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27" r:id="rId5"/>
    <p:sldId id="328" r:id="rId6"/>
    <p:sldId id="258" r:id="rId7"/>
    <p:sldId id="259" r:id="rId8"/>
    <p:sldId id="287" r:id="rId9"/>
    <p:sldId id="326" r:id="rId10"/>
    <p:sldId id="329" r:id="rId11"/>
    <p:sldId id="263" r:id="rId12"/>
    <p:sldId id="322" r:id="rId13"/>
    <p:sldId id="264" r:id="rId14"/>
    <p:sldId id="265" r:id="rId15"/>
    <p:sldId id="330" r:id="rId16"/>
    <p:sldId id="331" r:id="rId17"/>
    <p:sldId id="288" r:id="rId18"/>
    <p:sldId id="271" r:id="rId19"/>
    <p:sldId id="273" r:id="rId20"/>
    <p:sldId id="272" r:id="rId21"/>
    <p:sldId id="274" r:id="rId22"/>
    <p:sldId id="325" r:id="rId23"/>
    <p:sldId id="275" r:id="rId24"/>
    <p:sldId id="332" r:id="rId25"/>
    <p:sldId id="276" r:id="rId26"/>
    <p:sldId id="311" r:id="rId27"/>
    <p:sldId id="324" r:id="rId28"/>
    <p:sldId id="291" r:id="rId29"/>
    <p:sldId id="312" r:id="rId30"/>
    <p:sldId id="284" r:id="rId31"/>
    <p:sldId id="286" r:id="rId32"/>
    <p:sldId id="335" r:id="rId33"/>
    <p:sldId id="336" r:id="rId34"/>
    <p:sldId id="333" r:id="rId35"/>
    <p:sldId id="334" r:id="rId36"/>
    <p:sldId id="292" r:id="rId37"/>
    <p:sldId id="293" r:id="rId38"/>
    <p:sldId id="299" r:id="rId39"/>
    <p:sldId id="300" r:id="rId40"/>
    <p:sldId id="305" r:id="rId41"/>
    <p:sldId id="309" r:id="rId42"/>
    <p:sldId id="301" r:id="rId43"/>
    <p:sldId id="308" r:id="rId44"/>
    <p:sldId id="303" r:id="rId45"/>
    <p:sldId id="337" r:id="rId46"/>
    <p:sldId id="342" r:id="rId47"/>
    <p:sldId id="313" r:id="rId48"/>
    <p:sldId id="304" r:id="rId49"/>
    <p:sldId id="310" r:id="rId50"/>
    <p:sldId id="343" r:id="rId51"/>
    <p:sldId id="306" r:id="rId52"/>
    <p:sldId id="314" r:id="rId53"/>
    <p:sldId id="315" r:id="rId54"/>
    <p:sldId id="307" r:id="rId55"/>
    <p:sldId id="320" r:id="rId56"/>
    <p:sldId id="338" r:id="rId57"/>
    <p:sldId id="339" r:id="rId58"/>
    <p:sldId id="340" r:id="rId59"/>
    <p:sldId id="319" r:id="rId60"/>
    <p:sldId id="341" r:id="rId61"/>
  </p:sldIdLst>
  <p:sldSz cx="9144000" cy="6858000" type="screen4x3"/>
  <p:notesSz cx="6858000" cy="9144000"/>
  <p:custDataLst>
    <p:tags r:id="rId65"/>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26"/>
    <p:restoredTop sz="93695"/>
  </p:normalViewPr>
  <p:slideViewPr>
    <p:cSldViewPr showGuides="1">
      <p:cViewPr varScale="1">
        <p:scale>
          <a:sx n="107" d="100"/>
          <a:sy n="107" d="100"/>
        </p:scale>
        <p:origin x="1770" y="102"/>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5" Type="http://schemas.openxmlformats.org/officeDocument/2006/relationships/tags" Target="tags/tag1.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909072B2-FD84-4104-A853-41B3EA99A9FF}"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幻灯片图像占位符 1"/>
          <p:cNvSpPr>
            <a:spLocks noGrp="1" noRot="1" noChangeAspect="1" noTextEdit="1"/>
          </p:cNvSpPr>
          <p:nvPr>
            <p:ph type="sldImg"/>
          </p:nvPr>
        </p:nvSpPr>
        <p:spPr>
          <a:ln>
            <a:solidFill>
              <a:srgbClr val="000000">
                <a:alpha val="100000"/>
              </a:srgbClr>
            </a:solidFill>
            <a:miter lim="800000"/>
          </a:ln>
        </p:spPr>
      </p:sp>
      <p:sp>
        <p:nvSpPr>
          <p:cNvPr id="4099"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410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幻灯片图像占位符 1"/>
          <p:cNvSpPr>
            <a:spLocks noGrp="1" noRot="1" noChangeAspect="1" noTextEdit="1"/>
          </p:cNvSpPr>
          <p:nvPr>
            <p:ph type="sldImg"/>
          </p:nvPr>
        </p:nvSpPr>
        <p:spPr>
          <a:ln>
            <a:solidFill>
              <a:srgbClr val="000000">
                <a:alpha val="100000"/>
              </a:srgbClr>
            </a:solidFill>
            <a:miter lim="800000"/>
          </a:ln>
        </p:spPr>
      </p:sp>
      <p:sp>
        <p:nvSpPr>
          <p:cNvPr id="31747"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3174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幻灯片图像占位符 1"/>
          <p:cNvSpPr>
            <a:spLocks noGrp="1" noRot="1" noChangeAspect="1" noTextEdit="1"/>
          </p:cNvSpPr>
          <p:nvPr>
            <p:ph type="sldImg"/>
          </p:nvPr>
        </p:nvSpPr>
        <p:spPr>
          <a:ln>
            <a:solidFill>
              <a:srgbClr val="000000">
                <a:alpha val="100000"/>
              </a:srgbClr>
            </a:solidFill>
            <a:miter lim="800000"/>
          </a:ln>
        </p:spPr>
      </p:sp>
      <p:sp>
        <p:nvSpPr>
          <p:cNvPr id="34819"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3482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幻灯片图像占位符 1"/>
          <p:cNvSpPr>
            <a:spLocks noGrp="1" noRot="1" noChangeAspect="1" noTextEdit="1"/>
          </p:cNvSpPr>
          <p:nvPr>
            <p:ph type="sldImg"/>
          </p:nvPr>
        </p:nvSpPr>
        <p:spPr>
          <a:ln>
            <a:solidFill>
              <a:srgbClr val="000000">
                <a:alpha val="100000"/>
              </a:srgbClr>
            </a:solidFill>
            <a:miter lim="800000"/>
          </a:ln>
        </p:spPr>
      </p:sp>
      <p:sp>
        <p:nvSpPr>
          <p:cNvPr id="37891"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3789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幻灯片图像占位符 1"/>
          <p:cNvSpPr>
            <a:spLocks noGrp="1" noRot="1" noChangeAspect="1" noTextEdit="1"/>
          </p:cNvSpPr>
          <p:nvPr>
            <p:ph type="sldImg"/>
          </p:nvPr>
        </p:nvSpPr>
        <p:spPr>
          <a:ln>
            <a:solidFill>
              <a:srgbClr val="000000">
                <a:alpha val="100000"/>
              </a:srgbClr>
            </a:solidFill>
            <a:miter lim="800000"/>
          </a:ln>
        </p:spPr>
      </p:sp>
      <p:sp>
        <p:nvSpPr>
          <p:cNvPr id="41987"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4198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幻灯片图像占位符 1"/>
          <p:cNvSpPr>
            <a:spLocks noGrp="1" noRot="1" noChangeAspect="1" noTextEdit="1"/>
          </p:cNvSpPr>
          <p:nvPr>
            <p:ph type="sldImg"/>
          </p:nvPr>
        </p:nvSpPr>
        <p:spPr>
          <a:ln>
            <a:solidFill>
              <a:srgbClr val="000000">
                <a:alpha val="100000"/>
              </a:srgbClr>
            </a:solidFill>
            <a:miter lim="800000"/>
          </a:ln>
        </p:spPr>
      </p:sp>
      <p:sp>
        <p:nvSpPr>
          <p:cNvPr id="45059"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4506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幻灯片图像占位符 1"/>
          <p:cNvSpPr>
            <a:spLocks noGrp="1" noRot="1" noChangeAspect="1" noTextEdit="1"/>
          </p:cNvSpPr>
          <p:nvPr>
            <p:ph type="sldImg"/>
          </p:nvPr>
        </p:nvSpPr>
        <p:spPr>
          <a:ln>
            <a:solidFill>
              <a:srgbClr val="000000">
                <a:alpha val="100000"/>
              </a:srgbClr>
            </a:solidFill>
            <a:miter lim="800000"/>
          </a:ln>
        </p:spPr>
      </p:sp>
      <p:sp>
        <p:nvSpPr>
          <p:cNvPr id="47107"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4710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幻灯片图像占位符 1"/>
          <p:cNvSpPr>
            <a:spLocks noGrp="1" noRot="1" noChangeAspect="1" noTextEdit="1"/>
          </p:cNvSpPr>
          <p:nvPr>
            <p:ph type="sldImg"/>
          </p:nvPr>
        </p:nvSpPr>
        <p:spPr>
          <a:ln>
            <a:solidFill>
              <a:srgbClr val="000000">
                <a:alpha val="100000"/>
              </a:srgbClr>
            </a:solidFill>
            <a:miter lim="800000"/>
          </a:ln>
        </p:spPr>
      </p:sp>
      <p:sp>
        <p:nvSpPr>
          <p:cNvPr id="51203"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5120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幻灯片图像占位符 1"/>
          <p:cNvSpPr>
            <a:spLocks noGrp="1" noRot="1" noChangeAspect="1" noTextEdit="1"/>
          </p:cNvSpPr>
          <p:nvPr>
            <p:ph type="sldImg"/>
          </p:nvPr>
        </p:nvSpPr>
        <p:spPr>
          <a:ln>
            <a:solidFill>
              <a:srgbClr val="000000">
                <a:alpha val="100000"/>
              </a:srgbClr>
            </a:solidFill>
            <a:miter lim="800000"/>
          </a:ln>
        </p:spPr>
      </p:sp>
      <p:sp>
        <p:nvSpPr>
          <p:cNvPr id="8195"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819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幻灯片图像占位符 1"/>
          <p:cNvSpPr>
            <a:spLocks noGrp="1" noRot="1" noChangeAspect="1" noTextEdit="1"/>
          </p:cNvSpPr>
          <p:nvPr>
            <p:ph type="sldImg"/>
          </p:nvPr>
        </p:nvSpPr>
        <p:spPr>
          <a:ln>
            <a:solidFill>
              <a:srgbClr val="000000">
                <a:alpha val="100000"/>
              </a:srgbClr>
            </a:solidFill>
            <a:miter lim="800000"/>
          </a:ln>
        </p:spPr>
      </p:sp>
      <p:sp>
        <p:nvSpPr>
          <p:cNvPr id="10243"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024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幻灯片图像占位符 1"/>
          <p:cNvSpPr>
            <a:spLocks noGrp="1" noRot="1" noChangeAspect="1" noTextEdit="1"/>
          </p:cNvSpPr>
          <p:nvPr>
            <p:ph type="sldImg"/>
          </p:nvPr>
        </p:nvSpPr>
        <p:spPr>
          <a:ln>
            <a:solidFill>
              <a:srgbClr val="000000">
                <a:alpha val="100000"/>
              </a:srgbClr>
            </a:solidFill>
            <a:miter lim="800000"/>
          </a:ln>
        </p:spPr>
      </p:sp>
      <p:sp>
        <p:nvSpPr>
          <p:cNvPr id="15363"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536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幻灯片图像占位符 1"/>
          <p:cNvSpPr>
            <a:spLocks noGrp="1" noRot="1" noChangeAspect="1" noTextEdit="1"/>
          </p:cNvSpPr>
          <p:nvPr>
            <p:ph type="sldImg"/>
          </p:nvPr>
        </p:nvSpPr>
        <p:spPr>
          <a:ln>
            <a:solidFill>
              <a:srgbClr val="000000">
                <a:alpha val="100000"/>
              </a:srgbClr>
            </a:solidFill>
            <a:miter lim="800000"/>
          </a:ln>
        </p:spPr>
      </p:sp>
      <p:sp>
        <p:nvSpPr>
          <p:cNvPr id="18435"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843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幻灯片图像占位符 1"/>
          <p:cNvSpPr>
            <a:spLocks noGrp="1" noRot="1" noChangeAspect="1" noTextEdit="1"/>
          </p:cNvSpPr>
          <p:nvPr>
            <p:ph type="sldImg"/>
          </p:nvPr>
        </p:nvSpPr>
        <p:spPr>
          <a:ln>
            <a:solidFill>
              <a:srgbClr val="000000">
                <a:alpha val="100000"/>
              </a:srgbClr>
            </a:solidFill>
            <a:miter lim="800000"/>
          </a:ln>
        </p:spPr>
      </p:sp>
      <p:sp>
        <p:nvSpPr>
          <p:cNvPr id="20483"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048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幻灯片图像占位符 1"/>
          <p:cNvSpPr>
            <a:spLocks noGrp="1" noRot="1" noChangeAspect="1" noTextEdit="1"/>
          </p:cNvSpPr>
          <p:nvPr>
            <p:ph type="sldImg"/>
          </p:nvPr>
        </p:nvSpPr>
        <p:spPr>
          <a:ln>
            <a:solidFill>
              <a:srgbClr val="000000">
                <a:alpha val="100000"/>
              </a:srgbClr>
            </a:solidFill>
            <a:miter lim="800000"/>
          </a:ln>
        </p:spPr>
      </p:sp>
      <p:sp>
        <p:nvSpPr>
          <p:cNvPr id="25603"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560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幻灯片图像占位符 1"/>
          <p:cNvSpPr>
            <a:spLocks noGrp="1" noRot="1" noChangeAspect="1" noTextEdit="1"/>
          </p:cNvSpPr>
          <p:nvPr>
            <p:ph type="sldImg"/>
          </p:nvPr>
        </p:nvSpPr>
        <p:spPr>
          <a:ln>
            <a:solidFill>
              <a:srgbClr val="000000">
                <a:alpha val="100000"/>
              </a:srgbClr>
            </a:solidFill>
            <a:miter lim="800000"/>
          </a:ln>
        </p:spPr>
      </p:sp>
      <p:sp>
        <p:nvSpPr>
          <p:cNvPr id="27651"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765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幻灯片图像占位符 1"/>
          <p:cNvSpPr>
            <a:spLocks noGrp="1" noRot="1" noChangeAspect="1" noTextEdit="1"/>
          </p:cNvSpPr>
          <p:nvPr>
            <p:ph type="sldImg"/>
          </p:nvPr>
        </p:nvSpPr>
        <p:spPr>
          <a:ln>
            <a:solidFill>
              <a:srgbClr val="000000">
                <a:alpha val="100000"/>
              </a:srgbClr>
            </a:solidFill>
            <a:miter lim="800000"/>
          </a:ln>
        </p:spPr>
      </p:sp>
      <p:sp>
        <p:nvSpPr>
          <p:cNvPr id="29699"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970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EA7AAA8-74A5-42BD-86C5-404A7252592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EA7AAA8-74A5-42BD-86C5-404A7252592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EA7AAA8-74A5-42BD-86C5-404A7252592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EA7AAA8-74A5-42BD-86C5-404A7252592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EA7AAA8-74A5-42BD-86C5-404A7252592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EA7AAA8-74A5-42BD-86C5-404A7252592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EA7AAA8-74A5-42BD-86C5-404A7252592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EA7AAA8-74A5-42BD-86C5-404A7252592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EA7AAA8-74A5-42BD-86C5-404A7252592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EA7AAA8-74A5-42BD-86C5-404A7252592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EA7AAA8-74A5-42BD-86C5-404A7252592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EA7AAA8-74A5-42BD-86C5-404A7252592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hyperlink" Target="http://genes.mit.edu/mirscan/" TargetMode="External"/><Relationship Id="rId7" Type="http://schemas.openxmlformats.org/officeDocument/2006/relationships/hyperlink" Target="http://mirna.jnu.ac.in/cidmirna/" TargetMode="External"/><Relationship Id="rId6" Type="http://schemas.openxmlformats.org/officeDocument/2006/relationships/hyperlink" Target="http://www.uni-jena.de/SplamiR.html" TargetMode="External"/><Relationship Id="rId5" Type="http://schemas.openxmlformats.org/officeDocument/2006/relationships/hyperlink" Target="http://tagc.univ-mrs.fr/mireval/" TargetMode="External"/><Relationship Id="rId4" Type="http://schemas.openxmlformats.org/officeDocument/2006/relationships/hyperlink" Target="http://miracle.igib.res.in/eumir/" TargetMode="External"/><Relationship Id="rId3" Type="http://schemas.openxmlformats.org/officeDocument/2006/relationships/hyperlink" Target="http://bioinfo3.noble.org/mirna/" TargetMode="External"/><Relationship Id="rId2" Type="http://schemas.openxmlformats.org/officeDocument/2006/relationships/hyperlink" Target="http://mirna.imbb.forth.gr/SSCprofiler.html" TargetMode="External"/><Relationship Id="rId10" Type="http://schemas.openxmlformats.org/officeDocument/2006/relationships/notesSlide" Target="../notesSlides/notesSlide8.xml"/><Relationship Id="rId1" Type="http://schemas.openxmlformats.org/officeDocument/2006/relationships/hyperlink" Target="http://www.mirz.unibas.ch/cgi/pred_miRNA_genes.cgi"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emf"/></Relationships>
</file>

<file path=ppt/slides/_rels/slide21.xml.rels><?xml version="1.0" encoding="UTF-8" standalone="yes"?>
<Relationships xmlns="http://schemas.openxmlformats.org/package/2006/relationships"><Relationship Id="rId9" Type="http://schemas.openxmlformats.org/officeDocument/2006/relationships/hyperlink" Target="http://gencomp.bio.unipd.it/magia/start/" TargetMode="External"/><Relationship Id="rId8" Type="http://schemas.openxmlformats.org/officeDocument/2006/relationships/hyperlink" Target="http://genome.ewha.ac.kr/miRGator/miRGator.html" TargetMode="External"/><Relationship Id="rId7" Type="http://schemas.openxmlformats.org/officeDocument/2006/relationships/hyperlink" Target="http://ophid.utoronto.ca/mirDIP/" TargetMode="External"/><Relationship Id="rId6" Type="http://schemas.openxmlformats.org/officeDocument/2006/relationships/hyperlink" Target="http://mirecords.umn.edu/miRecords/index.php" TargetMode="External"/><Relationship Id="rId5" Type="http://schemas.openxmlformats.org/officeDocument/2006/relationships/hyperlink" Target="http://mami.med.harvard.edu/" TargetMode="External"/><Relationship Id="rId4" Type="http://schemas.openxmlformats.org/officeDocument/2006/relationships/hyperlink" Target="http://bioinfo.uni-plovdiv.bg/microinspector/" TargetMode="External"/><Relationship Id="rId3" Type="http://schemas.openxmlformats.org/officeDocument/2006/relationships/hyperlink" Target="http://diana.cslab.ece.ntua.gr/pathways/" TargetMode="External"/><Relationship Id="rId2" Type="http://schemas.openxmlformats.org/officeDocument/2006/relationships/hyperlink" Target="http://diana.cslab.ece.ntua.gr/microT/" TargetMode="External"/><Relationship Id="rId15" Type="http://schemas.openxmlformats.org/officeDocument/2006/relationships/notesSlide" Target="../notesSlides/notesSlide11.xml"/><Relationship Id="rId14" Type="http://schemas.openxmlformats.org/officeDocument/2006/relationships/slideLayout" Target="../slideLayouts/slideLayout2.xml"/><Relationship Id="rId13" Type="http://schemas.openxmlformats.org/officeDocument/2006/relationships/image" Target="../media/image10.png"/><Relationship Id="rId12" Type="http://schemas.openxmlformats.org/officeDocument/2006/relationships/hyperlink" Target="http://mirtrail.bioinf.uni-sb.de/mirtrail.php" TargetMode="External"/><Relationship Id="rId11" Type="http://schemas.openxmlformats.org/officeDocument/2006/relationships/hyperlink" Target="http://mirtar.mbc.nctu.edu.tw/human/" TargetMode="External"/><Relationship Id="rId10" Type="http://schemas.openxmlformats.org/officeDocument/2006/relationships/hyperlink" Target="http://www.targetscan.org/" TargetMode="External"/><Relationship Id="rId1" Type="http://schemas.openxmlformats.org/officeDocument/2006/relationships/hyperlink" Target="http://genie.weizmann.ac.il/pubs/mir07/index.html"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hyperlink" Target="http://www.mirbase.org/"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23.emf"/><Relationship Id="rId1"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8.png"/><Relationship Id="rId1"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9.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1.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5.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6.emf"/></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7.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8.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9.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0.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2.png"/><Relationship Id="rId1" Type="http://schemas.openxmlformats.org/officeDocument/2006/relationships/image" Target="../media/image41.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3.emf"/></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5.png"/><Relationship Id="rId1" Type="http://schemas.openxmlformats.org/officeDocument/2006/relationships/image" Target="../media/image44.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8.png"/><Relationship Id="rId1" Type="http://schemas.openxmlformats.org/officeDocument/2006/relationships/image" Target="../media/image47.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9.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685800" y="1071563"/>
            <a:ext cx="7772400" cy="1470025"/>
          </a:xfrm>
        </p:spPr>
        <p:txBody>
          <a:bodyPr vert="horz" wrap="square" lIns="91440" tIns="45720" rIns="91440" bIns="45720" numCol="1" rtlCol="0" anchor="ctr" anchorCtr="0" compatLnSpc="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6000" b="1" i="0" u="none" strike="noStrike" kern="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Non-coding RNA</a:t>
            </a:r>
            <a:endParaRPr kumimoji="0" lang="zh-CN" altLang="en-US" sz="44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内容占位符 2"/>
          <p:cNvSpPr>
            <a:spLocks noGrp="1"/>
          </p:cNvSpPr>
          <p:nvPr>
            <p:ph idx="1"/>
          </p:nvPr>
        </p:nvSpPr>
        <p:spPr>
          <a:xfrm>
            <a:off x="106363" y="1500188"/>
            <a:ext cx="8858250" cy="4911725"/>
          </a:xfrm>
          <a:ln/>
        </p:spPr>
        <p:txBody>
          <a:bodyPr vert="horz" wrap="square" lIns="91440" tIns="45720" rIns="91440" bIns="45720" anchor="t" anchorCtr="0"/>
          <a:p>
            <a:pPr marL="0" indent="0" eaLnBrk="1" hangingPunct="1">
              <a:buNone/>
            </a:pPr>
            <a:r>
              <a:rPr lang="en-US" altLang="zh-CN" sz="2800" dirty="0">
                <a:latin typeface="Times New Roman" panose="02020603050405020304" pitchFamily="18" charset="0"/>
                <a:cs typeface="Times New Roman" panose="02020603050405020304" pitchFamily="18" charset="0"/>
              </a:rPr>
              <a:t>miRNA: miRNAs (microRNAs) are small regulatory RNAs of 20–24 nt that are encoded by endogenous MIR genes. Their primary transcripts form precursor RNAs, which have a partially double-stranded stem-loop structure and which are processed by DCL proteins to release mature miRNAs (in Plants).</a:t>
            </a:r>
            <a:endParaRPr lang="en-US" altLang="zh-CN"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557338"/>
            <a:ext cx="8229600" cy="4525963"/>
          </a:xfrm>
        </p:spPr>
        <p:txBody>
          <a:bodyPr vert="horz" wrap="square" lIns="91440" tIns="45720" rIns="91440" bIns="45720" numCol="1" rtlCol="0" anchor="t" anchorCtr="0" compatLnSpc="1">
            <a:norm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siRNA: siRNAs are generated from perfectly double-stranded RNAs that can originate from different sources such as RNAs transcribed from inverted repeats, natural cis-antisense transcript pairs, the action of RNA-dependent RNA polymerases (RDRs) which convert single stranded RNA into dsRNA, the replication of RNA viruses, and regions of the genome rich in </a:t>
            </a:r>
            <a:r>
              <a:rPr kumimoji="0" lang="en-US" altLang="zh-CN"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retroelements</a:t>
            </a:r>
            <a:r>
              <a:rPr kumimoji="0" lang="en-US" altLang="zh-C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lang="en-US" altLang="zh-C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7411" name="标题 3"/>
          <p:cNvSpPr>
            <a:spLocks noGrp="1"/>
          </p:cNvSpPr>
          <p:nvPr>
            <p:ph type="title"/>
          </p:nvPr>
        </p:nvSpPr>
        <p:spPr>
          <a:ln/>
        </p:spPr>
        <p:txBody>
          <a:bodyPr vert="horz" wrap="square" lIns="91440" tIns="45720" rIns="91440" bIns="45720" anchor="ctr" anchorCtr="0"/>
          <a:p>
            <a:pPr eaLnBrk="1" hangingPunct="1"/>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标题 1"/>
          <p:cNvSpPr>
            <a:spLocks noGrp="1"/>
          </p:cNvSpPr>
          <p:nvPr>
            <p:ph type="title"/>
          </p:nvPr>
        </p:nvSpPr>
        <p:spPr>
          <a:xfrm>
            <a:off x="0" y="0"/>
            <a:ext cx="9144000" cy="857250"/>
          </a:xfrm>
          <a:ln/>
        </p:spPr>
        <p:txBody>
          <a:bodyPr vert="horz" wrap="square" lIns="91440" tIns="45720" rIns="91440" bIns="45720" anchor="ctr" anchorCtr="0"/>
          <a:p>
            <a:pPr eaLnBrk="1" hangingPunct="1"/>
            <a:r>
              <a:rPr lang="en-US" altLang="zh-CN" sz="3200" b="1" dirty="0">
                <a:latin typeface="Times New Roman" panose="02020603050405020304" pitchFamily="18" charset="0"/>
                <a:cs typeface="Times New Roman" panose="02020603050405020304" pitchFamily="18" charset="0"/>
              </a:rPr>
              <a:t>Biogenesis of miRNAs and siRNAs</a:t>
            </a:r>
            <a:endParaRPr lang="zh-CN" altLang="en-US" sz="3200" b="1" dirty="0">
              <a:latin typeface="Times New Roman" panose="02020603050405020304" pitchFamily="18" charset="0"/>
              <a:ea typeface="Times New Roman" panose="02020603050405020304" pitchFamily="18" charset="0"/>
            </a:endParaRPr>
          </a:p>
        </p:txBody>
      </p:sp>
      <p:sp>
        <p:nvSpPr>
          <p:cNvPr id="19459" name="内容占位符 2"/>
          <p:cNvSpPr>
            <a:spLocks noGrp="1"/>
          </p:cNvSpPr>
          <p:nvPr>
            <p:ph idx="1"/>
          </p:nvPr>
        </p:nvSpPr>
        <p:spPr>
          <a:ln/>
        </p:spPr>
        <p:txBody>
          <a:bodyPr vert="horz" wrap="square" lIns="91440" tIns="45720" rIns="91440" bIns="45720" anchor="t" anchorCtr="0"/>
          <a:p>
            <a:pPr eaLnBrk="1" hangingPunct="1"/>
            <a:endParaRPr lang="zh-CN" altLang="en-US" dirty="0"/>
          </a:p>
        </p:txBody>
      </p:sp>
      <p:pic>
        <p:nvPicPr>
          <p:cNvPr id="19460" name="Picture 2"/>
          <p:cNvPicPr>
            <a:picLocks noChangeAspect="1"/>
          </p:cNvPicPr>
          <p:nvPr/>
        </p:nvPicPr>
        <p:blipFill>
          <a:blip r:embed="rId1"/>
          <a:stretch>
            <a:fillRect/>
          </a:stretch>
        </p:blipFill>
        <p:spPr>
          <a:xfrm>
            <a:off x="298450" y="714375"/>
            <a:ext cx="8559800" cy="6122988"/>
          </a:xfrm>
          <a:prstGeom prst="rect">
            <a:avLst/>
          </a:prstGeom>
          <a:noFill/>
          <a:ln w="9525">
            <a:noFill/>
          </a:ln>
        </p:spPr>
      </p:pic>
      <p:sp>
        <p:nvSpPr>
          <p:cNvPr id="19461" name="矩形 4"/>
          <p:cNvSpPr/>
          <p:nvPr/>
        </p:nvSpPr>
        <p:spPr>
          <a:xfrm>
            <a:off x="8243888" y="5199063"/>
            <a:ext cx="941387" cy="46196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it-IT" altLang="zh-CN" sz="1200" b="1" dirty="0">
                <a:latin typeface="Times New Roman" panose="02020603050405020304" pitchFamily="18" charset="0"/>
                <a:cs typeface="Times New Roman" panose="02020603050405020304" pitchFamily="18" charset="0"/>
              </a:rPr>
              <a:t>Khraiwesh </a:t>
            </a:r>
            <a:endParaRPr lang="it-IT" altLang="zh-CN" sz="1200" b="1" dirty="0">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it-IT" altLang="zh-CN" sz="1200" b="1" dirty="0">
                <a:latin typeface="Times New Roman" panose="02020603050405020304" pitchFamily="18" charset="0"/>
                <a:cs typeface="Times New Roman" panose="02020603050405020304" pitchFamily="18" charset="0"/>
              </a:rPr>
              <a:t>et al</a:t>
            </a:r>
            <a:r>
              <a:rPr lang="it-IT" altLang="zh-CN" sz="1200" dirty="0">
                <a:latin typeface="Times New Roman" panose="02020603050405020304" pitchFamily="18" charset="0"/>
                <a:cs typeface="Times New Roman" panose="02020603050405020304" pitchFamily="18" charset="0"/>
              </a:rPr>
              <a:t>., </a:t>
            </a:r>
            <a:r>
              <a:rPr lang="it-IT" altLang="zh-CN" sz="1200" b="1" dirty="0">
                <a:latin typeface="Times New Roman" panose="02020603050405020304" pitchFamily="18" charset="0"/>
                <a:cs typeface="Times New Roman" panose="02020603050405020304" pitchFamily="18" charset="0"/>
              </a:rPr>
              <a:t>2012</a:t>
            </a:r>
            <a:endParaRPr lang="zh-CN" alt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5"/>
          <p:cNvSpPr txBox="1">
            <a:spLocks noChangeArrowheads="1"/>
          </p:cNvSpPr>
          <p:nvPr/>
        </p:nvSpPr>
        <p:spPr bwMode="auto">
          <a:xfrm>
            <a:off x="1116013" y="549275"/>
            <a:ext cx="6540500" cy="5111750"/>
          </a:xfrm>
          <a:prstGeom prst="rect">
            <a:avLst/>
          </a:prstGeom>
          <a:noFill/>
          <a:ln>
            <a:noFill/>
          </a:ln>
        </p:spPr>
        <p:txBody>
          <a:bodyPr/>
          <a:lstStyle>
            <a:lvl1pPr marL="228600" indent="-18288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marL="45720" marR="0" lvl="0" indent="0" algn="l" defTabSz="914400" rtl="0" eaLnBrk="1" fontAlgn="base" latinLnBrk="0" hangingPunct="1">
              <a:lnSpc>
                <a:spcPct val="90000"/>
              </a:lnSpc>
              <a:spcBef>
                <a:spcPct val="20000"/>
              </a:spcBef>
              <a:spcAft>
                <a:spcPct val="0"/>
              </a:spcAft>
              <a:buClr>
                <a:schemeClr val="tx2"/>
              </a:buClr>
              <a:buSzTx/>
              <a:buFont typeface="Wingdings" panose="05000000000000000000" pitchFamily="2" charset="2"/>
              <a:buNone/>
              <a:defRPr/>
            </a:pPr>
            <a:r>
              <a:rPr kumimoji="0" lang="en-US" altLang="zh-CN" sz="36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miRNA</a:t>
            </a:r>
            <a:endParaRPr kumimoji="0" lang="en-US" altLang="zh-CN" sz="36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228600" marR="0" lvl="0" indent="-182880" algn="l" defTabSz="914400" rtl="0" eaLnBrk="1" fontAlgn="base" latinLnBrk="0" hangingPunct="1">
              <a:lnSpc>
                <a:spcPct val="90000"/>
              </a:lnSpc>
              <a:spcBef>
                <a:spcPct val="20000"/>
              </a:spcBef>
              <a:spcAft>
                <a:spcPct val="0"/>
              </a:spcAft>
              <a:buClr>
                <a:schemeClr val="tx2"/>
              </a:buClr>
              <a:buSzTx/>
              <a:buFont typeface="Wingdings" panose="05000000000000000000" pitchFamily="2" charset="2"/>
              <a:buChar char="§"/>
              <a:defRPr/>
            </a:pP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Originate from capped &amp; </a:t>
            </a:r>
            <a:r>
              <a:rPr kumimoji="0" lang="en-US" altLang="zh-CN" sz="2000" b="0"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polyadenylated</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full length precursors; single chain (</a:t>
            </a:r>
            <a:r>
              <a:rPr kumimoji="0" lang="en-US" altLang="zh-CN" sz="2000" b="0"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pri</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-miRNA)</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228600" marR="0" lvl="0" indent="-182880" algn="l" defTabSz="914400" rtl="0" eaLnBrk="1" fontAlgn="base" latinLnBrk="0" hangingPunct="1">
              <a:lnSpc>
                <a:spcPct val="90000"/>
              </a:lnSpc>
              <a:spcBef>
                <a:spcPct val="20000"/>
              </a:spcBef>
              <a:spcAft>
                <a:spcPct val="0"/>
              </a:spcAft>
              <a:buClr>
                <a:schemeClr val="tx2"/>
              </a:buClr>
              <a:buSzTx/>
              <a:buFont typeface="Wingdings" panose="05000000000000000000" pitchFamily="2" charset="2"/>
              <a:buChar char="§"/>
              <a:defRPr/>
            </a:pP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Hairpin precursor 60-400 </a:t>
            </a:r>
            <a:r>
              <a:rPr kumimoji="0" lang="en-US" altLang="zh-CN" sz="2000" b="0"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nt</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(pre-miRNA)</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228600" marR="0" lvl="0" indent="-182880" algn="l" defTabSz="914400" rtl="0" eaLnBrk="1" fontAlgn="base" latinLnBrk="0" hangingPunct="1">
              <a:lnSpc>
                <a:spcPct val="90000"/>
              </a:lnSpc>
              <a:spcBef>
                <a:spcPct val="20000"/>
              </a:spcBef>
              <a:spcAft>
                <a:spcPct val="0"/>
              </a:spcAft>
              <a:buClr>
                <a:schemeClr val="tx2"/>
              </a:buClr>
              <a:buSzTx/>
              <a:buFont typeface="Wingdings" panose="05000000000000000000" pitchFamily="2" charset="2"/>
              <a:buChar char="§"/>
              <a:defRPr/>
            </a:pP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Mature miRNA 20-24 </a:t>
            </a:r>
            <a:r>
              <a:rPr kumimoji="0" lang="en-US" altLang="zh-CN" sz="2000" b="0"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nt</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(miRNA)</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228600" marR="0" lvl="0" indent="-182880" algn="l" defTabSz="914400" rtl="0" eaLnBrk="1" fontAlgn="base" latinLnBrk="0" hangingPunct="1">
              <a:lnSpc>
                <a:spcPct val="90000"/>
              </a:lnSpc>
              <a:spcBef>
                <a:spcPct val="20000"/>
              </a:spcBef>
              <a:spcAft>
                <a:spcPct val="0"/>
              </a:spcAft>
              <a:buClr>
                <a:schemeClr val="tx2"/>
              </a:buClr>
              <a:buSzTx/>
              <a:buFont typeface="Wingdings" panose="05000000000000000000" pitchFamily="2" charset="2"/>
              <a:buChar char="§"/>
              <a:defRPr/>
            </a:pP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miRNA::miRNA* complex (non-perfect matching)</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228600" marR="0" lvl="0" indent="-182880" algn="l" defTabSz="914400" rtl="0" eaLnBrk="1" fontAlgn="base" latinLnBrk="0" hangingPunct="1">
              <a:lnSpc>
                <a:spcPct val="90000"/>
              </a:lnSpc>
              <a:spcBef>
                <a:spcPct val="20000"/>
              </a:spcBef>
              <a:spcAft>
                <a:spcPct val="0"/>
              </a:spcAft>
              <a:buClr>
                <a:schemeClr val="tx2"/>
              </a:buClr>
              <a:buSzTx/>
              <a:buFont typeface="Wingdings" panose="05000000000000000000" pitchFamily="2" charset="2"/>
              <a:buChar char="§"/>
              <a:defRPr/>
            </a:pP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Dicer-like </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mn-cs"/>
              </a:rPr>
              <a:t>RNase III endonuclease (DCL) </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and </a:t>
            </a:r>
            <a:r>
              <a:rPr kumimoji="0" lang="en-US" altLang="zh-CN" sz="2000" b="0"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Argonaute</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protein (AGO)</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228600" marR="0" lvl="0" indent="-182880" algn="l" defTabSz="914400" rtl="0" eaLnBrk="1" fontAlgn="base" latinLnBrk="0" hangingPunct="1">
              <a:lnSpc>
                <a:spcPct val="90000"/>
              </a:lnSpc>
              <a:spcBef>
                <a:spcPct val="20000"/>
              </a:spcBef>
              <a:spcAft>
                <a:spcPct val="0"/>
              </a:spcAft>
              <a:buClr>
                <a:schemeClr val="tx2"/>
              </a:buClr>
              <a:buSzTx/>
              <a:buFont typeface="Wingdings" panose="05000000000000000000" pitchFamily="2" charset="2"/>
              <a:buChar char="§"/>
              <a:defRPr/>
            </a:pP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RISC (</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mn-cs"/>
              </a:rPr>
              <a:t>RNA-induced silencing complex</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228600" marR="0" lvl="0" indent="-18288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defRPr/>
            </a:pP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PTGS (</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mn-cs"/>
              </a:rPr>
              <a:t>posttranscriptional gene silencing</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228600" marR="0" lvl="0" indent="-182880" algn="l" defTabSz="914400" rtl="0" eaLnBrk="1" fontAlgn="base" latinLnBrk="0" hangingPunct="1">
              <a:lnSpc>
                <a:spcPct val="90000"/>
              </a:lnSpc>
              <a:spcBef>
                <a:spcPct val="20000"/>
              </a:spcBef>
              <a:spcAft>
                <a:spcPct val="0"/>
              </a:spcAft>
              <a:buClr>
                <a:schemeClr val="tx2"/>
              </a:buClr>
              <a:buSzTx/>
              <a:buFont typeface="Wingdings" panose="05000000000000000000" pitchFamily="2" charset="2"/>
              <a:buChar char="§"/>
              <a:defRPr/>
            </a:pPr>
            <a:r>
              <a:rPr kumimoji="0" lang="en-US" altLang="zh-CN" sz="2000" b="0"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trans-</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or </a:t>
            </a:r>
            <a:r>
              <a:rPr kumimoji="0" lang="en-US" altLang="zh-CN" sz="2000" b="0"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cis-</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acting</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228600" marR="0" lvl="0" indent="-182880" algn="l" defTabSz="914400" rtl="0" eaLnBrk="1" fontAlgn="base" latinLnBrk="0" hangingPunct="1">
              <a:lnSpc>
                <a:spcPct val="90000"/>
              </a:lnSpc>
              <a:spcBef>
                <a:spcPct val="20000"/>
              </a:spcBef>
              <a:spcAft>
                <a:spcPct val="0"/>
              </a:spcAft>
              <a:buClr>
                <a:schemeClr val="tx2"/>
              </a:buClr>
              <a:buSzTx/>
              <a:buFont typeface="Wingdings" panose="05000000000000000000" pitchFamily="2" charset="2"/>
              <a:buChar char="§"/>
              <a:defRPr/>
            </a:pP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First discovered in 1993 by Victor </a:t>
            </a:r>
            <a:r>
              <a:rPr kumimoji="0" lang="en-US" altLang="zh-CN" sz="2000" b="0"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Ambros</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Harvard (</a:t>
            </a:r>
            <a:r>
              <a:rPr kumimoji="0" lang="en-US" altLang="zh-CN" sz="2000" b="0"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lin-4</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0"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228600" marR="0" lvl="0" indent="-182880" algn="l" defTabSz="914400" rtl="0" eaLnBrk="1" fontAlgn="base" latinLnBrk="0" hangingPunct="1">
              <a:lnSpc>
                <a:spcPct val="90000"/>
              </a:lnSpc>
              <a:spcBef>
                <a:spcPct val="20000"/>
              </a:spcBef>
              <a:spcAft>
                <a:spcPct val="0"/>
              </a:spcAft>
              <a:buClr>
                <a:schemeClr val="tx2"/>
              </a:buClr>
              <a:buSzTx/>
              <a:buFont typeface="Wingdings" panose="05000000000000000000" pitchFamily="2" charset="2"/>
              <a:buChar char="§"/>
              <a:defRPr/>
            </a:pPr>
            <a:r>
              <a:rPr kumimoji="0" lang="en-US" altLang="zh-CN" sz="2000" b="0"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Let-7</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discovered in 2000 by Frank Slack as a postdoc at Harvard (</a:t>
            </a:r>
            <a:r>
              <a:rPr kumimoji="0" lang="en-US" altLang="zh-CN" sz="2000" b="0"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Ruvkun</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lab)</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228600" marR="0" lvl="0" indent="-182880" algn="l" defTabSz="914400" rtl="0" eaLnBrk="1" fontAlgn="base" latinLnBrk="0" hangingPunct="1">
              <a:lnSpc>
                <a:spcPct val="90000"/>
              </a:lnSpc>
              <a:spcBef>
                <a:spcPct val="20000"/>
              </a:spcBef>
              <a:spcAft>
                <a:spcPct val="0"/>
              </a:spcAft>
              <a:buClr>
                <a:schemeClr val="tx2"/>
              </a:buClr>
              <a:buSzTx/>
              <a:buFont typeface="Wingdings" panose="05000000000000000000" pitchFamily="2" charset="2"/>
              <a:buChar char="§"/>
              <a:defRPr/>
            </a:pP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The first miRNA of plants was discovered in </a:t>
            </a:r>
            <a:r>
              <a:rPr kumimoji="0" lang="en-US" altLang="zh-CN" sz="2000" b="0"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Arabidopsis</a:t>
            </a:r>
            <a:endParaRPr kumimoji="0" lang="en-US" altLang="zh-CN" sz="2000" b="0"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228600" marR="0" lvl="0" indent="-18288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defRPr/>
            </a:pPr>
            <a:endParaRPr kumimoji="0"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5"/>
          <p:cNvSpPr txBox="1">
            <a:spLocks noChangeArrowheads="1"/>
          </p:cNvSpPr>
          <p:nvPr/>
        </p:nvSpPr>
        <p:spPr bwMode="auto">
          <a:xfrm>
            <a:off x="539750" y="908050"/>
            <a:ext cx="7848600" cy="3168650"/>
          </a:xfrm>
          <a:prstGeom prst="rect">
            <a:avLst/>
          </a:prstGeom>
          <a:noFill/>
          <a:ln>
            <a:noFill/>
          </a:ln>
        </p:spPr>
        <p:txBody>
          <a:bodyPr/>
          <a:lstStyle>
            <a:lvl1pPr marL="228600" indent="-18288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marL="4572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defRPr/>
            </a:pPr>
            <a:r>
              <a:rPr kumimoji="0" lang="en-US" altLang="zh-CN" sz="36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siRNA</a:t>
            </a:r>
            <a:endParaRPr kumimoji="0" lang="en-US" altLang="zh-CN" sz="36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228600" marR="0" lvl="0" indent="-18288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defRPr/>
            </a:pP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Originate from dsRNA (synthesis by RDR or </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mn-cs"/>
              </a:rPr>
              <a:t>bimolecular duplexes: NATs, natural antisense transcripts</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228600" marR="0" lvl="0" indent="-182880" algn="l" defTabSz="914400" rtl="0" eaLnBrk="1" fontAlgn="base" latinLnBrk="0" hangingPunct="1">
              <a:lnSpc>
                <a:spcPct val="90000"/>
              </a:lnSpc>
              <a:spcBef>
                <a:spcPct val="20000"/>
              </a:spcBef>
              <a:spcAft>
                <a:spcPct val="0"/>
              </a:spcAft>
              <a:buClr>
                <a:schemeClr val="tx2"/>
              </a:buClr>
              <a:buSzTx/>
              <a:buFont typeface="Wingdings" panose="05000000000000000000" pitchFamily="2" charset="2"/>
              <a:buChar char="§"/>
              <a:defRPr/>
            </a:pP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Various types due to the divergence of biogenesis and mechanism processes</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228600" marR="0" lvl="0" indent="-182880" algn="l" defTabSz="914400" rtl="0" eaLnBrk="1" fontAlgn="base" latinLnBrk="0" hangingPunct="1">
              <a:lnSpc>
                <a:spcPct val="90000"/>
              </a:lnSpc>
              <a:spcBef>
                <a:spcPct val="20000"/>
              </a:spcBef>
              <a:spcAft>
                <a:spcPct val="0"/>
              </a:spcAft>
              <a:buClr>
                <a:schemeClr val="tx2"/>
              </a:buClr>
              <a:buSzTx/>
              <a:buFont typeface="Wingdings" panose="05000000000000000000" pitchFamily="2" charset="2"/>
              <a:buChar char="§"/>
              <a:defRPr/>
            </a:pP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Cleaved by miRNA, sometimes</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228600" marR="0" lvl="0" indent="-182880" algn="l" defTabSz="914400" rtl="0" eaLnBrk="1" fontAlgn="base" latinLnBrk="0" hangingPunct="1">
              <a:lnSpc>
                <a:spcPct val="90000"/>
              </a:lnSpc>
              <a:spcBef>
                <a:spcPct val="20000"/>
              </a:spcBef>
              <a:spcAft>
                <a:spcPct val="0"/>
              </a:spcAft>
              <a:buClr>
                <a:schemeClr val="tx2"/>
              </a:buClr>
              <a:buSzTx/>
              <a:buFont typeface="Wingdings" panose="05000000000000000000" pitchFamily="2" charset="2"/>
              <a:buChar char="§"/>
              <a:defRPr/>
            </a:pP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Dicer-like </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mn-cs"/>
              </a:rPr>
              <a:t>RNase III endonuclease (DCL) </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and </a:t>
            </a:r>
            <a:r>
              <a:rPr kumimoji="0" lang="en-US" altLang="zh-CN" sz="2000" b="0"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Argonaute</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protein (AGO)</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228600" marR="0" lvl="0" indent="-182880" algn="l" defTabSz="914400" rtl="0" eaLnBrk="1" fontAlgn="base" latinLnBrk="0" hangingPunct="1">
              <a:lnSpc>
                <a:spcPct val="90000"/>
              </a:lnSpc>
              <a:spcBef>
                <a:spcPct val="20000"/>
              </a:spcBef>
              <a:spcAft>
                <a:spcPct val="0"/>
              </a:spcAft>
              <a:buClr>
                <a:schemeClr val="tx2"/>
              </a:buClr>
              <a:buSzTx/>
              <a:buFont typeface="Wingdings" panose="05000000000000000000" pitchFamily="2" charset="2"/>
              <a:buChar char="§"/>
              <a:defRPr/>
            </a:pP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RISC (</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mn-cs"/>
              </a:rPr>
              <a:t>RNA-induced silencing complex</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228600" marR="0" lvl="0" indent="-182880" algn="l" defTabSz="914400" rtl="0" eaLnBrk="1" fontAlgn="base" latinLnBrk="0" hangingPunct="1">
              <a:lnSpc>
                <a:spcPct val="90000"/>
              </a:lnSpc>
              <a:spcBef>
                <a:spcPct val="20000"/>
              </a:spcBef>
              <a:spcAft>
                <a:spcPct val="0"/>
              </a:spcAft>
              <a:buClr>
                <a:schemeClr val="tx2"/>
              </a:buClr>
              <a:buSzTx/>
              <a:buFont typeface="Wingdings" panose="05000000000000000000" pitchFamily="2" charset="2"/>
              <a:buChar char="§"/>
              <a:defRPr/>
            </a:pP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PTGS and TGS (</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mn-cs"/>
              </a:rPr>
              <a:t>transcriptional gene silencing</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228600" marR="0" lvl="0" indent="-182880" algn="l" defTabSz="914400" rtl="0" eaLnBrk="1" fontAlgn="base" latinLnBrk="0" hangingPunct="1">
              <a:lnSpc>
                <a:spcPct val="90000"/>
              </a:lnSpc>
              <a:spcBef>
                <a:spcPct val="20000"/>
              </a:spcBef>
              <a:spcAft>
                <a:spcPct val="0"/>
              </a:spcAft>
              <a:buClr>
                <a:schemeClr val="tx2"/>
              </a:buClr>
              <a:buSzTx/>
              <a:buFont typeface="Wingdings" panose="05000000000000000000" pitchFamily="2" charset="2"/>
              <a:buChar char="§"/>
              <a:defRPr/>
            </a:pP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Nearly perfect matching with target sites</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228600" marR="0" lvl="0" indent="-182880" algn="l" defTabSz="914400" rtl="0" eaLnBrk="1" fontAlgn="base" latinLnBrk="0" hangingPunct="1">
              <a:lnSpc>
                <a:spcPct val="90000"/>
              </a:lnSpc>
              <a:spcBef>
                <a:spcPct val="20000"/>
              </a:spcBef>
              <a:spcAft>
                <a:spcPct val="0"/>
              </a:spcAft>
              <a:buClr>
                <a:schemeClr val="tx2"/>
              </a:buClr>
              <a:buSzTx/>
              <a:buFont typeface="Wingdings" panose="05000000000000000000" pitchFamily="2" charset="2"/>
              <a:buChar char="§"/>
              <a:defRPr/>
            </a:pPr>
            <a:r>
              <a:rPr kumimoji="0" lang="en-US" altLang="zh-CN" sz="2000" b="0"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Cis-</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acting </a:t>
            </a:r>
            <a:r>
              <a:rPr kumimoji="0"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also </a:t>
            </a:r>
            <a:r>
              <a:rPr kumimoji="0" lang="en-US" altLang="zh-CN" sz="2000" b="0"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trans-</a:t>
            </a:r>
            <a:r>
              <a:rPr kumimoji="0"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228600" marR="0" lvl="0" indent="-182880" algn="l" defTabSz="914400" rtl="0" eaLnBrk="1" fontAlgn="base" latinLnBrk="0" hangingPunct="1">
              <a:lnSpc>
                <a:spcPct val="90000"/>
              </a:lnSpc>
              <a:spcBef>
                <a:spcPct val="20000"/>
              </a:spcBef>
              <a:spcAft>
                <a:spcPct val="0"/>
              </a:spcAft>
              <a:buClr>
                <a:schemeClr val="tx2"/>
              </a:buClr>
              <a:buSzTx/>
              <a:buFont typeface="Wingdings" panose="05000000000000000000" pitchFamily="2" charset="2"/>
              <a:buChar char="§"/>
              <a:defRPr/>
            </a:pPr>
            <a:r>
              <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New tool for researchers</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标题 1"/>
          <p:cNvSpPr>
            <a:spLocks noGrp="1"/>
          </p:cNvSpPr>
          <p:nvPr>
            <p:ph type="title"/>
          </p:nvPr>
        </p:nvSpPr>
        <p:spPr>
          <a:xfrm>
            <a:off x="0" y="0"/>
            <a:ext cx="9144000" cy="857250"/>
          </a:xfrm>
          <a:ln/>
        </p:spPr>
        <p:txBody>
          <a:bodyPr vert="horz" wrap="square" lIns="91440" tIns="45720" rIns="91440" bIns="45720" anchor="ctr" anchorCtr="0"/>
          <a:p>
            <a:pPr eaLnBrk="1" hangingPunct="1"/>
            <a:r>
              <a:rPr lang="en-US" altLang="zh-CN" sz="3200" b="1" dirty="0">
                <a:latin typeface="Times New Roman" panose="02020603050405020304" pitchFamily="18" charset="0"/>
                <a:cs typeface="Times New Roman" panose="02020603050405020304" pitchFamily="18" charset="0"/>
              </a:rPr>
              <a:t>Identification of miRNAs</a:t>
            </a:r>
            <a:endParaRPr lang="zh-CN" altLang="en-US" sz="3200" b="1" dirty="0">
              <a:latin typeface="Times New Roman" panose="02020603050405020304" pitchFamily="18" charset="0"/>
              <a:ea typeface="Times New Roman" panose="02020603050405020304" pitchFamily="18" charset="0"/>
            </a:endParaRPr>
          </a:p>
        </p:txBody>
      </p:sp>
      <p:sp>
        <p:nvSpPr>
          <p:cNvPr id="4" name="TextBox 3"/>
          <p:cNvSpPr txBox="1"/>
          <p:nvPr/>
        </p:nvSpPr>
        <p:spPr>
          <a:xfrm>
            <a:off x="1000125" y="1357313"/>
            <a:ext cx="7065963" cy="230188"/>
          </a:xfrm>
          <a:prstGeom prst="rect">
            <a:avLst/>
          </a:prstGeom>
          <a:noFill/>
        </p:spPr>
        <p:txBody>
          <a:bodyPr wrap="none">
            <a:spAutoFit/>
          </a:bodyPr>
          <a:lstStyle/>
          <a:p>
            <a:pPr marR="0" defTabSz="914400" eaLnBrk="1" hangingPunct="1">
              <a:buClrTx/>
              <a:buSzTx/>
              <a:buFontTx/>
              <a:buNone/>
              <a:defRPr/>
            </a:pPr>
            <a:r>
              <a:rPr kumimoji="0" lang="en-US" sz="900" kern="1200" cap="none" spc="0" normalizeH="0" baseline="0" noProof="0" dirty="0">
                <a:latin typeface="+mn-ea"/>
                <a:ea typeface="+mn-ea"/>
                <a:cs typeface="+mn-cs"/>
              </a:rPr>
              <a:t>GGAGGGUGACAGAAGAGAGUGAGCACACGUGGUUGUUUCCUUGCAUAAAUGAUGCCUAUGCUUGGAGCUACGCGUGCUCACUUCUCUCUCUGUCACCUCC</a:t>
            </a:r>
            <a:endParaRPr kumimoji="0" lang="zh-CN" altLang="en-US" sz="900" kern="1200" cap="none" spc="0" normalizeH="0" baseline="0" noProof="0" dirty="0">
              <a:latin typeface="+mn-ea"/>
              <a:ea typeface="+mn-ea"/>
              <a:cs typeface="+mn-cs"/>
            </a:endParaRPr>
          </a:p>
        </p:txBody>
      </p:sp>
      <p:pic>
        <p:nvPicPr>
          <p:cNvPr id="23556" name="Picture 4" descr="C:\Users\user\AppData\Roaming\Tencent\Users\272921624\QQ\WinTemp\RichOle\($AKZVFTD1H0RP(1BXK10H0.png"/>
          <p:cNvPicPr>
            <a:picLocks noChangeAspect="1"/>
          </p:cNvPicPr>
          <p:nvPr/>
        </p:nvPicPr>
        <p:blipFill>
          <a:blip r:embed="rId1"/>
          <a:stretch>
            <a:fillRect/>
          </a:stretch>
        </p:blipFill>
        <p:spPr>
          <a:xfrm>
            <a:off x="-71437" y="2143125"/>
            <a:ext cx="9286875" cy="1000125"/>
          </a:xfrm>
          <a:prstGeom prst="rect">
            <a:avLst/>
          </a:prstGeom>
          <a:noFill/>
          <a:ln w="9525">
            <a:noFill/>
          </a:ln>
        </p:spPr>
      </p:pic>
      <p:pic>
        <p:nvPicPr>
          <p:cNvPr id="23557" name="Picture 5" descr="试验5 图2"/>
          <p:cNvPicPr>
            <a:picLocks noChangeAspect="1"/>
          </p:cNvPicPr>
          <p:nvPr/>
        </p:nvPicPr>
        <p:blipFill>
          <a:blip r:embed="rId2"/>
          <a:stretch>
            <a:fillRect/>
          </a:stretch>
        </p:blipFill>
        <p:spPr>
          <a:xfrm>
            <a:off x="357188" y="3857625"/>
            <a:ext cx="8615362" cy="128587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5"/>
          <p:cNvSpPr txBox="1"/>
          <p:nvPr/>
        </p:nvSpPr>
        <p:spPr>
          <a:xfrm>
            <a:off x="142875" y="285750"/>
            <a:ext cx="3606800" cy="2235200"/>
          </a:xfrm>
          <a:prstGeom prst="rect">
            <a:avLst/>
          </a:prstGeom>
          <a:noFill/>
        </p:spPr>
        <p:txBody>
          <a:bodyPr>
            <a:spAutoFit/>
          </a:bodyPr>
          <a:lstStyle/>
          <a:p>
            <a:pPr marR="0" defTabSz="914400" eaLnBrk="1" fontAlgn="auto" hangingPunct="1">
              <a:spcBef>
                <a:spcPts val="0"/>
              </a:spcBef>
              <a:spcAft>
                <a:spcPts val="0"/>
              </a:spcAft>
              <a:buClrTx/>
              <a:buSzTx/>
              <a:buFontTx/>
              <a:buNone/>
              <a:defRPr/>
            </a:pPr>
            <a:r>
              <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rPr>
              <a:t>Small RNA sequencing :</a:t>
            </a:r>
            <a:endPar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endParaRPr>
          </a:p>
          <a:p>
            <a:pPr marL="228600" marR="0" indent="-182880" defTabSz="914400" eaLnBrk="1" fontAlgn="auto" hangingPunct="1">
              <a:spcBef>
                <a:spcPct val="20000"/>
              </a:spcBef>
              <a:spcAft>
                <a:spcPts val="0"/>
              </a:spcAft>
              <a:buClr>
                <a:schemeClr val="tx2"/>
              </a:buClr>
              <a:buSzTx/>
              <a:buFont typeface="Wingdings" panose="05000000000000000000" pitchFamily="2" charset="2"/>
              <a:buChar char="§"/>
              <a:defRPr/>
            </a:pPr>
            <a:r>
              <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rPr>
              <a:t>SE, </a:t>
            </a:r>
            <a:r>
              <a:rPr kumimoji="0" lang="en-US" altLang="zh-CN" sz="2400" kern="1200" cap="none" spc="0" normalizeH="0" baseline="0" noProof="0" dirty="0">
                <a:solidFill>
                  <a:srgbClr val="FF0000"/>
                </a:solidFill>
                <a:latin typeface="Times New Roman" panose="02020603050405020304" pitchFamily="18" charset="0"/>
                <a:ea typeface="+mn-ea"/>
                <a:cs typeface="Times New Roman" panose="02020603050405020304" pitchFamily="18" charset="0"/>
              </a:rPr>
              <a:t>&lt; </a:t>
            </a:r>
            <a:r>
              <a:rPr kumimoji="0" lang="en-US" altLang="zh-CN" sz="2400" kern="1200" cap="none" spc="0" normalizeH="0" baseline="0" noProof="0" dirty="0" err="1">
                <a:solidFill>
                  <a:srgbClr val="FF0000"/>
                </a:solidFill>
                <a:latin typeface="Times New Roman" panose="02020603050405020304" pitchFamily="18" charset="0"/>
                <a:ea typeface="+mn-ea"/>
                <a:cs typeface="Times New Roman" panose="02020603050405020304" pitchFamily="18" charset="0"/>
              </a:rPr>
              <a:t>50nt</a:t>
            </a:r>
            <a:endParaRPr kumimoji="0" lang="en-US" altLang="zh-CN" sz="2400" kern="1200" cap="none" spc="0" normalizeH="0" baseline="0" noProof="0" dirty="0">
              <a:solidFill>
                <a:srgbClr val="FF0000"/>
              </a:solidFill>
              <a:latin typeface="Times New Roman" panose="02020603050405020304" pitchFamily="18" charset="0"/>
              <a:ea typeface="+mn-ea"/>
              <a:cs typeface="Times New Roman" panose="02020603050405020304" pitchFamily="18" charset="0"/>
            </a:endParaRPr>
          </a:p>
          <a:p>
            <a:pPr marL="228600" marR="0" indent="-182880" defTabSz="914400" eaLnBrk="1" fontAlgn="auto" hangingPunct="1">
              <a:spcBef>
                <a:spcPct val="20000"/>
              </a:spcBef>
              <a:spcAft>
                <a:spcPts val="0"/>
              </a:spcAft>
              <a:buClr>
                <a:schemeClr val="tx2"/>
              </a:buClr>
              <a:buSzTx/>
              <a:buFont typeface="Wingdings" panose="05000000000000000000" pitchFamily="2" charset="2"/>
              <a:buChar char="§"/>
              <a:defRPr/>
            </a:pPr>
            <a:r>
              <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rPr>
              <a:t>Millions of reads</a:t>
            </a:r>
            <a:endPar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endParaRPr>
          </a:p>
          <a:p>
            <a:pPr marL="228600" marR="0" indent="-182880" defTabSz="914400" eaLnBrk="1" fontAlgn="auto" hangingPunct="1">
              <a:spcBef>
                <a:spcPct val="20000"/>
              </a:spcBef>
              <a:spcAft>
                <a:spcPts val="0"/>
              </a:spcAft>
              <a:buClr>
                <a:schemeClr val="tx2"/>
              </a:buClr>
              <a:buSzTx/>
              <a:buFont typeface="Wingdings" panose="05000000000000000000" pitchFamily="2" charset="2"/>
              <a:buChar char="§"/>
              <a:defRPr/>
            </a:pPr>
            <a:r>
              <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rPr>
              <a:t>High sensitivity</a:t>
            </a:r>
            <a:endPar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endParaRPr>
          </a:p>
          <a:p>
            <a:pPr marL="228600" marR="0" indent="-182880" defTabSz="914400" eaLnBrk="1" fontAlgn="auto" hangingPunct="1">
              <a:spcBef>
                <a:spcPct val="20000"/>
              </a:spcBef>
              <a:spcAft>
                <a:spcPts val="0"/>
              </a:spcAft>
              <a:buClr>
                <a:schemeClr val="tx2"/>
              </a:buClr>
              <a:buSzTx/>
              <a:buFont typeface="Wingdings" panose="05000000000000000000" pitchFamily="2" charset="2"/>
              <a:buChar char="§"/>
              <a:defRPr/>
            </a:pPr>
            <a:r>
              <a:rPr kumimoji="0" lang="en-US" altLang="zh-CN" sz="2400" kern="1200" cap="none" spc="0" normalizeH="0" baseline="0" noProof="0" dirty="0" err="1">
                <a:latin typeface="Times New Roman" panose="02020603050405020304" pitchFamily="18" charset="0"/>
                <a:ea typeface="+mn-ea"/>
                <a:cs typeface="Times New Roman" panose="02020603050405020304" pitchFamily="18" charset="0"/>
              </a:rPr>
              <a:t>FASTQ</a:t>
            </a:r>
            <a:r>
              <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rPr>
              <a:t> &amp; </a:t>
            </a:r>
            <a:r>
              <a:rPr kumimoji="0" lang="en-US" altLang="zh-CN" sz="2400" kern="1200" cap="none" spc="0" normalizeH="0" baseline="0" noProof="0" dirty="0" err="1">
                <a:latin typeface="Times New Roman" panose="02020603050405020304" pitchFamily="18" charset="0"/>
                <a:ea typeface="+mn-ea"/>
                <a:cs typeface="Times New Roman" panose="02020603050405020304" pitchFamily="18" charset="0"/>
              </a:rPr>
              <a:t>FASTA</a:t>
            </a:r>
            <a:endPar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endParaRPr>
          </a:p>
        </p:txBody>
      </p:sp>
      <p:sp>
        <p:nvSpPr>
          <p:cNvPr id="7" name="TextBox 6"/>
          <p:cNvSpPr txBox="1"/>
          <p:nvPr/>
        </p:nvSpPr>
        <p:spPr>
          <a:xfrm>
            <a:off x="142875" y="2357438"/>
            <a:ext cx="9001125" cy="3859213"/>
          </a:xfrm>
          <a:prstGeom prst="rect">
            <a:avLst/>
          </a:prstGeom>
          <a:noFill/>
        </p:spPr>
        <p:txBody>
          <a:bodyPr>
            <a:spAutoFit/>
          </a:bodyPr>
          <a:lstStyle/>
          <a:p>
            <a:pPr marR="0" defTabSz="914400" eaLnBrk="1" fontAlgn="auto" hangingPunct="1">
              <a:spcBef>
                <a:spcPts val="0"/>
              </a:spcBef>
              <a:spcAft>
                <a:spcPts val="0"/>
              </a:spcAft>
              <a:buClrTx/>
              <a:buSzTx/>
              <a:buFontTx/>
              <a:buNone/>
              <a:defRPr/>
            </a:pPr>
            <a:r>
              <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rPr>
              <a:t>Pipeline:</a:t>
            </a:r>
            <a:endPar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endParaRPr>
          </a:p>
          <a:p>
            <a:pPr marL="228600" marR="0" indent="-182880" defTabSz="914400" eaLnBrk="1" fontAlgn="auto" hangingPunct="1">
              <a:spcBef>
                <a:spcPct val="20000"/>
              </a:spcBef>
              <a:spcAft>
                <a:spcPts val="0"/>
              </a:spcAft>
              <a:buClr>
                <a:schemeClr val="tx2"/>
              </a:buClr>
              <a:buSzTx/>
              <a:buFont typeface="Wingdings" panose="05000000000000000000" pitchFamily="2" charset="2"/>
              <a:buChar char="§"/>
              <a:defRPr/>
            </a:pPr>
            <a:r>
              <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rPr>
              <a:t>Quality filtering </a:t>
            </a:r>
            <a:endPar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endParaRPr>
          </a:p>
          <a:p>
            <a:pPr marL="228600" marR="0" indent="-182880" defTabSz="914400" eaLnBrk="1" fontAlgn="auto" hangingPunct="1">
              <a:spcBef>
                <a:spcPct val="20000"/>
              </a:spcBef>
              <a:spcAft>
                <a:spcPts val="0"/>
              </a:spcAft>
              <a:buClr>
                <a:schemeClr val="tx2"/>
              </a:buClr>
              <a:buSzTx/>
              <a:buFont typeface="Wingdings" panose="05000000000000000000" pitchFamily="2" charset="2"/>
              <a:buChar char="§"/>
              <a:defRPr/>
            </a:pPr>
            <a:r>
              <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rPr>
              <a:t>Trim adaptors</a:t>
            </a:r>
            <a:endPar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endParaRPr>
          </a:p>
          <a:p>
            <a:pPr marL="228600" marR="0" indent="-182880" defTabSz="914400" eaLnBrk="1" fontAlgn="auto" hangingPunct="1">
              <a:spcBef>
                <a:spcPct val="20000"/>
              </a:spcBef>
              <a:spcAft>
                <a:spcPts val="0"/>
              </a:spcAft>
              <a:buClr>
                <a:schemeClr val="tx2"/>
              </a:buClr>
              <a:buSzTx/>
              <a:buFont typeface="Wingdings" panose="05000000000000000000" pitchFamily="2" charset="2"/>
              <a:buChar char="§"/>
              <a:defRPr/>
            </a:pPr>
            <a:r>
              <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rPr>
              <a:t>eliminate the redundancy</a:t>
            </a:r>
            <a:endPar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endParaRPr>
          </a:p>
          <a:p>
            <a:pPr marL="228600" marR="0" indent="-182880" defTabSz="914400" eaLnBrk="1" fontAlgn="auto" hangingPunct="1">
              <a:spcBef>
                <a:spcPct val="20000"/>
              </a:spcBef>
              <a:spcAft>
                <a:spcPts val="0"/>
              </a:spcAft>
              <a:buClr>
                <a:schemeClr val="tx2"/>
              </a:buClr>
              <a:buSzTx/>
              <a:buFont typeface="Wingdings" panose="05000000000000000000" pitchFamily="2" charset="2"/>
              <a:buChar char="§"/>
              <a:defRPr/>
            </a:pPr>
            <a:r>
              <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rPr>
              <a:t>Mapping to reference sequence</a:t>
            </a:r>
            <a:endPar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endParaRPr>
          </a:p>
          <a:p>
            <a:pPr marL="228600" marR="0" indent="-182880" defTabSz="914400" eaLnBrk="1" fontAlgn="auto" hangingPunct="1">
              <a:spcBef>
                <a:spcPct val="20000"/>
              </a:spcBef>
              <a:spcAft>
                <a:spcPts val="0"/>
              </a:spcAft>
              <a:buClr>
                <a:schemeClr val="tx2"/>
              </a:buClr>
              <a:buSzTx/>
              <a:buFont typeface="Wingdings" panose="05000000000000000000" pitchFamily="2" charset="2"/>
              <a:buChar char="§"/>
              <a:defRPr/>
            </a:pPr>
            <a:r>
              <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rPr>
              <a:t>Removing small RNA mapping to </a:t>
            </a:r>
            <a:r>
              <a:rPr kumimoji="0" lang="en-US" altLang="zh-CN" sz="2400" kern="1200" cap="none" spc="0" normalizeH="0" baseline="0" noProof="0" dirty="0" err="1">
                <a:latin typeface="Times New Roman" panose="02020603050405020304" pitchFamily="18" charset="0"/>
                <a:ea typeface="+mn-ea"/>
                <a:cs typeface="Times New Roman" panose="02020603050405020304" pitchFamily="18" charset="0"/>
              </a:rPr>
              <a:t>tRNA</a:t>
            </a:r>
            <a:r>
              <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altLang="zh-CN" sz="2400" kern="1200" cap="none" spc="0" normalizeH="0" baseline="0" noProof="0" dirty="0" err="1">
                <a:latin typeface="Times New Roman" panose="02020603050405020304" pitchFamily="18" charset="0"/>
                <a:ea typeface="+mn-ea"/>
                <a:cs typeface="Times New Roman" panose="02020603050405020304" pitchFamily="18" charset="0"/>
              </a:rPr>
              <a:t>rRNA</a:t>
            </a:r>
            <a:r>
              <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altLang="zh-CN" sz="2400" kern="1200" cap="none" spc="0" normalizeH="0" baseline="0" noProof="0" dirty="0" err="1">
                <a:latin typeface="Times New Roman" panose="02020603050405020304" pitchFamily="18" charset="0"/>
                <a:ea typeface="+mn-ea"/>
                <a:cs typeface="Times New Roman" panose="02020603050405020304" pitchFamily="18" charset="0"/>
              </a:rPr>
              <a:t>snRNA</a:t>
            </a:r>
            <a:r>
              <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rPr>
              <a:t>, </a:t>
            </a:r>
            <a:r>
              <a:rPr kumimoji="0" lang="en-US" altLang="zh-CN" sz="2400" kern="1200" cap="none" spc="0" normalizeH="0" baseline="0" noProof="0" dirty="0" err="1">
                <a:latin typeface="Times New Roman" panose="02020603050405020304" pitchFamily="18" charset="0"/>
                <a:ea typeface="+mn-ea"/>
                <a:cs typeface="Times New Roman" panose="02020603050405020304" pitchFamily="18" charset="0"/>
              </a:rPr>
              <a:t>snoRNA</a:t>
            </a:r>
            <a:r>
              <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rPr>
              <a:t>, mRNA et al.</a:t>
            </a:r>
            <a:endPar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endParaRPr>
          </a:p>
          <a:p>
            <a:pPr marL="228600" marR="0" indent="-182880" defTabSz="914400" eaLnBrk="1" fontAlgn="auto" hangingPunct="1">
              <a:spcBef>
                <a:spcPct val="20000"/>
              </a:spcBef>
              <a:spcAft>
                <a:spcPts val="0"/>
              </a:spcAft>
              <a:buClr>
                <a:schemeClr val="tx2"/>
              </a:buClr>
              <a:buSzTx/>
              <a:buFont typeface="Wingdings" panose="05000000000000000000" pitchFamily="2" charset="2"/>
              <a:buChar char="§"/>
              <a:defRPr/>
            </a:pPr>
            <a:r>
              <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rPr>
              <a:t>Prediction (</a:t>
            </a:r>
            <a:r>
              <a:rPr kumimoji="0" lang="en-US" altLang="zh-CN" sz="2400" kern="1200" cap="none" spc="0" normalizeH="0" baseline="0" noProof="0" dirty="0" err="1">
                <a:latin typeface="Times New Roman" panose="02020603050405020304" pitchFamily="18" charset="0"/>
                <a:ea typeface="+mn-ea"/>
                <a:cs typeface="Times New Roman" panose="02020603050405020304" pitchFamily="18" charset="0"/>
              </a:rPr>
              <a:t>sofware</a:t>
            </a:r>
            <a:r>
              <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rPr>
              <a:t> or webserver, based on structure and property of </a:t>
            </a:r>
            <a:r>
              <a:rPr kumimoji="0" lang="en-US" altLang="zh-CN" sz="2400" kern="1200" cap="none" spc="0" normalizeH="0" baseline="0" noProof="0" dirty="0" err="1">
                <a:latin typeface="Times New Roman" panose="02020603050405020304" pitchFamily="18" charset="0"/>
                <a:ea typeface="+mn-ea"/>
                <a:cs typeface="Times New Roman" panose="02020603050405020304" pitchFamily="18" charset="0"/>
              </a:rPr>
              <a:t>miRNA</a:t>
            </a:r>
            <a:r>
              <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rPr>
              <a:t>)</a:t>
            </a:r>
            <a:endPar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3786188" y="295275"/>
            <a:ext cx="3606800" cy="904875"/>
          </a:xfrm>
          <a:prstGeom prst="rect">
            <a:avLst/>
          </a:prstGeom>
          <a:noFill/>
        </p:spPr>
        <p:txBody>
          <a:bodyPr>
            <a:spAutoFit/>
          </a:bodyPr>
          <a:lstStyle/>
          <a:p>
            <a:pPr marR="0" defTabSz="914400" eaLnBrk="1" fontAlgn="auto" hangingPunct="1">
              <a:spcBef>
                <a:spcPts val="0"/>
              </a:spcBef>
              <a:spcAft>
                <a:spcPts val="0"/>
              </a:spcAft>
              <a:buClrTx/>
              <a:buSzTx/>
              <a:buFontTx/>
              <a:buNone/>
              <a:defRPr/>
            </a:pPr>
            <a:r>
              <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rPr>
              <a:t>Genomic sequence:</a:t>
            </a:r>
            <a:endPar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endParaRPr>
          </a:p>
          <a:p>
            <a:pPr marL="228600" marR="0" indent="-182880" defTabSz="914400" eaLnBrk="1" fontAlgn="auto" hangingPunct="1">
              <a:spcBef>
                <a:spcPct val="20000"/>
              </a:spcBef>
              <a:spcAft>
                <a:spcPts val="0"/>
              </a:spcAft>
              <a:buClr>
                <a:schemeClr val="tx2"/>
              </a:buClr>
              <a:buSzTx/>
              <a:buFont typeface="Wingdings" panose="05000000000000000000" pitchFamily="2" charset="2"/>
              <a:buChar char="§"/>
              <a:defRPr/>
            </a:pPr>
            <a:r>
              <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rPr>
              <a:t>WGS/GSS/EST</a:t>
            </a:r>
            <a:endParaRPr kumimoji="0" lang="en-US" altLang="zh-CN" sz="2400" kern="1200" cap="none" spc="0" normalizeH="0" baseline="0" noProof="0" dirty="0">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标题 1"/>
          <p:cNvSpPr>
            <a:spLocks noGrp="1"/>
          </p:cNvSpPr>
          <p:nvPr>
            <p:ph type="title"/>
          </p:nvPr>
        </p:nvSpPr>
        <p:spPr>
          <a:xfrm>
            <a:off x="457200" y="71438"/>
            <a:ext cx="8229600" cy="1143000"/>
          </a:xfrm>
          <a:ln/>
        </p:spPr>
        <p:txBody>
          <a:bodyPr vert="horz" wrap="square" lIns="91440" tIns="45720" rIns="91440" bIns="45720" anchor="ctr" anchorCtr="0"/>
          <a:p>
            <a:pPr eaLnBrk="1" hangingPunct="1"/>
            <a:r>
              <a:rPr lang="en-US" altLang="zh-CN" dirty="0">
                <a:latin typeface="Times New Roman" panose="02020603050405020304" pitchFamily="18" charset="0"/>
                <a:cs typeface="Times New Roman" panose="02020603050405020304" pitchFamily="18" charset="0"/>
              </a:rPr>
              <a:t>Software for prediction of miRNA</a:t>
            </a:r>
            <a:endParaRPr lang="zh-CN" altLang="en-US" dirty="0">
              <a:latin typeface="Times New Roman" panose="02020603050405020304" pitchFamily="18" charset="0"/>
              <a:ea typeface="Times New Roman" panose="02020603050405020304" pitchFamily="18" charset="0"/>
            </a:endParaRPr>
          </a:p>
        </p:txBody>
      </p:sp>
      <p:sp>
        <p:nvSpPr>
          <p:cNvPr id="3" name="内容占位符 2"/>
          <p:cNvSpPr>
            <a:spLocks noGrp="1"/>
          </p:cNvSpPr>
          <p:nvPr>
            <p:ph idx="1"/>
          </p:nvPr>
        </p:nvSpPr>
        <p:spPr>
          <a:xfrm>
            <a:off x="457200" y="1397000"/>
            <a:ext cx="8472488" cy="5257800"/>
          </a:xfrm>
        </p:spPr>
        <p:txBody>
          <a:bodyPr vert="horz" wrap="square" lIns="91440" tIns="45720" rIns="91440" bIns="45720" numCol="1" rtlCol="0" anchor="t" anchorCtr="0" compatLnSpc="1">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altLang="zh-CN"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miReap</a:t>
            </a: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 tool which can be used to identify both known and novel </a:t>
            </a:r>
            <a:r>
              <a:rPr kumimoji="0" lang="en-US" altLang="zh-CN"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microRNAs</a:t>
            </a: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from small RNA libraries deeply sequenced by </a:t>
            </a:r>
            <a:r>
              <a:rPr kumimoji="0" lang="en-US" altLang="zh-CN"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Solexa</a:t>
            </a: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/454/Solid/</a:t>
            </a:r>
            <a:r>
              <a:rPr kumimoji="0" lang="en-US" altLang="zh-CN"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Illumia</a:t>
            </a: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technology</a:t>
            </a:r>
            <a:endPar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altLang="zh-CN" sz="3200" b="0"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miRDeep</a:t>
            </a: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zh-C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 completely overhauled tool which discovers </a:t>
            </a:r>
            <a:r>
              <a:rPr kumimoji="0" lang="en-US" altLang="zh-CN"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microRNA</a:t>
            </a:r>
            <a:r>
              <a:rPr kumimoji="0" lang="en-US" altLang="zh-C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genes by analyzing sequenced RNAs.</a:t>
            </a:r>
            <a:endParaRPr kumimoji="0" lang="en-US" altLang="zh-C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t" latinLnBrk="0" hangingPunct="1">
              <a:lnSpc>
                <a:spcPct val="100000"/>
              </a:lnSpc>
              <a:spcBef>
                <a:spcPct val="20000"/>
              </a:spcBef>
              <a:spcAft>
                <a:spcPts val="0"/>
              </a:spcAft>
              <a:buClrTx/>
              <a:buSzTx/>
              <a:buFont typeface="Arial" panose="020B0604020202020204" pitchFamily="34" charset="0"/>
              <a:buChar char="•"/>
              <a:defRPr/>
            </a:pPr>
            <a:r>
              <a:rPr kumimoji="0" lang="en-US" sz="3200" b="0" i="0" u="sng"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hlinkClick r:id="rId1"/>
              </a:rPr>
              <a:t>miRAbela</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tool from the Swiss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Biozentrum</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Basel. It will predict if your sequence contains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miRNA</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-like structures, giving a score and the putative pre-</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miRNA</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sequence.</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t" latinLnBrk="0" hangingPunct="1">
              <a:lnSpc>
                <a:spcPct val="100000"/>
              </a:lnSpc>
              <a:spcBef>
                <a:spcPct val="20000"/>
              </a:spcBef>
              <a:spcAft>
                <a:spcPts val="0"/>
              </a:spcAft>
              <a:buClrTx/>
              <a:buSzTx/>
              <a:buFont typeface="Arial" panose="020B0604020202020204" pitchFamily="34" charset="0"/>
              <a:buChar char="•"/>
              <a:defRPr/>
            </a:pPr>
            <a:r>
              <a:rPr kumimoji="0" lang="en-US" sz="3200" b="0" i="0" u="sng"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hlinkClick r:id="rId2"/>
              </a:rPr>
              <a:t>SSCprofiler</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human genome scanner for the prediction of putative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miRNA</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genes.</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t" latinLnBrk="0" hangingPunct="1">
              <a:lnSpc>
                <a:spcPct val="100000"/>
              </a:lnSpc>
              <a:spcBef>
                <a:spcPct val="20000"/>
              </a:spcBef>
              <a:spcAft>
                <a:spcPts val="0"/>
              </a:spcAft>
              <a:buClrTx/>
              <a:buSzTx/>
              <a:buFont typeface="Arial" panose="020B0604020202020204" pitchFamily="34" charset="0"/>
              <a:buChar char="•"/>
              <a:defRPr/>
            </a:pPr>
            <a:r>
              <a:rPr kumimoji="0" lang="en-US" sz="3200" b="0" i="0" u="sng"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hlinkClick r:id="rId3"/>
              </a:rPr>
              <a:t>miRNAfinder</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miRNAFinder</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can predicts potential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intronic</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miRNA</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in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intron</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regions of expressed genes (ESTs/</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cDNAs</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find possible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miRNA</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in genomic sequence or predict if the input small RNA is a mature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miRNA</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t" latinLnBrk="0" hangingPunct="1">
              <a:lnSpc>
                <a:spcPct val="100000"/>
              </a:lnSpc>
              <a:spcBef>
                <a:spcPct val="20000"/>
              </a:spcBef>
              <a:spcAft>
                <a:spcPts val="0"/>
              </a:spcAft>
              <a:buClrTx/>
              <a:buSzTx/>
              <a:buFont typeface="Arial" panose="020B0604020202020204" pitchFamily="34" charset="0"/>
              <a:buChar char="•"/>
              <a:defRPr/>
            </a:pPr>
            <a:r>
              <a:rPr kumimoji="0" lang="en-US" sz="3200" b="0" i="0" u="sng"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hlinkClick r:id="rId4"/>
              </a:rPr>
              <a:t>EumiR</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eukariotic</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miRNA</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precursor prediction server.</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t" latinLnBrk="0" hangingPunct="1">
              <a:lnSpc>
                <a:spcPct val="100000"/>
              </a:lnSpc>
              <a:spcBef>
                <a:spcPct val="20000"/>
              </a:spcBef>
              <a:spcAft>
                <a:spcPts val="0"/>
              </a:spcAft>
              <a:buClrTx/>
              <a:buSzTx/>
              <a:buFont typeface="Arial" panose="020B0604020202020204" pitchFamily="34" charset="0"/>
              <a:buChar char="•"/>
              <a:defRPr/>
            </a:pPr>
            <a:r>
              <a:rPr kumimoji="0" lang="en-US" sz="3200" b="0" i="0" u="sng"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hlinkClick r:id="rId5"/>
              </a:rPr>
              <a:t>MirEval</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user friendly tool for the evaluation of a sequence in regards to its possible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microRNA</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-like properties. The properties used to evaluate each sequence are :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microRNA</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precursor-like structure, sequence similarity with a known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microRNA</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and sequence conservation.</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t" latinLnBrk="0" hangingPunct="1">
              <a:lnSpc>
                <a:spcPct val="100000"/>
              </a:lnSpc>
              <a:spcBef>
                <a:spcPct val="20000"/>
              </a:spcBef>
              <a:spcAft>
                <a:spcPts val="0"/>
              </a:spcAft>
              <a:buClrTx/>
              <a:buSzTx/>
              <a:buFont typeface="Arial" panose="020B0604020202020204" pitchFamily="34" charset="0"/>
              <a:buChar char="•"/>
              <a:defRPr/>
            </a:pPr>
            <a:r>
              <a:rPr kumimoji="0" lang="en-US" sz="3200" b="0" i="0" u="sng"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hlinkClick r:id="rId6"/>
              </a:rPr>
              <a:t>SplamiR</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prediction of spliced-</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miRNAs</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in plants.</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t" latinLnBrk="0" hangingPunct="1">
              <a:lnSpc>
                <a:spcPct val="100000"/>
              </a:lnSpc>
              <a:spcBef>
                <a:spcPct val="20000"/>
              </a:spcBef>
              <a:spcAft>
                <a:spcPts val="0"/>
              </a:spcAft>
              <a:buClrTx/>
              <a:buSzTx/>
              <a:buFont typeface="Arial" panose="020B0604020202020204" pitchFamily="34" charset="0"/>
              <a:buChar char="•"/>
              <a:defRPr/>
            </a:pPr>
            <a:r>
              <a:rPr kumimoji="0" lang="en-US" sz="3200" b="0" i="0" u="sng"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hlinkClick r:id="rId7"/>
              </a:rPr>
              <a:t>CID-</a:t>
            </a:r>
            <a:r>
              <a:rPr kumimoji="0" lang="en-US" sz="3200" b="0" i="0" u="sng"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hlinkClick r:id="rId7"/>
              </a:rPr>
              <a:t>miRNA</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computational identification of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miRNAs</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in several organisms.</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t" latinLnBrk="0" hangingPunct="1">
              <a:lnSpc>
                <a:spcPct val="100000"/>
              </a:lnSpc>
              <a:spcBef>
                <a:spcPct val="20000"/>
              </a:spcBef>
              <a:spcAft>
                <a:spcPts val="0"/>
              </a:spcAft>
              <a:buClrTx/>
              <a:buSzTx/>
              <a:buFont typeface="Arial" panose="020B0604020202020204" pitchFamily="34" charset="0"/>
              <a:buChar char="•"/>
              <a:defRPr/>
            </a:pPr>
            <a:r>
              <a:rPr kumimoji="0" lang="en-US" sz="3200" b="0" i="0" u="sng"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hlinkClick r:id="rId8"/>
              </a:rPr>
              <a:t>MiRscan</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classical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miRNA</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prediction server by the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Bartel's</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lab.</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ph type="title"/>
          </p:nvPr>
        </p:nvSpPr>
        <p:spPr>
          <a:xfrm>
            <a:off x="0" y="-7937"/>
            <a:ext cx="7315200" cy="1154113"/>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Pipeline of </a:t>
            </a:r>
            <a:r>
              <a:rPr kumimoji="0" lang="en-US" altLang="zh-CN" sz="4400" b="0"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MIREAP</a:t>
            </a:r>
            <a:br>
              <a:rPr kumimoji="0" lang="en-US" altLang="zh-CN" sz="44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br>
            <a:r>
              <a:rPr kumimoji="0" lang="en-US" altLang="zh-CN" sz="44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endParaRPr kumimoji="0" lang="zh-CN" altLang="en-US" sz="44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sp>
        <p:nvSpPr>
          <p:cNvPr id="28675" name="TextBox 8"/>
          <p:cNvSpPr txBox="1"/>
          <p:nvPr/>
        </p:nvSpPr>
        <p:spPr>
          <a:xfrm>
            <a:off x="26988" y="1774825"/>
            <a:ext cx="3752850" cy="2584450"/>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1800" dirty="0">
                <a:latin typeface="Times New Roman" panose="02020603050405020304" pitchFamily="18" charset="0"/>
                <a:ea typeface="Arial Unicode MS" pitchFamily="34" charset="-122"/>
              </a:rPr>
              <a:t>[root@localhost mireap_0.2]# ls -R</a:t>
            </a:r>
            <a:endParaRPr lang="en-US" altLang="zh-CN" sz="18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800" dirty="0">
                <a:latin typeface="Times New Roman" panose="02020603050405020304" pitchFamily="18" charset="0"/>
                <a:ea typeface="Arial Unicode MS" pitchFamily="34" charset="-122"/>
              </a:rPr>
              <a:t>.:</a:t>
            </a:r>
            <a:endParaRPr lang="en-US" altLang="zh-CN" sz="18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800" dirty="0">
                <a:latin typeface="Times New Roman" panose="02020603050405020304" pitchFamily="18" charset="0"/>
                <a:ea typeface="Arial Unicode MS" pitchFamily="34" charset="-122"/>
              </a:rPr>
              <a:t>bin  lib  README  test</a:t>
            </a:r>
            <a:endParaRPr lang="en-US" altLang="zh-CN" sz="18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800" dirty="0">
                <a:latin typeface="Times New Roman" panose="02020603050405020304" pitchFamily="18" charset="0"/>
                <a:ea typeface="Arial Unicode MS" pitchFamily="34" charset="-122"/>
              </a:rPr>
              <a:t>./bin:</a:t>
            </a:r>
            <a:endParaRPr lang="en-US" altLang="zh-CN" sz="18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800" dirty="0">
                <a:latin typeface="Times New Roman" panose="02020603050405020304" pitchFamily="18" charset="0"/>
                <a:ea typeface="Arial Unicode MS" pitchFamily="34" charset="-122"/>
              </a:rPr>
              <a:t>mireap.pl</a:t>
            </a:r>
            <a:endParaRPr lang="en-US" altLang="zh-CN" sz="18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800" dirty="0">
                <a:latin typeface="Times New Roman" panose="02020603050405020304" pitchFamily="18" charset="0"/>
                <a:ea typeface="Arial Unicode MS" pitchFamily="34" charset="-122"/>
              </a:rPr>
              <a:t>./lib:</a:t>
            </a:r>
            <a:endParaRPr lang="en-US" altLang="zh-CN" sz="18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800" dirty="0">
                <a:latin typeface="Times New Roman" panose="02020603050405020304" pitchFamily="18" charset="0"/>
                <a:ea typeface="Arial Unicode MS" pitchFamily="34" charset="-122"/>
              </a:rPr>
              <a:t>FFW1.pm  FFW2.pm  Struct.pm</a:t>
            </a:r>
            <a:endParaRPr lang="en-US" altLang="zh-CN" sz="18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800" dirty="0">
                <a:latin typeface="Times New Roman" panose="02020603050405020304" pitchFamily="18" charset="0"/>
                <a:ea typeface="Arial Unicode MS" pitchFamily="34" charset="-122"/>
              </a:rPr>
              <a:t>./test:</a:t>
            </a:r>
            <a:endParaRPr lang="en-US" altLang="zh-CN" sz="18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800" dirty="0">
                <a:latin typeface="Times New Roman" panose="02020603050405020304" pitchFamily="18" charset="0"/>
                <a:ea typeface="Arial Unicode MS" pitchFamily="34" charset="-122"/>
              </a:rPr>
              <a:t>map.txt  ref.fa  smrna.fa</a:t>
            </a:r>
            <a:endParaRPr lang="en-US" altLang="zh-CN" sz="1800" dirty="0">
              <a:latin typeface="Times New Roman" panose="02020603050405020304" pitchFamily="18" charset="0"/>
              <a:ea typeface="Arial Unicode MS" pitchFamily="34" charset="-122"/>
            </a:endParaRPr>
          </a:p>
        </p:txBody>
      </p:sp>
      <p:sp>
        <p:nvSpPr>
          <p:cNvPr id="28676" name="TextBox 9"/>
          <p:cNvSpPr txBox="1"/>
          <p:nvPr/>
        </p:nvSpPr>
        <p:spPr>
          <a:xfrm>
            <a:off x="22225" y="1087438"/>
            <a:ext cx="7016750" cy="646112"/>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1800" dirty="0">
                <a:latin typeface="Times New Roman" panose="02020603050405020304" pitchFamily="18" charset="0"/>
                <a:ea typeface="Arial Unicode MS" pitchFamily="34" charset="-122"/>
              </a:rPr>
              <a:t>[root@localhost mireap_0.2]# tar -zxvf mireap_0.2.tar.gz</a:t>
            </a:r>
            <a:endParaRPr lang="en-US" altLang="zh-CN" sz="18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800" dirty="0">
                <a:latin typeface="Times New Roman" panose="02020603050405020304" pitchFamily="18" charset="0"/>
                <a:ea typeface="Arial Unicode MS" pitchFamily="34" charset="-122"/>
              </a:rPr>
              <a:t>[root@localhost mireap_0.2]# export PERL5LIB=/path/to/mireap_0.2/lib</a:t>
            </a:r>
            <a:endParaRPr lang="zh-CN" altLang="en-US" sz="1800" dirty="0">
              <a:latin typeface="Times New Roman" panose="02020603050405020304" pitchFamily="18" charset="0"/>
              <a:ea typeface="Arial Unicode MS" pitchFamily="34" charset="-122"/>
            </a:endParaRPr>
          </a:p>
        </p:txBody>
      </p:sp>
      <p:sp>
        <p:nvSpPr>
          <p:cNvPr id="28677" name="TextBox 10"/>
          <p:cNvSpPr txBox="1"/>
          <p:nvPr/>
        </p:nvSpPr>
        <p:spPr>
          <a:xfrm>
            <a:off x="22225" y="712788"/>
            <a:ext cx="1671638"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1800" dirty="0">
                <a:latin typeface="Times New Roman" panose="02020603050405020304" pitchFamily="18" charset="0"/>
                <a:ea typeface="楷体" panose="02010609060101010101" pitchFamily="49" charset="-122"/>
              </a:rPr>
              <a:t>(1). Installation:</a:t>
            </a:r>
            <a:endParaRPr lang="zh-CN" altLang="en-US" sz="1800" dirty="0">
              <a:latin typeface="Times New Roman" panose="02020603050405020304" pitchFamily="18" charset="0"/>
              <a:ea typeface="楷体" panose="02010609060101010101" pitchFamily="49" charset="-122"/>
            </a:endParaRPr>
          </a:p>
        </p:txBody>
      </p:sp>
      <p:sp>
        <p:nvSpPr>
          <p:cNvPr id="28678" name="矩形 11"/>
          <p:cNvSpPr/>
          <p:nvPr/>
        </p:nvSpPr>
        <p:spPr>
          <a:xfrm>
            <a:off x="26988" y="4729163"/>
            <a:ext cx="7056437" cy="1754187"/>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1800" dirty="0">
                <a:latin typeface="Times New Roman" panose="02020603050405020304" pitchFamily="18" charset="0"/>
                <a:ea typeface="Arial Unicode MS" pitchFamily="34" charset="-122"/>
              </a:rPr>
              <a:t>Perl mireap.pl -i &lt;smrna.fa&gt; -m &lt;map.txt&gt; -r &lt;reference.fa&gt; -o &lt;outdir&gt;</a:t>
            </a:r>
            <a:endParaRPr lang="en-US" altLang="zh-CN" sz="18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800" dirty="0">
                <a:latin typeface="Times New Roman" panose="02020603050405020304" pitchFamily="18" charset="0"/>
                <a:ea typeface="Arial Unicode MS" pitchFamily="34" charset="-122"/>
              </a:rPr>
              <a:t>Options: -i &lt;file&gt;  Small RNA library, fasta format, forced</a:t>
            </a:r>
            <a:endParaRPr lang="en-US" altLang="zh-CN" sz="18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800" dirty="0">
                <a:latin typeface="Times New Roman" panose="02020603050405020304" pitchFamily="18" charset="0"/>
                <a:ea typeface="Arial Unicode MS" pitchFamily="34" charset="-122"/>
              </a:rPr>
              <a:t>-m &lt;file&gt;  Mapping file, tabular format, forced</a:t>
            </a:r>
            <a:endParaRPr lang="en-US" altLang="zh-CN" sz="18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800" dirty="0">
                <a:latin typeface="Times New Roman" panose="02020603050405020304" pitchFamily="18" charset="0"/>
                <a:ea typeface="Arial Unicode MS" pitchFamily="34" charset="-122"/>
              </a:rPr>
              <a:t>-r &lt;file&gt;  Reference file, fasta format, forced</a:t>
            </a:r>
            <a:endParaRPr lang="en-US" altLang="zh-CN" sz="18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800" dirty="0">
                <a:latin typeface="Times New Roman" panose="02020603050405020304" pitchFamily="18" charset="0"/>
                <a:ea typeface="Arial Unicode MS" pitchFamily="34" charset="-122"/>
              </a:rPr>
              <a:t>-o &lt;dir&gt;   Directory where results produce (current directory)</a:t>
            </a:r>
            <a:endParaRPr lang="en-US" altLang="zh-CN" sz="18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800" dirty="0">
                <a:latin typeface="Times New Roman" panose="02020603050405020304" pitchFamily="18" charset="0"/>
                <a:ea typeface="Arial Unicode MS" pitchFamily="34" charset="-122"/>
              </a:rPr>
              <a:t>……</a:t>
            </a:r>
            <a:endParaRPr lang="zh-CN" altLang="en-US" sz="1800" dirty="0">
              <a:latin typeface="Times New Roman" panose="02020603050405020304" pitchFamily="18" charset="0"/>
              <a:ea typeface="Arial Unicode MS" pitchFamily="34" charset="-122"/>
            </a:endParaRPr>
          </a:p>
        </p:txBody>
      </p:sp>
      <p:sp>
        <p:nvSpPr>
          <p:cNvPr id="28679" name="TextBox 12"/>
          <p:cNvSpPr txBox="1"/>
          <p:nvPr/>
        </p:nvSpPr>
        <p:spPr>
          <a:xfrm>
            <a:off x="26988" y="4359275"/>
            <a:ext cx="1146175"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1800" dirty="0">
                <a:latin typeface="Times New Roman" panose="02020603050405020304" pitchFamily="18" charset="0"/>
                <a:ea typeface="楷体" panose="02010609060101010101" pitchFamily="49" charset="-122"/>
              </a:rPr>
              <a:t>(2). Usage</a:t>
            </a:r>
            <a:endParaRPr lang="en-US" altLang="zh-CN" sz="1800" dirty="0">
              <a:latin typeface="Times New Roman" panose="02020603050405020304" pitchFamily="18" charset="0"/>
              <a:ea typeface="楷体" panose="0201060906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Box 4"/>
          <p:cNvSpPr txBox="1"/>
          <p:nvPr/>
        </p:nvSpPr>
        <p:spPr>
          <a:xfrm>
            <a:off x="26988" y="260350"/>
            <a:ext cx="1131887"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1800" dirty="0">
                <a:ea typeface="楷体" panose="02010609060101010101" pitchFamily="49" charset="-122"/>
              </a:rPr>
              <a:t>(3). Result</a:t>
            </a:r>
            <a:endParaRPr lang="en-US" altLang="zh-CN" sz="1800" dirty="0">
              <a:ea typeface="楷体" panose="02010609060101010101" pitchFamily="49" charset="-122"/>
            </a:endParaRPr>
          </a:p>
        </p:txBody>
      </p:sp>
      <p:sp>
        <p:nvSpPr>
          <p:cNvPr id="30723" name="TextBox 5"/>
          <p:cNvSpPr txBox="1"/>
          <p:nvPr/>
        </p:nvSpPr>
        <p:spPr>
          <a:xfrm>
            <a:off x="26988" y="666750"/>
            <a:ext cx="4891087" cy="646113"/>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1800" dirty="0">
                <a:latin typeface="Arial Unicode MS" pitchFamily="34" charset="-122"/>
                <a:ea typeface="Arial Unicode MS" pitchFamily="34" charset="-122"/>
              </a:rPr>
              <a:t>[root@</a:t>
            </a:r>
            <a:r>
              <a:rPr lang="en-US" altLang="zh-CN" sz="1800" dirty="0">
                <a:latin typeface="Times New Roman" panose="02020603050405020304" pitchFamily="18" charset="0"/>
                <a:ea typeface="Arial Unicode MS" pitchFamily="34" charset="-122"/>
              </a:rPr>
              <a:t>localhost</a:t>
            </a:r>
            <a:r>
              <a:rPr lang="en-US" altLang="zh-CN" sz="1800" dirty="0">
                <a:latin typeface="Arial Unicode MS" pitchFamily="34" charset="-122"/>
                <a:ea typeface="Arial Unicode MS" pitchFamily="34" charset="-122"/>
              </a:rPr>
              <a:t> root]# ls</a:t>
            </a:r>
            <a:endParaRPr lang="en-US" altLang="zh-CN" sz="1800" dirty="0">
              <a:latin typeface="Arial Unicode MS" pitchFamily="34" charset="-122"/>
              <a:ea typeface="Arial Unicode MS" pitchFamily="34" charset="-122"/>
            </a:endParaRPr>
          </a:p>
          <a:p>
            <a:pPr marL="0" lvl="0" indent="0" eaLnBrk="1" hangingPunct="1">
              <a:spcBef>
                <a:spcPct val="0"/>
              </a:spcBef>
              <a:buFontTx/>
              <a:buNone/>
            </a:pPr>
            <a:r>
              <a:rPr lang="en-US" altLang="zh-CN" sz="1800" dirty="0">
                <a:latin typeface="Arial Unicode MS" pitchFamily="34" charset="-122"/>
                <a:ea typeface="Arial Unicode MS" pitchFamily="34" charset="-122"/>
              </a:rPr>
              <a:t>mireap-xxx.aln  mireap-xxx.gff  mireap-xxx.log</a:t>
            </a:r>
            <a:endParaRPr lang="en-US" altLang="zh-CN" sz="1800" dirty="0">
              <a:latin typeface="Arial Unicode MS" pitchFamily="34" charset="-122"/>
              <a:ea typeface="Arial Unicode MS" pitchFamily="34" charset="-122"/>
            </a:endParaRPr>
          </a:p>
        </p:txBody>
      </p:sp>
      <p:sp>
        <p:nvSpPr>
          <p:cNvPr id="30724" name="TextBox 7"/>
          <p:cNvSpPr txBox="1"/>
          <p:nvPr/>
        </p:nvSpPr>
        <p:spPr>
          <a:xfrm>
            <a:off x="26988" y="1322388"/>
            <a:ext cx="8902700" cy="4246562"/>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1200" dirty="0">
                <a:latin typeface="Times New Roman" panose="02020603050405020304" pitchFamily="18" charset="0"/>
                <a:ea typeface="Arial Unicode MS" pitchFamily="34" charset="-122"/>
              </a:rPr>
              <a:t>[root@localhost  root]# more mireap-xxx.aln</a:t>
            </a:r>
            <a:endParaRPr lang="en-US" altLang="zh-CN" sz="12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200" dirty="0">
                <a:latin typeface="Times New Roman" panose="02020603050405020304" pitchFamily="18" charset="0"/>
                <a:ea typeface="Arial Unicode MS" pitchFamily="34" charset="-122"/>
              </a:rPr>
              <a:t>mireap</a:t>
            </a:r>
            <a:endParaRPr lang="en-US" altLang="zh-CN" sz="12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200" dirty="0">
                <a:latin typeface="Times New Roman" panose="02020603050405020304" pitchFamily="18" charset="0"/>
                <a:ea typeface="Arial Unicode MS" pitchFamily="34" charset="-122"/>
              </a:rPr>
              <a:t>xxx-m0001 AB175913.1:1:53:+ 53(nt) -25.80(kcal/mol)</a:t>
            </a:r>
            <a:endParaRPr lang="en-US" altLang="zh-CN" sz="12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200" dirty="0">
                <a:latin typeface="Times New Roman" panose="02020603050405020304" pitchFamily="18" charset="0"/>
                <a:ea typeface="Arial Unicode MS" pitchFamily="34" charset="-122"/>
              </a:rPr>
              <a:t>ATGTCGTGCTGCGGAGGAAACTGCGGCTGCGGATCCGGCTGCCAGTGCGGCAG xxx-m0001 4</a:t>
            </a:r>
            <a:endParaRPr lang="en-US" altLang="zh-CN" sz="12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200" dirty="0">
                <a:latin typeface="Times New Roman" panose="02020603050405020304" pitchFamily="18" charset="0"/>
                <a:ea typeface="Arial Unicode MS" pitchFamily="34" charset="-122"/>
              </a:rPr>
              <a:t>.(((((..((((((.(((..((((....)))).)))..))).)))..))))).</a:t>
            </a:r>
            <a:endParaRPr lang="en-US" altLang="zh-CN" sz="12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200" dirty="0">
                <a:latin typeface="Times New Roman" panose="02020603050405020304" pitchFamily="18" charset="0"/>
                <a:ea typeface="Arial Unicode MS" pitchFamily="34" charset="-122"/>
              </a:rPr>
              <a:t>ATGTCGTGCTGCGGAGGAAACT******************************* xxx-m0001-5p 4</a:t>
            </a:r>
            <a:endParaRPr lang="en-US" altLang="zh-CN" sz="12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200" dirty="0">
                <a:latin typeface="Times New Roman" panose="02020603050405020304" pitchFamily="18" charset="0"/>
                <a:ea typeface="Arial Unicode MS" pitchFamily="34" charset="-122"/>
              </a:rPr>
              <a:t>ATGTCGTGCTGCGGAGGAAACT------------------------------- rufi_root_755193_22_1 1</a:t>
            </a:r>
            <a:endParaRPr lang="en-US" altLang="zh-CN" sz="12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200" dirty="0">
                <a:latin typeface="Times New Roman" panose="02020603050405020304" pitchFamily="18" charset="0"/>
                <a:ea typeface="Arial Unicode MS" pitchFamily="34" charset="-122"/>
              </a:rPr>
              <a:t>ATGTCGTGCTGCGGAGGAAACT------------------------------- rufi_root_755193_22_1 1</a:t>
            </a:r>
            <a:endParaRPr lang="en-US" altLang="zh-CN" sz="12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200" dirty="0">
                <a:latin typeface="Times New Roman" panose="02020603050405020304" pitchFamily="18" charset="0"/>
                <a:ea typeface="Arial Unicode MS" pitchFamily="34" charset="-122"/>
              </a:rPr>
              <a:t>ATGTCGTGCTGCGGAGGAAACTGC----------------------------- rufi_root_755194_24_1 1</a:t>
            </a:r>
            <a:endParaRPr lang="en-US" altLang="zh-CN" sz="12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200" dirty="0">
                <a:latin typeface="Times New Roman" panose="02020603050405020304" pitchFamily="18" charset="0"/>
                <a:ea typeface="Arial Unicode MS" pitchFamily="34" charset="-122"/>
              </a:rPr>
              <a:t>ATGTCGTGCTGCGGAGGAAACTGC----------------------------- rufi_root_755194_24_1 1</a:t>
            </a:r>
            <a:endParaRPr lang="en-US" altLang="zh-CN" sz="12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200" dirty="0">
                <a:latin typeface="Times New Roman" panose="02020603050405020304" pitchFamily="18" charset="0"/>
                <a:ea typeface="Arial Unicode MS" pitchFamily="34" charset="-122"/>
              </a:rPr>
              <a:t>//</a:t>
            </a:r>
            <a:endParaRPr lang="en-US" altLang="zh-CN" sz="12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200" dirty="0">
                <a:latin typeface="Times New Roman" panose="02020603050405020304" pitchFamily="18" charset="0"/>
                <a:ea typeface="Arial Unicode MS" pitchFamily="34" charset="-122"/>
              </a:rPr>
              <a:t>mireap</a:t>
            </a:r>
            <a:endParaRPr lang="en-US" altLang="zh-CN" sz="12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200" dirty="0">
                <a:latin typeface="Times New Roman" panose="02020603050405020304" pitchFamily="18" charset="0"/>
                <a:ea typeface="Arial Unicode MS" pitchFamily="34" charset="-122"/>
              </a:rPr>
              <a:t>xxx-m0002 AB175914.1:1:53:+ 53(nt) -25.80(kcal/mol)</a:t>
            </a:r>
            <a:endParaRPr lang="en-US" altLang="zh-CN" sz="12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200" dirty="0">
                <a:latin typeface="Times New Roman" panose="02020603050405020304" pitchFamily="18" charset="0"/>
                <a:ea typeface="Arial Unicode MS" pitchFamily="34" charset="-122"/>
              </a:rPr>
              <a:t>ATGTCGTGCTGCGGAGGAAACTGCGGCTGCGGATCCGGCTGCCAGTGCGGCAG xxx-m0002 4</a:t>
            </a:r>
            <a:endParaRPr lang="en-US" altLang="zh-CN" sz="12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200" dirty="0">
                <a:latin typeface="Times New Roman" panose="02020603050405020304" pitchFamily="18" charset="0"/>
                <a:ea typeface="Arial Unicode MS" pitchFamily="34" charset="-122"/>
              </a:rPr>
              <a:t>.(((((..((((((.(((..((((....)))).)))..))).)))..))))).</a:t>
            </a:r>
            <a:endParaRPr lang="en-US" altLang="zh-CN" sz="12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200" dirty="0">
                <a:latin typeface="Times New Roman" panose="02020603050405020304" pitchFamily="18" charset="0"/>
                <a:ea typeface="Arial Unicode MS" pitchFamily="34" charset="-122"/>
              </a:rPr>
              <a:t>ATGTCGTGCTGCGGAGGAAACT******************************* xxx-m0002-5p 4</a:t>
            </a:r>
            <a:endParaRPr lang="en-US" altLang="zh-CN" sz="12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200" dirty="0">
                <a:latin typeface="Times New Roman" panose="02020603050405020304" pitchFamily="18" charset="0"/>
                <a:ea typeface="Arial Unicode MS" pitchFamily="34" charset="-122"/>
              </a:rPr>
              <a:t>ATGTCGTGCTGCGGAGGAAACT------------------------------- rufi_root_755193_22_1 1</a:t>
            </a:r>
            <a:endParaRPr lang="en-US" altLang="zh-CN" sz="12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200" dirty="0">
                <a:latin typeface="Times New Roman" panose="02020603050405020304" pitchFamily="18" charset="0"/>
                <a:ea typeface="Arial Unicode MS" pitchFamily="34" charset="-122"/>
              </a:rPr>
              <a:t>ATGTCGTGCTGCGGAGGAAACT------------------------------- rufi_root_755193_22_1 1</a:t>
            </a:r>
            <a:endParaRPr lang="en-US" altLang="zh-CN" sz="12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200" dirty="0">
                <a:latin typeface="Times New Roman" panose="02020603050405020304" pitchFamily="18" charset="0"/>
                <a:ea typeface="Arial Unicode MS" pitchFamily="34" charset="-122"/>
              </a:rPr>
              <a:t>ATGTCGTGCTGCGGAGGAAACTGC----------------------------- rufi_root_755194_24_1 1</a:t>
            </a:r>
            <a:endParaRPr lang="en-US" altLang="zh-CN" sz="12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200" dirty="0">
                <a:latin typeface="Times New Roman" panose="02020603050405020304" pitchFamily="18" charset="0"/>
                <a:ea typeface="Arial Unicode MS" pitchFamily="34" charset="-122"/>
              </a:rPr>
              <a:t>ATGTCGTGCTGCGGAGGAAACTGC----------------------------- rufi_root_755194_24_1 1</a:t>
            </a:r>
            <a:endParaRPr lang="en-US" altLang="zh-CN" sz="12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200" dirty="0">
                <a:latin typeface="Times New Roman" panose="02020603050405020304" pitchFamily="18" charset="0"/>
                <a:ea typeface="Arial Unicode MS" pitchFamily="34" charset="-122"/>
              </a:rPr>
              <a:t>//</a:t>
            </a:r>
            <a:endParaRPr lang="en-US" altLang="zh-CN" sz="1200" dirty="0">
              <a:latin typeface="Times New Roman" panose="02020603050405020304" pitchFamily="18" charset="0"/>
              <a:ea typeface="Arial Unicode MS" pitchFamily="34" charset="-122"/>
            </a:endParaRPr>
          </a:p>
          <a:p>
            <a:pPr marL="0" lvl="0" indent="0" eaLnBrk="1" hangingPunct="1">
              <a:spcBef>
                <a:spcPct val="0"/>
              </a:spcBef>
              <a:buFontTx/>
              <a:buNone/>
            </a:pPr>
            <a:endParaRPr lang="zh-CN" altLang="en-US" sz="1200" dirty="0">
              <a:latin typeface="宋体" panose="02010600030101010101" pitchFamily="2" charset="-122"/>
              <a:ea typeface="Arial Unicode MS" pitchFamily="34" charset="-122"/>
            </a:endParaRPr>
          </a:p>
        </p:txBody>
      </p:sp>
      <p:sp>
        <p:nvSpPr>
          <p:cNvPr id="30725" name="TextBox 8"/>
          <p:cNvSpPr txBox="1"/>
          <p:nvPr/>
        </p:nvSpPr>
        <p:spPr>
          <a:xfrm>
            <a:off x="33338" y="5464175"/>
            <a:ext cx="9110662" cy="1108075"/>
          </a:xfrm>
          <a:prstGeom prst="rect">
            <a:avLst/>
          </a:prstGeom>
          <a:solidFill>
            <a:schemeClr val="bg1"/>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1100" dirty="0">
                <a:latin typeface="Times New Roman" panose="02020603050405020304" pitchFamily="18" charset="0"/>
                <a:ea typeface="Arial Unicode MS" pitchFamily="34" charset="-122"/>
              </a:rPr>
              <a:t>[root@localhost  root]# more mireap-xxx.gff </a:t>
            </a:r>
            <a:endParaRPr lang="en-US" altLang="zh-CN" sz="11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100" dirty="0">
                <a:latin typeface="Times New Roman" panose="02020603050405020304" pitchFamily="18" charset="0"/>
                <a:ea typeface="Arial Unicode MS" pitchFamily="34" charset="-122"/>
              </a:rPr>
              <a:t>AB175913.1      mireap  precursor       1       53      .       +       .       ID=xxx-m0001;Count=4;mfe=-25.80</a:t>
            </a:r>
            <a:endParaRPr lang="en-US" altLang="zh-CN" sz="11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100" dirty="0">
                <a:latin typeface="Times New Roman" panose="02020603050405020304" pitchFamily="18" charset="0"/>
                <a:ea typeface="Arial Unicode MS" pitchFamily="34" charset="-122"/>
              </a:rPr>
              <a:t>AB175913.1      mireap  mature-5p       1       22      .       +       .       ID=xxx-m0001-5p;Parent=xxx-m0001;Count=4;Seq=ATGTCGTGCTGCGGAGGAAACT</a:t>
            </a:r>
            <a:endParaRPr lang="en-US" altLang="zh-CN" sz="11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100" dirty="0">
                <a:latin typeface="Times New Roman" panose="02020603050405020304" pitchFamily="18" charset="0"/>
                <a:ea typeface="Arial Unicode MS" pitchFamily="34" charset="-122"/>
              </a:rPr>
              <a:t>AB175914.1      mireap  precursor       1       53      .       +       .       ID=xxx-m0002;Count=4;mfe=-25.80</a:t>
            </a:r>
            <a:endParaRPr lang="en-US" altLang="zh-CN" sz="1100" dirty="0">
              <a:latin typeface="Times New Roman" panose="02020603050405020304" pitchFamily="18" charset="0"/>
              <a:ea typeface="Arial Unicode MS" pitchFamily="34" charset="-122"/>
            </a:endParaRPr>
          </a:p>
          <a:p>
            <a:pPr marL="0" lvl="0" indent="0" eaLnBrk="1" hangingPunct="1">
              <a:spcBef>
                <a:spcPct val="0"/>
              </a:spcBef>
              <a:buFontTx/>
              <a:buNone/>
            </a:pPr>
            <a:r>
              <a:rPr lang="en-US" altLang="zh-CN" sz="1100" dirty="0">
                <a:latin typeface="Times New Roman" panose="02020603050405020304" pitchFamily="18" charset="0"/>
                <a:ea typeface="Arial Unicode MS" pitchFamily="34" charset="-122"/>
              </a:rPr>
              <a:t>AB175914.1      mireap  mature-5p       1       22      .       +       .       ID=xxx-m0002-5p;Parent=xxx-m0002;Count=4;Seq=ATGTCGTGCTGCGGAGGAAACT</a:t>
            </a:r>
            <a:endParaRPr lang="en-US" altLang="zh-CN" sz="1100" dirty="0">
              <a:latin typeface="Times New Roman" panose="02020603050405020304" pitchFamily="18" charset="0"/>
              <a:ea typeface="Arial Unicode MS" pitchFamily="34" charset="-122"/>
            </a:endParaRPr>
          </a:p>
          <a:p>
            <a:pPr marL="0" lvl="0" indent="0" eaLnBrk="1" hangingPunct="1">
              <a:spcBef>
                <a:spcPct val="0"/>
              </a:spcBef>
              <a:buFontTx/>
              <a:buNone/>
            </a:pPr>
            <a:endParaRPr lang="zh-CN" altLang="en-US" sz="1100" dirty="0">
              <a:latin typeface="Times New Roman" panose="02020603050405020304" pitchFamily="18" charset="0"/>
              <a:ea typeface="Arial Unicode MS"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2"/>
          <p:cNvPicPr>
            <a:picLocks noChangeAspect="1"/>
          </p:cNvPicPr>
          <p:nvPr/>
        </p:nvPicPr>
        <p:blipFill>
          <a:blip r:embed="rId1"/>
          <a:stretch>
            <a:fillRect/>
          </a:stretch>
        </p:blipFill>
        <p:spPr>
          <a:xfrm>
            <a:off x="0" y="1504950"/>
            <a:ext cx="9144000" cy="4714875"/>
          </a:xfrm>
          <a:prstGeom prst="rect">
            <a:avLst/>
          </a:prstGeom>
          <a:noFill/>
          <a:ln w="9525">
            <a:noFill/>
          </a:ln>
        </p:spPr>
      </p:pic>
      <p:sp>
        <p:nvSpPr>
          <p:cNvPr id="5123" name="内容占位符 4"/>
          <p:cNvSpPr>
            <a:spLocks noGrp="1"/>
          </p:cNvSpPr>
          <p:nvPr>
            <p:ph idx="1"/>
          </p:nvPr>
        </p:nvSpPr>
        <p:spPr>
          <a:xfrm>
            <a:off x="0" y="230188"/>
            <a:ext cx="8786813" cy="4525962"/>
          </a:xfrm>
          <a:ln/>
        </p:spPr>
        <p:txBody>
          <a:bodyPr vert="horz" wrap="square" lIns="91440" tIns="45720" rIns="91440" bIns="45720" anchor="t" anchorCtr="0"/>
          <a:p>
            <a:pPr eaLnBrk="1" hangingPunct="1"/>
            <a:r>
              <a:rPr lang="en-US" altLang="zh-CN" sz="2800" dirty="0">
                <a:latin typeface="Times New Roman" panose="02020603050405020304" pitchFamily="18" charset="0"/>
                <a:cs typeface="Times New Roman" panose="02020603050405020304" pitchFamily="18" charset="0"/>
              </a:rPr>
              <a:t>mRNA</a:t>
            </a:r>
            <a:endParaRPr lang="zh-CN" altLang="en-US"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181"/>
          <p:cNvPicPr>
            <a:picLocks noChangeAspect="1"/>
          </p:cNvPicPr>
          <p:nvPr/>
        </p:nvPicPr>
        <p:blipFill>
          <a:blip r:embed="rId1"/>
          <a:stretch>
            <a:fillRect/>
          </a:stretch>
        </p:blipFill>
        <p:spPr>
          <a:xfrm>
            <a:off x="250825" y="1196975"/>
            <a:ext cx="13335000" cy="2592388"/>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1"/>
          <p:cNvSpPr>
            <a:spLocks noGrp="1"/>
          </p:cNvSpPr>
          <p:nvPr>
            <p:ph type="title"/>
          </p:nvPr>
        </p:nvSpPr>
        <p:spPr>
          <a:xfrm>
            <a:off x="457200" y="274638"/>
            <a:ext cx="8229600" cy="654050"/>
          </a:xfrm>
          <a:ln/>
        </p:spPr>
        <p:txBody>
          <a:bodyPr vert="horz" wrap="square" lIns="91440" tIns="45720" rIns="91440" bIns="45720" anchor="ctr" anchorCtr="0"/>
          <a:p>
            <a:pPr eaLnBrk="1" hangingPunct="1"/>
            <a:r>
              <a:rPr lang="en-US" altLang="zh-CN" sz="3600" b="1" dirty="0">
                <a:latin typeface="Times New Roman" panose="02020603050405020304" pitchFamily="18" charset="0"/>
                <a:cs typeface="Times New Roman" panose="02020603050405020304" pitchFamily="18" charset="0"/>
              </a:rPr>
              <a:t>Targets prediction</a:t>
            </a:r>
            <a:endParaRPr lang="zh-CN" altLang="en-US" sz="3600" b="1" dirty="0">
              <a:latin typeface="Times New Roman" panose="02020603050405020304" pitchFamily="18" charset="0"/>
              <a:ea typeface="Times New Roman" panose="02020603050405020304" pitchFamily="18" charset="0"/>
            </a:endParaRPr>
          </a:p>
        </p:txBody>
      </p:sp>
      <p:sp>
        <p:nvSpPr>
          <p:cNvPr id="33795" name="矩形 3"/>
          <p:cNvSpPr/>
          <p:nvPr/>
        </p:nvSpPr>
        <p:spPr>
          <a:xfrm>
            <a:off x="1071563" y="1500188"/>
            <a:ext cx="6643687" cy="409416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2000" dirty="0">
                <a:solidFill>
                  <a:srgbClr val="FF0000"/>
                </a:solidFill>
                <a:latin typeface="Times New Roman" panose="02020603050405020304" pitchFamily="18" charset="0"/>
                <a:cs typeface="Times New Roman" panose="02020603050405020304" pitchFamily="18" charset="0"/>
                <a:hlinkClick r:id="rId1"/>
              </a:rPr>
              <a:t>psRNATarget : </a:t>
            </a:r>
            <a:r>
              <a:rPr lang="en-US" altLang="zh-CN" sz="2000" u="sng" dirty="0">
                <a:solidFill>
                  <a:srgbClr val="FF0000"/>
                </a:solidFill>
                <a:latin typeface="Times New Roman" panose="02020603050405020304" pitchFamily="18" charset="0"/>
                <a:cs typeface="Times New Roman" panose="02020603050405020304" pitchFamily="18" charset="0"/>
                <a:hlinkClick r:id="rId1"/>
              </a:rPr>
              <a:t>https://www.zhaolab.org/psRNATarget/</a:t>
            </a:r>
            <a:endParaRPr lang="en-US" altLang="zh-CN" sz="2000" u="sng" dirty="0">
              <a:solidFill>
                <a:srgbClr val="FF0000"/>
              </a:solidFill>
              <a:latin typeface="Times New Roman" panose="02020603050405020304" pitchFamily="18" charset="0"/>
              <a:cs typeface="Times New Roman" panose="02020603050405020304" pitchFamily="18" charset="0"/>
              <a:hlinkClick r:id="rId1"/>
            </a:endParaRPr>
          </a:p>
          <a:p>
            <a:pPr marL="0" lvl="0" indent="0" eaLnBrk="1" hangingPunct="1">
              <a:spcBef>
                <a:spcPct val="0"/>
              </a:spcBef>
              <a:buFontTx/>
              <a:buNone/>
            </a:pPr>
            <a:r>
              <a:rPr lang="en-US" altLang="zh-CN" sz="2000" u="sng" dirty="0">
                <a:latin typeface="Times New Roman" panose="02020603050405020304" pitchFamily="18" charset="0"/>
                <a:cs typeface="Times New Roman" panose="02020603050405020304" pitchFamily="18" charset="0"/>
                <a:hlinkClick r:id="rId1"/>
              </a:rPr>
              <a:t>PITA</a:t>
            </a:r>
            <a:endParaRPr lang="en-US" altLang="zh-CN" sz="2000" dirty="0">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zh-CN" sz="2000" u="sng" dirty="0">
                <a:latin typeface="Times New Roman" panose="02020603050405020304" pitchFamily="18" charset="0"/>
                <a:cs typeface="Times New Roman" panose="02020603050405020304" pitchFamily="18" charset="0"/>
                <a:hlinkClick r:id="rId2"/>
              </a:rPr>
              <a:t>Diana Micro-T</a:t>
            </a:r>
            <a:endParaRPr lang="en-US" altLang="zh-CN" sz="2000" dirty="0">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zh-CN" sz="2000" u="sng" dirty="0">
                <a:latin typeface="Times New Roman" panose="02020603050405020304" pitchFamily="18" charset="0"/>
                <a:cs typeface="Times New Roman" panose="02020603050405020304" pitchFamily="18" charset="0"/>
                <a:hlinkClick r:id="rId3"/>
              </a:rPr>
              <a:t>MirPath</a:t>
            </a:r>
            <a:endParaRPr lang="en-US" altLang="zh-CN" sz="2000" dirty="0">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zh-CN" sz="2000" u="sng" dirty="0">
                <a:latin typeface="Times New Roman" panose="02020603050405020304" pitchFamily="18" charset="0"/>
                <a:cs typeface="Times New Roman" panose="02020603050405020304" pitchFamily="18" charset="0"/>
                <a:hlinkClick r:id="rId4"/>
              </a:rPr>
              <a:t>Microinspector</a:t>
            </a:r>
            <a:endParaRPr lang="en-US" altLang="zh-CN" sz="2000" dirty="0">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zh-CN" sz="2000" u="sng" dirty="0">
                <a:latin typeface="Times New Roman" panose="02020603050405020304" pitchFamily="18" charset="0"/>
                <a:cs typeface="Times New Roman" panose="02020603050405020304" pitchFamily="18" charset="0"/>
                <a:hlinkClick r:id="rId5"/>
              </a:rPr>
              <a:t>MaMi</a:t>
            </a:r>
            <a:endParaRPr lang="en-US" altLang="zh-CN" sz="2000" dirty="0">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zh-CN" sz="2000" u="sng" dirty="0">
                <a:latin typeface="Times New Roman" panose="02020603050405020304" pitchFamily="18" charset="0"/>
                <a:cs typeface="Times New Roman" panose="02020603050405020304" pitchFamily="18" charset="0"/>
                <a:hlinkClick r:id="rId6"/>
              </a:rPr>
              <a:t>miRecords</a:t>
            </a:r>
            <a:endParaRPr lang="en-US" altLang="zh-CN" sz="2000" dirty="0">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zh-CN" sz="2000" u="sng" dirty="0">
                <a:latin typeface="Times New Roman" panose="02020603050405020304" pitchFamily="18" charset="0"/>
                <a:cs typeface="Times New Roman" panose="02020603050405020304" pitchFamily="18" charset="0"/>
                <a:hlinkClick r:id="rId7"/>
              </a:rPr>
              <a:t>mirDIP</a:t>
            </a:r>
            <a:endParaRPr lang="en-US" altLang="zh-CN" sz="2000" dirty="0">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zh-CN" sz="2000" u="sng" dirty="0">
                <a:latin typeface="Times New Roman" panose="02020603050405020304" pitchFamily="18" charset="0"/>
                <a:cs typeface="Times New Roman" panose="02020603050405020304" pitchFamily="18" charset="0"/>
                <a:hlinkClick r:id="rId8"/>
              </a:rPr>
              <a:t>miRGator</a:t>
            </a:r>
            <a:endParaRPr lang="en-US" altLang="zh-CN" sz="2000" dirty="0">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zh-CN" sz="2000" u="sng" dirty="0">
                <a:latin typeface="Times New Roman" panose="02020603050405020304" pitchFamily="18" charset="0"/>
                <a:cs typeface="Times New Roman" panose="02020603050405020304" pitchFamily="18" charset="0"/>
                <a:hlinkClick r:id="rId9"/>
              </a:rPr>
              <a:t>Magia</a:t>
            </a:r>
            <a:endParaRPr lang="en-US" altLang="zh-CN" sz="2000" dirty="0">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zh-CN" sz="2000" u="sng" dirty="0">
                <a:latin typeface="Times New Roman" panose="02020603050405020304" pitchFamily="18" charset="0"/>
                <a:cs typeface="Times New Roman" panose="02020603050405020304" pitchFamily="18" charset="0"/>
                <a:hlinkClick r:id="rId10"/>
              </a:rPr>
              <a:t>Targetscan</a:t>
            </a:r>
            <a:endParaRPr lang="en-US" altLang="zh-CN" sz="2000" dirty="0">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zh-CN" sz="2000" u="sng" dirty="0">
                <a:latin typeface="Times New Roman" panose="02020603050405020304" pitchFamily="18" charset="0"/>
                <a:cs typeface="Times New Roman" panose="02020603050405020304" pitchFamily="18" charset="0"/>
                <a:hlinkClick r:id="rId11"/>
              </a:rPr>
              <a:t>miRTar</a:t>
            </a:r>
            <a:endParaRPr lang="en-US" altLang="zh-CN" sz="2000" dirty="0">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zh-CN" sz="2000" u="sng" dirty="0">
                <a:latin typeface="Times New Roman" panose="02020603050405020304" pitchFamily="18" charset="0"/>
                <a:cs typeface="Times New Roman" panose="02020603050405020304" pitchFamily="18" charset="0"/>
                <a:hlinkClick r:id="rId12"/>
              </a:rPr>
              <a:t>miRTrail</a:t>
            </a:r>
            <a:endParaRPr lang="en-US" altLang="zh-CN" sz="2000" dirty="0">
              <a:latin typeface="Times New Roman" panose="02020603050405020304" pitchFamily="18" charset="0"/>
              <a:ea typeface="Times New Roman" panose="02020603050405020304" pitchFamily="18" charset="0"/>
            </a:endParaRPr>
          </a:p>
        </p:txBody>
      </p:sp>
      <p:pic>
        <p:nvPicPr>
          <p:cNvPr id="33796" name="Picture 3"/>
          <p:cNvPicPr>
            <a:picLocks noChangeAspect="1"/>
          </p:cNvPicPr>
          <p:nvPr/>
        </p:nvPicPr>
        <p:blipFill>
          <a:blip r:embed="rId13"/>
          <a:stretch>
            <a:fillRect/>
          </a:stretch>
        </p:blipFill>
        <p:spPr>
          <a:xfrm>
            <a:off x="3160713" y="1928813"/>
            <a:ext cx="4911725" cy="472440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Picture 2"/>
          <p:cNvPicPr>
            <a:picLocks noChangeAspect="1"/>
          </p:cNvPicPr>
          <p:nvPr/>
        </p:nvPicPr>
        <p:blipFill>
          <a:blip r:embed="rId1"/>
          <a:stretch>
            <a:fillRect/>
          </a:stretch>
        </p:blipFill>
        <p:spPr>
          <a:xfrm>
            <a:off x="44450" y="1268413"/>
            <a:ext cx="9099550" cy="4338637"/>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内容占位符 2"/>
          <p:cNvSpPr>
            <a:spLocks noGrp="1"/>
          </p:cNvSpPr>
          <p:nvPr>
            <p:ph idx="1"/>
          </p:nvPr>
        </p:nvSpPr>
        <p:spPr>
          <a:ln/>
        </p:spPr>
        <p:txBody>
          <a:bodyPr vert="horz" wrap="square" lIns="91440" tIns="45720" rIns="91440" bIns="45720" anchor="t" anchorCtr="0"/>
          <a:p>
            <a:pPr eaLnBrk="1" hangingPunct="1"/>
            <a:endParaRPr lang="zh-CN" altLang="en-US" dirty="0"/>
          </a:p>
        </p:txBody>
      </p:sp>
      <p:sp>
        <p:nvSpPr>
          <p:cNvPr id="5" name="标题 1"/>
          <p:cNvSpPr txBox="1"/>
          <p:nvPr/>
        </p:nvSpPr>
        <p:spPr>
          <a:xfrm>
            <a:off x="0" y="6350"/>
            <a:ext cx="7315200" cy="1154113"/>
          </a:xfrm>
          <a:prstGeom prst="rect">
            <a:avLst/>
          </a:prstGeom>
        </p:spPr>
        <p:txBody>
          <a:bodyPr anchor="b">
            <a:normAutofit fontScale="975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3700" b="0" i="0" u="none" strike="noStrike" kern="1200" cap="none" spc="0" normalizeH="0" baseline="0" noProof="0" dirty="0" err="1">
                <a:ln>
                  <a:noFill/>
                </a:ln>
                <a:solidFill>
                  <a:schemeClr val="tx2"/>
                </a:solidFill>
                <a:effectLst/>
                <a:uLnTx/>
                <a:uFillTx/>
                <a:latin typeface="Times New Roman" panose="02020603050405020304" pitchFamily="18" charset="0"/>
                <a:ea typeface="+mj-ea"/>
                <a:cs typeface="Times New Roman" panose="02020603050405020304" pitchFamily="18" charset="0"/>
              </a:rPr>
              <a:t>Degradome</a:t>
            </a:r>
            <a:r>
              <a:rPr kumimoji="0" lang="en-US" altLang="zh-CN" sz="37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rPr>
              <a:t> sequencing</a:t>
            </a:r>
            <a:endParaRPr kumimoji="0" lang="en-US" altLang="zh-CN" sz="3700" b="0" i="0" u="none" strike="noStrike" kern="1200" cap="none" spc="0" normalizeH="0" baseline="0" noProof="0" dirty="0">
              <a:ln>
                <a:noFill/>
              </a:ln>
              <a:solidFill>
                <a:schemeClr val="tx2"/>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36868" name="内容占位符 3" descr="9JHR7)2}4C[A_0O[71GMM25.jpg"/>
          <p:cNvPicPr>
            <a:picLocks noChangeAspect="1"/>
          </p:cNvPicPr>
          <p:nvPr/>
        </p:nvPicPr>
        <p:blipFill>
          <a:blip r:embed="rId1"/>
          <a:stretch>
            <a:fillRect/>
          </a:stretch>
        </p:blipFill>
        <p:spPr>
          <a:xfrm>
            <a:off x="4763" y="1700213"/>
            <a:ext cx="4559300" cy="4573587"/>
          </a:xfrm>
          <a:prstGeom prst="rect">
            <a:avLst/>
          </a:prstGeom>
          <a:noFill/>
          <a:ln w="9525">
            <a:noFill/>
          </a:ln>
        </p:spPr>
      </p:pic>
      <p:pic>
        <p:nvPicPr>
          <p:cNvPr id="36869" name="Picture 2"/>
          <p:cNvPicPr>
            <a:picLocks noChangeAspect="1"/>
          </p:cNvPicPr>
          <p:nvPr/>
        </p:nvPicPr>
        <p:blipFill>
          <a:blip r:embed="rId2"/>
          <a:stretch>
            <a:fillRect/>
          </a:stretch>
        </p:blipFill>
        <p:spPr>
          <a:xfrm>
            <a:off x="4564063" y="1700213"/>
            <a:ext cx="4583112" cy="4573587"/>
          </a:xfrm>
          <a:prstGeom prst="rect">
            <a:avLst/>
          </a:prstGeom>
          <a:noFill/>
          <a:ln w="9525">
            <a:noFill/>
          </a:ln>
        </p:spPr>
      </p:pic>
      <p:sp>
        <p:nvSpPr>
          <p:cNvPr id="36870" name="TextBox 7"/>
          <p:cNvSpPr txBox="1"/>
          <p:nvPr/>
        </p:nvSpPr>
        <p:spPr>
          <a:xfrm>
            <a:off x="36513" y="1160463"/>
            <a:ext cx="3852862"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1800" dirty="0">
                <a:latin typeface="Times New Roman" panose="02020603050405020304" pitchFamily="18" charset="0"/>
                <a:ea typeface="楷体" panose="02010609060101010101" pitchFamily="49" charset="-122"/>
              </a:rPr>
              <a:t>The principle of degradome sequencing</a:t>
            </a:r>
            <a:endParaRPr lang="zh-CN" altLang="en-US" sz="1800" dirty="0">
              <a:latin typeface="Times New Roman" panose="02020603050405020304" pitchFamily="18" charset="0"/>
              <a:ea typeface="楷体" panose="02010609060101010101" pitchFamily="49" charset="-122"/>
            </a:endParaRPr>
          </a:p>
        </p:txBody>
      </p:sp>
      <p:cxnSp>
        <p:nvCxnSpPr>
          <p:cNvPr id="9" name="直接连接符 8"/>
          <p:cNvCxnSpPr/>
          <p:nvPr/>
        </p:nvCxnSpPr>
        <p:spPr>
          <a:xfrm>
            <a:off x="4572000" y="1700213"/>
            <a:ext cx="0" cy="4573588"/>
          </a:xfrm>
          <a:prstGeom prst="line">
            <a:avLst/>
          </a:prstGeom>
        </p:spPr>
        <p:style>
          <a:lnRef idx="1">
            <a:schemeClr val="accent1"/>
          </a:lnRef>
          <a:fillRef idx="0">
            <a:schemeClr val="accent1"/>
          </a:fillRef>
          <a:effectRef idx="0">
            <a:schemeClr val="accent1"/>
          </a:effectRef>
          <a:fontRef idx="minor">
            <a:schemeClr val="tx1"/>
          </a:fontRef>
        </p:style>
      </p:cxnSp>
      <p:sp>
        <p:nvSpPr>
          <p:cNvPr id="36872" name="TextBox 10"/>
          <p:cNvSpPr txBox="1"/>
          <p:nvPr/>
        </p:nvSpPr>
        <p:spPr>
          <a:xfrm>
            <a:off x="4572000" y="1160463"/>
            <a:ext cx="3416300"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1800" dirty="0">
                <a:latin typeface="Times New Roman" panose="02020603050405020304" pitchFamily="18" charset="0"/>
                <a:ea typeface="楷体" panose="02010609060101010101" pitchFamily="49" charset="-122"/>
              </a:rPr>
              <a:t>The process of library construction</a:t>
            </a:r>
            <a:endParaRPr lang="zh-CN" altLang="en-US" sz="1800" dirty="0">
              <a:latin typeface="Times New Roman" panose="02020603050405020304" pitchFamily="18" charset="0"/>
              <a:ea typeface="楷体" panose="02010609060101010101"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图片 9" descr="../miRNAGAI.jpg"/>
          <p:cNvPicPr>
            <a:picLocks noChangeAspect="1"/>
          </p:cNvPicPr>
          <p:nvPr/>
        </p:nvPicPr>
        <p:blipFill>
          <a:blip r:embed="rId1"/>
          <a:stretch>
            <a:fillRect/>
          </a:stretch>
        </p:blipFill>
        <p:spPr>
          <a:xfrm>
            <a:off x="1857375" y="428625"/>
            <a:ext cx="5397500" cy="5994400"/>
          </a:xfrm>
          <a:prstGeom prst="rect">
            <a:avLst/>
          </a:prstGeom>
          <a:noFill/>
          <a:ln w="9525">
            <a:noFill/>
          </a:ln>
        </p:spPr>
      </p:pic>
      <p:sp>
        <p:nvSpPr>
          <p:cNvPr id="38915" name="TextBox 3"/>
          <p:cNvSpPr txBox="1"/>
          <p:nvPr/>
        </p:nvSpPr>
        <p:spPr>
          <a:xfrm>
            <a:off x="71438" y="139700"/>
            <a:ext cx="4721225" cy="646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3600" dirty="0"/>
              <a:t>Conservation of miRNAs</a:t>
            </a:r>
            <a:endParaRPr lang="zh-CN" altLang="en-US"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灯片编号占位符 3"/>
          <p:cNvSpPr txBox="1">
            <a:spLocks noGrp="1"/>
          </p:cNvSpPr>
          <p:nvPr>
            <p:ph type="sldNum" sz="quarter" idx="12"/>
          </p:nvPr>
        </p:nvSpPr>
        <p:spPr>
          <a:xfrm>
            <a:off x="3124200" y="6356350"/>
            <a:ext cx="2895600" cy="365125"/>
          </a:xfrm>
          <a:noFill/>
          <a:ln>
            <a:noFill/>
          </a:ln>
        </p:spPr>
        <p:txBody>
          <a:bodyPr anchor="ctr" anchorCtr="0"/>
          <a:p>
            <a:pPr marL="0" indent="0" algn="ct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pic>
        <p:nvPicPr>
          <p:cNvPr id="39939"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9940" name="矩形 3"/>
          <p:cNvSpPr/>
          <p:nvPr/>
        </p:nvSpPr>
        <p:spPr>
          <a:xfrm>
            <a:off x="6767513" y="5516563"/>
            <a:ext cx="2376487" cy="12017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1800" b="1" dirty="0">
                <a:ea typeface="Palatino"/>
              </a:rPr>
              <a:t>Homology Between mature</a:t>
            </a:r>
            <a:r>
              <a:rPr lang="en-US" altLang="zh-CN" sz="1800" b="1" i="1" dirty="0">
                <a:ea typeface="Palatino"/>
              </a:rPr>
              <a:t> </a:t>
            </a:r>
            <a:r>
              <a:rPr lang="en-US" altLang="zh-CN" sz="1800" b="1" dirty="0">
                <a:ea typeface="Palatino"/>
              </a:rPr>
              <a:t>miRNAs and divergence between pre-miRNAs</a:t>
            </a:r>
            <a:endParaRPr lang="zh-CN" altLang="en-US" sz="18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内容占位符 2"/>
          <p:cNvSpPr>
            <a:spLocks noGrp="1"/>
          </p:cNvSpPr>
          <p:nvPr>
            <p:ph idx="1"/>
          </p:nvPr>
        </p:nvSpPr>
        <p:spPr>
          <a:ln/>
        </p:spPr>
        <p:txBody>
          <a:bodyPr vert="horz" wrap="square" lIns="91440" tIns="45720" rIns="91440" bIns="45720" anchor="t" anchorCtr="0"/>
          <a:p>
            <a:pPr eaLnBrk="1" hangingPunct="1"/>
            <a:endParaRPr lang="zh-CN" altLang="en-US" dirty="0"/>
          </a:p>
        </p:txBody>
      </p:sp>
      <p:pic>
        <p:nvPicPr>
          <p:cNvPr id="40963" name="Picture 2"/>
          <p:cNvPicPr>
            <a:picLocks noChangeAspect="1"/>
          </p:cNvPicPr>
          <p:nvPr/>
        </p:nvPicPr>
        <p:blipFill>
          <a:blip r:embed="rId1"/>
          <a:stretch>
            <a:fillRect/>
          </a:stretch>
        </p:blipFill>
        <p:spPr>
          <a:xfrm>
            <a:off x="0" y="928688"/>
            <a:ext cx="9169400" cy="5715000"/>
          </a:xfrm>
          <a:prstGeom prst="rect">
            <a:avLst/>
          </a:prstGeom>
          <a:noFill/>
          <a:ln w="9525">
            <a:noFill/>
          </a:ln>
        </p:spPr>
      </p:pic>
      <p:sp>
        <p:nvSpPr>
          <p:cNvPr id="40964" name="标题 1"/>
          <p:cNvSpPr>
            <a:spLocks noGrp="1"/>
          </p:cNvSpPr>
          <p:nvPr>
            <p:ph type="title"/>
          </p:nvPr>
        </p:nvSpPr>
        <p:spPr>
          <a:xfrm>
            <a:off x="457200" y="0"/>
            <a:ext cx="8229600" cy="1143000"/>
          </a:xfrm>
          <a:ln/>
        </p:spPr>
        <p:txBody>
          <a:bodyPr vert="horz" wrap="square" lIns="91440" tIns="45720" rIns="91440" bIns="45720" anchor="ctr" anchorCtr="0"/>
          <a:p>
            <a:pPr eaLnBrk="1" hangingPunct="1"/>
            <a:r>
              <a:rPr lang="en-US" altLang="zh-CN" dirty="0"/>
              <a:t>Functions of miRNA</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0" name="Picture 1" descr="C:\Users\user\AppData\Roaming\Tencent\Users\272921624\QQ\WinTemp\RichOle\BBII4IE2ZU0%CJ)Z0Q(I8GP.png"/>
          <p:cNvPicPr>
            <a:picLocks noChangeAspect="1"/>
          </p:cNvPicPr>
          <p:nvPr/>
        </p:nvPicPr>
        <p:blipFill>
          <a:blip r:embed="rId1"/>
          <a:stretch>
            <a:fillRect/>
          </a:stretch>
        </p:blipFill>
        <p:spPr>
          <a:xfrm>
            <a:off x="285750" y="0"/>
            <a:ext cx="5053013" cy="6858000"/>
          </a:xfrm>
          <a:prstGeom prst="rect">
            <a:avLst/>
          </a:prstGeom>
          <a:noFill/>
          <a:ln w="9525">
            <a:noFill/>
          </a:ln>
        </p:spPr>
      </p:pic>
      <p:sp>
        <p:nvSpPr>
          <p:cNvPr id="43011" name="TextBox 4"/>
          <p:cNvSpPr txBox="1"/>
          <p:nvPr/>
        </p:nvSpPr>
        <p:spPr>
          <a:xfrm>
            <a:off x="5000625" y="5229225"/>
            <a:ext cx="4143375" cy="1200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1800" dirty="0"/>
              <a:t>Genomic variations in precursors of 38 previously identified conserved microRNA (miRNA) families in wild rice (</a:t>
            </a:r>
            <a:r>
              <a:rPr lang="en-US" altLang="zh-CN" sz="1800" i="1" dirty="0"/>
              <a:t>Oryza rufipogon</a:t>
            </a:r>
            <a:r>
              <a:rPr lang="en-US" altLang="zh-CN" sz="1800" dirty="0"/>
              <a:t>).</a:t>
            </a:r>
            <a:endParaRPr lang="zh-CN" altLang="en-US" sz="1800" dirty="0"/>
          </a:p>
        </p:txBody>
      </p:sp>
      <p:sp>
        <p:nvSpPr>
          <p:cNvPr id="43012" name="TextBox 5"/>
          <p:cNvSpPr txBox="1"/>
          <p:nvPr/>
        </p:nvSpPr>
        <p:spPr>
          <a:xfrm>
            <a:off x="5000625" y="571500"/>
            <a:ext cx="4143375" cy="8302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2400" b="1" dirty="0"/>
              <a:t>miRNAs are targets of crop domestication.</a:t>
            </a:r>
            <a:endParaRPr lang="zh-CN" altLang="en-US" sz="2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Title 1"/>
          <p:cNvSpPr>
            <a:spLocks noGrp="1"/>
          </p:cNvSpPr>
          <p:nvPr>
            <p:ph type="title"/>
          </p:nvPr>
        </p:nvSpPr>
        <p:spPr>
          <a:xfrm>
            <a:off x="1006475" y="1052513"/>
            <a:ext cx="7315200" cy="1154112"/>
          </a:xfrm>
          <a:ln/>
        </p:spPr>
        <p:txBody>
          <a:bodyPr vert="horz" wrap="square" lIns="91440" tIns="45720" rIns="91440" bIns="45720" anchor="ctr" anchorCtr="0"/>
          <a:p>
            <a:pPr eaLnBrk="1" hangingPunct="1"/>
            <a:r>
              <a:rPr lang="en-US" altLang="zh-CN" i="1" dirty="0">
                <a:ea typeface="Palatino"/>
              </a:rPr>
              <a:t>miRBase</a:t>
            </a:r>
            <a:br>
              <a:rPr lang="en-US" altLang="zh-CN" dirty="0">
                <a:ea typeface="Palatino"/>
              </a:rPr>
            </a:br>
            <a:r>
              <a:rPr lang="en-US" altLang="zh-CN" sz="2400" dirty="0">
                <a:solidFill>
                  <a:srgbClr val="00B0F0"/>
                </a:solidFill>
                <a:ea typeface="Palatino"/>
                <a:hlinkClick r:id="rId1"/>
              </a:rPr>
              <a:t>http://www.mirbase.org/</a:t>
            </a:r>
            <a:endParaRPr lang="en-US" altLang="zh-CN" dirty="0">
              <a:solidFill>
                <a:srgbClr val="00B0F0"/>
              </a:solidFill>
              <a:ea typeface="Palatino"/>
            </a:endParaRPr>
          </a:p>
        </p:txBody>
      </p:sp>
      <p:sp>
        <p:nvSpPr>
          <p:cNvPr id="44035" name="TextBox 1"/>
          <p:cNvSpPr txBox="1"/>
          <p:nvPr/>
        </p:nvSpPr>
        <p:spPr>
          <a:xfrm>
            <a:off x="3059113" y="260350"/>
            <a:ext cx="3209925" cy="7080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zh-CN" sz="4000" b="1" dirty="0"/>
              <a:t>miRNA</a:t>
            </a:r>
            <a:r>
              <a:rPr lang="zh-CN" altLang="en-US" sz="4000" b="1" dirty="0"/>
              <a:t>数据库</a:t>
            </a:r>
            <a:endParaRPr lang="zh-CN" altLang="en-US" sz="4000" b="1" dirty="0"/>
          </a:p>
        </p:txBody>
      </p:sp>
      <p:pic>
        <p:nvPicPr>
          <p:cNvPr id="44036" name="Picture 4"/>
          <p:cNvPicPr>
            <a:picLocks noChangeAspect="1"/>
          </p:cNvPicPr>
          <p:nvPr/>
        </p:nvPicPr>
        <p:blipFill>
          <a:blip r:embed="rId2"/>
          <a:stretch>
            <a:fillRect/>
          </a:stretch>
        </p:blipFill>
        <p:spPr>
          <a:xfrm>
            <a:off x="539750" y="2205038"/>
            <a:ext cx="8424863" cy="4219575"/>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2" name="Picture 6"/>
          <p:cNvPicPr>
            <a:picLocks noChangeAspect="1"/>
          </p:cNvPicPr>
          <p:nvPr/>
        </p:nvPicPr>
        <p:blipFill>
          <a:blip r:embed="rId1"/>
          <a:stretch>
            <a:fillRect/>
          </a:stretch>
        </p:blipFill>
        <p:spPr>
          <a:xfrm>
            <a:off x="0" y="1341438"/>
            <a:ext cx="8820150" cy="401955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2"/>
          <p:cNvPicPr>
            <a:picLocks noChangeAspect="1"/>
          </p:cNvPicPr>
          <p:nvPr/>
        </p:nvPicPr>
        <p:blipFill>
          <a:blip r:embed="rId1"/>
          <a:stretch>
            <a:fillRect/>
          </a:stretch>
        </p:blipFill>
        <p:spPr>
          <a:xfrm>
            <a:off x="0" y="1014413"/>
            <a:ext cx="9144000" cy="4829175"/>
          </a:xfrm>
          <a:prstGeom prst="rect">
            <a:avLst/>
          </a:prstGeom>
          <a:noFill/>
          <a:ln w="9525">
            <a:noFill/>
          </a:ln>
        </p:spPr>
      </p:pic>
      <p:sp>
        <p:nvSpPr>
          <p:cNvPr id="6147" name="内容占位符 4"/>
          <p:cNvSpPr>
            <a:spLocks noGrp="1"/>
          </p:cNvSpPr>
          <p:nvPr>
            <p:ph idx="1"/>
          </p:nvPr>
        </p:nvSpPr>
        <p:spPr>
          <a:xfrm>
            <a:off x="0" y="230188"/>
            <a:ext cx="8786813" cy="4525962"/>
          </a:xfrm>
          <a:ln/>
        </p:spPr>
        <p:txBody>
          <a:bodyPr vert="horz" wrap="square" lIns="91440" tIns="45720" rIns="91440" bIns="45720" anchor="t" anchorCtr="0"/>
          <a:p>
            <a:pPr eaLnBrk="1" hangingPunct="1"/>
            <a:r>
              <a:rPr lang="en-US" altLang="zh-CN" sz="2800" dirty="0">
                <a:latin typeface="Times New Roman" panose="02020603050405020304" pitchFamily="18" charset="0"/>
                <a:cs typeface="Times New Roman" panose="02020603050405020304" pitchFamily="18" charset="0"/>
              </a:rPr>
              <a:t>Gene structure</a:t>
            </a:r>
            <a:endParaRPr lang="zh-CN" altLang="en-US" sz="2800" dirty="0">
              <a:latin typeface="Times New Roman" panose="02020603050405020304" pitchFamily="18" charset="0"/>
              <a:ea typeface="Times New Roman" panose="02020603050405020304" pitchFamily="18" charset="0"/>
            </a:endParaRPr>
          </a:p>
        </p:txBody>
      </p:sp>
      <p:sp>
        <p:nvSpPr>
          <p:cNvPr id="6148" name="TextBox 3"/>
          <p:cNvSpPr txBox="1"/>
          <p:nvPr/>
        </p:nvSpPr>
        <p:spPr>
          <a:xfrm>
            <a:off x="1884363" y="6046788"/>
            <a:ext cx="7283450" cy="46196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zh-CN" altLang="en-US" sz="2400" dirty="0">
                <a:latin typeface="Times New Roman" panose="02020603050405020304" pitchFamily="18" charset="0"/>
                <a:cs typeface="Times New Roman" panose="02020603050405020304" pitchFamily="18" charset="0"/>
              </a:rPr>
              <a:t>常规的</a:t>
            </a:r>
            <a:r>
              <a:rPr lang="en-US" altLang="zh-CN" sz="2400" dirty="0">
                <a:latin typeface="Times New Roman" panose="02020603050405020304" pitchFamily="18" charset="0"/>
                <a:cs typeface="Times New Roman" panose="02020603050405020304" pitchFamily="18" charset="0"/>
              </a:rPr>
              <a:t>RNA-Seq</a:t>
            </a:r>
            <a:r>
              <a:rPr lang="zh-CN" altLang="en-US" sz="2400" dirty="0">
                <a:latin typeface="Times New Roman" panose="02020603050405020304" pitchFamily="18" charset="0"/>
                <a:cs typeface="Times New Roman" panose="02020603050405020304" pitchFamily="18" charset="0"/>
              </a:rPr>
              <a:t>，利用</a:t>
            </a:r>
            <a:r>
              <a:rPr lang="en-US" altLang="zh-CN" sz="2400" dirty="0">
                <a:latin typeface="Times New Roman" panose="02020603050405020304" pitchFamily="18" charset="0"/>
                <a:cs typeface="Times New Roman" panose="02020603050405020304" pitchFamily="18" charset="0"/>
              </a:rPr>
              <a:t>Poly(A)</a:t>
            </a:r>
            <a:r>
              <a:rPr lang="zh-CN" altLang="en-US" sz="2400" dirty="0">
                <a:latin typeface="Times New Roman" panose="02020603050405020304" pitchFamily="18" charset="0"/>
                <a:cs typeface="Times New Roman" panose="02020603050405020304" pitchFamily="18" charset="0"/>
              </a:rPr>
              <a:t>尾巴的特征富集</a:t>
            </a:r>
            <a:r>
              <a:rPr lang="en-US" altLang="zh-CN" sz="2400" dirty="0">
                <a:latin typeface="Times New Roman" panose="02020603050405020304" pitchFamily="18" charset="0"/>
                <a:cs typeface="Times New Roman" panose="02020603050405020304" pitchFamily="18" charset="0"/>
              </a:rPr>
              <a:t>mRNA</a:t>
            </a:r>
            <a:endParaRPr lang="zh-CN" altLang="en-US" sz="24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矩形 3"/>
          <p:cNvSpPr/>
          <p:nvPr/>
        </p:nvSpPr>
        <p:spPr>
          <a:xfrm>
            <a:off x="323850" y="260350"/>
            <a:ext cx="3238500" cy="4603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400" dirty="0">
                <a:latin typeface="Times New Roman" panose="02020603050405020304" pitchFamily="18" charset="0"/>
              </a:rPr>
              <a:t>https://www.pmiren.com</a:t>
            </a:r>
            <a:endParaRPr lang="zh-CN" altLang="en-US" sz="2400" dirty="0">
              <a:latin typeface="Times New Roman" panose="02020603050405020304" pitchFamily="18" charset="0"/>
            </a:endParaRPr>
          </a:p>
        </p:txBody>
      </p:sp>
      <p:pic>
        <p:nvPicPr>
          <p:cNvPr id="48131" name="图片 5"/>
          <p:cNvPicPr>
            <a:picLocks noChangeAspect="1"/>
          </p:cNvPicPr>
          <p:nvPr/>
        </p:nvPicPr>
        <p:blipFill>
          <a:blip r:embed="rId1"/>
          <a:stretch>
            <a:fillRect/>
          </a:stretch>
        </p:blipFill>
        <p:spPr>
          <a:xfrm>
            <a:off x="892175" y="976313"/>
            <a:ext cx="6704013" cy="4935537"/>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4" name="图片 2"/>
          <p:cNvPicPr>
            <a:picLocks noChangeAspect="1"/>
          </p:cNvPicPr>
          <p:nvPr/>
        </p:nvPicPr>
        <p:blipFill>
          <a:blip r:embed="rId1"/>
          <a:stretch>
            <a:fillRect/>
          </a:stretch>
        </p:blipFill>
        <p:spPr>
          <a:xfrm>
            <a:off x="0" y="650875"/>
            <a:ext cx="9144000" cy="5556250"/>
          </a:xfrm>
          <a:prstGeom prst="rect">
            <a:avLst/>
          </a:prstGeom>
          <a:noFill/>
          <a:ln w="9525">
            <a:noFill/>
          </a:ln>
        </p:spPr>
      </p:pic>
      <p:sp>
        <p:nvSpPr>
          <p:cNvPr id="49155" name="文本框 4"/>
          <p:cNvSpPr txBox="1"/>
          <p:nvPr/>
        </p:nvSpPr>
        <p:spPr>
          <a:xfrm>
            <a:off x="179388" y="190500"/>
            <a:ext cx="4572000" cy="461963"/>
          </a:xfrm>
          <a:prstGeom prst="rect">
            <a:avLst/>
          </a:prstGeom>
          <a:noFill/>
          <a:ln w="9525">
            <a:noFill/>
          </a:ln>
        </p:spPr>
        <p:txBody>
          <a:bodyPr>
            <a:spAutoFit/>
          </a:bodyPr>
          <a:p>
            <a:pPr>
              <a:buNone/>
            </a:pPr>
            <a:r>
              <a:rPr lang="en-US" altLang="zh-CN" sz="2400" dirty="0">
                <a:latin typeface="Times New Roman" panose="02020603050405020304" pitchFamily="18" charset="0"/>
                <a:cs typeface="Times New Roman" panose="02020603050405020304" pitchFamily="18" charset="0"/>
              </a:rPr>
              <a:t>https://mirgenedb.org/</a:t>
            </a:r>
            <a:endParaRPr lang="zh-CN" altLang="en-US" sz="24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标题 1"/>
          <p:cNvSpPr>
            <a:spLocks noGrp="1"/>
          </p:cNvSpPr>
          <p:nvPr>
            <p:ph type="title"/>
          </p:nvPr>
        </p:nvSpPr>
        <p:spPr>
          <a:ln/>
        </p:spPr>
        <p:txBody>
          <a:bodyPr vert="horz" wrap="square" lIns="91440" tIns="45720" rIns="91440" bIns="45720" anchor="ctr" anchorCtr="0"/>
          <a:p>
            <a:pPr eaLnBrk="1" hangingPunct="1"/>
            <a:r>
              <a:rPr lang="en-US" altLang="zh-CN" sz="3600" dirty="0">
                <a:latin typeface="Times New Roman" panose="02020603050405020304" pitchFamily="18" charset="0"/>
                <a:cs typeface="Times New Roman" panose="02020603050405020304" pitchFamily="18" charset="0"/>
              </a:rPr>
              <a:t>Prediction of phasiRNA</a:t>
            </a:r>
            <a:endParaRPr lang="zh-CN" altLang="en-US" sz="3600" dirty="0">
              <a:latin typeface="Times New Roman" panose="02020603050405020304" pitchFamily="18" charset="0"/>
              <a:ea typeface="Times New Roman" panose="02020603050405020304" pitchFamily="18" charset="0"/>
            </a:endParaRPr>
          </a:p>
        </p:txBody>
      </p:sp>
      <p:sp>
        <p:nvSpPr>
          <p:cNvPr id="50179" name="标题 1"/>
          <p:cNvSpPr txBox="1"/>
          <p:nvPr/>
        </p:nvSpPr>
        <p:spPr>
          <a:xfrm>
            <a:off x="-19050" y="1214438"/>
            <a:ext cx="2924175" cy="523875"/>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zh-CN" sz="2800" dirty="0">
                <a:latin typeface="Times New Roman" panose="02020603050405020304" pitchFamily="18" charset="0"/>
                <a:cs typeface="Times New Roman" panose="02020603050405020304" pitchFamily="18" charset="0"/>
              </a:rPr>
              <a:t>Howell et al., 2007</a:t>
            </a:r>
            <a:endParaRPr lang="zh-CN" altLang="en-US" sz="2800" dirty="0">
              <a:latin typeface="Times New Roman" panose="02020603050405020304" pitchFamily="18" charset="0"/>
              <a:ea typeface="Times New Roman" panose="02020603050405020304" pitchFamily="18" charset="0"/>
            </a:endParaRPr>
          </a:p>
        </p:txBody>
      </p:sp>
      <p:sp>
        <p:nvSpPr>
          <p:cNvPr id="50180" name="灯片编号占位符 3"/>
          <p:cNvSpPr txBox="1">
            <a:spLocks noGrp="1"/>
          </p:cNvSpPr>
          <p:nvPr>
            <p:ph type="sldNum" sz="quarter" idx="12"/>
          </p:nvPr>
        </p:nvSpPr>
        <p:spPr>
          <a:xfrm>
            <a:off x="7315200" y="1763713"/>
            <a:ext cx="939800" cy="301625"/>
          </a:xfrm>
          <a:noFill/>
          <a:ln>
            <a:noFill/>
          </a:ln>
        </p:spPr>
        <p:txBody>
          <a:bodyPr anchor="ctr" anchorCtr="0"/>
          <a:p>
            <a:pPr marL="0" indent="0" algn="ctr" eaLnBrk="1" hangingPunct="1">
              <a:spcBef>
                <a:spcPct val="0"/>
              </a:spcBef>
              <a:buFontTx/>
              <a:buNone/>
            </a:pPr>
            <a:fld id="{9A0DB2DC-4C9A-4742-B13C-FB6460FD3503}" type="slidenum">
              <a:rPr lang="zh-CN" altLang="en-US" sz="1200" dirty="0">
                <a:solidFill>
                  <a:srgbClr val="898989"/>
                </a:solidFill>
                <a:latin typeface="Times New Roman" panose="02020603050405020304" pitchFamily="18" charset="0"/>
                <a:cs typeface="Times New Roman" panose="02020603050405020304" pitchFamily="18" charset="0"/>
              </a:rPr>
            </a:fld>
            <a:endParaRPr lang="zh-CN" altLang="en-US" sz="1200" dirty="0">
              <a:solidFill>
                <a:srgbClr val="898989"/>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0181" name="Rectangle 2"/>
          <p:cNvSpPr/>
          <p:nvPr/>
        </p:nvSpPr>
        <p:spPr>
          <a:xfrm>
            <a:off x="0" y="1214438"/>
            <a:ext cx="184150" cy="369887"/>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zh-CN" altLang="en-US" sz="1800" dirty="0">
              <a:latin typeface="Times New Roman" panose="02020603050405020304" pitchFamily="18" charset="0"/>
              <a:ea typeface="楷体" panose="02010609060101010101" pitchFamily="49" charset="-122"/>
            </a:endParaRPr>
          </a:p>
        </p:txBody>
      </p:sp>
      <p:sp>
        <p:nvSpPr>
          <p:cNvPr id="50182" name="TextBox 8"/>
          <p:cNvSpPr txBox="1"/>
          <p:nvPr/>
        </p:nvSpPr>
        <p:spPr>
          <a:xfrm>
            <a:off x="3067050" y="1603375"/>
            <a:ext cx="5738813" cy="20621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1600" dirty="0">
                <a:latin typeface="Times New Roman" panose="02020603050405020304" pitchFamily="18" charset="0"/>
                <a:ea typeface="楷体" panose="02010609060101010101" pitchFamily="49" charset="-122"/>
              </a:rPr>
              <a:t>n = number of phase cycle positions occupied by at</a:t>
            </a:r>
            <a:endParaRPr lang="en-US" altLang="zh-CN" sz="1600" dirty="0">
              <a:latin typeface="Times New Roman" panose="02020603050405020304" pitchFamily="18" charset="0"/>
              <a:ea typeface="楷体" panose="02010609060101010101" pitchFamily="49" charset="-122"/>
            </a:endParaRPr>
          </a:p>
          <a:p>
            <a:pPr marL="0" lvl="0" indent="0" eaLnBrk="1" hangingPunct="1">
              <a:spcBef>
                <a:spcPct val="0"/>
              </a:spcBef>
              <a:buFontTx/>
              <a:buNone/>
            </a:pPr>
            <a:r>
              <a:rPr lang="en-US" altLang="zh-CN" sz="1600" dirty="0">
                <a:latin typeface="Times New Roman" panose="02020603050405020304" pitchFamily="18" charset="0"/>
                <a:ea typeface="楷体" panose="02010609060101010101" pitchFamily="49" charset="-122"/>
              </a:rPr>
              <a:t>least one small RNA read within an eight-cycle window, </a:t>
            </a:r>
            <a:endParaRPr lang="en-US" altLang="zh-CN" sz="1600" dirty="0">
              <a:latin typeface="Times New Roman" panose="02020603050405020304" pitchFamily="18" charset="0"/>
              <a:ea typeface="楷体" panose="02010609060101010101" pitchFamily="49" charset="-122"/>
            </a:endParaRPr>
          </a:p>
          <a:p>
            <a:pPr marL="0" lvl="0" indent="0" eaLnBrk="1" hangingPunct="1">
              <a:spcBef>
                <a:spcPct val="0"/>
              </a:spcBef>
              <a:buFontTx/>
              <a:buNone/>
            </a:pPr>
            <a:r>
              <a:rPr lang="en-US" altLang="zh-CN" sz="1600" dirty="0">
                <a:latin typeface="Times New Roman" panose="02020603050405020304" pitchFamily="18" charset="0"/>
                <a:ea typeface="楷体" panose="02010609060101010101" pitchFamily="49" charset="-122"/>
              </a:rPr>
              <a:t>k = the total number of reads for all small RNAs with consolidated</a:t>
            </a:r>
            <a:endParaRPr lang="en-US" altLang="zh-CN" sz="1600" dirty="0">
              <a:latin typeface="Times New Roman" panose="02020603050405020304" pitchFamily="18" charset="0"/>
              <a:ea typeface="楷体" panose="02010609060101010101" pitchFamily="49" charset="-122"/>
            </a:endParaRPr>
          </a:p>
          <a:p>
            <a:pPr marL="0" lvl="0" indent="0" eaLnBrk="1" hangingPunct="1">
              <a:spcBef>
                <a:spcPct val="0"/>
              </a:spcBef>
              <a:buFontTx/>
              <a:buNone/>
            </a:pPr>
            <a:r>
              <a:rPr lang="en-US" altLang="zh-CN" sz="1600" dirty="0">
                <a:latin typeface="Times New Roman" panose="02020603050405020304" pitchFamily="18" charset="0"/>
                <a:ea typeface="楷体" panose="02010609060101010101" pitchFamily="49" charset="-122"/>
              </a:rPr>
              <a:t>start coordinates in a given phase within an eight-cycle window.</a:t>
            </a:r>
            <a:endParaRPr lang="en-US" altLang="zh-CN" sz="1600" dirty="0">
              <a:latin typeface="Times New Roman" panose="02020603050405020304" pitchFamily="18" charset="0"/>
              <a:ea typeface="楷体" panose="02010609060101010101" pitchFamily="49" charset="-122"/>
            </a:endParaRPr>
          </a:p>
          <a:p>
            <a:pPr marL="0" lvl="0" indent="0" eaLnBrk="1" hangingPunct="1">
              <a:spcBef>
                <a:spcPct val="0"/>
              </a:spcBef>
              <a:buFontTx/>
              <a:buNone/>
            </a:pPr>
            <a:r>
              <a:rPr lang="en-US" altLang="zh-CN" sz="1600" dirty="0">
                <a:latin typeface="Times New Roman" panose="02020603050405020304" pitchFamily="18" charset="0"/>
                <a:ea typeface="楷体" panose="02010609060101010101" pitchFamily="49" charset="-122"/>
              </a:rPr>
              <a:t>Phase cycle length was set at 21 nucleotides. A positive phase</a:t>
            </a:r>
            <a:endParaRPr lang="en-US" altLang="zh-CN" sz="1600" dirty="0">
              <a:latin typeface="Times New Roman" panose="02020603050405020304" pitchFamily="18" charset="0"/>
              <a:ea typeface="楷体" panose="02010609060101010101" pitchFamily="49" charset="-122"/>
            </a:endParaRPr>
          </a:p>
          <a:p>
            <a:pPr marL="0" lvl="0" indent="0" eaLnBrk="1" hangingPunct="1">
              <a:spcBef>
                <a:spcPct val="0"/>
              </a:spcBef>
              <a:buFontTx/>
              <a:buNone/>
            </a:pPr>
            <a:r>
              <a:rPr lang="en-US" altLang="zh-CN" sz="1600" dirty="0">
                <a:latin typeface="Times New Roman" panose="02020603050405020304" pitchFamily="18" charset="0"/>
                <a:ea typeface="楷体" panose="02010609060101010101" pitchFamily="49" charset="-122"/>
              </a:rPr>
              <a:t>signal, therefore, was limited by the power function (n-2) to</a:t>
            </a:r>
            <a:endParaRPr lang="en-US" altLang="zh-CN" sz="1600" dirty="0">
              <a:latin typeface="Times New Roman" panose="02020603050405020304" pitchFamily="18" charset="0"/>
              <a:ea typeface="楷体" panose="02010609060101010101" pitchFamily="49" charset="-122"/>
            </a:endParaRPr>
          </a:p>
          <a:p>
            <a:pPr marL="0" lvl="0" indent="0" eaLnBrk="1" hangingPunct="1">
              <a:spcBef>
                <a:spcPct val="0"/>
              </a:spcBef>
              <a:buFontTx/>
              <a:buNone/>
            </a:pPr>
            <a:r>
              <a:rPr lang="en-US" altLang="zh-CN" sz="1600" dirty="0">
                <a:latin typeface="Times New Roman" panose="02020603050405020304" pitchFamily="18" charset="0"/>
                <a:ea typeface="楷体" panose="02010609060101010101" pitchFamily="49" charset="-122"/>
              </a:rPr>
              <a:t>those loci with small RNAs occupying at least three cycle positions</a:t>
            </a:r>
            <a:endParaRPr lang="en-US" altLang="zh-CN" sz="1600" dirty="0">
              <a:latin typeface="Times New Roman" panose="02020603050405020304" pitchFamily="18" charset="0"/>
              <a:ea typeface="楷体" panose="02010609060101010101" pitchFamily="49" charset="-122"/>
            </a:endParaRPr>
          </a:p>
          <a:p>
            <a:pPr marL="0" lvl="0" indent="0" eaLnBrk="1" hangingPunct="1">
              <a:spcBef>
                <a:spcPct val="0"/>
              </a:spcBef>
              <a:buFontTx/>
              <a:buNone/>
            </a:pPr>
            <a:r>
              <a:rPr lang="en-US" altLang="zh-CN" sz="1600" dirty="0">
                <a:latin typeface="Times New Roman" panose="02020603050405020304" pitchFamily="18" charset="0"/>
                <a:ea typeface="楷体" panose="02010609060101010101" pitchFamily="49" charset="-122"/>
              </a:rPr>
              <a:t>in a phased, 21-nucleotide register.</a:t>
            </a:r>
            <a:endParaRPr lang="zh-CN" altLang="en-US" sz="1600" dirty="0">
              <a:latin typeface="Times New Roman" panose="02020603050405020304" pitchFamily="18" charset="0"/>
              <a:ea typeface="楷体" panose="02010609060101010101" pitchFamily="49" charset="-122"/>
            </a:endParaRPr>
          </a:p>
        </p:txBody>
      </p:sp>
      <p:pic>
        <p:nvPicPr>
          <p:cNvPr id="50183" name="Picture 2"/>
          <p:cNvPicPr>
            <a:picLocks noChangeAspect="1"/>
          </p:cNvPicPr>
          <p:nvPr/>
        </p:nvPicPr>
        <p:blipFill>
          <a:blip r:embed="rId1"/>
          <a:stretch>
            <a:fillRect/>
          </a:stretch>
        </p:blipFill>
        <p:spPr>
          <a:xfrm>
            <a:off x="214313" y="3857625"/>
            <a:ext cx="8572500" cy="2143125"/>
          </a:xfrm>
          <a:prstGeom prst="rect">
            <a:avLst/>
          </a:prstGeom>
          <a:noFill/>
          <a:ln w="9525">
            <a:noFill/>
          </a:ln>
        </p:spPr>
      </p:pic>
      <p:pic>
        <p:nvPicPr>
          <p:cNvPr id="50184" name="Picture 10"/>
          <p:cNvPicPr>
            <a:picLocks noChangeAspect="1"/>
          </p:cNvPicPr>
          <p:nvPr/>
        </p:nvPicPr>
        <p:blipFill>
          <a:blip r:embed="rId2"/>
          <a:stretch>
            <a:fillRect/>
          </a:stretch>
        </p:blipFill>
        <p:spPr>
          <a:xfrm>
            <a:off x="0" y="1928813"/>
            <a:ext cx="2928938" cy="752475"/>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6" name="Picture 3" descr="C:\Users\user\AppData\Roaming\Tencent\Users\272921624\QQ\WinTemp\RichOle\8[67DO~[ZQNUV`0FJUM0KAV.png"/>
          <p:cNvPicPr>
            <a:picLocks noChangeAspect="1"/>
          </p:cNvPicPr>
          <p:nvPr/>
        </p:nvPicPr>
        <p:blipFill>
          <a:blip r:embed="rId1"/>
          <a:stretch>
            <a:fillRect/>
          </a:stretch>
        </p:blipFill>
        <p:spPr>
          <a:xfrm>
            <a:off x="1285875" y="142875"/>
            <a:ext cx="6210300" cy="6500813"/>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a:spLocks noGrp="1"/>
          </p:cNvSpPr>
          <p:nvPr>
            <p:ph type="title"/>
          </p:nvPr>
        </p:nvSpPr>
        <p:spPr>
          <a:ln/>
        </p:spPr>
        <p:txBody>
          <a:bodyPr vert="horz" wrap="square" lIns="91440" tIns="45720" rIns="91440" bIns="45720" anchor="ctr" anchorCtr="0"/>
          <a:p>
            <a:pPr eaLnBrk="1" hangingPunct="1"/>
            <a:r>
              <a:rPr lang="en-US" altLang="zh-CN" dirty="0"/>
              <a:t>2</a:t>
            </a:r>
            <a:r>
              <a:rPr lang="zh-CN" altLang="en-US" dirty="0"/>
              <a:t>、</a:t>
            </a:r>
            <a:r>
              <a:rPr lang="en-US" altLang="zh-CN" dirty="0"/>
              <a:t>lncRNAs</a:t>
            </a:r>
            <a:endParaRPr lang="en-US" altLang="zh-CN" dirty="0"/>
          </a:p>
        </p:txBody>
      </p:sp>
      <p:sp>
        <p:nvSpPr>
          <p:cNvPr id="4" name="内容占位符 3"/>
          <p:cNvSpPr>
            <a:spLocks noGrp="1"/>
          </p:cNvSpPr>
          <p:nvPr>
            <p:ph idx="1"/>
          </p:nvPr>
        </p:nvSpPr>
        <p:spPr>
          <a:xfrm>
            <a:off x="0" y="1357313"/>
            <a:ext cx="8643938" cy="4000500"/>
          </a:xfrm>
        </p:spPr>
        <p:txBody>
          <a:bodyPr vert="horz" wrap="square" lIns="91440" tIns="45720" rIns="91440" bIns="45720" numCol="1" rtlCol="0" anchor="t" anchorCtr="0" compatLnSpc="1">
            <a:normAutofit/>
          </a:bodyPr>
          <a:lstStyle/>
          <a:p>
            <a:pPr marL="342900" marR="0" lvl="0" indent="-72009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Definition: </a:t>
            </a: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72009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Long non-coding RNAs (long  </a:t>
            </a:r>
            <a:r>
              <a:rPr kumimoji="0" lang="en-US" altLang="zh-CN"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ncRNAs</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zh-CN"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lncRNA</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are non-protein coding transcripts longer than 200 nucleotides.</a:t>
            </a:r>
            <a:endPar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Features: </a:t>
            </a: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Spatiotemporal specific expression</a:t>
            </a:r>
            <a:endPar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Tissue specific expression</a:t>
            </a:r>
            <a:endPar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2"/>
          <p:cNvSpPr>
            <a:spLocks noGrp="1" noChangeArrowheads="1"/>
          </p:cNvSpPr>
          <p:nvPr>
            <p:ph type="title"/>
          </p:nvPr>
        </p:nvSpPr>
        <p:spPr>
          <a:xfrm>
            <a:off x="693738" y="908050"/>
            <a:ext cx="7696200" cy="563563"/>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a:ln>
                  <a:noFill/>
                </a:ln>
                <a:solidFill>
                  <a:schemeClr val="tx1"/>
                </a:solidFill>
                <a:effectLst/>
                <a:uLnTx/>
                <a:uFillTx/>
                <a:latin typeface="+mj-lt"/>
                <a:ea typeface="+mj-ea"/>
                <a:cs typeface="+mj-cs"/>
              </a:rPr>
              <a:t>Classification</a:t>
            </a: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矩形 7"/>
          <p:cNvSpPr/>
          <p:nvPr/>
        </p:nvSpPr>
        <p:spPr>
          <a:xfrm>
            <a:off x="2714625" y="4572000"/>
            <a:ext cx="1428750"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4276" name="图片 -2147482624" descr="图1"/>
          <p:cNvPicPr>
            <a:picLocks noChangeAspect="1"/>
          </p:cNvPicPr>
          <p:nvPr/>
        </p:nvPicPr>
        <p:blipFill>
          <a:blip r:embed="rId1"/>
          <a:stretch>
            <a:fillRect/>
          </a:stretch>
        </p:blipFill>
        <p:spPr>
          <a:xfrm>
            <a:off x="468313" y="2133600"/>
            <a:ext cx="8147050" cy="2270125"/>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2"/>
          <p:cNvSpPr>
            <a:spLocks noGrp="1" noChangeArrowheads="1"/>
          </p:cNvSpPr>
          <p:nvPr>
            <p:ph type="title"/>
          </p:nvPr>
        </p:nvSpPr>
        <p:spPr>
          <a:xfrm>
            <a:off x="0" y="214313"/>
            <a:ext cx="7696200" cy="563563"/>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Identification of </a:t>
            </a:r>
            <a:r>
              <a:rPr kumimoji="0" lang="en-US" altLang="zh-CN" sz="4400" b="0"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lncRNA</a:t>
            </a:r>
            <a:endParaRPr kumimoji="0" lang="zh-CN" altLang="en-US" sz="44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sp>
        <p:nvSpPr>
          <p:cNvPr id="55299" name="TextBox 9"/>
          <p:cNvSpPr txBox="1"/>
          <p:nvPr/>
        </p:nvSpPr>
        <p:spPr>
          <a:xfrm>
            <a:off x="500063" y="928688"/>
            <a:ext cx="6786562" cy="467836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2800" b="1" dirty="0">
                <a:solidFill>
                  <a:srgbClr val="000000"/>
                </a:solidFill>
                <a:latin typeface="Times New Roman" panose="02020603050405020304" pitchFamily="18" charset="0"/>
                <a:cs typeface="Times New Roman" panose="02020603050405020304" pitchFamily="18" charset="0"/>
              </a:rPr>
              <a:t>1. Microarray</a:t>
            </a:r>
            <a:endParaRPr lang="en-US" altLang="zh-CN" sz="2800" b="1" dirty="0">
              <a:solidFill>
                <a:srgbClr val="000000"/>
              </a:solidFill>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zh-CN" sz="2800" b="1" dirty="0">
                <a:solidFill>
                  <a:srgbClr val="000000"/>
                </a:solidFill>
                <a:latin typeface="Times New Roman" panose="02020603050405020304" pitchFamily="18" charset="0"/>
                <a:cs typeface="Times New Roman" panose="02020603050405020304" pitchFamily="18" charset="0"/>
              </a:rPr>
              <a:t>2. SAGE and EST</a:t>
            </a:r>
            <a:endParaRPr lang="en-US" altLang="zh-CN" sz="2800" b="1" dirty="0">
              <a:solidFill>
                <a:srgbClr val="000000"/>
              </a:solidFill>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zh-CN" sz="2800" b="1" dirty="0">
                <a:solidFill>
                  <a:srgbClr val="000000"/>
                </a:solidFill>
                <a:latin typeface="Times New Roman" panose="02020603050405020304" pitchFamily="18" charset="0"/>
                <a:cs typeface="Times New Roman" panose="02020603050405020304" pitchFamily="18" charset="0"/>
              </a:rPr>
              <a:t>3. RNA-Seq</a:t>
            </a:r>
            <a:endParaRPr lang="en-US" altLang="zh-CN" sz="2800" b="1" dirty="0">
              <a:solidFill>
                <a:srgbClr val="000000"/>
              </a:solidFill>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zh-CN" sz="2800" b="1" dirty="0">
                <a:solidFill>
                  <a:srgbClr val="000000"/>
                </a:solidFill>
                <a:latin typeface="Times New Roman" panose="02020603050405020304" pitchFamily="18" charset="0"/>
                <a:cs typeface="Times New Roman" panose="02020603050405020304" pitchFamily="18" charset="0"/>
              </a:rPr>
              <a:t>4. RNA-IP</a:t>
            </a:r>
            <a:endParaRPr lang="en-US" altLang="zh-CN" sz="2800" b="1" dirty="0">
              <a:solidFill>
                <a:srgbClr val="000000"/>
              </a:solidFill>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zh-CN" sz="2800" b="1" dirty="0">
                <a:solidFill>
                  <a:srgbClr val="000000"/>
                </a:solidFill>
                <a:latin typeface="Times New Roman" panose="02020603050405020304" pitchFamily="18" charset="0"/>
                <a:cs typeface="Times New Roman" panose="02020603050405020304" pitchFamily="18" charset="0"/>
              </a:rPr>
              <a:t>5. Chromatin Signature-Based Approach</a:t>
            </a:r>
            <a:endParaRPr lang="en-US" altLang="zh-CN" sz="2800" b="1" dirty="0">
              <a:solidFill>
                <a:srgbClr val="000000"/>
              </a:solidFill>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zh-CN" sz="2800" b="1" dirty="0">
                <a:solidFill>
                  <a:srgbClr val="000000"/>
                </a:solidFill>
                <a:latin typeface="Times New Roman" panose="02020603050405020304" pitchFamily="18" charset="0"/>
                <a:cs typeface="Times New Roman" panose="02020603050405020304" pitchFamily="18" charset="0"/>
              </a:rPr>
              <a:t>6. ORF Length Strategy</a:t>
            </a:r>
            <a:endParaRPr lang="en-US" altLang="zh-CN" sz="2800" b="1" dirty="0">
              <a:solidFill>
                <a:srgbClr val="000000"/>
              </a:solidFill>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zh-CN" sz="2800" b="1" dirty="0">
                <a:solidFill>
                  <a:srgbClr val="000000"/>
                </a:solidFill>
                <a:latin typeface="Times New Roman" panose="02020603050405020304" pitchFamily="18" charset="0"/>
                <a:cs typeface="Times New Roman" panose="02020603050405020304" pitchFamily="18" charset="0"/>
              </a:rPr>
              <a:t>7. Sequence and Secondary Structure </a:t>
            </a:r>
            <a:endParaRPr lang="en-US" altLang="zh-CN" sz="2800" b="1" dirty="0">
              <a:solidFill>
                <a:srgbClr val="000000"/>
              </a:solidFill>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zh-CN" sz="2800" b="1" dirty="0">
                <a:solidFill>
                  <a:srgbClr val="000000"/>
                </a:solidFill>
                <a:latin typeface="Times New Roman" panose="02020603050405020304" pitchFamily="18" charset="0"/>
                <a:cs typeface="Times New Roman" panose="02020603050405020304" pitchFamily="18" charset="0"/>
              </a:rPr>
              <a:t>8. Conservation Strategy</a:t>
            </a:r>
            <a:endParaRPr lang="en-US" altLang="zh-CN" sz="2800" b="1" dirty="0">
              <a:solidFill>
                <a:srgbClr val="000000"/>
              </a:solidFill>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zh-CN" sz="2800" b="1" dirty="0">
                <a:solidFill>
                  <a:srgbClr val="000000"/>
                </a:solidFill>
                <a:latin typeface="Times New Roman" panose="02020603050405020304" pitchFamily="18" charset="0"/>
                <a:cs typeface="Times New Roman" panose="02020603050405020304" pitchFamily="18" charset="0"/>
              </a:rPr>
              <a:t>9. Machine Learning Strategies</a:t>
            </a:r>
            <a:endParaRPr lang="en-US" altLang="zh-CN" sz="2800" b="1" dirty="0">
              <a:solidFill>
                <a:srgbClr val="000000"/>
              </a:solidFill>
              <a:latin typeface="Times New Roman" panose="02020603050405020304" pitchFamily="18" charset="0"/>
              <a:cs typeface="Times New Roman" panose="02020603050405020304" pitchFamily="18" charset="0"/>
            </a:endParaRPr>
          </a:p>
          <a:p>
            <a:pPr marL="0" lvl="0" indent="0" eaLnBrk="1" hangingPunct="1">
              <a:spcBef>
                <a:spcPct val="0"/>
              </a:spcBef>
              <a:buFontTx/>
              <a:buNone/>
            </a:pPr>
            <a:r>
              <a:rPr lang="en-US" altLang="zh-CN" sz="2800" b="1" dirty="0">
                <a:solidFill>
                  <a:srgbClr val="000000"/>
                </a:solidFill>
                <a:latin typeface="Times New Roman" panose="02020603050405020304" pitchFamily="18" charset="0"/>
                <a:ea typeface="Times New Roman" panose="02020603050405020304" pitchFamily="18" charset="0"/>
              </a:rPr>
              <a:t>…</a:t>
            </a:r>
            <a:r>
              <a:rPr lang="en-US" altLang="zh-CN" sz="2800" b="1" dirty="0">
                <a:solidFill>
                  <a:srgbClr val="000000"/>
                </a:solidFill>
                <a:latin typeface="Times New Roman" panose="02020603050405020304" pitchFamily="18" charset="0"/>
                <a:ea typeface="Times New Roman" panose="02020603050405020304" pitchFamily="18" charset="0"/>
              </a:rPr>
              <a:t>…</a:t>
            </a:r>
            <a:endParaRPr lang="zh-CN" altLang="en-US" sz="2800" b="1" dirty="0">
              <a:solidFill>
                <a:srgbClr val="000000"/>
              </a:solidFill>
              <a:latin typeface="Times New Roman" panose="02020603050405020304" pitchFamily="18" charset="0"/>
              <a:cs typeface="Times New Roman" panose="02020603050405020304" pitchFamily="18" charset="0"/>
            </a:endParaRPr>
          </a:p>
          <a:p>
            <a:pPr marL="0" lvl="0" indent="0" eaLnBrk="1" hangingPunct="1">
              <a:spcBef>
                <a:spcPct val="0"/>
              </a:spcBef>
              <a:buFontTx/>
              <a:buNone/>
            </a:pPr>
            <a:endParaRPr lang="zh-CN" altLang="en-US" sz="1800" dirty="0"/>
          </a:p>
        </p:txBody>
      </p:sp>
      <p:sp>
        <p:nvSpPr>
          <p:cNvPr id="55300" name="TextBox 4"/>
          <p:cNvSpPr txBox="1"/>
          <p:nvPr/>
        </p:nvSpPr>
        <p:spPr>
          <a:xfrm>
            <a:off x="1692275" y="5084763"/>
            <a:ext cx="6762750" cy="12001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zh-CN" altLang="en-US" sz="2400" i="1" dirty="0">
                <a:latin typeface="Times New Roman" panose="02020603050405020304" pitchFamily="18" charset="0"/>
                <a:cs typeface="Times New Roman" panose="02020603050405020304" pitchFamily="18" charset="0"/>
              </a:rPr>
              <a:t>两者结合</a:t>
            </a:r>
            <a:endParaRPr lang="en-US" altLang="zh-CN" sz="2400" i="1" dirty="0">
              <a:latin typeface="Times New Roman" panose="02020603050405020304" pitchFamily="18" charset="0"/>
              <a:cs typeface="Times New Roman" panose="02020603050405020304" pitchFamily="18" charset="0"/>
            </a:endParaRPr>
          </a:p>
          <a:p>
            <a:pPr marL="0" lvl="0" indent="0">
              <a:spcBef>
                <a:spcPct val="0"/>
              </a:spcBef>
              <a:buFontTx/>
              <a:buNone/>
            </a:pPr>
            <a:r>
              <a:rPr lang="zh-CN" altLang="en-US" sz="2400" i="1" dirty="0">
                <a:latin typeface="Times New Roman" panose="02020603050405020304" pitchFamily="18" charset="0"/>
                <a:cs typeface="Times New Roman" panose="02020603050405020304" pitchFamily="18" charset="0"/>
              </a:rPr>
              <a:t>常规</a:t>
            </a:r>
            <a:r>
              <a:rPr lang="en-US" altLang="zh-CN" sz="2400" i="1" dirty="0">
                <a:latin typeface="Times New Roman" panose="02020603050405020304" pitchFamily="18" charset="0"/>
                <a:cs typeface="Times New Roman" panose="02020603050405020304" pitchFamily="18" charset="0"/>
              </a:rPr>
              <a:t>RNA-Seq</a:t>
            </a:r>
            <a:r>
              <a:rPr lang="zh-CN" altLang="en-US" sz="2400" i="1" dirty="0">
                <a:latin typeface="Times New Roman" panose="02020603050405020304" pitchFamily="18" charset="0"/>
                <a:cs typeface="Times New Roman" panose="02020603050405020304" pitchFamily="18" charset="0"/>
              </a:rPr>
              <a:t>：利用</a:t>
            </a:r>
            <a:r>
              <a:rPr lang="en-US" altLang="zh-CN" sz="2400" i="1" dirty="0">
                <a:latin typeface="Times New Roman" panose="02020603050405020304" pitchFamily="18" charset="0"/>
                <a:cs typeface="Times New Roman" panose="02020603050405020304" pitchFamily="18" charset="0"/>
              </a:rPr>
              <a:t>Poly(A)</a:t>
            </a:r>
            <a:r>
              <a:rPr lang="zh-CN" altLang="en-US" sz="2400" i="1" dirty="0">
                <a:latin typeface="Times New Roman" panose="02020603050405020304" pitchFamily="18" charset="0"/>
                <a:cs typeface="Times New Roman" panose="02020603050405020304" pitchFamily="18" charset="0"/>
              </a:rPr>
              <a:t>尾巴的特征富集</a:t>
            </a:r>
            <a:r>
              <a:rPr lang="en-US" altLang="zh-CN" sz="2400" i="1" dirty="0">
                <a:latin typeface="Times New Roman" panose="02020603050405020304" pitchFamily="18" charset="0"/>
                <a:cs typeface="Times New Roman" panose="02020603050405020304" pitchFamily="18" charset="0"/>
              </a:rPr>
              <a:t>mRNA</a:t>
            </a:r>
            <a:endParaRPr lang="en-US" altLang="zh-CN" sz="2400" i="1" dirty="0">
              <a:latin typeface="Times New Roman" panose="02020603050405020304" pitchFamily="18" charset="0"/>
              <a:cs typeface="Times New Roman" panose="02020603050405020304" pitchFamily="18" charset="0"/>
            </a:endParaRPr>
          </a:p>
          <a:p>
            <a:pPr marL="0" lvl="0" indent="0">
              <a:spcBef>
                <a:spcPct val="0"/>
              </a:spcBef>
              <a:buFontTx/>
              <a:buNone/>
            </a:pPr>
            <a:r>
              <a:rPr lang="zh-CN" altLang="en-US" sz="2400" i="1" dirty="0">
                <a:latin typeface="Times New Roman" panose="02020603050405020304" pitchFamily="18" charset="0"/>
                <a:cs typeface="Times New Roman" panose="02020603050405020304" pitchFamily="18" charset="0"/>
              </a:rPr>
              <a:t>去</a:t>
            </a:r>
            <a:r>
              <a:rPr lang="en-US" altLang="zh-CN" sz="2400" i="1" dirty="0">
                <a:latin typeface="Times New Roman" panose="02020603050405020304" pitchFamily="18" charset="0"/>
                <a:cs typeface="Times New Roman" panose="02020603050405020304" pitchFamily="18" charset="0"/>
              </a:rPr>
              <a:t>rRNA</a:t>
            </a:r>
            <a:r>
              <a:rPr lang="zh-CN" altLang="en-US" sz="2400" i="1" dirty="0">
                <a:latin typeface="Times New Roman" panose="02020603050405020304" pitchFamily="18" charset="0"/>
                <a:cs typeface="Times New Roman" panose="02020603050405020304" pitchFamily="18" charset="0"/>
              </a:rPr>
              <a:t>富集方式的</a:t>
            </a:r>
            <a:r>
              <a:rPr lang="en-US" altLang="zh-CN" sz="2400" i="1" dirty="0">
                <a:latin typeface="Times New Roman" panose="02020603050405020304" pitchFamily="18" charset="0"/>
                <a:cs typeface="Times New Roman" panose="02020603050405020304" pitchFamily="18" charset="0"/>
              </a:rPr>
              <a:t>RNA-Seq</a:t>
            </a:r>
            <a:endParaRPr lang="zh-CN" altLang="en-US" sz="2400" i="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p:cNvSpPr>
          <p:nvPr>
            <p:ph type="title"/>
          </p:nvPr>
        </p:nvSpPr>
        <p:spPr>
          <a:xfrm>
            <a:off x="457200" y="53975"/>
            <a:ext cx="8229600" cy="1143000"/>
          </a:xfrm>
          <a:ln/>
        </p:spPr>
        <p:txBody>
          <a:bodyPr vert="horz" wrap="square" lIns="91440" tIns="45720" rIns="91440" bIns="45720" anchor="ctr" anchorCtr="0"/>
          <a:p>
            <a:pPr eaLnBrk="1" hangingPunct="1"/>
            <a:r>
              <a:rPr lang="en-US" altLang="zh-CN" dirty="0">
                <a:latin typeface="Times New Roman" panose="02020603050405020304" pitchFamily="18" charset="0"/>
                <a:cs typeface="Times New Roman" panose="02020603050405020304" pitchFamily="18" charset="0"/>
              </a:rPr>
              <a:t>Workflow</a:t>
            </a:r>
            <a:endParaRPr lang="en-US" altLang="zh-CN" dirty="0">
              <a:latin typeface="Times New Roman" panose="02020603050405020304" pitchFamily="18" charset="0"/>
              <a:ea typeface="Times New Roman" panose="02020603050405020304" pitchFamily="18" charset="0"/>
            </a:endParaRPr>
          </a:p>
        </p:txBody>
      </p:sp>
      <p:pic>
        <p:nvPicPr>
          <p:cNvPr id="56323" name="Picture 24"/>
          <p:cNvPicPr>
            <a:picLocks noChangeAspect="1"/>
          </p:cNvPicPr>
          <p:nvPr/>
        </p:nvPicPr>
        <p:blipFill>
          <a:blip r:embed="rId1"/>
          <a:stretch>
            <a:fillRect/>
          </a:stretch>
        </p:blipFill>
        <p:spPr>
          <a:xfrm>
            <a:off x="357188" y="993775"/>
            <a:ext cx="8201025" cy="5391150"/>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标题 1"/>
          <p:cNvSpPr>
            <a:spLocks noGrp="1"/>
          </p:cNvSpPr>
          <p:nvPr>
            <p:ph type="title"/>
          </p:nvPr>
        </p:nvSpPr>
        <p:spPr>
          <a:ln/>
        </p:spPr>
        <p:txBody>
          <a:bodyPr vert="horz" wrap="square" lIns="91440" tIns="45720" rIns="91440" bIns="45720" anchor="ctr" anchorCtr="0"/>
          <a:p>
            <a:pPr eaLnBrk="1" hangingPunct="1"/>
            <a:r>
              <a:rPr lang="en-US" altLang="zh-CN" dirty="0"/>
              <a:t>eTM</a:t>
            </a:r>
            <a:endParaRPr lang="zh-CN" altLang="en-US" dirty="0"/>
          </a:p>
        </p:txBody>
      </p:sp>
      <p:sp>
        <p:nvSpPr>
          <p:cNvPr id="57347" name="TextBox 3"/>
          <p:cNvSpPr txBox="1"/>
          <p:nvPr/>
        </p:nvSpPr>
        <p:spPr>
          <a:xfrm>
            <a:off x="214313" y="1428750"/>
            <a:ext cx="8929687" cy="22463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2800" dirty="0"/>
              <a:t>The decoy RNAs bind to miRNAs via complementary sequences and therefore block the interaction between miRNAs and their authentic targets. </a:t>
            </a:r>
            <a:endParaRPr lang="en-US" altLang="zh-CN" sz="2800" dirty="0"/>
          </a:p>
          <a:p>
            <a:pPr marL="0" lvl="0" indent="0" eaLnBrk="1" hangingPunct="1">
              <a:spcBef>
                <a:spcPct val="0"/>
              </a:spcBef>
              <a:buFontTx/>
              <a:buNone/>
            </a:pPr>
            <a:r>
              <a:rPr lang="en-US" altLang="zh-CN" sz="2800" dirty="0"/>
              <a:t>Both endogenous decoy RNAs (miRNA target mimics) and engineered artificial RNAs can induce target mimicry effects.</a:t>
            </a:r>
            <a:endParaRPr lang="zh-CN" altLang="en-U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标题 1"/>
          <p:cNvSpPr>
            <a:spLocks noGrp="1"/>
          </p:cNvSpPr>
          <p:nvPr>
            <p:ph type="title"/>
          </p:nvPr>
        </p:nvSpPr>
        <p:spPr>
          <a:ln/>
        </p:spPr>
        <p:txBody>
          <a:bodyPr vert="horz" wrap="square" lIns="91440" tIns="45720" rIns="91440" bIns="45720" anchor="ctr" anchorCtr="0"/>
          <a:p>
            <a:pPr eaLnBrk="1" hangingPunct="1"/>
            <a:endParaRPr lang="zh-CN" altLang="en-US" dirty="0"/>
          </a:p>
        </p:txBody>
      </p:sp>
      <p:sp>
        <p:nvSpPr>
          <p:cNvPr id="3" name="TextBox 2"/>
          <p:cNvSpPr txBox="1"/>
          <p:nvPr/>
        </p:nvSpPr>
        <p:spPr>
          <a:xfrm>
            <a:off x="500063" y="2643188"/>
            <a:ext cx="8143875" cy="3786188"/>
          </a:xfrm>
          <a:prstGeom prst="rect">
            <a:avLst/>
          </a:prstGeom>
          <a:noFill/>
        </p:spPr>
        <p:txBody>
          <a:bodyPr>
            <a:spAutoFit/>
          </a:bodyPr>
          <a:lstStyle/>
          <a:p>
            <a:pPr marL="342900" marR="0" indent="-342900" defTabSz="914400" eaLnBrk="1" hangingPunct="1">
              <a:buClrTx/>
              <a:buSzTx/>
              <a:buFontTx/>
              <a:buNone/>
              <a:defRPr/>
            </a:pPr>
            <a:r>
              <a:rPr kumimoji="0" lang="en-US" altLang="zh-CN" sz="2400" b="1" kern="1200" cap="none" spc="0" normalizeH="0" baseline="0" noProof="0" dirty="0">
                <a:latin typeface="Calibri" panose="020F0502020204030204" pitchFamily="34" charset="0"/>
                <a:ea typeface="宋体" panose="02010600030101010101" pitchFamily="2" charset="-122"/>
                <a:cs typeface="+mn-cs"/>
              </a:rPr>
              <a:t>Plant </a:t>
            </a:r>
            <a:r>
              <a:rPr kumimoji="0" lang="en-US" altLang="zh-CN" sz="2400" b="1" kern="1200" cap="none" spc="0" normalizeH="0" baseline="0" noProof="0" dirty="0" err="1">
                <a:latin typeface="Calibri" panose="020F0502020204030204" pitchFamily="34" charset="0"/>
                <a:ea typeface="宋体" panose="02010600030101010101" pitchFamily="2" charset="-122"/>
                <a:cs typeface="+mn-cs"/>
              </a:rPr>
              <a:t>eTMs</a:t>
            </a:r>
            <a:endParaRPr kumimoji="0" lang="en-US" altLang="zh-CN" sz="2400" b="1" kern="1200" cap="none" spc="0" normalizeH="0" baseline="0" noProof="0" dirty="0">
              <a:latin typeface="Calibri" panose="020F0502020204030204" pitchFamily="34" charset="0"/>
              <a:ea typeface="宋体" panose="02010600030101010101" pitchFamily="2" charset="-122"/>
              <a:cs typeface="+mn-cs"/>
            </a:endParaRPr>
          </a:p>
          <a:p>
            <a:pPr marL="342900" marR="0" indent="-342900" defTabSz="914400" eaLnBrk="1" hangingPunct="1">
              <a:buClrTx/>
              <a:buSzTx/>
              <a:buFontTx/>
              <a:buAutoNum type="arabicParenBoth"/>
              <a:defRPr/>
            </a:pPr>
            <a:r>
              <a:rPr kumimoji="0" lang="en-US" altLang="zh-CN" sz="2400" kern="1200" cap="none" spc="0" normalizeH="0" baseline="0" noProof="0" dirty="0">
                <a:latin typeface="Calibri" panose="020F0502020204030204" pitchFamily="34" charset="0"/>
                <a:ea typeface="宋体" panose="02010600030101010101" pitchFamily="2" charset="-122"/>
                <a:cs typeface="+mn-cs"/>
              </a:rPr>
              <a:t>bulges were only permitted at the 5’ end ninth to 12th positions of </a:t>
            </a:r>
            <a:r>
              <a:rPr kumimoji="0" lang="en-US" altLang="zh-CN" sz="2400" kern="1200" cap="none" spc="0" normalizeH="0" baseline="0" noProof="0" dirty="0" err="1">
                <a:latin typeface="Calibri" panose="020F0502020204030204" pitchFamily="34" charset="0"/>
                <a:ea typeface="宋体" panose="02010600030101010101" pitchFamily="2" charset="-122"/>
                <a:cs typeface="+mn-cs"/>
              </a:rPr>
              <a:t>miRNA</a:t>
            </a:r>
            <a:r>
              <a:rPr kumimoji="0" lang="en-US" altLang="zh-CN" sz="2400" kern="1200" cap="none" spc="0" normalizeH="0" baseline="0" noProof="0" dirty="0">
                <a:latin typeface="Calibri" panose="020F0502020204030204" pitchFamily="34" charset="0"/>
                <a:ea typeface="宋体" panose="02010600030101010101" pitchFamily="2" charset="-122"/>
                <a:cs typeface="+mn-cs"/>
              </a:rPr>
              <a:t> sequence; </a:t>
            </a:r>
            <a:endParaRPr kumimoji="0" lang="en-US" altLang="zh-CN" sz="2400" kern="1200" cap="none" spc="0" normalizeH="0" baseline="0" noProof="0" dirty="0">
              <a:latin typeface="Calibri" panose="020F0502020204030204" pitchFamily="34" charset="0"/>
              <a:ea typeface="宋体" panose="02010600030101010101" pitchFamily="2" charset="-122"/>
              <a:cs typeface="+mn-cs"/>
            </a:endParaRPr>
          </a:p>
          <a:p>
            <a:pPr marL="342900" marR="0" indent="-342900" defTabSz="914400" eaLnBrk="1" hangingPunct="1">
              <a:buClrTx/>
              <a:buSzTx/>
              <a:buFontTx/>
              <a:buNone/>
              <a:defRPr/>
            </a:pPr>
            <a:r>
              <a:rPr kumimoji="0" lang="en-US" altLang="zh-CN" sz="2400" kern="1200" cap="none" spc="0" normalizeH="0" baseline="0" noProof="0" dirty="0">
                <a:latin typeface="Calibri" panose="020F0502020204030204" pitchFamily="34" charset="0"/>
                <a:ea typeface="宋体" panose="02010600030101010101" pitchFamily="2" charset="-122"/>
                <a:cs typeface="+mn-cs"/>
              </a:rPr>
              <a:t>(2) the bulge in </a:t>
            </a:r>
            <a:r>
              <a:rPr kumimoji="0" lang="en-US" altLang="zh-CN" sz="2400" kern="1200" cap="none" spc="0" normalizeH="0" baseline="0" noProof="0" dirty="0" err="1">
                <a:latin typeface="Calibri" panose="020F0502020204030204" pitchFamily="34" charset="0"/>
                <a:ea typeface="宋体" panose="02010600030101010101" pitchFamily="2" charset="-122"/>
                <a:cs typeface="+mn-cs"/>
              </a:rPr>
              <a:t>eTMs</a:t>
            </a:r>
            <a:r>
              <a:rPr kumimoji="0" lang="en-US" altLang="zh-CN" sz="2400" kern="1200" cap="none" spc="0" normalizeH="0" baseline="0" noProof="0" dirty="0">
                <a:latin typeface="Calibri" panose="020F0502020204030204" pitchFamily="34" charset="0"/>
                <a:ea typeface="宋体" panose="02010600030101010101" pitchFamily="2" charset="-122"/>
                <a:cs typeface="+mn-cs"/>
              </a:rPr>
              <a:t> should be composed of only three nucleotides; </a:t>
            </a:r>
            <a:endParaRPr kumimoji="0" lang="en-US" altLang="zh-CN" sz="2400" kern="1200" cap="none" spc="0" normalizeH="0" baseline="0" noProof="0" dirty="0">
              <a:latin typeface="Calibri" panose="020F0502020204030204" pitchFamily="34" charset="0"/>
              <a:ea typeface="宋体" panose="02010600030101010101" pitchFamily="2" charset="-122"/>
              <a:cs typeface="+mn-cs"/>
            </a:endParaRPr>
          </a:p>
          <a:p>
            <a:pPr marL="342900" marR="0" indent="-342900" defTabSz="914400" eaLnBrk="1" hangingPunct="1">
              <a:buClrTx/>
              <a:buSzTx/>
              <a:buFontTx/>
              <a:buNone/>
              <a:defRPr/>
            </a:pPr>
            <a:r>
              <a:rPr kumimoji="0" lang="en-US" altLang="zh-CN" sz="2400" kern="1200" cap="none" spc="0" normalizeH="0" baseline="0" noProof="0" dirty="0">
                <a:latin typeface="Calibri" panose="020F0502020204030204" pitchFamily="34" charset="0"/>
                <a:ea typeface="宋体" panose="02010600030101010101" pitchFamily="2" charset="-122"/>
                <a:cs typeface="+mn-cs"/>
              </a:rPr>
              <a:t>(3) perfect nucleotide pairing was required at the 5’ end second to eighth positions of </a:t>
            </a:r>
            <a:r>
              <a:rPr kumimoji="0" lang="en-US" altLang="zh-CN" sz="2400" kern="1200" cap="none" spc="0" normalizeH="0" baseline="0" noProof="0" dirty="0" err="1">
                <a:latin typeface="Calibri" panose="020F0502020204030204" pitchFamily="34" charset="0"/>
                <a:ea typeface="宋体" panose="02010600030101010101" pitchFamily="2" charset="-122"/>
                <a:cs typeface="+mn-cs"/>
              </a:rPr>
              <a:t>miRNA</a:t>
            </a:r>
            <a:r>
              <a:rPr kumimoji="0" lang="en-US" altLang="zh-CN" sz="2400" kern="1200" cap="none" spc="0" normalizeH="0" baseline="0" noProof="0" dirty="0">
                <a:latin typeface="Calibri" panose="020F0502020204030204" pitchFamily="34" charset="0"/>
                <a:ea typeface="宋体" panose="02010600030101010101" pitchFamily="2" charset="-122"/>
                <a:cs typeface="+mn-cs"/>
              </a:rPr>
              <a:t> sequence; </a:t>
            </a:r>
            <a:endParaRPr kumimoji="0" lang="en-US" altLang="zh-CN" sz="2400" kern="1200" cap="none" spc="0" normalizeH="0" baseline="0" noProof="0" dirty="0">
              <a:latin typeface="Calibri" panose="020F0502020204030204" pitchFamily="34" charset="0"/>
              <a:ea typeface="宋体" panose="02010600030101010101" pitchFamily="2" charset="-122"/>
              <a:cs typeface="+mn-cs"/>
            </a:endParaRPr>
          </a:p>
          <a:p>
            <a:pPr marR="0" defTabSz="914400" eaLnBrk="1" hangingPunct="1">
              <a:buClrTx/>
              <a:buSzTx/>
              <a:buFontTx/>
              <a:buNone/>
              <a:defRPr/>
            </a:pPr>
            <a:r>
              <a:rPr kumimoji="0" lang="en-US" altLang="zh-CN" sz="2400" kern="1200" cap="none" spc="0" normalizeH="0" baseline="0" noProof="0" dirty="0">
                <a:latin typeface="Calibri" panose="020F0502020204030204" pitchFamily="34" charset="0"/>
                <a:ea typeface="宋体" panose="02010600030101010101" pitchFamily="2" charset="-122"/>
                <a:cs typeface="+mn-cs"/>
              </a:rPr>
              <a:t>(4) except for the central bulge, the total mismatches and G/U pairs within </a:t>
            </a:r>
            <a:r>
              <a:rPr kumimoji="0" lang="en-US" altLang="zh-CN" sz="2400" kern="1200" cap="none" spc="0" normalizeH="0" baseline="0" noProof="0" dirty="0" err="1">
                <a:latin typeface="Calibri" panose="020F0502020204030204" pitchFamily="34" charset="0"/>
                <a:ea typeface="宋体" panose="02010600030101010101" pitchFamily="2" charset="-122"/>
                <a:cs typeface="+mn-cs"/>
              </a:rPr>
              <a:t>eTM</a:t>
            </a:r>
            <a:r>
              <a:rPr kumimoji="0" lang="en-US" altLang="zh-CN" sz="2400" kern="1200" cap="none" spc="0" normalizeH="0" baseline="0" noProof="0" dirty="0">
                <a:latin typeface="Calibri" panose="020F0502020204030204" pitchFamily="34" charset="0"/>
                <a:ea typeface="宋体" panose="02010600030101010101" pitchFamily="2" charset="-122"/>
                <a:cs typeface="+mn-cs"/>
              </a:rPr>
              <a:t> and </a:t>
            </a:r>
            <a:r>
              <a:rPr kumimoji="0" lang="en-US" altLang="zh-CN" sz="2400" kern="1200" cap="none" spc="0" normalizeH="0" baseline="0" noProof="0" dirty="0" err="1">
                <a:latin typeface="Calibri" panose="020F0502020204030204" pitchFamily="34" charset="0"/>
                <a:ea typeface="宋体" panose="02010600030101010101" pitchFamily="2" charset="-122"/>
                <a:cs typeface="+mn-cs"/>
              </a:rPr>
              <a:t>miRNA</a:t>
            </a:r>
            <a:r>
              <a:rPr kumimoji="0" lang="en-US" altLang="zh-CN" sz="2400" kern="1200" cap="none" spc="0" normalizeH="0" baseline="0" noProof="0" dirty="0">
                <a:latin typeface="Calibri" panose="020F0502020204030204" pitchFamily="34" charset="0"/>
                <a:ea typeface="宋体" panose="02010600030101010101" pitchFamily="2" charset="-122"/>
                <a:cs typeface="+mn-cs"/>
              </a:rPr>
              <a:t> pairing regions should be no more than three. </a:t>
            </a:r>
            <a:endParaRPr kumimoji="0" lang="en-US" altLang="zh-CN" sz="2400" kern="1200" cap="none" spc="0" normalizeH="0" baseline="0" noProof="0" dirty="0">
              <a:latin typeface="Calibri" panose="020F0502020204030204" pitchFamily="34" charset="0"/>
              <a:ea typeface="宋体" panose="02010600030101010101" pitchFamily="2" charset="-122"/>
              <a:cs typeface="+mn-cs"/>
            </a:endParaRPr>
          </a:p>
        </p:txBody>
      </p:sp>
      <p:pic>
        <p:nvPicPr>
          <p:cNvPr id="58372" name="Picture 2" descr="C:\Users\user\AppData\Roaming\Tencent\Users\272921624\QQ\WinTemp\RichOle\Z2(F$~`[)OJNVIBE87FIP1G.png"/>
          <p:cNvPicPr>
            <a:picLocks noChangeAspect="1"/>
          </p:cNvPicPr>
          <p:nvPr/>
        </p:nvPicPr>
        <p:blipFill>
          <a:blip r:embed="rId1"/>
          <a:stretch>
            <a:fillRect/>
          </a:stretch>
        </p:blipFill>
        <p:spPr>
          <a:xfrm>
            <a:off x="1785938" y="1571625"/>
            <a:ext cx="4619625" cy="1200150"/>
          </a:xfrm>
          <a:prstGeom prst="rect">
            <a:avLst/>
          </a:prstGeom>
          <a:noFill/>
          <a:ln w="9525">
            <a:noFill/>
          </a:ln>
        </p:spPr>
      </p:pic>
      <p:pic>
        <p:nvPicPr>
          <p:cNvPr id="58373" name="Picture 3" descr="C:\Users\user\AppData\Roaming\Tencent\Users\272921624\QQ\WinTemp\RichOle\GZJTLN(O4AG11XM6O~_I}HQ.png"/>
          <p:cNvPicPr>
            <a:picLocks noChangeAspect="1"/>
          </p:cNvPicPr>
          <p:nvPr/>
        </p:nvPicPr>
        <p:blipFill>
          <a:blip r:embed="rId2"/>
          <a:stretch>
            <a:fillRect/>
          </a:stretch>
        </p:blipFill>
        <p:spPr>
          <a:xfrm>
            <a:off x="1785938" y="357188"/>
            <a:ext cx="4705350" cy="120967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内容占位符 4"/>
          <p:cNvSpPr>
            <a:spLocks noGrp="1"/>
          </p:cNvSpPr>
          <p:nvPr>
            <p:ph idx="1"/>
          </p:nvPr>
        </p:nvSpPr>
        <p:spPr>
          <a:xfrm>
            <a:off x="142875" y="1135063"/>
            <a:ext cx="8786813" cy="4525962"/>
          </a:xfrm>
          <a:ln/>
        </p:spPr>
        <p:txBody>
          <a:bodyPr vert="horz" wrap="square" lIns="91440" tIns="45720" rIns="91440" bIns="45720" anchor="t" anchorCtr="0"/>
          <a:p>
            <a:pPr eaLnBrk="1" hangingPunct="1"/>
            <a:r>
              <a:rPr lang="en-GB" altLang="zh-CN" sz="2800" dirty="0">
                <a:latin typeface="Times New Roman" panose="02020603050405020304" pitchFamily="18" charset="0"/>
                <a:cs typeface="Times New Roman" panose="02020603050405020304" pitchFamily="18" charset="0"/>
              </a:rPr>
              <a:t>A </a:t>
            </a:r>
            <a:r>
              <a:rPr lang="en-GB" altLang="zh-CN" sz="2800" b="1" dirty="0">
                <a:latin typeface="Times New Roman" panose="02020603050405020304" pitchFamily="18" charset="0"/>
                <a:cs typeface="Times New Roman" panose="02020603050405020304" pitchFamily="18" charset="0"/>
              </a:rPr>
              <a:t>non-coding RNA (ncRNA) </a:t>
            </a:r>
            <a:r>
              <a:rPr lang="en-GB" altLang="zh-CN" sz="2800" dirty="0">
                <a:latin typeface="Times New Roman" panose="02020603050405020304" pitchFamily="18" charset="0"/>
                <a:cs typeface="Times New Roman" panose="02020603050405020304" pitchFamily="18" charset="0"/>
              </a:rPr>
              <a:t>is a functional RNA molecule that is not translated into a protein. Less-frequently used synonyms are non-protein-coding RNA (npcRNA), non-messenger RNA (nmRNA) and functional RNA (fRNA). </a:t>
            </a:r>
            <a:endParaRPr lang="en-GB" altLang="zh-CN" sz="2800" dirty="0">
              <a:latin typeface="Times New Roman" panose="02020603050405020304" pitchFamily="18" charset="0"/>
              <a:cs typeface="Times New Roman" panose="02020603050405020304" pitchFamily="18" charset="0"/>
            </a:endParaRPr>
          </a:p>
          <a:p>
            <a:pPr eaLnBrk="1" hangingPunct="1"/>
            <a:r>
              <a:rPr lang="en-GB" altLang="zh-CN" sz="2800" dirty="0">
                <a:latin typeface="Times New Roman" panose="02020603050405020304" pitchFamily="18" charset="0"/>
                <a:cs typeface="Times New Roman" panose="02020603050405020304" pitchFamily="18" charset="0"/>
              </a:rPr>
              <a:t>The DNA sequence from which a non-coding RNA is transcribed is often called an ncRNA gene.</a:t>
            </a:r>
            <a:endParaRPr lang="zh-CN" altLang="en-US"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标题 1"/>
          <p:cNvSpPr>
            <a:spLocks noGrp="1"/>
          </p:cNvSpPr>
          <p:nvPr>
            <p:ph type="title"/>
          </p:nvPr>
        </p:nvSpPr>
        <p:spPr>
          <a:ln/>
        </p:spPr>
        <p:txBody>
          <a:bodyPr vert="horz" wrap="square" lIns="91440" tIns="45720" rIns="91440" bIns="45720" anchor="ctr" anchorCtr="0"/>
          <a:p>
            <a:pPr eaLnBrk="1" hangingPunct="1"/>
            <a:endParaRPr lang="zh-CN" altLang="en-US" dirty="0"/>
          </a:p>
        </p:txBody>
      </p:sp>
      <p:sp>
        <p:nvSpPr>
          <p:cNvPr id="3" name="Footer Placeholder 1"/>
          <p:cNvSpPr txBox="1">
            <a:spLocks noGrp="1"/>
          </p:cNvSpPr>
          <p:nvPr>
            <p:ph type="ftr" sz="quarter" idx="11"/>
          </p:nvPr>
        </p:nvSpPr>
        <p:spPr>
          <a:xfrm>
            <a:off x="1103313" y="6588125"/>
            <a:ext cx="7343775" cy="257175"/>
          </a:xfrm>
          <a:noFill/>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AU" sz="1200" b="0" i="0" u="none" strike="noStrike" kern="1200" cap="none" spc="0" normalizeH="0" baseline="0" noProof="0">
                <a:ln>
                  <a:noFill/>
                </a:ln>
                <a:solidFill>
                  <a:schemeClr val="tx1">
                    <a:tint val="75000"/>
                  </a:schemeClr>
                </a:solidFill>
                <a:effectLst/>
                <a:uLnTx/>
                <a:uFillTx/>
                <a:latin typeface="+mn-lt"/>
                <a:ea typeface="+mn-ea"/>
                <a:cs typeface="+mn-cs"/>
              </a:rPr>
              <a:t>CSIRO.</a:t>
            </a:r>
            <a:r>
              <a:rPr kumimoji="0" lang="en-AU" sz="1200" b="0" i="0" u="none" strike="noStrike" kern="1200" cap="none" spc="0" normalizeH="0" baseline="0" noProof="0">
                <a:ln>
                  <a:noFill/>
                </a:ln>
                <a:solidFill>
                  <a:schemeClr val="tx1"/>
                </a:solidFill>
                <a:effectLst/>
                <a:uLnTx/>
                <a:uFillTx/>
                <a:latin typeface="+mn-lt"/>
                <a:ea typeface="+mn-ea"/>
                <a:cs typeface="+mn-cs"/>
              </a:rPr>
              <a:t>  </a:t>
            </a: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grpSp>
        <p:nvGrpSpPr>
          <p:cNvPr id="59396" name="Group 10"/>
          <p:cNvGrpSpPr/>
          <p:nvPr/>
        </p:nvGrpSpPr>
        <p:grpSpPr>
          <a:xfrm>
            <a:off x="801688" y="1370013"/>
            <a:ext cx="8154987" cy="1709737"/>
            <a:chOff x="448" y="2683"/>
            <a:chExt cx="5137" cy="1077"/>
          </a:xfrm>
        </p:grpSpPr>
        <p:sp>
          <p:nvSpPr>
            <p:cNvPr id="59409" name="Text Box 7"/>
            <p:cNvSpPr txBox="1"/>
            <p:nvPr/>
          </p:nvSpPr>
          <p:spPr>
            <a:xfrm>
              <a:off x="448" y="2720"/>
              <a:ext cx="2440" cy="92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AU" altLang="zh-CN" sz="1800" i="1" dirty="0">
                  <a:solidFill>
                    <a:srgbClr val="FF0000"/>
                  </a:solidFill>
                  <a:latin typeface="Arial" panose="020B0604020202020204" pitchFamily="34" charset="0"/>
                </a:rPr>
                <a:t>IPS1</a:t>
              </a:r>
              <a:r>
                <a:rPr lang="en-AU" altLang="zh-CN" sz="1800" dirty="0">
                  <a:latin typeface="Arial" panose="020B0604020202020204" pitchFamily="34" charset="0"/>
                </a:rPr>
                <a:t>: sequester miR399 and control the amount of miR399 interacting with </a:t>
              </a:r>
              <a:r>
                <a:rPr lang="en-AU" altLang="zh-CN" sz="1800" i="1" dirty="0">
                  <a:latin typeface="Arial" panose="020B0604020202020204" pitchFamily="34" charset="0"/>
                </a:rPr>
                <a:t>PHO2</a:t>
              </a:r>
              <a:r>
                <a:rPr lang="en-AU" altLang="zh-CN" sz="1800" dirty="0">
                  <a:latin typeface="Arial" panose="020B0604020202020204" pitchFamily="34" charset="0"/>
                </a:rPr>
                <a:t> and finally to achieve homeostasis of phosphate in leaf and root</a:t>
              </a:r>
              <a:endParaRPr lang="en-AU" altLang="zh-CN" sz="1800" dirty="0">
                <a:latin typeface="Arial" panose="020B0604020202020204" pitchFamily="34" charset="0"/>
              </a:endParaRPr>
            </a:p>
          </p:txBody>
        </p:sp>
        <p:pic>
          <p:nvPicPr>
            <p:cNvPr id="59410" name="Picture 8" descr="02"/>
            <p:cNvPicPr>
              <a:picLocks noChangeAspect="1"/>
            </p:cNvPicPr>
            <p:nvPr/>
          </p:nvPicPr>
          <p:blipFill>
            <a:blip r:embed="rId1"/>
            <a:srcRect l="7477" t="60588"/>
            <a:stretch>
              <a:fillRect/>
            </a:stretch>
          </p:blipFill>
          <p:spPr>
            <a:xfrm>
              <a:off x="2912" y="2683"/>
              <a:ext cx="2673" cy="1077"/>
            </a:xfrm>
            <a:prstGeom prst="rect">
              <a:avLst/>
            </a:prstGeom>
            <a:noFill/>
            <a:ln w="9525">
              <a:noFill/>
            </a:ln>
          </p:spPr>
        </p:pic>
        <p:sp>
          <p:nvSpPr>
            <p:cNvPr id="59411" name="Rectangle 9"/>
            <p:cNvSpPr/>
            <p:nvPr/>
          </p:nvSpPr>
          <p:spPr>
            <a:xfrm>
              <a:off x="2824" y="2704"/>
              <a:ext cx="280" cy="24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en-US" altLang="zh-CN" sz="1800" dirty="0">
                <a:latin typeface="Arial" panose="020B0604020202020204" pitchFamily="34" charset="0"/>
              </a:endParaRPr>
            </a:p>
          </p:txBody>
        </p:sp>
      </p:grpSp>
      <p:sp>
        <p:nvSpPr>
          <p:cNvPr id="59397" name="Rectangle 2"/>
          <p:cNvSpPr txBox="1"/>
          <p:nvPr/>
        </p:nvSpPr>
        <p:spPr>
          <a:xfrm>
            <a:off x="925513" y="130175"/>
            <a:ext cx="7343775" cy="684213"/>
          </a:xfrm>
          <a:prstGeom prst="rect">
            <a:avLst/>
          </a:prstGeom>
          <a:noFill/>
          <a:ln w="9525">
            <a:noFill/>
          </a:ln>
        </p:spPr>
        <p:txBody>
          <a:bodyPr lIns="0" rIns="0" anchor="b"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AU" altLang="zh-CN" sz="2800" b="1" dirty="0">
                <a:solidFill>
                  <a:schemeClr val="bg1"/>
                </a:solidFill>
                <a:latin typeface="Arial" panose="020B0604020202020204" pitchFamily="34" charset="0"/>
              </a:rPr>
              <a:t>Long noncoding RNAs in plants</a:t>
            </a:r>
            <a:endParaRPr lang="en-US" altLang="zh-CN" sz="2800" b="1" dirty="0">
              <a:solidFill>
                <a:schemeClr val="bg1"/>
              </a:solidFill>
              <a:latin typeface="Arial" panose="020B0604020202020204" pitchFamily="34" charset="0"/>
            </a:endParaRPr>
          </a:p>
        </p:txBody>
      </p:sp>
      <p:sp>
        <p:nvSpPr>
          <p:cNvPr id="59398" name="TextBox 8"/>
          <p:cNvSpPr txBox="1"/>
          <p:nvPr/>
        </p:nvSpPr>
        <p:spPr>
          <a:xfrm>
            <a:off x="1003300" y="3333750"/>
            <a:ext cx="11811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AU" altLang="zh-CN" sz="1800" dirty="0">
                <a:latin typeface="Arial" panose="020B0604020202020204" pitchFamily="34" charset="0"/>
              </a:rPr>
              <a:t>miR399</a:t>
            </a:r>
            <a:endParaRPr lang="en-US" altLang="zh-CN" sz="1800" dirty="0">
              <a:latin typeface="Arial" panose="020B0604020202020204" pitchFamily="34" charset="0"/>
            </a:endParaRPr>
          </a:p>
        </p:txBody>
      </p:sp>
      <p:sp>
        <p:nvSpPr>
          <p:cNvPr id="59399" name="TextBox 9"/>
          <p:cNvSpPr txBox="1"/>
          <p:nvPr/>
        </p:nvSpPr>
        <p:spPr>
          <a:xfrm>
            <a:off x="2755900" y="3333750"/>
            <a:ext cx="11811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AU" altLang="zh-CN" sz="1800" i="1" dirty="0">
                <a:latin typeface="Arial" panose="020B0604020202020204" pitchFamily="34" charset="0"/>
              </a:rPr>
              <a:t>PHO2</a:t>
            </a:r>
            <a:endParaRPr lang="en-US" altLang="zh-CN" sz="1800" i="1" dirty="0">
              <a:latin typeface="Arial" panose="020B0604020202020204" pitchFamily="34" charset="0"/>
            </a:endParaRPr>
          </a:p>
        </p:txBody>
      </p:sp>
      <p:sp>
        <p:nvSpPr>
          <p:cNvPr id="59400" name="TextBox 10"/>
          <p:cNvSpPr txBox="1"/>
          <p:nvPr/>
        </p:nvSpPr>
        <p:spPr>
          <a:xfrm>
            <a:off x="4318000" y="3333750"/>
            <a:ext cx="23495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AU" altLang="zh-CN" sz="1800" i="1" dirty="0">
                <a:latin typeface="Arial" panose="020B0604020202020204" pitchFamily="34" charset="0"/>
              </a:rPr>
              <a:t>Pht1;8</a:t>
            </a:r>
            <a:r>
              <a:rPr lang="en-AU" altLang="zh-CN" sz="1800" dirty="0">
                <a:latin typeface="Arial" panose="020B0604020202020204" pitchFamily="34" charset="0"/>
              </a:rPr>
              <a:t> and </a:t>
            </a:r>
            <a:r>
              <a:rPr lang="en-AU" altLang="zh-CN" sz="1800" i="1" dirty="0">
                <a:latin typeface="Arial" panose="020B0604020202020204" pitchFamily="34" charset="0"/>
              </a:rPr>
              <a:t>Pht1;9</a:t>
            </a:r>
            <a:endParaRPr lang="en-US" altLang="zh-CN" sz="1800" i="1" dirty="0">
              <a:latin typeface="Arial" panose="020B0604020202020204" pitchFamily="34" charset="0"/>
            </a:endParaRPr>
          </a:p>
        </p:txBody>
      </p:sp>
      <p:grpSp>
        <p:nvGrpSpPr>
          <p:cNvPr id="59401" name="Group 17"/>
          <p:cNvGrpSpPr/>
          <p:nvPr/>
        </p:nvGrpSpPr>
        <p:grpSpPr>
          <a:xfrm>
            <a:off x="2057400" y="3327400"/>
            <a:ext cx="590550" cy="387350"/>
            <a:chOff x="2501900" y="3600450"/>
            <a:chExt cx="590550" cy="387350"/>
          </a:xfrm>
        </p:grpSpPr>
        <p:cxnSp>
          <p:nvCxnSpPr>
            <p:cNvPr id="14" name="Straight Connector 12"/>
            <p:cNvCxnSpPr/>
            <p:nvPr/>
          </p:nvCxnSpPr>
          <p:spPr>
            <a:xfrm>
              <a:off x="2501900" y="3797300"/>
              <a:ext cx="571500"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5" name="Straight Connector 13"/>
            <p:cNvCxnSpPr/>
            <p:nvPr/>
          </p:nvCxnSpPr>
          <p:spPr>
            <a:xfrm flipV="1">
              <a:off x="3092450" y="3600450"/>
              <a:ext cx="0" cy="387350"/>
            </a:xfrm>
            <a:prstGeom prst="line">
              <a:avLst/>
            </a:prstGeom>
            <a:ln w="44450"/>
          </p:spPr>
          <p:style>
            <a:lnRef idx="1">
              <a:schemeClr val="accent1"/>
            </a:lnRef>
            <a:fillRef idx="0">
              <a:schemeClr val="accent1"/>
            </a:fillRef>
            <a:effectRef idx="0">
              <a:schemeClr val="accent1"/>
            </a:effectRef>
            <a:fontRef idx="minor">
              <a:schemeClr val="tx1"/>
            </a:fontRef>
          </p:style>
        </p:cxnSp>
      </p:grpSp>
      <p:grpSp>
        <p:nvGrpSpPr>
          <p:cNvPr id="59402" name="Group 18"/>
          <p:cNvGrpSpPr/>
          <p:nvPr/>
        </p:nvGrpSpPr>
        <p:grpSpPr>
          <a:xfrm>
            <a:off x="3594100" y="3327400"/>
            <a:ext cx="590550" cy="387350"/>
            <a:chOff x="4038600" y="3600450"/>
            <a:chExt cx="590550" cy="387350"/>
          </a:xfrm>
        </p:grpSpPr>
        <p:cxnSp>
          <p:nvCxnSpPr>
            <p:cNvPr id="17" name="Straight Connector 15"/>
            <p:cNvCxnSpPr/>
            <p:nvPr/>
          </p:nvCxnSpPr>
          <p:spPr>
            <a:xfrm>
              <a:off x="4038600" y="3797300"/>
              <a:ext cx="571500"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8" name="Straight Connector 16"/>
            <p:cNvCxnSpPr/>
            <p:nvPr/>
          </p:nvCxnSpPr>
          <p:spPr>
            <a:xfrm flipV="1">
              <a:off x="4629150" y="3600450"/>
              <a:ext cx="0" cy="387350"/>
            </a:xfrm>
            <a:prstGeom prst="line">
              <a:avLst/>
            </a:prstGeom>
            <a:ln w="44450"/>
          </p:spPr>
          <p:style>
            <a:lnRef idx="1">
              <a:schemeClr val="accent1"/>
            </a:lnRef>
            <a:fillRef idx="0">
              <a:schemeClr val="accent1"/>
            </a:fillRef>
            <a:effectRef idx="0">
              <a:schemeClr val="accent1"/>
            </a:effectRef>
            <a:fontRef idx="minor">
              <a:schemeClr val="tx1"/>
            </a:fontRef>
          </p:style>
        </p:cxnSp>
      </p:grpSp>
      <p:cxnSp>
        <p:nvCxnSpPr>
          <p:cNvPr id="19" name="Straight Arrow Connector 20"/>
          <p:cNvCxnSpPr/>
          <p:nvPr/>
        </p:nvCxnSpPr>
        <p:spPr>
          <a:xfrm>
            <a:off x="6388100" y="3524250"/>
            <a:ext cx="546100"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59404" name="TextBox 21"/>
          <p:cNvSpPr txBox="1"/>
          <p:nvPr/>
        </p:nvSpPr>
        <p:spPr>
          <a:xfrm>
            <a:off x="6959600" y="3333750"/>
            <a:ext cx="1181100" cy="3698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AU" altLang="zh-CN" sz="1800" dirty="0">
                <a:latin typeface="Arial" panose="020B0604020202020204" pitchFamily="34" charset="0"/>
              </a:rPr>
              <a:t>P uptake</a:t>
            </a:r>
            <a:endParaRPr lang="en-US" altLang="zh-CN" sz="1800" dirty="0">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0418" name="Picture 1" descr="C:\Users\user\AppData\Roaming\Tencent\Users\272921624\QQ\WinTemp\RichOle\3TGRI8U[]M3PE@9W`F0($DI.png"/>
          <p:cNvPicPr>
            <a:picLocks noChangeAspect="1"/>
          </p:cNvPicPr>
          <p:nvPr/>
        </p:nvPicPr>
        <p:blipFill>
          <a:blip r:embed="rId1"/>
          <a:stretch>
            <a:fillRect/>
          </a:stretch>
        </p:blipFill>
        <p:spPr>
          <a:xfrm>
            <a:off x="401638" y="785813"/>
            <a:ext cx="8099425" cy="4576762"/>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标题 1"/>
          <p:cNvSpPr>
            <a:spLocks noGrp="1"/>
          </p:cNvSpPr>
          <p:nvPr>
            <p:ph type="title"/>
          </p:nvPr>
        </p:nvSpPr>
        <p:spPr>
          <a:xfrm>
            <a:off x="357188" y="214313"/>
            <a:ext cx="8229600" cy="1143000"/>
          </a:xfrm>
          <a:ln/>
        </p:spPr>
        <p:txBody>
          <a:bodyPr vert="horz" wrap="square" lIns="91440" tIns="45720" rIns="91440" bIns="45720" anchor="ctr" anchorCtr="0"/>
          <a:p>
            <a:pPr eaLnBrk="1" hangingPunct="1"/>
            <a:r>
              <a:rPr lang="en-US" altLang="zh-CN" dirty="0"/>
              <a:t>3</a:t>
            </a:r>
            <a:r>
              <a:rPr lang="zh-CN" altLang="en-US" dirty="0"/>
              <a:t>、</a:t>
            </a:r>
            <a:r>
              <a:rPr lang="en-US" altLang="zh-CN" dirty="0"/>
              <a:t> Circular RNAs </a:t>
            </a:r>
            <a:br>
              <a:rPr lang="en-US" altLang="zh-CN" dirty="0"/>
            </a:br>
            <a:endParaRPr lang="zh-CN" altLang="en-US" dirty="0"/>
          </a:p>
        </p:txBody>
      </p:sp>
      <p:sp>
        <p:nvSpPr>
          <p:cNvPr id="61443" name="TextBox 2"/>
          <p:cNvSpPr txBox="1"/>
          <p:nvPr/>
        </p:nvSpPr>
        <p:spPr>
          <a:xfrm>
            <a:off x="857250" y="1214438"/>
            <a:ext cx="7429500" cy="206216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dirty="0"/>
              <a:t>Circular RNAs (circRNAs) are generated by a non-linear backsplicing event between a downstream splice donor and an upstream splice acceptor.</a:t>
            </a:r>
            <a:endParaRPr lang="zh-CN" altLang="en-US" dirty="0"/>
          </a:p>
        </p:txBody>
      </p:sp>
      <p:pic>
        <p:nvPicPr>
          <p:cNvPr id="61444" name="Picture 2"/>
          <p:cNvPicPr>
            <a:picLocks noChangeAspect="1"/>
          </p:cNvPicPr>
          <p:nvPr/>
        </p:nvPicPr>
        <p:blipFill>
          <a:blip r:embed="rId1"/>
          <a:stretch>
            <a:fillRect/>
          </a:stretch>
        </p:blipFill>
        <p:spPr>
          <a:xfrm>
            <a:off x="2000250" y="3643313"/>
            <a:ext cx="5376863" cy="2176462"/>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文本框 3"/>
          <p:cNvSpPr txBox="1"/>
          <p:nvPr/>
        </p:nvSpPr>
        <p:spPr>
          <a:xfrm>
            <a:off x="323850" y="333375"/>
            <a:ext cx="8496300" cy="4908550"/>
          </a:xfrm>
          <a:prstGeom prst="rect">
            <a:avLst/>
          </a:prstGeom>
          <a:noFill/>
          <a:ln w="9525">
            <a:noFill/>
          </a:ln>
        </p:spPr>
        <p:txBody>
          <a:bodyPr>
            <a:spAutoFit/>
          </a:bodyPr>
          <a:p>
            <a:pPr algn="just">
              <a:lnSpc>
                <a:spcPct val="125000"/>
              </a:lnSpc>
              <a:buNone/>
            </a:pPr>
            <a:r>
              <a:rPr lang="en-US" altLang="zh-CN" dirty="0">
                <a:latin typeface="Calibri" panose="020F0502020204030204" pitchFamily="34" charset="0"/>
              </a:rPr>
              <a:t>1967</a:t>
            </a:r>
            <a:r>
              <a:rPr lang="zh-CN" altLang="en-US" dirty="0">
                <a:latin typeface="Calibri" panose="020F0502020204030204" pitchFamily="34" charset="0"/>
              </a:rPr>
              <a:t>年，</a:t>
            </a:r>
            <a:r>
              <a:rPr lang="en-US" altLang="zh-CN" dirty="0">
                <a:latin typeface="Calibri" panose="020F0502020204030204" pitchFamily="34" charset="0"/>
              </a:rPr>
              <a:t>Sanger</a:t>
            </a:r>
            <a:r>
              <a:rPr lang="zh-CN" altLang="en-US" dirty="0">
                <a:latin typeface="Calibri" panose="020F0502020204030204" pitchFamily="34" charset="0"/>
              </a:rPr>
              <a:t>等人报道了一种单链的闭合环状</a:t>
            </a:r>
            <a:r>
              <a:rPr lang="en-US" altLang="zh-CN" dirty="0">
                <a:latin typeface="Calibri" panose="020F0502020204030204" pitchFamily="34" charset="0"/>
              </a:rPr>
              <a:t>RNA</a:t>
            </a:r>
            <a:r>
              <a:rPr lang="zh-CN" altLang="en-US" dirty="0">
                <a:latin typeface="Calibri" panose="020F0502020204030204" pitchFamily="34" charset="0"/>
              </a:rPr>
              <a:t>分子</a:t>
            </a:r>
            <a:r>
              <a:rPr lang="en-US" altLang="zh-CN" dirty="0">
                <a:latin typeface="Calibri" panose="020F0502020204030204" pitchFamily="34" charset="0"/>
              </a:rPr>
              <a:t>—</a:t>
            </a:r>
            <a:r>
              <a:rPr lang="zh-CN" altLang="en-US" dirty="0">
                <a:latin typeface="Calibri" panose="020F0502020204030204" pitchFamily="34" charset="0"/>
              </a:rPr>
              <a:t>植物类病毒（</a:t>
            </a:r>
            <a:r>
              <a:rPr lang="en-US" altLang="zh-CN" dirty="0">
                <a:latin typeface="Calibri" panose="020F0502020204030204" pitchFamily="34" charset="0"/>
              </a:rPr>
              <a:t>Viroids</a:t>
            </a:r>
            <a:r>
              <a:rPr lang="zh-CN" altLang="en-US" dirty="0">
                <a:latin typeface="Calibri" panose="020F0502020204030204" pitchFamily="34" charset="0"/>
              </a:rPr>
              <a:t>），它是一种裸露的传染性病毒，存在于黄瓜、番茄、土豆等高等植物中。</a:t>
            </a:r>
            <a:endParaRPr lang="en-US" altLang="zh-CN" dirty="0">
              <a:latin typeface="Calibri" panose="020F0502020204030204" pitchFamily="34" charset="0"/>
            </a:endParaRPr>
          </a:p>
          <a:p>
            <a:pPr algn="just">
              <a:lnSpc>
                <a:spcPct val="125000"/>
              </a:lnSpc>
              <a:buNone/>
            </a:pPr>
            <a:r>
              <a:rPr lang="en-US" altLang="zh-CN" dirty="0">
                <a:latin typeface="Calibri" panose="020F0502020204030204" pitchFamily="34" charset="0"/>
              </a:rPr>
              <a:t>1979</a:t>
            </a:r>
            <a:r>
              <a:rPr lang="zh-CN" altLang="en-US" dirty="0">
                <a:latin typeface="Calibri" panose="020F0502020204030204" pitchFamily="34" charset="0"/>
              </a:rPr>
              <a:t>年，</a:t>
            </a:r>
            <a:r>
              <a:rPr lang="en-US" altLang="zh-CN" dirty="0">
                <a:latin typeface="Calibri" panose="020F0502020204030204" pitchFamily="34" charset="0"/>
              </a:rPr>
              <a:t>Hsu </a:t>
            </a:r>
            <a:r>
              <a:rPr lang="zh-CN" altLang="en-US" dirty="0">
                <a:latin typeface="Calibri" panose="020F0502020204030204" pitchFamily="34" charset="0"/>
              </a:rPr>
              <a:t>等人在真核生物的细胞质中发现了环状</a:t>
            </a:r>
            <a:r>
              <a:rPr lang="en-US" altLang="zh-CN" dirty="0">
                <a:latin typeface="Calibri" panose="020F0502020204030204" pitchFamily="34" charset="0"/>
              </a:rPr>
              <a:t>RNA</a:t>
            </a:r>
            <a:r>
              <a:rPr lang="zh-CN" altLang="en-US" dirty="0">
                <a:latin typeface="Calibri" panose="020F0502020204030204" pitchFamily="34" charset="0"/>
              </a:rPr>
              <a:t>。</a:t>
            </a:r>
            <a:endParaRPr lang="en-US" altLang="zh-CN" dirty="0">
              <a:latin typeface="Calibri" panose="020F0502020204030204" pitchFamily="34" charset="0"/>
            </a:endParaRPr>
          </a:p>
          <a:p>
            <a:pPr algn="just">
              <a:lnSpc>
                <a:spcPct val="125000"/>
              </a:lnSpc>
              <a:buNone/>
            </a:pPr>
            <a:r>
              <a:rPr lang="en-US" altLang="zh-CN" dirty="0">
                <a:latin typeface="Calibri" panose="020F0502020204030204" pitchFamily="34" charset="0"/>
              </a:rPr>
              <a:t>1980</a:t>
            </a:r>
            <a:r>
              <a:rPr lang="zh-CN" altLang="en-US" dirty="0">
                <a:latin typeface="Calibri" panose="020F0502020204030204" pitchFamily="34" charset="0"/>
              </a:rPr>
              <a:t>年，</a:t>
            </a:r>
            <a:r>
              <a:rPr lang="en-US" altLang="zh-CN" dirty="0">
                <a:latin typeface="Calibri" panose="020F0502020204030204" pitchFamily="34" charset="0"/>
              </a:rPr>
              <a:t>Arnberg </a:t>
            </a:r>
            <a:r>
              <a:rPr lang="zh-CN" altLang="en-US" dirty="0">
                <a:latin typeface="Calibri" panose="020F0502020204030204" pitchFamily="34" charset="0"/>
              </a:rPr>
              <a:t>等人在酵母线粒体中发现了环状</a:t>
            </a:r>
            <a:r>
              <a:rPr lang="en-US" altLang="zh-CN" dirty="0">
                <a:latin typeface="Calibri" panose="020F0502020204030204" pitchFamily="34" charset="0"/>
              </a:rPr>
              <a:t>RNA</a:t>
            </a:r>
            <a:r>
              <a:rPr lang="zh-CN" altLang="en-US" dirty="0">
                <a:latin typeface="Calibri" panose="020F0502020204030204" pitchFamily="34" charset="0"/>
              </a:rPr>
              <a:t>。</a:t>
            </a:r>
            <a:endParaRPr lang="en-US" altLang="zh-CN" dirty="0">
              <a:latin typeface="Calibri" panose="020F0502020204030204" pitchFamily="34" charset="0"/>
            </a:endParaRPr>
          </a:p>
          <a:p>
            <a:pPr algn="just">
              <a:lnSpc>
                <a:spcPct val="125000"/>
              </a:lnSpc>
              <a:buNone/>
            </a:pPr>
            <a:r>
              <a:rPr lang="en-US" altLang="zh-CN" dirty="0">
                <a:latin typeface="Calibri" panose="020F0502020204030204" pitchFamily="34" charset="0"/>
              </a:rPr>
              <a:t>1991</a:t>
            </a:r>
            <a:r>
              <a:rPr lang="zh-CN" altLang="en-US" dirty="0">
                <a:latin typeface="Calibri" panose="020F0502020204030204" pitchFamily="34" charset="0"/>
              </a:rPr>
              <a:t>年，</a:t>
            </a:r>
            <a:r>
              <a:rPr lang="en-US" altLang="zh-CN" dirty="0">
                <a:latin typeface="Calibri" panose="020F0502020204030204" pitchFamily="34" charset="0"/>
              </a:rPr>
              <a:t>Nigro</a:t>
            </a:r>
            <a:r>
              <a:rPr lang="zh-CN" altLang="en-US" dirty="0">
                <a:latin typeface="Calibri" panose="020F0502020204030204" pitchFamily="34" charset="0"/>
              </a:rPr>
              <a:t>等人发现一些基因的外显子首尾相连</a:t>
            </a:r>
            <a:r>
              <a:rPr lang="en-US" altLang="zh-CN" dirty="0">
                <a:latin typeface="Calibri" panose="020F0502020204030204" pitchFamily="34" charset="0"/>
              </a:rPr>
              <a:t>,</a:t>
            </a:r>
            <a:r>
              <a:rPr lang="zh-CN" altLang="en-US" dirty="0">
                <a:latin typeface="Calibri" panose="020F0502020204030204" pitchFamily="34" charset="0"/>
              </a:rPr>
              <a:t>不具有</a:t>
            </a:r>
            <a:r>
              <a:rPr lang="en-US" altLang="zh-CN" dirty="0">
                <a:latin typeface="Calibri" panose="020F0502020204030204" pitchFamily="34" charset="0"/>
              </a:rPr>
              <a:t>ploy(A)</a:t>
            </a:r>
            <a:r>
              <a:rPr lang="zh-CN" altLang="en-US" dirty="0">
                <a:latin typeface="Calibri" panose="020F0502020204030204" pitchFamily="34" charset="0"/>
              </a:rPr>
              <a:t>尾巴，表达量低于线形转录本。</a:t>
            </a:r>
            <a:endParaRPr lang="en-US" altLang="zh-CN" dirty="0">
              <a:latin typeface="Calibri" panose="020F0502020204030204" pitchFamily="34" charset="0"/>
            </a:endParaRPr>
          </a:p>
          <a:p>
            <a:pPr algn="just">
              <a:lnSpc>
                <a:spcPct val="125000"/>
              </a:lnSpc>
              <a:buNone/>
            </a:pPr>
            <a:r>
              <a:rPr lang="en-US" altLang="zh-CN" dirty="0">
                <a:latin typeface="Calibri" panose="020F0502020204030204" pitchFamily="34" charset="0"/>
              </a:rPr>
              <a:t>1993</a:t>
            </a:r>
            <a:r>
              <a:rPr lang="zh-CN" altLang="en-US" dirty="0">
                <a:latin typeface="Calibri" panose="020F0502020204030204" pitchFamily="34" charset="0"/>
              </a:rPr>
              <a:t>年，</a:t>
            </a:r>
            <a:r>
              <a:rPr lang="en-US" altLang="zh-CN" dirty="0">
                <a:latin typeface="Calibri" panose="020F0502020204030204" pitchFamily="34" charset="0"/>
              </a:rPr>
              <a:t>Cocquerelle</a:t>
            </a:r>
            <a:r>
              <a:rPr lang="zh-CN" altLang="en-US" dirty="0">
                <a:latin typeface="Calibri" panose="020F0502020204030204" pitchFamily="34" charset="0"/>
              </a:rPr>
              <a:t>等人在人类细胞中发现由外显子形成的环状</a:t>
            </a:r>
            <a:r>
              <a:rPr lang="en-US" altLang="zh-CN" dirty="0">
                <a:latin typeface="Calibri" panose="020F0502020204030204" pitchFamily="34" charset="0"/>
              </a:rPr>
              <a:t>RNA</a:t>
            </a:r>
            <a:r>
              <a:rPr lang="zh-CN" altLang="en-US" dirty="0">
                <a:latin typeface="Calibri" panose="020F0502020204030204" pitchFamily="34" charset="0"/>
              </a:rPr>
              <a:t>可以在细胞质中稳定存在，这些环状</a:t>
            </a:r>
            <a:r>
              <a:rPr lang="en-US" altLang="zh-CN" dirty="0">
                <a:latin typeface="Calibri" panose="020F0502020204030204" pitchFamily="34" charset="0"/>
              </a:rPr>
              <a:t>RNA</a:t>
            </a:r>
            <a:r>
              <a:rPr lang="zh-CN" altLang="en-US" dirty="0">
                <a:latin typeface="Calibri" panose="020F0502020204030204" pitchFamily="34" charset="0"/>
              </a:rPr>
              <a:t>是由真核生物的</a:t>
            </a:r>
            <a:r>
              <a:rPr lang="en-US" altLang="zh-CN" dirty="0">
                <a:latin typeface="Calibri" panose="020F0502020204030204" pitchFamily="34" charset="0"/>
              </a:rPr>
              <a:t>mRNA</a:t>
            </a:r>
            <a:r>
              <a:rPr lang="zh-CN" altLang="en-US" dirty="0">
                <a:latin typeface="Calibri" panose="020F0502020204030204" pitchFamily="34" charset="0"/>
              </a:rPr>
              <a:t>前体形成的。</a:t>
            </a:r>
            <a:endParaRPr lang="en-US" altLang="zh-CN" dirty="0">
              <a:latin typeface="Calibri" panose="020F0502020204030204" pitchFamily="34" charset="0"/>
            </a:endParaRPr>
          </a:p>
          <a:p>
            <a:pPr algn="just">
              <a:lnSpc>
                <a:spcPct val="125000"/>
              </a:lnSpc>
              <a:buNone/>
            </a:pPr>
            <a:endParaRPr lang="en-US" altLang="zh-CN" dirty="0">
              <a:latin typeface="Calibri" panose="020F0502020204030204" pitchFamily="34" charset="0"/>
            </a:endParaRPr>
          </a:p>
          <a:p>
            <a:pPr algn="just">
              <a:lnSpc>
                <a:spcPct val="125000"/>
              </a:lnSpc>
              <a:buNone/>
            </a:pPr>
            <a:r>
              <a:rPr lang="zh-CN" altLang="en-US" dirty="0">
                <a:latin typeface="Calibri" panose="020F0502020204030204" pitchFamily="34" charset="0"/>
              </a:rPr>
              <a:t>由于传统的生物学方法对于环状</a:t>
            </a:r>
            <a:r>
              <a:rPr lang="en-US" altLang="zh-CN" dirty="0">
                <a:latin typeface="Calibri" panose="020F0502020204030204" pitchFamily="34" charset="0"/>
              </a:rPr>
              <a:t>RNA</a:t>
            </a:r>
            <a:r>
              <a:rPr lang="zh-CN" altLang="en-US" dirty="0">
                <a:latin typeface="Calibri" panose="020F0502020204030204" pitchFamily="34" charset="0"/>
              </a:rPr>
              <a:t>的鉴定和检测能力非常有限，环状</a:t>
            </a:r>
            <a:r>
              <a:rPr lang="en-US" altLang="zh-CN" dirty="0">
                <a:latin typeface="Calibri" panose="020F0502020204030204" pitchFamily="34" charset="0"/>
              </a:rPr>
              <a:t>RNA</a:t>
            </a:r>
            <a:r>
              <a:rPr lang="zh-CN" altLang="en-US" dirty="0">
                <a:latin typeface="Calibri" panose="020F0502020204030204" pitchFamily="34" charset="0"/>
              </a:rPr>
              <a:t>只在个别基因中被鉴定到，如</a:t>
            </a:r>
            <a:r>
              <a:rPr lang="en-US" altLang="zh-CN" dirty="0">
                <a:latin typeface="Calibri" panose="020F0502020204030204" pitchFamily="34" charset="0"/>
              </a:rPr>
              <a:t>DCC</a:t>
            </a:r>
            <a:r>
              <a:rPr lang="zh-CN" altLang="en-US" dirty="0">
                <a:latin typeface="Calibri" panose="020F0502020204030204" pitchFamily="34" charset="0"/>
              </a:rPr>
              <a:t>（</a:t>
            </a:r>
            <a:r>
              <a:rPr lang="en-US" altLang="zh-CN" dirty="0">
                <a:latin typeface="Calibri" panose="020F0502020204030204" pitchFamily="34" charset="0"/>
              </a:rPr>
              <a:t>Nigro</a:t>
            </a:r>
            <a:r>
              <a:rPr lang="zh-CN" altLang="en-US" dirty="0">
                <a:latin typeface="Calibri" panose="020F0502020204030204" pitchFamily="34" charset="0"/>
              </a:rPr>
              <a:t>等，</a:t>
            </a:r>
            <a:r>
              <a:rPr lang="en-US" altLang="zh-CN" dirty="0">
                <a:latin typeface="Calibri" panose="020F0502020204030204" pitchFamily="34" charset="0"/>
              </a:rPr>
              <a:t>1991</a:t>
            </a:r>
            <a:r>
              <a:rPr lang="zh-CN" altLang="en-US" dirty="0">
                <a:latin typeface="Calibri" panose="020F0502020204030204" pitchFamily="34" charset="0"/>
              </a:rPr>
              <a:t>），</a:t>
            </a:r>
            <a:r>
              <a:rPr lang="en-US" altLang="zh-CN" dirty="0">
                <a:latin typeface="Calibri" panose="020F0502020204030204" pitchFamily="34" charset="0"/>
              </a:rPr>
              <a:t>NCX1</a:t>
            </a:r>
            <a:r>
              <a:rPr lang="zh-CN" altLang="en-US" dirty="0">
                <a:latin typeface="Calibri" panose="020F0502020204030204" pitchFamily="34" charset="0"/>
              </a:rPr>
              <a:t>（</a:t>
            </a:r>
            <a:r>
              <a:rPr lang="en-US" altLang="zh-CN" dirty="0">
                <a:latin typeface="Calibri" panose="020F0502020204030204" pitchFamily="34" charset="0"/>
              </a:rPr>
              <a:t>Li</a:t>
            </a:r>
            <a:r>
              <a:rPr lang="zh-CN" altLang="en-US" dirty="0">
                <a:latin typeface="Calibri" panose="020F0502020204030204" pitchFamily="34" charset="0"/>
              </a:rPr>
              <a:t>等，</a:t>
            </a:r>
            <a:r>
              <a:rPr lang="en-US" altLang="zh-CN" dirty="0">
                <a:latin typeface="Calibri" panose="020F0502020204030204" pitchFamily="34" charset="0"/>
              </a:rPr>
              <a:t>1999</a:t>
            </a:r>
            <a:r>
              <a:rPr lang="zh-CN" altLang="en-US" dirty="0">
                <a:latin typeface="Calibri" panose="020F0502020204030204" pitchFamily="34" charset="0"/>
              </a:rPr>
              <a:t>），</a:t>
            </a:r>
            <a:r>
              <a:rPr lang="en-US" altLang="zh-CN" dirty="0">
                <a:latin typeface="Calibri" panose="020F0502020204030204" pitchFamily="34" charset="0"/>
              </a:rPr>
              <a:t>ETS1</a:t>
            </a:r>
            <a:r>
              <a:rPr lang="zh-CN" altLang="en-US" dirty="0">
                <a:latin typeface="Calibri" panose="020F0502020204030204" pitchFamily="34" charset="0"/>
              </a:rPr>
              <a:t>（</a:t>
            </a:r>
            <a:r>
              <a:rPr lang="en-US" altLang="zh-CN" dirty="0">
                <a:latin typeface="Calibri" panose="020F0502020204030204" pitchFamily="34" charset="0"/>
              </a:rPr>
              <a:t>Cocquerelle</a:t>
            </a:r>
            <a:r>
              <a:rPr lang="zh-CN" altLang="en-US" dirty="0">
                <a:latin typeface="Calibri" panose="020F0502020204030204" pitchFamily="34" charset="0"/>
              </a:rPr>
              <a:t>等，</a:t>
            </a:r>
            <a:r>
              <a:rPr lang="en-US" altLang="zh-CN" dirty="0">
                <a:latin typeface="Calibri" panose="020F0502020204030204" pitchFamily="34" charset="0"/>
              </a:rPr>
              <a:t>1992</a:t>
            </a:r>
            <a:r>
              <a:rPr lang="zh-CN" altLang="en-US" dirty="0">
                <a:latin typeface="Calibri" panose="020F0502020204030204" pitchFamily="34" charset="0"/>
              </a:rPr>
              <a:t>），</a:t>
            </a:r>
            <a:r>
              <a:rPr lang="en-US" altLang="zh-CN" dirty="0">
                <a:latin typeface="Calibri" panose="020F0502020204030204" pitchFamily="34" charset="0"/>
              </a:rPr>
              <a:t>P450 2C24</a:t>
            </a:r>
            <a:r>
              <a:rPr lang="zh-CN" altLang="en-US" dirty="0">
                <a:latin typeface="Calibri" panose="020F0502020204030204" pitchFamily="34" charset="0"/>
              </a:rPr>
              <a:t>（</a:t>
            </a:r>
            <a:r>
              <a:rPr lang="en-US" altLang="zh-CN" dirty="0">
                <a:latin typeface="Calibri" panose="020F0502020204030204" pitchFamily="34" charset="0"/>
              </a:rPr>
              <a:t>Zaphiropoulos</a:t>
            </a:r>
            <a:r>
              <a:rPr lang="zh-CN" altLang="en-US" dirty="0">
                <a:latin typeface="Calibri" panose="020F0502020204030204" pitchFamily="34" charset="0"/>
              </a:rPr>
              <a:t>等，</a:t>
            </a:r>
            <a:r>
              <a:rPr lang="en-US" altLang="zh-CN" dirty="0">
                <a:latin typeface="Calibri" panose="020F0502020204030204" pitchFamily="34" charset="0"/>
              </a:rPr>
              <a:t>1996</a:t>
            </a:r>
            <a:r>
              <a:rPr lang="zh-CN" altLang="en-US" dirty="0">
                <a:latin typeface="Calibri" panose="020F0502020204030204" pitchFamily="34" charset="0"/>
              </a:rPr>
              <a:t>），</a:t>
            </a:r>
            <a:r>
              <a:rPr lang="en-US" altLang="zh-CN" dirty="0">
                <a:latin typeface="Calibri" panose="020F0502020204030204" pitchFamily="34" charset="0"/>
              </a:rPr>
              <a:t>Sry</a:t>
            </a:r>
            <a:r>
              <a:rPr lang="zh-CN" altLang="en-US" dirty="0">
                <a:latin typeface="Calibri" panose="020F0502020204030204" pitchFamily="34" charset="0"/>
              </a:rPr>
              <a:t>（</a:t>
            </a:r>
            <a:r>
              <a:rPr lang="en-US" altLang="zh-CN" dirty="0">
                <a:latin typeface="Calibri" panose="020F0502020204030204" pitchFamily="34" charset="0"/>
              </a:rPr>
              <a:t>Capel</a:t>
            </a:r>
            <a:r>
              <a:rPr lang="zh-CN" altLang="en-US" dirty="0">
                <a:latin typeface="Calibri" panose="020F0502020204030204" pitchFamily="34" charset="0"/>
              </a:rPr>
              <a:t>等，</a:t>
            </a:r>
            <a:r>
              <a:rPr lang="en-US" altLang="zh-CN" dirty="0">
                <a:latin typeface="Calibri" panose="020F0502020204030204" pitchFamily="34" charset="0"/>
              </a:rPr>
              <a:t>1993</a:t>
            </a:r>
            <a:r>
              <a:rPr lang="zh-CN" altLang="en-US" dirty="0">
                <a:latin typeface="Calibri" panose="020F0502020204030204" pitchFamily="34" charset="0"/>
              </a:rPr>
              <a:t>）等。环状</a:t>
            </a:r>
            <a:r>
              <a:rPr lang="en-US" altLang="zh-CN" dirty="0">
                <a:latin typeface="Calibri" panose="020F0502020204030204" pitchFamily="34" charset="0"/>
              </a:rPr>
              <a:t>RNA</a:t>
            </a:r>
            <a:r>
              <a:rPr lang="zh-CN" altLang="en-US" dirty="0">
                <a:latin typeface="Calibri" panose="020F0502020204030204" pitchFamily="34" charset="0"/>
              </a:rPr>
              <a:t>在很长一段时间内被认为是一些特殊情况下的产物，如测序错误，转录本剪切异常，或是病毒特有的（</a:t>
            </a:r>
            <a:r>
              <a:rPr lang="en-US" altLang="zh-CN" dirty="0">
                <a:latin typeface="Calibri" panose="020F0502020204030204" pitchFamily="34" charset="0"/>
              </a:rPr>
              <a:t>Kos</a:t>
            </a:r>
            <a:r>
              <a:rPr lang="zh-CN" altLang="en-US" dirty="0">
                <a:latin typeface="Calibri" panose="020F0502020204030204" pitchFamily="34" charset="0"/>
              </a:rPr>
              <a:t>等，</a:t>
            </a:r>
            <a:r>
              <a:rPr lang="en-US" altLang="zh-CN" dirty="0">
                <a:latin typeface="Calibri" panose="020F0502020204030204" pitchFamily="34" charset="0"/>
              </a:rPr>
              <a:t>1986</a:t>
            </a:r>
            <a:r>
              <a:rPr lang="zh-CN" altLang="en-US" dirty="0">
                <a:latin typeface="Calibri" panose="020F0502020204030204" pitchFamily="34" charset="0"/>
              </a:rPr>
              <a:t>）。</a:t>
            </a:r>
            <a:endParaRPr lang="zh-CN" altLang="en-US" dirty="0">
              <a:latin typeface="Calibri" panose="020F05020202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490" name="图片 3"/>
          <p:cNvPicPr>
            <a:picLocks noChangeAspect="1"/>
          </p:cNvPicPr>
          <p:nvPr/>
        </p:nvPicPr>
        <p:blipFill>
          <a:blip r:embed="rId1"/>
          <a:stretch>
            <a:fillRect/>
          </a:stretch>
        </p:blipFill>
        <p:spPr>
          <a:xfrm>
            <a:off x="250825" y="260350"/>
            <a:ext cx="5364163" cy="2619375"/>
          </a:xfrm>
          <a:prstGeom prst="rect">
            <a:avLst/>
          </a:prstGeom>
          <a:noFill/>
          <a:ln w="9525">
            <a:noFill/>
          </a:ln>
        </p:spPr>
      </p:pic>
      <p:pic>
        <p:nvPicPr>
          <p:cNvPr id="63491" name="图片 5"/>
          <p:cNvPicPr>
            <a:picLocks noChangeAspect="1"/>
          </p:cNvPicPr>
          <p:nvPr/>
        </p:nvPicPr>
        <p:blipFill>
          <a:blip r:embed="rId2"/>
          <a:stretch>
            <a:fillRect/>
          </a:stretch>
        </p:blipFill>
        <p:spPr>
          <a:xfrm>
            <a:off x="1547813" y="2003425"/>
            <a:ext cx="4787900" cy="2243138"/>
          </a:xfrm>
          <a:prstGeom prst="rect">
            <a:avLst/>
          </a:prstGeom>
          <a:noFill/>
          <a:ln w="9525">
            <a:noFill/>
          </a:ln>
        </p:spPr>
      </p:pic>
      <p:pic>
        <p:nvPicPr>
          <p:cNvPr id="63492" name="图片 7"/>
          <p:cNvPicPr>
            <a:picLocks noChangeAspect="1"/>
          </p:cNvPicPr>
          <p:nvPr/>
        </p:nvPicPr>
        <p:blipFill>
          <a:blip r:embed="rId3"/>
          <a:stretch>
            <a:fillRect/>
          </a:stretch>
        </p:blipFill>
        <p:spPr>
          <a:xfrm>
            <a:off x="3851275" y="3608388"/>
            <a:ext cx="4787900" cy="2382837"/>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标题 1"/>
          <p:cNvSpPr>
            <a:spLocks noGrp="1"/>
          </p:cNvSpPr>
          <p:nvPr>
            <p:ph type="title"/>
          </p:nvPr>
        </p:nvSpPr>
        <p:spPr>
          <a:ln/>
        </p:spPr>
        <p:txBody>
          <a:bodyPr vert="horz" wrap="square" lIns="91440" tIns="45720" rIns="91440" bIns="45720" anchor="ctr" anchorCtr="0"/>
          <a:p>
            <a:pPr eaLnBrk="1" hangingPunct="1"/>
            <a:endParaRPr lang="zh-CN" altLang="en-US" dirty="0"/>
          </a:p>
        </p:txBody>
      </p:sp>
      <p:pic>
        <p:nvPicPr>
          <p:cNvPr id="64515" name="Picture 1" descr="C:\Users\user\AppData\Roaming\Tencent\Users\272921624\QQ\WinTemp\RichOle\VB0P[[UOT7%$V$SYZMOK(HH.png"/>
          <p:cNvPicPr>
            <a:picLocks noChangeAspect="1"/>
          </p:cNvPicPr>
          <p:nvPr/>
        </p:nvPicPr>
        <p:blipFill>
          <a:blip r:embed="rId1"/>
          <a:stretch>
            <a:fillRect/>
          </a:stretch>
        </p:blipFill>
        <p:spPr>
          <a:xfrm>
            <a:off x="714375" y="428625"/>
            <a:ext cx="6943725" cy="6191250"/>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标题 1"/>
          <p:cNvSpPr>
            <a:spLocks noGrp="1"/>
          </p:cNvSpPr>
          <p:nvPr>
            <p:ph type="title"/>
          </p:nvPr>
        </p:nvSpPr>
        <p:spPr>
          <a:ln/>
        </p:spPr>
        <p:txBody>
          <a:bodyPr vert="horz" wrap="square" lIns="91440" tIns="45720" rIns="91440" bIns="45720" anchor="ctr" anchorCtr="0"/>
          <a:p>
            <a:pPr eaLnBrk="1" hangingPunct="1"/>
            <a:r>
              <a:rPr lang="en-US" altLang="zh-CN" dirty="0"/>
              <a:t>Identification of circRNA</a:t>
            </a:r>
            <a:endParaRPr lang="zh-CN" altLang="en-US" dirty="0"/>
          </a:p>
        </p:txBody>
      </p:sp>
      <p:pic>
        <p:nvPicPr>
          <p:cNvPr id="65539" name="Picture 3"/>
          <p:cNvPicPr>
            <a:picLocks noChangeAspect="1"/>
          </p:cNvPicPr>
          <p:nvPr/>
        </p:nvPicPr>
        <p:blipFill>
          <a:blip r:embed="rId1"/>
          <a:stretch>
            <a:fillRect/>
          </a:stretch>
        </p:blipFill>
        <p:spPr>
          <a:xfrm>
            <a:off x="2438400" y="1724025"/>
            <a:ext cx="4267200" cy="2562225"/>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6562" name="Picture 1" descr="C:\Users\user\AppData\Roaming\Tencent\Users\272921624\QQ\WinTemp\RichOle\KU{0UENYG93%PRBAP}9A]{C.png"/>
          <p:cNvPicPr>
            <a:picLocks noChangeAspect="1"/>
          </p:cNvPicPr>
          <p:nvPr/>
        </p:nvPicPr>
        <p:blipFill>
          <a:blip r:embed="rId1"/>
          <a:stretch>
            <a:fillRect/>
          </a:stretch>
        </p:blipFill>
        <p:spPr>
          <a:xfrm>
            <a:off x="0" y="357188"/>
            <a:ext cx="9175750" cy="5929312"/>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7586" name="图片 3"/>
          <p:cNvPicPr>
            <a:picLocks noChangeAspect="1"/>
          </p:cNvPicPr>
          <p:nvPr/>
        </p:nvPicPr>
        <p:blipFill>
          <a:blip r:embed="rId1"/>
          <a:stretch>
            <a:fillRect/>
          </a:stretch>
        </p:blipFill>
        <p:spPr>
          <a:xfrm>
            <a:off x="755650" y="1112838"/>
            <a:ext cx="7789863" cy="4632325"/>
          </a:xfrm>
          <a:prstGeom prst="rect">
            <a:avLst/>
          </a:prstGeom>
          <a:noFill/>
          <a:ln w="9525">
            <a:noFill/>
          </a:ln>
        </p:spPr>
      </p:pic>
      <p:sp>
        <p:nvSpPr>
          <p:cNvPr id="67587" name="文本框 4"/>
          <p:cNvSpPr txBox="1"/>
          <p:nvPr/>
        </p:nvSpPr>
        <p:spPr>
          <a:xfrm>
            <a:off x="755650" y="188913"/>
            <a:ext cx="5384800" cy="461962"/>
          </a:xfrm>
          <a:prstGeom prst="rect">
            <a:avLst/>
          </a:prstGeom>
          <a:noFill/>
          <a:ln w="9525">
            <a:noFill/>
          </a:ln>
        </p:spPr>
        <p:txBody>
          <a:bodyPr wrap="none">
            <a:spAutoFit/>
          </a:bodyPr>
          <a:p>
            <a:r>
              <a:rPr lang="en-US" altLang="zh-CN" sz="2400" dirty="0">
                <a:latin typeface="Times New Roman" panose="02020603050405020304" pitchFamily="18" charset="0"/>
                <a:cs typeface="Times New Roman" panose="02020603050405020304" pitchFamily="18" charset="0"/>
              </a:rPr>
              <a:t>Circseq-cup: full-length circRNA assmbly</a:t>
            </a:r>
            <a:endParaRPr lang="zh-CN" altLang="en-US" sz="24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标题 1"/>
          <p:cNvSpPr>
            <a:spLocks noGrp="1"/>
          </p:cNvSpPr>
          <p:nvPr>
            <p:ph type="title"/>
          </p:nvPr>
        </p:nvSpPr>
        <p:spPr>
          <a:xfrm>
            <a:off x="457200" y="274638"/>
            <a:ext cx="8329613" cy="1143000"/>
          </a:xfrm>
          <a:ln/>
        </p:spPr>
        <p:txBody>
          <a:bodyPr vert="horz" wrap="square" lIns="91440" tIns="45720" rIns="91440" bIns="45720" anchor="ctr" anchorCtr="0"/>
          <a:p>
            <a:pPr eaLnBrk="1" hangingPunct="1"/>
            <a:r>
              <a:rPr lang="en-US" altLang="zh-CN" dirty="0"/>
              <a:t>Validation of circRNAs by </a:t>
            </a:r>
            <a:br>
              <a:rPr lang="en-US" altLang="zh-CN" dirty="0"/>
            </a:br>
            <a:r>
              <a:rPr lang="en-US" altLang="zh-CN" dirty="0"/>
              <a:t>divergent PCR</a:t>
            </a:r>
            <a:endParaRPr lang="zh-CN" altLang="en-US" dirty="0"/>
          </a:p>
        </p:txBody>
      </p:sp>
      <p:pic>
        <p:nvPicPr>
          <p:cNvPr id="68611" name="Picture 2"/>
          <p:cNvPicPr>
            <a:picLocks noChangeAspect="1"/>
          </p:cNvPicPr>
          <p:nvPr/>
        </p:nvPicPr>
        <p:blipFill>
          <a:blip r:embed="rId1"/>
          <a:stretch>
            <a:fillRect/>
          </a:stretch>
        </p:blipFill>
        <p:spPr>
          <a:xfrm>
            <a:off x="2143125" y="1928813"/>
            <a:ext cx="5076825" cy="259080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p:cNvSpPr>
            <a:spLocks noGrp="1"/>
          </p:cNvSpPr>
          <p:nvPr>
            <p:ph type="title"/>
          </p:nvPr>
        </p:nvSpPr>
        <p:spPr>
          <a:xfrm>
            <a:off x="0" y="-71437"/>
            <a:ext cx="9144000" cy="1143000"/>
          </a:xfrm>
          <a:ln/>
        </p:spPr>
        <p:txBody>
          <a:bodyPr vert="horz" wrap="square" lIns="91440" tIns="45720" rIns="91440" bIns="45720" anchor="ctr" anchorCtr="0"/>
          <a:p>
            <a:pPr eaLnBrk="1" hangingPunct="1"/>
            <a:r>
              <a:rPr lang="en-US" altLang="zh-CN" sz="3400" b="1" dirty="0">
                <a:latin typeface="Times New Roman" panose="02020603050405020304" pitchFamily="18" charset="0"/>
                <a:cs typeface="Times New Roman" panose="02020603050405020304" pitchFamily="18" charset="0"/>
              </a:rPr>
              <a:t>Complexity of transcription patterns of ncRNAs</a:t>
            </a:r>
            <a:endParaRPr lang="zh-CN" altLang="en-US" sz="3400" b="1" dirty="0">
              <a:latin typeface="Times New Roman" panose="02020603050405020304" pitchFamily="18" charset="0"/>
              <a:ea typeface="Times New Roman" panose="02020603050405020304" pitchFamily="18" charset="0"/>
            </a:endParaRPr>
          </a:p>
        </p:txBody>
      </p:sp>
      <p:pic>
        <p:nvPicPr>
          <p:cNvPr id="9219" name="Picture 66"/>
          <p:cNvPicPr>
            <a:picLocks noChangeAspect="1"/>
          </p:cNvPicPr>
          <p:nvPr/>
        </p:nvPicPr>
        <p:blipFill>
          <a:blip r:embed="rId1"/>
          <a:stretch>
            <a:fillRect/>
          </a:stretch>
        </p:blipFill>
        <p:spPr>
          <a:xfrm>
            <a:off x="0" y="857250"/>
            <a:ext cx="9144000" cy="5929313"/>
          </a:xfrm>
          <a:prstGeom prst="rect">
            <a:avLst/>
          </a:prstGeom>
          <a:noFill/>
          <a:ln w="9525">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标题 1"/>
          <p:cNvSpPr>
            <a:spLocks noGrp="1"/>
          </p:cNvSpPr>
          <p:nvPr>
            <p:ph type="title"/>
          </p:nvPr>
        </p:nvSpPr>
        <p:spPr>
          <a:ln/>
        </p:spPr>
        <p:txBody>
          <a:bodyPr vert="horz" wrap="square" lIns="91440" tIns="45720" rIns="91440" bIns="45720" anchor="ctr" anchorCtr="0"/>
          <a:p>
            <a:pPr eaLnBrk="1" hangingPunct="1"/>
            <a:endParaRPr lang="zh-CN" altLang="en-US" dirty="0"/>
          </a:p>
        </p:txBody>
      </p:sp>
      <p:pic>
        <p:nvPicPr>
          <p:cNvPr id="69635" name="Picture 1" descr="C:\Users\user\Documents\Tencent Files\272921624\Image\C2C\HU~3OH)0HCH5OURG7LOMX{J.jpg"/>
          <p:cNvPicPr>
            <a:picLocks noChangeAspect="1"/>
          </p:cNvPicPr>
          <p:nvPr/>
        </p:nvPicPr>
        <p:blipFill>
          <a:blip r:embed="rId1"/>
          <a:stretch>
            <a:fillRect/>
          </a:stretch>
        </p:blipFill>
        <p:spPr>
          <a:xfrm>
            <a:off x="714375" y="785813"/>
            <a:ext cx="6600825" cy="4933950"/>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0658" name="图片 7"/>
          <p:cNvPicPr>
            <a:picLocks noChangeAspect="1"/>
          </p:cNvPicPr>
          <p:nvPr/>
        </p:nvPicPr>
        <p:blipFill>
          <a:blip r:embed="rId1"/>
          <a:stretch>
            <a:fillRect/>
          </a:stretch>
        </p:blipFill>
        <p:spPr>
          <a:xfrm>
            <a:off x="5572125" y="3286125"/>
            <a:ext cx="3571875" cy="3571875"/>
          </a:xfrm>
          <a:prstGeom prst="rect">
            <a:avLst/>
          </a:prstGeom>
          <a:noFill/>
          <a:ln w="9525">
            <a:noFill/>
          </a:ln>
        </p:spPr>
      </p:pic>
      <p:pic>
        <p:nvPicPr>
          <p:cNvPr id="70659" name="Picture 4" descr="C:\Users\user\AppData\Roaming\Tencent\Users\272921624\QQ\WinTemp\RichOle\TVZTAO0IAJ_RMARO9HW][FP.png"/>
          <p:cNvPicPr>
            <a:picLocks noChangeAspect="1"/>
          </p:cNvPicPr>
          <p:nvPr/>
        </p:nvPicPr>
        <p:blipFill>
          <a:blip r:embed="rId2"/>
          <a:stretch>
            <a:fillRect/>
          </a:stretch>
        </p:blipFill>
        <p:spPr>
          <a:xfrm>
            <a:off x="6350" y="493713"/>
            <a:ext cx="6091238" cy="3935412"/>
          </a:xfrm>
          <a:prstGeom prst="rect">
            <a:avLst/>
          </a:prstGeom>
          <a:noFill/>
          <a:ln w="9525">
            <a:noFill/>
          </a:ln>
        </p:spPr>
      </p:pic>
      <p:sp>
        <p:nvSpPr>
          <p:cNvPr id="70660" name="TextBox 81"/>
          <p:cNvSpPr txBox="1"/>
          <p:nvPr/>
        </p:nvSpPr>
        <p:spPr>
          <a:xfrm>
            <a:off x="6364288" y="1208088"/>
            <a:ext cx="1422400"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1800" dirty="0"/>
              <a:t>Conservation</a:t>
            </a:r>
            <a:endParaRPr lang="zh-CN" altLang="en-US" sz="1800" dirty="0"/>
          </a:p>
        </p:txBody>
      </p:sp>
      <p:sp>
        <p:nvSpPr>
          <p:cNvPr id="70661" name="TextBox 82"/>
          <p:cNvSpPr txBox="1"/>
          <p:nvPr/>
        </p:nvSpPr>
        <p:spPr>
          <a:xfrm>
            <a:off x="2500313" y="4572000"/>
            <a:ext cx="1347787"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1800" dirty="0"/>
              <a:t>Long introns</a:t>
            </a:r>
            <a:endParaRPr lang="zh-CN" altLang="en-US" sz="1800" dirty="0"/>
          </a:p>
        </p:txBody>
      </p:sp>
      <p:sp>
        <p:nvSpPr>
          <p:cNvPr id="70662" name="TextBox 83"/>
          <p:cNvSpPr txBox="1"/>
          <p:nvPr/>
        </p:nvSpPr>
        <p:spPr>
          <a:xfrm>
            <a:off x="4165600" y="5845175"/>
            <a:ext cx="1835150"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1800" dirty="0"/>
              <a:t>Multiple isoforms</a:t>
            </a:r>
            <a:endParaRPr lang="zh-CN" altLang="en-US" sz="1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标题 1"/>
          <p:cNvSpPr>
            <a:spLocks noGrp="1"/>
          </p:cNvSpPr>
          <p:nvPr>
            <p:ph type="title"/>
          </p:nvPr>
        </p:nvSpPr>
        <p:spPr>
          <a:ln/>
        </p:spPr>
        <p:txBody>
          <a:bodyPr vert="horz" wrap="square" lIns="91440" tIns="45720" rIns="91440" bIns="45720" anchor="ctr" anchorCtr="0"/>
          <a:p>
            <a:pPr eaLnBrk="1" hangingPunct="1"/>
            <a:r>
              <a:rPr lang="en-US" altLang="zh-CN" dirty="0"/>
              <a:t>Functions of circRNA</a:t>
            </a:r>
            <a:endParaRPr lang="zh-CN" altLang="en-US" dirty="0"/>
          </a:p>
        </p:txBody>
      </p:sp>
      <p:pic>
        <p:nvPicPr>
          <p:cNvPr id="71683" name="Picture 4"/>
          <p:cNvPicPr>
            <a:picLocks noChangeAspect="1"/>
          </p:cNvPicPr>
          <p:nvPr/>
        </p:nvPicPr>
        <p:blipFill>
          <a:blip r:embed="rId1"/>
          <a:stretch>
            <a:fillRect/>
          </a:stretch>
        </p:blipFill>
        <p:spPr>
          <a:xfrm>
            <a:off x="1928813" y="1643063"/>
            <a:ext cx="5554662" cy="4043362"/>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标题 1"/>
          <p:cNvSpPr>
            <a:spLocks noGrp="1"/>
          </p:cNvSpPr>
          <p:nvPr>
            <p:ph type="title"/>
          </p:nvPr>
        </p:nvSpPr>
        <p:spPr>
          <a:ln/>
        </p:spPr>
        <p:txBody>
          <a:bodyPr vert="horz" wrap="square" lIns="91440" tIns="45720" rIns="91440" bIns="45720" anchor="ctr" anchorCtr="0"/>
          <a:p>
            <a:pPr eaLnBrk="1" hangingPunct="1"/>
            <a:r>
              <a:rPr lang="en-US" altLang="zh-CN" dirty="0"/>
              <a:t>4</a:t>
            </a:r>
            <a:r>
              <a:rPr lang="zh-CN" altLang="en-US" dirty="0"/>
              <a:t>、</a:t>
            </a:r>
            <a:r>
              <a:rPr lang="en-US" altLang="zh-CN" dirty="0"/>
              <a:t>MicroPeptides</a:t>
            </a:r>
            <a:endParaRPr lang="zh-CN" altLang="en-US" dirty="0"/>
          </a:p>
        </p:txBody>
      </p:sp>
      <p:pic>
        <p:nvPicPr>
          <p:cNvPr id="72707" name="Picture 2"/>
          <p:cNvPicPr>
            <a:picLocks noChangeAspect="1"/>
          </p:cNvPicPr>
          <p:nvPr/>
        </p:nvPicPr>
        <p:blipFill>
          <a:blip r:embed="rId1"/>
          <a:stretch>
            <a:fillRect/>
          </a:stretch>
        </p:blipFill>
        <p:spPr>
          <a:xfrm>
            <a:off x="785813" y="1143000"/>
            <a:ext cx="7262812" cy="2300288"/>
          </a:xfrm>
          <a:prstGeom prst="rect">
            <a:avLst/>
          </a:prstGeom>
          <a:noFill/>
          <a:ln w="9525">
            <a:noFill/>
          </a:ln>
        </p:spPr>
      </p:pic>
      <p:pic>
        <p:nvPicPr>
          <p:cNvPr id="72708" name="内容占位符 2"/>
          <p:cNvPicPr>
            <a:picLocks noChangeAspect="1"/>
          </p:cNvPicPr>
          <p:nvPr/>
        </p:nvPicPr>
        <p:blipFill>
          <a:blip r:embed="rId2"/>
          <a:stretch>
            <a:fillRect/>
          </a:stretch>
        </p:blipFill>
        <p:spPr>
          <a:xfrm>
            <a:off x="928688" y="3616325"/>
            <a:ext cx="6651625" cy="3241675"/>
          </a:xfrm>
          <a:prstGeom prst="rect">
            <a:avLst/>
          </a:prstGeom>
          <a:noFill/>
          <a:ln w="9525">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3730" name="Picture 2"/>
          <p:cNvPicPr>
            <a:picLocks noChangeAspect="1"/>
          </p:cNvPicPr>
          <p:nvPr/>
        </p:nvPicPr>
        <p:blipFill>
          <a:blip r:embed="rId1"/>
          <a:stretch>
            <a:fillRect/>
          </a:stretch>
        </p:blipFill>
        <p:spPr>
          <a:xfrm>
            <a:off x="25400" y="481013"/>
            <a:ext cx="9144000" cy="6000750"/>
          </a:xfrm>
          <a:prstGeom prst="rect">
            <a:avLst/>
          </a:prstGeom>
          <a:noFill/>
          <a:ln w="9525">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4" name="Picture 2"/>
          <p:cNvPicPr>
            <a:picLocks noChangeAspect="1"/>
          </p:cNvPicPr>
          <p:nvPr/>
        </p:nvPicPr>
        <p:blipFill>
          <a:blip r:embed="rId1"/>
          <a:stretch>
            <a:fillRect/>
          </a:stretch>
        </p:blipFill>
        <p:spPr>
          <a:xfrm>
            <a:off x="1258888" y="115888"/>
            <a:ext cx="6143625" cy="4219575"/>
          </a:xfrm>
          <a:prstGeom prst="rect">
            <a:avLst/>
          </a:prstGeom>
          <a:noFill/>
          <a:ln w="9525">
            <a:noFill/>
          </a:ln>
        </p:spPr>
      </p:pic>
      <p:pic>
        <p:nvPicPr>
          <p:cNvPr id="74755" name="Picture 4"/>
          <p:cNvPicPr>
            <a:picLocks noChangeAspect="1"/>
          </p:cNvPicPr>
          <p:nvPr/>
        </p:nvPicPr>
        <p:blipFill>
          <a:blip r:embed="rId2"/>
          <a:stretch>
            <a:fillRect/>
          </a:stretch>
        </p:blipFill>
        <p:spPr>
          <a:xfrm>
            <a:off x="901700" y="4533900"/>
            <a:ext cx="6915150" cy="2211388"/>
          </a:xfrm>
          <a:prstGeom prst="rect">
            <a:avLst/>
          </a:prstGeom>
          <a:noFill/>
          <a:ln w="9525">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5778" name="图片 2" descr="绘图MIPEP流程图"/>
          <p:cNvPicPr>
            <a:picLocks noChangeAspect="1"/>
          </p:cNvPicPr>
          <p:nvPr/>
        </p:nvPicPr>
        <p:blipFill>
          <a:blip r:embed="rId1"/>
          <a:stretch>
            <a:fillRect/>
          </a:stretch>
        </p:blipFill>
        <p:spPr>
          <a:xfrm>
            <a:off x="2411413" y="1339850"/>
            <a:ext cx="4019550" cy="5211763"/>
          </a:xfrm>
          <a:prstGeom prst="rect">
            <a:avLst/>
          </a:prstGeom>
          <a:noFill/>
          <a:ln w="9525">
            <a:noFill/>
          </a:ln>
        </p:spPr>
      </p:pic>
      <p:sp>
        <p:nvSpPr>
          <p:cNvPr id="75779" name="标题 1"/>
          <p:cNvSpPr>
            <a:spLocks noGrp="1"/>
          </p:cNvSpPr>
          <p:nvPr>
            <p:ph type="title"/>
          </p:nvPr>
        </p:nvSpPr>
        <p:spPr>
          <a:xfrm>
            <a:off x="395288" y="196850"/>
            <a:ext cx="8229600" cy="1143000"/>
          </a:xfrm>
          <a:ln/>
        </p:spPr>
        <p:txBody>
          <a:bodyPr vert="horz" wrap="square" lIns="91440" tIns="45720" rIns="91440" bIns="45720" anchor="ctr" anchorCtr="0"/>
          <a:p>
            <a:pPr eaLnBrk="1" hangingPunct="1"/>
            <a:r>
              <a:rPr lang="zh-CN" altLang="en-US" dirty="0"/>
              <a:t>小肽鉴定</a:t>
            </a:r>
            <a:endParaRPr lang="zh-CN"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6802" name="Picture 3" descr="C:\Users\Dell\AppData\Roaming\Tencent\Users\272921624\QQ\WinTemp\RichOle\H9GG8$YH9AS~[`DNBY%QD2X.png"/>
          <p:cNvPicPr>
            <a:picLocks noChangeAspect="1"/>
          </p:cNvPicPr>
          <p:nvPr/>
        </p:nvPicPr>
        <p:blipFill>
          <a:blip r:embed="rId1"/>
          <a:stretch>
            <a:fillRect/>
          </a:stretch>
        </p:blipFill>
        <p:spPr>
          <a:xfrm>
            <a:off x="1214438" y="714375"/>
            <a:ext cx="3305175" cy="4800600"/>
          </a:xfrm>
          <a:prstGeom prst="rect">
            <a:avLst/>
          </a:prstGeom>
          <a:noFill/>
          <a:ln w="9525">
            <a:noFill/>
          </a:ln>
        </p:spPr>
      </p:pic>
      <p:sp>
        <p:nvSpPr>
          <p:cNvPr id="5" name="TextBox 4"/>
          <p:cNvSpPr txBox="1"/>
          <p:nvPr/>
        </p:nvSpPr>
        <p:spPr>
          <a:xfrm>
            <a:off x="5786438" y="1571625"/>
            <a:ext cx="2606675" cy="19383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2400" dirty="0"/>
              <a:t>Conservation</a:t>
            </a:r>
            <a:endParaRPr lang="en-US" altLang="zh-CN" sz="2400" dirty="0"/>
          </a:p>
          <a:p>
            <a:pPr marL="0" lvl="0" indent="0" eaLnBrk="1" hangingPunct="1">
              <a:spcBef>
                <a:spcPct val="0"/>
              </a:spcBef>
              <a:buFontTx/>
              <a:buNone/>
            </a:pPr>
            <a:endParaRPr lang="en-US" altLang="zh-CN" sz="2400" dirty="0"/>
          </a:p>
          <a:p>
            <a:pPr marL="0" lvl="0" indent="0" eaLnBrk="1" hangingPunct="1">
              <a:spcBef>
                <a:spcPct val="0"/>
              </a:spcBef>
              <a:buFontTx/>
              <a:buNone/>
            </a:pPr>
            <a:r>
              <a:rPr lang="en-US" altLang="zh-CN" sz="2400" dirty="0"/>
              <a:t>Mass Spectrometry</a:t>
            </a:r>
            <a:endParaRPr lang="en-US" altLang="zh-CN" sz="2400" dirty="0"/>
          </a:p>
          <a:p>
            <a:pPr marL="0" lvl="0" indent="0" eaLnBrk="1" hangingPunct="1">
              <a:spcBef>
                <a:spcPct val="0"/>
              </a:spcBef>
              <a:buFontTx/>
              <a:buNone/>
            </a:pPr>
            <a:endParaRPr lang="en-US" altLang="zh-CN" sz="2400" dirty="0"/>
          </a:p>
          <a:p>
            <a:pPr marL="0" lvl="0" indent="0" eaLnBrk="1" hangingPunct="1">
              <a:spcBef>
                <a:spcPct val="0"/>
              </a:spcBef>
              <a:buFontTx/>
              <a:buNone/>
            </a:pPr>
            <a:r>
              <a:rPr lang="en-US" altLang="zh-CN" sz="2400" dirty="0"/>
              <a:t>Ribosome Profiling</a:t>
            </a:r>
            <a:endParaRPr lang="zh-CN" altLang="en-US"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标题 1"/>
          <p:cNvSpPr>
            <a:spLocks noGrp="1"/>
          </p:cNvSpPr>
          <p:nvPr>
            <p:ph type="title"/>
          </p:nvPr>
        </p:nvSpPr>
        <p:spPr>
          <a:ln/>
        </p:spPr>
        <p:txBody>
          <a:bodyPr vert="horz" wrap="square" lIns="91440" tIns="45720" rIns="91440" bIns="45720" anchor="ctr" anchorCtr="0"/>
          <a:p>
            <a:r>
              <a:rPr lang="zh-CN" altLang="en-US" dirty="0"/>
              <a:t>小结</a:t>
            </a:r>
            <a:endParaRPr lang="zh-CN" altLang="en-US" dirty="0"/>
          </a:p>
        </p:txBody>
      </p:sp>
      <p:sp>
        <p:nvSpPr>
          <p:cNvPr id="77827" name="TextBox 2"/>
          <p:cNvSpPr txBox="1"/>
          <p:nvPr/>
        </p:nvSpPr>
        <p:spPr>
          <a:xfrm>
            <a:off x="2195513" y="1700213"/>
            <a:ext cx="4654550" cy="37020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457200" lvl="0" indent="-457200">
              <a:lnSpc>
                <a:spcPct val="150000"/>
              </a:lnSpc>
              <a:spcBef>
                <a:spcPct val="0"/>
              </a:spcBef>
              <a:buFont typeface="Wingdings" panose="05000000000000000000" pitchFamily="2" charset="2"/>
              <a:buChar char="ü"/>
            </a:pPr>
            <a:r>
              <a:rPr lang="zh-CN" altLang="en-US" dirty="0"/>
              <a:t>非编码</a:t>
            </a:r>
            <a:r>
              <a:rPr lang="en-US" altLang="zh-CN" dirty="0"/>
              <a:t>RNA</a:t>
            </a:r>
            <a:r>
              <a:rPr lang="zh-CN" altLang="en-US" dirty="0"/>
              <a:t>概念、类型</a:t>
            </a:r>
            <a:endParaRPr lang="en-US" altLang="zh-CN" dirty="0"/>
          </a:p>
          <a:p>
            <a:pPr marL="457200" lvl="0" indent="-457200">
              <a:lnSpc>
                <a:spcPct val="150000"/>
              </a:lnSpc>
              <a:spcBef>
                <a:spcPct val="0"/>
              </a:spcBef>
              <a:buFont typeface="Wingdings" panose="05000000000000000000" pitchFamily="2" charset="2"/>
              <a:buChar char="ü"/>
            </a:pPr>
            <a:r>
              <a:rPr lang="en-US" altLang="zh-CN" dirty="0"/>
              <a:t>miRNA</a:t>
            </a:r>
            <a:r>
              <a:rPr lang="zh-CN" altLang="en-US" dirty="0"/>
              <a:t>鉴定及特征</a:t>
            </a:r>
            <a:endParaRPr lang="en-US" altLang="zh-CN" dirty="0"/>
          </a:p>
          <a:p>
            <a:pPr marL="457200" lvl="0" indent="-457200">
              <a:lnSpc>
                <a:spcPct val="150000"/>
              </a:lnSpc>
              <a:spcBef>
                <a:spcPct val="0"/>
              </a:spcBef>
              <a:buFont typeface="Wingdings" panose="05000000000000000000" pitchFamily="2" charset="2"/>
              <a:buChar char="ü"/>
            </a:pPr>
            <a:r>
              <a:rPr lang="en-US" altLang="zh-CN" dirty="0"/>
              <a:t>lncRNA</a:t>
            </a:r>
            <a:r>
              <a:rPr lang="zh-CN" altLang="en-US" dirty="0"/>
              <a:t>鉴定及</a:t>
            </a:r>
            <a:r>
              <a:rPr lang="en-US" altLang="zh-CN" dirty="0"/>
              <a:t>eTM</a:t>
            </a:r>
            <a:endParaRPr lang="en-US" altLang="zh-CN" dirty="0"/>
          </a:p>
          <a:p>
            <a:pPr marL="457200" lvl="0" indent="-457200">
              <a:lnSpc>
                <a:spcPct val="150000"/>
              </a:lnSpc>
              <a:spcBef>
                <a:spcPct val="0"/>
              </a:spcBef>
              <a:buFont typeface="Wingdings" panose="05000000000000000000" pitchFamily="2" charset="2"/>
              <a:buChar char="ü"/>
            </a:pPr>
            <a:r>
              <a:rPr lang="en-US" altLang="zh-CN" dirty="0"/>
              <a:t>circRNA</a:t>
            </a:r>
            <a:r>
              <a:rPr lang="zh-CN" altLang="en-US" dirty="0"/>
              <a:t>鉴定</a:t>
            </a:r>
            <a:endParaRPr lang="en-US" altLang="zh-CN" dirty="0"/>
          </a:p>
          <a:p>
            <a:pPr marL="457200" lvl="0" indent="-457200">
              <a:lnSpc>
                <a:spcPct val="150000"/>
              </a:lnSpc>
              <a:spcBef>
                <a:spcPct val="0"/>
              </a:spcBef>
              <a:buFont typeface="Wingdings" panose="05000000000000000000" pitchFamily="2" charset="2"/>
              <a:buChar char="ü"/>
            </a:pPr>
            <a:r>
              <a:rPr lang="zh-CN" altLang="en-US" dirty="0"/>
              <a:t>小肽的概念</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6"/>
          <p:cNvSpPr txBox="1"/>
          <p:nvPr/>
        </p:nvSpPr>
        <p:spPr>
          <a:xfrm>
            <a:off x="684213" y="428625"/>
            <a:ext cx="7912100" cy="53546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80000"/>
              </a:lnSpc>
              <a:spcBef>
                <a:spcPct val="50000"/>
              </a:spcBef>
              <a:buFontTx/>
              <a:buNone/>
            </a:pPr>
            <a:r>
              <a:rPr lang="en-AU" altLang="zh-CN" sz="1800" dirty="0">
                <a:latin typeface="Arial" panose="020B0604020202020204" pitchFamily="34" charset="0"/>
              </a:rPr>
              <a:t>House-keeping noncoding RNAs: </a:t>
            </a:r>
            <a:endParaRPr lang="en-AU" altLang="zh-CN" sz="1800" dirty="0">
              <a:latin typeface="Arial" panose="020B0604020202020204" pitchFamily="34" charset="0"/>
            </a:endParaRPr>
          </a:p>
          <a:p>
            <a:pPr marL="0" lvl="0" indent="0" eaLnBrk="1" hangingPunct="1">
              <a:lnSpc>
                <a:spcPct val="80000"/>
              </a:lnSpc>
              <a:spcBef>
                <a:spcPct val="50000"/>
              </a:spcBef>
              <a:buFontTx/>
              <a:buNone/>
            </a:pPr>
            <a:r>
              <a:rPr lang="en-AU" altLang="zh-CN" sz="1800" dirty="0">
                <a:latin typeface="Arial" panose="020B0604020202020204" pitchFamily="34" charset="0"/>
              </a:rPr>
              <a:t>	</a:t>
            </a:r>
            <a:r>
              <a:rPr lang="en-AU" altLang="zh-CN" sz="1800" dirty="0">
                <a:solidFill>
                  <a:srgbClr val="3399FF"/>
                </a:solidFill>
                <a:latin typeface="Arial" panose="020B0604020202020204" pitchFamily="34" charset="0"/>
              </a:rPr>
              <a:t>- rRNA</a:t>
            </a:r>
            <a:endParaRPr lang="en-AU" altLang="zh-CN" sz="1800" dirty="0">
              <a:solidFill>
                <a:srgbClr val="3399FF"/>
              </a:solidFill>
              <a:latin typeface="Arial" panose="020B0604020202020204" pitchFamily="34" charset="0"/>
            </a:endParaRPr>
          </a:p>
          <a:p>
            <a:pPr marL="0" lvl="0" indent="0" eaLnBrk="1" hangingPunct="1">
              <a:lnSpc>
                <a:spcPct val="80000"/>
              </a:lnSpc>
              <a:spcBef>
                <a:spcPct val="50000"/>
              </a:spcBef>
              <a:buFontTx/>
              <a:buNone/>
            </a:pPr>
            <a:r>
              <a:rPr lang="en-AU" altLang="zh-CN" sz="1800" dirty="0">
                <a:solidFill>
                  <a:srgbClr val="3399FF"/>
                </a:solidFill>
                <a:latin typeface="Arial" panose="020B0604020202020204" pitchFamily="34" charset="0"/>
              </a:rPr>
              <a:t>	- tRNA</a:t>
            </a:r>
            <a:endParaRPr lang="en-AU" altLang="zh-CN" sz="1800" dirty="0">
              <a:solidFill>
                <a:srgbClr val="3399FF"/>
              </a:solidFill>
              <a:latin typeface="Arial" panose="020B0604020202020204" pitchFamily="34" charset="0"/>
            </a:endParaRPr>
          </a:p>
          <a:p>
            <a:pPr marL="0" lvl="0" indent="0" eaLnBrk="1" hangingPunct="1">
              <a:lnSpc>
                <a:spcPct val="80000"/>
              </a:lnSpc>
              <a:spcBef>
                <a:spcPct val="50000"/>
              </a:spcBef>
              <a:buFontTx/>
              <a:buNone/>
            </a:pPr>
            <a:r>
              <a:rPr lang="en-AU" altLang="zh-CN" sz="1800" dirty="0">
                <a:solidFill>
                  <a:srgbClr val="3399FF"/>
                </a:solidFill>
                <a:latin typeface="Arial" panose="020B0604020202020204" pitchFamily="34" charset="0"/>
              </a:rPr>
              <a:t>	- snRNA</a:t>
            </a:r>
            <a:endParaRPr lang="en-AU" altLang="zh-CN" sz="1800" dirty="0">
              <a:solidFill>
                <a:srgbClr val="3399FF"/>
              </a:solidFill>
              <a:latin typeface="Arial" panose="020B0604020202020204" pitchFamily="34" charset="0"/>
            </a:endParaRPr>
          </a:p>
          <a:p>
            <a:pPr marL="0" lvl="0" indent="0" eaLnBrk="1" hangingPunct="1">
              <a:lnSpc>
                <a:spcPct val="80000"/>
              </a:lnSpc>
              <a:spcBef>
                <a:spcPct val="50000"/>
              </a:spcBef>
              <a:buFontTx/>
              <a:buNone/>
            </a:pPr>
            <a:r>
              <a:rPr lang="en-AU" altLang="zh-CN" sz="1800" dirty="0">
                <a:solidFill>
                  <a:srgbClr val="3399FF"/>
                </a:solidFill>
                <a:latin typeface="Arial" panose="020B0604020202020204" pitchFamily="34" charset="0"/>
              </a:rPr>
              <a:t>	- snoRNA</a:t>
            </a:r>
            <a:endParaRPr lang="en-AU" altLang="zh-CN" sz="1800" dirty="0">
              <a:solidFill>
                <a:srgbClr val="3399FF"/>
              </a:solidFill>
              <a:latin typeface="Arial" panose="020B0604020202020204" pitchFamily="34" charset="0"/>
            </a:endParaRPr>
          </a:p>
          <a:p>
            <a:pPr marL="0" lvl="0" indent="0" eaLnBrk="1" hangingPunct="1">
              <a:lnSpc>
                <a:spcPct val="80000"/>
              </a:lnSpc>
              <a:spcBef>
                <a:spcPct val="50000"/>
              </a:spcBef>
              <a:buFontTx/>
              <a:buNone/>
            </a:pPr>
            <a:r>
              <a:rPr lang="en-AU" altLang="zh-CN" sz="1800" dirty="0">
                <a:latin typeface="Arial" panose="020B0604020202020204" pitchFamily="34" charset="0"/>
              </a:rPr>
              <a:t>Small noncoding RNAs: </a:t>
            </a:r>
            <a:endParaRPr lang="en-AU" altLang="zh-CN" sz="1800" dirty="0">
              <a:latin typeface="Arial" panose="020B0604020202020204" pitchFamily="34" charset="0"/>
            </a:endParaRPr>
          </a:p>
          <a:p>
            <a:pPr marL="0" lvl="0" indent="0" eaLnBrk="1" hangingPunct="1">
              <a:lnSpc>
                <a:spcPct val="80000"/>
              </a:lnSpc>
              <a:spcBef>
                <a:spcPct val="50000"/>
              </a:spcBef>
              <a:buFontTx/>
              <a:buNone/>
            </a:pPr>
            <a:r>
              <a:rPr lang="en-AU" altLang="zh-CN" sz="1800" dirty="0">
                <a:latin typeface="Arial" panose="020B0604020202020204" pitchFamily="34" charset="0"/>
              </a:rPr>
              <a:t>	</a:t>
            </a:r>
            <a:r>
              <a:rPr lang="en-AU" altLang="zh-CN" sz="1800" dirty="0">
                <a:solidFill>
                  <a:srgbClr val="3399FF"/>
                </a:solidFill>
                <a:latin typeface="Arial" panose="020B0604020202020204" pitchFamily="34" charset="0"/>
              </a:rPr>
              <a:t>- siRNA</a:t>
            </a:r>
            <a:endParaRPr lang="en-AU" altLang="zh-CN" sz="1800" dirty="0">
              <a:solidFill>
                <a:srgbClr val="3399FF"/>
              </a:solidFill>
              <a:latin typeface="Arial" panose="020B0604020202020204" pitchFamily="34" charset="0"/>
            </a:endParaRPr>
          </a:p>
          <a:p>
            <a:pPr marL="0" lvl="0" indent="0" eaLnBrk="1" hangingPunct="1">
              <a:lnSpc>
                <a:spcPct val="80000"/>
              </a:lnSpc>
              <a:spcBef>
                <a:spcPct val="50000"/>
              </a:spcBef>
              <a:buFontTx/>
              <a:buNone/>
            </a:pPr>
            <a:r>
              <a:rPr lang="en-AU" altLang="zh-CN" sz="1800" dirty="0">
                <a:solidFill>
                  <a:srgbClr val="3399FF"/>
                </a:solidFill>
                <a:latin typeface="Arial" panose="020B0604020202020204" pitchFamily="34" charset="0"/>
              </a:rPr>
              <a:t>	- miRNA </a:t>
            </a:r>
            <a:endParaRPr lang="en-AU" altLang="zh-CN" sz="1800" dirty="0">
              <a:solidFill>
                <a:srgbClr val="3399FF"/>
              </a:solidFill>
              <a:latin typeface="Arial" panose="020B0604020202020204" pitchFamily="34" charset="0"/>
            </a:endParaRPr>
          </a:p>
          <a:p>
            <a:pPr marL="0" lvl="0" indent="0" eaLnBrk="1" hangingPunct="1">
              <a:lnSpc>
                <a:spcPct val="80000"/>
              </a:lnSpc>
              <a:spcBef>
                <a:spcPct val="50000"/>
              </a:spcBef>
              <a:buFontTx/>
              <a:buNone/>
            </a:pPr>
            <a:r>
              <a:rPr lang="en-AU" altLang="zh-CN" sz="1800" dirty="0">
                <a:solidFill>
                  <a:srgbClr val="3399FF"/>
                </a:solidFill>
                <a:latin typeface="Arial" panose="020B0604020202020204" pitchFamily="34" charset="0"/>
              </a:rPr>
              <a:t>	- piRNA</a:t>
            </a:r>
            <a:endParaRPr lang="en-AU" altLang="zh-CN" sz="1800" dirty="0">
              <a:solidFill>
                <a:srgbClr val="3399FF"/>
              </a:solidFill>
              <a:latin typeface="Arial" panose="020B0604020202020204" pitchFamily="34" charset="0"/>
            </a:endParaRPr>
          </a:p>
          <a:p>
            <a:pPr marL="0" lvl="0" indent="0" eaLnBrk="1" hangingPunct="1">
              <a:lnSpc>
                <a:spcPct val="80000"/>
              </a:lnSpc>
              <a:spcBef>
                <a:spcPct val="50000"/>
              </a:spcBef>
              <a:buFontTx/>
              <a:buNone/>
            </a:pPr>
            <a:r>
              <a:rPr lang="en-AU" altLang="zh-CN" sz="1800" dirty="0">
                <a:latin typeface="Arial" panose="020B0604020202020204" pitchFamily="34" charset="0"/>
              </a:rPr>
              <a:t>Long or large noncoding RNAs (&gt;200nt): </a:t>
            </a:r>
            <a:endParaRPr lang="en-AU" altLang="zh-CN" sz="1800" dirty="0">
              <a:latin typeface="Arial" panose="020B0604020202020204" pitchFamily="34" charset="0"/>
            </a:endParaRPr>
          </a:p>
          <a:p>
            <a:pPr marL="0" lvl="0" indent="0" eaLnBrk="1" hangingPunct="1">
              <a:lnSpc>
                <a:spcPct val="80000"/>
              </a:lnSpc>
              <a:spcBef>
                <a:spcPct val="50000"/>
              </a:spcBef>
              <a:buFontTx/>
              <a:buNone/>
            </a:pPr>
            <a:r>
              <a:rPr lang="en-AU" altLang="zh-CN" sz="1800" dirty="0">
                <a:latin typeface="Arial" panose="020B0604020202020204" pitchFamily="34" charset="0"/>
              </a:rPr>
              <a:t>	</a:t>
            </a:r>
            <a:r>
              <a:rPr lang="en-AU" altLang="zh-CN" sz="1800" dirty="0">
                <a:solidFill>
                  <a:srgbClr val="3399FF"/>
                </a:solidFill>
                <a:latin typeface="Arial" panose="020B0604020202020204" pitchFamily="34" charset="0"/>
              </a:rPr>
              <a:t>- Precursor of small noncoding RNA </a:t>
            </a:r>
            <a:endParaRPr lang="en-AU" altLang="zh-CN" sz="1800" dirty="0">
              <a:solidFill>
                <a:srgbClr val="3399FF"/>
              </a:solidFill>
              <a:latin typeface="Arial" panose="020B0604020202020204" pitchFamily="34" charset="0"/>
            </a:endParaRPr>
          </a:p>
          <a:p>
            <a:pPr marL="0" lvl="0" indent="0" eaLnBrk="1" hangingPunct="1">
              <a:lnSpc>
                <a:spcPct val="80000"/>
              </a:lnSpc>
              <a:spcBef>
                <a:spcPct val="50000"/>
              </a:spcBef>
              <a:buFontTx/>
              <a:buNone/>
            </a:pPr>
            <a:r>
              <a:rPr lang="en-AU" altLang="zh-CN" sz="1800" dirty="0">
                <a:solidFill>
                  <a:srgbClr val="3399FF"/>
                </a:solidFill>
                <a:latin typeface="Arial" panose="020B0604020202020204" pitchFamily="34" charset="0"/>
              </a:rPr>
              <a:t>	- Pol IV- and Pol V-dependent long noncoding RNA (plant-specific)</a:t>
            </a:r>
            <a:endParaRPr lang="en-AU" altLang="zh-CN" sz="1800" dirty="0">
              <a:solidFill>
                <a:srgbClr val="3399FF"/>
              </a:solidFill>
              <a:latin typeface="Arial" panose="020B0604020202020204" pitchFamily="34" charset="0"/>
            </a:endParaRPr>
          </a:p>
          <a:p>
            <a:pPr marL="0" lvl="0" indent="0" eaLnBrk="1" hangingPunct="1">
              <a:lnSpc>
                <a:spcPct val="80000"/>
              </a:lnSpc>
              <a:spcBef>
                <a:spcPct val="50000"/>
              </a:spcBef>
              <a:buFontTx/>
              <a:buNone/>
            </a:pPr>
            <a:r>
              <a:rPr lang="en-AU" altLang="zh-CN" sz="1800" dirty="0">
                <a:solidFill>
                  <a:srgbClr val="3399FF"/>
                </a:solidFill>
                <a:latin typeface="Arial" panose="020B0604020202020204" pitchFamily="34" charset="0"/>
              </a:rPr>
              <a:t>	- mRNA-like long noncoding RNA </a:t>
            </a:r>
            <a:endParaRPr lang="en-AU" altLang="zh-CN" sz="1800" dirty="0">
              <a:solidFill>
                <a:srgbClr val="3399FF"/>
              </a:solidFill>
              <a:latin typeface="Arial" panose="020B0604020202020204" pitchFamily="34" charset="0"/>
            </a:endParaRPr>
          </a:p>
          <a:p>
            <a:pPr marL="0" lvl="0" indent="0" eaLnBrk="1" hangingPunct="1">
              <a:lnSpc>
                <a:spcPct val="80000"/>
              </a:lnSpc>
              <a:spcBef>
                <a:spcPct val="50000"/>
              </a:spcBef>
              <a:buFontTx/>
              <a:buNone/>
            </a:pPr>
            <a:r>
              <a:rPr lang="en-US" altLang="zh-CN" sz="1800" dirty="0">
                <a:latin typeface="Arial" panose="020B0604020202020204" pitchFamily="34" charset="0"/>
              </a:rPr>
              <a:t>New types</a:t>
            </a:r>
            <a:endParaRPr lang="en-US" altLang="zh-CN" sz="1800" dirty="0">
              <a:latin typeface="Arial" panose="020B0604020202020204" pitchFamily="34" charset="0"/>
            </a:endParaRPr>
          </a:p>
          <a:p>
            <a:pPr marL="0" lvl="0" indent="0" eaLnBrk="1" hangingPunct="1">
              <a:lnSpc>
                <a:spcPct val="80000"/>
              </a:lnSpc>
              <a:spcBef>
                <a:spcPct val="50000"/>
              </a:spcBef>
              <a:buFontTx/>
              <a:buNone/>
            </a:pPr>
            <a:r>
              <a:rPr lang="en-US" altLang="zh-CN" sz="1800" dirty="0">
                <a:latin typeface="Arial" panose="020B0604020202020204" pitchFamily="34" charset="0"/>
              </a:rPr>
              <a:t>	</a:t>
            </a:r>
            <a:r>
              <a:rPr lang="en-US" altLang="zh-CN" sz="1800" dirty="0">
                <a:solidFill>
                  <a:srgbClr val="3399FF"/>
                </a:solidFill>
                <a:latin typeface="Arial" panose="020B0604020202020204" pitchFamily="34" charset="0"/>
              </a:rPr>
              <a:t>- </a:t>
            </a:r>
            <a:r>
              <a:rPr lang="en-AU" altLang="zh-CN" sz="1800" dirty="0">
                <a:solidFill>
                  <a:srgbClr val="3399FF"/>
                </a:solidFill>
                <a:latin typeface="Arial" panose="020B0604020202020204" pitchFamily="34" charset="0"/>
              </a:rPr>
              <a:t>Circular RNA</a:t>
            </a:r>
            <a:endParaRPr lang="en-AU" altLang="zh-CN" sz="1800" dirty="0">
              <a:solidFill>
                <a:srgbClr val="3399FF"/>
              </a:solidFill>
              <a:latin typeface="Arial" panose="020B0604020202020204" pitchFamily="34" charset="0"/>
            </a:endParaRPr>
          </a:p>
        </p:txBody>
      </p:sp>
      <p:sp>
        <p:nvSpPr>
          <p:cNvPr id="11267" name="TextBox 2"/>
          <p:cNvSpPr txBox="1"/>
          <p:nvPr/>
        </p:nvSpPr>
        <p:spPr>
          <a:xfrm>
            <a:off x="687388" y="5964238"/>
            <a:ext cx="2241550"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1800" dirty="0"/>
              <a:t>http://rfam.xfam.org/</a:t>
            </a:r>
            <a:endParaRPr lang="zh-CN" alt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2"/>
          <p:cNvPicPr>
            <a:picLocks noChangeAspect="1"/>
          </p:cNvPicPr>
          <p:nvPr/>
        </p:nvPicPr>
        <p:blipFill>
          <a:blip r:embed="rId1"/>
          <a:stretch>
            <a:fillRect/>
          </a:stretch>
        </p:blipFill>
        <p:spPr>
          <a:xfrm>
            <a:off x="0" y="1247775"/>
            <a:ext cx="9144000" cy="4362450"/>
          </a:xfrm>
          <a:prstGeom prst="rect">
            <a:avLst/>
          </a:prstGeom>
          <a:noFill/>
          <a:ln w="9525">
            <a:noFill/>
          </a:ln>
        </p:spPr>
      </p:pic>
      <p:sp>
        <p:nvSpPr>
          <p:cNvPr id="12291" name="内容占位符 4"/>
          <p:cNvSpPr>
            <a:spLocks noGrp="1"/>
          </p:cNvSpPr>
          <p:nvPr>
            <p:ph idx="1"/>
          </p:nvPr>
        </p:nvSpPr>
        <p:spPr>
          <a:xfrm>
            <a:off x="0" y="230188"/>
            <a:ext cx="8786813" cy="4525962"/>
          </a:xfrm>
          <a:ln/>
        </p:spPr>
        <p:txBody>
          <a:bodyPr vert="horz" wrap="square" lIns="91440" tIns="45720" rIns="91440" bIns="45720" anchor="t" anchorCtr="0"/>
          <a:p>
            <a:pPr eaLnBrk="1" hangingPunct="1"/>
            <a:r>
              <a:rPr lang="en-US" altLang="zh-CN" sz="2800" dirty="0">
                <a:latin typeface="Times New Roman" panose="02020603050405020304" pitchFamily="18" charset="0"/>
                <a:cs typeface="Times New Roman" panose="02020603050405020304" pitchFamily="18" charset="0"/>
              </a:rPr>
              <a:t>tRNA</a:t>
            </a:r>
            <a:endParaRPr lang="zh-CN" altLang="en-US"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2"/>
          <p:cNvPicPr>
            <a:picLocks noChangeAspect="1"/>
          </p:cNvPicPr>
          <p:nvPr/>
        </p:nvPicPr>
        <p:blipFill>
          <a:blip r:embed="rId1"/>
          <a:stretch>
            <a:fillRect/>
          </a:stretch>
        </p:blipFill>
        <p:spPr>
          <a:xfrm>
            <a:off x="11113" y="981075"/>
            <a:ext cx="9048750" cy="5076825"/>
          </a:xfrm>
          <a:prstGeom prst="rect">
            <a:avLst/>
          </a:prstGeom>
          <a:noFill/>
          <a:ln w="9525">
            <a:noFill/>
          </a:ln>
        </p:spPr>
      </p:pic>
      <p:sp>
        <p:nvSpPr>
          <p:cNvPr id="13315" name="内容占位符 4"/>
          <p:cNvSpPr>
            <a:spLocks noGrp="1"/>
          </p:cNvSpPr>
          <p:nvPr>
            <p:ph idx="1"/>
          </p:nvPr>
        </p:nvSpPr>
        <p:spPr>
          <a:xfrm>
            <a:off x="0" y="404813"/>
            <a:ext cx="8786813" cy="4525962"/>
          </a:xfrm>
          <a:ln/>
        </p:spPr>
        <p:txBody>
          <a:bodyPr vert="horz" wrap="square" lIns="91440" tIns="45720" rIns="91440" bIns="45720" anchor="t" anchorCtr="0"/>
          <a:p>
            <a:pPr eaLnBrk="1" hangingPunct="1"/>
            <a:r>
              <a:rPr lang="en-US" altLang="zh-CN" sz="2800" dirty="0">
                <a:latin typeface="Times New Roman" panose="02020603050405020304" pitchFamily="18" charset="0"/>
                <a:cs typeface="Times New Roman" panose="02020603050405020304" pitchFamily="18" charset="0"/>
              </a:rPr>
              <a:t>rRNA</a:t>
            </a:r>
            <a:endParaRPr lang="zh-CN" altLang="en-US" sz="2800" dirty="0">
              <a:latin typeface="Times New Roman" panose="02020603050405020304" pitchFamily="18" charset="0"/>
              <a:ea typeface="Times New Roman" panose="02020603050405020304" pitchFamily="18" charset="0"/>
            </a:endParaRPr>
          </a:p>
        </p:txBody>
      </p:sp>
      <p:cxnSp>
        <p:nvCxnSpPr>
          <p:cNvPr id="7" name="直接连接符 6"/>
          <p:cNvCxnSpPr/>
          <p:nvPr/>
        </p:nvCxnSpPr>
        <p:spPr>
          <a:xfrm>
            <a:off x="11113" y="2276475"/>
            <a:ext cx="254476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3317" name="TextBox 8"/>
          <p:cNvSpPr txBox="1"/>
          <p:nvPr/>
        </p:nvSpPr>
        <p:spPr>
          <a:xfrm>
            <a:off x="2774950" y="6165850"/>
            <a:ext cx="6189663" cy="4603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zh-CN" altLang="en-US" sz="2400" dirty="0">
                <a:latin typeface="Times New Roman" panose="02020603050405020304" pitchFamily="18" charset="0"/>
                <a:cs typeface="Times New Roman" panose="02020603050405020304" pitchFamily="18" charset="0"/>
              </a:rPr>
              <a:t>去</a:t>
            </a:r>
            <a:r>
              <a:rPr lang="en-US" altLang="zh-CN" sz="2400" dirty="0">
                <a:latin typeface="Times New Roman" panose="02020603050405020304" pitchFamily="18" charset="0"/>
                <a:cs typeface="Times New Roman" panose="02020603050405020304" pitchFamily="18" charset="0"/>
              </a:rPr>
              <a:t>rRNA</a:t>
            </a:r>
            <a:r>
              <a:rPr lang="zh-CN" altLang="en-US" sz="2400" dirty="0">
                <a:latin typeface="Times New Roman" panose="02020603050405020304" pitchFamily="18" charset="0"/>
                <a:cs typeface="Times New Roman" panose="02020603050405020304" pitchFamily="18" charset="0"/>
              </a:rPr>
              <a:t>方式的</a:t>
            </a:r>
            <a:r>
              <a:rPr lang="en-US" altLang="zh-CN" sz="2400" dirty="0">
                <a:latin typeface="Times New Roman" panose="02020603050405020304" pitchFamily="18" charset="0"/>
                <a:cs typeface="Times New Roman" panose="02020603050405020304" pitchFamily="18" charset="0"/>
              </a:rPr>
              <a:t>RNA-Seq</a:t>
            </a:r>
            <a:r>
              <a:rPr lang="zh-CN" altLang="en-US" sz="2400" dirty="0">
                <a:latin typeface="Times New Roman" panose="02020603050405020304" pitchFamily="18" charset="0"/>
                <a:cs typeface="Times New Roman" panose="02020603050405020304" pitchFamily="18" charset="0"/>
              </a:rPr>
              <a:t>，富集其它类型</a:t>
            </a:r>
            <a:r>
              <a:rPr lang="en-US" altLang="zh-CN" sz="2400" dirty="0">
                <a:latin typeface="Times New Roman" panose="02020603050405020304" pitchFamily="18" charset="0"/>
                <a:cs typeface="Times New Roman" panose="02020603050405020304" pitchFamily="18" charset="0"/>
              </a:rPr>
              <a:t>RNA</a:t>
            </a:r>
            <a:endParaRPr lang="zh-CN" altLang="en-US" sz="24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
          <p:cNvSpPr>
            <a:spLocks noGrp="1"/>
          </p:cNvSpPr>
          <p:nvPr>
            <p:ph type="title"/>
          </p:nvPr>
        </p:nvSpPr>
        <p:spPr>
          <a:ln/>
        </p:spPr>
        <p:txBody>
          <a:bodyPr vert="horz" wrap="square" lIns="91440" tIns="45720" rIns="91440" bIns="45720" anchor="ctr" anchorCtr="0"/>
          <a:p>
            <a:pPr eaLnBrk="1" hangingPunct="1"/>
            <a:r>
              <a:rPr lang="en-US" altLang="zh-CN" sz="3600" b="1" dirty="0">
                <a:latin typeface="Times New Roman" panose="02020603050405020304" pitchFamily="18" charset="0"/>
                <a:cs typeface="Times New Roman" panose="02020603050405020304" pitchFamily="18" charset="0"/>
              </a:rPr>
              <a:t>1</a:t>
            </a:r>
            <a:r>
              <a:rPr lang="zh-CN" altLang="en-US" sz="3600" b="1" dirty="0">
                <a:latin typeface="Times New Roman" panose="02020603050405020304" pitchFamily="18" charset="0"/>
                <a:cs typeface="Times New Roman" panose="02020603050405020304" pitchFamily="18" charset="0"/>
              </a:rPr>
              <a:t>、</a:t>
            </a:r>
            <a:r>
              <a:rPr lang="en-US" altLang="zh-CN" sz="3600" b="1" dirty="0">
                <a:latin typeface="Times New Roman" panose="02020603050405020304" pitchFamily="18" charset="0"/>
                <a:cs typeface="Times New Roman" panose="02020603050405020304" pitchFamily="18" charset="0"/>
              </a:rPr>
              <a:t>miRNA and siRNA</a:t>
            </a:r>
            <a:endParaRPr lang="zh-CN" altLang="en-US" sz="3600" b="1" dirty="0">
              <a:latin typeface="Times New Roman" panose="02020603050405020304" pitchFamily="18" charset="0"/>
              <a:ea typeface="Times New Roman" panose="02020603050405020304" pitchFamily="18" charset="0"/>
            </a:endParaRPr>
          </a:p>
        </p:txBody>
      </p:sp>
      <p:sp>
        <p:nvSpPr>
          <p:cNvPr id="14339" name="内容占位符 2"/>
          <p:cNvSpPr>
            <a:spLocks noGrp="1"/>
          </p:cNvSpPr>
          <p:nvPr>
            <p:ph idx="1"/>
          </p:nvPr>
        </p:nvSpPr>
        <p:spPr>
          <a:xfrm>
            <a:off x="395288" y="1484313"/>
            <a:ext cx="8229600" cy="3886200"/>
          </a:xfrm>
          <a:ln/>
        </p:spPr>
        <p:txBody>
          <a:bodyPr vert="horz" wrap="square" lIns="91440" tIns="45720" rIns="91440" bIns="45720" anchor="t" anchorCtr="0"/>
          <a:p>
            <a:pPr lvl="1"/>
            <a:r>
              <a:rPr lang="en-US" altLang="zh-CN" sz="2000" dirty="0">
                <a:latin typeface="Times New Roman" panose="02020603050405020304" pitchFamily="18" charset="0"/>
                <a:cs typeface="Times New Roman" panose="02020603050405020304" pitchFamily="18" charset="0"/>
              </a:rPr>
              <a:t>MicroRNAs were discovered in 1993 by Victor Ambros, Rosalind Lee and Rhonda Feinbaum during a study of the gene </a:t>
            </a:r>
            <a:r>
              <a:rPr lang="en-US" altLang="zh-CN" sz="2000" i="1" dirty="0">
                <a:latin typeface="Times New Roman" panose="02020603050405020304" pitchFamily="18" charset="0"/>
                <a:cs typeface="Times New Roman" panose="02020603050405020304" pitchFamily="18" charset="0"/>
              </a:rPr>
              <a:t>lin-14</a:t>
            </a:r>
            <a:r>
              <a:rPr lang="en-US" altLang="zh-CN" sz="2000" dirty="0">
                <a:latin typeface="Times New Roman" panose="02020603050405020304" pitchFamily="18" charset="0"/>
                <a:cs typeface="Times New Roman" panose="02020603050405020304" pitchFamily="18" charset="0"/>
              </a:rPr>
              <a:t> in </a:t>
            </a:r>
            <a:r>
              <a:rPr lang="en-US" altLang="zh-CN" sz="2000" i="1" dirty="0">
                <a:latin typeface="Times New Roman" panose="02020603050405020304" pitchFamily="18" charset="0"/>
                <a:cs typeface="Times New Roman" panose="02020603050405020304" pitchFamily="18" charset="0"/>
              </a:rPr>
              <a:t>C. elegans</a:t>
            </a:r>
            <a:r>
              <a:rPr lang="en-US" altLang="zh-CN" sz="2000" dirty="0">
                <a:latin typeface="Times New Roman" panose="02020603050405020304" pitchFamily="18" charset="0"/>
                <a:cs typeface="Times New Roman" panose="02020603050405020304" pitchFamily="18" charset="0"/>
              </a:rPr>
              <a:t> development.</a:t>
            </a:r>
            <a:endParaRPr lang="en-US" altLang="zh-CN" sz="2000" dirty="0">
              <a:latin typeface="Times New Roman" panose="02020603050405020304" pitchFamily="18" charset="0"/>
              <a:cs typeface="Times New Roman" panose="02020603050405020304" pitchFamily="18" charset="0"/>
            </a:endParaRPr>
          </a:p>
          <a:p>
            <a:pPr lvl="1"/>
            <a:r>
              <a:rPr lang="en-US" altLang="zh-CN" sz="2000" dirty="0">
                <a:latin typeface="Times New Roman" panose="02020603050405020304" pitchFamily="18" charset="0"/>
                <a:cs typeface="Times New Roman" panose="02020603050405020304" pitchFamily="18" charset="0"/>
              </a:rPr>
              <a:t>However, miRNAs were not recognized as a distinct class of biological regulators with conserved functions until the early 2000s. Since then, miRNA research has revealed multiple roles in negative regulation (transcript degradation and sequestering, translational suppression) and possible involvement in positive regulation (transcriptional and translational activation). By affecting gene regulation, miRNAs are likely to be involved in most biological processes.</a:t>
            </a:r>
            <a:endParaRPr lang="zh-CN" altLang="en-US" sz="2000" dirty="0">
              <a:latin typeface="Times New Roman" panose="02020603050405020304" pitchFamily="18" charset="0"/>
              <a:ea typeface="Times New Roman" panose="02020603050405020304" pitchFamily="18" charset="0"/>
            </a:endParaRPr>
          </a:p>
        </p:txBody>
      </p:sp>
      <p:sp>
        <p:nvSpPr>
          <p:cNvPr id="14340" name="TextBox 3"/>
          <p:cNvSpPr txBox="1"/>
          <p:nvPr/>
        </p:nvSpPr>
        <p:spPr>
          <a:xfrm>
            <a:off x="7361238" y="4451350"/>
            <a:ext cx="1095375"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1800" dirty="0">
                <a:latin typeface="Times New Roman" panose="02020603050405020304" pitchFamily="18" charset="0"/>
                <a:cs typeface="Times New Roman" panose="02020603050405020304" pitchFamily="18" charset="0"/>
              </a:rPr>
              <a:t>wikipedia</a:t>
            </a:r>
            <a:endParaRPr lang="zh-CN" altLang="en-US" sz="1800" dirty="0">
              <a:latin typeface="Times New Roman" panose="02020603050405020304" pitchFamily="18" charset="0"/>
              <a:ea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KSO_WPP_MARK_KEY" val="4f1ea587-c808-4f35-bdfa-1256714b5b08"/>
  <p:tag name="COMMONDATA" val="eyJoZGlkIjoiNjY1MjJmNDFiNmQyZDgyMDliZTQwNjYyNzcwYjk0ZD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10629</Words>
  <Application>WPS 演示</Application>
  <PresentationFormat>全屏显示(4:3)</PresentationFormat>
  <Paragraphs>335</Paragraphs>
  <Slides>58</Slides>
  <Notes>16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58</vt:i4>
      </vt:variant>
    </vt:vector>
  </HeadingPairs>
  <TitlesOfParts>
    <vt:vector size="70" baseType="lpstr">
      <vt:lpstr>Arial</vt:lpstr>
      <vt:lpstr>宋体</vt:lpstr>
      <vt:lpstr>Wingdings</vt:lpstr>
      <vt:lpstr>Calibri</vt:lpstr>
      <vt:lpstr>Times New Roman</vt:lpstr>
      <vt:lpstr>楷体</vt:lpstr>
      <vt:lpstr>Arial Unicode MS</vt:lpstr>
      <vt:lpstr>Palatino</vt:lpstr>
      <vt:lpstr>Palatino Linotype</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RNA analysis -- miRNAs and siRNAs in plants</dc:title>
  <dc:creator>Grace Shen</dc:creator>
  <cp:lastModifiedBy>Inspiron 3880</cp:lastModifiedBy>
  <cp:revision>153</cp:revision>
  <dcterms:created xsi:type="dcterms:W3CDTF">2014-11-06T10:26:06Z</dcterms:created>
  <dcterms:modified xsi:type="dcterms:W3CDTF">2022-12-28T01:29:21Z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26EBBC9C3E234592AAE877C5C1305885</vt:lpwstr>
  </property>
  <property fmtid="{D5CDD505-2E9C-101B-9397-08002B2CF9AE}" pid="3" name="KSOProductBuildVer">
    <vt:lpwstr>2052-11.1.0.12980</vt:lpwstr>
  </property>
</Properties>
</file>