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49"/>
  </p:handoutMasterIdLst>
  <p:sldIdLst>
    <p:sldId id="357" r:id="rId3"/>
    <p:sldId id="713" r:id="rId5"/>
    <p:sldId id="714" r:id="rId6"/>
    <p:sldId id="718" r:id="rId7"/>
    <p:sldId id="715" r:id="rId8"/>
    <p:sldId id="716" r:id="rId9"/>
    <p:sldId id="717" r:id="rId10"/>
    <p:sldId id="719" r:id="rId11"/>
    <p:sldId id="720" r:id="rId12"/>
    <p:sldId id="721" r:id="rId13"/>
    <p:sldId id="727" r:id="rId14"/>
    <p:sldId id="728" r:id="rId15"/>
    <p:sldId id="729" r:id="rId16"/>
    <p:sldId id="730" r:id="rId17"/>
    <p:sldId id="731" r:id="rId18"/>
    <p:sldId id="732" r:id="rId19"/>
    <p:sldId id="722" r:id="rId20"/>
    <p:sldId id="723" r:id="rId21"/>
    <p:sldId id="724" r:id="rId22"/>
    <p:sldId id="725" r:id="rId23"/>
    <p:sldId id="726" r:id="rId24"/>
    <p:sldId id="742" r:id="rId25"/>
    <p:sldId id="743" r:id="rId26"/>
    <p:sldId id="744" r:id="rId27"/>
    <p:sldId id="733" r:id="rId28"/>
    <p:sldId id="736" r:id="rId29"/>
    <p:sldId id="734" r:id="rId30"/>
    <p:sldId id="735" r:id="rId31"/>
    <p:sldId id="737" r:id="rId32"/>
    <p:sldId id="738" r:id="rId33"/>
    <p:sldId id="739" r:id="rId34"/>
    <p:sldId id="740" r:id="rId35"/>
    <p:sldId id="765" r:id="rId36"/>
    <p:sldId id="760" r:id="rId37"/>
    <p:sldId id="763" r:id="rId38"/>
    <p:sldId id="769" r:id="rId39"/>
    <p:sldId id="775" r:id="rId40"/>
    <p:sldId id="776" r:id="rId41"/>
    <p:sldId id="773" r:id="rId42"/>
    <p:sldId id="774" r:id="rId43"/>
    <p:sldId id="768" r:id="rId44"/>
    <p:sldId id="767" r:id="rId45"/>
    <p:sldId id="777" r:id="rId46"/>
    <p:sldId id="772" r:id="rId47"/>
    <p:sldId id="778" r:id="rId48"/>
  </p:sldIdLst>
  <p:sldSz cx="9144000" cy="6858000" type="screen4x3"/>
  <p:notesSz cx="6858000" cy="9144000"/>
  <p:custDataLst>
    <p:tags r:id="rId54"/>
  </p:custDataLst>
  <p:defaultTextStyle>
    <a:defPPr>
      <a:defRPr lang="en-US"/>
    </a:defPPr>
    <a:lvl1pPr marL="0" lvl="0"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6"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邱杰" initials="邱杰" lastIdx="1" clrIdx="0"/>
  <p:cmAuthor id="2" name="dell" initials="d"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ECFF"/>
    <a:srgbClr val="FFFFCC"/>
    <a:srgbClr val="336600"/>
    <a:srgbClr val="996633"/>
    <a:srgbClr val="663300"/>
    <a:srgbClr val="FFFF7B"/>
    <a:srgbClr val="000099"/>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0" autoAdjust="0"/>
    <p:restoredTop sz="93911" autoAdjust="0"/>
  </p:normalViewPr>
  <p:slideViewPr>
    <p:cSldViewPr showGuides="1">
      <p:cViewPr varScale="1">
        <p:scale>
          <a:sx n="107" d="100"/>
          <a:sy n="107" d="100"/>
        </p:scale>
        <p:origin x="1326" y="108"/>
      </p:cViewPr>
      <p:guideLst>
        <p:guide orient="horz" pos="2166"/>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4" Type="http://schemas.openxmlformats.org/officeDocument/2006/relationships/tags" Target="tags/tag7.xml"/><Relationship Id="rId53" Type="http://schemas.openxmlformats.org/officeDocument/2006/relationships/commentAuthors" Target="commentAuthors.xml"/><Relationship Id="rId52" Type="http://schemas.openxmlformats.org/officeDocument/2006/relationships/tableStyles" Target="tableStyles.xml"/><Relationship Id="rId51" Type="http://schemas.openxmlformats.org/officeDocument/2006/relationships/viewProps" Target="viewProps.xml"/><Relationship Id="rId50" Type="http://schemas.openxmlformats.org/officeDocument/2006/relationships/presProps" Target="presProps.xml"/><Relationship Id="rId5" Type="http://schemas.openxmlformats.org/officeDocument/2006/relationships/slide" Target="slides/slide2.xml"/><Relationship Id="rId49" Type="http://schemas.openxmlformats.org/officeDocument/2006/relationships/handoutMaster" Target="handoutMasters/handoutMaster1.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zh-CN" altLang="en-US"/>
              <a:t>《植物基因组学》配套PPT，樊龙江主编</a:t>
            </a:r>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a:defRPr sz="120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2403" name="Rectangle 3"/>
          <p:cNvSpPr>
            <a:spLocks noGrp="1" noChangeArrowheads="1"/>
          </p:cNvSpPr>
          <p:nvPr>
            <p:ph type="dt" idx="1"/>
          </p:nvPr>
        </p:nvSpPr>
        <p:spPr bwMode="auto">
          <a:xfrm>
            <a:off x="3886200" y="0"/>
            <a:ext cx="2971800" cy="457200"/>
          </a:xfrm>
          <a:prstGeom prst="rect">
            <a:avLst/>
          </a:prstGeom>
          <a:noFill/>
          <a:ln w="9525">
            <a:noFill/>
            <a:miter lim="800000"/>
          </a:ln>
          <a:effectLst/>
        </p:spPr>
        <p:txBody>
          <a:bodyPr vert="horz" wrap="square" lIns="91440" tIns="45720" rIns="91440" bIns="45720" numCol="1" anchor="t" anchorCtr="0" compatLnSpc="1"/>
          <a:lstStyle>
            <a:lvl1pPr algn="r">
              <a:defRPr sz="1200">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83972" name="Rectangle 4"/>
          <p:cNvSpPr>
            <a:spLocks noGrp="1" noRot="1" noChangeAspect="1" noTextEdit="1"/>
          </p:cNvSpPr>
          <p:nvPr>
            <p:ph type="sldImg" idx="2"/>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102405" name="Rectangle 5"/>
          <p:cNvSpPr>
            <a:spLocks noGrp="1" noChangeArrowheads="1"/>
          </p:cNvSpPr>
          <p:nvPr>
            <p:ph type="body" sz="quarter" idx="3"/>
          </p:nvPr>
        </p:nvSpPr>
        <p:spPr bwMode="auto">
          <a:xfrm>
            <a:off x="914400" y="4343400"/>
            <a:ext cx="5029200" cy="41148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单击此处编辑母版文本样式</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第二级</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第三级</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第四级</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第五级</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2406" name="Rectangle 6"/>
          <p:cNvSpPr>
            <a:spLocks noGrp="1" noChangeArrowheads="1"/>
          </p:cNvSpPr>
          <p:nvPr>
            <p:ph type="ftr" sz="quarter" idx="4"/>
          </p:nvPr>
        </p:nvSpPr>
        <p:spPr bwMode="auto">
          <a:xfrm>
            <a:off x="0" y="8686800"/>
            <a:ext cx="2971800" cy="457200"/>
          </a:xfrm>
          <a:prstGeom prst="rect">
            <a:avLst/>
          </a:prstGeom>
          <a:noFill/>
          <a:ln w="9525">
            <a:noFill/>
            <a:miter lim="800000"/>
          </a:ln>
          <a:effectLst/>
        </p:spPr>
        <p:txBody>
          <a:bodyPr vert="horz" wrap="square" lIns="91440" tIns="45720" rIns="91440" bIns="45720" numCol="1" anchor="b" anchorCtr="0" compatLnSpc="1"/>
          <a:lstStyle>
            <a:lvl1pPr>
              <a:defRPr sz="120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2407" name="Rectangle 7"/>
          <p:cNvSpPr>
            <a:spLocks noGrp="1" noChangeArrowheads="1"/>
          </p:cNvSpPr>
          <p:nvPr>
            <p:ph type="sldNum" sz="quarter" idx="5"/>
          </p:nvPr>
        </p:nvSpPr>
        <p:spPr bwMode="auto">
          <a:xfrm>
            <a:off x="3886200" y="8686800"/>
            <a:ext cx="2971800" cy="457200"/>
          </a:xfrm>
          <a:prstGeom prst="rect">
            <a:avLst/>
          </a:prstGeom>
          <a:noFill/>
          <a:ln w="9525">
            <a:noFill/>
            <a:miter lim="800000"/>
          </a:ln>
          <a:effectLst/>
        </p:spPr>
        <p:txBody>
          <a:bodyPr vert="horz" wrap="square" lIns="91440" tIns="45720" rIns="91440" bIns="45720" numCol="1" anchor="b" anchorCtr="0" compatLnSpc="1"/>
          <a:lstStyle/>
          <a:p>
            <a:pPr lvl="0" algn="r" eaLnBrk="1" hangingPunct="1"/>
            <a:fld id="{9A0DB2DC-4C9A-4742-B13C-FB6460FD3503}" type="slidenum">
              <a:rPr lang="zh-CN" altLang="en-US" sz="1200" dirty="0"/>
            </a:fld>
            <a:endParaRPr lang="zh-CN" altLang="en-US" sz="1200" dirty="0"/>
          </a:p>
        </p:txBody>
      </p:sp>
    </p:spTree>
  </p:cSld>
  <p:clrMap bg1="lt1" tx1="dk1" bg2="lt2" tx2="dk2" accent1="accent1" accent2="accent2" accent3="accent3" accent4="accent4" accent5="accent5" accent6="accent6" hlink="hlink" folHlink="folHlink"/>
  <p:hf sldNum="0" ftr="0" dt="0"/>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1"/>
          <p:cNvSpPr>
            <a:spLocks noGrp="1" noRot="1" noChangeAspect="1" noTextEdit="1"/>
          </p:cNvSpPr>
          <p:nvPr>
            <p:ph type="sldImg"/>
          </p:nvPr>
        </p:nvSpPr>
        <p:spPr/>
      </p:sp>
      <p:sp>
        <p:nvSpPr>
          <p:cNvPr id="84995" name="备注占位符 2"/>
          <p:cNvSpPr>
            <a:spLocks noGrp="1"/>
          </p:cNvSpPr>
          <p:nvPr>
            <p:ph type="body" idx="1"/>
          </p:nvPr>
        </p:nvSpPr>
        <p:spPr/>
        <p:txBody>
          <a:bodyPr wrap="square" lIns="91440" tIns="45720" rIns="91440" bIns="45720" anchor="t"/>
          <a:lstStyle/>
          <a:p>
            <a:pPr lvl="0"/>
            <a:r>
              <a:rPr lang="zh-CN" altLang="en-US" dirty="0"/>
              <a:t>应用部分根据情况决定是否讲解</a:t>
            </a:r>
            <a:endParaRPr lang="zh-CN" altLang="en-US" dirty="0"/>
          </a:p>
        </p:txBody>
      </p:sp>
      <p:sp>
        <p:nvSpPr>
          <p:cNvPr id="2" name="页眉占位符 1"/>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grpSp>
        <p:nvGrpSpPr>
          <p:cNvPr id="2050" name="Group 29"/>
          <p:cNvGrpSpPr/>
          <p:nvPr/>
        </p:nvGrpSpPr>
        <p:grpSpPr>
          <a:xfrm>
            <a:off x="0" y="0"/>
            <a:ext cx="9144000" cy="6858000"/>
            <a:chOff x="0" y="0"/>
            <a:chExt cx="5760" cy="4320"/>
          </a:xfrm>
        </p:grpSpPr>
        <p:grpSp>
          <p:nvGrpSpPr>
            <p:cNvPr id="2056" name="Group 2"/>
            <p:cNvGrpSpPr/>
            <p:nvPr userDrawn="1"/>
          </p:nvGrpSpPr>
          <p:grpSpPr>
            <a:xfrm>
              <a:off x="0" y="0"/>
              <a:ext cx="5568" cy="4320"/>
              <a:chOff x="0" y="0"/>
              <a:chExt cx="5568" cy="4320"/>
            </a:xfrm>
          </p:grpSpPr>
          <p:grpSp>
            <p:nvGrpSpPr>
              <p:cNvPr id="2060" name="Group 3"/>
              <p:cNvGrpSpPr/>
              <p:nvPr userDrawn="1"/>
            </p:nvGrpSpPr>
            <p:grpSpPr>
              <a:xfrm>
                <a:off x="0" y="0"/>
                <a:ext cx="3216" cy="3072"/>
                <a:chOff x="0" y="0"/>
                <a:chExt cx="2928" cy="2784"/>
              </a:xfrm>
            </p:grpSpPr>
            <p:sp>
              <p:nvSpPr>
                <p:cNvPr id="2073" name="Oval 4"/>
                <p:cNvSpPr/>
                <p:nvPr userDrawn="1"/>
              </p:nvSpPr>
              <p:spPr>
                <a:xfrm>
                  <a:off x="0" y="0"/>
                  <a:ext cx="2928" cy="2784"/>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2074" name="Oval 5"/>
                <p:cNvSpPr/>
                <p:nvPr userDrawn="1"/>
              </p:nvSpPr>
              <p:spPr>
                <a:xfrm>
                  <a:off x="240" y="240"/>
                  <a:ext cx="2445" cy="2304"/>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2075" name="Oval 6"/>
                <p:cNvSpPr/>
                <p:nvPr userDrawn="1"/>
              </p:nvSpPr>
              <p:spPr>
                <a:xfrm>
                  <a:off x="480" y="480"/>
                  <a:ext cx="1968" cy="1822"/>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2076" name="Oval 7"/>
                <p:cNvSpPr/>
                <p:nvPr userDrawn="1"/>
              </p:nvSpPr>
              <p:spPr>
                <a:xfrm>
                  <a:off x="720" y="720"/>
                  <a:ext cx="1488" cy="1349"/>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2077" name="Oval 8"/>
                <p:cNvSpPr/>
                <p:nvPr userDrawn="1"/>
              </p:nvSpPr>
              <p:spPr>
                <a:xfrm>
                  <a:off x="912" y="912"/>
                  <a:ext cx="1103" cy="962"/>
                </a:xfrm>
                <a:prstGeom prst="ellipse">
                  <a:avLst/>
                </a:prstGeom>
                <a:noFill/>
                <a:ln w="9525" cap="flat" cmpd="sng">
                  <a:solidFill>
                    <a:schemeClr val="accent1"/>
                  </a:solidFill>
                  <a:prstDash val="sysDot"/>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grpSp>
          <p:grpSp>
            <p:nvGrpSpPr>
              <p:cNvPr id="2061" name="Group 9"/>
              <p:cNvGrpSpPr/>
              <p:nvPr userDrawn="1"/>
            </p:nvGrpSpPr>
            <p:grpSpPr>
              <a:xfrm>
                <a:off x="2016" y="2016"/>
                <a:ext cx="2448" cy="2304"/>
                <a:chOff x="0" y="0"/>
                <a:chExt cx="2928" cy="2784"/>
              </a:xfrm>
            </p:grpSpPr>
            <p:sp>
              <p:nvSpPr>
                <p:cNvPr id="2068" name="Oval 10"/>
                <p:cNvSpPr/>
                <p:nvPr userDrawn="1"/>
              </p:nvSpPr>
              <p:spPr>
                <a:xfrm>
                  <a:off x="0" y="0"/>
                  <a:ext cx="2928" cy="2784"/>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2" name="Oval 11"/>
                <p:cNvSpPr/>
                <p:nvPr userDrawn="1"/>
              </p:nvSpPr>
              <p:spPr>
                <a:xfrm>
                  <a:off x="240" y="240"/>
                  <a:ext cx="2447" cy="2303"/>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3" name="Oval 12"/>
                <p:cNvSpPr/>
                <p:nvPr userDrawn="1"/>
              </p:nvSpPr>
              <p:spPr>
                <a:xfrm>
                  <a:off x="480" y="480"/>
                  <a:ext cx="1970" cy="1826"/>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2071" name="Oval 13"/>
                <p:cNvSpPr/>
                <p:nvPr userDrawn="1"/>
              </p:nvSpPr>
              <p:spPr>
                <a:xfrm>
                  <a:off x="720" y="720"/>
                  <a:ext cx="1488" cy="1344"/>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2072" name="Oval 14"/>
                <p:cNvSpPr/>
                <p:nvPr userDrawn="1"/>
              </p:nvSpPr>
              <p:spPr>
                <a:xfrm>
                  <a:off x="911" y="912"/>
                  <a:ext cx="1105" cy="958"/>
                </a:xfrm>
                <a:prstGeom prst="ellipse">
                  <a:avLst/>
                </a:prstGeom>
                <a:noFill/>
                <a:ln w="9525" cap="flat" cmpd="sng">
                  <a:solidFill>
                    <a:schemeClr val="accent1"/>
                  </a:solidFill>
                  <a:prstDash val="sysDot"/>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grpSp>
          <p:grpSp>
            <p:nvGrpSpPr>
              <p:cNvPr id="2062" name="Group 15"/>
              <p:cNvGrpSpPr/>
              <p:nvPr userDrawn="1"/>
            </p:nvGrpSpPr>
            <p:grpSpPr>
              <a:xfrm>
                <a:off x="2832" y="96"/>
                <a:ext cx="2736" cy="2592"/>
                <a:chOff x="0" y="0"/>
                <a:chExt cx="2928" cy="2784"/>
              </a:xfrm>
            </p:grpSpPr>
            <p:sp>
              <p:nvSpPr>
                <p:cNvPr id="2063" name="Oval 16"/>
                <p:cNvSpPr/>
                <p:nvPr userDrawn="1"/>
              </p:nvSpPr>
              <p:spPr>
                <a:xfrm>
                  <a:off x="0" y="0"/>
                  <a:ext cx="2928" cy="2784"/>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2064" name="Oval 17"/>
                <p:cNvSpPr/>
                <p:nvPr userDrawn="1"/>
              </p:nvSpPr>
              <p:spPr>
                <a:xfrm>
                  <a:off x="240" y="240"/>
                  <a:ext cx="2452" cy="2305"/>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2065" name="Oval 18"/>
                <p:cNvSpPr/>
                <p:nvPr userDrawn="1"/>
              </p:nvSpPr>
              <p:spPr>
                <a:xfrm>
                  <a:off x="481" y="480"/>
                  <a:ext cx="1967" cy="1824"/>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2066" name="Oval 19"/>
                <p:cNvSpPr/>
                <p:nvPr userDrawn="1"/>
              </p:nvSpPr>
              <p:spPr>
                <a:xfrm>
                  <a:off x="720" y="720"/>
                  <a:ext cx="1488" cy="1347"/>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2067" name="Oval 20"/>
                <p:cNvSpPr/>
                <p:nvPr userDrawn="1"/>
              </p:nvSpPr>
              <p:spPr>
                <a:xfrm>
                  <a:off x="912" y="912"/>
                  <a:ext cx="1104" cy="960"/>
                </a:xfrm>
                <a:prstGeom prst="ellipse">
                  <a:avLst/>
                </a:prstGeom>
                <a:noFill/>
                <a:ln w="9525" cap="flat" cmpd="sng">
                  <a:solidFill>
                    <a:schemeClr val="accent1"/>
                  </a:solidFill>
                  <a:prstDash val="sysDot"/>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grpSp>
        </p:grpSp>
        <p:sp>
          <p:nvSpPr>
            <p:cNvPr id="2057" name="Line 26"/>
            <p:cNvSpPr/>
            <p:nvPr userDrawn="1"/>
          </p:nvSpPr>
          <p:spPr>
            <a:xfrm flipH="1">
              <a:off x="0" y="1536"/>
              <a:ext cx="1584" cy="2160"/>
            </a:xfrm>
            <a:prstGeom prst="line">
              <a:avLst/>
            </a:prstGeom>
            <a:ln w="9525" cap="flat" cmpd="sng">
              <a:solidFill>
                <a:schemeClr val="accent1"/>
              </a:solidFill>
              <a:prstDash val="dash"/>
              <a:headEnd type="none" w="med" len="med"/>
              <a:tailEnd type="none" w="med" len="med"/>
            </a:ln>
          </p:spPr>
        </p:sp>
        <p:sp>
          <p:nvSpPr>
            <p:cNvPr id="2058" name="Line 27"/>
            <p:cNvSpPr/>
            <p:nvPr userDrawn="1"/>
          </p:nvSpPr>
          <p:spPr>
            <a:xfrm>
              <a:off x="4176" y="1392"/>
              <a:ext cx="1584" cy="1728"/>
            </a:xfrm>
            <a:prstGeom prst="line">
              <a:avLst/>
            </a:prstGeom>
            <a:ln w="9525" cap="flat" cmpd="sng">
              <a:solidFill>
                <a:schemeClr val="accent1"/>
              </a:solidFill>
              <a:prstDash val="dash"/>
              <a:headEnd type="none" w="med" len="med"/>
              <a:tailEnd type="none" w="med" len="med"/>
            </a:ln>
          </p:spPr>
        </p:sp>
        <p:sp>
          <p:nvSpPr>
            <p:cNvPr id="2059" name="Line 28"/>
            <p:cNvSpPr/>
            <p:nvPr userDrawn="1"/>
          </p:nvSpPr>
          <p:spPr>
            <a:xfrm flipV="1">
              <a:off x="3216" y="0"/>
              <a:ext cx="240" cy="3120"/>
            </a:xfrm>
            <a:prstGeom prst="line">
              <a:avLst/>
            </a:prstGeom>
            <a:ln w="9525" cap="flat" cmpd="sng">
              <a:solidFill>
                <a:schemeClr val="accent1"/>
              </a:solidFill>
              <a:prstDash val="solid"/>
              <a:headEnd type="none" w="med" len="med"/>
              <a:tailEnd type="none" w="med" len="med"/>
            </a:ln>
          </p:spPr>
        </p:sp>
      </p:grpSp>
      <p:sp>
        <p:nvSpPr>
          <p:cNvPr id="2069" name="Rectangle 21"/>
          <p:cNvSpPr>
            <a:spLocks noGrp="1" noChangeArrowheads="1"/>
          </p:cNvSpPr>
          <p:nvPr>
            <p:ph type="ctrTitle"/>
          </p:nvPr>
        </p:nvSpPr>
        <p:spPr>
          <a:xfrm>
            <a:off x="685800" y="2286000"/>
            <a:ext cx="7772400" cy="1143000"/>
          </a:xfrm>
        </p:spPr>
        <p:txBody>
          <a:bodyPr/>
          <a:lstStyle>
            <a:lvl1pPr>
              <a:defRPr/>
            </a:lvl1pPr>
          </a:lstStyle>
          <a:p>
            <a:r>
              <a:rPr lang="zh-CN" altLang="en-US"/>
              <a:t>单击此处编辑母版标题样式</a:t>
            </a:r>
            <a:endParaRPr lang="zh-CN" altLang="en-US"/>
          </a:p>
        </p:txBody>
      </p:sp>
      <p:sp>
        <p:nvSpPr>
          <p:cNvPr id="2070" name="Rectangle 2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zh-CN" altLang="en-US"/>
              <a:t>单击此处编辑母版副标题样式</a:t>
            </a:r>
            <a:endParaRPr lang="zh-CN" altLang="en-US"/>
          </a:p>
        </p:txBody>
      </p:sp>
      <p:sp>
        <p:nvSpPr>
          <p:cNvPr id="49" name="Rectangle 23"/>
          <p:cNvSpPr>
            <a:spLocks noGrp="1" noChangeArrowheads="1"/>
          </p:cNvSpPr>
          <p:nvPr>
            <p:ph type="dt" sz="half" idx="2"/>
          </p:nvPr>
        </p:nvSpPr>
        <p:spPr bwMode="auto">
          <a:xfrm>
            <a:off x="685800" y="6248400"/>
            <a:ext cx="1905000" cy="457200"/>
          </a:xfrm>
          <a:prstGeom prst="rect">
            <a:avLst/>
          </a:prstGeom>
          <a:ln>
            <a:miter lim="800000"/>
          </a:ln>
        </p:spPr>
        <p:txBody>
          <a:bodyPr vert="horz" wrap="square" lIns="91440" tIns="45720" rIns="91440" bIns="45720" numCol="1" anchor="t" anchorCtr="0" compatLnSpc="1"/>
          <a:lstStyle>
            <a:lvl1pPr>
              <a:defRPr b="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0" name="Rectangle 24"/>
          <p:cNvSpPr>
            <a:spLocks noGrp="1" noChangeArrowheads="1"/>
          </p:cNvSpPr>
          <p:nvPr>
            <p:ph type="ftr" sz="quarter" idx="3"/>
          </p:nvPr>
        </p:nvSpPr>
        <p:spPr bwMode="auto">
          <a:xfrm>
            <a:off x="3124200" y="6248400"/>
            <a:ext cx="2895600" cy="457200"/>
          </a:xfrm>
          <a:prstGeom prst="rect">
            <a:avLst/>
          </a:prstGeom>
          <a:ln>
            <a:miter lim="800000"/>
          </a:ln>
        </p:spPr>
        <p:txBody>
          <a:bodyPr vert="horz" wrap="square" lIns="91440" tIns="45720" rIns="91440" bIns="45720" numCol="1" anchor="t" anchorCtr="0" compatLnSpc="1"/>
          <a:lstStyle>
            <a:lvl1pPr>
              <a:defRPr b="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1" name="Rectangle 25"/>
          <p:cNvSpPr>
            <a:spLocks noGrp="1" noChangeArrowheads="1"/>
          </p:cNvSpPr>
          <p:nvPr>
            <p:ph type="sldNum" sz="quarter" idx="4"/>
          </p:nvPr>
        </p:nvSpPr>
        <p:spPr bwMode="auto">
          <a:xfrm>
            <a:off x="6553200" y="6248400"/>
            <a:ext cx="1905000" cy="457200"/>
          </a:xfrm>
          <a:prstGeom prst="rect">
            <a:avLst/>
          </a:prstGeom>
          <a:ln>
            <a:miter lim="800000"/>
          </a:ln>
        </p:spPr>
        <p:txBody>
          <a:bodyPr vert="horz" wrap="square" lIns="91440" tIns="45720" rIns="91440" bIns="45720" numCol="1" anchor="t" anchorCtr="0" compatLnSpc="1"/>
          <a:lstStyle/>
          <a:p>
            <a:pPr algn="r"/>
            <a:fld id="{9A0DB2DC-4C9A-4742-B13C-FB6460FD3503}" type="slidenum">
              <a:rPr lang="zh-CN" altLang="en-US" dirty="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685800" y="609600"/>
            <a:ext cx="7772400" cy="1143000"/>
          </a:xfrm>
        </p:spPr>
        <p:txBody>
          <a:bodyPr/>
          <a:lstStyle/>
          <a:p>
            <a:r>
              <a:rPr lang="zh-CN" altLang="en-US"/>
              <a:t>单击此处编辑母版标题样式</a:t>
            </a:r>
            <a:endParaRPr lang="zh-CN" altLang="en-US"/>
          </a:p>
        </p:txBody>
      </p:sp>
      <p:sp>
        <p:nvSpPr>
          <p:cNvPr id="3" name="表格占位符 2"/>
          <p:cNvSpPr>
            <a:spLocks noGrp="1"/>
          </p:cNvSpPr>
          <p:nvPr>
            <p:ph type="tbl" idx="1"/>
          </p:nvPr>
        </p:nvSpPr>
        <p:spPr>
          <a:xfrm>
            <a:off x="685800" y="1981200"/>
            <a:ext cx="7772400" cy="4114800"/>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endParaRPr kumimoji="1"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accent2"/>
              </a:buClr>
              <a:buSzPct val="110000"/>
              <a:buFontTx/>
              <a:buNone/>
              <a:defRPr/>
            </a:pPr>
            <a:endParaRPr kumimoji="1"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5"/>
          <p:cNvGrpSpPr/>
          <p:nvPr/>
        </p:nvGrpSpPr>
        <p:grpSpPr>
          <a:xfrm>
            <a:off x="0" y="0"/>
            <a:ext cx="8839200" cy="6858000"/>
            <a:chOff x="0" y="0"/>
            <a:chExt cx="5568" cy="4320"/>
          </a:xfrm>
        </p:grpSpPr>
        <p:grpSp>
          <p:nvGrpSpPr>
            <p:cNvPr id="1032" name="Group 12"/>
            <p:cNvGrpSpPr/>
            <p:nvPr userDrawn="1"/>
          </p:nvGrpSpPr>
          <p:grpSpPr>
            <a:xfrm>
              <a:off x="0" y="0"/>
              <a:ext cx="3216" cy="3072"/>
              <a:chOff x="0" y="0"/>
              <a:chExt cx="2928" cy="2784"/>
            </a:xfrm>
          </p:grpSpPr>
          <p:sp>
            <p:nvSpPr>
              <p:cNvPr id="1045" name="Oval 7"/>
              <p:cNvSpPr/>
              <p:nvPr userDrawn="1"/>
            </p:nvSpPr>
            <p:spPr>
              <a:xfrm>
                <a:off x="0" y="0"/>
                <a:ext cx="2928" cy="2784"/>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1046" name="Oval 8"/>
              <p:cNvSpPr/>
              <p:nvPr userDrawn="1"/>
            </p:nvSpPr>
            <p:spPr>
              <a:xfrm>
                <a:off x="240" y="240"/>
                <a:ext cx="2445" cy="2304"/>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1047" name="Oval 9"/>
              <p:cNvSpPr/>
              <p:nvPr userDrawn="1"/>
            </p:nvSpPr>
            <p:spPr>
              <a:xfrm>
                <a:off x="480" y="480"/>
                <a:ext cx="1968" cy="1822"/>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1048" name="Oval 10"/>
              <p:cNvSpPr/>
              <p:nvPr userDrawn="1"/>
            </p:nvSpPr>
            <p:spPr>
              <a:xfrm>
                <a:off x="720" y="720"/>
                <a:ext cx="1488" cy="1349"/>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1049" name="Oval 11"/>
              <p:cNvSpPr/>
              <p:nvPr userDrawn="1"/>
            </p:nvSpPr>
            <p:spPr>
              <a:xfrm>
                <a:off x="912" y="912"/>
                <a:ext cx="1103" cy="962"/>
              </a:xfrm>
              <a:prstGeom prst="ellipse">
                <a:avLst/>
              </a:prstGeom>
              <a:noFill/>
              <a:ln w="9525" cap="flat" cmpd="sng">
                <a:solidFill>
                  <a:schemeClr val="accent1"/>
                </a:solidFill>
                <a:prstDash val="sysDot"/>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grpSp>
        <p:grpSp>
          <p:nvGrpSpPr>
            <p:cNvPr id="1033" name="Group 13"/>
            <p:cNvGrpSpPr/>
            <p:nvPr userDrawn="1"/>
          </p:nvGrpSpPr>
          <p:grpSpPr>
            <a:xfrm>
              <a:off x="2016" y="2016"/>
              <a:ext cx="2448" cy="2304"/>
              <a:chOff x="0" y="0"/>
              <a:chExt cx="2928" cy="2784"/>
            </a:xfrm>
          </p:grpSpPr>
          <p:sp>
            <p:nvSpPr>
              <p:cNvPr id="1040" name="Oval 14"/>
              <p:cNvSpPr/>
              <p:nvPr userDrawn="1"/>
            </p:nvSpPr>
            <p:spPr>
              <a:xfrm>
                <a:off x="0" y="0"/>
                <a:ext cx="2928" cy="2784"/>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1041" name="Oval 15"/>
              <p:cNvSpPr/>
              <p:nvPr userDrawn="1"/>
            </p:nvSpPr>
            <p:spPr>
              <a:xfrm>
                <a:off x="240" y="240"/>
                <a:ext cx="2447" cy="2303"/>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1042" name="Oval 16"/>
              <p:cNvSpPr/>
              <p:nvPr userDrawn="1"/>
            </p:nvSpPr>
            <p:spPr>
              <a:xfrm>
                <a:off x="480" y="480"/>
                <a:ext cx="1970" cy="1826"/>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1043" name="Oval 17"/>
              <p:cNvSpPr/>
              <p:nvPr userDrawn="1"/>
            </p:nvSpPr>
            <p:spPr>
              <a:xfrm>
                <a:off x="720" y="720"/>
                <a:ext cx="1488" cy="1344"/>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1044" name="Oval 18"/>
              <p:cNvSpPr/>
              <p:nvPr userDrawn="1"/>
            </p:nvSpPr>
            <p:spPr>
              <a:xfrm>
                <a:off x="911" y="912"/>
                <a:ext cx="1105" cy="958"/>
              </a:xfrm>
              <a:prstGeom prst="ellipse">
                <a:avLst/>
              </a:prstGeom>
              <a:noFill/>
              <a:ln w="9525" cap="flat" cmpd="sng">
                <a:solidFill>
                  <a:schemeClr val="accent1"/>
                </a:solidFill>
                <a:prstDash val="sysDot"/>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grpSp>
        <p:grpSp>
          <p:nvGrpSpPr>
            <p:cNvPr id="1034" name="Group 19"/>
            <p:cNvGrpSpPr/>
            <p:nvPr userDrawn="1"/>
          </p:nvGrpSpPr>
          <p:grpSpPr>
            <a:xfrm>
              <a:off x="2832" y="96"/>
              <a:ext cx="2736" cy="2592"/>
              <a:chOff x="0" y="0"/>
              <a:chExt cx="2928" cy="2784"/>
            </a:xfrm>
          </p:grpSpPr>
          <p:sp>
            <p:nvSpPr>
              <p:cNvPr id="1035" name="Oval 20"/>
              <p:cNvSpPr/>
              <p:nvPr userDrawn="1"/>
            </p:nvSpPr>
            <p:spPr>
              <a:xfrm>
                <a:off x="0" y="0"/>
                <a:ext cx="2928" cy="2784"/>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1036" name="Oval 21"/>
              <p:cNvSpPr/>
              <p:nvPr userDrawn="1"/>
            </p:nvSpPr>
            <p:spPr>
              <a:xfrm>
                <a:off x="240" y="240"/>
                <a:ext cx="2452" cy="2305"/>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1037" name="Oval 22"/>
              <p:cNvSpPr/>
              <p:nvPr userDrawn="1"/>
            </p:nvSpPr>
            <p:spPr>
              <a:xfrm>
                <a:off x="481" y="480"/>
                <a:ext cx="1967" cy="1824"/>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1038" name="Oval 23"/>
              <p:cNvSpPr/>
              <p:nvPr userDrawn="1"/>
            </p:nvSpPr>
            <p:spPr>
              <a:xfrm>
                <a:off x="720" y="720"/>
                <a:ext cx="1488" cy="1347"/>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1039" name="Oval 24"/>
              <p:cNvSpPr/>
              <p:nvPr userDrawn="1"/>
            </p:nvSpPr>
            <p:spPr>
              <a:xfrm>
                <a:off x="912" y="912"/>
                <a:ext cx="1104" cy="960"/>
              </a:xfrm>
              <a:prstGeom prst="ellipse">
                <a:avLst/>
              </a:prstGeom>
              <a:noFill/>
              <a:ln w="9525" cap="flat" cmpd="sng">
                <a:solidFill>
                  <a:schemeClr val="accent1"/>
                </a:solidFill>
                <a:prstDash val="sysDot"/>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grpSp>
      </p:grpSp>
      <p:sp>
        <p:nvSpPr>
          <p:cNvPr id="1027" name="Rectangle 2"/>
          <p:cNvSpPr>
            <a:spLocks noGrp="1"/>
          </p:cNvSpPr>
          <p:nvPr>
            <p:ph type="title"/>
          </p:nvPr>
        </p:nvSpPr>
        <p:spPr>
          <a:xfrm>
            <a:off x="685800" y="609600"/>
            <a:ext cx="7772400" cy="1143000"/>
          </a:xfrm>
          <a:prstGeom prst="rect">
            <a:avLst/>
          </a:prstGeom>
          <a:noFill/>
          <a:ln w="9525">
            <a:noFill/>
          </a:ln>
        </p:spPr>
        <p:txBody>
          <a:bodyPr anchor="ctr"/>
          <a:lstStyle/>
          <a:p>
            <a:pPr lvl="0"/>
            <a:r>
              <a:rPr lang="zh-CN" altLang="en-US" dirty="0"/>
              <a:t>单击此处编辑母版标题样式</a:t>
            </a:r>
            <a:endParaRPr lang="zh-CN" altLang="en-US" dirty="0"/>
          </a:p>
        </p:txBody>
      </p:sp>
      <p:sp>
        <p:nvSpPr>
          <p:cNvPr id="1028" name="Rectangle 3"/>
          <p:cNvSpPr>
            <a:spLocks noGrp="1"/>
          </p:cNvSpPr>
          <p:nvPr>
            <p:ph type="body" idx="1"/>
          </p:nvPr>
        </p:nvSpPr>
        <p:spPr>
          <a:xfrm>
            <a:off x="685800" y="1981200"/>
            <a:ext cx="7772400" cy="4114800"/>
          </a:xfrm>
          <a:prstGeom prst="rect">
            <a:avLst/>
          </a:prstGeom>
          <a:noFill/>
          <a:ln w="9525">
            <a:noFill/>
          </a:ln>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Rectangle 4"/>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t" anchorCtr="0" compatLnSpc="1"/>
          <a:lstStyle>
            <a:lvl1pPr>
              <a:defRPr kumimoji="0" sz="1400" b="1">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t" anchorCtr="0" compatLnSpc="1"/>
          <a:lstStyle>
            <a:lvl1pPr algn="ctr">
              <a:defRPr kumimoji="0" sz="1400" b="1">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t" anchorCtr="0" compatLnSpc="1"/>
          <a:lstStyle>
            <a:lvl1pPr algn="r">
              <a:defRPr sz="1400" b="1"/>
            </a:lvl1pPr>
          </a:lstStyle>
          <a:p>
            <a:pPr lvl="0" eaLnBrk="1" hangingPunct="1"/>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2pPr>
      <a:lvl3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3pPr>
      <a:lvl4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4pPr>
      <a:lvl5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accent2"/>
        </a:buClr>
        <a:buSzPct val="11000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11000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11000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Char char="•"/>
        <a:defRPr kumimoji="1" sz="2000">
          <a:solidFill>
            <a:schemeClr val="tx1"/>
          </a:solidFill>
          <a:latin typeface="+mn-lt"/>
          <a:ea typeface="+mn-ea"/>
        </a:defRPr>
      </a:lvl5pPr>
      <a:lvl6pPr marL="2514600" indent="-228600" algn="l" rtl="0" fontAlgn="base">
        <a:spcBef>
          <a:spcPct val="20000"/>
        </a:spcBef>
        <a:spcAft>
          <a:spcPct val="0"/>
        </a:spcAft>
        <a:buClr>
          <a:schemeClr val="tx1"/>
        </a:buClr>
        <a:buChar char="•"/>
        <a:defRPr kumimoji="1" sz="2000">
          <a:solidFill>
            <a:schemeClr val="tx1"/>
          </a:solidFill>
          <a:latin typeface="+mn-lt"/>
          <a:ea typeface="+mn-ea"/>
        </a:defRPr>
      </a:lvl6pPr>
      <a:lvl7pPr marL="2971800" indent="-228600" algn="l" rtl="0" fontAlgn="base">
        <a:spcBef>
          <a:spcPct val="20000"/>
        </a:spcBef>
        <a:spcAft>
          <a:spcPct val="0"/>
        </a:spcAft>
        <a:buClr>
          <a:schemeClr val="tx1"/>
        </a:buClr>
        <a:buChar char="•"/>
        <a:defRPr kumimoji="1" sz="2000">
          <a:solidFill>
            <a:schemeClr val="tx1"/>
          </a:solidFill>
          <a:latin typeface="+mn-lt"/>
          <a:ea typeface="+mn-ea"/>
        </a:defRPr>
      </a:lvl7pPr>
      <a:lvl8pPr marL="3429000" indent="-228600" algn="l" rtl="0" fontAlgn="base">
        <a:spcBef>
          <a:spcPct val="20000"/>
        </a:spcBef>
        <a:spcAft>
          <a:spcPct val="0"/>
        </a:spcAft>
        <a:buClr>
          <a:schemeClr val="tx1"/>
        </a:buClr>
        <a:buChar char="•"/>
        <a:defRPr kumimoji="1" sz="2000">
          <a:solidFill>
            <a:schemeClr val="tx1"/>
          </a:solidFill>
          <a:latin typeface="+mn-lt"/>
          <a:ea typeface="+mn-ea"/>
        </a:defRPr>
      </a:lvl8pPr>
      <a:lvl9pPr marL="3886200" indent="-228600" algn="l" rtl="0" fontAlgn="base">
        <a:spcBef>
          <a:spcPct val="20000"/>
        </a:spcBef>
        <a:spcAft>
          <a:spcPct val="0"/>
        </a:spcAft>
        <a:buClr>
          <a:schemeClr val="tx1"/>
        </a:buClr>
        <a:buChar char="•"/>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3.png"/><Relationship Id="rId1" Type="http://schemas.openxmlformats.org/officeDocument/2006/relationships/image" Target="../media/image22.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0.png"/><Relationship Id="rId1"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jpeg"/></Relationships>
</file>

<file path=ppt/slides/_rels/slide23.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image" Target="../media/image34.png"/><Relationship Id="rId5" Type="http://schemas.openxmlformats.org/officeDocument/2006/relationships/tags" Target="../tags/tag3.xml"/><Relationship Id="rId4" Type="http://schemas.openxmlformats.org/officeDocument/2006/relationships/image" Target="../media/image33.png"/><Relationship Id="rId3" Type="http://schemas.openxmlformats.org/officeDocument/2006/relationships/tags" Target="../tags/tag2.xml"/><Relationship Id="rId2" Type="http://schemas.openxmlformats.org/officeDocument/2006/relationships/image" Target="../media/image32.png"/><Relationship Id="rId10" Type="http://schemas.openxmlformats.org/officeDocument/2006/relationships/slideLayout" Target="../slideLayouts/slideLayout2.xml"/><Relationship Id="rId1" Type="http://schemas.openxmlformats.org/officeDocument/2006/relationships/tags" Target="../tags/tag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3.jpeg"/><Relationship Id="rId1"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6.png"/><Relationship Id="rId1"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8.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0.png"/><Relationship Id="rId1" Type="http://schemas.openxmlformats.org/officeDocument/2006/relationships/hyperlink" Target="&#38889;&#25996;&#38498;&#22763;&#35848;&#20316;&#29289;&#23398;&#31185;&#21457;&#23637;&#26041;&#21521;.mp4" TargetMode="Externa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2.png"/><Relationship Id="rId1" Type="http://schemas.openxmlformats.org/officeDocument/2006/relationships/image" Target="../media/image51.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3.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4.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5.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9.png"/><Relationship Id="rId1" Type="http://schemas.openxmlformats.org/officeDocument/2006/relationships/image" Target="../media/image58.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标题 1"/>
          <p:cNvSpPr>
            <a:spLocks noGrp="1"/>
          </p:cNvSpPr>
          <p:nvPr>
            <p:ph type="title"/>
          </p:nvPr>
        </p:nvSpPr>
        <p:spPr>
          <a:xfrm>
            <a:off x="685800" y="190500"/>
            <a:ext cx="7772400" cy="1143000"/>
          </a:xfrm>
        </p:spPr>
        <p:txBody>
          <a:bodyPr vert="horz" wrap="square" lIns="91440" tIns="45720" rIns="91440" bIns="45720" anchor="ctr"/>
          <a:lstStyle/>
          <a:p>
            <a:br>
              <a:rPr lang="en-US" altLang="zh-CN" b="1" dirty="0">
                <a:solidFill>
                  <a:srgbClr val="FF0000"/>
                </a:solidFill>
              </a:rPr>
            </a:br>
            <a:r>
              <a:rPr lang="en-US" altLang="zh-CN" b="1" dirty="0">
                <a:solidFill>
                  <a:srgbClr val="FF0000"/>
                </a:solidFill>
              </a:rPr>
              <a:t>Pan-genome</a:t>
            </a:r>
            <a:endParaRPr lang="zh-CN" altLang="en-US" b="1" dirty="0">
              <a:solidFill>
                <a:srgbClr val="FF0000"/>
              </a:solidFill>
            </a:endParaRPr>
          </a:p>
        </p:txBody>
      </p:sp>
      <p:sp>
        <p:nvSpPr>
          <p:cNvPr id="3" name="内容占位符 2"/>
          <p:cNvSpPr>
            <a:spLocks noGrp="1"/>
          </p:cNvSpPr>
          <p:nvPr>
            <p:ph idx="1"/>
          </p:nvPr>
        </p:nvSpPr>
        <p:spPr/>
        <p:txBody>
          <a:bodyPr/>
          <a:lstStyle/>
          <a:p>
            <a:pPr marL="0" indent="0" algn="ctr">
              <a:buNone/>
            </a:pPr>
            <a:r>
              <a:rPr lang="en-US" altLang="zh-CN" i="1" dirty="0"/>
              <a:t>de novo </a:t>
            </a:r>
            <a:r>
              <a:rPr lang="zh-CN" altLang="en-US" dirty="0"/>
              <a:t>参考基因组</a:t>
            </a:r>
            <a:endParaRPr lang="en-US" altLang="zh-CN" dirty="0"/>
          </a:p>
          <a:p>
            <a:pPr marL="0" indent="0" algn="ctr">
              <a:buNone/>
            </a:pPr>
            <a:endParaRPr lang="en-US" altLang="zh-CN" dirty="0"/>
          </a:p>
          <a:p>
            <a:pPr marL="0" indent="0" algn="ctr">
              <a:buNone/>
            </a:pPr>
            <a:r>
              <a:rPr lang="zh-CN" altLang="en-US" dirty="0"/>
              <a:t>群体基因组</a:t>
            </a:r>
            <a:endParaRPr lang="en-US" altLang="zh-CN" dirty="0"/>
          </a:p>
          <a:p>
            <a:pPr marL="0" indent="0" algn="ctr">
              <a:buNone/>
            </a:pPr>
            <a:endParaRPr lang="en-US" altLang="zh-CN" dirty="0"/>
          </a:p>
          <a:p>
            <a:pPr marL="0" indent="0" algn="ctr">
              <a:buNone/>
            </a:pPr>
            <a:r>
              <a:rPr lang="zh-CN" altLang="en-US" dirty="0"/>
              <a:t>泛基因组</a:t>
            </a:r>
            <a:endParaRPr lang="en-US" altLang="zh-CN" dirty="0"/>
          </a:p>
          <a:p>
            <a:pPr marL="0" indent="0" algn="ctr">
              <a:buNone/>
            </a:pPr>
            <a:endParaRPr lang="zh-CN" altLang="en-US" dirty="0"/>
          </a:p>
        </p:txBody>
      </p:sp>
      <p:sp>
        <p:nvSpPr>
          <p:cNvPr id="4" name="箭头: 下 3"/>
          <p:cNvSpPr/>
          <p:nvPr/>
        </p:nvSpPr>
        <p:spPr bwMode="auto">
          <a:xfrm>
            <a:off x="4319972" y="2636912"/>
            <a:ext cx="504056" cy="432048"/>
          </a:xfrm>
          <a:prstGeom prst="downArrow">
            <a:avLst/>
          </a:prstGeom>
          <a:solidFill>
            <a:schemeClr val="tx2"/>
          </a:solidFill>
          <a:ln w="9525" cap="flat" cmpd="sng" algn="ctr">
            <a:solidFill>
              <a:schemeClr val="tx1"/>
            </a:solidFill>
            <a:prstDash val="solid"/>
            <a:round/>
            <a:headEnd type="none" w="med" len="med"/>
            <a:tailEnd type="none" w="med" len="med"/>
          </a:ln>
        </p:spPr>
        <p:txBody>
          <a:bodyPr vert="horz" wrap="non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1" lang="zh-CN" altLang="en-US" sz="2400" b="0"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p:txBody>
      </p:sp>
      <p:sp>
        <p:nvSpPr>
          <p:cNvPr id="7" name="箭头: 下 6"/>
          <p:cNvSpPr/>
          <p:nvPr/>
        </p:nvSpPr>
        <p:spPr bwMode="auto">
          <a:xfrm>
            <a:off x="4319972" y="3873815"/>
            <a:ext cx="504056" cy="432048"/>
          </a:xfrm>
          <a:prstGeom prst="downArrow">
            <a:avLst/>
          </a:prstGeom>
          <a:solidFill>
            <a:schemeClr val="tx2"/>
          </a:solidFill>
          <a:ln w="9525" cap="flat" cmpd="sng" algn="ctr">
            <a:solidFill>
              <a:schemeClr val="tx1"/>
            </a:solidFill>
            <a:prstDash val="solid"/>
            <a:round/>
            <a:headEnd type="none" w="med" len="med"/>
            <a:tailEnd type="none" w="med" len="med"/>
          </a:ln>
        </p:spPr>
        <p:txBody>
          <a:bodyPr vert="horz" wrap="non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1" lang="zh-CN" altLang="en-US" sz="2400" b="0"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1"/>
          <p:cNvSpPr txBox="1"/>
          <p:nvPr/>
        </p:nvSpPr>
        <p:spPr>
          <a:xfrm>
            <a:off x="323528" y="416689"/>
            <a:ext cx="3262432" cy="46166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2400" b="1" dirty="0">
                <a:latin typeface="微软雅黑" panose="020B0503020204020204" pitchFamily="34" charset="-122"/>
                <a:ea typeface="微软雅黑" panose="020B0503020204020204" pitchFamily="34" charset="-122"/>
              </a:rPr>
              <a:t>图泛基因组的构建方法</a:t>
            </a:r>
            <a:endParaRPr lang="zh-CN" altLang="en-US" sz="2400" b="1" dirty="0">
              <a:latin typeface="微软雅黑" panose="020B0503020204020204" pitchFamily="34" charset="-122"/>
              <a:ea typeface="微软雅黑" panose="020B0503020204020204" pitchFamily="34" charset="-122"/>
            </a:endParaRPr>
          </a:p>
        </p:txBody>
      </p:sp>
      <p:grpSp>
        <p:nvGrpSpPr>
          <p:cNvPr id="5" name="组合 4"/>
          <p:cNvGrpSpPr/>
          <p:nvPr/>
        </p:nvGrpSpPr>
        <p:grpSpPr>
          <a:xfrm>
            <a:off x="1497305" y="4221088"/>
            <a:ext cx="5994268" cy="2450530"/>
            <a:chOff x="2801938" y="2460625"/>
            <a:chExt cx="7721600" cy="3105150"/>
          </a:xfrm>
        </p:grpSpPr>
        <p:pic>
          <p:nvPicPr>
            <p:cNvPr id="11" name="图片 10"/>
            <p:cNvPicPr>
              <a:picLocks noChangeAspect="1"/>
            </p:cNvPicPr>
            <p:nvPr/>
          </p:nvPicPr>
          <p:blipFill>
            <a:blip r:embed="rId1"/>
            <a:stretch>
              <a:fillRect/>
            </a:stretch>
          </p:blipFill>
          <p:spPr>
            <a:xfrm>
              <a:off x="2801938" y="2460625"/>
              <a:ext cx="7721600" cy="3105150"/>
            </a:xfrm>
            <a:prstGeom prst="rect">
              <a:avLst/>
            </a:prstGeom>
            <a:noFill/>
            <a:ln w="9525">
              <a:noFill/>
            </a:ln>
          </p:spPr>
        </p:pic>
        <p:sp>
          <p:nvSpPr>
            <p:cNvPr id="12" name="椭圆 11"/>
            <p:cNvSpPr/>
            <p:nvPr/>
          </p:nvSpPr>
          <p:spPr>
            <a:xfrm>
              <a:off x="4470924" y="3363653"/>
              <a:ext cx="479488" cy="508724"/>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lvl="0" indent="0" algn="l" defTabSz="914400" rtl="0" eaLnBrk="0" fontAlgn="base" latinLnBrk="0" hangingPunct="0">
                <a:lnSpc>
                  <a:spcPct val="100000"/>
                </a:lnSpc>
                <a:spcBef>
                  <a:spcPct val="0"/>
                </a:spcBef>
                <a:spcAft>
                  <a:spcPct val="0"/>
                </a:spcAft>
                <a:buNone/>
                <a:defRPr b="0" i="0" u="none" kern="1200" baseline="0">
                  <a:solidFill>
                    <a:schemeClr val="lt1"/>
                  </a:solidFill>
                  <a:latin typeface="等线" panose="02010600030101010101" pitchFamily="2" charset="-122"/>
                  <a:ea typeface="等线"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lt1"/>
                  </a:solidFill>
                  <a:latin typeface="等线" panose="02010600030101010101" pitchFamily="2" charset="-122"/>
                  <a:ea typeface="等线"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lt1"/>
                  </a:solidFill>
                  <a:latin typeface="等线" panose="02010600030101010101" pitchFamily="2" charset="-122"/>
                  <a:ea typeface="等线"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lt1"/>
                  </a:solidFill>
                  <a:latin typeface="等线" panose="02010600030101010101" pitchFamily="2" charset="-122"/>
                  <a:ea typeface="等线"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lt1"/>
                  </a:solidFill>
                  <a:latin typeface="等线" panose="02010600030101010101" pitchFamily="2" charset="-122"/>
                  <a:ea typeface="等线"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lt1"/>
                  </a:solidFill>
                  <a:latin typeface="等线" panose="02010600030101010101" pitchFamily="2" charset="-122"/>
                  <a:ea typeface="等线"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lt1"/>
                  </a:solidFill>
                  <a:latin typeface="等线" panose="02010600030101010101" pitchFamily="2" charset="-122"/>
                  <a:ea typeface="等线"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lt1"/>
                  </a:solidFill>
                  <a:latin typeface="等线" panose="02010600030101010101" pitchFamily="2" charset="-122"/>
                  <a:ea typeface="等线"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lt1"/>
                  </a:solidFill>
                  <a:latin typeface="等线" panose="02010600030101010101" pitchFamily="2" charset="-122"/>
                  <a:ea typeface="等线" panose="02010600030101010101"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13" name="直接箭头连接符 12"/>
            <p:cNvCxnSpPr/>
            <p:nvPr/>
          </p:nvCxnSpPr>
          <p:spPr>
            <a:xfrm>
              <a:off x="4703292" y="3872377"/>
              <a:ext cx="66391" cy="35909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文本框 4"/>
            <p:cNvSpPr txBox="1"/>
            <p:nvPr/>
          </p:nvSpPr>
          <p:spPr>
            <a:xfrm>
              <a:off x="4522788" y="4219575"/>
              <a:ext cx="492125" cy="277813"/>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zh-CN" altLang="en-US" sz="1200" dirty="0">
                  <a:latin typeface="宋体" panose="02010600030101010101" pitchFamily="2" charset="-122"/>
                  <a:ea typeface="宋体" panose="02010600030101010101" pitchFamily="2" charset="-122"/>
                </a:rPr>
                <a:t>节点</a:t>
              </a:r>
              <a:endParaRPr lang="zh-CN" altLang="en-US" sz="1200" dirty="0">
                <a:latin typeface="宋体" panose="02010600030101010101" pitchFamily="2" charset="-122"/>
                <a:ea typeface="宋体" panose="02010600030101010101" pitchFamily="2" charset="-122"/>
              </a:endParaRPr>
            </a:p>
          </p:txBody>
        </p:sp>
        <p:sp>
          <p:nvSpPr>
            <p:cNvPr id="15" name="椭圆 14"/>
            <p:cNvSpPr/>
            <p:nvPr/>
          </p:nvSpPr>
          <p:spPr>
            <a:xfrm>
              <a:off x="8205399" y="3138336"/>
              <a:ext cx="1289084" cy="1466321"/>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lvl="0" indent="0" algn="l" defTabSz="914400" rtl="0" eaLnBrk="0" fontAlgn="base" latinLnBrk="0" hangingPunct="0">
                <a:lnSpc>
                  <a:spcPct val="100000"/>
                </a:lnSpc>
                <a:spcBef>
                  <a:spcPct val="0"/>
                </a:spcBef>
                <a:spcAft>
                  <a:spcPct val="0"/>
                </a:spcAft>
                <a:buNone/>
                <a:defRPr b="0" i="0" u="none" kern="1200" baseline="0">
                  <a:solidFill>
                    <a:schemeClr val="lt1"/>
                  </a:solidFill>
                  <a:latin typeface="等线" panose="02010600030101010101" pitchFamily="2" charset="-122"/>
                  <a:ea typeface="等线"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lt1"/>
                  </a:solidFill>
                  <a:latin typeface="等线" panose="02010600030101010101" pitchFamily="2" charset="-122"/>
                  <a:ea typeface="等线"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lt1"/>
                  </a:solidFill>
                  <a:latin typeface="等线" panose="02010600030101010101" pitchFamily="2" charset="-122"/>
                  <a:ea typeface="等线"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lt1"/>
                  </a:solidFill>
                  <a:latin typeface="等线" panose="02010600030101010101" pitchFamily="2" charset="-122"/>
                  <a:ea typeface="等线"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lt1"/>
                  </a:solidFill>
                  <a:latin typeface="等线" panose="02010600030101010101" pitchFamily="2" charset="-122"/>
                  <a:ea typeface="等线"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lt1"/>
                  </a:solidFill>
                  <a:latin typeface="等线" panose="02010600030101010101" pitchFamily="2" charset="-122"/>
                  <a:ea typeface="等线"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lt1"/>
                  </a:solidFill>
                  <a:latin typeface="等线" panose="02010600030101010101" pitchFamily="2" charset="-122"/>
                  <a:ea typeface="等线"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lt1"/>
                  </a:solidFill>
                  <a:latin typeface="等线" panose="02010600030101010101" pitchFamily="2" charset="-122"/>
                  <a:ea typeface="等线"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lt1"/>
                  </a:solidFill>
                  <a:latin typeface="等线" panose="02010600030101010101" pitchFamily="2" charset="-122"/>
                  <a:ea typeface="等线" panose="02010600030101010101"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16" name="直接箭头连接符 15"/>
            <p:cNvCxnSpPr/>
            <p:nvPr/>
          </p:nvCxnSpPr>
          <p:spPr>
            <a:xfrm flipH="1">
              <a:off x="8041266" y="3907583"/>
              <a:ext cx="151223" cy="3309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文本框 19"/>
            <p:cNvSpPr txBox="1"/>
            <p:nvPr/>
          </p:nvSpPr>
          <p:spPr>
            <a:xfrm>
              <a:off x="7778750" y="4232275"/>
              <a:ext cx="338138" cy="277813"/>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zh-CN" altLang="en-US" sz="1200" dirty="0">
                  <a:latin typeface="宋体" panose="02010600030101010101" pitchFamily="2" charset="-122"/>
                  <a:ea typeface="宋体" panose="02010600030101010101" pitchFamily="2" charset="-122"/>
                </a:rPr>
                <a:t>边</a:t>
              </a:r>
              <a:endParaRPr lang="zh-CN" altLang="en-US" sz="1200" dirty="0">
                <a:latin typeface="宋体" panose="02010600030101010101" pitchFamily="2" charset="-122"/>
                <a:ea typeface="宋体" panose="02010600030101010101" pitchFamily="2" charset="-122"/>
              </a:endParaRPr>
            </a:p>
          </p:txBody>
        </p:sp>
      </p:grpSp>
      <p:sp>
        <p:nvSpPr>
          <p:cNvPr id="6" name="矩形 5"/>
          <p:cNvSpPr/>
          <p:nvPr/>
        </p:nvSpPr>
        <p:spPr>
          <a:xfrm>
            <a:off x="288794" y="1632408"/>
            <a:ext cx="8723510" cy="787523"/>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285750" lvl="0" indent="-285750">
              <a:lnSpc>
                <a:spcPct val="150000"/>
              </a:lnSpc>
              <a:spcBef>
                <a:spcPct val="0"/>
              </a:spcBef>
              <a:buFont typeface="Wingdings" panose="05000000000000000000" pitchFamily="2" charset="2"/>
              <a:buChar char="ü"/>
            </a:pPr>
            <a:r>
              <a:rPr lang="zh-CN" altLang="en-US" sz="1600" dirty="0">
                <a:solidFill>
                  <a:schemeClr val="tx2"/>
                </a:solidFill>
                <a:latin typeface="微软雅黑" panose="020B0503020204020204" pitchFamily="34" charset="-122"/>
                <a:ea typeface="微软雅黑" panose="020B0503020204020204" pitchFamily="34" charset="-122"/>
              </a:rPr>
              <a:t>图泛基因组借助数学和计算机中被称为图（</a:t>
            </a:r>
            <a:r>
              <a:rPr lang="en-US" altLang="zh-CN" sz="1600" dirty="0">
                <a:solidFill>
                  <a:schemeClr val="tx2"/>
                </a:solidFill>
                <a:latin typeface="微软雅黑" panose="020B0503020204020204" pitchFamily="34" charset="-122"/>
                <a:ea typeface="微软雅黑" panose="020B0503020204020204" pitchFamily="34" charset="-122"/>
              </a:rPr>
              <a:t>graph</a:t>
            </a:r>
            <a:r>
              <a:rPr lang="zh-CN" altLang="en-US" sz="1600" dirty="0">
                <a:solidFill>
                  <a:schemeClr val="tx2"/>
                </a:solidFill>
                <a:latin typeface="微软雅黑" panose="020B0503020204020204" pitchFamily="34" charset="-122"/>
                <a:ea typeface="微软雅黑" panose="020B0503020204020204" pitchFamily="34" charset="-122"/>
              </a:rPr>
              <a:t>）的数据结构来展示一个物种所有的基因排列和结构。</a:t>
            </a:r>
            <a:endParaRPr lang="zh-CN" altLang="en-US" sz="1600" dirty="0">
              <a:solidFill>
                <a:schemeClr val="tx2"/>
              </a:solidFill>
              <a:latin typeface="微软雅黑" panose="020B0503020204020204" pitchFamily="34" charset="-122"/>
              <a:ea typeface="微软雅黑" panose="020B0503020204020204" pitchFamily="34" charset="-122"/>
            </a:endParaRPr>
          </a:p>
        </p:txBody>
      </p:sp>
      <p:sp>
        <p:nvSpPr>
          <p:cNvPr id="7" name="文本框 1"/>
          <p:cNvSpPr txBox="1"/>
          <p:nvPr/>
        </p:nvSpPr>
        <p:spPr>
          <a:xfrm>
            <a:off x="288468" y="2409809"/>
            <a:ext cx="1907268" cy="338554"/>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285750" lvl="0" indent="-285750">
              <a:lnSpc>
                <a:spcPct val="100000"/>
              </a:lnSpc>
              <a:spcBef>
                <a:spcPct val="0"/>
              </a:spcBef>
              <a:buFont typeface="Wingdings" panose="05000000000000000000" pitchFamily="2" charset="2"/>
              <a:buChar char="ü"/>
            </a:pPr>
            <a:r>
              <a:rPr lang="zh-CN" altLang="en-US" sz="1600" dirty="0">
                <a:solidFill>
                  <a:srgbClr val="FF0000"/>
                </a:solidFill>
                <a:latin typeface="微软雅黑" panose="020B0503020204020204" pitchFamily="34" charset="-122"/>
                <a:ea typeface="微软雅黑" panose="020B0503020204020204" pitchFamily="34" charset="-122"/>
              </a:rPr>
              <a:t>一维</a:t>
            </a:r>
            <a:r>
              <a:rPr lang="en-US" altLang="zh-CN" sz="1600" dirty="0">
                <a:solidFill>
                  <a:srgbClr val="FF0000"/>
                </a:solidFill>
                <a:latin typeface="微软雅黑" panose="020B0503020204020204" pitchFamily="34" charset="-122"/>
                <a:ea typeface="微软雅黑" panose="020B0503020204020204" pitchFamily="34" charset="-122"/>
                <a:sym typeface="Wingdings" panose="05000000000000000000" pitchFamily="2" charset="2"/>
              </a:rPr>
              <a:t></a:t>
            </a:r>
            <a:r>
              <a:rPr lang="zh-CN" altLang="en-US" sz="1600" dirty="0">
                <a:solidFill>
                  <a:srgbClr val="FF0000"/>
                </a:solidFill>
                <a:latin typeface="微软雅黑" panose="020B0503020204020204" pitchFamily="34" charset="-122"/>
                <a:ea typeface="微软雅黑" panose="020B0503020204020204" pitchFamily="34" charset="-122"/>
                <a:sym typeface="Wingdings" panose="05000000000000000000" pitchFamily="2" charset="2"/>
              </a:rPr>
              <a:t>两维</a:t>
            </a:r>
            <a:endParaRPr lang="en-US" altLang="zh-CN" sz="1600" dirty="0">
              <a:solidFill>
                <a:srgbClr val="FF0000"/>
              </a:solidFill>
              <a:latin typeface="微软雅黑" panose="020B0503020204020204" pitchFamily="34" charset="-122"/>
              <a:ea typeface="微软雅黑" panose="020B0503020204020204" pitchFamily="34" charset="-122"/>
            </a:endParaRPr>
          </a:p>
        </p:txBody>
      </p:sp>
      <p:sp>
        <p:nvSpPr>
          <p:cNvPr id="8" name="矩形 7"/>
          <p:cNvSpPr/>
          <p:nvPr/>
        </p:nvSpPr>
        <p:spPr>
          <a:xfrm>
            <a:off x="288468" y="2649325"/>
            <a:ext cx="7451884" cy="787523"/>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285750" lvl="0" indent="-285750" algn="just">
              <a:lnSpc>
                <a:spcPct val="150000"/>
              </a:lnSpc>
              <a:spcBef>
                <a:spcPct val="0"/>
              </a:spcBef>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它以参考基因组为框架，以单个碱基作为图的</a:t>
            </a:r>
            <a:r>
              <a:rPr lang="zh-CN" altLang="en-US" sz="1600" b="1" dirty="0">
                <a:latin typeface="微软雅黑" panose="020B0503020204020204" pitchFamily="34" charset="-122"/>
                <a:ea typeface="微软雅黑" panose="020B0503020204020204" pitchFamily="34" charset="-122"/>
              </a:rPr>
              <a:t>节点</a:t>
            </a:r>
            <a:r>
              <a:rPr lang="zh-CN" altLang="en-US" sz="1600" dirty="0">
                <a:latin typeface="微软雅黑" panose="020B0503020204020204" pitchFamily="34" charset="-122"/>
                <a:ea typeface="微软雅黑" panose="020B0503020204020204" pitchFamily="34" charset="-122"/>
              </a:rPr>
              <a:t>，碱基间的前后关系作为图的</a:t>
            </a:r>
            <a:r>
              <a:rPr lang="zh-CN" altLang="en-US" sz="1600" b="1" dirty="0">
                <a:latin typeface="微软雅黑" panose="020B0503020204020204" pitchFamily="34" charset="-122"/>
                <a:ea typeface="微软雅黑" panose="020B0503020204020204" pitchFamily="34" charset="-122"/>
              </a:rPr>
              <a:t>边</a:t>
            </a:r>
            <a:r>
              <a:rPr lang="zh-CN" altLang="en-US" sz="1600" dirty="0">
                <a:latin typeface="微软雅黑" panose="020B0503020204020204" pitchFamily="34" charset="-122"/>
                <a:ea typeface="微软雅黑" panose="020B0503020204020204" pitchFamily="34" charset="-122"/>
              </a:rPr>
              <a:t>，存在序列差异的地方会自然形成不同的分支，呈现出一个图结构。</a:t>
            </a:r>
            <a:endParaRPr lang="zh-CN" altLang="en-US" sz="1600" dirty="0">
              <a:latin typeface="微软雅黑" panose="020B0503020204020204" pitchFamily="34" charset="-122"/>
              <a:ea typeface="微软雅黑" panose="020B0503020204020204" pitchFamily="34" charset="-122"/>
            </a:endParaRPr>
          </a:p>
        </p:txBody>
      </p:sp>
      <p:sp>
        <p:nvSpPr>
          <p:cNvPr id="9" name="矩形 8"/>
          <p:cNvSpPr/>
          <p:nvPr/>
        </p:nvSpPr>
        <p:spPr>
          <a:xfrm>
            <a:off x="288468" y="1182475"/>
            <a:ext cx="8253635" cy="338138"/>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285750" lvl="0" indent="-285750">
              <a:lnSpc>
                <a:spcPct val="100000"/>
              </a:lnSpc>
              <a:spcBef>
                <a:spcPct val="0"/>
              </a:spcBef>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线性泛基因组方式只呈现了可变基因组的序列组成，丢失了重要的染色体位置信息</a:t>
            </a:r>
            <a:endParaRPr lang="zh-CN" altLang="en-US" sz="1600" dirty="0">
              <a:latin typeface="微软雅黑" panose="020B0503020204020204" pitchFamily="34" charset="-122"/>
              <a:ea typeface="微软雅黑" panose="020B0503020204020204" pitchFamily="34" charset="-122"/>
            </a:endParaRPr>
          </a:p>
        </p:txBody>
      </p:sp>
      <p:sp>
        <p:nvSpPr>
          <p:cNvPr id="10" name="矩形 9"/>
          <p:cNvSpPr/>
          <p:nvPr/>
        </p:nvSpPr>
        <p:spPr>
          <a:xfrm>
            <a:off x="323528" y="3525764"/>
            <a:ext cx="3479541" cy="417512"/>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285750" lvl="0" indent="-285750" algn="just">
              <a:lnSpc>
                <a:spcPct val="150000"/>
              </a:lnSpc>
              <a:spcBef>
                <a:spcPct val="0"/>
              </a:spcBef>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线性结构 </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位置信息 </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变异信息</a:t>
            </a:r>
            <a:endParaRPr lang="zh-CN" altLang="en-US" sz="16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1"/>
          <p:cNvSpPr txBox="1"/>
          <p:nvPr/>
        </p:nvSpPr>
        <p:spPr>
          <a:xfrm>
            <a:off x="323528" y="416689"/>
            <a:ext cx="4171335" cy="52322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en-US" altLang="zh-CN" b="1" dirty="0">
                <a:latin typeface="微软雅黑" panose="020B0503020204020204" pitchFamily="34" charset="-122"/>
                <a:ea typeface="微软雅黑" panose="020B0503020204020204" pitchFamily="34" charset="-122"/>
              </a:rPr>
              <a:t>Case1——</a:t>
            </a:r>
            <a:r>
              <a:rPr lang="zh-CN" altLang="en-US" b="1" dirty="0">
                <a:latin typeface="微软雅黑" panose="020B0503020204020204" pitchFamily="34" charset="-122"/>
                <a:ea typeface="微软雅黑" panose="020B0503020204020204" pitchFamily="34" charset="-122"/>
              </a:rPr>
              <a:t>水稻泛基因组</a:t>
            </a:r>
            <a:endParaRPr lang="zh-CN" altLang="en-US" b="1" dirty="0">
              <a:latin typeface="微软雅黑" panose="020B0503020204020204" pitchFamily="34" charset="-122"/>
              <a:ea typeface="微软雅黑" panose="020B0503020204020204" pitchFamily="34" charset="-122"/>
            </a:endParaRPr>
          </a:p>
        </p:txBody>
      </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7883" y="1484784"/>
            <a:ext cx="4365104" cy="4365104"/>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4788024" y="1124744"/>
            <a:ext cx="4171335" cy="5601533"/>
          </a:xfrm>
          <a:prstGeom prst="rect">
            <a:avLst/>
          </a:prstGeom>
          <a:noFill/>
        </p:spPr>
        <p:txBody>
          <a:bodyPr wrap="square">
            <a:spAutoFit/>
          </a:bodyPr>
          <a:lstStyle/>
          <a:p>
            <a:r>
              <a:rPr lang="en-US" altLang="zh-CN" sz="2000" dirty="0"/>
              <a:t>• De novo assembly of 31 high-quality genomes for genetically diverse accessions</a:t>
            </a:r>
            <a:endParaRPr lang="en-US" altLang="zh-CN" sz="2000" dirty="0"/>
          </a:p>
          <a:p>
            <a:endParaRPr lang="en-US" altLang="zh-CN" sz="2000" dirty="0"/>
          </a:p>
          <a:p>
            <a:r>
              <a:rPr lang="en-US" altLang="zh-CN" sz="2000" dirty="0"/>
              <a:t>• Pan-genome-scale resources and a graph-based genome reveal hidden SVs and </a:t>
            </a:r>
            <a:r>
              <a:rPr lang="en-US" altLang="zh-CN" sz="2000" dirty="0" err="1"/>
              <a:t>gCNVs</a:t>
            </a:r>
            <a:r>
              <a:rPr lang="en-US" altLang="zh-CN" sz="2000" dirty="0"/>
              <a:t> (171,072 SVs and 25,549 </a:t>
            </a:r>
            <a:r>
              <a:rPr lang="en-US" altLang="zh-CN" sz="2000" dirty="0" err="1"/>
              <a:t>gCNVs</a:t>
            </a:r>
            <a:r>
              <a:rPr lang="en-US" altLang="zh-CN" sz="2000" dirty="0"/>
              <a:t> )</a:t>
            </a:r>
            <a:endParaRPr lang="en-US" altLang="zh-CN" sz="2000" dirty="0"/>
          </a:p>
          <a:p>
            <a:endParaRPr lang="en-US" altLang="zh-CN" sz="2000" dirty="0"/>
          </a:p>
          <a:p>
            <a:r>
              <a:rPr lang="en-US" altLang="zh-CN" sz="2000" dirty="0"/>
              <a:t>• The derived state of </a:t>
            </a:r>
            <a:r>
              <a:rPr lang="en-US" altLang="zh-CN" sz="2000" i="1" dirty="0"/>
              <a:t>O. sativa </a:t>
            </a:r>
            <a:r>
              <a:rPr lang="en-US" altLang="zh-CN" sz="2000" dirty="0"/>
              <a:t>SVs was inferred using the </a:t>
            </a:r>
            <a:r>
              <a:rPr lang="en-US" altLang="zh-CN" sz="2000" i="1" dirty="0"/>
              <a:t>O. </a:t>
            </a:r>
            <a:r>
              <a:rPr lang="en-US" altLang="zh-CN" sz="2000" i="1" dirty="0" err="1"/>
              <a:t>glaberrima</a:t>
            </a:r>
            <a:r>
              <a:rPr lang="en-US" altLang="zh-CN" sz="2000" i="1" dirty="0"/>
              <a:t> </a:t>
            </a:r>
            <a:r>
              <a:rPr lang="en-US" altLang="zh-CN" sz="2000" dirty="0"/>
              <a:t>assembly</a:t>
            </a:r>
            <a:endParaRPr lang="en-US" altLang="zh-CN" sz="2000" dirty="0"/>
          </a:p>
          <a:p>
            <a:endParaRPr lang="en-US" altLang="zh-CN" sz="2000" dirty="0"/>
          </a:p>
          <a:p>
            <a:r>
              <a:rPr lang="en-US" altLang="zh-CN" sz="2000" dirty="0"/>
              <a:t>• SVs and </a:t>
            </a:r>
            <a:r>
              <a:rPr lang="en-US" altLang="zh-CN" sz="2000" dirty="0" err="1"/>
              <a:t>gCNVs</a:t>
            </a:r>
            <a:r>
              <a:rPr lang="en-US" altLang="zh-CN" sz="2000" dirty="0"/>
              <a:t> have shaped gene expression profiles and agronomic trait variations</a:t>
            </a:r>
            <a:endParaRPr lang="en-US" altLang="zh-CN" sz="2000" dirty="0"/>
          </a:p>
          <a:p>
            <a:endParaRPr lang="en-US" altLang="zh-CN" sz="2000" dirty="0"/>
          </a:p>
          <a:p>
            <a:pPr algn="r"/>
            <a:r>
              <a:rPr lang="en-US" altLang="zh-CN" sz="1800" dirty="0"/>
              <a:t>Qin </a:t>
            </a:r>
            <a:r>
              <a:rPr lang="en-US" altLang="zh-CN" sz="1800" i="1" dirty="0"/>
              <a:t>et al.</a:t>
            </a:r>
            <a:r>
              <a:rPr lang="en-US" altLang="zh-CN" sz="1800" dirty="0"/>
              <a:t>, 2021</a:t>
            </a:r>
            <a:endParaRPr lang="zh-CN" altLang="en-US" sz="1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67544" y="260648"/>
            <a:ext cx="3904263" cy="3429000"/>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5296" y="3501008"/>
            <a:ext cx="4137959" cy="2779441"/>
          </a:xfrm>
          <a:prstGeom prst="rect">
            <a:avLst/>
          </a:prstGeom>
        </p:spPr>
      </p:pic>
      <p:sp>
        <p:nvSpPr>
          <p:cNvPr id="8" name="文本框 7"/>
          <p:cNvSpPr txBox="1"/>
          <p:nvPr/>
        </p:nvSpPr>
        <p:spPr>
          <a:xfrm>
            <a:off x="4788024" y="1124744"/>
            <a:ext cx="4171335" cy="523220"/>
          </a:xfrm>
          <a:prstGeom prst="rect">
            <a:avLst/>
          </a:prstGeom>
          <a:noFill/>
        </p:spPr>
        <p:txBody>
          <a:bodyPr wrap="square">
            <a:spAutoFit/>
          </a:bodyPr>
          <a:lstStyle/>
          <a:p>
            <a:r>
              <a:rPr lang="en-US" altLang="zh-CN" sz="2800" dirty="0"/>
              <a:t>• 31 accessions</a:t>
            </a:r>
            <a:endParaRPr lang="zh-CN" alt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15616" y="980728"/>
            <a:ext cx="7231620" cy="528640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23528" y="332656"/>
            <a:ext cx="8640960" cy="1569660"/>
          </a:xfrm>
          <a:prstGeom prst="rect">
            <a:avLst/>
          </a:prstGeom>
          <a:noFill/>
        </p:spPr>
        <p:txBody>
          <a:bodyPr wrap="square">
            <a:spAutoFit/>
          </a:bodyPr>
          <a:lstStyle/>
          <a:p>
            <a:r>
              <a:rPr lang="en-US" altLang="zh-CN" dirty="0"/>
              <a:t>We identified an average 24,469 (4,978 [</a:t>
            </a:r>
            <a:r>
              <a:rPr lang="en-US" altLang="zh-CN" dirty="0" err="1"/>
              <a:t>Kosh</a:t>
            </a:r>
            <a:r>
              <a:rPr lang="en-US" altLang="zh-CN" dirty="0"/>
              <a:t>]–34,669 [CG14]) SVs per accession relative to </a:t>
            </a:r>
            <a:r>
              <a:rPr lang="en-US" altLang="zh-CN" dirty="0" err="1"/>
              <a:t>Nipponbare</a:t>
            </a:r>
            <a:r>
              <a:rPr lang="en-US" altLang="zh-CN" dirty="0"/>
              <a:t>, affecting an average of 138.3 </a:t>
            </a:r>
            <a:r>
              <a:rPr lang="en-US" altLang="zh-CN" dirty="0" err="1"/>
              <a:t>Mbp</a:t>
            </a:r>
            <a:r>
              <a:rPr lang="en-US" altLang="zh-CN" dirty="0"/>
              <a:t> (23.4 [</a:t>
            </a:r>
            <a:r>
              <a:rPr lang="en-US" altLang="zh-CN" dirty="0" err="1"/>
              <a:t>Kosh</a:t>
            </a:r>
            <a:r>
              <a:rPr lang="en-US" altLang="zh-CN" dirty="0"/>
              <a:t>]–181.2 </a:t>
            </a:r>
            <a:r>
              <a:rPr lang="en-US" altLang="zh-CN" dirty="0" err="1"/>
              <a:t>Mbp</a:t>
            </a:r>
            <a:r>
              <a:rPr lang="en-US" altLang="zh-CN" dirty="0"/>
              <a:t> [CG14]) of genomic sequence per accession.</a:t>
            </a:r>
            <a:endParaRPr lang="zh-CN" altLang="en-US" dirty="0"/>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19672" y="1902316"/>
            <a:ext cx="6187074" cy="2095947"/>
          </a:xfrm>
          <a:prstGeom prst="rect">
            <a:avLst/>
          </a:pr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6865" y="4077072"/>
            <a:ext cx="1950270" cy="255671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95536" y="260648"/>
            <a:ext cx="5943585" cy="2153473"/>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592288"/>
            <a:ext cx="4687125" cy="4005064"/>
          </a:xfrm>
          <a:prstGeom prst="rect">
            <a:avLst/>
          </a:prstGeom>
        </p:spPr>
      </p:pic>
      <p:sp>
        <p:nvSpPr>
          <p:cNvPr id="8" name="矩形 7"/>
          <p:cNvSpPr/>
          <p:nvPr/>
        </p:nvSpPr>
        <p:spPr bwMode="auto">
          <a:xfrm>
            <a:off x="395536" y="4594820"/>
            <a:ext cx="360040" cy="2002532"/>
          </a:xfrm>
          <a:prstGeom prst="rect">
            <a:avLst/>
          </a:prstGeom>
          <a:solidFill>
            <a:schemeClr val="tx2"/>
          </a:solidFill>
          <a:ln w="9525" cap="flat" cmpd="sng" algn="ctr">
            <a:solidFill>
              <a:schemeClr val="tx2"/>
            </a:solidFill>
            <a:prstDash val="solid"/>
            <a:round/>
            <a:headEnd type="none" w="med" len="med"/>
            <a:tailEnd type="none" w="med" len="med"/>
          </a:ln>
        </p:spPr>
        <p:txBody>
          <a:bodyPr vert="horz" wrap="non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1" lang="zh-CN" altLang="en-US" sz="2400" b="0"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p:txBody>
      </p:sp>
      <p:sp>
        <p:nvSpPr>
          <p:cNvPr id="10" name="文本框 9"/>
          <p:cNvSpPr txBox="1"/>
          <p:nvPr/>
        </p:nvSpPr>
        <p:spPr>
          <a:xfrm>
            <a:off x="6588224" y="367888"/>
            <a:ext cx="2304256" cy="1938992"/>
          </a:xfrm>
          <a:prstGeom prst="rect">
            <a:avLst/>
          </a:prstGeom>
          <a:noFill/>
        </p:spPr>
        <p:txBody>
          <a:bodyPr wrap="square">
            <a:spAutoFit/>
          </a:bodyPr>
          <a:lstStyle/>
          <a:p>
            <a:r>
              <a:rPr lang="en-US" altLang="zh-CN" dirty="0"/>
              <a:t>found that 82.8% of PAVs in our call set have not been reported previously</a:t>
            </a:r>
            <a:endParaRPr lang="zh-CN" altLang="en-US" dirty="0"/>
          </a:p>
        </p:txBody>
      </p:sp>
      <p:sp>
        <p:nvSpPr>
          <p:cNvPr id="12" name="文本框 11"/>
          <p:cNvSpPr txBox="1"/>
          <p:nvPr/>
        </p:nvSpPr>
        <p:spPr>
          <a:xfrm>
            <a:off x="5436132" y="2701994"/>
            <a:ext cx="3456384" cy="3785652"/>
          </a:xfrm>
          <a:prstGeom prst="rect">
            <a:avLst/>
          </a:prstGeom>
          <a:noFill/>
        </p:spPr>
        <p:txBody>
          <a:bodyPr wrap="square">
            <a:spAutoFit/>
          </a:bodyPr>
          <a:lstStyle/>
          <a:p>
            <a:r>
              <a:rPr lang="en-US" altLang="zh-CN" dirty="0"/>
              <a:t>A representative hotspot region on chromosome 11 has 868 independent SVs among the 33 accessions. Ten representative accessions are used here for displaying the positions of the SVs in this chromosome 11 hotspot region</a:t>
            </a:r>
            <a:endParaRPr lang="zh-CN"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283968" y="1962198"/>
            <a:ext cx="4572000" cy="4524315"/>
          </a:xfrm>
          <a:prstGeom prst="rect">
            <a:avLst/>
          </a:prstGeom>
          <a:noFill/>
        </p:spPr>
        <p:txBody>
          <a:bodyPr wrap="square">
            <a:spAutoFit/>
          </a:bodyPr>
          <a:lstStyle/>
          <a:p>
            <a:r>
              <a:rPr lang="en-US" altLang="zh-CN" dirty="0"/>
              <a:t>a region harboring the SLB1 and SLB2 loci was reported to be “deleted” in XI accessions, and the “deletion” of this region was associated with higher tiller number and reduced </a:t>
            </a:r>
            <a:r>
              <a:rPr lang="en-US" altLang="zh-CN" dirty="0" err="1"/>
              <a:t>strigolactone</a:t>
            </a:r>
            <a:r>
              <a:rPr lang="en-US" altLang="zh-CN" dirty="0"/>
              <a:t> (SL) production.</a:t>
            </a:r>
            <a:endParaRPr lang="en-US" altLang="zh-CN" dirty="0"/>
          </a:p>
          <a:p>
            <a:endParaRPr lang="en-US" altLang="zh-CN" dirty="0"/>
          </a:p>
          <a:p>
            <a:r>
              <a:rPr lang="en-US" altLang="zh-CN" dirty="0"/>
              <a:t>However, our inference of SV ancestral state showed that this region was very likely inserted into GJ accessions. </a:t>
            </a:r>
            <a:endParaRPr lang="zh-CN" altLang="en-US" dirty="0"/>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39552" y="188640"/>
            <a:ext cx="5121239" cy="1773558"/>
          </a:xfrm>
          <a:prstGeom prst="rect">
            <a:avLst/>
          </a:pr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2305434"/>
            <a:ext cx="2592288" cy="4363926"/>
          </a:xfrm>
          <a:prstGeom prst="rect">
            <a:avLst/>
          </a:prstGeom>
        </p:spPr>
      </p:pic>
      <p:sp>
        <p:nvSpPr>
          <p:cNvPr id="10" name="矩形 9"/>
          <p:cNvSpPr/>
          <p:nvPr/>
        </p:nvSpPr>
        <p:spPr bwMode="auto">
          <a:xfrm>
            <a:off x="5436096" y="188640"/>
            <a:ext cx="224695" cy="864096"/>
          </a:xfrm>
          <a:prstGeom prst="rect">
            <a:avLst/>
          </a:prstGeom>
          <a:solidFill>
            <a:schemeClr val="tx2"/>
          </a:solidFill>
          <a:ln w="9525" cap="flat" cmpd="sng" algn="ctr">
            <a:solidFill>
              <a:schemeClr val="tx2"/>
            </a:solidFill>
            <a:prstDash val="solid"/>
            <a:round/>
            <a:headEnd type="none" w="med" len="med"/>
            <a:tailEnd type="none" w="med" len="med"/>
          </a:ln>
        </p:spPr>
        <p:txBody>
          <a:bodyPr vert="horz" wrap="non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1" lang="zh-CN" altLang="en-US" sz="2400" b="0"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p:txBody>
      </p:sp>
      <p:sp>
        <p:nvSpPr>
          <p:cNvPr id="11" name="矩形 10"/>
          <p:cNvSpPr/>
          <p:nvPr/>
        </p:nvSpPr>
        <p:spPr bwMode="auto">
          <a:xfrm>
            <a:off x="755576" y="6165304"/>
            <a:ext cx="144016" cy="432048"/>
          </a:xfrm>
          <a:prstGeom prst="rect">
            <a:avLst/>
          </a:prstGeom>
          <a:solidFill>
            <a:schemeClr val="tx2"/>
          </a:solidFill>
          <a:ln w="9525" cap="flat" cmpd="sng" algn="ctr">
            <a:solidFill>
              <a:schemeClr val="tx2"/>
            </a:solidFill>
            <a:prstDash val="solid"/>
            <a:round/>
            <a:headEnd type="none" w="med" len="med"/>
            <a:tailEnd type="none" w="med" len="med"/>
          </a:ln>
        </p:spPr>
        <p:txBody>
          <a:bodyPr vert="horz" wrap="non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1" lang="zh-CN" altLang="en-US" sz="2400" b="0"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8718" y="1556792"/>
            <a:ext cx="4365104" cy="4365104"/>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11"/>
          <p:cNvSpPr txBox="1"/>
          <p:nvPr/>
        </p:nvSpPr>
        <p:spPr>
          <a:xfrm>
            <a:off x="323528" y="416689"/>
            <a:ext cx="4171335" cy="52322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en-US" altLang="zh-CN" b="1" dirty="0">
                <a:latin typeface="微软雅黑" panose="020B0503020204020204" pitchFamily="34" charset="-122"/>
                <a:ea typeface="微软雅黑" panose="020B0503020204020204" pitchFamily="34" charset="-122"/>
              </a:rPr>
              <a:t>Case2——</a:t>
            </a:r>
            <a:r>
              <a:rPr lang="zh-CN" altLang="en-US" b="1" dirty="0">
                <a:latin typeface="微软雅黑" panose="020B0503020204020204" pitchFamily="34" charset="-122"/>
                <a:ea typeface="微软雅黑" panose="020B0503020204020204" pitchFamily="34" charset="-122"/>
              </a:rPr>
              <a:t>大豆泛基因组</a:t>
            </a:r>
            <a:endParaRPr lang="zh-CN" altLang="en-US" b="1" dirty="0">
              <a:latin typeface="微软雅黑" panose="020B0503020204020204" pitchFamily="34" charset="-122"/>
              <a:ea typeface="微软雅黑" panose="020B0503020204020204" pitchFamily="34" charset="-122"/>
            </a:endParaRPr>
          </a:p>
        </p:txBody>
      </p:sp>
      <p:sp>
        <p:nvSpPr>
          <p:cNvPr id="7" name="文本框 6"/>
          <p:cNvSpPr txBox="1"/>
          <p:nvPr/>
        </p:nvSpPr>
        <p:spPr>
          <a:xfrm>
            <a:off x="4854842" y="1520691"/>
            <a:ext cx="3960440" cy="4401205"/>
          </a:xfrm>
          <a:prstGeom prst="rect">
            <a:avLst/>
          </a:prstGeom>
          <a:noFill/>
        </p:spPr>
        <p:txBody>
          <a:bodyPr wrap="square">
            <a:spAutoFit/>
          </a:bodyPr>
          <a:lstStyle/>
          <a:p>
            <a:r>
              <a:rPr lang="en-US" altLang="zh-CN" sz="2000" b="0" i="0" dirty="0">
                <a:solidFill>
                  <a:schemeClr val="tx2"/>
                </a:solidFill>
                <a:effectLst/>
                <a:latin typeface="微软雅黑" panose="020B0503020204020204" pitchFamily="34" charset="-122"/>
                <a:ea typeface="微软雅黑" panose="020B0503020204020204" pitchFamily="34" charset="-122"/>
                <a:cs typeface="Microsoft Tai Le" panose="020B0502040204020203" pitchFamily="34" charset="0"/>
              </a:rPr>
              <a:t>performed individual </a:t>
            </a:r>
            <a:r>
              <a:rPr lang="en-US" altLang="zh-CN" sz="2000" b="0" i="1" dirty="0">
                <a:solidFill>
                  <a:schemeClr val="tx2"/>
                </a:solidFill>
                <a:effectLst/>
                <a:latin typeface="微软雅黑" panose="020B0503020204020204" pitchFamily="34" charset="-122"/>
                <a:ea typeface="微软雅黑" panose="020B0503020204020204" pitchFamily="34" charset="-122"/>
                <a:cs typeface="Microsoft Tai Le" panose="020B0502040204020203" pitchFamily="34" charset="0"/>
              </a:rPr>
              <a:t>de novo</a:t>
            </a:r>
            <a:r>
              <a:rPr lang="en-US" altLang="zh-CN" sz="2000" b="0" i="0" dirty="0">
                <a:solidFill>
                  <a:schemeClr val="tx2"/>
                </a:solidFill>
                <a:effectLst/>
                <a:latin typeface="微软雅黑" panose="020B0503020204020204" pitchFamily="34" charset="-122"/>
                <a:ea typeface="微软雅黑" panose="020B0503020204020204" pitchFamily="34" charset="-122"/>
                <a:cs typeface="Microsoft Tai Le" panose="020B0502040204020203" pitchFamily="34" charset="0"/>
              </a:rPr>
              <a:t> genome assemblies for 26 representative soybeans that were selected from 2,898 deeply sequenced accessions</a:t>
            </a:r>
            <a:endParaRPr lang="en-US" altLang="zh-CN" sz="2000" b="0" i="0" dirty="0">
              <a:solidFill>
                <a:schemeClr val="tx2"/>
              </a:solidFill>
              <a:effectLst/>
              <a:latin typeface="微软雅黑" panose="020B0503020204020204" pitchFamily="34" charset="-122"/>
              <a:ea typeface="微软雅黑" panose="020B0503020204020204" pitchFamily="34" charset="-122"/>
              <a:cs typeface="Microsoft Tai Le" panose="020B0502040204020203" pitchFamily="34" charset="0"/>
            </a:endParaRPr>
          </a:p>
          <a:p>
            <a:endParaRPr lang="en-US" altLang="zh-CN" sz="2000" dirty="0">
              <a:solidFill>
                <a:schemeClr val="tx2"/>
              </a:solidFill>
              <a:latin typeface="微软雅黑" panose="020B0503020204020204" pitchFamily="34" charset="-122"/>
              <a:ea typeface="微软雅黑" panose="020B0503020204020204" pitchFamily="34" charset="-122"/>
              <a:cs typeface="Microsoft Tai Le" panose="020B0502040204020203" pitchFamily="34" charset="0"/>
            </a:endParaRPr>
          </a:p>
          <a:p>
            <a:r>
              <a:rPr lang="en-US" altLang="zh-CN" sz="2000" b="0" i="0" dirty="0">
                <a:solidFill>
                  <a:schemeClr val="tx2"/>
                </a:solidFill>
                <a:effectLst/>
                <a:latin typeface="微软雅黑" panose="020B0503020204020204" pitchFamily="34" charset="-122"/>
                <a:ea typeface="微软雅黑" panose="020B0503020204020204" pitchFamily="34" charset="-122"/>
                <a:cs typeface="Microsoft Tai Le" panose="020B0502040204020203" pitchFamily="34" charset="0"/>
              </a:rPr>
              <a:t>constructed a graph-based genome</a:t>
            </a:r>
            <a:endParaRPr lang="en-US" altLang="zh-CN" sz="2000" b="0" i="0" dirty="0">
              <a:solidFill>
                <a:schemeClr val="tx2"/>
              </a:solidFill>
              <a:effectLst/>
              <a:latin typeface="微软雅黑" panose="020B0503020204020204" pitchFamily="34" charset="-122"/>
              <a:ea typeface="微软雅黑" panose="020B0503020204020204" pitchFamily="34" charset="-122"/>
              <a:cs typeface="Microsoft Tai Le" panose="020B0502040204020203" pitchFamily="34" charset="0"/>
            </a:endParaRPr>
          </a:p>
          <a:p>
            <a:endParaRPr lang="en-US" altLang="zh-CN" sz="2000" dirty="0">
              <a:solidFill>
                <a:schemeClr val="tx2"/>
              </a:solidFill>
              <a:latin typeface="微软雅黑" panose="020B0503020204020204" pitchFamily="34" charset="-122"/>
              <a:ea typeface="微软雅黑" panose="020B0503020204020204" pitchFamily="34" charset="-122"/>
              <a:cs typeface="Microsoft Tai Le" panose="020B0502040204020203" pitchFamily="34" charset="0"/>
            </a:endParaRPr>
          </a:p>
          <a:p>
            <a:r>
              <a:rPr lang="en-US" altLang="zh-CN" sz="2000" b="0" i="0" dirty="0">
                <a:solidFill>
                  <a:schemeClr val="tx2"/>
                </a:solidFill>
                <a:effectLst/>
                <a:latin typeface="微软雅黑" panose="020B0503020204020204" pitchFamily="34" charset="-122"/>
                <a:ea typeface="微软雅黑" panose="020B0503020204020204" pitchFamily="34" charset="-122"/>
                <a:cs typeface="Microsoft Tai Le" panose="020B0502040204020203" pitchFamily="34" charset="0"/>
              </a:rPr>
              <a:t>identified numerous genetic variations that cannot be detected by direct mapping of short sequence reads onto a single reference genome.</a:t>
            </a:r>
            <a:endParaRPr lang="zh-CN" altLang="en-US" sz="2000" dirty="0">
              <a:solidFill>
                <a:schemeClr val="tx2"/>
              </a:solidFill>
              <a:latin typeface="微软雅黑" panose="020B0503020204020204" pitchFamily="34" charset="-122"/>
              <a:ea typeface="微软雅黑" panose="020B0503020204020204" pitchFamily="34" charset="-122"/>
              <a:cs typeface="Microsoft Tai Le" panose="020B0502040204020203" pitchFamily="34" charset="0"/>
            </a:endParaRPr>
          </a:p>
        </p:txBody>
      </p:sp>
      <p:sp>
        <p:nvSpPr>
          <p:cNvPr id="8" name="文本框 24"/>
          <p:cNvSpPr txBox="1"/>
          <p:nvPr/>
        </p:nvSpPr>
        <p:spPr>
          <a:xfrm>
            <a:off x="6655042" y="6237312"/>
            <a:ext cx="2160240" cy="30797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1400" dirty="0">
                <a:latin typeface="Arial" panose="020B0604020202020204" pitchFamily="34" charset="0"/>
                <a:cs typeface="Arial" panose="020B0604020202020204" pitchFamily="34" charset="0"/>
              </a:rPr>
              <a:t>Liu </a:t>
            </a:r>
            <a:r>
              <a:rPr lang="en-US" altLang="zh-CN" sz="1400" i="1" dirty="0">
                <a:latin typeface="Arial" panose="020B0604020202020204" pitchFamily="34" charset="0"/>
                <a:cs typeface="Arial" panose="020B0604020202020204" pitchFamily="34" charset="0"/>
              </a:rPr>
              <a:t>et al</a:t>
            </a:r>
            <a:r>
              <a:rPr lang="en-US" altLang="zh-CN" sz="1400" dirty="0">
                <a:latin typeface="Arial" panose="020B0604020202020204" pitchFamily="34" charset="0"/>
                <a:cs typeface="Arial" panose="020B0604020202020204" pitchFamily="34" charset="0"/>
              </a:rPr>
              <a:t>., 2020</a:t>
            </a:r>
            <a:r>
              <a:rPr lang="en-US" altLang="zh-CN" sz="1400" i="1" dirty="0">
                <a:latin typeface="Arial" panose="020B0604020202020204" pitchFamily="34" charset="0"/>
                <a:cs typeface="Arial" panose="020B0604020202020204" pitchFamily="34" charset="0"/>
              </a:rPr>
              <a:t>, Cell</a:t>
            </a:r>
            <a:endParaRPr lang="zh-CN" altLang="en-US" sz="1400" i="1" dirty="0">
              <a:latin typeface="Arial" panose="020B0604020202020204" pitchFamily="34" charset="0"/>
              <a:ea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288" y="404664"/>
            <a:ext cx="4652666" cy="3600400"/>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2204864"/>
            <a:ext cx="4176464" cy="410863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8975" y="91282"/>
            <a:ext cx="5345113" cy="1547812"/>
          </a:xfrm>
          <a:prstGeom prst="rect">
            <a:avLst/>
          </a:prstGeom>
          <a:noFill/>
          <a:ln w="9525">
            <a:noFill/>
          </a:ln>
        </p:spPr>
      </p:pic>
      <p:pic>
        <p:nvPicPr>
          <p:cNvPr id="6" name="图片 5"/>
          <p:cNvPicPr>
            <a:picLocks noChangeAspect="1"/>
          </p:cNvPicPr>
          <p:nvPr/>
        </p:nvPicPr>
        <p:blipFill>
          <a:blip r:embed="rId2"/>
          <a:srcRect l="327" t="11855" r="46866" b="874"/>
          <a:stretch>
            <a:fillRect/>
          </a:stretch>
        </p:blipFill>
        <p:spPr>
          <a:xfrm>
            <a:off x="4985422" y="2808869"/>
            <a:ext cx="4121904" cy="3594076"/>
          </a:xfrm>
          <a:prstGeom prst="rect">
            <a:avLst/>
          </a:prstGeom>
          <a:noFill/>
          <a:ln w="9525">
            <a:noFill/>
          </a:ln>
        </p:spPr>
      </p:pic>
      <p:pic>
        <p:nvPicPr>
          <p:cNvPr id="7" name="图片 6"/>
          <p:cNvPicPr>
            <a:picLocks noChangeAspect="1"/>
          </p:cNvPicPr>
          <p:nvPr/>
        </p:nvPicPr>
        <p:blipFill>
          <a:blip r:embed="rId3"/>
          <a:srcRect b="9276"/>
          <a:stretch>
            <a:fillRect/>
          </a:stretch>
        </p:blipFill>
        <p:spPr>
          <a:xfrm>
            <a:off x="453156" y="1766770"/>
            <a:ext cx="4476750" cy="2316162"/>
          </a:xfrm>
          <a:prstGeom prst="rect">
            <a:avLst/>
          </a:prstGeom>
          <a:noFill/>
          <a:ln w="9525">
            <a:noFill/>
          </a:ln>
        </p:spPr>
      </p:pic>
      <p:pic>
        <p:nvPicPr>
          <p:cNvPr id="8" name="图片 7"/>
          <p:cNvPicPr>
            <a:picLocks noChangeAspect="1"/>
          </p:cNvPicPr>
          <p:nvPr/>
        </p:nvPicPr>
        <p:blipFill>
          <a:blip r:embed="rId4"/>
          <a:srcRect l="34955" t="15668" r="3638"/>
          <a:stretch>
            <a:fillRect/>
          </a:stretch>
        </p:blipFill>
        <p:spPr>
          <a:xfrm>
            <a:off x="1385018" y="4210608"/>
            <a:ext cx="2613025" cy="2192337"/>
          </a:xfrm>
          <a:prstGeom prst="rect">
            <a:avLst/>
          </a:prstGeom>
          <a:noFill/>
          <a:ln w="9525">
            <a:noFill/>
          </a:ln>
        </p:spPr>
      </p:pic>
      <p:sp>
        <p:nvSpPr>
          <p:cNvPr id="9" name="矩形 8"/>
          <p:cNvSpPr/>
          <p:nvPr/>
        </p:nvSpPr>
        <p:spPr>
          <a:xfrm>
            <a:off x="6349461" y="2276872"/>
            <a:ext cx="1393825" cy="369888"/>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en-US" altLang="zh-CN" sz="1800" b="1" dirty="0">
                <a:latin typeface="Arial" panose="020B0604020202020204" pitchFamily="34" charset="0"/>
                <a:cs typeface="Arial" panose="020B0604020202020204" pitchFamily="34" charset="0"/>
              </a:rPr>
              <a:t>PAV GWAS</a:t>
            </a:r>
            <a:endParaRPr lang="zh-CN" altLang="en-US" sz="1800" b="1" dirty="0">
              <a:latin typeface="Arial" panose="020B0604020202020204" pitchFamily="34" charset="0"/>
              <a:ea typeface="Arial" panose="020B0604020202020204" pitchFamily="34" charset="0"/>
            </a:endParaRPr>
          </a:p>
        </p:txBody>
      </p:sp>
      <p:sp>
        <p:nvSpPr>
          <p:cNvPr id="10" name="矩形 9"/>
          <p:cNvSpPr/>
          <p:nvPr/>
        </p:nvSpPr>
        <p:spPr>
          <a:xfrm>
            <a:off x="6164262" y="214301"/>
            <a:ext cx="2484398" cy="369332"/>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en-US" altLang="zh-CN" sz="1800" b="1" dirty="0">
                <a:latin typeface="Arial" panose="020B0604020202020204" pitchFamily="34" charset="0"/>
                <a:ea typeface="宋体" panose="02010600030101010101" pitchFamily="2" charset="-122"/>
              </a:rPr>
              <a:t>PAV</a:t>
            </a:r>
            <a:r>
              <a:rPr lang="zh-CN" altLang="en-US" sz="1800" b="1" dirty="0">
                <a:latin typeface="Arial" panose="020B0604020202020204" pitchFamily="34" charset="0"/>
                <a:ea typeface="宋体" panose="02010600030101010101" pitchFamily="2" charset="-122"/>
              </a:rPr>
              <a:t>突变改变种皮亮度</a:t>
            </a:r>
            <a:endParaRPr lang="zh-CN" altLang="en-US" sz="1800" b="1" dirty="0">
              <a:latin typeface="Arial" panose="020B0604020202020204" pitchFamily="34" charset="0"/>
              <a:ea typeface="宋体" panose="02010600030101010101" pitchFamily="2"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txBox="1"/>
          <p:nvPr/>
        </p:nvSpPr>
        <p:spPr>
          <a:xfrm>
            <a:off x="685800" y="691858"/>
            <a:ext cx="8458200" cy="2737142"/>
          </a:xfrm>
          <a:prstGeom prst="rect">
            <a:avLst/>
          </a:prstGeom>
          <a:noFill/>
          <a:ln w="9525">
            <a:noFill/>
          </a:ln>
        </p:spPr>
        <p:txBody>
          <a:bodyPr vert="horz" wrap="square" lIns="91440" tIns="45720" rIns="91440" bIns="45720" anchor="t"/>
          <a:lstStyle>
            <a:lvl1pPr marL="342900" indent="-342900" algn="l" rtl="0" eaLnBrk="0" fontAlgn="base" hangingPunct="0">
              <a:spcBef>
                <a:spcPct val="20000"/>
              </a:spcBef>
              <a:spcAft>
                <a:spcPct val="0"/>
              </a:spcAft>
              <a:buClr>
                <a:schemeClr val="accent2"/>
              </a:buClr>
              <a:buSzPct val="11000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11000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11000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Char char="•"/>
              <a:defRPr kumimoji="1" sz="2000">
                <a:solidFill>
                  <a:schemeClr val="tx1"/>
                </a:solidFill>
                <a:latin typeface="+mn-lt"/>
                <a:ea typeface="+mn-ea"/>
              </a:defRPr>
            </a:lvl5pPr>
            <a:lvl6pPr marL="2514600" indent="-228600" algn="l" rtl="0" fontAlgn="base">
              <a:spcBef>
                <a:spcPct val="20000"/>
              </a:spcBef>
              <a:spcAft>
                <a:spcPct val="0"/>
              </a:spcAft>
              <a:buClr>
                <a:schemeClr val="tx1"/>
              </a:buClr>
              <a:buChar char="•"/>
              <a:defRPr kumimoji="1" sz="2000">
                <a:solidFill>
                  <a:schemeClr val="tx1"/>
                </a:solidFill>
                <a:latin typeface="+mn-lt"/>
                <a:ea typeface="+mn-ea"/>
              </a:defRPr>
            </a:lvl6pPr>
            <a:lvl7pPr marL="2971800" indent="-228600" algn="l" rtl="0" fontAlgn="base">
              <a:spcBef>
                <a:spcPct val="20000"/>
              </a:spcBef>
              <a:spcAft>
                <a:spcPct val="0"/>
              </a:spcAft>
              <a:buClr>
                <a:schemeClr val="tx1"/>
              </a:buClr>
              <a:buChar char="•"/>
              <a:defRPr kumimoji="1" sz="2000">
                <a:solidFill>
                  <a:schemeClr val="tx1"/>
                </a:solidFill>
                <a:latin typeface="+mn-lt"/>
                <a:ea typeface="+mn-ea"/>
              </a:defRPr>
            </a:lvl7pPr>
            <a:lvl8pPr marL="3429000" indent="-228600" algn="l" rtl="0" fontAlgn="base">
              <a:spcBef>
                <a:spcPct val="20000"/>
              </a:spcBef>
              <a:spcAft>
                <a:spcPct val="0"/>
              </a:spcAft>
              <a:buClr>
                <a:schemeClr val="tx1"/>
              </a:buClr>
              <a:buChar char="•"/>
              <a:defRPr kumimoji="1" sz="2000">
                <a:solidFill>
                  <a:schemeClr val="tx1"/>
                </a:solidFill>
                <a:latin typeface="+mn-lt"/>
                <a:ea typeface="+mn-ea"/>
              </a:defRPr>
            </a:lvl8pPr>
            <a:lvl9pPr marL="3886200" indent="-228600" algn="l" rtl="0" fontAlgn="base">
              <a:spcBef>
                <a:spcPct val="20000"/>
              </a:spcBef>
              <a:spcAft>
                <a:spcPct val="0"/>
              </a:spcAft>
              <a:buClr>
                <a:schemeClr val="tx1"/>
              </a:buClr>
              <a:buChar char="•"/>
              <a:defRPr kumimoji="1" sz="2000">
                <a:solidFill>
                  <a:schemeClr val="tx1"/>
                </a:solidFill>
                <a:latin typeface="+mn-lt"/>
                <a:ea typeface="+mn-ea"/>
              </a:defRPr>
            </a:lvl9pPr>
          </a:lstStyle>
          <a:p>
            <a:pPr marL="0" indent="0">
              <a:lnSpc>
                <a:spcPct val="150000"/>
              </a:lnSpc>
              <a:buFontTx/>
              <a:buNone/>
            </a:pPr>
            <a:r>
              <a:rPr lang="zh-CN" altLang="en-US" b="1" kern="0" dirty="0"/>
              <a:t>单一参考基因组不能代表物种内的多样性</a:t>
            </a:r>
            <a:endParaRPr lang="zh-CN" altLang="en-US" b="1" kern="0" dirty="0"/>
          </a:p>
        </p:txBody>
      </p:sp>
      <p:pic>
        <p:nvPicPr>
          <p:cNvPr id="5" name="图片 4"/>
          <p:cNvPicPr>
            <a:picLocks noChangeAspect="1"/>
          </p:cNvPicPr>
          <p:nvPr/>
        </p:nvPicPr>
        <p:blipFill>
          <a:blip r:embed="rId1"/>
          <a:stretch>
            <a:fillRect/>
          </a:stretch>
        </p:blipFill>
        <p:spPr>
          <a:xfrm>
            <a:off x="1907704" y="1628800"/>
            <a:ext cx="5064125" cy="4346575"/>
          </a:xfrm>
          <a:prstGeom prst="rect">
            <a:avLst/>
          </a:prstGeom>
          <a:noFill/>
          <a:ln w="9525">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5508104" y="5877272"/>
            <a:ext cx="3096344" cy="369332"/>
          </a:xfrm>
          <a:prstGeom prst="rect">
            <a:avLst/>
          </a:prstGeom>
          <a:noFill/>
        </p:spPr>
        <p:txBody>
          <a:bodyPr wrap="square">
            <a:spAutoFit/>
          </a:bodyPr>
          <a:lstStyle/>
          <a:p>
            <a:r>
              <a:rPr lang="en-US" altLang="zh-CN" sz="1800" dirty="0" err="1"/>
              <a:t>Alonge</a:t>
            </a:r>
            <a:r>
              <a:rPr lang="en-US" altLang="zh-CN" sz="1800" dirty="0"/>
              <a:t> </a:t>
            </a:r>
            <a:r>
              <a:rPr lang="en-US" altLang="zh-CN" sz="1800" i="1" dirty="0"/>
              <a:t>et al.</a:t>
            </a:r>
            <a:r>
              <a:rPr lang="en-US" altLang="zh-CN" sz="1800" dirty="0"/>
              <a:t>, Cell</a:t>
            </a:r>
            <a:endParaRPr lang="zh-CN" altLang="en-US" sz="1800" dirty="0"/>
          </a:p>
        </p:txBody>
      </p:sp>
      <p:sp>
        <p:nvSpPr>
          <p:cNvPr id="8" name="文本框 11"/>
          <p:cNvSpPr txBox="1"/>
          <p:nvPr/>
        </p:nvSpPr>
        <p:spPr>
          <a:xfrm>
            <a:off x="323528" y="416689"/>
            <a:ext cx="4171335" cy="52322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en-US" altLang="zh-CN" b="1" dirty="0">
                <a:latin typeface="微软雅黑" panose="020B0503020204020204" pitchFamily="34" charset="-122"/>
                <a:ea typeface="微软雅黑" panose="020B0503020204020204" pitchFamily="34" charset="-122"/>
              </a:rPr>
              <a:t>Case3——</a:t>
            </a:r>
            <a:r>
              <a:rPr lang="zh-CN" altLang="en-US" b="1" dirty="0">
                <a:latin typeface="微软雅黑" panose="020B0503020204020204" pitchFamily="34" charset="-122"/>
                <a:ea typeface="微软雅黑" panose="020B0503020204020204" pitchFamily="34" charset="-122"/>
              </a:rPr>
              <a:t>番茄泛基因组</a:t>
            </a:r>
            <a:endParaRPr lang="zh-CN" altLang="en-US" b="1" dirty="0">
              <a:latin typeface="微软雅黑" panose="020B0503020204020204" pitchFamily="34" charset="-122"/>
              <a:ea typeface="微软雅黑" panose="020B0503020204020204" pitchFamily="34" charset="-122"/>
            </a:endParaRPr>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95536" y="1412776"/>
            <a:ext cx="4293096" cy="4293096"/>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p:cNvSpPr txBox="1"/>
          <p:nvPr/>
        </p:nvSpPr>
        <p:spPr>
          <a:xfrm>
            <a:off x="5076056" y="1268760"/>
            <a:ext cx="3816424" cy="2246769"/>
          </a:xfrm>
          <a:prstGeom prst="rect">
            <a:avLst/>
          </a:prstGeom>
          <a:noFill/>
        </p:spPr>
        <p:txBody>
          <a:bodyPr wrap="square">
            <a:spAutoFit/>
          </a:bodyPr>
          <a:lstStyle/>
          <a:p>
            <a:r>
              <a:rPr lang="en-US" altLang="zh-CN" sz="2000" dirty="0"/>
              <a:t>used long-read nanopore sequencing to capture 238,490 SVs in 100 diverse tomato lines</a:t>
            </a:r>
            <a:endParaRPr lang="en-US" altLang="zh-CN" sz="2000" dirty="0"/>
          </a:p>
          <a:p>
            <a:endParaRPr lang="en-US" altLang="zh-CN" sz="2000" dirty="0"/>
          </a:p>
          <a:p>
            <a:r>
              <a:rPr lang="en-US" altLang="zh-CN" sz="2000" dirty="0"/>
              <a:t>14 new reference assemblies</a:t>
            </a:r>
            <a:endParaRPr lang="en-US" altLang="zh-CN" sz="2000" dirty="0"/>
          </a:p>
          <a:p>
            <a:endParaRPr lang="en-US" altLang="zh-CN" sz="2000" dirty="0"/>
          </a:p>
          <a:p>
            <a:endParaRPr lang="zh-CN" altLang="en-US" sz="2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332656"/>
            <a:ext cx="9144000" cy="2811053"/>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3295918"/>
            <a:ext cx="1895740" cy="3229426"/>
          </a:xfrm>
          <a:prstGeom prst="rect">
            <a:avLst/>
          </a:prstGeom>
        </p:spPr>
      </p:pic>
      <p:sp>
        <p:nvSpPr>
          <p:cNvPr id="9" name="文本框 8"/>
          <p:cNvSpPr txBox="1"/>
          <p:nvPr/>
        </p:nvSpPr>
        <p:spPr>
          <a:xfrm>
            <a:off x="4211960" y="3714292"/>
            <a:ext cx="4572000" cy="1569660"/>
          </a:xfrm>
          <a:prstGeom prst="rect">
            <a:avLst/>
          </a:prstGeom>
          <a:noFill/>
        </p:spPr>
        <p:txBody>
          <a:bodyPr wrap="square">
            <a:spAutoFit/>
          </a:bodyPr>
          <a:lstStyle/>
          <a:p>
            <a:pPr algn="l"/>
            <a:r>
              <a:rPr lang="en-US" altLang="zh-CN" b="0" i="0" dirty="0">
                <a:solidFill>
                  <a:schemeClr val="tx2"/>
                </a:solidFill>
                <a:effectLst/>
                <a:latin typeface="微软雅黑 Light" panose="020B0502040204020203" pitchFamily="34" charset="-122"/>
                <a:ea typeface="微软雅黑 Light" panose="020B0502040204020203" pitchFamily="34" charset="-122"/>
              </a:rPr>
              <a:t>The Fruit Weight QTL </a:t>
            </a:r>
            <a:r>
              <a:rPr lang="en-US" altLang="zh-CN" b="0" i="1" dirty="0">
                <a:solidFill>
                  <a:schemeClr val="tx2"/>
                </a:solidFill>
                <a:effectLst/>
                <a:latin typeface="微软雅黑 Light" panose="020B0502040204020203" pitchFamily="34" charset="-122"/>
                <a:ea typeface="微软雅黑 Light" panose="020B0502040204020203" pitchFamily="34" charset="-122"/>
              </a:rPr>
              <a:t>fw3.2</a:t>
            </a:r>
            <a:r>
              <a:rPr lang="en-US" altLang="zh-CN" b="0" i="0" dirty="0">
                <a:solidFill>
                  <a:schemeClr val="tx2"/>
                </a:solidFill>
                <a:effectLst/>
                <a:latin typeface="微软雅黑 Light" panose="020B0502040204020203" pitchFamily="34" charset="-122"/>
                <a:ea typeface="微软雅黑 Light" panose="020B0502040204020203" pitchFamily="34" charset="-122"/>
              </a:rPr>
              <a:t> Resulted from a Tandem Duplication of a Cytochrome P450 Gene</a:t>
            </a:r>
            <a:endParaRPr lang="en-US" altLang="zh-CN" b="0" i="0" dirty="0">
              <a:solidFill>
                <a:schemeClr val="tx2"/>
              </a:solidFill>
              <a:effectLst/>
              <a:latin typeface="微软雅黑 Light" panose="020B0502040204020203" pitchFamily="34" charset="-122"/>
              <a:ea typeface="微软雅黑 Light" panose="020B0502040204020203" pitchFamily="34"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85478" y="1340768"/>
            <a:ext cx="4602460" cy="460246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11"/>
          <p:cNvSpPr txBox="1"/>
          <p:nvPr/>
        </p:nvSpPr>
        <p:spPr>
          <a:xfrm>
            <a:off x="251520" y="188640"/>
            <a:ext cx="5454763" cy="52322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en-US" altLang="zh-CN" b="1" dirty="0">
                <a:latin typeface="微软雅黑" panose="020B0503020204020204" pitchFamily="34" charset="-122"/>
                <a:ea typeface="微软雅黑" panose="020B0503020204020204" pitchFamily="34" charset="-122"/>
              </a:rPr>
              <a:t>Case4——</a:t>
            </a:r>
            <a:r>
              <a:rPr lang="zh-CN" altLang="en-US" b="1" dirty="0">
                <a:latin typeface="微软雅黑" panose="020B0503020204020204" pitchFamily="34" charset="-122"/>
                <a:ea typeface="微软雅黑" panose="020B0503020204020204" pitchFamily="34" charset="-122"/>
              </a:rPr>
              <a:t>拟南芥</a:t>
            </a:r>
            <a:r>
              <a:rPr lang="en-US" altLang="zh-CN" b="1" dirty="0">
                <a:latin typeface="微软雅黑" panose="020B0503020204020204" pitchFamily="34" charset="-122"/>
                <a:ea typeface="微软雅黑" panose="020B0503020204020204" pitchFamily="34" charset="-122"/>
              </a:rPr>
              <a:t>Pan-</a:t>
            </a:r>
            <a:r>
              <a:rPr lang="en-US" altLang="zh-CN" b="1" dirty="0" err="1">
                <a:latin typeface="微软雅黑" panose="020B0503020204020204" pitchFamily="34" charset="-122"/>
                <a:ea typeface="微软雅黑" panose="020B0503020204020204" pitchFamily="34" charset="-122"/>
              </a:rPr>
              <a:t>NLRome</a:t>
            </a:r>
            <a:endParaRPr lang="zh-CN" altLang="en-US" b="1" dirty="0">
              <a:latin typeface="微软雅黑" panose="020B0503020204020204" pitchFamily="34" charset="-122"/>
              <a:ea typeface="微软雅黑" panose="020B0503020204020204" pitchFamily="34" charset="-122"/>
            </a:endParaRPr>
          </a:p>
        </p:txBody>
      </p:sp>
      <p:sp>
        <p:nvSpPr>
          <p:cNvPr id="7" name="文本框 6"/>
          <p:cNvSpPr txBox="1"/>
          <p:nvPr/>
        </p:nvSpPr>
        <p:spPr>
          <a:xfrm>
            <a:off x="5148064" y="1196752"/>
            <a:ext cx="3710458" cy="3416320"/>
          </a:xfrm>
          <a:prstGeom prst="rect">
            <a:avLst/>
          </a:prstGeom>
          <a:noFill/>
        </p:spPr>
        <p:txBody>
          <a:bodyPr wrap="square">
            <a:spAutoFit/>
          </a:bodyPr>
          <a:lstStyle/>
          <a:p>
            <a:r>
              <a:rPr lang="zh-CN" altLang="en-US" dirty="0"/>
              <a:t>对</a:t>
            </a:r>
            <a:r>
              <a:rPr lang="en-US" altLang="zh-CN" dirty="0"/>
              <a:t>64</a:t>
            </a:r>
            <a:r>
              <a:rPr lang="zh-CN" altLang="en-US" dirty="0"/>
              <a:t>个不同地理分布的拟南芥开展</a:t>
            </a:r>
            <a:r>
              <a:rPr lang="en-US" altLang="zh-CN" dirty="0" err="1"/>
              <a:t>RenSeq</a:t>
            </a:r>
            <a:r>
              <a:rPr lang="zh-CN" altLang="en-US" dirty="0"/>
              <a:t>测序和泛</a:t>
            </a:r>
            <a:r>
              <a:rPr lang="en-US" altLang="zh-CN" dirty="0"/>
              <a:t>NLR</a:t>
            </a:r>
            <a:r>
              <a:rPr lang="zh-CN" altLang="en-US" dirty="0"/>
              <a:t>组分析，能够确定</a:t>
            </a:r>
            <a:r>
              <a:rPr lang="en-US" altLang="zh-CN" dirty="0"/>
              <a:t>NLR</a:t>
            </a:r>
            <a:r>
              <a:rPr lang="zh-CN" altLang="en-US" dirty="0"/>
              <a:t>组成，记录结构域多样性，描绘新的结构域特征，评估非核心</a:t>
            </a:r>
            <a:r>
              <a:rPr lang="en-US" altLang="zh-CN" dirty="0"/>
              <a:t>NLR</a:t>
            </a:r>
            <a:r>
              <a:rPr lang="zh-CN" altLang="en-US" dirty="0"/>
              <a:t>是否存在多态性，并将</a:t>
            </a:r>
            <a:r>
              <a:rPr lang="en-US" altLang="zh-CN" dirty="0"/>
              <a:t>NLR</a:t>
            </a:r>
            <a:r>
              <a:rPr lang="zh-CN" altLang="en-US" dirty="0"/>
              <a:t>映射到拟南芥的</a:t>
            </a:r>
            <a:r>
              <a:rPr lang="en-US" altLang="zh-CN" dirty="0"/>
              <a:t>Col-0</a:t>
            </a:r>
            <a:r>
              <a:rPr lang="zh-CN" altLang="en-US" dirty="0"/>
              <a:t>参考基因组</a:t>
            </a:r>
            <a:endParaRPr lang="zh-CN" alt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1"/>
          <p:cNvSpPr txBox="1"/>
          <p:nvPr/>
        </p:nvSpPr>
        <p:spPr>
          <a:xfrm>
            <a:off x="251520" y="44495"/>
            <a:ext cx="2339102" cy="52322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b="1" dirty="0">
                <a:latin typeface="微软雅黑" panose="020B0503020204020204" pitchFamily="34" charset="-122"/>
                <a:ea typeface="微软雅黑" panose="020B0503020204020204" pitchFamily="34" charset="-122"/>
              </a:rPr>
              <a:t>基因家族聚类</a:t>
            </a:r>
            <a:endParaRPr lang="zh-CN" altLang="en-US" b="1" dirty="0">
              <a:latin typeface="微软雅黑" panose="020B0503020204020204" pitchFamily="34" charset="-122"/>
              <a:ea typeface="微软雅黑" panose="020B0503020204020204" pitchFamily="34" charset="-122"/>
            </a:endParaRPr>
          </a:p>
        </p:txBody>
      </p:sp>
      <p:sp>
        <p:nvSpPr>
          <p:cNvPr id="5" name="文本框 11"/>
          <p:cNvSpPr txBox="1"/>
          <p:nvPr/>
        </p:nvSpPr>
        <p:spPr>
          <a:xfrm>
            <a:off x="467420" y="548417"/>
            <a:ext cx="2339102" cy="52322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en-US" altLang="zh-CN" b="1" dirty="0" err="1">
                <a:latin typeface="微软雅黑" panose="020B0503020204020204" pitchFamily="34" charset="-122"/>
                <a:ea typeface="微软雅黑" panose="020B0503020204020204" pitchFamily="34" charset="-122"/>
              </a:rPr>
              <a:t>orthofinder</a:t>
            </a:r>
            <a:endParaRPr lang="zh-CN" altLang="en-US" b="1" dirty="0">
              <a:latin typeface="微软雅黑" panose="020B0503020204020204" pitchFamily="34" charset="-122"/>
              <a:ea typeface="微软雅黑" panose="020B0503020204020204" pitchFamily="34" charset="-122"/>
            </a:endParaRPr>
          </a:p>
        </p:txBody>
      </p:sp>
      <p:sp>
        <p:nvSpPr>
          <p:cNvPr id="6" name="文本框 11"/>
          <p:cNvSpPr txBox="1"/>
          <p:nvPr/>
        </p:nvSpPr>
        <p:spPr>
          <a:xfrm>
            <a:off x="2987497" y="476404"/>
            <a:ext cx="5377306" cy="707886"/>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lvl="0">
              <a:lnSpc>
                <a:spcPct val="100000"/>
              </a:lnSpc>
              <a:spcBef>
                <a:spcPct val="0"/>
              </a:spcBef>
            </a:pPr>
            <a:r>
              <a:rPr lang="en-US" altLang="zh-CN" sz="2000" b="1" dirty="0">
                <a:latin typeface="微软雅黑" panose="020B0503020204020204" pitchFamily="34" charset="-122"/>
                <a:ea typeface="微软雅黑" panose="020B0503020204020204" pitchFamily="34" charset="-122"/>
              </a:rPr>
              <a:t>All vs all BLASTP/DIAMOND</a:t>
            </a:r>
            <a:r>
              <a:rPr lang="zh-CN" altLang="en-US" sz="2000" b="1" dirty="0">
                <a:latin typeface="微软雅黑" panose="020B0503020204020204" pitchFamily="34" charset="-122"/>
                <a:ea typeface="微软雅黑" panose="020B0503020204020204" pitchFamily="34" charset="-122"/>
              </a:rPr>
              <a:t>序列比对</a:t>
            </a:r>
            <a:endParaRPr lang="en-US" altLang="zh-CN" sz="2000" b="1" dirty="0">
              <a:latin typeface="微软雅黑" panose="020B0503020204020204" pitchFamily="34" charset="-122"/>
              <a:ea typeface="微软雅黑" panose="020B0503020204020204" pitchFamily="34" charset="-122"/>
            </a:endParaRPr>
          </a:p>
          <a:p>
            <a:pPr lvl="0">
              <a:lnSpc>
                <a:spcPct val="100000"/>
              </a:lnSpc>
              <a:spcBef>
                <a:spcPct val="0"/>
              </a:spcBef>
            </a:pPr>
            <a:r>
              <a:rPr lang="en-US" altLang="zh-CN" sz="2000" b="1" dirty="0">
                <a:latin typeface="微软雅黑" panose="020B0503020204020204" pitchFamily="34" charset="-122"/>
                <a:ea typeface="微软雅黑" panose="020B0503020204020204" pitchFamily="34" charset="-122"/>
              </a:rPr>
              <a:t>MCL</a:t>
            </a:r>
            <a:r>
              <a:rPr lang="zh-CN" altLang="en-US" sz="2000" b="1" dirty="0">
                <a:latin typeface="微软雅黑" panose="020B0503020204020204" pitchFamily="34" charset="-122"/>
                <a:ea typeface="微软雅黑" panose="020B0503020204020204" pitchFamily="34" charset="-122"/>
              </a:rPr>
              <a:t>（</a:t>
            </a:r>
            <a:r>
              <a:rPr lang="en-US" altLang="zh-CN" sz="2000" b="1" dirty="0">
                <a:latin typeface="微软雅黑" panose="020B0503020204020204" pitchFamily="34" charset="-122"/>
                <a:ea typeface="微软雅黑" panose="020B0503020204020204" pitchFamily="34" charset="-122"/>
              </a:rPr>
              <a:t>Markov Cluster Algorithm</a:t>
            </a:r>
            <a:r>
              <a:rPr lang="zh-CN" altLang="en-US" sz="2000" b="1" dirty="0">
                <a:latin typeface="微软雅黑" panose="020B0503020204020204" pitchFamily="34" charset="-122"/>
                <a:ea typeface="微软雅黑" panose="020B0503020204020204" pitchFamily="34" charset="-122"/>
              </a:rPr>
              <a:t>）聚类</a:t>
            </a:r>
            <a:endParaRPr lang="zh-CN" altLang="en-US" sz="2000" b="1" dirty="0">
              <a:latin typeface="微软雅黑" panose="020B0503020204020204" pitchFamily="34" charset="-122"/>
              <a:ea typeface="微软雅黑" panose="020B0503020204020204" pitchFamily="34" charset="-122"/>
            </a:endParaRPr>
          </a:p>
        </p:txBody>
      </p:sp>
      <p:pic>
        <p:nvPicPr>
          <p:cNvPr id="105476" name="图片 33"/>
          <p:cNvPicPr>
            <a:picLocks noChangeAspect="1"/>
          </p:cNvPicPr>
          <p:nvPr>
            <p:custDataLst>
              <p:tags r:id="rId1"/>
            </p:custDataLst>
          </p:nvPr>
        </p:nvPicPr>
        <p:blipFill>
          <a:blip r:embed="rId2"/>
          <a:stretch>
            <a:fillRect/>
          </a:stretch>
        </p:blipFill>
        <p:spPr>
          <a:xfrm>
            <a:off x="9308465" y="319088"/>
            <a:ext cx="2043113" cy="746125"/>
          </a:xfrm>
          <a:prstGeom prst="rect">
            <a:avLst/>
          </a:prstGeom>
          <a:noFill/>
          <a:ln w="9525">
            <a:noFill/>
          </a:ln>
        </p:spPr>
      </p:pic>
      <p:pic>
        <p:nvPicPr>
          <p:cNvPr id="13" name="图片 12"/>
          <p:cNvPicPr>
            <a:picLocks noChangeAspect="1"/>
          </p:cNvPicPr>
          <p:nvPr>
            <p:custDataLst>
              <p:tags r:id="rId3"/>
            </p:custDataLst>
          </p:nvPr>
        </p:nvPicPr>
        <p:blipFill>
          <a:blip r:embed="rId4"/>
          <a:stretch>
            <a:fillRect/>
          </a:stretch>
        </p:blipFill>
        <p:spPr>
          <a:xfrm>
            <a:off x="251460" y="1556385"/>
            <a:ext cx="3861435" cy="4638040"/>
          </a:xfrm>
          <a:prstGeom prst="rect">
            <a:avLst/>
          </a:prstGeom>
        </p:spPr>
      </p:pic>
      <p:pic>
        <p:nvPicPr>
          <p:cNvPr id="9" name="图片 8"/>
          <p:cNvPicPr>
            <a:picLocks noChangeAspect="1"/>
          </p:cNvPicPr>
          <p:nvPr>
            <p:custDataLst>
              <p:tags r:id="rId5"/>
            </p:custDataLst>
          </p:nvPr>
        </p:nvPicPr>
        <p:blipFill>
          <a:blip r:embed="rId6"/>
          <a:srcRect r="52893"/>
          <a:stretch>
            <a:fillRect/>
          </a:stretch>
        </p:blipFill>
        <p:spPr>
          <a:xfrm>
            <a:off x="5004435" y="1530985"/>
            <a:ext cx="2205990" cy="2519045"/>
          </a:xfrm>
          <a:prstGeom prst="rect">
            <a:avLst/>
          </a:prstGeom>
        </p:spPr>
      </p:pic>
      <p:grpSp>
        <p:nvGrpSpPr>
          <p:cNvPr id="18" name="组合 17"/>
          <p:cNvGrpSpPr/>
          <p:nvPr/>
        </p:nvGrpSpPr>
        <p:grpSpPr>
          <a:xfrm>
            <a:off x="4166870" y="4399280"/>
            <a:ext cx="4974590" cy="2240915"/>
            <a:chOff x="8215" y="6547"/>
            <a:chExt cx="9900" cy="3529"/>
          </a:xfrm>
        </p:grpSpPr>
        <p:sp>
          <p:nvSpPr>
            <p:cNvPr id="14" name="文本框 13"/>
            <p:cNvSpPr txBox="1"/>
            <p:nvPr>
              <p:custDataLst>
                <p:tags r:id="rId7"/>
              </p:custDataLst>
            </p:nvPr>
          </p:nvSpPr>
          <p:spPr>
            <a:xfrm>
              <a:off x="8389" y="6547"/>
              <a:ext cx="9545" cy="3428"/>
            </a:xfrm>
            <a:prstGeom prst="rect">
              <a:avLst/>
            </a:prstGeom>
            <a:noFill/>
          </p:spPr>
          <p:txBody>
            <a:bodyPr wrap="square" rtlCol="0">
              <a:noAutofit/>
            </a:bodyPr>
            <a:p>
              <a:pPr indent="0" algn="just" fontAlgn="auto">
                <a:lnSpc>
                  <a:spcPct val="150000"/>
                </a:lnSpc>
                <a:buFont typeface="Wingdings" panose="05000000000000000000" charset="0"/>
                <a:buNone/>
              </a:pPr>
              <a:r>
                <a:rPr lang="en-US" alt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SGs vs OGs</a:t>
              </a:r>
              <a:endParaRPr lang="en-US" alt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gn="just" fontAlgn="auto">
                <a:lnSpc>
                  <a:spcPct val="150000"/>
                </a:lnSpc>
                <a:buFont typeface="Wingdings" panose="05000000000000000000" charset="0"/>
                <a:buChar char="n"/>
              </a:pP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The number of SGs is 1.43-1.62 times larger than OGs.</a:t>
              </a:r>
              <a:endParaRPr lang="zh-CN" altLang="en-US" sz="1600" dirty="0">
                <a:sym typeface="+mn-ea"/>
              </a:endParaRPr>
            </a:p>
            <a:p>
              <a:pPr marL="285750" indent="-285750" algn="just" fontAlgn="auto">
                <a:lnSpc>
                  <a:spcPct val="150000"/>
                </a:lnSpc>
                <a:buFont typeface="Wingdings" panose="05000000000000000000" charset="0"/>
                <a:buChar char="n"/>
              </a:pPr>
              <a:r>
                <a:rPr lang="en-US" alt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Syntelog clustering </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perform </a:t>
              </a:r>
              <a:r>
                <a:rPr lang="en-US" alt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better in distinguishing paralogs against orthologs.</a:t>
              </a:r>
              <a:endParaRPr lang="en-US" alt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圆角矩形 14"/>
            <p:cNvSpPr/>
            <p:nvPr>
              <p:custDataLst>
                <p:tags r:id="rId8"/>
              </p:custDataLst>
            </p:nvPr>
          </p:nvSpPr>
          <p:spPr>
            <a:xfrm>
              <a:off x="8215" y="6562"/>
              <a:ext cx="9900" cy="3514"/>
            </a:xfrm>
            <a:prstGeom prst="roundRect">
              <a:avLst/>
            </a:prstGeom>
            <a:noFill/>
            <a:ln w="19050">
              <a:solidFill>
                <a:srgbClr val="003F88"/>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17" name="文本框 16"/>
          <p:cNvSpPr txBox="1"/>
          <p:nvPr>
            <p:custDataLst>
              <p:tags r:id="rId9"/>
            </p:custDataLst>
          </p:nvPr>
        </p:nvSpPr>
        <p:spPr>
          <a:xfrm>
            <a:off x="53340" y="6243955"/>
            <a:ext cx="4216400" cy="521970"/>
          </a:xfrm>
          <a:prstGeom prst="rect">
            <a:avLst/>
          </a:prstGeom>
          <a:noFill/>
        </p:spPr>
        <p:txBody>
          <a:bodyPr wrap="square" rtlCol="0">
            <a:spAutoFit/>
          </a:bodyPr>
          <a:p>
            <a:pPr marL="355600" lvl="0" indent="-285750" algn="l">
              <a:buClrTx/>
              <a:buSzPct val="120000"/>
              <a:buFont typeface="Arial" panose="020B0604020202020204" pitchFamily="34" charset="0"/>
              <a:buChar char="▲"/>
            </a:pPr>
            <a:r>
              <a:rPr lang="en-US" altLang="zh-CN" sz="1400">
                <a:latin typeface="微软雅黑" panose="020B0503020204020204" pitchFamily="34" charset="-122"/>
                <a:ea typeface="微软雅黑" panose="020B0503020204020204" pitchFamily="34" charset="-122"/>
                <a:sym typeface="+mn-ea"/>
              </a:rPr>
              <a:t>A brief scheme illustrating MCL ortholog clustering</a:t>
            </a:r>
            <a:r>
              <a:rPr lang="en-US" altLang="zh-CN" sz="1400">
                <a:latin typeface="微软雅黑" panose="020B0503020204020204" pitchFamily="34" charset="-122"/>
                <a:ea typeface="微软雅黑" panose="020B0503020204020204" pitchFamily="34" charset="-122"/>
                <a:sym typeface="+mn-ea"/>
              </a:rPr>
              <a:t> (OG)</a:t>
            </a:r>
            <a:r>
              <a:rPr lang="en-US" altLang="zh-CN" sz="1400">
                <a:latin typeface="微软雅黑" panose="020B0503020204020204" pitchFamily="34" charset="-122"/>
                <a:ea typeface="微软雅黑" panose="020B0503020204020204" pitchFamily="34" charset="-122"/>
                <a:sym typeface="+mn-ea"/>
              </a:rPr>
              <a:t> and syntelog clustering</a:t>
            </a:r>
            <a:r>
              <a:rPr lang="en-US" altLang="zh-CN" sz="1400">
                <a:latin typeface="微软雅黑" panose="020B0503020204020204" pitchFamily="34" charset="-122"/>
                <a:ea typeface="微软雅黑" panose="020B0503020204020204" pitchFamily="34" charset="-122"/>
                <a:sym typeface="+mn-ea"/>
              </a:rPr>
              <a:t> (SG)</a:t>
            </a:r>
            <a:endParaRPr lang="en-US" altLang="zh-CN" sz="1400">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9"/>
          <p:cNvSpPr txBox="1"/>
          <p:nvPr/>
        </p:nvSpPr>
        <p:spPr>
          <a:xfrm>
            <a:off x="1115616" y="620688"/>
            <a:ext cx="1107996" cy="646331"/>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3600" b="1" dirty="0">
                <a:solidFill>
                  <a:schemeClr val="tx2"/>
                </a:solidFill>
                <a:latin typeface="微软雅黑" panose="020B0503020204020204" pitchFamily="34" charset="-122"/>
                <a:ea typeface="微软雅黑" panose="020B0503020204020204" pitchFamily="34" charset="-122"/>
              </a:rPr>
              <a:t>展望</a:t>
            </a:r>
            <a:endParaRPr lang="zh-CN" altLang="en-US" sz="3600" b="1" dirty="0">
              <a:solidFill>
                <a:schemeClr val="tx2"/>
              </a:solidFill>
              <a:latin typeface="微软雅黑" panose="020B0503020204020204" pitchFamily="34" charset="-122"/>
              <a:ea typeface="微软雅黑" panose="020B0503020204020204" pitchFamily="34" charset="-122"/>
            </a:endParaRPr>
          </a:p>
        </p:txBody>
      </p:sp>
      <p:sp>
        <p:nvSpPr>
          <p:cNvPr id="5" name="矩形 4"/>
          <p:cNvSpPr/>
          <p:nvPr/>
        </p:nvSpPr>
        <p:spPr>
          <a:xfrm>
            <a:off x="1793081" y="1340768"/>
            <a:ext cx="5840413" cy="4320542"/>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285750" lvl="0" indent="-285750">
              <a:lnSpc>
                <a:spcPct val="300000"/>
              </a:lnSpc>
              <a:spcBef>
                <a:spcPct val="0"/>
              </a:spcBef>
              <a:buFont typeface="Wingdings" panose="05000000000000000000" pitchFamily="2" charset="2"/>
              <a:buChar char="p"/>
            </a:pPr>
            <a:r>
              <a:rPr lang="zh-CN" altLang="zh-CN" sz="2400" dirty="0">
                <a:solidFill>
                  <a:schemeClr val="tx2"/>
                </a:solidFill>
                <a:latin typeface="微软雅黑" panose="020B0503020204020204" pitchFamily="34" charset="-122"/>
                <a:ea typeface="微软雅黑" panose="020B0503020204020204" pitchFamily="34" charset="-122"/>
              </a:rPr>
              <a:t>泛基因组学数据的存储和可视化</a:t>
            </a:r>
            <a:endParaRPr lang="en-US" altLang="zh-CN" sz="2400" dirty="0">
              <a:solidFill>
                <a:schemeClr val="tx2"/>
              </a:solidFill>
              <a:latin typeface="微软雅黑" panose="020B0503020204020204" pitchFamily="34" charset="-122"/>
              <a:ea typeface="微软雅黑" panose="020B0503020204020204" pitchFamily="34" charset="-122"/>
            </a:endParaRPr>
          </a:p>
          <a:p>
            <a:pPr marL="285750" lvl="0" indent="-285750">
              <a:lnSpc>
                <a:spcPct val="300000"/>
              </a:lnSpc>
              <a:spcBef>
                <a:spcPct val="0"/>
              </a:spcBef>
              <a:buFont typeface="Wingdings" panose="05000000000000000000" pitchFamily="2" charset="2"/>
              <a:buChar char="p"/>
            </a:pPr>
            <a:r>
              <a:rPr lang="zh-CN" altLang="en-US" sz="2400" dirty="0">
                <a:solidFill>
                  <a:schemeClr val="tx2"/>
                </a:solidFill>
                <a:latin typeface="微软雅黑" panose="020B0503020204020204" pitchFamily="34" charset="-122"/>
                <a:ea typeface="微软雅黑" panose="020B0503020204020204" pitchFamily="34" charset="-122"/>
              </a:rPr>
              <a:t>基因组注释问题</a:t>
            </a:r>
            <a:endParaRPr lang="en-US" altLang="zh-CN" sz="2400" dirty="0">
              <a:solidFill>
                <a:schemeClr val="tx2"/>
              </a:solidFill>
              <a:latin typeface="微软雅黑" panose="020B0503020204020204" pitchFamily="34" charset="-122"/>
              <a:ea typeface="微软雅黑" panose="020B0503020204020204" pitchFamily="34" charset="-122"/>
            </a:endParaRPr>
          </a:p>
          <a:p>
            <a:pPr marL="285750" lvl="0" indent="-285750">
              <a:lnSpc>
                <a:spcPct val="300000"/>
              </a:lnSpc>
              <a:spcBef>
                <a:spcPct val="0"/>
              </a:spcBef>
              <a:buFont typeface="Wingdings" panose="05000000000000000000" pitchFamily="2" charset="2"/>
              <a:buChar char="p"/>
            </a:pPr>
            <a:r>
              <a:rPr lang="zh-CN" altLang="en-US" sz="2400" dirty="0">
                <a:solidFill>
                  <a:schemeClr val="tx2"/>
                </a:solidFill>
                <a:latin typeface="微软雅黑" panose="020B0503020204020204" pitchFamily="34" charset="-122"/>
                <a:ea typeface="微软雅黑" panose="020B0503020204020204" pitchFamily="34" charset="-122"/>
              </a:rPr>
              <a:t>泛基因组的多组学研究</a:t>
            </a:r>
            <a:endParaRPr lang="en-US" altLang="zh-CN" sz="2400" dirty="0">
              <a:solidFill>
                <a:schemeClr val="tx2"/>
              </a:solidFill>
              <a:latin typeface="微软雅黑" panose="020B0503020204020204" pitchFamily="34" charset="-122"/>
              <a:ea typeface="微软雅黑" panose="020B0503020204020204" pitchFamily="34" charset="-122"/>
            </a:endParaRPr>
          </a:p>
          <a:p>
            <a:pPr marL="285750" lvl="0" indent="-285750">
              <a:lnSpc>
                <a:spcPct val="300000"/>
              </a:lnSpc>
              <a:spcBef>
                <a:spcPct val="0"/>
              </a:spcBef>
              <a:buFont typeface="Wingdings" panose="05000000000000000000" pitchFamily="2" charset="2"/>
              <a:buChar char="p"/>
            </a:pPr>
            <a:r>
              <a:rPr lang="zh-CN" altLang="zh-CN" sz="2400" dirty="0">
                <a:solidFill>
                  <a:schemeClr val="tx2"/>
                </a:solidFill>
                <a:latin typeface="微软雅黑" panose="020B0503020204020204" pitchFamily="34" charset="-122"/>
                <a:ea typeface="微软雅黑" panose="020B0503020204020204" pitchFamily="34" charset="-122"/>
              </a:rPr>
              <a:t>泛基因组的</a:t>
            </a:r>
            <a:r>
              <a:rPr lang="en-US" altLang="zh-CN" sz="2400" dirty="0">
                <a:solidFill>
                  <a:schemeClr val="tx2"/>
                </a:solidFill>
                <a:latin typeface="微软雅黑" panose="020B0503020204020204" pitchFamily="34" charset="-122"/>
                <a:ea typeface="微软雅黑" panose="020B0503020204020204" pitchFamily="34" charset="-122"/>
              </a:rPr>
              <a:t>“</a:t>
            </a:r>
            <a:r>
              <a:rPr lang="zh-CN" altLang="zh-CN" sz="2400" dirty="0">
                <a:solidFill>
                  <a:schemeClr val="tx2"/>
                </a:solidFill>
                <a:latin typeface="微软雅黑" panose="020B0503020204020204" pitchFamily="34" charset="-122"/>
                <a:ea typeface="微软雅黑" panose="020B0503020204020204" pitchFamily="34" charset="-122"/>
              </a:rPr>
              <a:t>跨属</a:t>
            </a:r>
            <a:r>
              <a:rPr lang="en-US" altLang="zh-CN" sz="2400" dirty="0">
                <a:solidFill>
                  <a:schemeClr val="tx2"/>
                </a:solidFill>
                <a:latin typeface="微软雅黑" panose="020B0503020204020204" pitchFamily="34" charset="-122"/>
                <a:ea typeface="微软雅黑" panose="020B0503020204020204" pitchFamily="34" charset="-122"/>
              </a:rPr>
              <a:t>”</a:t>
            </a:r>
            <a:r>
              <a:rPr lang="zh-CN" altLang="zh-CN" sz="2400" dirty="0">
                <a:solidFill>
                  <a:schemeClr val="tx2"/>
                </a:solidFill>
                <a:latin typeface="微软雅黑" panose="020B0503020204020204" pitchFamily="34" charset="-122"/>
                <a:ea typeface="微软雅黑" panose="020B0503020204020204" pitchFamily="34" charset="-122"/>
              </a:rPr>
              <a:t>研究</a:t>
            </a:r>
            <a:endParaRPr lang="zh-CN" altLang="en-US" sz="2400" dirty="0">
              <a:solidFill>
                <a:schemeClr val="tx2"/>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685800" y="190500"/>
            <a:ext cx="7772400" cy="1143000"/>
          </a:xfrm>
        </p:spPr>
        <p:txBody>
          <a:bodyPr vert="horz" wrap="square" lIns="91440" tIns="45720" rIns="91440" bIns="45720" anchor="ctr"/>
          <a:lstStyle/>
          <a:p>
            <a:br>
              <a:rPr lang="en-US" altLang="zh-CN" b="1" dirty="0">
                <a:solidFill>
                  <a:srgbClr val="FF0000"/>
                </a:solidFill>
              </a:rPr>
            </a:br>
            <a:r>
              <a:rPr lang="en-US" altLang="zh-CN" b="1" dirty="0">
                <a:solidFill>
                  <a:srgbClr val="FF0000"/>
                </a:solidFill>
              </a:rPr>
              <a:t>T-to-T genome</a:t>
            </a:r>
            <a:endParaRPr lang="zh-CN" altLang="en-US" b="1" dirty="0">
              <a:solidFill>
                <a:srgbClr val="FF0000"/>
              </a:solidFill>
            </a:endParaRPr>
          </a:p>
        </p:txBody>
      </p:sp>
      <p:pic>
        <p:nvPicPr>
          <p:cNvPr id="4098" name="Picture 2" descr="图片"/>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23528" y="1916832"/>
            <a:ext cx="4393555" cy="4100272"/>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5226456" y="3356992"/>
            <a:ext cx="3239293" cy="2246769"/>
          </a:xfrm>
          <a:prstGeom prst="rect">
            <a:avLst/>
          </a:prstGeom>
          <a:noFill/>
        </p:spPr>
        <p:txBody>
          <a:bodyPr wrap="square">
            <a:spAutoFit/>
          </a:bodyPr>
          <a:lstStyle/>
          <a:p>
            <a:r>
              <a:rPr lang="en-US" altLang="zh-CN" sz="2000" dirty="0"/>
              <a:t>1990</a:t>
            </a:r>
            <a:r>
              <a:rPr lang="zh-CN" altLang="en-US" sz="2000" dirty="0"/>
              <a:t>年，人类基因组计划（</a:t>
            </a:r>
            <a:r>
              <a:rPr lang="en-US" altLang="zh-CN" sz="2000" dirty="0"/>
              <a:t>Human Genome Project, HGP</a:t>
            </a:r>
            <a:r>
              <a:rPr lang="zh-CN" altLang="en-US" sz="2000" dirty="0"/>
              <a:t>）正式启动，随着测序技术的进步，人类基因组也不断在更新和完善，但是一直以来，约</a:t>
            </a:r>
            <a:r>
              <a:rPr lang="en-US" altLang="zh-CN" sz="2000" dirty="0"/>
              <a:t>8%</a:t>
            </a:r>
            <a:r>
              <a:rPr lang="zh-CN" altLang="en-US" sz="2000" dirty="0"/>
              <a:t>的基因组尚未被测序和破解。</a:t>
            </a:r>
            <a:endParaRPr lang="zh-CN" altLang="en-US" sz="2000" dirty="0"/>
          </a:p>
        </p:txBody>
      </p:sp>
      <p:sp>
        <p:nvSpPr>
          <p:cNvPr id="9" name="文本框 8"/>
          <p:cNvSpPr txBox="1"/>
          <p:nvPr/>
        </p:nvSpPr>
        <p:spPr>
          <a:xfrm>
            <a:off x="5293147" y="1685999"/>
            <a:ext cx="3024336" cy="461665"/>
          </a:xfrm>
          <a:prstGeom prst="rect">
            <a:avLst/>
          </a:prstGeom>
          <a:noFill/>
        </p:spPr>
        <p:txBody>
          <a:bodyPr wrap="square">
            <a:spAutoFit/>
          </a:bodyPr>
          <a:lstStyle/>
          <a:p>
            <a:r>
              <a:rPr lang="en-US" altLang="zh-CN" dirty="0"/>
              <a:t>Telomere-to-Telomere </a:t>
            </a:r>
            <a:endParaRPr lang="zh-CN" alt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691680" y="620688"/>
            <a:ext cx="5400600" cy="1200329"/>
          </a:xfrm>
          <a:prstGeom prst="rect">
            <a:avLst/>
          </a:prstGeom>
          <a:noFill/>
        </p:spPr>
        <p:txBody>
          <a:bodyPr wrap="square">
            <a:spAutoFit/>
          </a:bodyPr>
          <a:lstStyle/>
          <a:p>
            <a:pPr algn="just"/>
            <a:r>
              <a:rPr lang="en-US" altLang="zh-CN" dirty="0"/>
              <a:t>the Nanopore sequencing technology can now produce ultra-long reads (N50 over 100 kb) up to </a:t>
            </a:r>
            <a:r>
              <a:rPr lang="en-US" altLang="zh-CN" dirty="0" err="1"/>
              <a:t>megabases</a:t>
            </a:r>
            <a:r>
              <a:rPr lang="en-US" altLang="zh-CN" dirty="0"/>
              <a:t> size</a:t>
            </a:r>
            <a:endParaRPr lang="zh-CN" altLang="en-US" dirty="0"/>
          </a:p>
        </p:txBody>
      </p:sp>
      <p:sp>
        <p:nvSpPr>
          <p:cNvPr id="7" name="文本框 6"/>
          <p:cNvSpPr txBox="1"/>
          <p:nvPr/>
        </p:nvSpPr>
        <p:spPr>
          <a:xfrm>
            <a:off x="4788024" y="2276872"/>
            <a:ext cx="3654152" cy="369332"/>
          </a:xfrm>
          <a:prstGeom prst="rect">
            <a:avLst/>
          </a:prstGeom>
          <a:noFill/>
        </p:spPr>
        <p:txBody>
          <a:bodyPr wrap="square">
            <a:spAutoFit/>
          </a:bodyPr>
          <a:lstStyle/>
          <a:p>
            <a:r>
              <a:rPr lang="en-US" altLang="zh-CN" sz="1800" dirty="0"/>
              <a:t>relatively high base errors</a:t>
            </a:r>
            <a:endParaRPr lang="zh-CN" altLang="en-US" sz="1800" dirty="0"/>
          </a:p>
        </p:txBody>
      </p:sp>
      <p:sp>
        <p:nvSpPr>
          <p:cNvPr id="10" name="文本框 9"/>
          <p:cNvSpPr txBox="1"/>
          <p:nvPr/>
        </p:nvSpPr>
        <p:spPr>
          <a:xfrm>
            <a:off x="3609020" y="1628800"/>
            <a:ext cx="1565920" cy="1569660"/>
          </a:xfrm>
          <a:prstGeom prst="rect">
            <a:avLst/>
          </a:prstGeom>
          <a:noFill/>
        </p:spPr>
        <p:txBody>
          <a:bodyPr wrap="square">
            <a:spAutoFit/>
          </a:bodyPr>
          <a:lstStyle/>
          <a:p>
            <a:r>
              <a:rPr lang="en-US" altLang="zh-CN" sz="9600" b="1" dirty="0"/>
              <a:t>+</a:t>
            </a:r>
            <a:endParaRPr lang="zh-CN" altLang="en-US" sz="9600" b="1" dirty="0"/>
          </a:p>
        </p:txBody>
      </p:sp>
      <p:sp>
        <p:nvSpPr>
          <p:cNvPr id="12" name="文本框 11"/>
          <p:cNvSpPr txBox="1"/>
          <p:nvPr/>
        </p:nvSpPr>
        <p:spPr>
          <a:xfrm>
            <a:off x="1691680" y="3121750"/>
            <a:ext cx="5400600" cy="1569660"/>
          </a:xfrm>
          <a:prstGeom prst="rect">
            <a:avLst/>
          </a:prstGeom>
          <a:noFill/>
        </p:spPr>
        <p:txBody>
          <a:bodyPr wrap="square">
            <a:spAutoFit/>
          </a:bodyPr>
          <a:lstStyle/>
          <a:p>
            <a:pPr algn="just"/>
            <a:r>
              <a:rPr lang="en-US" altLang="zh-CN" dirty="0"/>
              <a:t>the PacBio </a:t>
            </a:r>
            <a:r>
              <a:rPr lang="en-US" altLang="zh-CN" dirty="0" err="1"/>
              <a:t>Hifi</a:t>
            </a:r>
            <a:r>
              <a:rPr lang="en-US" altLang="zh-CN" dirty="0"/>
              <a:t> reads were commonly used as complements to polish the Nanopore assemblies and fix the residual gaps</a:t>
            </a:r>
            <a:endParaRPr lang="zh-CN" altLang="en-US" dirty="0"/>
          </a:p>
        </p:txBody>
      </p:sp>
      <p:sp>
        <p:nvSpPr>
          <p:cNvPr id="14" name="文本框 13"/>
          <p:cNvSpPr txBox="1"/>
          <p:nvPr/>
        </p:nvSpPr>
        <p:spPr>
          <a:xfrm>
            <a:off x="4788024" y="4499193"/>
            <a:ext cx="3744416" cy="1200329"/>
          </a:xfrm>
          <a:prstGeom prst="rect">
            <a:avLst/>
          </a:prstGeom>
          <a:noFill/>
        </p:spPr>
        <p:txBody>
          <a:bodyPr wrap="square">
            <a:spAutoFit/>
          </a:bodyPr>
          <a:lstStyle/>
          <a:p>
            <a:r>
              <a:rPr lang="en-US" altLang="zh-CN" sz="1800" dirty="0"/>
              <a:t>For the small and simple genomes like Arabidopsis and rice, it was also sufficient to use the PacBio </a:t>
            </a:r>
            <a:r>
              <a:rPr lang="en-US" altLang="zh-CN" sz="1800" dirty="0" err="1"/>
              <a:t>Hifi</a:t>
            </a:r>
            <a:r>
              <a:rPr lang="en-US" altLang="zh-CN" sz="1800" dirty="0"/>
              <a:t> reads alone to complete a T-2-T assembly</a:t>
            </a:r>
            <a:endParaRPr lang="zh-CN" altLang="en-US" sz="18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图片"/>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39552" y="260648"/>
            <a:ext cx="2575129" cy="2100843"/>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3419872" y="260648"/>
            <a:ext cx="4572000" cy="2031325"/>
          </a:xfrm>
          <a:prstGeom prst="rect">
            <a:avLst/>
          </a:prstGeom>
          <a:noFill/>
        </p:spPr>
        <p:txBody>
          <a:bodyPr wrap="square">
            <a:spAutoFit/>
          </a:bodyPr>
          <a:lstStyle/>
          <a:p>
            <a:r>
              <a:rPr lang="zh-CN" altLang="en-US" sz="1800" dirty="0"/>
              <a:t>包含除</a:t>
            </a:r>
            <a:r>
              <a:rPr lang="en-US" altLang="zh-CN" sz="1800" dirty="0"/>
              <a:t>Y</a:t>
            </a:r>
            <a:r>
              <a:rPr lang="zh-CN" altLang="en-US" sz="1800" dirty="0"/>
              <a:t>染色体以外所有染色体的无</a:t>
            </a:r>
            <a:r>
              <a:rPr lang="en-US" altLang="zh-CN" sz="1800" dirty="0"/>
              <a:t>gap</a:t>
            </a:r>
            <a:r>
              <a:rPr lang="zh-CN" altLang="en-US" sz="1800" dirty="0"/>
              <a:t>组装，同时纠正了之前参考基因组中的组装错误。新引入了近</a:t>
            </a:r>
            <a:r>
              <a:rPr lang="en-US" altLang="zh-CN" sz="1800" dirty="0"/>
              <a:t>2</a:t>
            </a:r>
            <a:r>
              <a:rPr lang="zh-CN" altLang="en-US" sz="1800" dirty="0"/>
              <a:t>亿个碱基对序列，包含</a:t>
            </a:r>
            <a:r>
              <a:rPr lang="en-US" altLang="zh-CN" sz="1800" dirty="0"/>
              <a:t>1956</a:t>
            </a:r>
            <a:r>
              <a:rPr lang="zh-CN" altLang="en-US" sz="1800" dirty="0"/>
              <a:t>个新基因，完成的区域包括所有的着丝粒卫星阵列，片段重复，以及所有染色体的短臂，解锁这些基因组的复杂区域，为后续进行变异和功能研究提供重要的研究基础。</a:t>
            </a:r>
            <a:endParaRPr lang="zh-CN" altLang="en-US" sz="1800" dirty="0"/>
          </a:p>
        </p:txBody>
      </p:sp>
      <p:pic>
        <p:nvPicPr>
          <p:cNvPr id="614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88" y="2534703"/>
            <a:ext cx="2593990" cy="1614377"/>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p:cNvSpPr txBox="1"/>
          <p:nvPr/>
        </p:nvSpPr>
        <p:spPr>
          <a:xfrm>
            <a:off x="3419872" y="2780928"/>
            <a:ext cx="4572000" cy="923330"/>
          </a:xfrm>
          <a:prstGeom prst="rect">
            <a:avLst/>
          </a:prstGeom>
          <a:noFill/>
        </p:spPr>
        <p:txBody>
          <a:bodyPr wrap="square">
            <a:spAutoFit/>
          </a:bodyPr>
          <a:lstStyle/>
          <a:p>
            <a:r>
              <a:rPr lang="zh-CN" altLang="en-US" sz="1800" dirty="0"/>
              <a:t>发现了着丝粒重复区域变异和进化的新模式，比较了不同个体</a:t>
            </a:r>
            <a:r>
              <a:rPr lang="en-US" altLang="zh-CN" sz="1800" dirty="0"/>
              <a:t>X</a:t>
            </a:r>
            <a:r>
              <a:rPr lang="zh-CN" altLang="en-US" sz="1800" dirty="0"/>
              <a:t>染色体着丝粒，并揭示了着丝粒区域的结构、表观遗传和序列变化。</a:t>
            </a:r>
            <a:endParaRPr lang="zh-CN" altLang="en-US" sz="1800" dirty="0"/>
          </a:p>
        </p:txBody>
      </p:sp>
      <p:pic>
        <p:nvPicPr>
          <p:cNvPr id="615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298" y="4322293"/>
            <a:ext cx="2611337" cy="1266948"/>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1"/>
          <p:cNvSpPr txBox="1"/>
          <p:nvPr/>
        </p:nvSpPr>
        <p:spPr>
          <a:xfrm>
            <a:off x="3419872" y="4322293"/>
            <a:ext cx="4572000" cy="1477328"/>
          </a:xfrm>
          <a:prstGeom prst="rect">
            <a:avLst/>
          </a:prstGeom>
          <a:noFill/>
        </p:spPr>
        <p:txBody>
          <a:bodyPr wrap="square">
            <a:spAutoFit/>
          </a:bodyPr>
          <a:lstStyle/>
          <a:p>
            <a:r>
              <a:rPr lang="zh-CN" altLang="en-US" sz="1800" dirty="0"/>
              <a:t>与人类基因组历史版本（</a:t>
            </a:r>
            <a:r>
              <a:rPr lang="en-US" altLang="zh-CN" sz="1800" dirty="0"/>
              <a:t>GRCh38</a:t>
            </a:r>
            <a:r>
              <a:rPr lang="zh-CN" altLang="en-US" sz="1800" dirty="0"/>
              <a:t>）进行比较，发现</a:t>
            </a:r>
            <a:r>
              <a:rPr lang="en-US" altLang="zh-CN" sz="1800" dirty="0"/>
              <a:t>CHM13</a:t>
            </a:r>
            <a:r>
              <a:rPr lang="zh-CN" altLang="en-US" sz="1800" dirty="0"/>
              <a:t>基因组增加了近</a:t>
            </a:r>
            <a:r>
              <a:rPr lang="en-US" altLang="zh-CN" sz="1800" dirty="0"/>
              <a:t>200 Mb</a:t>
            </a:r>
            <a:r>
              <a:rPr lang="zh-CN" altLang="en-US" sz="1800" dirty="0"/>
              <a:t>的序列，纠正了历史版本数千个组装错误，并为临床医学和功能研究解锁了人类基因组中最复杂的区域。</a:t>
            </a:r>
            <a:endParaRPr lang="zh-CN" altLang="en-US" sz="18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图片"/>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64287" y="766738"/>
            <a:ext cx="3627492" cy="1296144"/>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4207713" y="260648"/>
            <a:ext cx="4572000" cy="2308324"/>
          </a:xfrm>
          <a:prstGeom prst="rect">
            <a:avLst/>
          </a:prstGeom>
          <a:noFill/>
        </p:spPr>
        <p:txBody>
          <a:bodyPr wrap="square">
            <a:spAutoFit/>
          </a:bodyPr>
          <a:lstStyle/>
          <a:p>
            <a:r>
              <a:rPr lang="zh-CN" altLang="en-US" sz="1800" dirty="0"/>
              <a:t>该研究利用</a:t>
            </a:r>
            <a:r>
              <a:rPr lang="en-US" altLang="zh-CN" sz="1800" dirty="0"/>
              <a:t>Nanopore</a:t>
            </a:r>
            <a:r>
              <a:rPr lang="zh-CN" altLang="en-US" sz="1800" dirty="0"/>
              <a:t>直接测序优势，构建完整的人类基因组甲基化图谱，与</a:t>
            </a:r>
            <a:r>
              <a:rPr lang="en-US" altLang="zh-CN" sz="1800" dirty="0"/>
              <a:t>WGBS</a:t>
            </a:r>
            <a:r>
              <a:rPr lang="zh-CN" altLang="en-US" sz="1800" dirty="0"/>
              <a:t>方法相比，基因组覆盖度增加了</a:t>
            </a:r>
            <a:r>
              <a:rPr lang="en-US" altLang="zh-CN" sz="1800" dirty="0"/>
              <a:t>32.8M</a:t>
            </a:r>
            <a:r>
              <a:rPr lang="zh-CN" altLang="en-US" sz="1800" dirty="0"/>
              <a:t>，并能够对更多</a:t>
            </a:r>
            <a:r>
              <a:rPr lang="en-US" altLang="zh-CN" sz="1800" dirty="0" err="1"/>
              <a:t>CpGs</a:t>
            </a:r>
            <a:r>
              <a:rPr lang="zh-CN" altLang="en-US" sz="1800" dirty="0"/>
              <a:t>进行研究，该研究针对高度同源的基因家族及串联重复进行研究，发现高度相似的序列间存在表观遗传和转录活性的差异，突显了局部染色体环境作为表观遗传调节因子的重要性。</a:t>
            </a:r>
            <a:endParaRPr lang="zh-CN" altLang="en-US" sz="1800" dirty="0"/>
          </a:p>
        </p:txBody>
      </p:sp>
      <p:pic>
        <p:nvPicPr>
          <p:cNvPr id="7172" name="Picture 4" descr="图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286" y="2708920"/>
            <a:ext cx="3627491" cy="1576580"/>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p:cNvSpPr txBox="1"/>
          <p:nvPr/>
        </p:nvSpPr>
        <p:spPr>
          <a:xfrm>
            <a:off x="4207713" y="2708920"/>
            <a:ext cx="4572000" cy="1754326"/>
          </a:xfrm>
          <a:prstGeom prst="rect">
            <a:avLst/>
          </a:prstGeom>
          <a:noFill/>
        </p:spPr>
        <p:txBody>
          <a:bodyPr wrap="square">
            <a:spAutoFit/>
          </a:bodyPr>
          <a:lstStyle/>
          <a:p>
            <a:r>
              <a:rPr lang="zh-CN" altLang="en-US" sz="1800" dirty="0"/>
              <a:t>研究人员将完整的人类</a:t>
            </a:r>
            <a:r>
              <a:rPr lang="en-US" altLang="zh-CN" sz="1800" dirty="0"/>
              <a:t>T2T</a:t>
            </a:r>
            <a:r>
              <a:rPr lang="zh-CN" altLang="en-US" sz="1800" dirty="0"/>
              <a:t>基因组与人类参考基因组（</a:t>
            </a:r>
            <a:r>
              <a:rPr lang="en-US" altLang="zh-CN" sz="1800" dirty="0"/>
              <a:t>GRCh38</a:t>
            </a:r>
            <a:r>
              <a:rPr lang="zh-CN" altLang="en-US" sz="1800" dirty="0"/>
              <a:t>）进行比较发现，片段重复（</a:t>
            </a:r>
            <a:r>
              <a:rPr lang="en-US" altLang="zh-CN" sz="1800" dirty="0"/>
              <a:t>Segmental duplications</a:t>
            </a:r>
            <a:r>
              <a:rPr lang="zh-CN" altLang="en-US" sz="1800" dirty="0"/>
              <a:t>，</a:t>
            </a:r>
            <a:r>
              <a:rPr lang="en-US" altLang="zh-CN" sz="1800" dirty="0"/>
              <a:t>SDs</a:t>
            </a:r>
            <a:r>
              <a:rPr lang="zh-CN" altLang="en-US" sz="1800" dirty="0"/>
              <a:t>）占到新增序列的三分之一。通过与其他人类和非人灵长类物种组装进行比较，发现</a:t>
            </a:r>
            <a:r>
              <a:rPr lang="en-US" altLang="zh-CN" sz="1800" dirty="0"/>
              <a:t>SDs</a:t>
            </a:r>
            <a:r>
              <a:rPr lang="zh-CN" altLang="en-US" sz="1800" dirty="0"/>
              <a:t>区域</a:t>
            </a:r>
            <a:r>
              <a:rPr lang="en-US" altLang="zh-CN" sz="1800" dirty="0"/>
              <a:t>SNV</a:t>
            </a:r>
            <a:r>
              <a:rPr lang="zh-CN" altLang="en-US" sz="1800" dirty="0"/>
              <a:t>密度显著提升。</a:t>
            </a:r>
            <a:endParaRPr lang="zh-CN" altLang="en-US" sz="1800" dirty="0"/>
          </a:p>
        </p:txBody>
      </p:sp>
      <p:pic>
        <p:nvPicPr>
          <p:cNvPr id="7174" name="Picture 6" descr="图片"/>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286" y="4684209"/>
            <a:ext cx="3627491" cy="1657595"/>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1"/>
          <p:cNvSpPr txBox="1"/>
          <p:nvPr/>
        </p:nvSpPr>
        <p:spPr>
          <a:xfrm>
            <a:off x="4221577" y="4673629"/>
            <a:ext cx="4572000" cy="1477328"/>
          </a:xfrm>
          <a:prstGeom prst="rect">
            <a:avLst/>
          </a:prstGeom>
          <a:noFill/>
        </p:spPr>
        <p:txBody>
          <a:bodyPr wrap="square">
            <a:spAutoFit/>
          </a:bodyPr>
          <a:lstStyle/>
          <a:p>
            <a:r>
              <a:rPr lang="zh-CN" altLang="en-US" sz="1800" dirty="0"/>
              <a:t>实现了一个全面的重复注释流程，并利用这种方法，更新了的人类重复序列信息，并改进了以前的重复注释，发现了</a:t>
            </a:r>
            <a:r>
              <a:rPr lang="en-US" altLang="zh-CN" sz="1800" dirty="0"/>
              <a:t>43</a:t>
            </a:r>
            <a:r>
              <a:rPr lang="zh-CN" altLang="en-US" sz="1800" dirty="0"/>
              <a:t>个以前未知的重复和重复变体，并确定了</a:t>
            </a:r>
            <a:r>
              <a:rPr lang="en-US" altLang="zh-CN" sz="1800" dirty="0"/>
              <a:t>19</a:t>
            </a:r>
            <a:r>
              <a:rPr lang="zh-CN" altLang="en-US" sz="1800" dirty="0"/>
              <a:t>个复杂、复合的重复结构，这些结构通常携带功能基因。</a:t>
            </a:r>
            <a:endParaRPr lang="zh-CN" altLang="en-US" sz="18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23528" y="109517"/>
            <a:ext cx="4154043" cy="2865362"/>
          </a:xfrm>
          <a:prstGeom prst="rect">
            <a:avLst/>
          </a:prstGeom>
        </p:spPr>
      </p:pic>
      <p:sp>
        <p:nvSpPr>
          <p:cNvPr id="7" name="文本框 6"/>
          <p:cNvSpPr txBox="1"/>
          <p:nvPr/>
        </p:nvSpPr>
        <p:spPr>
          <a:xfrm>
            <a:off x="5004047" y="214688"/>
            <a:ext cx="3888432" cy="461665"/>
          </a:xfrm>
          <a:prstGeom prst="rect">
            <a:avLst/>
          </a:prstGeom>
          <a:noFill/>
        </p:spPr>
        <p:txBody>
          <a:bodyPr wrap="square">
            <a:spAutoFit/>
          </a:bodyPr>
          <a:lstStyle/>
          <a:p>
            <a:r>
              <a:rPr lang="en-US" altLang="zh-CN" dirty="0" err="1"/>
              <a:t>Zhenshan</a:t>
            </a:r>
            <a:r>
              <a:rPr lang="en-US" altLang="zh-CN" dirty="0"/>
              <a:t> 97 and </a:t>
            </a:r>
            <a:r>
              <a:rPr lang="en-US" altLang="zh-CN" dirty="0" err="1"/>
              <a:t>Minghui</a:t>
            </a:r>
            <a:r>
              <a:rPr lang="en-US" altLang="zh-CN" dirty="0"/>
              <a:t> 63</a:t>
            </a:r>
            <a:endParaRPr lang="zh-CN" altLang="en-US" dirty="0"/>
          </a:p>
        </p:txBody>
      </p:sp>
      <p:sp>
        <p:nvSpPr>
          <p:cNvPr id="9" name="文本框 8"/>
          <p:cNvSpPr txBox="1"/>
          <p:nvPr/>
        </p:nvSpPr>
        <p:spPr>
          <a:xfrm>
            <a:off x="4920828" y="859771"/>
            <a:ext cx="4054869" cy="1477328"/>
          </a:xfrm>
          <a:prstGeom prst="rect">
            <a:avLst/>
          </a:prstGeom>
          <a:noFill/>
        </p:spPr>
        <p:txBody>
          <a:bodyPr wrap="square">
            <a:spAutoFit/>
          </a:bodyPr>
          <a:lstStyle/>
          <a:p>
            <a:r>
              <a:rPr lang="en-US" altLang="zh-CN" sz="1800" dirty="0"/>
              <a:t>56.73 Gb (∼150× coverage) and 86.85 Gb (∼230× coverage) of PacBio reads (including both HiFi and CLR modes) were generated for ZS97 and MH63, respectively, </a:t>
            </a:r>
            <a:endParaRPr lang="zh-CN" altLang="en-US" sz="1800"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3140968"/>
            <a:ext cx="5832648" cy="3463135"/>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p:cNvSpPr txBox="1"/>
          <p:nvPr/>
        </p:nvSpPr>
        <p:spPr>
          <a:xfrm>
            <a:off x="6322611" y="2212578"/>
            <a:ext cx="2653086" cy="2308324"/>
          </a:xfrm>
          <a:prstGeom prst="rect">
            <a:avLst/>
          </a:prstGeom>
          <a:noFill/>
        </p:spPr>
        <p:txBody>
          <a:bodyPr wrap="square">
            <a:spAutoFit/>
          </a:bodyPr>
          <a:lstStyle/>
          <a:p>
            <a:r>
              <a:rPr lang="en-US" altLang="zh-CN" sz="1600" dirty="0"/>
              <a:t>…,</a:t>
            </a:r>
            <a:r>
              <a:rPr lang="zh-CN" altLang="en-US" sz="1600" dirty="0"/>
              <a:t> </a:t>
            </a:r>
            <a:r>
              <a:rPr lang="en-US" altLang="zh-CN" sz="1600" dirty="0"/>
              <a:t>of which 39 258 and 39 406 were classified as non-TE gene loci. This resulted in 4648 (ZS97) and 2082 (MH63) more non-TE genes, an increase of 11.8% and 5.3%, respectively, than previously identified in the RS1 assemblies.</a:t>
            </a:r>
            <a:endParaRPr lang="zh-CN" altLang="en-US" sz="1600" dirty="0"/>
          </a:p>
        </p:txBody>
      </p:sp>
      <p:sp>
        <p:nvSpPr>
          <p:cNvPr id="15" name="文本框 14"/>
          <p:cNvSpPr txBox="1"/>
          <p:nvPr/>
        </p:nvSpPr>
        <p:spPr>
          <a:xfrm>
            <a:off x="6311401" y="4641948"/>
            <a:ext cx="2675505" cy="2031325"/>
          </a:xfrm>
          <a:prstGeom prst="rect">
            <a:avLst/>
          </a:prstGeom>
          <a:noFill/>
        </p:spPr>
        <p:txBody>
          <a:bodyPr wrap="square">
            <a:spAutoFit/>
          </a:bodyPr>
          <a:lstStyle/>
          <a:p>
            <a:r>
              <a:rPr lang="en-US" altLang="zh-CN" sz="1800" dirty="0"/>
              <a:t>More than expected, at least 395 non-transposable element (non-TE) genes were identified in rice centromere regions, ∼41% of which were found to be actively transcribed</a:t>
            </a:r>
            <a:endParaRPr lang="zh-CN" altLang="en-US" sz="1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11560" y="539619"/>
            <a:ext cx="7344816" cy="3720377"/>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342900" lvl="0" indent="-342900" algn="just">
              <a:lnSpc>
                <a:spcPct val="150000"/>
              </a:lnSpc>
              <a:spcBef>
                <a:spcPts val="600"/>
              </a:spcBef>
              <a:spcAft>
                <a:spcPts val="600"/>
              </a:spcAft>
              <a:buFont typeface="Wingdings" panose="05000000000000000000" pitchFamily="2" charset="2"/>
              <a:buChar char="p"/>
            </a:pPr>
            <a:r>
              <a:rPr lang="zh-CN" altLang="zh-CN" sz="1800" dirty="0">
                <a:latin typeface="微软雅黑" panose="020B0503020204020204" pitchFamily="34" charset="-122"/>
                <a:ea typeface="微软雅黑" panose="020B0503020204020204" pitchFamily="34" charset="-122"/>
              </a:rPr>
              <a:t>泛基因组</a:t>
            </a:r>
            <a:r>
              <a:rPr lang="zh-CN" altLang="en-US" sz="1800" dirty="0">
                <a:latin typeface="微软雅黑" panose="020B0503020204020204" pitchFamily="34" charset="-122"/>
                <a:ea typeface="微软雅黑" panose="020B0503020204020204" pitchFamily="34" charset="-122"/>
              </a:rPr>
              <a:t>（</a:t>
            </a:r>
            <a:r>
              <a:rPr lang="en-US" altLang="zh-CN" sz="1800" dirty="0">
                <a:latin typeface="微软雅黑" panose="020B0503020204020204" pitchFamily="34" charset="-122"/>
                <a:ea typeface="微软雅黑" panose="020B0503020204020204" pitchFamily="34" charset="-122"/>
              </a:rPr>
              <a:t>pan-genome</a:t>
            </a:r>
            <a:r>
              <a:rPr lang="zh-CN" altLang="en-US" sz="1800" dirty="0">
                <a:latin typeface="微软雅黑" panose="020B0503020204020204" pitchFamily="34" charset="-122"/>
                <a:ea typeface="微软雅黑" panose="020B0503020204020204" pitchFamily="34" charset="-122"/>
              </a:rPr>
              <a:t>；</a:t>
            </a:r>
            <a:r>
              <a:rPr lang="en-US" altLang="zh-CN" sz="1800" dirty="0">
                <a:latin typeface="微软雅黑" panose="020B0503020204020204" pitchFamily="34" charset="-122"/>
                <a:ea typeface="微软雅黑" panose="020B0503020204020204" pitchFamily="34" charset="-122"/>
              </a:rPr>
              <a:t>the prefix of ‘pan’ came from ‘παν’ in Greek with a meaning of ‘all’</a:t>
            </a:r>
            <a:r>
              <a:rPr lang="zh-CN" altLang="en-US" sz="1800" dirty="0">
                <a:latin typeface="微软雅黑" panose="020B0503020204020204" pitchFamily="34" charset="-122"/>
                <a:ea typeface="微软雅黑" panose="020B0503020204020204" pitchFamily="34" charset="-122"/>
              </a:rPr>
              <a:t>）</a:t>
            </a:r>
            <a:r>
              <a:rPr lang="zh-CN" altLang="zh-CN" sz="1800" dirty="0">
                <a:latin typeface="微软雅黑" panose="020B0503020204020204" pitchFamily="34" charset="-122"/>
                <a:ea typeface="微软雅黑" panose="020B0503020204020204" pitchFamily="34" charset="-122"/>
              </a:rPr>
              <a:t>最早由</a:t>
            </a:r>
            <a:r>
              <a:rPr lang="en-US" altLang="zh-CN" sz="1800" dirty="0">
                <a:latin typeface="微软雅黑" panose="020B0503020204020204" pitchFamily="34" charset="-122"/>
                <a:ea typeface="微软雅黑" panose="020B0503020204020204" pitchFamily="34" charset="-122"/>
              </a:rPr>
              <a:t>Tettelin</a:t>
            </a:r>
            <a:r>
              <a:rPr lang="zh-CN" altLang="zh-CN" sz="1800" dirty="0">
                <a:latin typeface="微软雅黑" panose="020B0503020204020204" pitchFamily="34" charset="-122"/>
                <a:ea typeface="微软雅黑" panose="020B0503020204020204" pitchFamily="34" charset="-122"/>
              </a:rPr>
              <a:t>等人</a:t>
            </a:r>
            <a:r>
              <a:rPr lang="zh-CN" altLang="en-US" sz="1800" dirty="0">
                <a:latin typeface="微软雅黑" panose="020B0503020204020204" pitchFamily="34" charset="-122"/>
                <a:ea typeface="微软雅黑" panose="020B0503020204020204" pitchFamily="34" charset="-122"/>
              </a:rPr>
              <a:t>提出，</a:t>
            </a:r>
            <a:r>
              <a:rPr lang="zh-CN" altLang="zh-CN" sz="1800" dirty="0">
                <a:latin typeface="微软雅黑" panose="020B0503020204020204" pitchFamily="34" charset="-122"/>
                <a:ea typeface="微软雅黑" panose="020B0503020204020204" pitchFamily="34" charset="-122"/>
              </a:rPr>
              <a:t>被定义为某一个物种全部基因的总称（</a:t>
            </a:r>
            <a:r>
              <a:rPr lang="en-US" altLang="zh-CN" sz="1800" dirty="0">
                <a:latin typeface="微软雅黑" panose="020B0503020204020204" pitchFamily="34" charset="-122"/>
                <a:ea typeface="微软雅黑" panose="020B0503020204020204" pitchFamily="34" charset="-122"/>
              </a:rPr>
              <a:t>Tettelin et al., 2005</a:t>
            </a:r>
            <a:r>
              <a:rPr lang="zh-CN" altLang="zh-CN" sz="1800" dirty="0">
                <a:latin typeface="微软雅黑" panose="020B0503020204020204" pitchFamily="34" charset="-122"/>
                <a:ea typeface="微软雅黑" panose="020B0503020204020204" pitchFamily="34" charset="-122"/>
              </a:rPr>
              <a:t>）</a:t>
            </a:r>
            <a:endParaRPr lang="en-US" altLang="zh-CN" sz="1800" dirty="0">
              <a:latin typeface="微软雅黑" panose="020B0503020204020204" pitchFamily="34" charset="-122"/>
              <a:ea typeface="微软雅黑" panose="020B0503020204020204" pitchFamily="34" charset="-122"/>
            </a:endParaRPr>
          </a:p>
          <a:p>
            <a:pPr marL="342900" lvl="0" indent="-342900" algn="just">
              <a:lnSpc>
                <a:spcPct val="150000"/>
              </a:lnSpc>
              <a:spcBef>
                <a:spcPts val="600"/>
              </a:spcBef>
              <a:spcAft>
                <a:spcPts val="600"/>
              </a:spcAft>
              <a:buFont typeface="Wingdings" panose="05000000000000000000" pitchFamily="2" charset="2"/>
              <a:buChar char="p"/>
            </a:pPr>
            <a:r>
              <a:rPr lang="en-US" altLang="zh-CN" sz="1800" dirty="0">
                <a:latin typeface="微软雅黑" panose="020B0503020204020204" pitchFamily="34" charset="-122"/>
                <a:ea typeface="微软雅黑" panose="020B0503020204020204" pitchFamily="34" charset="-122"/>
              </a:rPr>
              <a:t>2009</a:t>
            </a:r>
            <a:r>
              <a:rPr lang="zh-CN" altLang="en-US" sz="1800" dirty="0">
                <a:latin typeface="微软雅黑" panose="020B0503020204020204" pitchFamily="34" charset="-122"/>
                <a:ea typeface="微软雅黑" panose="020B0503020204020204" pitchFamily="34" charset="-122"/>
              </a:rPr>
              <a:t>年，</a:t>
            </a:r>
            <a:r>
              <a:rPr lang="en-US" altLang="zh-CN" sz="1800" dirty="0">
                <a:latin typeface="微软雅黑" panose="020B0503020204020204" pitchFamily="34" charset="-122"/>
                <a:ea typeface="微软雅黑" panose="020B0503020204020204" pitchFamily="34" charset="-122"/>
              </a:rPr>
              <a:t>Li</a:t>
            </a:r>
            <a:r>
              <a:rPr lang="zh-CN" altLang="en-US" sz="1800" dirty="0">
                <a:latin typeface="微软雅黑" panose="020B0503020204020204" pitchFamily="34" charset="-122"/>
                <a:ea typeface="微软雅黑" panose="020B0503020204020204" pitchFamily="34" charset="-122"/>
              </a:rPr>
              <a:t>等人首次采用新全基因组组装方法对多个人类个体基因组进行拼接，发现了个体独有的</a:t>
            </a:r>
            <a:r>
              <a:rPr lang="en-US" altLang="zh-CN" sz="1800" dirty="0">
                <a:latin typeface="微软雅黑" panose="020B0503020204020204" pitchFamily="34" charset="-122"/>
                <a:ea typeface="微软雅黑" panose="020B0503020204020204" pitchFamily="34" charset="-122"/>
              </a:rPr>
              <a:t>DNA</a:t>
            </a:r>
            <a:r>
              <a:rPr lang="zh-CN" altLang="en-US" sz="1800" dirty="0">
                <a:latin typeface="微软雅黑" panose="020B0503020204020204" pitchFamily="34" charset="-122"/>
                <a:ea typeface="微软雅黑" panose="020B0503020204020204" pitchFamily="34" charset="-122"/>
              </a:rPr>
              <a:t>序列和功能基因，并首次提出了“人类泛基因组”的概念</a:t>
            </a:r>
            <a:r>
              <a:rPr lang="zh-CN" altLang="zh-CN" sz="1800" dirty="0">
                <a:latin typeface="微软雅黑" panose="020B0503020204020204" pitchFamily="34" charset="-122"/>
                <a:ea typeface="微软雅黑" panose="020B0503020204020204" pitchFamily="34" charset="-122"/>
              </a:rPr>
              <a:t>（</a:t>
            </a:r>
            <a:r>
              <a:rPr lang="en-US" altLang="zh-CN" sz="1800" dirty="0">
                <a:latin typeface="微软雅黑" panose="020B0503020204020204" pitchFamily="34" charset="-122"/>
                <a:ea typeface="微软雅黑" panose="020B0503020204020204" pitchFamily="34" charset="-122"/>
              </a:rPr>
              <a:t>Li et al., 2010</a:t>
            </a:r>
            <a:r>
              <a:rPr lang="zh-CN" altLang="zh-CN" sz="1800" dirty="0">
                <a:latin typeface="微软雅黑" panose="020B0503020204020204" pitchFamily="34" charset="-122"/>
                <a:ea typeface="微软雅黑" panose="020B0503020204020204" pitchFamily="34" charset="-122"/>
              </a:rPr>
              <a:t>）</a:t>
            </a:r>
            <a:endParaRPr lang="zh-CN" altLang="zh-CN" sz="1800" dirty="0">
              <a:latin typeface="微软雅黑" panose="020B0503020204020204" pitchFamily="34" charset="-122"/>
              <a:ea typeface="微软雅黑" panose="020B0503020204020204" pitchFamily="34" charset="-122"/>
            </a:endParaRPr>
          </a:p>
          <a:p>
            <a:pPr marL="342900" lvl="0" indent="-342900" algn="just" eaLnBrk="1" hangingPunct="1">
              <a:lnSpc>
                <a:spcPct val="150000"/>
              </a:lnSpc>
              <a:spcBef>
                <a:spcPct val="0"/>
              </a:spcBef>
              <a:buFont typeface="Wingdings" panose="05000000000000000000" pitchFamily="2" charset="2"/>
              <a:buChar char="p"/>
            </a:pPr>
            <a:endParaRPr lang="zh-CN" altLang="en-US" sz="2400" dirty="0">
              <a:latin typeface="微软雅黑" panose="020B0503020204020204" pitchFamily="34" charset="-122"/>
              <a:ea typeface="微软雅黑" panose="020B0503020204020204" pitchFamily="34" charset="-122"/>
            </a:endParaRPr>
          </a:p>
        </p:txBody>
      </p:sp>
      <p:sp>
        <p:nvSpPr>
          <p:cNvPr id="5" name="矩形 4"/>
          <p:cNvSpPr/>
          <p:nvPr/>
        </p:nvSpPr>
        <p:spPr>
          <a:xfrm>
            <a:off x="611560" y="3880642"/>
            <a:ext cx="7344816" cy="2428678"/>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342900" lvl="0" indent="-342900" algn="just">
              <a:lnSpc>
                <a:spcPct val="150000"/>
              </a:lnSpc>
              <a:spcBef>
                <a:spcPts val="600"/>
              </a:spcBef>
              <a:spcAft>
                <a:spcPts val="600"/>
              </a:spcAft>
              <a:buFont typeface="Wingdings" panose="05000000000000000000" pitchFamily="2" charset="2"/>
              <a:buChar char="p"/>
            </a:pPr>
            <a:r>
              <a:rPr lang="en-US" altLang="zh-CN" sz="1800" dirty="0">
                <a:latin typeface="微软雅黑" panose="020B0503020204020204" pitchFamily="34" charset="-122"/>
                <a:ea typeface="微软雅黑" panose="020B0503020204020204" pitchFamily="34" charset="-122"/>
              </a:rPr>
              <a:t>2013</a:t>
            </a:r>
            <a:r>
              <a:rPr lang="zh-CN" altLang="zh-CN" sz="1800" dirty="0">
                <a:latin typeface="微软雅黑" panose="020B0503020204020204" pitchFamily="34" charset="-122"/>
                <a:ea typeface="微软雅黑" panose="020B0503020204020204" pitchFamily="34" charset="-122"/>
              </a:rPr>
              <a:t>年起，</a:t>
            </a:r>
            <a:r>
              <a:rPr lang="zh-CN" altLang="en-US" sz="1800" dirty="0">
                <a:latin typeface="微软雅黑" panose="020B0503020204020204" pitchFamily="34" charset="-122"/>
                <a:ea typeface="微软雅黑" panose="020B0503020204020204" pitchFamily="34" charset="-122"/>
              </a:rPr>
              <a:t>泛基因组测序开始应用于动植物研究领域</a:t>
            </a:r>
            <a:endParaRPr lang="en-US" altLang="zh-CN" sz="1800" dirty="0">
              <a:latin typeface="微软雅黑" panose="020B0503020204020204" pitchFamily="34" charset="-122"/>
              <a:ea typeface="微软雅黑" panose="020B0503020204020204" pitchFamily="34" charset="-122"/>
            </a:endParaRPr>
          </a:p>
          <a:p>
            <a:pPr marL="342900" lvl="0" indent="-342900" algn="just">
              <a:lnSpc>
                <a:spcPct val="150000"/>
              </a:lnSpc>
              <a:spcBef>
                <a:spcPts val="600"/>
              </a:spcBef>
              <a:spcAft>
                <a:spcPts val="600"/>
              </a:spcAft>
              <a:buFont typeface="Wingdings" panose="05000000000000000000" pitchFamily="2" charset="2"/>
              <a:buChar char="p"/>
            </a:pPr>
            <a:r>
              <a:rPr lang="en-US" altLang="zh-CN" sz="1800" dirty="0">
                <a:latin typeface="微软雅黑" panose="020B0503020204020204" pitchFamily="34" charset="-122"/>
                <a:ea typeface="微软雅黑" panose="020B0503020204020204" pitchFamily="34" charset="-122"/>
              </a:rPr>
              <a:t>2014</a:t>
            </a:r>
            <a:r>
              <a:rPr lang="zh-CN" altLang="en-US" sz="1800" dirty="0">
                <a:latin typeface="微软雅黑" panose="020B0503020204020204" pitchFamily="34" charset="-122"/>
                <a:ea typeface="微软雅黑" panose="020B0503020204020204" pitchFamily="34" charset="-122"/>
              </a:rPr>
              <a:t>年，开启了作物泛基因组研究历程，对</a:t>
            </a:r>
            <a:r>
              <a:rPr lang="en-US" altLang="zh-CN" sz="1800" dirty="0">
                <a:latin typeface="微软雅黑" panose="020B0503020204020204" pitchFamily="34" charset="-122"/>
                <a:ea typeface="微软雅黑" panose="020B0503020204020204" pitchFamily="34" charset="-122"/>
              </a:rPr>
              <a:t>7</a:t>
            </a:r>
            <a:r>
              <a:rPr lang="zh-CN" altLang="en-US" sz="1800" dirty="0">
                <a:latin typeface="微软雅黑" panose="020B0503020204020204" pitchFamily="34" charset="-122"/>
                <a:ea typeface="微软雅黑" panose="020B0503020204020204" pitchFamily="34" charset="-122"/>
              </a:rPr>
              <a:t>个野生大豆构建了第一个植物泛基因组</a:t>
            </a:r>
            <a:endParaRPr lang="en-US" altLang="zh-CN" sz="1800" dirty="0">
              <a:latin typeface="微软雅黑" panose="020B0503020204020204" pitchFamily="34" charset="-122"/>
              <a:ea typeface="微软雅黑" panose="020B0503020204020204" pitchFamily="34" charset="-122"/>
            </a:endParaRPr>
          </a:p>
          <a:p>
            <a:pPr marL="342900" lvl="0" indent="-342900" algn="just">
              <a:lnSpc>
                <a:spcPct val="150000"/>
              </a:lnSpc>
              <a:spcBef>
                <a:spcPts val="600"/>
              </a:spcBef>
              <a:spcAft>
                <a:spcPts val="600"/>
              </a:spcAft>
              <a:buFont typeface="Wingdings" panose="05000000000000000000" pitchFamily="2" charset="2"/>
              <a:buChar char="p"/>
            </a:pPr>
            <a:r>
              <a:rPr lang="zh-CN" altLang="zh-CN" sz="1800" dirty="0">
                <a:latin typeface="微软雅黑" panose="020B0503020204020204" pitchFamily="34" charset="-122"/>
                <a:ea typeface="微软雅黑" panose="020B0503020204020204" pitchFamily="34" charset="-122"/>
              </a:rPr>
              <a:t>泛基因组更广泛的定义是一个物种全部</a:t>
            </a:r>
            <a:r>
              <a:rPr lang="en-US" altLang="zh-CN" sz="1800" dirty="0">
                <a:latin typeface="微软雅黑" panose="020B0503020204020204" pitchFamily="34" charset="-122"/>
                <a:ea typeface="微软雅黑" panose="020B0503020204020204" pitchFamily="34" charset="-122"/>
              </a:rPr>
              <a:t>DNA</a:t>
            </a:r>
            <a:r>
              <a:rPr lang="zh-CN" altLang="zh-CN" sz="1800" dirty="0">
                <a:latin typeface="微软雅黑" panose="020B0503020204020204" pitchFamily="34" charset="-122"/>
                <a:ea typeface="微软雅黑" panose="020B0503020204020204" pitchFamily="34" charset="-122"/>
              </a:rPr>
              <a:t>序列的集合（</a:t>
            </a:r>
            <a:r>
              <a:rPr lang="en-US" altLang="zh-CN" sz="1800" dirty="0">
                <a:latin typeface="微软雅黑" panose="020B0503020204020204" pitchFamily="34" charset="-122"/>
                <a:ea typeface="微软雅黑" panose="020B0503020204020204" pitchFamily="34" charset="-122"/>
              </a:rPr>
              <a:t>Sherman et al., 2020</a:t>
            </a:r>
            <a:r>
              <a:rPr lang="zh-CN" altLang="zh-CN" sz="1800" dirty="0">
                <a:latin typeface="微软雅黑" panose="020B0503020204020204" pitchFamily="34" charset="-122"/>
                <a:ea typeface="微软雅黑" panose="020B0503020204020204" pitchFamily="34" charset="-122"/>
              </a:rPr>
              <a:t>）</a:t>
            </a:r>
            <a:endParaRPr lang="zh-CN" altLang="zh-CN" sz="18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29816" y="188640"/>
            <a:ext cx="7884368" cy="4477391"/>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p:cNvSpPr txBox="1"/>
          <p:nvPr/>
        </p:nvSpPr>
        <p:spPr>
          <a:xfrm>
            <a:off x="287524" y="4941168"/>
            <a:ext cx="8568952" cy="1200329"/>
          </a:xfrm>
          <a:prstGeom prst="rect">
            <a:avLst/>
          </a:prstGeom>
          <a:noFill/>
        </p:spPr>
        <p:txBody>
          <a:bodyPr wrap="square">
            <a:spAutoFit/>
          </a:bodyPr>
          <a:lstStyle/>
          <a:p>
            <a:r>
              <a:rPr lang="en-US" altLang="zh-CN" sz="1800" dirty="0"/>
              <a:t>MH63</a:t>
            </a:r>
            <a:r>
              <a:rPr lang="zh-CN" altLang="en-US" sz="1800" dirty="0"/>
              <a:t>中存在一个</a:t>
            </a:r>
            <a:r>
              <a:rPr lang="en-US" altLang="zh-CN" sz="1800" dirty="0"/>
              <a:t>820 kb</a:t>
            </a:r>
            <a:r>
              <a:rPr lang="zh-CN" altLang="en-US" sz="1800" dirty="0"/>
              <a:t>的扩展区域（</a:t>
            </a:r>
            <a:r>
              <a:rPr lang="en-US" altLang="zh-CN" sz="1800" dirty="0"/>
              <a:t>MH-E</a:t>
            </a:r>
            <a:r>
              <a:rPr lang="zh-CN" altLang="en-US" sz="1800" dirty="0"/>
              <a:t>）和一个</a:t>
            </a:r>
            <a:r>
              <a:rPr lang="en-US" altLang="zh-CN" sz="1800" dirty="0"/>
              <a:t>860 kb</a:t>
            </a:r>
            <a:r>
              <a:rPr lang="zh-CN" altLang="en-US" sz="1800" dirty="0"/>
              <a:t>的插入区域（</a:t>
            </a:r>
            <a:r>
              <a:rPr lang="en-US" altLang="zh-CN" sz="1800" dirty="0"/>
              <a:t>MH-I</a:t>
            </a:r>
            <a:r>
              <a:rPr lang="zh-CN" altLang="en-US" sz="1800" dirty="0"/>
              <a:t>），富含大量抗性相关基因。进一步比较</a:t>
            </a:r>
            <a:r>
              <a:rPr lang="en-US" altLang="zh-CN" sz="1800" dirty="0"/>
              <a:t>15</a:t>
            </a:r>
            <a:r>
              <a:rPr lang="zh-CN" altLang="en-US" sz="1800" dirty="0"/>
              <a:t>个其它高质量水稻基因组的</a:t>
            </a:r>
            <a:r>
              <a:rPr lang="en-US" altLang="zh-CN" sz="1800" dirty="0"/>
              <a:t>MH-E</a:t>
            </a:r>
            <a:r>
              <a:rPr lang="zh-CN" altLang="en-US" sz="1800" dirty="0"/>
              <a:t>和</a:t>
            </a:r>
            <a:r>
              <a:rPr lang="en-US" altLang="zh-CN" sz="1800" dirty="0"/>
              <a:t>MH-I</a:t>
            </a:r>
            <a:r>
              <a:rPr lang="zh-CN" altLang="en-US" sz="1800" dirty="0"/>
              <a:t>同源区域，它们均没有同时含有完整的</a:t>
            </a:r>
            <a:r>
              <a:rPr lang="en-US" altLang="zh-CN" sz="1800" dirty="0"/>
              <a:t>MH-E</a:t>
            </a:r>
            <a:r>
              <a:rPr lang="zh-CN" altLang="en-US" sz="1800" dirty="0"/>
              <a:t>和</a:t>
            </a:r>
            <a:r>
              <a:rPr lang="en-US" altLang="zh-CN" sz="1800" dirty="0"/>
              <a:t>MH-I</a:t>
            </a:r>
            <a:r>
              <a:rPr lang="zh-CN" altLang="en-US" sz="1800" dirty="0"/>
              <a:t>区域，</a:t>
            </a:r>
            <a:r>
              <a:rPr lang="en-US" altLang="zh-CN" sz="1800" dirty="0"/>
              <a:t>MH63</a:t>
            </a:r>
            <a:r>
              <a:rPr lang="zh-CN" altLang="en-US" sz="1800" dirty="0"/>
              <a:t>的独特基因组特征可以部分解释其对水稻病害的卓越抗性。</a:t>
            </a:r>
            <a:endParaRPr lang="zh-CN" altLang="en-US" sz="18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23528" y="188640"/>
            <a:ext cx="4783272" cy="2742183"/>
          </a:xfrm>
          <a:prstGeom prst="rect">
            <a:avLst/>
          </a:prstGeom>
        </p:spPr>
      </p:pic>
      <p:sp>
        <p:nvSpPr>
          <p:cNvPr id="7" name="文本框 6"/>
          <p:cNvSpPr txBox="1"/>
          <p:nvPr/>
        </p:nvSpPr>
        <p:spPr>
          <a:xfrm>
            <a:off x="5220072" y="404664"/>
            <a:ext cx="3744416" cy="2031325"/>
          </a:xfrm>
          <a:prstGeom prst="rect">
            <a:avLst/>
          </a:prstGeom>
          <a:noFill/>
        </p:spPr>
        <p:txBody>
          <a:bodyPr wrap="square">
            <a:spAutoFit/>
          </a:bodyPr>
          <a:lstStyle/>
          <a:p>
            <a:r>
              <a:rPr lang="en-US" altLang="zh-CN" sz="1800" dirty="0"/>
              <a:t>The resulting 397.71-Mb final assembly is composed of 12 contigs with a contig N50 size of 31.93 Mb. Each chromosome is represented by a single contig and the genomic sequences of all chromosomes are gapless.</a:t>
            </a:r>
            <a:endParaRPr lang="zh-CN" altLang="en-US" sz="1800" dirty="0"/>
          </a:p>
        </p:txBody>
      </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8433" y="3284984"/>
            <a:ext cx="3053461" cy="3067325"/>
          </a:xfrm>
          <a:prstGeom prst="rect">
            <a:avLst/>
          </a:prstGeom>
        </p:spPr>
      </p:pic>
      <p:sp>
        <p:nvSpPr>
          <p:cNvPr id="11" name="文本框 10"/>
          <p:cNvSpPr txBox="1"/>
          <p:nvPr/>
        </p:nvSpPr>
        <p:spPr>
          <a:xfrm>
            <a:off x="4644008" y="3637182"/>
            <a:ext cx="4176464" cy="2862322"/>
          </a:xfrm>
          <a:prstGeom prst="rect">
            <a:avLst/>
          </a:prstGeom>
          <a:noFill/>
        </p:spPr>
        <p:txBody>
          <a:bodyPr wrap="square">
            <a:spAutoFit/>
          </a:bodyPr>
          <a:lstStyle/>
          <a:p>
            <a:r>
              <a:rPr lang="en-US" altLang="zh-CN" dirty="0"/>
              <a:t>…,</a:t>
            </a:r>
            <a:r>
              <a:rPr lang="zh-CN" altLang="en-US" dirty="0"/>
              <a:t> </a:t>
            </a:r>
            <a:r>
              <a:rPr lang="en-US" altLang="zh-CN" dirty="0"/>
              <a:t>which resulted in the identification of 92.21 Mb of SDs (segmental duplications), accounting for 24.19% of the genome</a:t>
            </a:r>
            <a:endParaRPr lang="en-US" altLang="zh-CN" dirty="0"/>
          </a:p>
          <a:p>
            <a:endParaRPr lang="en-US" altLang="zh-CN" dirty="0"/>
          </a:p>
          <a:p>
            <a:r>
              <a:rPr lang="en-US" altLang="zh-CN" sz="1800" dirty="0"/>
              <a:t>chromosome 4 (chr4), chr10, chr11, and chr12</a:t>
            </a:r>
            <a:endParaRPr lang="zh-CN" altLang="en-US" sz="18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95536" y="332656"/>
            <a:ext cx="3708435" cy="3212976"/>
          </a:xfrm>
          <a:prstGeom prst="rect">
            <a:avLst/>
          </a:prstGeom>
        </p:spPr>
      </p:pic>
      <p:sp>
        <p:nvSpPr>
          <p:cNvPr id="7" name="文本框 6"/>
          <p:cNvSpPr txBox="1"/>
          <p:nvPr/>
        </p:nvSpPr>
        <p:spPr>
          <a:xfrm>
            <a:off x="4355976" y="1124744"/>
            <a:ext cx="4572000" cy="646331"/>
          </a:xfrm>
          <a:prstGeom prst="rect">
            <a:avLst/>
          </a:prstGeom>
          <a:noFill/>
        </p:spPr>
        <p:txBody>
          <a:bodyPr wrap="square">
            <a:spAutoFit/>
          </a:bodyPr>
          <a:lstStyle/>
          <a:p>
            <a:r>
              <a:rPr lang="en-US" altLang="zh-CN" sz="1800" dirty="0"/>
              <a:t>Scatterplot of KEGG enrichment for the sub-/neo-functionalized genes in </a:t>
            </a:r>
            <a:r>
              <a:rPr lang="en-US" altLang="zh-CN" sz="1800" dirty="0" err="1"/>
              <a:t>Minghui</a:t>
            </a:r>
            <a:r>
              <a:rPr lang="en-US" altLang="zh-CN" sz="1800" dirty="0"/>
              <a:t> 63</a:t>
            </a:r>
            <a:endParaRPr lang="zh-CN" altLang="en-US" sz="1800" dirty="0"/>
          </a:p>
        </p:txBody>
      </p:sp>
      <p:sp>
        <p:nvSpPr>
          <p:cNvPr id="9" name="文本框 8"/>
          <p:cNvSpPr txBox="1"/>
          <p:nvPr/>
        </p:nvSpPr>
        <p:spPr>
          <a:xfrm>
            <a:off x="468031" y="3789040"/>
            <a:ext cx="8459945" cy="2308324"/>
          </a:xfrm>
          <a:prstGeom prst="rect">
            <a:avLst/>
          </a:prstGeom>
          <a:noFill/>
        </p:spPr>
        <p:txBody>
          <a:bodyPr wrap="square">
            <a:spAutoFit/>
          </a:bodyPr>
          <a:lstStyle/>
          <a:p>
            <a:r>
              <a:rPr lang="en-US" altLang="zh-CN" sz="1800" dirty="0"/>
              <a:t>We then identified the orthologous genes between </a:t>
            </a:r>
            <a:r>
              <a:rPr lang="en-US" altLang="zh-CN" sz="1800" dirty="0" err="1"/>
              <a:t>Minghui</a:t>
            </a:r>
            <a:r>
              <a:rPr lang="en-US" altLang="zh-CN" sz="1800" dirty="0"/>
              <a:t> 63 and Azucena, and found that 268 NBS-LRR genes were shared between </a:t>
            </a:r>
            <a:r>
              <a:rPr lang="en-US" altLang="zh-CN" sz="1800" dirty="0" err="1"/>
              <a:t>Minghui</a:t>
            </a:r>
            <a:r>
              <a:rPr lang="en-US" altLang="zh-CN" sz="1800" dirty="0"/>
              <a:t> 63 and Azucena, while </a:t>
            </a:r>
            <a:r>
              <a:rPr lang="en-US" altLang="zh-CN" sz="1800" b="1" dirty="0"/>
              <a:t>169</a:t>
            </a:r>
            <a:r>
              <a:rPr lang="en-US" altLang="zh-CN" sz="1800" dirty="0"/>
              <a:t> and 121 were specific to </a:t>
            </a:r>
            <a:r>
              <a:rPr lang="en-US" altLang="zh-CN" sz="1800" dirty="0" err="1"/>
              <a:t>Minghui</a:t>
            </a:r>
            <a:r>
              <a:rPr lang="en-US" altLang="zh-CN" sz="1800" dirty="0"/>
              <a:t> 63 and Azucena, respectively. We then analyzed the 169 </a:t>
            </a:r>
            <a:r>
              <a:rPr lang="en-US" altLang="zh-CN" sz="1800" dirty="0" err="1"/>
              <a:t>Minghui</a:t>
            </a:r>
            <a:r>
              <a:rPr lang="en-US" altLang="zh-CN" sz="1800" dirty="0"/>
              <a:t> 63-specific NBS-LRR genes and found that 102 were located within collinear block pairs of SDs. Most of these SDs are tandem repeats, except for a few located on different chromosomes (Supplemental Table23). These results indicate that the tandem SDs likely participate in the expansion of NBS-LRR genes and especially in driving evolutionary adaptions to resist pathogen infection in rice.</a:t>
            </a:r>
            <a:endParaRPr lang="zh-CN" altLang="en-US" sz="18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02224" y="1652607"/>
            <a:ext cx="6139549" cy="2999712"/>
          </a:xfrm>
          <a:prstGeom prst="rect">
            <a:avLst/>
          </a:prstGeom>
        </p:spPr>
      </p:pic>
      <p:sp>
        <p:nvSpPr>
          <p:cNvPr id="8" name="文本框 7"/>
          <p:cNvSpPr txBox="1"/>
          <p:nvPr/>
        </p:nvSpPr>
        <p:spPr>
          <a:xfrm>
            <a:off x="598273" y="4892967"/>
            <a:ext cx="7947450" cy="1200329"/>
          </a:xfrm>
          <a:prstGeom prst="rect">
            <a:avLst/>
          </a:prstGeom>
          <a:noFill/>
        </p:spPr>
        <p:txBody>
          <a:bodyPr wrap="square">
            <a:spAutoFit/>
          </a:bodyPr>
          <a:lstStyle/>
          <a:p>
            <a:r>
              <a:rPr lang="zh-CN" altLang="en-US" b="1" dirty="0">
                <a:solidFill>
                  <a:schemeClr val="tx2"/>
                </a:solidFill>
                <a:latin typeface="微软雅黑" panose="020B0503020204020204" pitchFamily="34" charset="-122"/>
                <a:ea typeface="微软雅黑" panose="020B0503020204020204" pitchFamily="34" charset="-122"/>
                <a:cs typeface="+mn-cs"/>
              </a:rPr>
              <a:t>植物基因组测序</a:t>
            </a:r>
            <a:r>
              <a:rPr lang="en-US" altLang="zh-CN" b="1" dirty="0">
                <a:solidFill>
                  <a:schemeClr val="tx2"/>
                </a:solidFill>
                <a:latin typeface="微软雅黑" panose="020B0503020204020204" pitchFamily="34" charset="-122"/>
                <a:ea typeface="微软雅黑" panose="020B0503020204020204" pitchFamily="34" charset="-122"/>
                <a:cs typeface="+mn-cs"/>
              </a:rPr>
              <a:t>20</a:t>
            </a:r>
            <a:r>
              <a:rPr lang="zh-CN" altLang="en-US" b="1" dirty="0">
                <a:solidFill>
                  <a:schemeClr val="tx2"/>
                </a:solidFill>
                <a:latin typeface="微软雅黑" panose="020B0503020204020204" pitchFamily="34" charset="-122"/>
                <a:ea typeface="微软雅黑" panose="020B0503020204020204" pitchFamily="34" charset="-122"/>
                <a:cs typeface="+mn-cs"/>
              </a:rPr>
              <a:t>周年之际（</a:t>
            </a:r>
            <a:r>
              <a:rPr lang="en-US" altLang="zh-CN" b="1" dirty="0">
                <a:solidFill>
                  <a:schemeClr val="tx2"/>
                </a:solidFill>
                <a:latin typeface="微软雅黑" panose="020B0503020204020204" pitchFamily="34" charset="-122"/>
                <a:ea typeface="微软雅黑" panose="020B0503020204020204" pitchFamily="34" charset="-122"/>
                <a:cs typeface="+mn-cs"/>
              </a:rPr>
              <a:t>2020</a:t>
            </a:r>
            <a:r>
              <a:rPr lang="zh-CN" altLang="en-US" b="1" dirty="0">
                <a:solidFill>
                  <a:schemeClr val="tx2"/>
                </a:solidFill>
                <a:latin typeface="微软雅黑" panose="020B0503020204020204" pitchFamily="34" charset="-122"/>
                <a:ea typeface="微软雅黑" panose="020B0503020204020204" pitchFamily="34" charset="-122"/>
                <a:cs typeface="+mn-cs"/>
              </a:rPr>
              <a:t>年</a:t>
            </a:r>
            <a:r>
              <a:rPr lang="en-US" altLang="zh-CN" b="1" dirty="0">
                <a:solidFill>
                  <a:schemeClr val="tx2"/>
                </a:solidFill>
                <a:latin typeface="微软雅黑" panose="020B0503020204020204" pitchFamily="34" charset="-122"/>
                <a:ea typeface="微软雅黑" panose="020B0503020204020204" pitchFamily="34" charset="-122"/>
                <a:cs typeface="+mn-cs"/>
              </a:rPr>
              <a:t>4</a:t>
            </a:r>
            <a:r>
              <a:rPr lang="zh-CN" altLang="en-US" b="1" dirty="0">
                <a:solidFill>
                  <a:schemeClr val="tx2"/>
                </a:solidFill>
                <a:latin typeface="微软雅黑" panose="020B0503020204020204" pitchFamily="34" charset="-122"/>
                <a:ea typeface="微软雅黑" panose="020B0503020204020204" pitchFamily="34" charset="-122"/>
                <a:cs typeface="+mn-cs"/>
              </a:rPr>
              <a:t>月），1031个参考基因组被测序，中国、美国、德国、日本和英国完成最多，其中中国完成了</a:t>
            </a:r>
            <a:r>
              <a:rPr lang="en-US" altLang="zh-CN" b="1" dirty="0">
                <a:solidFill>
                  <a:schemeClr val="tx2"/>
                </a:solidFill>
                <a:latin typeface="微软雅黑" panose="020B0503020204020204" pitchFamily="34" charset="-122"/>
                <a:ea typeface="微软雅黑" panose="020B0503020204020204" pitchFamily="34" charset="-122"/>
                <a:cs typeface="+mn-cs"/>
              </a:rPr>
              <a:t>161 </a:t>
            </a:r>
            <a:r>
              <a:rPr lang="zh-CN" altLang="en-US" b="1" dirty="0">
                <a:solidFill>
                  <a:schemeClr val="tx2"/>
                </a:solidFill>
                <a:latin typeface="微软雅黑" panose="020B0503020204020204" pitchFamily="34" charset="-122"/>
                <a:ea typeface="微软雅黑" panose="020B0503020204020204" pitchFamily="34" charset="-122"/>
                <a:cs typeface="+mn-cs"/>
              </a:rPr>
              <a:t>（</a:t>
            </a:r>
            <a:r>
              <a:rPr lang="en-US" altLang="zh-CN" b="1" dirty="0">
                <a:solidFill>
                  <a:schemeClr val="tx2"/>
                </a:solidFill>
                <a:latin typeface="微软雅黑" panose="020B0503020204020204" pitchFamily="34" charset="-122"/>
                <a:ea typeface="微软雅黑" panose="020B0503020204020204" pitchFamily="34" charset="-122"/>
                <a:cs typeface="+mn-cs"/>
              </a:rPr>
              <a:t>15.6%</a:t>
            </a:r>
            <a:r>
              <a:rPr lang="zh-CN" altLang="en-US" b="1" dirty="0">
                <a:solidFill>
                  <a:schemeClr val="tx2"/>
                </a:solidFill>
                <a:latin typeface="微软雅黑" panose="020B0503020204020204" pitchFamily="34" charset="-122"/>
                <a:ea typeface="微软雅黑" panose="020B0503020204020204" pitchFamily="34" charset="-122"/>
                <a:cs typeface="+mn-cs"/>
              </a:rPr>
              <a:t>）个参考基因组的测序。</a:t>
            </a:r>
            <a:endParaRPr lang="zh-CN" altLang="en-US" b="1" dirty="0">
              <a:solidFill>
                <a:schemeClr val="tx2"/>
              </a:solidFill>
              <a:latin typeface="微软雅黑" panose="020B0503020204020204" pitchFamily="34" charset="-122"/>
              <a:ea typeface="微软雅黑" panose="020B0503020204020204" pitchFamily="34" charset="-122"/>
              <a:cs typeface="+mn-cs"/>
            </a:endParaRPr>
          </a:p>
        </p:txBody>
      </p:sp>
      <p:sp>
        <p:nvSpPr>
          <p:cNvPr id="6" name="标题 1"/>
          <p:cNvSpPr txBox="1"/>
          <p:nvPr/>
        </p:nvSpPr>
        <p:spPr>
          <a:xfrm>
            <a:off x="685798" y="404664"/>
            <a:ext cx="7772400" cy="636892"/>
          </a:xfrm>
          <a:prstGeom prst="rect">
            <a:avLst/>
          </a:prstGeom>
        </p:spPr>
        <p:txBody>
          <a:bodyPr vert="horz" wrap="square" lIns="91440" tIns="45720" rIns="91440" bIns="4572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2pPr>
            <a:lvl3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3pPr>
            <a:lvl4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4pPr>
            <a:lvl5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9pPr>
          </a:lstStyle>
          <a:p>
            <a:r>
              <a:rPr lang="zh-CN" altLang="en-US" b="1" kern="0" dirty="0">
                <a:solidFill>
                  <a:srgbClr val="FF0000"/>
                </a:solidFill>
              </a:rPr>
              <a:t>基因组育种利用</a:t>
            </a:r>
            <a:endParaRPr lang="zh-CN" altLang="en-US" b="1" kern="0" dirty="0">
              <a:solidFill>
                <a:srgbClr val="FF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93182" y="1621796"/>
            <a:ext cx="8157636" cy="4764286"/>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323528" y="502097"/>
            <a:ext cx="7947450" cy="461665"/>
          </a:xfrm>
          <a:prstGeom prst="rect">
            <a:avLst/>
          </a:prstGeom>
          <a:noFill/>
        </p:spPr>
        <p:txBody>
          <a:bodyPr wrap="square">
            <a:spAutoFit/>
          </a:bodyPr>
          <a:lstStyle/>
          <a:p>
            <a:r>
              <a:rPr lang="zh-CN" altLang="en-US" b="1" dirty="0">
                <a:solidFill>
                  <a:schemeClr val="tx2"/>
                </a:solidFill>
                <a:latin typeface="微软雅黑" panose="020B0503020204020204" pitchFamily="34" charset="-122"/>
                <a:ea typeface="微软雅黑" panose="020B0503020204020204" pitchFamily="34" charset="-122"/>
                <a:cs typeface="+mn-cs"/>
              </a:rPr>
              <a:t>植物基因组测序对不同学科的影响</a:t>
            </a:r>
            <a:endParaRPr lang="zh-CN" altLang="en-US" b="1" dirty="0">
              <a:solidFill>
                <a:schemeClr val="tx2"/>
              </a:solidFill>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hlinkClick r:id="rId1" action="ppaction://hlinkfile"/>
          </p:cNvPr>
          <p:cNvSpPr txBox="1"/>
          <p:nvPr/>
        </p:nvSpPr>
        <p:spPr>
          <a:xfrm>
            <a:off x="271107" y="476672"/>
            <a:ext cx="7947450" cy="461665"/>
          </a:xfrm>
          <a:prstGeom prst="rect">
            <a:avLst/>
          </a:prstGeom>
          <a:noFill/>
        </p:spPr>
        <p:txBody>
          <a:bodyPr wrap="square">
            <a:spAutoFit/>
          </a:bodyPr>
          <a:lstStyle/>
          <a:p>
            <a:r>
              <a:rPr lang="zh-CN" altLang="en-US" b="1" dirty="0">
                <a:solidFill>
                  <a:srgbClr val="FF0000"/>
                </a:solidFill>
                <a:latin typeface="微软雅黑" panose="020B0503020204020204" pitchFamily="34" charset="-122"/>
                <a:ea typeface="微软雅黑" panose="020B0503020204020204" pitchFamily="34" charset="-122"/>
                <a:cs typeface="+mn-cs"/>
              </a:rPr>
              <a:t>作物学进入基因组时代</a:t>
            </a:r>
            <a:endParaRPr lang="zh-CN" altLang="en-US" b="1" dirty="0">
              <a:solidFill>
                <a:srgbClr val="FF0000"/>
              </a:solidFill>
              <a:latin typeface="微软雅黑" panose="020B0503020204020204" pitchFamily="34" charset="-122"/>
              <a:ea typeface="微软雅黑" panose="020B0503020204020204" pitchFamily="34" charset="-122"/>
              <a:cs typeface="+mn-cs"/>
            </a:endParaRPr>
          </a:p>
        </p:txBody>
      </p:sp>
      <p:sp>
        <p:nvSpPr>
          <p:cNvPr id="5" name="文本框 4"/>
          <p:cNvSpPr txBox="1"/>
          <p:nvPr/>
        </p:nvSpPr>
        <p:spPr>
          <a:xfrm>
            <a:off x="2555600" y="1621795"/>
            <a:ext cx="4251485" cy="400110"/>
          </a:xfrm>
          <a:prstGeom prst="rect">
            <a:avLst/>
          </a:prstGeom>
          <a:noFill/>
        </p:spPr>
        <p:txBody>
          <a:bodyPr wrap="none" rtlCol="0">
            <a:spAutoFit/>
          </a:bodyPr>
          <a:lstStyle>
            <a:defPPr>
              <a:defRPr lang="en-US"/>
            </a:defPPr>
            <a:lvl1pPr marL="0" lvl="0"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9pPr>
          </a:lstStyle>
          <a:p>
            <a:r>
              <a:rPr lang="zh-CN" altLang="en-US" sz="2000" b="1" dirty="0">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稻属（</a:t>
            </a:r>
            <a:r>
              <a:rPr lang="en-US" altLang="zh-CN" sz="2000" b="1" i="1" dirty="0">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Oryza</a:t>
            </a:r>
            <a:r>
              <a:rPr lang="zh-CN" altLang="en-US" sz="2000" b="1" dirty="0">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）基因组测序与重测序</a:t>
            </a:r>
            <a:endParaRPr lang="zh-CN" altLang="en-US" sz="2000" b="1" dirty="0">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endParaRPr>
          </a:p>
        </p:txBody>
      </p:sp>
      <p:cxnSp>
        <p:nvCxnSpPr>
          <p:cNvPr id="8" name="直接连接符 7"/>
          <p:cNvCxnSpPr/>
          <p:nvPr/>
        </p:nvCxnSpPr>
        <p:spPr>
          <a:xfrm>
            <a:off x="6875963" y="2235155"/>
            <a:ext cx="321945" cy="6985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pic>
        <p:nvPicPr>
          <p:cNvPr id="62" name="图片 6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107" y="2162070"/>
            <a:ext cx="8820472" cy="4370164"/>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796132" y="3228491"/>
            <a:ext cx="3791423" cy="523220"/>
          </a:xfrm>
          <a:prstGeom prst="rect">
            <a:avLst/>
          </a:prstGeom>
          <a:noFill/>
        </p:spPr>
        <p:txBody>
          <a:bodyPr wrap="none" rtlCol="0">
            <a:spAutoFit/>
          </a:bodyPr>
          <a:lstStyle>
            <a:defPPr>
              <a:defRPr lang="en-US"/>
            </a:defPPr>
            <a:lvl1pPr marL="0" lvl="0"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9pPr>
          </a:lstStyle>
          <a:p>
            <a:r>
              <a:rPr lang="zh-CN" altLang="en-US" sz="2800" b="1" dirty="0">
                <a:latin typeface="Arial" panose="020B0604020202020204" pitchFamily="34" charset="0"/>
                <a:ea typeface="黑体" panose="02010609060101010101" pitchFamily="49" charset="-122"/>
                <a:cs typeface="Times New Roman" panose="02020603050405020304" pitchFamily="18" charset="0"/>
                <a:sym typeface="Arial" panose="020B0604020202020204" pitchFamily="34" charset="0"/>
              </a:rPr>
              <a:t>植物基因组综合数据库</a:t>
            </a:r>
            <a:endParaRPr lang="zh-CN" altLang="en-US" sz="2800" b="1" dirty="0">
              <a:latin typeface="Arial" panose="020B0604020202020204" pitchFamily="34" charset="0"/>
              <a:ea typeface="黑体" panose="02010609060101010101" pitchFamily="49" charset="-122"/>
              <a:cs typeface="Times New Roman" panose="02020603050405020304" pitchFamily="18" charset="0"/>
              <a:sym typeface="Arial" panose="020B0604020202020204" pitchFamily="34" charset="0"/>
            </a:endParaRPr>
          </a:p>
        </p:txBody>
      </p:sp>
      <p:cxnSp>
        <p:nvCxnSpPr>
          <p:cNvPr id="8" name="直接连接符 7"/>
          <p:cNvCxnSpPr/>
          <p:nvPr/>
        </p:nvCxnSpPr>
        <p:spPr>
          <a:xfrm>
            <a:off x="6875963" y="1920240"/>
            <a:ext cx="321945" cy="6985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graphicFrame>
        <p:nvGraphicFramePr>
          <p:cNvPr id="9" name="表格 61"/>
          <p:cNvGraphicFramePr>
            <a:graphicFrameLocks noGrp="1"/>
          </p:cNvGraphicFramePr>
          <p:nvPr/>
        </p:nvGraphicFramePr>
        <p:xfrm>
          <a:off x="1403648" y="3835146"/>
          <a:ext cx="6576392" cy="2421636"/>
        </p:xfrm>
        <a:graphic>
          <a:graphicData uri="http://schemas.openxmlformats.org/drawingml/2006/table">
            <a:tbl>
              <a:tblPr firstRow="1" bandRow="1">
                <a:tableStyleId>{5C22544A-7EE6-4342-B048-85BDC9FD1C3A}</a:tableStyleId>
              </a:tblPr>
              <a:tblGrid>
                <a:gridCol w="2327920"/>
                <a:gridCol w="4248472"/>
              </a:tblGrid>
              <a:tr h="403606">
                <a:tc>
                  <a:txBody>
                    <a:bodyPr/>
                    <a:lstStyle/>
                    <a:p>
                      <a:r>
                        <a:rPr lang="zh-CN" altLang="en-US" dirty="0"/>
                        <a:t>名称</a:t>
                      </a:r>
                      <a:endParaRPr lang="zh-CN" altLang="en-US" dirty="0"/>
                    </a:p>
                  </a:txBody>
                  <a:tcPr/>
                </a:tc>
                <a:tc>
                  <a:txBody>
                    <a:bodyPr/>
                    <a:lstStyle/>
                    <a:p>
                      <a:r>
                        <a:rPr lang="zh-CN" altLang="en-US" dirty="0"/>
                        <a:t>网址</a:t>
                      </a:r>
                      <a:endParaRPr lang="zh-CN" altLang="en-US" dirty="0"/>
                    </a:p>
                  </a:txBody>
                  <a:tcPr/>
                </a:tc>
              </a:tr>
              <a:tr h="403606">
                <a:tc>
                  <a:txBody>
                    <a:bodyPr/>
                    <a:lstStyle/>
                    <a:p>
                      <a:r>
                        <a:rPr lang="en-US" altLang="zh-CN" dirty="0" err="1"/>
                        <a:t>Phytozome</a:t>
                      </a:r>
                      <a:endParaRPr lang="zh-CN" altLang="en-US" dirty="0"/>
                    </a:p>
                  </a:txBody>
                  <a:tcPr/>
                </a:tc>
                <a:tc>
                  <a:txBody>
                    <a:bodyPr/>
                    <a:lstStyle/>
                    <a:p>
                      <a:r>
                        <a:rPr lang="en-US" altLang="zh-CN" dirty="0"/>
                        <a:t>https://phytozome-next.jgi.doe.gov/</a:t>
                      </a:r>
                      <a:endParaRPr lang="zh-CN" altLang="en-US" dirty="0"/>
                    </a:p>
                  </a:txBody>
                  <a:tcPr/>
                </a:tc>
              </a:tr>
              <a:tr h="403606">
                <a:tc>
                  <a:txBody>
                    <a:bodyPr/>
                    <a:lstStyle/>
                    <a:p>
                      <a:r>
                        <a:rPr lang="en-US" altLang="zh-CN" dirty="0" err="1"/>
                        <a:t>Ensembl</a:t>
                      </a:r>
                      <a:r>
                        <a:rPr lang="en-US" altLang="zh-CN" dirty="0"/>
                        <a:t> Plants</a:t>
                      </a:r>
                      <a:endParaRPr lang="zh-CN" altLang="en-US" dirty="0"/>
                    </a:p>
                  </a:txBody>
                  <a:tcPr/>
                </a:tc>
                <a:tc>
                  <a:txBody>
                    <a:bodyPr/>
                    <a:lstStyle/>
                    <a:p>
                      <a:r>
                        <a:rPr lang="en-US" altLang="zh-CN" sz="1800" b="0" i="0" kern="1200" dirty="0">
                          <a:solidFill>
                            <a:schemeClr val="dk1"/>
                          </a:solidFill>
                          <a:effectLst/>
                          <a:latin typeface="+mn-lt"/>
                          <a:ea typeface="+mn-ea"/>
                          <a:cs typeface="+mn-cs"/>
                        </a:rPr>
                        <a:t>https://plants.ensembl.org</a:t>
                      </a:r>
                      <a:endParaRPr lang="zh-CN" altLang="en-US" dirty="0"/>
                    </a:p>
                  </a:txBody>
                  <a:tcPr/>
                </a:tc>
              </a:tr>
              <a:tr h="403606">
                <a:tc>
                  <a:txBody>
                    <a:bodyPr/>
                    <a:lstStyle/>
                    <a:p>
                      <a:r>
                        <a:rPr lang="en-US" altLang="zh-CN" dirty="0" err="1"/>
                        <a:t>PlantGDB</a:t>
                      </a:r>
                      <a:endParaRPr lang="zh-CN" altLang="en-US" dirty="0"/>
                    </a:p>
                  </a:txBody>
                  <a:tcPr/>
                </a:tc>
                <a:tc>
                  <a:txBody>
                    <a:bodyPr/>
                    <a:lstStyle/>
                    <a:p>
                      <a:r>
                        <a:rPr lang="en-US" altLang="zh-CN" dirty="0"/>
                        <a:t>http://plantgdb.org/</a:t>
                      </a:r>
                      <a:endParaRPr lang="zh-CN" altLang="en-US" dirty="0"/>
                    </a:p>
                  </a:txBody>
                  <a:tcPr/>
                </a:tc>
              </a:tr>
              <a:tr h="403606">
                <a:tc>
                  <a:txBody>
                    <a:bodyPr/>
                    <a:lstStyle/>
                    <a:p>
                      <a:r>
                        <a:rPr lang="en-US" altLang="zh-CN" dirty="0" err="1"/>
                        <a:t>Gramene</a:t>
                      </a:r>
                      <a:endParaRPr lang="zh-CN" altLang="en-US" dirty="0"/>
                    </a:p>
                  </a:txBody>
                  <a:tcPr/>
                </a:tc>
                <a:tc>
                  <a:txBody>
                    <a:bodyPr/>
                    <a:lstStyle/>
                    <a:p>
                      <a:r>
                        <a:rPr lang="en-US" altLang="zh-CN" dirty="0"/>
                        <a:t>https://www.gramene.org/</a:t>
                      </a:r>
                      <a:endParaRPr lang="zh-CN" altLang="en-US" dirty="0"/>
                    </a:p>
                  </a:txBody>
                  <a:tcPr/>
                </a:tc>
              </a:tr>
              <a:tr h="403606">
                <a:tc>
                  <a:txBody>
                    <a:bodyPr/>
                    <a:lstStyle/>
                    <a:p>
                      <a:r>
                        <a:rPr lang="en-US" altLang="zh-CN" dirty="0"/>
                        <a:t>PLAZA</a:t>
                      </a:r>
                      <a:endParaRPr lang="zh-CN" altLang="en-US" dirty="0"/>
                    </a:p>
                  </a:txBody>
                  <a:tcPr/>
                </a:tc>
                <a:tc>
                  <a:txBody>
                    <a:bodyPr/>
                    <a:lstStyle/>
                    <a:p>
                      <a:r>
                        <a:rPr lang="en-US" altLang="zh-CN" dirty="0"/>
                        <a:t>https://bioinformatics.psb.ugent.be/plaza/</a:t>
                      </a:r>
                      <a:endParaRPr lang="zh-CN" altLang="en-US" dirty="0"/>
                    </a:p>
                  </a:txBody>
                  <a:tcPr/>
                </a:tc>
              </a:tr>
            </a:tbl>
          </a:graphicData>
        </a:graphic>
      </p:graphicFrame>
      <p:pic>
        <p:nvPicPr>
          <p:cNvPr id="68" name="图片 6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403648" y="692858"/>
            <a:ext cx="2520280" cy="2350200"/>
          </a:xfrm>
          <a:prstGeom prst="rect">
            <a:avLst/>
          </a:prstGeom>
        </p:spPr>
      </p:pic>
      <p:pic>
        <p:nvPicPr>
          <p:cNvPr id="69" name="图片 6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3765" y="701988"/>
            <a:ext cx="3534306" cy="2358690"/>
          </a:xfrm>
          <a:prstGeom prst="rect">
            <a:avLst/>
          </a:prstGeom>
        </p:spPr>
      </p:pic>
      <p:sp>
        <p:nvSpPr>
          <p:cNvPr id="70" name="文本框 69"/>
          <p:cNvSpPr txBox="1"/>
          <p:nvPr/>
        </p:nvSpPr>
        <p:spPr>
          <a:xfrm>
            <a:off x="1525495" y="332656"/>
            <a:ext cx="2276585" cy="369332"/>
          </a:xfrm>
          <a:prstGeom prst="rect">
            <a:avLst/>
          </a:prstGeom>
          <a:noFill/>
        </p:spPr>
        <p:txBody>
          <a:bodyPr wrap="none" rtlCol="0">
            <a:spAutoFit/>
          </a:bodyPr>
          <a:lstStyle>
            <a:defPPr>
              <a:defRPr lang="en-US"/>
            </a:defPPr>
            <a:lvl1pPr marL="0" lvl="0"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9pPr>
          </a:lstStyle>
          <a:p>
            <a:r>
              <a:rPr lang="zh-CN" altLang="en-US" sz="1800" b="1" dirty="0">
                <a:latin typeface="Arial" panose="020B0604020202020204" pitchFamily="34" charset="0"/>
                <a:ea typeface="黑体" panose="02010609060101010101" pitchFamily="49" charset="-122"/>
                <a:cs typeface="Times New Roman" panose="02020603050405020304" pitchFamily="18" charset="0"/>
                <a:sym typeface="Arial" panose="020B0604020202020204" pitchFamily="34" charset="0"/>
              </a:rPr>
              <a:t>拟南芥基因组数据库</a:t>
            </a:r>
            <a:endParaRPr lang="zh-CN" altLang="en-US" sz="1800" b="1" dirty="0">
              <a:latin typeface="Arial" panose="020B0604020202020204" pitchFamily="34" charset="0"/>
              <a:ea typeface="黑体" panose="02010609060101010101" pitchFamily="49" charset="-122"/>
              <a:cs typeface="Times New Roman" panose="02020603050405020304" pitchFamily="18" charset="0"/>
              <a:sym typeface="Arial" panose="020B0604020202020204" pitchFamily="34" charset="0"/>
            </a:endParaRPr>
          </a:p>
        </p:txBody>
      </p:sp>
      <p:sp>
        <p:nvSpPr>
          <p:cNvPr id="71" name="文本框 70"/>
          <p:cNvSpPr txBox="1"/>
          <p:nvPr/>
        </p:nvSpPr>
        <p:spPr>
          <a:xfrm>
            <a:off x="5188843" y="332656"/>
            <a:ext cx="2044149" cy="369332"/>
          </a:xfrm>
          <a:prstGeom prst="rect">
            <a:avLst/>
          </a:prstGeom>
          <a:noFill/>
        </p:spPr>
        <p:txBody>
          <a:bodyPr wrap="none" rtlCol="0">
            <a:spAutoFit/>
          </a:bodyPr>
          <a:lstStyle>
            <a:defPPr>
              <a:defRPr lang="en-US"/>
            </a:defPPr>
            <a:lvl1pPr marL="0" lvl="0"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9pPr>
          </a:lstStyle>
          <a:p>
            <a:r>
              <a:rPr lang="zh-CN" altLang="en-US" sz="1800" b="1" dirty="0">
                <a:latin typeface="Arial" panose="020B0604020202020204" pitchFamily="34" charset="0"/>
                <a:ea typeface="黑体" panose="02010609060101010101" pitchFamily="49" charset="-122"/>
                <a:cs typeface="Times New Roman" panose="02020603050405020304" pitchFamily="18" charset="0"/>
                <a:sym typeface="Arial" panose="020B0604020202020204" pitchFamily="34" charset="0"/>
              </a:rPr>
              <a:t>水稻基因组数据库</a:t>
            </a:r>
            <a:endParaRPr lang="zh-CN" altLang="en-US" sz="1800" b="1" dirty="0">
              <a:latin typeface="Arial" panose="020B0604020202020204" pitchFamily="34" charset="0"/>
              <a:ea typeface="黑体" panose="02010609060101010101" pitchFamily="49" charset="-122"/>
              <a:cs typeface="Times New Roman" panose="02020603050405020304" pitchFamily="18" charset="0"/>
              <a:sym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219509"/>
            <a:ext cx="9144000" cy="4703482"/>
          </a:xfrm>
          <a:prstGeom prst="rect">
            <a:avLst/>
          </a:prstGeom>
        </p:spPr>
      </p:pic>
      <p:sp>
        <p:nvSpPr>
          <p:cNvPr id="6" name="文本框 5"/>
          <p:cNvSpPr txBox="1"/>
          <p:nvPr/>
        </p:nvSpPr>
        <p:spPr>
          <a:xfrm>
            <a:off x="2676288" y="548680"/>
            <a:ext cx="3791423" cy="523220"/>
          </a:xfrm>
          <a:prstGeom prst="rect">
            <a:avLst/>
          </a:prstGeom>
          <a:noFill/>
        </p:spPr>
        <p:txBody>
          <a:bodyPr wrap="none" rtlCol="0">
            <a:spAutoFit/>
          </a:bodyPr>
          <a:lstStyle>
            <a:defPPr>
              <a:defRPr lang="en-US"/>
            </a:defPPr>
            <a:lvl1pPr marL="0" lvl="0"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9pPr>
          </a:lstStyle>
          <a:p>
            <a:r>
              <a:rPr lang="zh-CN" altLang="en-US" sz="2800" b="1" dirty="0">
                <a:latin typeface="Arial" panose="020B0604020202020204" pitchFamily="34" charset="0"/>
                <a:ea typeface="黑体" panose="02010609060101010101" pitchFamily="49" charset="-122"/>
                <a:cs typeface="Times New Roman" panose="02020603050405020304" pitchFamily="18" charset="0"/>
                <a:sym typeface="Arial" panose="020B0604020202020204" pitchFamily="34" charset="0"/>
              </a:rPr>
              <a:t>水稻种质基因组数据库</a:t>
            </a:r>
            <a:endParaRPr lang="zh-CN" altLang="en-US" sz="2800" b="1" dirty="0">
              <a:latin typeface="Arial" panose="020B0604020202020204" pitchFamily="34" charset="0"/>
              <a:ea typeface="黑体" panose="02010609060101010101" pitchFamily="49" charset="-122"/>
              <a:cs typeface="Times New Roman" panose="02020603050405020304" pitchFamily="18" charset="0"/>
              <a:sym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102485"/>
            <a:ext cx="9144000" cy="4971547"/>
          </a:xfrm>
          <a:prstGeom prst="rect">
            <a:avLst/>
          </a:prstGeom>
        </p:spPr>
      </p:pic>
      <p:sp>
        <p:nvSpPr>
          <p:cNvPr id="6" name="文本框 5"/>
          <p:cNvSpPr txBox="1"/>
          <p:nvPr/>
        </p:nvSpPr>
        <p:spPr>
          <a:xfrm>
            <a:off x="2493977" y="404664"/>
            <a:ext cx="4152099" cy="523220"/>
          </a:xfrm>
          <a:prstGeom prst="rect">
            <a:avLst/>
          </a:prstGeom>
          <a:noFill/>
        </p:spPr>
        <p:txBody>
          <a:bodyPr wrap="none" rtlCol="0">
            <a:spAutoFit/>
          </a:bodyPr>
          <a:lstStyle>
            <a:defPPr>
              <a:defRPr lang="en-US"/>
            </a:defPPr>
            <a:lvl1pPr marL="0" lvl="0"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9pPr>
          </a:lstStyle>
          <a:p>
            <a:r>
              <a:rPr lang="zh-CN" altLang="en-US" sz="2800" b="1" dirty="0">
                <a:latin typeface="Arial" panose="020B0604020202020204" pitchFamily="34" charset="0"/>
                <a:ea typeface="黑体" panose="02010609060101010101" pitchFamily="49" charset="-122"/>
                <a:cs typeface="Times New Roman" panose="02020603050405020304" pitchFamily="18" charset="0"/>
                <a:sym typeface="Arial" panose="020B0604020202020204" pitchFamily="34" charset="0"/>
              </a:rPr>
              <a:t>水稻精准育种导航数据库</a:t>
            </a:r>
            <a:endParaRPr lang="zh-CN" altLang="en-US" sz="2800" b="1" dirty="0">
              <a:latin typeface="Arial" panose="020B0604020202020204" pitchFamily="34" charset="0"/>
              <a:ea typeface="黑体" panose="02010609060101010101" pitchFamily="49" charset="-122"/>
              <a:cs typeface="Times New Roman" panose="02020603050405020304" pitchFamily="18" charset="0"/>
              <a:sym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nvSpPr>
        <p:spPr>
          <a:xfrm>
            <a:off x="395536" y="404664"/>
            <a:ext cx="7772400" cy="1143000"/>
          </a:xfrm>
          <a:prstGeom prst="rect">
            <a:avLst/>
          </a:prstGeom>
          <a:noFill/>
          <a:ln w="9525">
            <a:noFill/>
          </a:ln>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2pPr>
            <a:lvl3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3pPr>
            <a:lvl4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4pPr>
            <a:lvl5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9pPr>
          </a:lstStyle>
          <a:p>
            <a:r>
              <a:rPr lang="zh-CN" altLang="en-US" sz="2400" b="1" dirty="0">
                <a:latin typeface="微软雅黑" panose="020B0503020204020204" pitchFamily="34" charset="-122"/>
                <a:ea typeface="微软雅黑" panose="020B0503020204020204" pitchFamily="34" charset="-122"/>
                <a:cs typeface="+mn-cs"/>
                <a:sym typeface="+mn-ea"/>
              </a:rPr>
              <a:t>许多育种选择的基因组基础（育种理论）尚不清楚</a:t>
            </a:r>
            <a:endParaRPr lang="zh-CN" altLang="en-US" sz="2400" b="1" dirty="0">
              <a:latin typeface="微软雅黑" panose="020B0503020204020204" pitchFamily="34" charset="-122"/>
              <a:ea typeface="微软雅黑" panose="020B0503020204020204" pitchFamily="34" charset="-122"/>
              <a:cs typeface="+mn-cs"/>
            </a:endParaRPr>
          </a:p>
        </p:txBody>
      </p:sp>
      <p:sp>
        <p:nvSpPr>
          <p:cNvPr id="5" name="内容占位符 2"/>
          <p:cNvSpPr>
            <a:spLocks noGrp="1"/>
          </p:cNvSpPr>
          <p:nvPr/>
        </p:nvSpPr>
        <p:spPr>
          <a:xfrm>
            <a:off x="827584" y="1547664"/>
            <a:ext cx="7772400" cy="4114800"/>
          </a:xfrm>
          <a:prstGeom prst="rect">
            <a:avLst/>
          </a:prstGeom>
          <a:noFill/>
          <a:ln w="9525">
            <a:noFill/>
          </a:ln>
        </p:spPr>
        <p:txBody>
          <a:bodyPr/>
          <a:lstStyle>
            <a:lvl1pPr marL="342900" indent="-342900" algn="l" rtl="0" eaLnBrk="0" fontAlgn="base" hangingPunct="0">
              <a:spcBef>
                <a:spcPct val="20000"/>
              </a:spcBef>
              <a:spcAft>
                <a:spcPct val="0"/>
              </a:spcAft>
              <a:buClr>
                <a:schemeClr val="accent2"/>
              </a:buClr>
              <a:buSzPct val="11000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11000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11000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Char char="•"/>
              <a:defRPr kumimoji="1" sz="2000">
                <a:solidFill>
                  <a:schemeClr val="tx1"/>
                </a:solidFill>
                <a:latin typeface="+mn-lt"/>
                <a:ea typeface="+mn-ea"/>
              </a:defRPr>
            </a:lvl5pPr>
            <a:lvl6pPr marL="2514600" indent="-228600" algn="l" rtl="0" fontAlgn="base">
              <a:spcBef>
                <a:spcPct val="20000"/>
              </a:spcBef>
              <a:spcAft>
                <a:spcPct val="0"/>
              </a:spcAft>
              <a:buClr>
                <a:schemeClr val="tx1"/>
              </a:buClr>
              <a:buChar char="•"/>
              <a:defRPr kumimoji="1" sz="2000">
                <a:solidFill>
                  <a:schemeClr val="tx1"/>
                </a:solidFill>
                <a:latin typeface="+mn-lt"/>
                <a:ea typeface="+mn-ea"/>
              </a:defRPr>
            </a:lvl6pPr>
            <a:lvl7pPr marL="2971800" indent="-228600" algn="l" rtl="0" fontAlgn="base">
              <a:spcBef>
                <a:spcPct val="20000"/>
              </a:spcBef>
              <a:spcAft>
                <a:spcPct val="0"/>
              </a:spcAft>
              <a:buClr>
                <a:schemeClr val="tx1"/>
              </a:buClr>
              <a:buChar char="•"/>
              <a:defRPr kumimoji="1" sz="2000">
                <a:solidFill>
                  <a:schemeClr val="tx1"/>
                </a:solidFill>
                <a:latin typeface="+mn-lt"/>
                <a:ea typeface="+mn-ea"/>
              </a:defRPr>
            </a:lvl7pPr>
            <a:lvl8pPr marL="3429000" indent="-228600" algn="l" rtl="0" fontAlgn="base">
              <a:spcBef>
                <a:spcPct val="20000"/>
              </a:spcBef>
              <a:spcAft>
                <a:spcPct val="0"/>
              </a:spcAft>
              <a:buClr>
                <a:schemeClr val="tx1"/>
              </a:buClr>
              <a:buChar char="•"/>
              <a:defRPr kumimoji="1" sz="2000">
                <a:solidFill>
                  <a:schemeClr val="tx1"/>
                </a:solidFill>
                <a:latin typeface="+mn-lt"/>
                <a:ea typeface="+mn-ea"/>
              </a:defRPr>
            </a:lvl8pPr>
            <a:lvl9pPr marL="3886200" indent="-228600" algn="l" rtl="0" fontAlgn="base">
              <a:spcBef>
                <a:spcPct val="20000"/>
              </a:spcBef>
              <a:spcAft>
                <a:spcPct val="0"/>
              </a:spcAft>
              <a:buClr>
                <a:schemeClr val="tx1"/>
              </a:buClr>
              <a:buChar char="•"/>
              <a:defRPr kumimoji="1" sz="2000">
                <a:solidFill>
                  <a:schemeClr val="tx1"/>
                </a:solidFill>
                <a:latin typeface="+mn-lt"/>
                <a:ea typeface="+mn-ea"/>
              </a:defRPr>
            </a:lvl9pPr>
          </a:lstStyle>
          <a:p>
            <a:r>
              <a:rPr lang="zh-CN" altLang="en-US" sz="2400" dirty="0">
                <a:latin typeface="微软雅黑" panose="020B0503020204020204" pitchFamily="34" charset="-122"/>
                <a:ea typeface="微软雅黑" panose="020B0503020204020204" pitchFamily="34" charset="-122"/>
              </a:rPr>
              <a:t>作物基因组受到选择的区域有多大？</a:t>
            </a:r>
            <a:endParaRPr lang="zh-CN" altLang="en-US" sz="2400" dirty="0">
              <a:latin typeface="微软雅黑" panose="020B0503020204020204" pitchFamily="34" charset="-122"/>
              <a:ea typeface="微软雅黑" panose="020B0503020204020204" pitchFamily="34" charset="-122"/>
            </a:endParaRPr>
          </a:p>
          <a:p>
            <a:r>
              <a:rPr lang="zh-CN" altLang="en-US" sz="2400" dirty="0">
                <a:latin typeface="微软雅黑" panose="020B0503020204020204" pitchFamily="34" charset="-122"/>
                <a:ea typeface="微软雅黑" panose="020B0503020204020204" pitchFamily="34" charset="-122"/>
                <a:cs typeface="黑体" panose="02010609060101010101" pitchFamily="49" charset="-122"/>
                <a:sym typeface="+mn-ea"/>
              </a:rPr>
              <a:t>一个作物品种内个体间基因组一样吗？</a:t>
            </a:r>
            <a:endParaRPr lang="zh-CN" altLang="en-US" sz="2400" dirty="0">
              <a:latin typeface="微软雅黑" panose="020B0503020204020204" pitchFamily="34" charset="-122"/>
              <a:ea typeface="微软雅黑" panose="020B0503020204020204" pitchFamily="34" charset="-122"/>
              <a:cs typeface="黑体" panose="02010609060101010101" pitchFamily="49" charset="-122"/>
              <a:sym typeface="+mn-ea"/>
            </a:endParaRPr>
          </a:p>
          <a:p>
            <a:r>
              <a:rPr lang="zh-CN" altLang="en-US" sz="2400" dirty="0">
                <a:latin typeface="微软雅黑" panose="020B0503020204020204" pitchFamily="34" charset="-122"/>
                <a:ea typeface="微软雅黑" panose="020B0503020204020204" pitchFamily="34" charset="-122"/>
                <a:sym typeface="+mn-ea"/>
              </a:rPr>
              <a:t>骨干品种的基因组基础是什么？</a:t>
            </a:r>
            <a:endParaRPr lang="zh-CN" altLang="en-US" sz="2400" dirty="0">
              <a:latin typeface="微软雅黑" panose="020B0503020204020204" pitchFamily="34" charset="-122"/>
              <a:ea typeface="微软雅黑" panose="020B0503020204020204" pitchFamily="34" charset="-122"/>
              <a:sym typeface="+mn-ea"/>
            </a:endParaRPr>
          </a:p>
          <a:p>
            <a:r>
              <a:rPr lang="zh-CN" altLang="en-US" sz="2400" dirty="0">
                <a:latin typeface="微软雅黑" panose="020B0503020204020204" pitchFamily="34" charset="-122"/>
                <a:ea typeface="微软雅黑" panose="020B0503020204020204" pitchFamily="34" charset="-122"/>
                <a:sym typeface="+mn-ea"/>
              </a:rPr>
              <a:t>杂种优势的基因组基础是什么？</a:t>
            </a:r>
            <a:endParaRPr lang="zh-CN" altLang="en-US" sz="2400" dirty="0">
              <a:latin typeface="微软雅黑" panose="020B0503020204020204" pitchFamily="34" charset="-122"/>
              <a:ea typeface="微软雅黑" panose="020B0503020204020204" pitchFamily="34" charset="-122"/>
              <a:sym typeface="+mn-ea"/>
            </a:endParaRPr>
          </a:p>
          <a:p>
            <a:pPr marL="0" indent="0">
              <a:buNone/>
            </a:pPr>
            <a:r>
              <a:rPr lang="zh-CN" altLang="en-US" sz="2400" dirty="0">
                <a:latin typeface="微软雅黑" panose="020B0503020204020204" pitchFamily="34" charset="-122"/>
                <a:ea typeface="微软雅黑" panose="020B0503020204020204" pitchFamily="34" charset="-122"/>
                <a:sym typeface="+mn-ea"/>
              </a:rPr>
              <a:t>。。。</a:t>
            </a:r>
            <a:endParaRPr lang="zh-CN" altLang="en-US" sz="2400" dirty="0">
              <a:latin typeface="微软雅黑" panose="020B0503020204020204" pitchFamily="34" charset="-122"/>
              <a:ea typeface="微软雅黑" panose="020B0503020204020204" pitchFamily="34" charset="-122"/>
            </a:endParaRPr>
          </a:p>
          <a:p>
            <a:endParaRPr lang="zh-CN" altLang="en-US" sz="2400" dirty="0">
              <a:latin typeface="微软雅黑" panose="020B0503020204020204" pitchFamily="34" charset="-122"/>
              <a:ea typeface="微软雅黑" panose="020B0503020204020204" pitchFamily="34" charset="-122"/>
            </a:endParaRPr>
          </a:p>
        </p:txBody>
      </p:sp>
      <p:pic>
        <p:nvPicPr>
          <p:cNvPr id="11266" name="Picture 2" descr="Figure 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563888" y="4124182"/>
            <a:ext cx="5436096" cy="2232952"/>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p:cNvSpPr txBox="1"/>
          <p:nvPr/>
        </p:nvSpPr>
        <p:spPr>
          <a:xfrm>
            <a:off x="427584" y="4544432"/>
            <a:ext cx="3022104" cy="1631216"/>
          </a:xfrm>
          <a:prstGeom prst="rect">
            <a:avLst/>
          </a:prstGeom>
          <a:noFill/>
        </p:spPr>
        <p:txBody>
          <a:bodyPr wrap="square">
            <a:spAutoFit/>
          </a:bodyPr>
          <a:lstStyle/>
          <a:p>
            <a:r>
              <a:rPr lang="en-US" altLang="zh-CN" sz="2000" dirty="0"/>
              <a:t>generate, sequence and record the phenotypes of 10,074 F2 lines from 17 representative hybrid rice crosses</a:t>
            </a:r>
            <a:endParaRPr lang="zh-CN" altLang="en-US" sz="2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527446" y="123663"/>
            <a:ext cx="6059487" cy="2771775"/>
          </a:xfrm>
          <a:prstGeom prst="rect">
            <a:avLst/>
          </a:prstGeom>
          <a:noFill/>
          <a:ln w="9525">
            <a:noFill/>
          </a:ln>
        </p:spPr>
      </p:pic>
      <p:sp>
        <p:nvSpPr>
          <p:cNvPr id="5" name="文本框 3"/>
          <p:cNvSpPr txBox="1"/>
          <p:nvPr/>
        </p:nvSpPr>
        <p:spPr>
          <a:xfrm>
            <a:off x="5580112" y="5530989"/>
            <a:ext cx="2649849" cy="707886"/>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00000"/>
              </a:lnSpc>
              <a:spcBef>
                <a:spcPct val="0"/>
              </a:spcBef>
              <a:buFontTx/>
              <a:buNone/>
            </a:pPr>
            <a:r>
              <a:rPr lang="zh-CN" altLang="en-US" sz="2000" dirty="0">
                <a:latin typeface="宋体" panose="02010600030101010101" pitchFamily="2" charset="-122"/>
                <a:ea typeface="宋体" panose="02010600030101010101" pitchFamily="2" charset="-122"/>
              </a:rPr>
              <a:t>植物泛基因组文章发表数量逐年增多</a:t>
            </a:r>
            <a:endParaRPr lang="zh-CN" altLang="en-US" sz="2000" dirty="0">
              <a:latin typeface="宋体" panose="02010600030101010101" pitchFamily="2" charset="-122"/>
              <a:ea typeface="宋体" panose="02010600030101010101" pitchFamily="2" charset="-122"/>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8" y="3068960"/>
            <a:ext cx="3499498" cy="2279489"/>
          </a:xfrm>
          <a:prstGeom prst="rect">
            <a:avLst/>
          </a:prstGeom>
        </p:spPr>
      </p:pic>
      <p:pic>
        <p:nvPicPr>
          <p:cNvPr id="9" name="图片 8"/>
          <p:cNvPicPr>
            <a:picLocks noChangeAspect="1"/>
          </p:cNvPicPr>
          <p:nvPr/>
        </p:nvPicPr>
        <p:blipFill>
          <a:blip r:embed="rId3"/>
          <a:stretch>
            <a:fillRect/>
          </a:stretch>
        </p:blipFill>
        <p:spPr>
          <a:xfrm>
            <a:off x="395535" y="3068960"/>
            <a:ext cx="4161655" cy="2286743"/>
          </a:xfrm>
          <a:prstGeom prst="rect">
            <a:avLst/>
          </a:prstGeom>
          <a:noFill/>
          <a:ln w="9525">
            <a:noFill/>
          </a:ln>
        </p:spPr>
      </p:pic>
      <p:sp>
        <p:nvSpPr>
          <p:cNvPr id="10" name="矩形 9"/>
          <p:cNvSpPr/>
          <p:nvPr/>
        </p:nvSpPr>
        <p:spPr>
          <a:xfrm>
            <a:off x="323528" y="5563200"/>
            <a:ext cx="4233662" cy="92333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00000"/>
              </a:lnSpc>
              <a:spcBef>
                <a:spcPct val="0"/>
              </a:spcBef>
              <a:buFontTx/>
              <a:buNone/>
            </a:pPr>
            <a:r>
              <a:rPr lang="zh-CN" altLang="en-US" sz="1800" dirty="0">
                <a:latin typeface="Arial" panose="020B0604020202020204" pitchFamily="34" charset="0"/>
                <a:ea typeface="宋体" panose="02010600030101010101" pitchFamily="2" charset="-122"/>
              </a:rPr>
              <a:t>关键词“</a:t>
            </a:r>
            <a:r>
              <a:rPr lang="en-US" altLang="zh-CN" sz="1800" dirty="0">
                <a:latin typeface="Arial" panose="020B0604020202020204" pitchFamily="34" charset="0"/>
                <a:ea typeface="宋体" panose="02010600030101010101" pitchFamily="2" charset="-122"/>
              </a:rPr>
              <a:t>pangenome”</a:t>
            </a:r>
            <a:r>
              <a:rPr lang="zh-CN" altLang="en-US" sz="1800" dirty="0">
                <a:latin typeface="Arial" panose="020B0604020202020204" pitchFamily="34" charset="0"/>
                <a:ea typeface="宋体" panose="02010600030101010101" pitchFamily="2" charset="-122"/>
              </a:rPr>
              <a:t>或者“</a:t>
            </a:r>
            <a:r>
              <a:rPr lang="en-US" altLang="zh-CN" sz="1800" dirty="0">
                <a:latin typeface="Arial" panose="020B0604020202020204" pitchFamily="34" charset="0"/>
                <a:ea typeface="宋体" panose="02010600030101010101" pitchFamily="2" charset="-122"/>
              </a:rPr>
              <a:t>pan-genome”</a:t>
            </a:r>
            <a:r>
              <a:rPr lang="zh-CN" altLang="en-US" sz="1800" dirty="0">
                <a:latin typeface="Arial" panose="020B0604020202020204" pitchFamily="34" charset="0"/>
                <a:ea typeface="宋体" panose="02010600030101010101" pitchFamily="2" charset="-122"/>
              </a:rPr>
              <a:t> 在</a:t>
            </a:r>
            <a:r>
              <a:rPr lang="en-US" altLang="zh-CN" sz="1800" dirty="0">
                <a:latin typeface="Arial" panose="020B0604020202020204" pitchFamily="34" charset="0"/>
                <a:ea typeface="宋体" panose="02010600030101010101" pitchFamily="2" charset="-122"/>
              </a:rPr>
              <a:t>NCBI PubMed Central</a:t>
            </a:r>
            <a:r>
              <a:rPr lang="zh-CN" altLang="en-US" sz="1800" dirty="0">
                <a:latin typeface="Arial" panose="020B0604020202020204" pitchFamily="34" charset="0"/>
                <a:ea typeface="宋体" panose="02010600030101010101" pitchFamily="2" charset="-122"/>
              </a:rPr>
              <a:t>被搜索时的出现次数</a:t>
            </a:r>
            <a:endParaRPr lang="zh-CN" altLang="en-US" sz="1800" dirty="0">
              <a:latin typeface="Arial" panose="020B0604020202020204" pitchFamily="34" charset="0"/>
              <a:ea typeface="宋体" panose="02010600030101010101" pitchFamily="2"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nvSpPr>
        <p:spPr>
          <a:xfrm>
            <a:off x="395536" y="105806"/>
            <a:ext cx="7772400" cy="1143000"/>
          </a:xfrm>
          <a:prstGeom prst="rect">
            <a:avLst/>
          </a:prstGeom>
          <a:noFill/>
          <a:ln w="9525">
            <a:noFill/>
          </a:ln>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2pPr>
            <a:lvl3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3pPr>
            <a:lvl4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4pPr>
            <a:lvl5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9pPr>
          </a:lstStyle>
          <a:p>
            <a:r>
              <a:rPr lang="zh-CN" altLang="en-US" sz="2800" b="1" dirty="0">
                <a:latin typeface="微软雅黑" panose="020B0503020204020204" pitchFamily="34" charset="-122"/>
                <a:ea typeface="微软雅黑" panose="020B0503020204020204" pitchFamily="34" charset="-122"/>
                <a:cs typeface="+mn-cs"/>
                <a:sym typeface="+mn-ea"/>
              </a:rPr>
              <a:t>基因组选择</a:t>
            </a:r>
            <a:endParaRPr lang="zh-CN" altLang="en-US" sz="2800" b="1" dirty="0">
              <a:latin typeface="微软雅黑" panose="020B0503020204020204" pitchFamily="34" charset="-122"/>
              <a:ea typeface="微软雅黑" panose="020B0503020204020204" pitchFamily="34" charset="-122"/>
              <a:cs typeface="+mn-cs"/>
            </a:endParaRPr>
          </a:p>
        </p:txBody>
      </p:sp>
      <p:sp>
        <p:nvSpPr>
          <p:cNvPr id="5" name="内容占位符 2"/>
          <p:cNvSpPr>
            <a:spLocks noGrp="1"/>
          </p:cNvSpPr>
          <p:nvPr/>
        </p:nvSpPr>
        <p:spPr>
          <a:xfrm>
            <a:off x="179512" y="1840454"/>
            <a:ext cx="4824536" cy="4114800"/>
          </a:xfrm>
          <a:prstGeom prst="rect">
            <a:avLst/>
          </a:prstGeom>
          <a:noFill/>
          <a:ln w="9525">
            <a:noFill/>
          </a:ln>
        </p:spPr>
        <p:txBody>
          <a:bodyPr/>
          <a:lstStyle>
            <a:lvl1pPr marL="342900" indent="-342900" algn="l" rtl="0" eaLnBrk="0" fontAlgn="base" hangingPunct="0">
              <a:spcBef>
                <a:spcPct val="20000"/>
              </a:spcBef>
              <a:spcAft>
                <a:spcPct val="0"/>
              </a:spcAft>
              <a:buClr>
                <a:schemeClr val="accent2"/>
              </a:buClr>
              <a:buSzPct val="11000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11000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11000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Char char="•"/>
              <a:defRPr kumimoji="1" sz="2000">
                <a:solidFill>
                  <a:schemeClr val="tx1"/>
                </a:solidFill>
                <a:latin typeface="+mn-lt"/>
                <a:ea typeface="+mn-ea"/>
              </a:defRPr>
            </a:lvl5pPr>
            <a:lvl6pPr marL="2514600" indent="-228600" algn="l" rtl="0" fontAlgn="base">
              <a:spcBef>
                <a:spcPct val="20000"/>
              </a:spcBef>
              <a:spcAft>
                <a:spcPct val="0"/>
              </a:spcAft>
              <a:buClr>
                <a:schemeClr val="tx1"/>
              </a:buClr>
              <a:buChar char="•"/>
              <a:defRPr kumimoji="1" sz="2000">
                <a:solidFill>
                  <a:schemeClr val="tx1"/>
                </a:solidFill>
                <a:latin typeface="+mn-lt"/>
                <a:ea typeface="+mn-ea"/>
              </a:defRPr>
            </a:lvl6pPr>
            <a:lvl7pPr marL="2971800" indent="-228600" algn="l" rtl="0" fontAlgn="base">
              <a:spcBef>
                <a:spcPct val="20000"/>
              </a:spcBef>
              <a:spcAft>
                <a:spcPct val="0"/>
              </a:spcAft>
              <a:buClr>
                <a:schemeClr val="tx1"/>
              </a:buClr>
              <a:buChar char="•"/>
              <a:defRPr kumimoji="1" sz="2000">
                <a:solidFill>
                  <a:schemeClr val="tx1"/>
                </a:solidFill>
                <a:latin typeface="+mn-lt"/>
                <a:ea typeface="+mn-ea"/>
              </a:defRPr>
            </a:lvl7pPr>
            <a:lvl8pPr marL="3429000" indent="-228600" algn="l" rtl="0" fontAlgn="base">
              <a:spcBef>
                <a:spcPct val="20000"/>
              </a:spcBef>
              <a:spcAft>
                <a:spcPct val="0"/>
              </a:spcAft>
              <a:buClr>
                <a:schemeClr val="tx1"/>
              </a:buClr>
              <a:buChar char="•"/>
              <a:defRPr kumimoji="1" sz="2000">
                <a:solidFill>
                  <a:schemeClr val="tx1"/>
                </a:solidFill>
                <a:latin typeface="+mn-lt"/>
                <a:ea typeface="+mn-ea"/>
              </a:defRPr>
            </a:lvl8pPr>
            <a:lvl9pPr marL="3886200" indent="-228600" algn="l" rtl="0" fontAlgn="base">
              <a:spcBef>
                <a:spcPct val="20000"/>
              </a:spcBef>
              <a:spcAft>
                <a:spcPct val="0"/>
              </a:spcAft>
              <a:buClr>
                <a:schemeClr val="tx1"/>
              </a:buClr>
              <a:buChar char="•"/>
              <a:defRPr kumimoji="1" sz="2000">
                <a:solidFill>
                  <a:schemeClr val="tx1"/>
                </a:solidFill>
                <a:latin typeface="+mn-lt"/>
                <a:ea typeface="+mn-ea"/>
              </a:defRPr>
            </a:lvl9pPr>
          </a:lstStyle>
          <a:p>
            <a:pPr marL="0" indent="0">
              <a:buNone/>
            </a:pPr>
            <a:r>
              <a:rPr lang="zh-CN" altLang="en-US" sz="2400" dirty="0">
                <a:latin typeface="微软雅黑" panose="020B0503020204020204" pitchFamily="34" charset="-122"/>
                <a:ea typeface="微软雅黑" panose="020B0503020204020204" pitchFamily="34" charset="-122"/>
              </a:rPr>
              <a:t>基因组选择可以估计全基因组范围内所有位点的效应，计算全基因组育种值（</a:t>
            </a:r>
            <a:r>
              <a:rPr lang="en-US" altLang="zh-CN" sz="2400" dirty="0">
                <a:latin typeface="微软雅黑" panose="020B0503020204020204" pitchFamily="34" charset="-122"/>
                <a:ea typeface="微软雅黑" panose="020B0503020204020204" pitchFamily="34" charset="-122"/>
              </a:rPr>
              <a:t>GEBV</a:t>
            </a:r>
            <a:r>
              <a:rPr lang="zh-CN" altLang="en-US" sz="2400" dirty="0">
                <a:latin typeface="微软雅黑" panose="020B0503020204020204" pitchFamily="34" charset="-122"/>
                <a:ea typeface="微软雅黑" panose="020B0503020204020204" pitchFamily="34" charset="-122"/>
              </a:rPr>
              <a:t>），包含训练过程和选择过程。</a:t>
            </a:r>
            <a:endParaRPr lang="en-US" altLang="zh-CN" sz="2400" dirty="0">
              <a:latin typeface="微软雅黑" panose="020B0503020204020204" pitchFamily="34" charset="-122"/>
              <a:ea typeface="微软雅黑" panose="020B0503020204020204" pitchFamily="34" charset="-122"/>
            </a:endParaRPr>
          </a:p>
          <a:p>
            <a:pPr marL="0" indent="0">
              <a:buNone/>
            </a:pPr>
            <a:endParaRPr lang="en-US" altLang="zh-CN" sz="2400" dirty="0">
              <a:latin typeface="微软雅黑" panose="020B0503020204020204" pitchFamily="34" charset="-122"/>
              <a:ea typeface="微软雅黑" panose="020B0503020204020204" pitchFamily="34" charset="-122"/>
            </a:endParaRPr>
          </a:p>
          <a:p>
            <a:pPr marL="0" indent="0">
              <a:buNone/>
            </a:pPr>
            <a:r>
              <a:rPr lang="zh-CN" altLang="en-US" sz="2400" dirty="0">
                <a:latin typeface="微软雅黑" panose="020B0503020204020204" pitchFamily="34" charset="-122"/>
                <a:ea typeface="微软雅黑" panose="020B0503020204020204" pitchFamily="34" charset="-122"/>
              </a:rPr>
              <a:t>训练群体基因型和表型均已知，</a:t>
            </a:r>
            <a:endParaRPr lang="en-US" altLang="zh-CN" sz="2400" dirty="0">
              <a:latin typeface="微软雅黑" panose="020B0503020204020204" pitchFamily="34" charset="-122"/>
              <a:ea typeface="微软雅黑" panose="020B0503020204020204" pitchFamily="34" charset="-122"/>
            </a:endParaRPr>
          </a:p>
          <a:p>
            <a:pPr marL="0" indent="0">
              <a:buNone/>
            </a:pPr>
            <a:r>
              <a:rPr lang="zh-CN" altLang="en-US" sz="2400" dirty="0">
                <a:latin typeface="微软雅黑" panose="020B0503020204020204" pitchFamily="34" charset="-122"/>
                <a:ea typeface="微软雅黑" panose="020B0503020204020204" pitchFamily="34" charset="-122"/>
              </a:rPr>
              <a:t>选择过程根据训练而来的模型预测未知材料（育种材料）的</a:t>
            </a:r>
            <a:r>
              <a:rPr lang="en-US" altLang="zh-CN" sz="2400" dirty="0">
                <a:latin typeface="微软雅黑" panose="020B0503020204020204" pitchFamily="34" charset="-122"/>
                <a:ea typeface="微软雅黑" panose="020B0503020204020204" pitchFamily="34" charset="-122"/>
              </a:rPr>
              <a:t>GEBV</a:t>
            </a:r>
            <a:r>
              <a:rPr lang="zh-CN" altLang="en-US" sz="2400" dirty="0">
                <a:latin typeface="微软雅黑" panose="020B0503020204020204" pitchFamily="34" charset="-122"/>
                <a:ea typeface="微软雅黑" panose="020B0503020204020204" pitchFamily="34" charset="-122"/>
              </a:rPr>
              <a:t>。</a:t>
            </a:r>
            <a:endParaRPr lang="zh-CN" altLang="en-US" sz="2400" dirty="0">
              <a:latin typeface="微软雅黑" panose="020B0503020204020204" pitchFamily="34" charset="-122"/>
              <a:ea typeface="微软雅黑" panose="020B0503020204020204" pitchFamily="34" charset="-122"/>
            </a:endParaRPr>
          </a:p>
        </p:txBody>
      </p:sp>
      <p:pic>
        <p:nvPicPr>
          <p:cNvPr id="6" name="图片 5" descr="图1-14.15 基因组选择过程基本过程"/>
          <p:cNvPicPr>
            <a:picLocks noChangeAspect="1"/>
          </p:cNvPicPr>
          <p:nvPr/>
        </p:nvPicPr>
        <p:blipFill>
          <a:blip r:embed="rId1"/>
          <a:stretch>
            <a:fillRect/>
          </a:stretch>
        </p:blipFill>
        <p:spPr>
          <a:xfrm>
            <a:off x="5290266" y="1248806"/>
            <a:ext cx="3365702" cy="503422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a:spLocks noGrp="1"/>
          </p:cNvSpPr>
          <p:nvPr/>
        </p:nvSpPr>
        <p:spPr>
          <a:xfrm>
            <a:off x="179512" y="548680"/>
            <a:ext cx="8784976" cy="4824536"/>
          </a:xfrm>
          <a:prstGeom prst="rect">
            <a:avLst/>
          </a:prstGeom>
          <a:noFill/>
          <a:ln w="9525">
            <a:noFill/>
          </a:ln>
        </p:spPr>
        <p:txBody>
          <a:bodyPr vert="horz" wrap="square" lIns="91440" tIns="45720" rIns="91440" bIns="45720" anchor="t"/>
          <a:lstStyle>
            <a:lvl1pPr marL="342900" indent="-342900" algn="l" rtl="0" eaLnBrk="0" fontAlgn="base" hangingPunct="0">
              <a:spcBef>
                <a:spcPct val="20000"/>
              </a:spcBef>
              <a:spcAft>
                <a:spcPct val="0"/>
              </a:spcAft>
              <a:buClr>
                <a:schemeClr val="accent2"/>
              </a:buClr>
              <a:buSzPct val="11000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11000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11000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Char char="•"/>
              <a:defRPr kumimoji="1" sz="2000">
                <a:solidFill>
                  <a:schemeClr val="tx1"/>
                </a:solidFill>
                <a:latin typeface="+mn-lt"/>
                <a:ea typeface="+mn-ea"/>
              </a:defRPr>
            </a:lvl5pPr>
            <a:lvl6pPr marL="2514600" indent="-228600" algn="l" rtl="0" fontAlgn="base">
              <a:spcBef>
                <a:spcPct val="20000"/>
              </a:spcBef>
              <a:spcAft>
                <a:spcPct val="0"/>
              </a:spcAft>
              <a:buClr>
                <a:schemeClr val="tx1"/>
              </a:buClr>
              <a:buChar char="•"/>
              <a:defRPr kumimoji="1" sz="2000">
                <a:solidFill>
                  <a:schemeClr val="tx1"/>
                </a:solidFill>
                <a:latin typeface="+mn-lt"/>
                <a:ea typeface="+mn-ea"/>
              </a:defRPr>
            </a:lvl6pPr>
            <a:lvl7pPr marL="2971800" indent="-228600" algn="l" rtl="0" fontAlgn="base">
              <a:spcBef>
                <a:spcPct val="20000"/>
              </a:spcBef>
              <a:spcAft>
                <a:spcPct val="0"/>
              </a:spcAft>
              <a:buClr>
                <a:schemeClr val="tx1"/>
              </a:buClr>
              <a:buChar char="•"/>
              <a:defRPr kumimoji="1" sz="2000">
                <a:solidFill>
                  <a:schemeClr val="tx1"/>
                </a:solidFill>
                <a:latin typeface="+mn-lt"/>
                <a:ea typeface="+mn-ea"/>
              </a:defRPr>
            </a:lvl7pPr>
            <a:lvl8pPr marL="3429000" indent="-228600" algn="l" rtl="0" fontAlgn="base">
              <a:spcBef>
                <a:spcPct val="20000"/>
              </a:spcBef>
              <a:spcAft>
                <a:spcPct val="0"/>
              </a:spcAft>
              <a:buClr>
                <a:schemeClr val="tx1"/>
              </a:buClr>
              <a:buChar char="•"/>
              <a:defRPr kumimoji="1" sz="2000">
                <a:solidFill>
                  <a:schemeClr val="tx1"/>
                </a:solidFill>
                <a:latin typeface="+mn-lt"/>
                <a:ea typeface="+mn-ea"/>
              </a:defRPr>
            </a:lvl8pPr>
            <a:lvl9pPr marL="3886200" indent="-228600" algn="l" rtl="0" fontAlgn="base">
              <a:spcBef>
                <a:spcPct val="20000"/>
              </a:spcBef>
              <a:spcAft>
                <a:spcPct val="0"/>
              </a:spcAft>
              <a:buClr>
                <a:schemeClr val="tx1"/>
              </a:buClr>
              <a:buChar char="•"/>
              <a:defRPr kumimoji="1" sz="2000">
                <a:solidFill>
                  <a:schemeClr val="tx1"/>
                </a:solidFill>
                <a:latin typeface="+mn-lt"/>
                <a:ea typeface="+mn-ea"/>
              </a:defRPr>
            </a:lvl9pPr>
          </a:lstStyle>
          <a:p>
            <a:pPr marL="0" indent="0">
              <a:lnSpc>
                <a:spcPct val="150000"/>
              </a:lnSpc>
              <a:buNone/>
            </a:pPr>
            <a:r>
              <a:rPr lang="zh-CN" altLang="en-US" sz="2400" b="1" dirty="0">
                <a:latin typeface="微软雅黑" panose="020B0503020204020204" pitchFamily="34" charset="-122"/>
                <a:ea typeface="微软雅黑" panose="020B0503020204020204" pitchFamily="34" charset="-122"/>
              </a:rPr>
              <a:t>其它利用</a:t>
            </a:r>
            <a:endParaRPr lang="en-US" altLang="zh-CN" sz="2400" b="1" dirty="0">
              <a:latin typeface="微软雅黑" panose="020B0503020204020204" pitchFamily="34" charset="-122"/>
              <a:ea typeface="微软雅黑" panose="020B0503020204020204" pitchFamily="34" charset="-122"/>
            </a:endParaRPr>
          </a:p>
          <a:p>
            <a:pPr>
              <a:lnSpc>
                <a:spcPct val="150000"/>
              </a:lnSpc>
            </a:pPr>
            <a:r>
              <a:rPr lang="en-US" altLang="zh-CN" sz="2400" dirty="0">
                <a:latin typeface="微软雅黑" panose="020B0503020204020204" pitchFamily="34" charset="-122"/>
                <a:ea typeface="微软雅黑" panose="020B0503020204020204" pitchFamily="34" charset="-122"/>
              </a:rPr>
              <a:t>Genome wide gene finding (</a:t>
            </a:r>
            <a:r>
              <a:rPr lang="zh-CN" altLang="en-US" sz="2400" dirty="0">
                <a:latin typeface="微软雅黑" panose="020B0503020204020204" pitchFamily="34" charset="-122"/>
                <a:ea typeface="微软雅黑" panose="020B0503020204020204" pitchFamily="34" charset="-122"/>
              </a:rPr>
              <a:t>基因挖掘</a:t>
            </a:r>
            <a:r>
              <a:rPr lang="en-US" altLang="zh-CN" sz="2400" dirty="0">
                <a:latin typeface="微软雅黑" panose="020B0503020204020204" pitchFamily="34" charset="-122"/>
                <a:ea typeface="微软雅黑" panose="020B0503020204020204" pitchFamily="34" charset="-122"/>
              </a:rPr>
              <a:t>)</a:t>
            </a:r>
            <a:endParaRPr lang="en-US" altLang="zh-CN" sz="2400" dirty="0">
              <a:latin typeface="微软雅黑" panose="020B0503020204020204" pitchFamily="34" charset="-122"/>
              <a:ea typeface="微软雅黑" panose="020B0503020204020204" pitchFamily="34" charset="-122"/>
            </a:endParaRPr>
          </a:p>
          <a:p>
            <a:pPr>
              <a:lnSpc>
                <a:spcPct val="150000"/>
              </a:lnSpc>
            </a:pPr>
            <a:r>
              <a:rPr lang="en-US" altLang="zh-CN" sz="2400" dirty="0">
                <a:latin typeface="微软雅黑" panose="020B0503020204020204" pitchFamily="34" charset="-122"/>
                <a:ea typeface="微软雅黑" panose="020B0503020204020204" pitchFamily="34" charset="-122"/>
              </a:rPr>
              <a:t>Crop origin  based on genomic evidence</a:t>
            </a:r>
            <a:r>
              <a:rPr lang="zh-CN" altLang="en-US" sz="2400" dirty="0">
                <a:latin typeface="微软雅黑" panose="020B0503020204020204" pitchFamily="34" charset="-122"/>
                <a:ea typeface="微软雅黑" panose="020B0503020204020204" pitchFamily="34" charset="-122"/>
              </a:rPr>
              <a:t>（作物起源）</a:t>
            </a:r>
            <a:endParaRPr lang="en-US" altLang="zh-CN" sz="2400" dirty="0">
              <a:latin typeface="微软雅黑" panose="020B0503020204020204" pitchFamily="34" charset="-122"/>
              <a:ea typeface="微软雅黑" panose="020B0503020204020204" pitchFamily="34" charset="-122"/>
            </a:endParaRPr>
          </a:p>
          <a:p>
            <a:pPr>
              <a:lnSpc>
                <a:spcPct val="150000"/>
              </a:lnSpc>
            </a:pPr>
            <a:r>
              <a:rPr lang="en-US" altLang="zh-CN" sz="2400" dirty="0" err="1">
                <a:latin typeface="微软雅黑" panose="020B0503020204020204" pitchFamily="34" charset="-122"/>
                <a:ea typeface="微软雅黑" panose="020B0503020204020204" pitchFamily="34" charset="-122"/>
              </a:rPr>
              <a:t>Triat</a:t>
            </a:r>
            <a:r>
              <a:rPr lang="en-US" altLang="zh-CN" sz="2400" dirty="0">
                <a:latin typeface="微软雅黑" panose="020B0503020204020204" pitchFamily="34" charset="-122"/>
                <a:ea typeface="微软雅黑" panose="020B0503020204020204" pitchFamily="34" charset="-122"/>
              </a:rPr>
              <a:t> prediction based on genomic sequences (</a:t>
            </a:r>
            <a:r>
              <a:rPr lang="zh-CN" altLang="en-US" sz="2400" dirty="0">
                <a:latin typeface="微软雅黑" panose="020B0503020204020204" pitchFamily="34" charset="-122"/>
                <a:ea typeface="微软雅黑" panose="020B0503020204020204" pitchFamily="34" charset="-122"/>
              </a:rPr>
              <a:t>性状基因组预测</a:t>
            </a:r>
            <a:r>
              <a:rPr lang="en-US" altLang="zh-CN" sz="2400" dirty="0">
                <a:latin typeface="微软雅黑" panose="020B0503020204020204" pitchFamily="34" charset="-122"/>
                <a:ea typeface="微软雅黑" panose="020B0503020204020204" pitchFamily="34" charset="-122"/>
              </a:rPr>
              <a:t>)</a:t>
            </a:r>
            <a:endParaRPr lang="en-US" altLang="zh-CN" sz="2400" dirty="0">
              <a:latin typeface="微软雅黑" panose="020B0503020204020204" pitchFamily="34" charset="-122"/>
              <a:ea typeface="微软雅黑" panose="020B0503020204020204" pitchFamily="34" charset="-122"/>
            </a:endParaRPr>
          </a:p>
          <a:p>
            <a:pPr>
              <a:lnSpc>
                <a:spcPct val="150000"/>
              </a:lnSpc>
            </a:pPr>
            <a:r>
              <a:rPr lang="en-US" altLang="zh-CN" sz="2400" dirty="0">
                <a:latin typeface="微软雅黑" panose="020B0503020204020204" pitchFamily="34" charset="-122"/>
                <a:ea typeface="微软雅黑" panose="020B0503020204020204" pitchFamily="34" charset="-122"/>
              </a:rPr>
              <a:t>Genome design for breeding </a:t>
            </a:r>
            <a:r>
              <a:rPr lang="zh-CN" altLang="en-US" sz="2400" dirty="0">
                <a:latin typeface="微软雅黑" panose="020B0503020204020204" pitchFamily="34" charset="-122"/>
                <a:ea typeface="微软雅黑" panose="020B0503020204020204" pitchFamily="34" charset="-122"/>
              </a:rPr>
              <a:t>（基因组设计育种）</a:t>
            </a:r>
            <a:endParaRPr lang="en-US" altLang="zh-CN" sz="2400" dirty="0">
              <a:latin typeface="微软雅黑" panose="020B0503020204020204" pitchFamily="34" charset="-122"/>
              <a:ea typeface="微软雅黑" panose="020B0503020204020204" pitchFamily="34" charset="-122"/>
            </a:endParaRPr>
          </a:p>
          <a:p>
            <a:pPr>
              <a:lnSpc>
                <a:spcPct val="150000"/>
              </a:lnSpc>
            </a:pPr>
            <a:r>
              <a:rPr lang="en-US" altLang="zh-CN" sz="2400" dirty="0">
                <a:latin typeface="微软雅黑" panose="020B0503020204020204" pitchFamily="34" charset="-122"/>
                <a:ea typeface="微软雅黑" panose="020B0503020204020204" pitchFamily="34" charset="-122"/>
              </a:rPr>
              <a:t>Artifical genome-based breeding (</a:t>
            </a:r>
            <a:r>
              <a:rPr lang="zh-CN" altLang="en-US" sz="2400" dirty="0">
                <a:latin typeface="微软雅黑" panose="020B0503020204020204" pitchFamily="34" charset="-122"/>
                <a:ea typeface="微软雅黑" panose="020B0503020204020204" pitchFamily="34" charset="-122"/>
              </a:rPr>
              <a:t>合成基因组育种</a:t>
            </a:r>
            <a:r>
              <a:rPr lang="en-US" altLang="zh-CN" sz="2400" dirty="0">
                <a:latin typeface="微软雅黑" panose="020B0503020204020204" pitchFamily="34" charset="-122"/>
                <a:ea typeface="微软雅黑" panose="020B0503020204020204" pitchFamily="34" charset="-122"/>
              </a:rPr>
              <a:t>)</a:t>
            </a:r>
            <a:endParaRPr lang="en-US" altLang="zh-CN" sz="2400" dirty="0">
              <a:latin typeface="微软雅黑" panose="020B0503020204020204" pitchFamily="34" charset="-122"/>
              <a:ea typeface="微软雅黑" panose="020B0503020204020204" pitchFamily="34" charset="-122"/>
            </a:endParaRPr>
          </a:p>
          <a:p>
            <a:endParaRPr lang="en-US" altLang="zh-CN" sz="2400" dirty="0">
              <a:latin typeface="微软雅黑" panose="020B0503020204020204" pitchFamily="34" charset="-122"/>
              <a:ea typeface="微软雅黑" panose="020B0503020204020204" pitchFamily="34" charset="-122"/>
            </a:endParaRPr>
          </a:p>
          <a:p>
            <a:endParaRPr lang="zh-CN" altLang="en-US" sz="2400" dirty="0">
              <a:latin typeface="微软雅黑" panose="020B0503020204020204" pitchFamily="34" charset="-122"/>
              <a:ea typeface="微软雅黑" panose="020B0503020204020204" pitchFamily="34" charset="-122"/>
            </a:endParaRPr>
          </a:p>
          <a:p>
            <a:endParaRPr lang="zh-CN" altLang="en-US" sz="24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1-14.6 作物育种4个阶段"/>
          <p:cNvPicPr>
            <a:picLocks noChangeAspect="1"/>
          </p:cNvPicPr>
          <p:nvPr/>
        </p:nvPicPr>
        <p:blipFill>
          <a:blip r:embed="rId1"/>
          <a:stretch>
            <a:fillRect/>
          </a:stretch>
        </p:blipFill>
        <p:spPr>
          <a:xfrm>
            <a:off x="4044162" y="1628800"/>
            <a:ext cx="4814783" cy="4936261"/>
          </a:xfrm>
          <a:prstGeom prst="rect">
            <a:avLst/>
          </a:prstGeom>
        </p:spPr>
      </p:pic>
      <p:sp>
        <p:nvSpPr>
          <p:cNvPr id="7" name="内容占位符 2"/>
          <p:cNvSpPr>
            <a:spLocks noGrp="1"/>
          </p:cNvSpPr>
          <p:nvPr/>
        </p:nvSpPr>
        <p:spPr>
          <a:xfrm>
            <a:off x="0" y="322827"/>
            <a:ext cx="9144000" cy="648072"/>
          </a:xfrm>
          <a:prstGeom prst="rect">
            <a:avLst/>
          </a:prstGeom>
          <a:noFill/>
          <a:ln w="9525">
            <a:noFill/>
          </a:ln>
        </p:spPr>
        <p:txBody>
          <a:bodyPr vert="horz" wrap="square" lIns="91440" tIns="45720" rIns="91440" bIns="45720" anchor="t"/>
          <a:lstStyle>
            <a:lvl1pPr marL="342900" indent="-342900" algn="l" rtl="0" eaLnBrk="0" fontAlgn="base" hangingPunct="0">
              <a:spcBef>
                <a:spcPct val="20000"/>
              </a:spcBef>
              <a:spcAft>
                <a:spcPct val="0"/>
              </a:spcAft>
              <a:buClr>
                <a:schemeClr val="accent2"/>
              </a:buClr>
              <a:buSzPct val="11000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11000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11000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Char char="•"/>
              <a:defRPr kumimoji="1" sz="2000">
                <a:solidFill>
                  <a:schemeClr val="tx1"/>
                </a:solidFill>
                <a:latin typeface="+mn-lt"/>
                <a:ea typeface="+mn-ea"/>
              </a:defRPr>
            </a:lvl5pPr>
            <a:lvl6pPr marL="2514600" indent="-228600" algn="l" rtl="0" fontAlgn="base">
              <a:spcBef>
                <a:spcPct val="20000"/>
              </a:spcBef>
              <a:spcAft>
                <a:spcPct val="0"/>
              </a:spcAft>
              <a:buClr>
                <a:schemeClr val="tx1"/>
              </a:buClr>
              <a:buChar char="•"/>
              <a:defRPr kumimoji="1" sz="2000">
                <a:solidFill>
                  <a:schemeClr val="tx1"/>
                </a:solidFill>
                <a:latin typeface="+mn-lt"/>
                <a:ea typeface="+mn-ea"/>
              </a:defRPr>
            </a:lvl6pPr>
            <a:lvl7pPr marL="2971800" indent="-228600" algn="l" rtl="0" fontAlgn="base">
              <a:spcBef>
                <a:spcPct val="20000"/>
              </a:spcBef>
              <a:spcAft>
                <a:spcPct val="0"/>
              </a:spcAft>
              <a:buClr>
                <a:schemeClr val="tx1"/>
              </a:buClr>
              <a:buChar char="•"/>
              <a:defRPr kumimoji="1" sz="2000">
                <a:solidFill>
                  <a:schemeClr val="tx1"/>
                </a:solidFill>
                <a:latin typeface="+mn-lt"/>
                <a:ea typeface="+mn-ea"/>
              </a:defRPr>
            </a:lvl7pPr>
            <a:lvl8pPr marL="3429000" indent="-228600" algn="l" rtl="0" fontAlgn="base">
              <a:spcBef>
                <a:spcPct val="20000"/>
              </a:spcBef>
              <a:spcAft>
                <a:spcPct val="0"/>
              </a:spcAft>
              <a:buClr>
                <a:schemeClr val="tx1"/>
              </a:buClr>
              <a:buChar char="•"/>
              <a:defRPr kumimoji="1" sz="2000">
                <a:solidFill>
                  <a:schemeClr val="tx1"/>
                </a:solidFill>
                <a:latin typeface="+mn-lt"/>
                <a:ea typeface="+mn-ea"/>
              </a:defRPr>
            </a:lvl8pPr>
            <a:lvl9pPr marL="3886200" indent="-228600" algn="l" rtl="0" fontAlgn="base">
              <a:spcBef>
                <a:spcPct val="20000"/>
              </a:spcBef>
              <a:spcAft>
                <a:spcPct val="0"/>
              </a:spcAft>
              <a:buClr>
                <a:schemeClr val="tx1"/>
              </a:buClr>
              <a:buChar char="•"/>
              <a:defRPr kumimoji="1" sz="2000">
                <a:solidFill>
                  <a:schemeClr val="tx1"/>
                </a:solidFill>
                <a:latin typeface="+mn-lt"/>
                <a:ea typeface="+mn-ea"/>
              </a:defRPr>
            </a:lvl9pPr>
          </a:lstStyle>
          <a:p>
            <a:pPr marL="0" indent="0" algn="ctr">
              <a:lnSpc>
                <a:spcPct val="150000"/>
              </a:lnSpc>
              <a:buNone/>
            </a:pPr>
            <a:r>
              <a:rPr lang="zh-CN" altLang="en-US" sz="2400" dirty="0">
                <a:latin typeface="微软雅黑" panose="020B0503020204020204" pitchFamily="34" charset="-122"/>
                <a:ea typeface="微软雅黑" panose="020B0503020204020204" pitchFamily="34" charset="-122"/>
              </a:rPr>
              <a:t>育种</a:t>
            </a:r>
            <a:r>
              <a:rPr lang="en-US" altLang="zh-CN" sz="2400" dirty="0">
                <a:latin typeface="微软雅黑" panose="020B0503020204020204" pitchFamily="34" charset="-122"/>
                <a:ea typeface="微软雅黑" panose="020B0503020204020204" pitchFamily="34" charset="-122"/>
              </a:rPr>
              <a:t>4.0——</a:t>
            </a:r>
            <a:r>
              <a:rPr lang="zh-CN" altLang="en-US" sz="2400" dirty="0">
                <a:latin typeface="微软雅黑" panose="020B0503020204020204" pitchFamily="34" charset="-122"/>
                <a:ea typeface="微软雅黑" panose="020B0503020204020204" pitchFamily="34" charset="-122"/>
              </a:rPr>
              <a:t>基于组学大数据的智能育种</a:t>
            </a:r>
            <a:endParaRPr lang="zh-CN" altLang="en-US" sz="2400" dirty="0">
              <a:latin typeface="微软雅黑" panose="020B0503020204020204" pitchFamily="34" charset="-122"/>
              <a:ea typeface="微软雅黑" panose="020B0503020204020204" pitchFamily="34" charset="-122"/>
            </a:endParaRPr>
          </a:p>
        </p:txBody>
      </p:sp>
      <p:sp>
        <p:nvSpPr>
          <p:cNvPr id="9" name="内容占位符 2"/>
          <p:cNvSpPr>
            <a:spLocks noGrp="1"/>
          </p:cNvSpPr>
          <p:nvPr/>
        </p:nvSpPr>
        <p:spPr>
          <a:xfrm>
            <a:off x="467544" y="1720702"/>
            <a:ext cx="2952328" cy="648072"/>
          </a:xfrm>
          <a:prstGeom prst="rect">
            <a:avLst/>
          </a:prstGeom>
          <a:noFill/>
          <a:ln w="9525">
            <a:noFill/>
          </a:ln>
        </p:spPr>
        <p:txBody>
          <a:bodyPr vert="horz" wrap="square" lIns="91440" tIns="45720" rIns="91440" bIns="45720" anchor="t"/>
          <a:lstStyle>
            <a:lvl1pPr marL="342900" indent="-342900" algn="l" rtl="0" eaLnBrk="0" fontAlgn="base" hangingPunct="0">
              <a:spcBef>
                <a:spcPct val="20000"/>
              </a:spcBef>
              <a:spcAft>
                <a:spcPct val="0"/>
              </a:spcAft>
              <a:buClr>
                <a:schemeClr val="accent2"/>
              </a:buClr>
              <a:buSzPct val="11000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11000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11000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Char char="•"/>
              <a:defRPr kumimoji="1" sz="2000">
                <a:solidFill>
                  <a:schemeClr val="tx1"/>
                </a:solidFill>
                <a:latin typeface="+mn-lt"/>
                <a:ea typeface="+mn-ea"/>
              </a:defRPr>
            </a:lvl5pPr>
            <a:lvl6pPr marL="2514600" indent="-228600" algn="l" rtl="0" fontAlgn="base">
              <a:spcBef>
                <a:spcPct val="20000"/>
              </a:spcBef>
              <a:spcAft>
                <a:spcPct val="0"/>
              </a:spcAft>
              <a:buClr>
                <a:schemeClr val="tx1"/>
              </a:buClr>
              <a:buChar char="•"/>
              <a:defRPr kumimoji="1" sz="2000">
                <a:solidFill>
                  <a:schemeClr val="tx1"/>
                </a:solidFill>
                <a:latin typeface="+mn-lt"/>
                <a:ea typeface="+mn-ea"/>
              </a:defRPr>
            </a:lvl6pPr>
            <a:lvl7pPr marL="2971800" indent="-228600" algn="l" rtl="0" fontAlgn="base">
              <a:spcBef>
                <a:spcPct val="20000"/>
              </a:spcBef>
              <a:spcAft>
                <a:spcPct val="0"/>
              </a:spcAft>
              <a:buClr>
                <a:schemeClr val="tx1"/>
              </a:buClr>
              <a:buChar char="•"/>
              <a:defRPr kumimoji="1" sz="2000">
                <a:solidFill>
                  <a:schemeClr val="tx1"/>
                </a:solidFill>
                <a:latin typeface="+mn-lt"/>
                <a:ea typeface="+mn-ea"/>
              </a:defRPr>
            </a:lvl7pPr>
            <a:lvl8pPr marL="3429000" indent="-228600" algn="l" rtl="0" fontAlgn="base">
              <a:spcBef>
                <a:spcPct val="20000"/>
              </a:spcBef>
              <a:spcAft>
                <a:spcPct val="0"/>
              </a:spcAft>
              <a:buClr>
                <a:schemeClr val="tx1"/>
              </a:buClr>
              <a:buChar char="•"/>
              <a:defRPr kumimoji="1" sz="2000">
                <a:solidFill>
                  <a:schemeClr val="tx1"/>
                </a:solidFill>
                <a:latin typeface="+mn-lt"/>
                <a:ea typeface="+mn-ea"/>
              </a:defRPr>
            </a:lvl8pPr>
            <a:lvl9pPr marL="3886200" indent="-228600" algn="l" rtl="0" fontAlgn="base">
              <a:spcBef>
                <a:spcPct val="20000"/>
              </a:spcBef>
              <a:spcAft>
                <a:spcPct val="0"/>
              </a:spcAft>
              <a:buClr>
                <a:schemeClr val="tx1"/>
              </a:buClr>
              <a:buChar char="•"/>
              <a:defRPr kumimoji="1" sz="2000">
                <a:solidFill>
                  <a:schemeClr val="tx1"/>
                </a:solidFill>
                <a:latin typeface="+mn-lt"/>
                <a:ea typeface="+mn-ea"/>
              </a:defRPr>
            </a:lvl9pPr>
          </a:lstStyle>
          <a:p>
            <a:pPr marL="0" indent="0">
              <a:buNone/>
            </a:pPr>
            <a:r>
              <a:rPr lang="zh-CN" altLang="en-US" sz="2400" dirty="0">
                <a:latin typeface="微软雅黑" panose="020B0503020204020204" pitchFamily="34" charset="-122"/>
                <a:ea typeface="微软雅黑" panose="020B0503020204020204" pitchFamily="34" charset="-122"/>
              </a:rPr>
              <a:t>育种</a:t>
            </a:r>
            <a:r>
              <a:rPr lang="en-US" altLang="zh-CN" sz="2400" dirty="0">
                <a:latin typeface="微软雅黑" panose="020B0503020204020204" pitchFamily="34" charset="-122"/>
                <a:ea typeface="微软雅黑" panose="020B0503020204020204" pitchFamily="34" charset="-122"/>
              </a:rPr>
              <a:t>1.0</a:t>
            </a:r>
            <a:r>
              <a:rPr lang="zh-CN" altLang="en-US" sz="2400" dirty="0">
                <a:latin typeface="微软雅黑" panose="020B0503020204020204" pitchFamily="34" charset="-122"/>
                <a:ea typeface="微软雅黑" panose="020B0503020204020204" pitchFamily="34" charset="-122"/>
              </a:rPr>
              <a:t>，经验育种</a:t>
            </a:r>
            <a:endParaRPr lang="en-US" altLang="zh-CN" sz="2400" dirty="0">
              <a:latin typeface="微软雅黑" panose="020B0503020204020204" pitchFamily="34" charset="-122"/>
              <a:ea typeface="微软雅黑" panose="020B0503020204020204" pitchFamily="34" charset="-122"/>
            </a:endParaRPr>
          </a:p>
          <a:p>
            <a:pPr marL="0" indent="0">
              <a:spcBef>
                <a:spcPts val="1800"/>
              </a:spcBef>
              <a:buNone/>
            </a:pPr>
            <a:r>
              <a:rPr lang="zh-CN" altLang="en-US" sz="2400" dirty="0">
                <a:latin typeface="微软雅黑" panose="020B0503020204020204" pitchFamily="34" charset="-122"/>
                <a:ea typeface="微软雅黑" panose="020B0503020204020204" pitchFamily="34" charset="-122"/>
              </a:rPr>
              <a:t>育种</a:t>
            </a:r>
            <a:r>
              <a:rPr lang="en-US" altLang="zh-CN" sz="2400" dirty="0">
                <a:latin typeface="微软雅黑" panose="020B0503020204020204" pitchFamily="34" charset="-122"/>
                <a:ea typeface="微软雅黑" panose="020B0503020204020204" pitchFamily="34" charset="-122"/>
              </a:rPr>
              <a:t>2.0</a:t>
            </a:r>
            <a:r>
              <a:rPr lang="zh-CN" altLang="en-US" sz="2400" dirty="0">
                <a:latin typeface="微软雅黑" panose="020B0503020204020204" pitchFamily="34" charset="-122"/>
                <a:ea typeface="微软雅黑" panose="020B0503020204020204" pitchFamily="34" charset="-122"/>
              </a:rPr>
              <a:t>，基于统计和杂交实验设计的选择育种</a:t>
            </a:r>
            <a:endParaRPr lang="en-US" altLang="zh-CN" sz="2400" dirty="0">
              <a:latin typeface="微软雅黑" panose="020B0503020204020204" pitchFamily="34" charset="-122"/>
              <a:ea typeface="微软雅黑" panose="020B0503020204020204" pitchFamily="34" charset="-122"/>
            </a:endParaRPr>
          </a:p>
          <a:p>
            <a:pPr marL="0" indent="0">
              <a:spcBef>
                <a:spcPts val="1800"/>
              </a:spcBef>
              <a:buNone/>
            </a:pPr>
            <a:r>
              <a:rPr lang="zh-CN" altLang="en-US" sz="2400" dirty="0">
                <a:latin typeface="微软雅黑" panose="020B0503020204020204" pitchFamily="34" charset="-122"/>
                <a:ea typeface="微软雅黑" panose="020B0503020204020204" pitchFamily="34" charset="-122"/>
              </a:rPr>
              <a:t>育种</a:t>
            </a:r>
            <a:r>
              <a:rPr lang="en-US" altLang="zh-CN" sz="2400" dirty="0">
                <a:latin typeface="微软雅黑" panose="020B0503020204020204" pitchFamily="34" charset="-122"/>
                <a:ea typeface="微软雅黑" panose="020B0503020204020204" pitchFamily="34" charset="-122"/>
              </a:rPr>
              <a:t>3.0</a:t>
            </a:r>
            <a:r>
              <a:rPr lang="zh-CN" altLang="en-US" sz="2400" dirty="0">
                <a:latin typeface="微软雅黑" panose="020B0503020204020204" pitchFamily="34" charset="-122"/>
                <a:ea typeface="微软雅黑" panose="020B0503020204020204" pitchFamily="34" charset="-122"/>
              </a:rPr>
              <a:t>，基于分子标记和基因工程的现代育种</a:t>
            </a:r>
            <a:endParaRPr lang="en-US" altLang="zh-CN" sz="2400" dirty="0">
              <a:latin typeface="微软雅黑" panose="020B0503020204020204" pitchFamily="34" charset="-122"/>
              <a:ea typeface="微软雅黑" panose="020B0503020204020204" pitchFamily="34" charset="-122"/>
            </a:endParaRPr>
          </a:p>
          <a:p>
            <a:pPr marL="0" indent="0">
              <a:spcBef>
                <a:spcPts val="1800"/>
              </a:spcBef>
              <a:buNone/>
            </a:pPr>
            <a:endParaRPr lang="en-US" altLang="zh-CN" sz="2400" dirty="0">
              <a:latin typeface="微软雅黑" panose="020B0503020204020204" pitchFamily="34" charset="-122"/>
              <a:ea typeface="微软雅黑" panose="020B0503020204020204" pitchFamily="34" charset="-122"/>
            </a:endParaRPr>
          </a:p>
          <a:p>
            <a:pPr marL="0" indent="0">
              <a:spcBef>
                <a:spcPts val="1800"/>
              </a:spcBef>
              <a:buNone/>
            </a:pPr>
            <a:r>
              <a:rPr lang="zh-CN" altLang="en-US" sz="1600" dirty="0">
                <a:latin typeface="微软雅黑" panose="020B0503020204020204" pitchFamily="34" charset="-122"/>
                <a:ea typeface="微软雅黑" panose="020B0503020204020204" pitchFamily="34" charset="-122"/>
              </a:rPr>
              <a:t>美国</a:t>
            </a:r>
            <a:r>
              <a:rPr lang="en-US" altLang="zh-CN" sz="1600" dirty="0">
                <a:latin typeface="微软雅黑" panose="020B0503020204020204" pitchFamily="34" charset="-122"/>
                <a:ea typeface="微软雅黑" panose="020B0503020204020204" pitchFamily="34" charset="-122"/>
              </a:rPr>
              <a:t>Edward Buckler</a:t>
            </a:r>
            <a:r>
              <a:rPr lang="zh-CN" altLang="en-US" sz="1600" dirty="0">
                <a:latin typeface="微软雅黑" panose="020B0503020204020204" pitchFamily="34" charset="-122"/>
                <a:ea typeface="微软雅黑" panose="020B0503020204020204" pitchFamily="34" charset="-122"/>
              </a:rPr>
              <a:t>等提出</a:t>
            </a:r>
            <a:endParaRPr lang="zh-CN" altLang="en-US" sz="16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79512" y="1639176"/>
            <a:ext cx="3263889" cy="2162638"/>
          </a:xfrm>
          <a:prstGeom prst="rect">
            <a:avLst/>
          </a:prstGeom>
        </p:spPr>
      </p:pic>
      <p:sp>
        <p:nvSpPr>
          <p:cNvPr id="5" name="文本框 4"/>
          <p:cNvSpPr txBox="1"/>
          <p:nvPr/>
        </p:nvSpPr>
        <p:spPr>
          <a:xfrm>
            <a:off x="467544" y="4017838"/>
            <a:ext cx="2808312" cy="923330"/>
          </a:xfrm>
          <a:prstGeom prst="rect">
            <a:avLst/>
          </a:prstGeom>
          <a:noFill/>
        </p:spPr>
        <p:txBody>
          <a:bodyPr wrap="square">
            <a:spAutoFit/>
          </a:bodyPr>
          <a:lstStyle/>
          <a:p>
            <a:pPr algn="ctr"/>
            <a:r>
              <a:rPr lang="zh-CN" altLang="en-US" sz="1800" dirty="0">
                <a:latin typeface="微软雅黑" panose="020B0503020204020204" pitchFamily="34" charset="-122"/>
                <a:ea typeface="微软雅黑" panose="020B0503020204020204" pitchFamily="34" charset="-122"/>
              </a:rPr>
              <a:t>依托多层面生命科学与信息科学推动育种技术向着智能化的方向发展</a:t>
            </a:r>
            <a:endParaRPr lang="zh-CN" altLang="en-US" sz="1800" dirty="0">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3102" y="1147389"/>
            <a:ext cx="5534180" cy="3147185"/>
          </a:xfrm>
          <a:prstGeom prst="rect">
            <a:avLst/>
          </a:prstGeom>
        </p:spPr>
      </p:pic>
      <p:sp>
        <p:nvSpPr>
          <p:cNvPr id="10" name="文本框 9"/>
          <p:cNvSpPr txBox="1"/>
          <p:nvPr/>
        </p:nvSpPr>
        <p:spPr>
          <a:xfrm>
            <a:off x="4896036" y="4479503"/>
            <a:ext cx="2808312" cy="369332"/>
          </a:xfrm>
          <a:prstGeom prst="rect">
            <a:avLst/>
          </a:prstGeom>
          <a:noFill/>
        </p:spPr>
        <p:txBody>
          <a:bodyPr wrap="square">
            <a:spAutoFit/>
          </a:bodyPr>
          <a:lstStyle/>
          <a:p>
            <a:pPr algn="ctr"/>
            <a:r>
              <a:rPr lang="zh-CN" altLang="en-US" sz="1800" dirty="0">
                <a:latin typeface="微软雅黑" panose="020B0503020204020204" pitchFamily="34" charset="-122"/>
                <a:ea typeface="微软雅黑" panose="020B0503020204020204" pitchFamily="34" charset="-122"/>
              </a:rPr>
              <a:t>玉米</a:t>
            </a:r>
            <a:r>
              <a:rPr lang="en-US" altLang="zh-CN" sz="1800" dirty="0">
                <a:latin typeface="微软雅黑" panose="020B0503020204020204" pitchFamily="34" charset="-122"/>
                <a:ea typeface="微软雅黑" panose="020B0503020204020204" pitchFamily="34" charset="-122"/>
              </a:rPr>
              <a:t>4.0</a:t>
            </a:r>
            <a:r>
              <a:rPr lang="zh-CN" altLang="en-US" sz="1800" dirty="0">
                <a:latin typeface="微软雅黑" panose="020B0503020204020204" pitchFamily="34" charset="-122"/>
                <a:ea typeface="微软雅黑" panose="020B0503020204020204" pitchFamily="34" charset="-122"/>
              </a:rPr>
              <a:t>运行模式</a:t>
            </a:r>
            <a:endParaRPr lang="zh-CN" altLang="en-US" sz="1800" dirty="0">
              <a:latin typeface="微软雅黑" panose="020B0503020204020204" pitchFamily="34" charset="-122"/>
              <a:ea typeface="微软雅黑" panose="020B0503020204020204" pitchFamily="34" charset="-122"/>
            </a:endParaRPr>
          </a:p>
        </p:txBody>
      </p:sp>
      <p:sp>
        <p:nvSpPr>
          <p:cNvPr id="11" name="内容占位符 2"/>
          <p:cNvSpPr>
            <a:spLocks noGrp="1"/>
          </p:cNvSpPr>
          <p:nvPr/>
        </p:nvSpPr>
        <p:spPr>
          <a:xfrm>
            <a:off x="6644426" y="5517232"/>
            <a:ext cx="2484785" cy="648072"/>
          </a:xfrm>
          <a:prstGeom prst="rect">
            <a:avLst/>
          </a:prstGeom>
          <a:noFill/>
          <a:ln w="9525">
            <a:noFill/>
          </a:ln>
        </p:spPr>
        <p:txBody>
          <a:bodyPr vert="horz" wrap="square" lIns="91440" tIns="45720" rIns="91440" bIns="45720" anchor="t"/>
          <a:lstStyle>
            <a:lvl1pPr marL="342900" indent="-342900" algn="l" rtl="0" eaLnBrk="0" fontAlgn="base" hangingPunct="0">
              <a:spcBef>
                <a:spcPct val="20000"/>
              </a:spcBef>
              <a:spcAft>
                <a:spcPct val="0"/>
              </a:spcAft>
              <a:buClr>
                <a:schemeClr val="accent2"/>
              </a:buClr>
              <a:buSzPct val="11000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11000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11000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Char char="•"/>
              <a:defRPr kumimoji="1" sz="2000">
                <a:solidFill>
                  <a:schemeClr val="tx1"/>
                </a:solidFill>
                <a:latin typeface="+mn-lt"/>
                <a:ea typeface="+mn-ea"/>
              </a:defRPr>
            </a:lvl5pPr>
            <a:lvl6pPr marL="2514600" indent="-228600" algn="l" rtl="0" fontAlgn="base">
              <a:spcBef>
                <a:spcPct val="20000"/>
              </a:spcBef>
              <a:spcAft>
                <a:spcPct val="0"/>
              </a:spcAft>
              <a:buClr>
                <a:schemeClr val="tx1"/>
              </a:buClr>
              <a:buChar char="•"/>
              <a:defRPr kumimoji="1" sz="2000">
                <a:solidFill>
                  <a:schemeClr val="tx1"/>
                </a:solidFill>
                <a:latin typeface="+mn-lt"/>
                <a:ea typeface="+mn-ea"/>
              </a:defRPr>
            </a:lvl6pPr>
            <a:lvl7pPr marL="2971800" indent="-228600" algn="l" rtl="0" fontAlgn="base">
              <a:spcBef>
                <a:spcPct val="20000"/>
              </a:spcBef>
              <a:spcAft>
                <a:spcPct val="0"/>
              </a:spcAft>
              <a:buClr>
                <a:schemeClr val="tx1"/>
              </a:buClr>
              <a:buChar char="•"/>
              <a:defRPr kumimoji="1" sz="2000">
                <a:solidFill>
                  <a:schemeClr val="tx1"/>
                </a:solidFill>
                <a:latin typeface="+mn-lt"/>
                <a:ea typeface="+mn-ea"/>
              </a:defRPr>
            </a:lvl7pPr>
            <a:lvl8pPr marL="3429000" indent="-228600" algn="l" rtl="0" fontAlgn="base">
              <a:spcBef>
                <a:spcPct val="20000"/>
              </a:spcBef>
              <a:spcAft>
                <a:spcPct val="0"/>
              </a:spcAft>
              <a:buClr>
                <a:schemeClr val="tx1"/>
              </a:buClr>
              <a:buChar char="•"/>
              <a:defRPr kumimoji="1" sz="2000">
                <a:solidFill>
                  <a:schemeClr val="tx1"/>
                </a:solidFill>
                <a:latin typeface="+mn-lt"/>
                <a:ea typeface="+mn-ea"/>
              </a:defRPr>
            </a:lvl8pPr>
            <a:lvl9pPr marL="3886200" indent="-228600" algn="l" rtl="0" fontAlgn="base">
              <a:spcBef>
                <a:spcPct val="20000"/>
              </a:spcBef>
              <a:spcAft>
                <a:spcPct val="0"/>
              </a:spcAft>
              <a:buClr>
                <a:schemeClr val="tx1"/>
              </a:buClr>
              <a:buChar char="•"/>
              <a:defRPr kumimoji="1" sz="2000">
                <a:solidFill>
                  <a:schemeClr val="tx1"/>
                </a:solidFill>
                <a:latin typeface="+mn-lt"/>
                <a:ea typeface="+mn-ea"/>
              </a:defRPr>
            </a:lvl9pPr>
          </a:lstStyle>
          <a:p>
            <a:pPr marL="0" indent="0">
              <a:spcBef>
                <a:spcPts val="1800"/>
              </a:spcBef>
              <a:buNone/>
            </a:pPr>
            <a:r>
              <a:rPr lang="zh-CN" altLang="en-US" sz="1600" dirty="0">
                <a:latin typeface="微软雅黑" panose="020B0503020204020204" pitchFamily="34" charset="-122"/>
                <a:ea typeface="微软雅黑" panose="020B0503020204020204" pitchFamily="34" charset="-122"/>
              </a:rPr>
              <a:t>王向峰和才卓，</a:t>
            </a:r>
            <a:r>
              <a:rPr lang="en-US" altLang="zh-CN" sz="1600" dirty="0">
                <a:latin typeface="微软雅黑" panose="020B0503020204020204" pitchFamily="34" charset="-122"/>
                <a:ea typeface="微软雅黑" panose="020B0503020204020204" pitchFamily="34" charset="-122"/>
              </a:rPr>
              <a:t>2019</a:t>
            </a:r>
            <a:endParaRPr lang="zh-CN" altLang="en-US" sz="16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2.15"/>
          <p:cNvPicPr>
            <a:picLocks noChangeAspect="1"/>
          </p:cNvPicPr>
          <p:nvPr/>
        </p:nvPicPr>
        <p:blipFill>
          <a:blip r:embed="rId1"/>
          <a:stretch>
            <a:fillRect/>
          </a:stretch>
        </p:blipFill>
        <p:spPr>
          <a:xfrm>
            <a:off x="1204912" y="1695136"/>
            <a:ext cx="6734175" cy="3209925"/>
          </a:xfrm>
          <a:prstGeom prst="rect">
            <a:avLst/>
          </a:prstGeom>
        </p:spPr>
      </p:pic>
      <p:sp>
        <p:nvSpPr>
          <p:cNvPr id="5" name="内容占位符 2"/>
          <p:cNvSpPr>
            <a:spLocks noGrp="1"/>
          </p:cNvSpPr>
          <p:nvPr/>
        </p:nvSpPr>
        <p:spPr>
          <a:xfrm>
            <a:off x="-1" y="332656"/>
            <a:ext cx="9144000" cy="648072"/>
          </a:xfrm>
          <a:prstGeom prst="rect">
            <a:avLst/>
          </a:prstGeom>
          <a:noFill/>
          <a:ln w="9525">
            <a:noFill/>
          </a:ln>
        </p:spPr>
        <p:txBody>
          <a:bodyPr vert="horz" wrap="square" lIns="91440" tIns="45720" rIns="91440" bIns="45720" anchor="t"/>
          <a:lstStyle>
            <a:lvl1pPr marL="342900" indent="-342900" algn="l" rtl="0" eaLnBrk="0" fontAlgn="base" hangingPunct="0">
              <a:spcBef>
                <a:spcPct val="20000"/>
              </a:spcBef>
              <a:spcAft>
                <a:spcPct val="0"/>
              </a:spcAft>
              <a:buClr>
                <a:schemeClr val="accent2"/>
              </a:buClr>
              <a:buSzPct val="11000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11000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11000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Char char="•"/>
              <a:defRPr kumimoji="1" sz="2000">
                <a:solidFill>
                  <a:schemeClr val="tx1"/>
                </a:solidFill>
                <a:latin typeface="+mn-lt"/>
                <a:ea typeface="+mn-ea"/>
              </a:defRPr>
            </a:lvl5pPr>
            <a:lvl6pPr marL="2514600" indent="-228600" algn="l" rtl="0" fontAlgn="base">
              <a:spcBef>
                <a:spcPct val="20000"/>
              </a:spcBef>
              <a:spcAft>
                <a:spcPct val="0"/>
              </a:spcAft>
              <a:buClr>
                <a:schemeClr val="tx1"/>
              </a:buClr>
              <a:buChar char="•"/>
              <a:defRPr kumimoji="1" sz="2000">
                <a:solidFill>
                  <a:schemeClr val="tx1"/>
                </a:solidFill>
                <a:latin typeface="+mn-lt"/>
                <a:ea typeface="+mn-ea"/>
              </a:defRPr>
            </a:lvl6pPr>
            <a:lvl7pPr marL="2971800" indent="-228600" algn="l" rtl="0" fontAlgn="base">
              <a:spcBef>
                <a:spcPct val="20000"/>
              </a:spcBef>
              <a:spcAft>
                <a:spcPct val="0"/>
              </a:spcAft>
              <a:buClr>
                <a:schemeClr val="tx1"/>
              </a:buClr>
              <a:buChar char="•"/>
              <a:defRPr kumimoji="1" sz="2000">
                <a:solidFill>
                  <a:schemeClr val="tx1"/>
                </a:solidFill>
                <a:latin typeface="+mn-lt"/>
                <a:ea typeface="+mn-ea"/>
              </a:defRPr>
            </a:lvl7pPr>
            <a:lvl8pPr marL="3429000" indent="-228600" algn="l" rtl="0" fontAlgn="base">
              <a:spcBef>
                <a:spcPct val="20000"/>
              </a:spcBef>
              <a:spcAft>
                <a:spcPct val="0"/>
              </a:spcAft>
              <a:buClr>
                <a:schemeClr val="tx1"/>
              </a:buClr>
              <a:buChar char="•"/>
              <a:defRPr kumimoji="1" sz="2000">
                <a:solidFill>
                  <a:schemeClr val="tx1"/>
                </a:solidFill>
                <a:latin typeface="+mn-lt"/>
                <a:ea typeface="+mn-ea"/>
              </a:defRPr>
            </a:lvl8pPr>
            <a:lvl9pPr marL="3886200" indent="-228600" algn="l" rtl="0" fontAlgn="base">
              <a:spcBef>
                <a:spcPct val="20000"/>
              </a:spcBef>
              <a:spcAft>
                <a:spcPct val="0"/>
              </a:spcAft>
              <a:buClr>
                <a:schemeClr val="tx1"/>
              </a:buClr>
              <a:buChar char="•"/>
              <a:defRPr kumimoji="1" sz="2000">
                <a:solidFill>
                  <a:schemeClr val="tx1"/>
                </a:solidFill>
                <a:latin typeface="+mn-lt"/>
                <a:ea typeface="+mn-ea"/>
              </a:defRPr>
            </a:lvl9pPr>
          </a:lstStyle>
          <a:p>
            <a:pPr marL="0" indent="0" algn="ctr">
              <a:lnSpc>
                <a:spcPct val="150000"/>
              </a:lnSpc>
              <a:buNone/>
            </a:pPr>
            <a:r>
              <a:rPr lang="en-US" altLang="zh-CN" dirty="0">
                <a:latin typeface="微软雅黑" panose="020B0503020204020204" pitchFamily="34" charset="-122"/>
                <a:ea typeface="微软雅黑" panose="020B0503020204020204" pitchFamily="34" charset="-122"/>
              </a:rPr>
              <a:t>5G</a:t>
            </a:r>
            <a:r>
              <a:rPr lang="zh-CN" altLang="en-US" dirty="0">
                <a:latin typeface="微软雅黑" panose="020B0503020204020204" pitchFamily="34" charset="-122"/>
                <a:ea typeface="微软雅黑" panose="020B0503020204020204" pitchFamily="34" charset="-122"/>
              </a:rPr>
              <a:t>育种</a:t>
            </a:r>
            <a:endParaRPr lang="zh-CN" altLang="en-US" dirty="0">
              <a:latin typeface="微软雅黑" panose="020B0503020204020204" pitchFamily="34" charset="-122"/>
              <a:ea typeface="微软雅黑" panose="020B0503020204020204" pitchFamily="34" charset="-122"/>
            </a:endParaRPr>
          </a:p>
        </p:txBody>
      </p:sp>
      <p:sp>
        <p:nvSpPr>
          <p:cNvPr id="6" name="内容占位符 2"/>
          <p:cNvSpPr>
            <a:spLocks noGrp="1"/>
          </p:cNvSpPr>
          <p:nvPr/>
        </p:nvSpPr>
        <p:spPr>
          <a:xfrm>
            <a:off x="6191671" y="5358077"/>
            <a:ext cx="2484785" cy="648072"/>
          </a:xfrm>
          <a:prstGeom prst="rect">
            <a:avLst/>
          </a:prstGeom>
          <a:noFill/>
          <a:ln w="9525">
            <a:noFill/>
          </a:ln>
        </p:spPr>
        <p:txBody>
          <a:bodyPr vert="horz" wrap="square" lIns="91440" tIns="45720" rIns="91440" bIns="45720" anchor="t"/>
          <a:lstStyle>
            <a:lvl1pPr marL="342900" indent="-342900" algn="l" rtl="0" eaLnBrk="0" fontAlgn="base" hangingPunct="0">
              <a:spcBef>
                <a:spcPct val="20000"/>
              </a:spcBef>
              <a:spcAft>
                <a:spcPct val="0"/>
              </a:spcAft>
              <a:buClr>
                <a:schemeClr val="accent2"/>
              </a:buClr>
              <a:buSzPct val="11000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11000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11000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Char char="•"/>
              <a:defRPr kumimoji="1" sz="2000">
                <a:solidFill>
                  <a:schemeClr val="tx1"/>
                </a:solidFill>
                <a:latin typeface="+mn-lt"/>
                <a:ea typeface="+mn-ea"/>
              </a:defRPr>
            </a:lvl5pPr>
            <a:lvl6pPr marL="2514600" indent="-228600" algn="l" rtl="0" fontAlgn="base">
              <a:spcBef>
                <a:spcPct val="20000"/>
              </a:spcBef>
              <a:spcAft>
                <a:spcPct val="0"/>
              </a:spcAft>
              <a:buClr>
                <a:schemeClr val="tx1"/>
              </a:buClr>
              <a:buChar char="•"/>
              <a:defRPr kumimoji="1" sz="2000">
                <a:solidFill>
                  <a:schemeClr val="tx1"/>
                </a:solidFill>
                <a:latin typeface="+mn-lt"/>
                <a:ea typeface="+mn-ea"/>
              </a:defRPr>
            </a:lvl6pPr>
            <a:lvl7pPr marL="2971800" indent="-228600" algn="l" rtl="0" fontAlgn="base">
              <a:spcBef>
                <a:spcPct val="20000"/>
              </a:spcBef>
              <a:spcAft>
                <a:spcPct val="0"/>
              </a:spcAft>
              <a:buClr>
                <a:schemeClr val="tx1"/>
              </a:buClr>
              <a:buChar char="•"/>
              <a:defRPr kumimoji="1" sz="2000">
                <a:solidFill>
                  <a:schemeClr val="tx1"/>
                </a:solidFill>
                <a:latin typeface="+mn-lt"/>
                <a:ea typeface="+mn-ea"/>
              </a:defRPr>
            </a:lvl7pPr>
            <a:lvl8pPr marL="3429000" indent="-228600" algn="l" rtl="0" fontAlgn="base">
              <a:spcBef>
                <a:spcPct val="20000"/>
              </a:spcBef>
              <a:spcAft>
                <a:spcPct val="0"/>
              </a:spcAft>
              <a:buClr>
                <a:schemeClr val="tx1"/>
              </a:buClr>
              <a:buChar char="•"/>
              <a:defRPr kumimoji="1" sz="2000">
                <a:solidFill>
                  <a:schemeClr val="tx1"/>
                </a:solidFill>
                <a:latin typeface="+mn-lt"/>
                <a:ea typeface="+mn-ea"/>
              </a:defRPr>
            </a:lvl8pPr>
            <a:lvl9pPr marL="3886200" indent="-228600" algn="l" rtl="0" fontAlgn="base">
              <a:spcBef>
                <a:spcPct val="20000"/>
              </a:spcBef>
              <a:spcAft>
                <a:spcPct val="0"/>
              </a:spcAft>
              <a:buClr>
                <a:schemeClr val="tx1"/>
              </a:buClr>
              <a:buChar char="•"/>
              <a:defRPr kumimoji="1" sz="2000">
                <a:solidFill>
                  <a:schemeClr val="tx1"/>
                </a:solidFill>
                <a:latin typeface="+mn-lt"/>
                <a:ea typeface="+mn-ea"/>
              </a:defRPr>
            </a:lvl9pPr>
          </a:lstStyle>
          <a:p>
            <a:pPr marL="0" indent="0">
              <a:spcBef>
                <a:spcPts val="1800"/>
              </a:spcBef>
              <a:buNone/>
            </a:pPr>
            <a:r>
              <a:rPr lang="zh-CN" altLang="en-US" sz="1600" dirty="0">
                <a:latin typeface="微软雅黑" panose="020B0503020204020204" pitchFamily="34" charset="-122"/>
                <a:ea typeface="微软雅黑" panose="020B0503020204020204" pitchFamily="34" charset="-122"/>
              </a:rPr>
              <a:t>张启发院士等提出</a:t>
            </a:r>
            <a:endParaRPr lang="zh-CN" altLang="en-US" sz="16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a:spLocks noGrp="1"/>
          </p:cNvSpPr>
          <p:nvPr/>
        </p:nvSpPr>
        <p:spPr>
          <a:xfrm>
            <a:off x="0" y="1844824"/>
            <a:ext cx="9144000" cy="648072"/>
          </a:xfrm>
          <a:prstGeom prst="rect">
            <a:avLst/>
          </a:prstGeom>
          <a:noFill/>
          <a:ln w="9525">
            <a:noFill/>
          </a:ln>
        </p:spPr>
        <p:txBody>
          <a:bodyPr vert="horz" wrap="square" lIns="91440" tIns="45720" rIns="91440" bIns="45720" anchor="t"/>
          <a:lstStyle>
            <a:lvl1pPr marL="342900" indent="-342900" algn="l" rtl="0" eaLnBrk="0" fontAlgn="base" hangingPunct="0">
              <a:spcBef>
                <a:spcPct val="20000"/>
              </a:spcBef>
              <a:spcAft>
                <a:spcPct val="0"/>
              </a:spcAft>
              <a:buClr>
                <a:schemeClr val="accent2"/>
              </a:buClr>
              <a:buSzPct val="11000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11000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11000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Char char="•"/>
              <a:defRPr kumimoji="1" sz="2000">
                <a:solidFill>
                  <a:schemeClr val="tx1"/>
                </a:solidFill>
                <a:latin typeface="+mn-lt"/>
                <a:ea typeface="+mn-ea"/>
              </a:defRPr>
            </a:lvl5pPr>
            <a:lvl6pPr marL="2514600" indent="-228600" algn="l" rtl="0" fontAlgn="base">
              <a:spcBef>
                <a:spcPct val="20000"/>
              </a:spcBef>
              <a:spcAft>
                <a:spcPct val="0"/>
              </a:spcAft>
              <a:buClr>
                <a:schemeClr val="tx1"/>
              </a:buClr>
              <a:buChar char="•"/>
              <a:defRPr kumimoji="1" sz="2000">
                <a:solidFill>
                  <a:schemeClr val="tx1"/>
                </a:solidFill>
                <a:latin typeface="+mn-lt"/>
                <a:ea typeface="+mn-ea"/>
              </a:defRPr>
            </a:lvl6pPr>
            <a:lvl7pPr marL="2971800" indent="-228600" algn="l" rtl="0" fontAlgn="base">
              <a:spcBef>
                <a:spcPct val="20000"/>
              </a:spcBef>
              <a:spcAft>
                <a:spcPct val="0"/>
              </a:spcAft>
              <a:buClr>
                <a:schemeClr val="tx1"/>
              </a:buClr>
              <a:buChar char="•"/>
              <a:defRPr kumimoji="1" sz="2000">
                <a:solidFill>
                  <a:schemeClr val="tx1"/>
                </a:solidFill>
                <a:latin typeface="+mn-lt"/>
                <a:ea typeface="+mn-ea"/>
              </a:defRPr>
            </a:lvl7pPr>
            <a:lvl8pPr marL="3429000" indent="-228600" algn="l" rtl="0" fontAlgn="base">
              <a:spcBef>
                <a:spcPct val="20000"/>
              </a:spcBef>
              <a:spcAft>
                <a:spcPct val="0"/>
              </a:spcAft>
              <a:buClr>
                <a:schemeClr val="tx1"/>
              </a:buClr>
              <a:buChar char="•"/>
              <a:defRPr kumimoji="1" sz="2000">
                <a:solidFill>
                  <a:schemeClr val="tx1"/>
                </a:solidFill>
                <a:latin typeface="+mn-lt"/>
                <a:ea typeface="+mn-ea"/>
              </a:defRPr>
            </a:lvl8pPr>
            <a:lvl9pPr marL="3886200" indent="-228600" algn="l" rtl="0" fontAlgn="base">
              <a:spcBef>
                <a:spcPct val="20000"/>
              </a:spcBef>
              <a:spcAft>
                <a:spcPct val="0"/>
              </a:spcAft>
              <a:buClr>
                <a:schemeClr val="tx1"/>
              </a:buClr>
              <a:buChar char="•"/>
              <a:defRPr kumimoji="1" sz="2000">
                <a:solidFill>
                  <a:schemeClr val="tx1"/>
                </a:solidFill>
                <a:latin typeface="+mn-lt"/>
                <a:ea typeface="+mn-ea"/>
              </a:defRPr>
            </a:lvl9pPr>
          </a:lstStyle>
          <a:p>
            <a:pPr marL="0" indent="0" algn="ctr">
              <a:lnSpc>
                <a:spcPct val="150000"/>
              </a:lnSpc>
              <a:buNone/>
            </a:pPr>
            <a:r>
              <a:rPr lang="zh-CN" altLang="en-US" dirty="0">
                <a:latin typeface="微软雅黑" panose="020B0503020204020204" pitchFamily="34" charset="-122"/>
                <a:ea typeface="微软雅黑" panose="020B0503020204020204" pitchFamily="34" charset="-122"/>
              </a:rPr>
              <a:t>组学数据，结合生物信息学，大有可为！</a:t>
            </a: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525261"/>
            <a:ext cx="9144000" cy="380747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rcRect l="15831" t="8757" r="21494" b="22284"/>
          <a:stretch>
            <a:fillRect/>
          </a:stretch>
        </p:blipFill>
        <p:spPr>
          <a:xfrm>
            <a:off x="2195736" y="1632744"/>
            <a:ext cx="4396320" cy="3592512"/>
          </a:xfrm>
          <a:prstGeom prst="rect">
            <a:avLst/>
          </a:prstGeom>
          <a:noFill/>
          <a:ln w="9525" cap="flat" cmpd="sng">
            <a:solidFill>
              <a:srgbClr val="000000"/>
            </a:solidFill>
            <a:prstDash val="dashDot"/>
            <a:miter/>
            <a:headEnd type="none" w="med" len="med"/>
            <a:tailEnd type="none" w="med" len="med"/>
          </a:ln>
        </p:spPr>
      </p:pic>
      <p:sp>
        <p:nvSpPr>
          <p:cNvPr id="5" name="矩形 4"/>
          <p:cNvSpPr/>
          <p:nvPr/>
        </p:nvSpPr>
        <p:spPr>
          <a:xfrm>
            <a:off x="400901" y="332656"/>
            <a:ext cx="8743099" cy="961289"/>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285750" lvl="0" indent="-285750">
              <a:lnSpc>
                <a:spcPct val="150000"/>
              </a:lnSpc>
              <a:spcBef>
                <a:spcPct val="0"/>
              </a:spcBef>
              <a:buFont typeface="Wingdings" panose="05000000000000000000" pitchFamily="2" charset="2"/>
              <a:buChar char="p"/>
            </a:pPr>
            <a:r>
              <a:rPr lang="zh-CN" altLang="en-US" sz="2000" dirty="0">
                <a:latin typeface="微软雅黑" panose="020B0503020204020204" pitchFamily="34" charset="-122"/>
                <a:ea typeface="微软雅黑" panose="020B0503020204020204" pitchFamily="34" charset="-122"/>
              </a:rPr>
              <a:t>开放型泛基因组</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随着构建泛基因组个体的增加，泛基因组大小呈增长趋势</a:t>
            </a:r>
            <a:endParaRPr lang="en-US" altLang="zh-CN" sz="2000" dirty="0">
              <a:latin typeface="微软雅黑" panose="020B0503020204020204" pitchFamily="34" charset="-122"/>
              <a:ea typeface="微软雅黑" panose="020B0503020204020204" pitchFamily="34" charset="-122"/>
            </a:endParaRPr>
          </a:p>
          <a:p>
            <a:pPr marL="285750" lvl="0" indent="-285750">
              <a:lnSpc>
                <a:spcPct val="150000"/>
              </a:lnSpc>
              <a:spcBef>
                <a:spcPct val="0"/>
              </a:spcBef>
              <a:buFont typeface="Wingdings" panose="05000000000000000000" pitchFamily="2" charset="2"/>
              <a:buChar char="p"/>
            </a:pPr>
            <a:r>
              <a:rPr lang="zh-CN" altLang="en-US" sz="2000" dirty="0">
                <a:latin typeface="微软雅黑" panose="020B0503020204020204" pitchFamily="34" charset="-122"/>
                <a:ea typeface="微软雅黑" panose="020B0503020204020204" pitchFamily="34" charset="-122"/>
              </a:rPr>
              <a:t>闭合型泛基因组</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随着构建泛基因组个体的增加，泛基因组大小趋于收敛</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51520" y="332656"/>
            <a:ext cx="7053534" cy="58105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ct val="0"/>
              </a:spcBef>
              <a:buNone/>
            </a:pPr>
            <a:r>
              <a:rPr lang="zh-CN" altLang="en-US" sz="2400" b="1" dirty="0">
                <a:latin typeface="微软雅黑" panose="020B0503020204020204" pitchFamily="34" charset="-122"/>
                <a:ea typeface="微软雅黑" panose="020B0503020204020204" pitchFamily="34" charset="-122"/>
              </a:rPr>
              <a:t>泛基因组重要用途之一是可以检测结构变异（</a:t>
            </a:r>
            <a:r>
              <a:rPr lang="en-US" altLang="zh-CN" sz="2400" b="1" dirty="0">
                <a:latin typeface="微软雅黑" panose="020B0503020204020204" pitchFamily="34" charset="-122"/>
                <a:ea typeface="微软雅黑" panose="020B0503020204020204" pitchFamily="34" charset="-122"/>
              </a:rPr>
              <a:t>SV</a:t>
            </a:r>
            <a:r>
              <a:rPr lang="zh-CN" altLang="en-US" sz="2400" b="1" dirty="0">
                <a:latin typeface="微软雅黑" panose="020B0503020204020204" pitchFamily="34" charset="-122"/>
                <a:ea typeface="微软雅黑" panose="020B0503020204020204" pitchFamily="34" charset="-122"/>
              </a:rPr>
              <a:t>）</a:t>
            </a:r>
            <a:endParaRPr lang="zh-CN" altLang="en-US" sz="2400" b="1" dirty="0">
              <a:latin typeface="微软雅黑" panose="020B0503020204020204" pitchFamily="34" charset="-122"/>
              <a:ea typeface="微软雅黑" panose="020B0503020204020204" pitchFamily="34" charset="-122"/>
            </a:endParaRPr>
          </a:p>
        </p:txBody>
      </p:sp>
      <p:sp>
        <p:nvSpPr>
          <p:cNvPr id="5" name="矩形 4"/>
          <p:cNvSpPr/>
          <p:nvPr/>
        </p:nvSpPr>
        <p:spPr>
          <a:xfrm>
            <a:off x="286972" y="1880518"/>
            <a:ext cx="4285027" cy="2773901"/>
          </a:xfrm>
          <a:prstGeom prst="rect">
            <a:avLst/>
          </a:prstGeom>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9pPr>
          </a:lstStyle>
          <a:p>
            <a:pPr marL="285750" marR="0" lvl="0" indent="-285750" algn="l" defTabSz="914400" rtl="0" eaLnBrk="0" fontAlgn="base" latinLnBrk="0" hangingPunct="0">
              <a:lnSpc>
                <a:spcPct val="200000"/>
              </a:lnSpc>
              <a:spcBef>
                <a:spcPct val="0"/>
              </a:spcBef>
              <a:spcAft>
                <a:spcPct val="0"/>
              </a:spcAft>
              <a:buClrTx/>
              <a:buSzTx/>
              <a:buFont typeface="Wingdings" panose="05000000000000000000" pitchFamily="2" charset="2"/>
              <a:buChar char="p"/>
              <a:defRPr/>
            </a:pPr>
            <a:r>
              <a:rPr kumimoji="0" lang="zh-CN" altLang="zh-CN" sz="1800" b="0" i="0" u="none" strike="noStrike" kern="1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Times New Roman" panose="02020603050405020304" pitchFamily="18" charset="0"/>
              </a:rPr>
              <a:t>插入</a:t>
            </a:r>
            <a:r>
              <a:rPr kumimoji="0" lang="zh-CN" altLang="en-US" sz="1800" b="0" i="0" u="none" strike="noStrike" kern="1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rPr>
              <a:t>（</a:t>
            </a:r>
            <a:r>
              <a:rPr kumimoji="0" lang="en-US" altLang="zh-CN" sz="1800" b="0" i="0" u="none" strike="noStrike" kern="1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rPr>
              <a:t>Insertion</a:t>
            </a:r>
            <a:r>
              <a:rPr kumimoji="0" lang="zh-CN" altLang="en-US" sz="1800" b="0" i="0" u="none" strike="noStrike" kern="1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rPr>
              <a:t>）</a:t>
            </a:r>
            <a:endParaRPr kumimoji="0" lang="en-US" altLang="zh-CN" sz="1800" b="0" i="0" u="none" strike="noStrike" kern="1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Times New Roman" panose="02020603050405020304" pitchFamily="18" charset="0"/>
            </a:endParaRPr>
          </a:p>
          <a:p>
            <a:pPr marL="285750" marR="0" lvl="0" indent="-285750" algn="l" defTabSz="914400" rtl="0" eaLnBrk="0" fontAlgn="base" latinLnBrk="0" hangingPunct="0">
              <a:lnSpc>
                <a:spcPct val="200000"/>
              </a:lnSpc>
              <a:spcBef>
                <a:spcPct val="0"/>
              </a:spcBef>
              <a:spcAft>
                <a:spcPct val="0"/>
              </a:spcAft>
              <a:buClrTx/>
              <a:buSzTx/>
              <a:buFont typeface="Wingdings" panose="05000000000000000000" pitchFamily="2" charset="2"/>
              <a:buChar char="p"/>
              <a:defRPr/>
            </a:pPr>
            <a:r>
              <a:rPr kumimoji="0" lang="zh-CN" altLang="en-US" sz="1800" b="0" i="0" u="none" strike="noStrike" kern="1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Times New Roman" panose="02020603050405020304" pitchFamily="18" charset="0"/>
              </a:rPr>
              <a:t>缺失（</a:t>
            </a:r>
            <a:r>
              <a:rPr kumimoji="0" lang="en-US" altLang="zh-CN" sz="1800" b="0" i="0" u="none" strike="noStrike" kern="1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rPr>
              <a:t>Deletion</a:t>
            </a:r>
            <a:r>
              <a:rPr kumimoji="0" lang="zh-CN" altLang="en-US" sz="1800" b="0" i="0" u="none" strike="noStrike" kern="1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rPr>
              <a:t>）</a:t>
            </a:r>
            <a:endParaRPr kumimoji="0" lang="en-US" altLang="zh-CN" sz="1800" b="0" i="0" u="none" strike="noStrike" kern="1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Times New Roman" panose="02020603050405020304" pitchFamily="18" charset="0"/>
            </a:endParaRPr>
          </a:p>
          <a:p>
            <a:pPr marL="285750" marR="0" lvl="0" indent="-285750" algn="l" defTabSz="914400" rtl="0" eaLnBrk="0" fontAlgn="base" latinLnBrk="0" hangingPunct="0">
              <a:lnSpc>
                <a:spcPct val="200000"/>
              </a:lnSpc>
              <a:spcBef>
                <a:spcPct val="0"/>
              </a:spcBef>
              <a:spcAft>
                <a:spcPct val="0"/>
              </a:spcAft>
              <a:buClrTx/>
              <a:buSzTx/>
              <a:buFont typeface="Wingdings" panose="05000000000000000000" pitchFamily="2" charset="2"/>
              <a:buChar char="p"/>
              <a:defRPr/>
            </a:pPr>
            <a:r>
              <a:rPr kumimoji="0" lang="zh-CN" altLang="zh-CN" sz="1800" b="0" i="0" u="none" strike="noStrike" kern="1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Times New Roman" panose="02020603050405020304" pitchFamily="18" charset="0"/>
              </a:rPr>
              <a:t>倒位</a:t>
            </a:r>
            <a:r>
              <a:rPr kumimoji="0" lang="zh-CN" altLang="en-US" sz="1800" b="0" i="0" u="none" strike="noStrike" kern="1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Times New Roman" panose="02020603050405020304" pitchFamily="18" charset="0"/>
              </a:rPr>
              <a:t>（</a:t>
            </a:r>
            <a:r>
              <a:rPr kumimoji="0" lang="en-US" altLang="zh-CN" sz="1800" b="0" i="0" u="none" strike="noStrike" kern="1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rPr>
              <a:t>Inversion</a:t>
            </a:r>
            <a:r>
              <a:rPr kumimoji="0" lang="zh-CN" altLang="en-US" sz="1800" b="0" i="0" u="none" strike="noStrike" kern="1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rPr>
              <a:t>）</a:t>
            </a:r>
            <a:endParaRPr kumimoji="0" lang="en-US" altLang="zh-CN" sz="1800" b="0" i="0" u="none" strike="noStrike" kern="1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a:p>
            <a:pPr marL="285750" marR="0" lvl="0" indent="-285750" algn="l" defTabSz="914400" rtl="0" eaLnBrk="0" fontAlgn="base" latinLnBrk="0" hangingPunct="0">
              <a:lnSpc>
                <a:spcPct val="200000"/>
              </a:lnSpc>
              <a:spcBef>
                <a:spcPct val="0"/>
              </a:spcBef>
              <a:spcAft>
                <a:spcPct val="0"/>
              </a:spcAft>
              <a:buClrTx/>
              <a:buSzTx/>
              <a:buFont typeface="Wingdings" panose="05000000000000000000" pitchFamily="2" charset="2"/>
              <a:buChar char="p"/>
              <a:defRPr/>
            </a:pPr>
            <a:r>
              <a:rPr kumimoji="0" lang="zh-CN" altLang="en-US" sz="1800" b="0" i="0" u="none" strike="noStrike" kern="1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Times New Roman" panose="02020603050405020304" pitchFamily="18" charset="0"/>
              </a:rPr>
              <a:t>易位（</a:t>
            </a:r>
            <a:r>
              <a:rPr kumimoji="0" lang="en-US" altLang="zh-CN" sz="1800" b="0" i="0" u="none" strike="noStrike" kern="1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Times New Roman" panose="02020603050405020304" pitchFamily="18" charset="0"/>
              </a:rPr>
              <a:t>Translocation</a:t>
            </a:r>
            <a:r>
              <a:rPr kumimoji="0" lang="zh-CN" altLang="en-US" sz="1800" b="0" i="0" u="none" strike="noStrike" kern="1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Times New Roman" panose="02020603050405020304" pitchFamily="18" charset="0"/>
              </a:rPr>
              <a:t>）</a:t>
            </a:r>
            <a:endParaRPr kumimoji="0" lang="en-US" altLang="zh-CN" sz="1800" b="0" i="0" u="none" strike="noStrike" kern="1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Times New Roman" panose="02020603050405020304" pitchFamily="18" charset="0"/>
            </a:endParaRPr>
          </a:p>
          <a:p>
            <a:pPr marL="285750" marR="0" lvl="0" indent="-285750" algn="l" defTabSz="914400" rtl="0" eaLnBrk="0" fontAlgn="base" latinLnBrk="0" hangingPunct="0">
              <a:lnSpc>
                <a:spcPct val="200000"/>
              </a:lnSpc>
              <a:spcBef>
                <a:spcPct val="0"/>
              </a:spcBef>
              <a:spcAft>
                <a:spcPct val="0"/>
              </a:spcAft>
              <a:buClrTx/>
              <a:buSzTx/>
              <a:buFont typeface="Wingdings" panose="05000000000000000000" pitchFamily="2" charset="2"/>
              <a:buChar char="p"/>
              <a:defRPr/>
            </a:pPr>
            <a:r>
              <a:rPr kumimoji="0" lang="zh-CN" altLang="en-US" sz="1800" b="0" i="0" u="none" strike="noStrike" kern="1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Times New Roman" panose="02020603050405020304" pitchFamily="18" charset="0"/>
              </a:rPr>
              <a:t>重复（</a:t>
            </a:r>
            <a:r>
              <a:rPr kumimoji="0" lang="en-US" altLang="zh-CN" sz="1800" b="0" i="0" u="none" strike="noStrike" kern="1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Times New Roman" panose="02020603050405020304" pitchFamily="18" charset="0"/>
              </a:rPr>
              <a:t>Duplication</a:t>
            </a:r>
            <a:r>
              <a:rPr kumimoji="0" lang="zh-CN" altLang="en-US" sz="1800" b="0" i="0" u="none" strike="noStrike" kern="1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Times New Roman" panose="02020603050405020304" pitchFamily="18" charset="0"/>
              </a:rPr>
              <a:t>）</a:t>
            </a:r>
            <a:endParaRPr kumimoji="0" lang="en-US" altLang="zh-CN" sz="1800" b="0" i="0" u="none" strike="noStrike" kern="1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Times New Roman" panose="02020603050405020304" pitchFamily="18" charset="0"/>
            </a:endParaRPr>
          </a:p>
        </p:txBody>
      </p:sp>
      <p:pic>
        <p:nvPicPr>
          <p:cNvPr id="6" name="图片 5"/>
          <p:cNvPicPr>
            <a:picLocks noChangeAspect="1"/>
          </p:cNvPicPr>
          <p:nvPr/>
        </p:nvPicPr>
        <p:blipFill>
          <a:blip r:embed="rId1"/>
          <a:srcRect r="34824"/>
          <a:stretch>
            <a:fillRect/>
          </a:stretch>
        </p:blipFill>
        <p:spPr>
          <a:xfrm>
            <a:off x="3778287" y="1315162"/>
            <a:ext cx="5138738" cy="4849812"/>
          </a:xfrm>
          <a:prstGeom prst="rect">
            <a:avLst/>
          </a:prstGeom>
          <a:noFill/>
          <a:ln w="9525">
            <a:noFill/>
          </a:ln>
        </p:spPr>
      </p:pic>
      <p:sp>
        <p:nvSpPr>
          <p:cNvPr id="7" name="文本框 5"/>
          <p:cNvSpPr txBox="1"/>
          <p:nvPr/>
        </p:nvSpPr>
        <p:spPr>
          <a:xfrm>
            <a:off x="299673" y="1340768"/>
            <a:ext cx="4749946" cy="369332"/>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zh-CN" altLang="en-US" sz="1800" dirty="0">
                <a:latin typeface="Arial" panose="020B0604020202020204" pitchFamily="34" charset="0"/>
                <a:ea typeface="宋体" panose="02010600030101010101" pitchFamily="2" charset="-122"/>
              </a:rPr>
              <a:t>通常在</a:t>
            </a:r>
            <a:r>
              <a:rPr lang="en-US" altLang="zh-CN" sz="1800" dirty="0">
                <a:latin typeface="Arial" panose="020B0604020202020204" pitchFamily="34" charset="0"/>
                <a:ea typeface="宋体" panose="02010600030101010101" pitchFamily="2" charset="-122"/>
              </a:rPr>
              <a:t>50bp</a:t>
            </a:r>
            <a:r>
              <a:rPr lang="zh-CN" altLang="en-US" sz="1800" dirty="0">
                <a:latin typeface="Arial" panose="020B0604020202020204" pitchFamily="34" charset="0"/>
                <a:ea typeface="宋体" panose="02010600030101010101" pitchFamily="2" charset="-122"/>
              </a:rPr>
              <a:t>以上。</a:t>
            </a:r>
            <a:endParaRPr lang="zh-CN" altLang="en-US" sz="1800" dirty="0">
              <a:latin typeface="Arial" panose="020B0604020202020204" pitchFamily="34" charset="0"/>
              <a:ea typeface="宋体" panose="02010600030101010101" pitchFamily="2"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395536" y="1678584"/>
            <a:ext cx="7913687" cy="2574925"/>
          </a:xfrm>
          <a:prstGeom prst="rect">
            <a:avLst/>
          </a:prstGeom>
          <a:noFill/>
          <a:ln w="9525">
            <a:noFill/>
          </a:ln>
        </p:spPr>
      </p:pic>
      <p:sp>
        <p:nvSpPr>
          <p:cNvPr id="6" name="文本框 1"/>
          <p:cNvSpPr txBox="1"/>
          <p:nvPr/>
        </p:nvSpPr>
        <p:spPr>
          <a:xfrm>
            <a:off x="1115616" y="4437112"/>
            <a:ext cx="6912768" cy="2036135"/>
          </a:xfrm>
          <a:prstGeom prst="rect">
            <a:avLst/>
          </a:prstGeom>
          <a:noFill/>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9pPr>
          </a:lstStyle>
          <a:p>
            <a:pPr marL="285750" marR="0" indent="-285750" defTabSz="914400">
              <a:lnSpc>
                <a:spcPct val="130000"/>
              </a:lnSpc>
              <a:buClrTx/>
              <a:buSzTx/>
              <a:buFont typeface="Arial" panose="020B0604020202020204" pitchFamily="34" charset="0"/>
              <a:buChar char="•"/>
              <a:defRPr/>
            </a:pPr>
            <a:r>
              <a:rPr kumimoji="0" lang="zh-CN" altLang="en-US" sz="2000" kern="1200" cap="none" spc="0" normalizeH="0" baseline="0" noProof="0" dirty="0">
                <a:solidFill>
                  <a:schemeClr val="tx2"/>
                </a:solidFill>
                <a:latin typeface="宋体" panose="02010600030101010101" pitchFamily="2" charset="-122"/>
                <a:ea typeface="宋体" panose="02010600030101010101" pitchFamily="2" charset="-122"/>
                <a:cs typeface="Arial" panose="020B0604020202020204" pitchFamily="34" charset="0"/>
              </a:rPr>
              <a:t>最常用</a:t>
            </a:r>
            <a:endParaRPr kumimoji="0" lang="en-US" altLang="zh-CN" sz="2000" kern="1200" cap="none" spc="0" normalizeH="0" baseline="0" noProof="0" dirty="0">
              <a:solidFill>
                <a:schemeClr val="tx2"/>
              </a:solidFill>
              <a:latin typeface="宋体" panose="02010600030101010101" pitchFamily="2" charset="-122"/>
              <a:ea typeface="宋体" panose="02010600030101010101" pitchFamily="2" charset="-122"/>
              <a:cs typeface="Arial" panose="020B0604020202020204" pitchFamily="34" charset="0"/>
            </a:endParaRPr>
          </a:p>
          <a:p>
            <a:pPr marL="285750" marR="0" indent="-285750" defTabSz="914400">
              <a:lnSpc>
                <a:spcPct val="130000"/>
              </a:lnSpc>
              <a:buClrTx/>
              <a:buSzTx/>
              <a:buFont typeface="Arial" panose="020B0604020202020204" pitchFamily="34" charset="0"/>
              <a:buChar char="•"/>
              <a:defRPr/>
            </a:pPr>
            <a:r>
              <a:rPr kumimoji="0" lang="zh-CN" altLang="en-US" sz="2000" kern="1200" cap="none" spc="0" normalizeH="0" baseline="0" noProof="0" dirty="0">
                <a:solidFill>
                  <a:schemeClr val="tx2"/>
                </a:solidFill>
                <a:latin typeface="宋体" panose="02010600030101010101" pitchFamily="2" charset="-122"/>
                <a:ea typeface="宋体" panose="02010600030101010101" pitchFamily="2" charset="-122"/>
                <a:cs typeface="Arial" panose="020B0604020202020204" pitchFamily="34" charset="0"/>
              </a:rPr>
              <a:t>检测到更多</a:t>
            </a:r>
            <a:r>
              <a:rPr kumimoji="0" lang="en-US" altLang="zh-CN" sz="2000" kern="1200" cap="none" spc="0" normalizeH="0" baseline="0" noProof="0" dirty="0">
                <a:solidFill>
                  <a:schemeClr val="tx2"/>
                </a:solidFill>
                <a:latin typeface="宋体" panose="02010600030101010101" pitchFamily="2" charset="-122"/>
                <a:ea typeface="宋体" panose="02010600030101010101" pitchFamily="2" charset="-122"/>
                <a:cs typeface="Arial" panose="020B0604020202020204" pitchFamily="34" charset="0"/>
              </a:rPr>
              <a:t>SV</a:t>
            </a:r>
            <a:endParaRPr kumimoji="0" lang="en-US" altLang="zh-CN" sz="2000" kern="1200" cap="none" spc="0" normalizeH="0" baseline="0" noProof="0" dirty="0">
              <a:solidFill>
                <a:schemeClr val="tx2"/>
              </a:solidFill>
              <a:latin typeface="宋体" panose="02010600030101010101" pitchFamily="2" charset="-122"/>
              <a:ea typeface="宋体" panose="02010600030101010101" pitchFamily="2" charset="-122"/>
              <a:cs typeface="Arial" panose="020B0604020202020204" pitchFamily="34" charset="0"/>
            </a:endParaRPr>
          </a:p>
          <a:p>
            <a:pPr marL="285750" marR="0" indent="-285750" defTabSz="914400">
              <a:lnSpc>
                <a:spcPct val="130000"/>
              </a:lnSpc>
              <a:buClrTx/>
              <a:buSzTx/>
              <a:buFont typeface="Arial" panose="020B0604020202020204" pitchFamily="34" charset="0"/>
              <a:buChar char="•"/>
              <a:defRPr/>
            </a:pPr>
            <a:r>
              <a:rPr kumimoji="0" lang="zh-CN" altLang="en-US" sz="2000" kern="1200" cap="none" spc="0" normalizeH="0" baseline="0" noProof="0" dirty="0">
                <a:solidFill>
                  <a:schemeClr val="tx2"/>
                </a:solidFill>
                <a:latin typeface="宋体" panose="02010600030101010101" pitchFamily="2" charset="-122"/>
                <a:ea typeface="宋体" panose="02010600030101010101" pitchFamily="2" charset="-122"/>
                <a:cs typeface="Arial" panose="020B0604020202020204" pitchFamily="34" charset="0"/>
              </a:rPr>
              <a:t>成本高、耗时、容易出错</a:t>
            </a:r>
            <a:endParaRPr kumimoji="0" lang="en-US" altLang="zh-CN" sz="2000" kern="1200" cap="none" spc="0" normalizeH="0" baseline="0" noProof="0" dirty="0">
              <a:solidFill>
                <a:schemeClr val="tx2"/>
              </a:solidFill>
              <a:latin typeface="宋体" panose="02010600030101010101" pitchFamily="2" charset="-122"/>
              <a:ea typeface="宋体" panose="02010600030101010101" pitchFamily="2" charset="-122"/>
              <a:cs typeface="Arial" panose="020B0604020202020204" pitchFamily="34" charset="0"/>
            </a:endParaRPr>
          </a:p>
          <a:p>
            <a:pPr marL="285750" marR="0" indent="-285750" defTabSz="914400">
              <a:lnSpc>
                <a:spcPct val="130000"/>
              </a:lnSpc>
              <a:buClrTx/>
              <a:buSzTx/>
              <a:buFont typeface="Arial" panose="020B0604020202020204" pitchFamily="34" charset="0"/>
              <a:buChar char="•"/>
              <a:defRPr/>
            </a:pPr>
            <a:r>
              <a:rPr kumimoji="0" lang="zh-CN" altLang="en-US" sz="2000" kern="1200" cap="none" spc="0" normalizeH="0" baseline="0" noProof="0" dirty="0">
                <a:solidFill>
                  <a:schemeClr val="tx2"/>
                </a:solidFill>
                <a:latin typeface="宋体" panose="02010600030101010101" pitchFamily="2" charset="-122"/>
                <a:ea typeface="宋体" panose="02010600030101010101" pitchFamily="2" charset="-122"/>
                <a:cs typeface="Arial" panose="020B0604020202020204" pitchFamily="34" charset="0"/>
              </a:rPr>
              <a:t>对计算资源和样品的测序深度有较高的要求，不适用于基因组较大的物种和大规模群体的分析</a:t>
            </a:r>
            <a:endParaRPr kumimoji="0" lang="zh-CN" altLang="en-US" sz="2000" kern="1200" cap="none" spc="0" normalizeH="0" baseline="0" noProof="0" dirty="0">
              <a:solidFill>
                <a:schemeClr val="tx2"/>
              </a:solidFill>
              <a:latin typeface="宋体" panose="02010600030101010101" pitchFamily="2" charset="-122"/>
              <a:ea typeface="宋体" panose="02010600030101010101" pitchFamily="2" charset="-122"/>
              <a:cs typeface="Arial" panose="020B0604020202020204" pitchFamily="34" charset="0"/>
            </a:endParaRPr>
          </a:p>
        </p:txBody>
      </p:sp>
      <p:sp>
        <p:nvSpPr>
          <p:cNvPr id="7" name="文本框 4"/>
          <p:cNvSpPr txBox="1"/>
          <p:nvPr/>
        </p:nvSpPr>
        <p:spPr>
          <a:xfrm>
            <a:off x="290210" y="548680"/>
            <a:ext cx="3775393" cy="52322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zh-CN" altLang="en-US" b="1" dirty="0">
                <a:latin typeface="微软雅黑" panose="020B0503020204020204" pitchFamily="34" charset="-122"/>
                <a:ea typeface="微软雅黑" panose="020B0503020204020204" pitchFamily="34" charset="-122"/>
              </a:rPr>
              <a:t>从头组装构建泛基因组</a:t>
            </a:r>
            <a:endParaRPr lang="zh-CN" altLang="en-US" b="1" dirty="0">
              <a:latin typeface="微软雅黑" panose="020B0503020204020204" pitchFamily="34" charset="-122"/>
              <a:ea typeface="微软雅黑" panose="020B0503020204020204" pitchFamily="3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285600" y="1556792"/>
            <a:ext cx="8142288" cy="2789237"/>
          </a:xfrm>
          <a:prstGeom prst="rect">
            <a:avLst/>
          </a:prstGeom>
          <a:noFill/>
          <a:ln w="9525">
            <a:noFill/>
          </a:ln>
        </p:spPr>
      </p:pic>
      <p:sp>
        <p:nvSpPr>
          <p:cNvPr id="5" name="文本框 10"/>
          <p:cNvSpPr txBox="1"/>
          <p:nvPr/>
        </p:nvSpPr>
        <p:spPr>
          <a:xfrm>
            <a:off x="251520" y="620688"/>
            <a:ext cx="3775393" cy="52322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zh-CN" altLang="en-US" b="1" dirty="0">
                <a:latin typeface="微软雅黑" panose="020B0503020204020204" pitchFamily="34" charset="-122"/>
                <a:ea typeface="微软雅黑" panose="020B0503020204020204" pitchFamily="34" charset="-122"/>
              </a:rPr>
              <a:t>迭代组装构建泛基因组</a:t>
            </a:r>
            <a:endParaRPr lang="zh-CN" altLang="en-US" b="1" dirty="0">
              <a:latin typeface="微软雅黑" panose="020B0503020204020204" pitchFamily="34" charset="-122"/>
              <a:ea typeface="微软雅黑" panose="020B0503020204020204" pitchFamily="34" charset="-122"/>
            </a:endParaRPr>
          </a:p>
        </p:txBody>
      </p:sp>
      <p:sp>
        <p:nvSpPr>
          <p:cNvPr id="6" name="矩形 5"/>
          <p:cNvSpPr/>
          <p:nvPr/>
        </p:nvSpPr>
        <p:spPr>
          <a:xfrm>
            <a:off x="611560" y="4581128"/>
            <a:ext cx="3841501" cy="1879232"/>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285750" lvl="0" indent="-285750">
              <a:lnSpc>
                <a:spcPct val="150000"/>
              </a:lnSpc>
              <a:spcBef>
                <a:spcPct val="0"/>
              </a:spcBef>
            </a:pPr>
            <a:r>
              <a:rPr lang="zh-CN" altLang="en-US" sz="2000" dirty="0">
                <a:solidFill>
                  <a:schemeClr val="tx2"/>
                </a:solidFill>
                <a:latin typeface="Arial" panose="020B0604020202020204" pitchFamily="34" charset="0"/>
                <a:ea typeface="宋体" panose="02010600030101010101" pitchFamily="2" charset="-122"/>
              </a:rPr>
              <a:t>对测序深度要求很低</a:t>
            </a:r>
            <a:endParaRPr lang="en-US" altLang="zh-CN" sz="2000" dirty="0">
              <a:solidFill>
                <a:schemeClr val="tx2"/>
              </a:solidFill>
              <a:latin typeface="Arial" panose="020B0604020202020204" pitchFamily="34" charset="0"/>
              <a:ea typeface="宋体" panose="02010600030101010101" pitchFamily="2" charset="-122"/>
            </a:endParaRPr>
          </a:p>
          <a:p>
            <a:pPr marL="285750" lvl="0" indent="-285750">
              <a:lnSpc>
                <a:spcPct val="150000"/>
              </a:lnSpc>
              <a:spcBef>
                <a:spcPct val="0"/>
              </a:spcBef>
            </a:pPr>
            <a:r>
              <a:rPr lang="zh-CN" altLang="en-US" sz="2000" dirty="0">
                <a:solidFill>
                  <a:schemeClr val="tx2"/>
                </a:solidFill>
                <a:latin typeface="Arial" panose="020B0604020202020204" pitchFamily="34" charset="0"/>
                <a:ea typeface="宋体" panose="02010600030101010101" pitchFamily="2" charset="-122"/>
              </a:rPr>
              <a:t>节省了计算资源</a:t>
            </a:r>
            <a:endParaRPr lang="en-US" altLang="zh-CN" sz="2000" dirty="0">
              <a:solidFill>
                <a:schemeClr val="tx2"/>
              </a:solidFill>
              <a:latin typeface="Arial" panose="020B0604020202020204" pitchFamily="34" charset="0"/>
              <a:ea typeface="宋体" panose="02010600030101010101" pitchFamily="2" charset="-122"/>
            </a:endParaRPr>
          </a:p>
          <a:p>
            <a:pPr marL="285750" lvl="0" indent="-285750">
              <a:lnSpc>
                <a:spcPct val="150000"/>
              </a:lnSpc>
              <a:spcBef>
                <a:spcPct val="0"/>
              </a:spcBef>
            </a:pPr>
            <a:r>
              <a:rPr lang="zh-CN" altLang="en-US" sz="2000" dirty="0">
                <a:solidFill>
                  <a:schemeClr val="tx2"/>
                </a:solidFill>
                <a:latin typeface="Arial" panose="020B0604020202020204" pitchFamily="34" charset="0"/>
                <a:ea typeface="宋体" panose="02010600030101010101" pitchFamily="2" charset="-122"/>
              </a:rPr>
              <a:t>对于基因的 </a:t>
            </a:r>
            <a:r>
              <a:rPr lang="en-US" altLang="zh-CN" sz="2000" dirty="0">
                <a:solidFill>
                  <a:schemeClr val="tx2"/>
                </a:solidFill>
                <a:latin typeface="Arial" panose="020B0604020202020204" pitchFamily="34" charset="0"/>
                <a:ea typeface="宋体" panose="02010600030101010101" pitchFamily="2" charset="-122"/>
              </a:rPr>
              <a:t>PAV</a:t>
            </a:r>
            <a:r>
              <a:rPr lang="zh-CN" altLang="en-US" sz="2000" dirty="0">
                <a:solidFill>
                  <a:schemeClr val="tx2"/>
                </a:solidFill>
                <a:latin typeface="Arial" panose="020B0604020202020204" pitchFamily="34" charset="0"/>
                <a:ea typeface="宋体" panose="02010600030101010101" pitchFamily="2" charset="-122"/>
              </a:rPr>
              <a:t>检测非常有效</a:t>
            </a:r>
            <a:endParaRPr lang="en-US" altLang="zh-CN" sz="2000" dirty="0">
              <a:solidFill>
                <a:schemeClr val="tx2"/>
              </a:solidFill>
              <a:latin typeface="Arial" panose="020B0604020202020204" pitchFamily="34" charset="0"/>
              <a:ea typeface="宋体" panose="02010600030101010101" pitchFamily="2" charset="-122"/>
            </a:endParaRPr>
          </a:p>
          <a:p>
            <a:pPr marL="285750" lvl="0" indent="-285750">
              <a:lnSpc>
                <a:spcPct val="150000"/>
              </a:lnSpc>
              <a:spcBef>
                <a:spcPct val="0"/>
              </a:spcBef>
            </a:pPr>
            <a:r>
              <a:rPr lang="zh-CN" altLang="en-US" sz="2000" dirty="0">
                <a:solidFill>
                  <a:schemeClr val="tx2"/>
                </a:solidFill>
                <a:latin typeface="Arial" panose="020B0604020202020204" pitchFamily="34" charset="0"/>
                <a:ea typeface="宋体" panose="02010600030101010101" pitchFamily="2" charset="-122"/>
              </a:rPr>
              <a:t>无法检测每个个体的</a:t>
            </a:r>
            <a:r>
              <a:rPr lang="en-US" altLang="zh-CN" sz="2000" dirty="0">
                <a:solidFill>
                  <a:schemeClr val="tx2"/>
                </a:solidFill>
                <a:latin typeface="Arial" panose="020B0604020202020204" pitchFamily="34" charset="0"/>
                <a:ea typeface="宋体" panose="02010600030101010101" pitchFamily="2" charset="-122"/>
              </a:rPr>
              <a:t>CNV</a:t>
            </a:r>
            <a:endParaRPr lang="zh-CN" altLang="en-US" sz="2000" dirty="0">
              <a:solidFill>
                <a:schemeClr val="tx2"/>
              </a:solidFill>
              <a:latin typeface="Arial" panose="020B0604020202020204" pitchFamily="34" charset="0"/>
              <a:ea typeface="宋体" panose="02010600030101010101" pitchFamily="2" charset="-122"/>
            </a:endParaRPr>
          </a:p>
        </p:txBody>
      </p:sp>
    </p:spTree>
  </p:cSld>
  <p:clrMapOvr>
    <a:masterClrMapping/>
  </p:clrMapOvr>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PP_MARK_KEY" val="45739eb9-9ca2-4664-9102-bc2a39cd2e98"/>
  <p:tag name="COMMONDATA" val="eyJoZGlkIjoiNjY1MjJmNDFiNmQyZDgyMDliZTQwNjYyNzcwYjk0ZDUifQ=="/>
</p:tagLst>
</file>

<file path=ppt/theme/theme1.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Designs\Radar.pot</Template>
  <TotalTime>0</TotalTime>
  <Words>7264</Words>
  <Application>WPS 演示</Application>
  <PresentationFormat>全屏显示(4:3)</PresentationFormat>
  <Paragraphs>280</Paragraphs>
  <Slides>45</Slides>
  <Notes>1</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45</vt:i4>
      </vt:variant>
    </vt:vector>
  </HeadingPairs>
  <TitlesOfParts>
    <vt:vector size="57" baseType="lpstr">
      <vt:lpstr>Arial</vt:lpstr>
      <vt:lpstr>宋体</vt:lpstr>
      <vt:lpstr>Wingdings</vt:lpstr>
      <vt:lpstr>Times New Roman</vt:lpstr>
      <vt:lpstr>微软雅黑</vt:lpstr>
      <vt:lpstr>等线</vt:lpstr>
      <vt:lpstr>Arial Unicode MS</vt:lpstr>
      <vt:lpstr>Microsoft Tai Le</vt:lpstr>
      <vt:lpstr>微软雅黑 Light</vt:lpstr>
      <vt:lpstr>黑体</vt:lpstr>
      <vt:lpstr>Wingdings</vt:lpstr>
      <vt:lpstr>Radar</vt:lpstr>
      <vt:lpstr> Pan-genome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T-to-T genome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Bioinformatics 生物信息学</dc:title>
  <dc:creator>user</dc:creator>
  <cp:lastModifiedBy>Chuyu Ye</cp:lastModifiedBy>
  <cp:revision>567</cp:revision>
  <dcterms:created xsi:type="dcterms:W3CDTF">2003-01-29T03:58:00Z</dcterms:created>
  <dcterms:modified xsi:type="dcterms:W3CDTF">2023-12-03T11:37:27Z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2052-12.1.0.15990</vt:lpwstr>
  </property>
  <property fmtid="{D5CDD505-2E9C-101B-9397-08002B2CF9AE}" pid="3" name="ICV">
    <vt:lpwstr>A35E1409EAA74D4BB31AFF809EDD84B5</vt:lpwstr>
  </property>
</Properties>
</file>