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handoutMasterIdLst>
    <p:handoutMasterId r:id="rId68"/>
  </p:handoutMasterIdLst>
  <p:sldIdLst>
    <p:sldId id="658" r:id="rId2"/>
    <p:sldId id="659" r:id="rId3"/>
    <p:sldId id="660" r:id="rId4"/>
    <p:sldId id="661" r:id="rId5"/>
    <p:sldId id="662" r:id="rId6"/>
    <p:sldId id="665" r:id="rId7"/>
    <p:sldId id="664" r:id="rId8"/>
    <p:sldId id="357" r:id="rId9"/>
    <p:sldId id="499" r:id="rId10"/>
    <p:sldId id="431" r:id="rId11"/>
    <p:sldId id="666" r:id="rId12"/>
    <p:sldId id="667" r:id="rId13"/>
    <p:sldId id="668" r:id="rId14"/>
    <p:sldId id="669" r:id="rId15"/>
    <p:sldId id="670" r:id="rId16"/>
    <p:sldId id="671" r:id="rId17"/>
    <p:sldId id="498" r:id="rId18"/>
    <p:sldId id="610" r:id="rId19"/>
    <p:sldId id="713" r:id="rId20"/>
    <p:sldId id="612" r:id="rId21"/>
    <p:sldId id="611" r:id="rId22"/>
    <p:sldId id="613" r:id="rId23"/>
    <p:sldId id="656" r:id="rId24"/>
    <p:sldId id="646" r:id="rId25"/>
    <p:sldId id="657" r:id="rId26"/>
    <p:sldId id="672" r:id="rId27"/>
    <p:sldId id="673" r:id="rId28"/>
    <p:sldId id="675" r:id="rId29"/>
    <p:sldId id="676" r:id="rId30"/>
    <p:sldId id="677" r:id="rId31"/>
    <p:sldId id="674" r:id="rId32"/>
    <p:sldId id="678" r:id="rId33"/>
    <p:sldId id="680" r:id="rId34"/>
    <p:sldId id="681" r:id="rId35"/>
    <p:sldId id="682" r:id="rId36"/>
    <p:sldId id="683" r:id="rId37"/>
    <p:sldId id="684" r:id="rId38"/>
    <p:sldId id="685" r:id="rId39"/>
    <p:sldId id="686" r:id="rId40"/>
    <p:sldId id="687" r:id="rId41"/>
    <p:sldId id="688" r:id="rId42"/>
    <p:sldId id="714" r:id="rId43"/>
    <p:sldId id="715" r:id="rId44"/>
    <p:sldId id="716" r:id="rId45"/>
    <p:sldId id="717" r:id="rId46"/>
    <p:sldId id="692" r:id="rId47"/>
    <p:sldId id="694" r:id="rId48"/>
    <p:sldId id="695" r:id="rId49"/>
    <p:sldId id="696" r:id="rId50"/>
    <p:sldId id="697" r:id="rId51"/>
    <p:sldId id="698" r:id="rId52"/>
    <p:sldId id="699" r:id="rId53"/>
    <p:sldId id="700" r:id="rId54"/>
    <p:sldId id="701" r:id="rId55"/>
    <p:sldId id="702" r:id="rId56"/>
    <p:sldId id="703" r:id="rId57"/>
    <p:sldId id="704" r:id="rId58"/>
    <p:sldId id="705" r:id="rId59"/>
    <p:sldId id="706" r:id="rId60"/>
    <p:sldId id="707" r:id="rId61"/>
    <p:sldId id="708" r:id="rId62"/>
    <p:sldId id="709" r:id="rId63"/>
    <p:sldId id="710" r:id="rId64"/>
    <p:sldId id="711" r:id="rId65"/>
    <p:sldId id="712" r:id="rId66"/>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邱杰" initials="邱杰"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ECFF"/>
    <a:srgbClr val="FFFFCC"/>
    <a:srgbClr val="336600"/>
    <a:srgbClr val="996633"/>
    <a:srgbClr val="663300"/>
    <a:srgbClr val="FFFF7B"/>
    <a:srgbClr val="000099"/>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0" autoAdjust="0"/>
    <p:restoredTop sz="93911" autoAdjust="0"/>
  </p:normalViewPr>
  <p:slideViewPr>
    <p:cSldViewPr showGuides="1">
      <p:cViewPr>
        <p:scale>
          <a:sx n="90" d="100"/>
          <a:sy n="90" d="100"/>
        </p:scale>
        <p:origin x="-570" y="306"/>
      </p:cViewPr>
      <p:guideLst>
        <p:guide orient="horz" pos="2166"/>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《植物基因组学》配套PPT，樊龙江主编</a:t>
            </a: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85780591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10240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39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0240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p>
        </p:txBody>
      </p:sp>
      <p:sp>
        <p:nvSpPr>
          <p:cNvPr id="10240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0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fld id="{9A0DB2DC-4C9A-4742-B13C-FB6460FD3503}" type="slidenum">
              <a:rPr lang="zh-CN" altLang="en-US" sz="1200" dirty="0"/>
              <a:t>‹#›</a:t>
            </a:fld>
            <a:endParaRPr lang="zh-CN" altLang="en-US" sz="1200" dirty="0"/>
          </a:p>
        </p:txBody>
      </p:sp>
    </p:spTree>
    <p:extLst>
      <p:ext uri="{BB962C8B-B14F-4D97-AF65-F5344CB8AC3E}">
        <p14:creationId xmlns:p14="http://schemas.microsoft.com/office/powerpoint/2010/main" val="3914812586"/>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TextEdit="1"/>
          </p:cNvSpPr>
          <p:nvPr>
            <p:ph type="sldImg"/>
          </p:nvPr>
        </p:nvSpPr>
        <p:spPr/>
      </p:sp>
      <p:sp>
        <p:nvSpPr>
          <p:cNvPr id="91139" name="备注占位符 2"/>
          <p:cNvSpPr>
            <a:spLocks noGrp="1"/>
          </p:cNvSpPr>
          <p:nvPr>
            <p:ph type="body" idx="1"/>
          </p:nvPr>
        </p:nvSpPr>
        <p:spPr/>
        <p:txBody>
          <a:bodyPr wrap="square" lIns="91440" tIns="45720" rIns="91440" bIns="45720" anchor="t"/>
          <a:lstStyle/>
          <a:p>
            <a:pPr lvl="0"/>
            <a:r>
              <a:rPr lang="en-US" altLang="zh-CN" dirty="0"/>
              <a:t>Figure 3 | A model of genome size reduction and the plant genome size</a:t>
            </a:r>
          </a:p>
          <a:p>
            <a:pPr lvl="0"/>
            <a:r>
              <a:rPr lang="en-US" altLang="zh-CN" dirty="0"/>
              <a:t>evolutionary spectrum. a, The initial diploid genome has 10 genes. b, c, After</a:t>
            </a:r>
          </a:p>
          <a:p>
            <a:pPr lvl="0"/>
            <a:r>
              <a:rPr lang="en-US" altLang="zh-CN" dirty="0"/>
              <a:t>one WGD (b), there are 20 genes in the tetraploid, which fractionate into 16</a:t>
            </a:r>
          </a:p>
          <a:p>
            <a:pPr lvl="0"/>
            <a:r>
              <a:rPr lang="en-US" altLang="zh-CN" dirty="0"/>
              <a:t>genes (c). d–g, After another round of WGD (d), the octoploid genome (32</a:t>
            </a:r>
          </a:p>
          <a:p>
            <a:pPr lvl="0"/>
            <a:r>
              <a:rPr lang="en-US" altLang="zh-CN" dirty="0"/>
              <a:t>genes) fractionates again to yield 16 genes (e), which duplicate (to 32 genes) in</a:t>
            </a:r>
          </a:p>
          <a:p>
            <a:pPr lvl="0"/>
            <a:r>
              <a:rPr lang="en-US" altLang="zh-CN" dirty="0"/>
              <a:t>yet another WGD (f), after which fractionation yields 16 genes in the 16-ploid</a:t>
            </a:r>
          </a:p>
          <a:p>
            <a:pPr lvl="0"/>
            <a:r>
              <a:rPr lang="en-US" altLang="zh-CN" dirty="0"/>
              <a:t>(g). The resulting number of genes is the same as in the fractionated genome</a:t>
            </a:r>
          </a:p>
          <a:p>
            <a:pPr lvl="0"/>
            <a:r>
              <a:rPr lang="en-US" altLang="zh-CN" dirty="0"/>
              <a:t>resulting from the first WGD (c), with only 6 more genes than the original</a:t>
            </a:r>
          </a:p>
          <a:p>
            <a:pPr lvl="0"/>
            <a:r>
              <a:rPr lang="en-US" altLang="zh-CN" dirty="0"/>
              <a:t>diploid ancestor (a). h, The resulting genome after intergenicDNA contraction</a:t>
            </a:r>
          </a:p>
          <a:p>
            <a:pPr lvl="0"/>
            <a:r>
              <a:rPr lang="en-US" altLang="zh-CN" dirty="0"/>
              <a:t>at any stage (a–g) has thus survived a high deletion rate via the net accrual of</a:t>
            </a:r>
          </a:p>
          <a:p>
            <a:pPr lvl="0"/>
            <a:r>
              <a:rPr lang="en-US" altLang="zh-CN" dirty="0"/>
              <a:t>very few gene duplicates following sequential WGDs. U. gibba has in fact</a:t>
            </a:r>
          </a:p>
          <a:p>
            <a:pPr lvl="0"/>
            <a:r>
              <a:rPr lang="en-US" altLang="zh-CN" dirty="0"/>
              <a:t>fractionated down to single copy two-thirds of its genes syntenic to tomato</a:t>
            </a:r>
          </a:p>
          <a:p>
            <a:pPr lvl="0"/>
            <a:r>
              <a:rPr lang="en-US" altLang="zh-CN" dirty="0"/>
              <a:t>genes since its three WGDs. i, An interplay of deletion and retroelement</a:t>
            </a:r>
          </a:p>
          <a:p>
            <a:pPr lvl="0"/>
            <a:r>
              <a:rPr lang="en-US" altLang="zh-CN" dirty="0"/>
              <a:t>proliferation rates relates to a continuum of plant genome size evolution, with</a:t>
            </a:r>
          </a:p>
          <a:p>
            <a:pPr lvl="0"/>
            <a:r>
              <a:rPr lang="en-US" altLang="zh-CN" dirty="0"/>
              <a:t>WGDs providing short-term buffering against loss of crucial gene functions in</a:t>
            </a:r>
          </a:p>
          <a:p>
            <a:pPr lvl="0"/>
            <a:r>
              <a:rPr lang="en-US" altLang="zh-CN" dirty="0"/>
              <a:t>small genomes affected by high endogenous deletion rates. Small genomes</a:t>
            </a:r>
          </a:p>
          <a:p>
            <a:pPr lvl="0"/>
            <a:r>
              <a:rPr lang="en-US" altLang="zh-CN" dirty="0"/>
              <a:t>result when the recombinational deletion rate is high relative to retroelement</a:t>
            </a:r>
          </a:p>
          <a:p>
            <a:pPr lvl="0"/>
            <a:r>
              <a:rPr lang="en-US" altLang="zh-CN" dirty="0"/>
              <a:t>proliferation and WGD, vice versa with large genomes.</a:t>
            </a:r>
            <a:endParaRPr lang="zh-CN" altLang="en-US" dirty="0"/>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TextEdit="1"/>
          </p:cNvSpPr>
          <p:nvPr>
            <p:ph type="sldImg"/>
          </p:nvPr>
        </p:nvSpPr>
        <p:spPr/>
      </p:sp>
      <p:sp>
        <p:nvSpPr>
          <p:cNvPr id="89091" name="备注占位符 2"/>
          <p:cNvSpPr>
            <a:spLocks noGrp="1"/>
          </p:cNvSpPr>
          <p:nvPr>
            <p:ph type="body" idx="1"/>
          </p:nvPr>
        </p:nvSpPr>
        <p:spPr/>
        <p:txBody>
          <a:bodyPr wrap="square" lIns="91440" tIns="45720" rIns="91440" bIns="45720" anchor="t"/>
          <a:lstStyle/>
          <a:p>
            <a:pPr lvl="0"/>
            <a:r>
              <a:rPr lang="en-US" altLang="zh-CN" dirty="0"/>
              <a:t>High-copy-number transposable elements comprise the majority of eukaryotic genomes where they are major contributors to gene and genome evolution. However, it remains unclear how a host genome can survive a rapid burst of hundreds or thousands of insertions because such bursts are exceedingly rare in nature and therefore difficult to observe in real time. In a previous study we reported that in a few rice strains the DNA transposon mPing was increasing its copy number by approximately 40 per plant per generation. Here we exploit the completely sequenced rice genome to determine 1,664 insertion sites using high-throughput sequencing of 24 individual rice plants and assess the impact of insertion on the expression of 710 genes by comparative microarray analysis. We find that the vast majority of transposable element insertions either upregulate or have no detectable effect on gene transcription. This modest impact reflects a surprising avoidance of exon insertions by mPing and a preference for insertion into 5' flanking sequences of genes. Furthermore, we document the generation of new regulatory networks by a subset of mPing insertions that render adjacent genes stress inducible. As such, this study provides evidence for models first proposed previously for the involvement of transposable elements and other repetitive sequences in genome restructuring and gene regulation.</a:t>
            </a:r>
            <a:endParaRPr lang="zh-CN" altLang="en-US" dirty="0"/>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植物</a:t>
            </a:r>
            <a:r>
              <a:rPr lang="en-US" altLang="zh-CN" dirty="0"/>
              <a:t>miRNA</a:t>
            </a:r>
            <a:r>
              <a:rPr lang="zh-CN" altLang="en-US" dirty="0"/>
              <a:t>经口服进入动物消化道，随后大部分可能被小肠上皮细胞摄入，包裹进囊泡，再分泌到血循环。通过血液循环的植物</a:t>
            </a:r>
            <a:r>
              <a:rPr lang="en-US" altLang="zh-CN" dirty="0"/>
              <a:t>miRNA</a:t>
            </a:r>
            <a:r>
              <a:rPr lang="zh-CN" altLang="en-US" dirty="0"/>
              <a:t>可以进一步到达靶器官，影响机体基因表达</a:t>
            </a:r>
            <a:endParaRPr lang="en-US" altLang="zh-CN" dirty="0"/>
          </a:p>
          <a:p>
            <a:r>
              <a:rPr lang="en-US" altLang="zh-CN" sz="1200" b="0" i="0" u="none" strike="noStrike" kern="1200" dirty="0">
                <a:solidFill>
                  <a:schemeClr val="tx1"/>
                </a:solidFill>
                <a:effectLst/>
                <a:latin typeface="+mn-lt"/>
                <a:ea typeface="+mn-ea"/>
                <a:cs typeface="+mn-cs"/>
              </a:rPr>
              <a:t>2012</a:t>
            </a:r>
            <a:r>
              <a:rPr lang="zh-CN" altLang="en-US" sz="1200" b="0" i="0" u="none" strike="noStrike" kern="1200" dirty="0">
                <a:solidFill>
                  <a:schemeClr val="tx1"/>
                </a:solidFill>
                <a:effectLst/>
                <a:latin typeface="+mn-lt"/>
                <a:ea typeface="+mn-ea"/>
                <a:cs typeface="+mn-cs"/>
              </a:rPr>
              <a:t>年南京大学张辰宇教授所领导的研究团队，惊人地发现：在人和动物的血清以及多种器官中检测到植物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的存在</a:t>
            </a:r>
            <a:r>
              <a:rPr lang="en-US" altLang="zh-CN" sz="1200" b="0" i="0" u="none" strike="noStrike" kern="1200" dirty="0">
                <a:solidFill>
                  <a:schemeClr val="tx1"/>
                </a:solidFill>
                <a:effectLst/>
                <a:latin typeface="+mn-lt"/>
                <a:ea typeface="+mn-ea"/>
                <a:cs typeface="+mn-cs"/>
              </a:rPr>
              <a:t>[113]</a:t>
            </a:r>
            <a:r>
              <a:rPr lang="zh-CN" altLang="en-US" sz="1200" b="0" i="0" u="none" strike="noStrike" kern="1200" dirty="0">
                <a:solidFill>
                  <a:schemeClr val="tx1"/>
                </a:solidFill>
                <a:effectLst/>
                <a:latin typeface="+mn-lt"/>
                <a:ea typeface="+mn-ea"/>
                <a:cs typeface="+mn-cs"/>
              </a:rPr>
              <a:t>。他们的结果表明，在汉族人的各种脏器比如心、肝、脾、肺、肾、胃、肠、脑以及血清中，稳定地检测到了如</a:t>
            </a:r>
            <a:r>
              <a:rPr lang="en-US" altLang="zh-CN" sz="1200" b="0" i="0" u="none" strike="noStrike" kern="1200" dirty="0">
                <a:solidFill>
                  <a:schemeClr val="tx1"/>
                </a:solidFill>
                <a:effectLst/>
                <a:latin typeface="+mn-lt"/>
                <a:ea typeface="+mn-ea"/>
                <a:cs typeface="+mn-cs"/>
              </a:rPr>
              <a:t>MIR156a</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MIR166a</a:t>
            </a:r>
            <a:r>
              <a:rPr lang="zh-CN" altLang="en-US" sz="1200" b="0" i="0" u="none" strike="noStrike" kern="1200" dirty="0">
                <a:solidFill>
                  <a:schemeClr val="tx1"/>
                </a:solidFill>
                <a:effectLst/>
                <a:latin typeface="+mn-lt"/>
                <a:ea typeface="+mn-ea"/>
                <a:cs typeface="+mn-cs"/>
              </a:rPr>
              <a:t>和</a:t>
            </a:r>
            <a:r>
              <a:rPr lang="en-US" altLang="zh-CN" sz="1200" b="0" i="0" u="none" strike="noStrike" kern="1200" dirty="0">
                <a:solidFill>
                  <a:schemeClr val="tx1"/>
                </a:solidFill>
                <a:effectLst/>
                <a:latin typeface="+mn-lt"/>
                <a:ea typeface="+mn-ea"/>
                <a:cs typeface="+mn-cs"/>
              </a:rPr>
              <a:t>MIR168a</a:t>
            </a:r>
            <a:r>
              <a:rPr lang="zh-CN" altLang="en-US" sz="1200" b="0" i="0" u="none" strike="noStrike" kern="1200" dirty="0">
                <a:solidFill>
                  <a:schemeClr val="tx1"/>
                </a:solidFill>
                <a:effectLst/>
                <a:latin typeface="+mn-lt"/>
                <a:ea typeface="+mn-ea"/>
                <a:cs typeface="+mn-cs"/>
              </a:rPr>
              <a:t>在内的多种植物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，并且这些</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非常稳定，能一定程度上抵抗高碘酸钠的氧化。作者进一步证明：这些植物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是源自日常饮食。也即：食物中的植物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可以抵抗食物收集、储存、运输、加工、烹饪过程的降解以及胃酸的消化，然后被胃肠道摄取入血，然后被各种器官所吸收。事实上，作者在给小鼠喂食大米之后，的确检测到血清和器官中植物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含量的升高。作者选择了</a:t>
            </a:r>
            <a:r>
              <a:rPr lang="en-US" altLang="zh-CN" sz="1200" b="0" i="0" u="none" strike="noStrike" kern="1200" dirty="0">
                <a:solidFill>
                  <a:schemeClr val="tx1"/>
                </a:solidFill>
                <a:effectLst/>
                <a:latin typeface="+mn-lt"/>
                <a:ea typeface="+mn-ea"/>
                <a:cs typeface="+mn-cs"/>
              </a:rPr>
              <a:t>MIR168a</a:t>
            </a:r>
            <a:r>
              <a:rPr lang="zh-CN" altLang="en-US" sz="1200" b="0" i="0" u="none" strike="noStrike" kern="1200" dirty="0">
                <a:solidFill>
                  <a:schemeClr val="tx1"/>
                </a:solidFill>
                <a:effectLst/>
                <a:latin typeface="+mn-lt"/>
                <a:ea typeface="+mn-ea"/>
                <a:cs typeface="+mn-cs"/>
              </a:rPr>
              <a:t>作为对象，探索植物</a:t>
            </a:r>
            <a:r>
              <a:rPr lang="en-US" altLang="zh-CN" sz="1200" b="0" i="0" u="none" strike="noStrike" kern="1200" dirty="0">
                <a:solidFill>
                  <a:schemeClr val="tx1"/>
                </a:solidFill>
                <a:effectLst/>
                <a:latin typeface="+mn-lt"/>
                <a:ea typeface="+mn-ea"/>
                <a:cs typeface="+mn-cs"/>
              </a:rPr>
              <a:t>miRNA</a:t>
            </a:r>
            <a:r>
              <a:rPr lang="zh-CN" altLang="en-US" sz="1200" b="0" i="0" u="none" strike="noStrike" kern="1200" dirty="0">
                <a:solidFill>
                  <a:schemeClr val="tx1"/>
                </a:solidFill>
                <a:effectLst/>
                <a:latin typeface="+mn-lt"/>
                <a:ea typeface="+mn-ea"/>
                <a:cs typeface="+mn-cs"/>
              </a:rPr>
              <a:t>在人体内可能的功能。</a:t>
            </a:r>
            <a:endParaRPr lang="zh-CN" altLang="en-US" dirty="0"/>
          </a:p>
        </p:txBody>
      </p:sp>
      <p:sp>
        <p:nvSpPr>
          <p:cNvPr id="5" name="页眉占位符 4"/>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a:t>最近在</a:t>
            </a:r>
            <a:r>
              <a:rPr lang="en-US" altLang="zh-CN"/>
              <a:t>MP</a:t>
            </a:r>
            <a:r>
              <a:rPr lang="zh-CN" altLang="en-US"/>
              <a:t>发表的文章都是为了回答这个问题而努力的</a:t>
            </a:r>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幻灯片图像占位符 1"/>
          <p:cNvSpPr>
            <a:spLocks noGrp="1" noRot="1" noChangeAspect="1" noTextEdit="1"/>
          </p:cNvSpPr>
          <p:nvPr>
            <p:ph type="sldImg"/>
          </p:nvPr>
        </p:nvSpPr>
        <p:spPr/>
      </p:sp>
      <p:sp>
        <p:nvSpPr>
          <p:cNvPr id="92163" name="备注占位符 2"/>
          <p:cNvSpPr>
            <a:spLocks noGrp="1"/>
          </p:cNvSpPr>
          <p:nvPr>
            <p:ph type="body" idx="1"/>
          </p:nvPr>
        </p:nvSpPr>
        <p:spPr/>
        <p:txBody>
          <a:bodyPr wrap="square" lIns="91440" tIns="45720" rIns="91440" bIns="45720" anchor="t"/>
          <a:lstStyle/>
          <a:p>
            <a:pPr lvl="0"/>
            <a:r>
              <a:rPr lang="en-US" altLang="zh-CN" dirty="0"/>
              <a:t> </a:t>
            </a:r>
            <a:r>
              <a:rPr lang="zh-CN" altLang="en-US" dirty="0"/>
              <a:t>几篇大文章</a:t>
            </a:r>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TextEdit="1"/>
          </p:cNvSpPr>
          <p:nvPr>
            <p:ph type="sldImg"/>
          </p:nvPr>
        </p:nvSpPr>
        <p:spPr/>
      </p:sp>
      <p:sp>
        <p:nvSpPr>
          <p:cNvPr id="93187" name="备注占位符 2"/>
          <p:cNvSpPr>
            <a:spLocks noGrp="1"/>
          </p:cNvSpPr>
          <p:nvPr>
            <p:ph type="body" idx="1"/>
          </p:nvPr>
        </p:nvSpPr>
        <p:spPr/>
        <p:txBody>
          <a:bodyPr wrap="square" lIns="91440" tIns="45720" rIns="91440" bIns="45720" anchor="t"/>
          <a:lstStyle/>
          <a:p>
            <a:pPr lvl="0"/>
            <a:r>
              <a:rPr lang="en-US" altLang="zh-CN" dirty="0"/>
              <a:t>Zhanghaiqiang’s ppt</a:t>
            </a:r>
            <a:endParaRPr lang="zh-CN" altLang="en-US" dirty="0"/>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相应方法的内容已超出植物基因组学范围，在生物信息学或群体遗传学等课程讲解</a:t>
            </a:r>
            <a:r>
              <a:rPr lang="en-US" altLang="zh-CN"/>
              <a:t>chao</a:t>
            </a:r>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p:sp>
      <p:sp>
        <p:nvSpPr>
          <p:cNvPr id="99331" name="备注占位符 2"/>
          <p:cNvSpPr>
            <a:spLocks noGrp="1"/>
          </p:cNvSpPr>
          <p:nvPr>
            <p:ph type="body" idx="1"/>
          </p:nvPr>
        </p:nvSpPr>
        <p:spPr/>
        <p:txBody>
          <a:bodyPr wrap="square" lIns="91440" tIns="45720" rIns="91440" bIns="45720" anchor="t"/>
          <a:lstStyle/>
          <a:p>
            <a:pPr lvl="0"/>
            <a:r>
              <a:rPr lang="en-US" altLang="zh-CN" dirty="0"/>
              <a:t>Ency</a:t>
            </a:r>
            <a:endParaRPr lang="zh-CN" altLang="en-US" dirty="0"/>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80%</a:t>
            </a:r>
            <a:r>
              <a:rPr lang="zh-CN" altLang="en-US"/>
              <a:t>的基因组区域是表达，有功能的</a:t>
            </a:r>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幻灯片图像占位符 1"/>
          <p:cNvSpPr>
            <a:spLocks noGrp="1" noRot="1" noChangeAspect="1" noTextEdit="1"/>
          </p:cNvSpPr>
          <p:nvPr>
            <p:ph type="sldImg"/>
          </p:nvPr>
        </p:nvSpPr>
        <p:spPr/>
      </p:sp>
      <p:sp>
        <p:nvSpPr>
          <p:cNvPr id="104451" name="备注占位符 2"/>
          <p:cNvSpPr>
            <a:spLocks noGrp="1"/>
          </p:cNvSpPr>
          <p:nvPr>
            <p:ph type="body" idx="1"/>
          </p:nvPr>
        </p:nvSpPr>
        <p:spPr/>
        <p:txBody>
          <a:bodyPr wrap="square" lIns="91440" tIns="45720" rIns="91440" bIns="45720" anchor="t"/>
          <a:lstStyle/>
          <a:p>
            <a:pPr lvl="0"/>
            <a:r>
              <a:rPr lang="en-US" altLang="zh-CN" dirty="0">
                <a:latin typeface="Arial" panose="020B0604020202020204" pitchFamily="34" charset="0"/>
              </a:rPr>
              <a:t>SPL, tag1 in maize</a:t>
            </a:r>
          </a:p>
          <a:p>
            <a:pPr lvl="0"/>
            <a:r>
              <a:rPr lang="zh-CN" altLang="en-US" dirty="0">
                <a:latin typeface="Arial" panose="020B0604020202020204" pitchFamily="34" charset="0"/>
              </a:rPr>
              <a:t>后被证实：理想株型基因</a:t>
            </a:r>
            <a:endParaRPr lang="en-US" altLang="zh-CN" dirty="0">
              <a:latin typeface="Arial" panose="020B0604020202020204" pitchFamily="34" charset="0"/>
            </a:endParaRPr>
          </a:p>
          <a:p>
            <a:pPr lvl="0"/>
            <a:r>
              <a:rPr lang="en-US" altLang="zh-CN" dirty="0">
                <a:latin typeface="Arial" panose="020B0604020202020204" pitchFamily="34" charset="0"/>
              </a:rPr>
              <a:t>Jiao et al. Nature Genetics, 2010</a:t>
            </a:r>
            <a:endParaRPr lang="zh-CN" altLang="en-US" dirty="0">
              <a:latin typeface="Arial" panose="020B0604020202020204" pitchFamily="34" charset="0"/>
            </a:endParaRPr>
          </a:p>
          <a:p>
            <a:pPr lvl="0"/>
            <a:r>
              <a:rPr lang="en-US" altLang="zh-CN" b="1" dirty="0">
                <a:latin typeface="Arial" panose="020B0604020202020204" pitchFamily="34" charset="0"/>
              </a:rPr>
              <a:t>Regulation of </a:t>
            </a:r>
            <a:r>
              <a:rPr lang="en-US" altLang="zh-CN" b="1" i="1" dirty="0">
                <a:latin typeface="Arial" panose="020B0604020202020204" pitchFamily="34" charset="0"/>
              </a:rPr>
              <a:t>OsSPL14</a:t>
            </a:r>
            <a:r>
              <a:rPr lang="en-US" altLang="zh-CN" b="1" dirty="0">
                <a:latin typeface="Arial" panose="020B0604020202020204" pitchFamily="34" charset="0"/>
              </a:rPr>
              <a:t> by OsmiR156 defines ideal plant architecture in rice</a:t>
            </a:r>
          </a:p>
          <a:p>
            <a:pPr lvl="0"/>
            <a:endParaRPr lang="zh-CN" altLang="en-US" dirty="0">
              <a:latin typeface="Arial" panose="020B0604020202020204" pitchFamily="34" charset="0"/>
            </a:endParaRPr>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a:t>为设计育种的重要依据</a:t>
            </a:r>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
        <p:nvSpPr>
          <p:cNvPr id="5" name="页脚占位符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p:txBody>
          <a:bodyPr wrap="square" lIns="91440" tIns="45720" rIns="91440" bIns="45720" anchor="t"/>
          <a:lstStyle/>
          <a:p>
            <a:pPr lvl="0"/>
            <a:r>
              <a:rPr lang="zh-CN" altLang="en-US" dirty="0"/>
              <a:t>应用部分根据情况决定是否讲解</a:t>
            </a:r>
          </a:p>
        </p:txBody>
      </p:sp>
      <p:sp>
        <p:nvSpPr>
          <p:cNvPr id="2" name="页眉占位符 1"/>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页眉占位符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《植物基因组学》配套PPT，樊龙江主编</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2050" name="Group 29"/>
          <p:cNvGrpSpPr/>
          <p:nvPr/>
        </p:nvGrpSpPr>
        <p:grpSpPr>
          <a:xfrm>
            <a:off x="0" y="0"/>
            <a:ext cx="9144000" cy="6858000"/>
            <a:chOff x="0" y="0"/>
            <a:chExt cx="5760" cy="4320"/>
          </a:xfrm>
        </p:grpSpPr>
        <p:grpSp>
          <p:nvGrpSpPr>
            <p:cNvPr id="2056" name="Group 2"/>
            <p:cNvGrpSpPr/>
            <p:nvPr userDrawn="1"/>
          </p:nvGrpSpPr>
          <p:grpSpPr>
            <a:xfrm>
              <a:off x="0" y="0"/>
              <a:ext cx="5568" cy="4320"/>
              <a:chOff x="0" y="0"/>
              <a:chExt cx="5568" cy="4320"/>
            </a:xfrm>
          </p:grpSpPr>
          <p:grpSp>
            <p:nvGrpSpPr>
              <p:cNvPr id="2060" name="Group 3"/>
              <p:cNvGrpSpPr/>
              <p:nvPr userDrawn="1"/>
            </p:nvGrpSpPr>
            <p:grpSpPr>
              <a:xfrm>
                <a:off x="0" y="0"/>
                <a:ext cx="3216" cy="3072"/>
                <a:chOff x="0" y="0"/>
                <a:chExt cx="2928" cy="2784"/>
              </a:xfrm>
            </p:grpSpPr>
            <p:sp>
              <p:nvSpPr>
                <p:cNvPr id="2073" name="Oval 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4" name="Oval 5"/>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5" name="Oval 6"/>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6" name="Oval 7"/>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7" name="Oval 8"/>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2061" name="Group 9"/>
              <p:cNvGrpSpPr/>
              <p:nvPr userDrawn="1"/>
            </p:nvGrpSpPr>
            <p:grpSpPr>
              <a:xfrm>
                <a:off x="2016" y="2016"/>
                <a:ext cx="2448" cy="2304"/>
                <a:chOff x="0" y="0"/>
                <a:chExt cx="2928" cy="2784"/>
              </a:xfrm>
            </p:grpSpPr>
            <p:sp>
              <p:nvSpPr>
                <p:cNvPr id="2068" name="Oval 1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 name="Oval 11"/>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3" name="Oval 12"/>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1" name="Oval 13"/>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72" name="Oval 14"/>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2062" name="Group 15"/>
              <p:cNvGrpSpPr/>
              <p:nvPr userDrawn="1"/>
            </p:nvGrpSpPr>
            <p:grpSpPr>
              <a:xfrm>
                <a:off x="2832" y="96"/>
                <a:ext cx="2736" cy="2592"/>
                <a:chOff x="0" y="0"/>
                <a:chExt cx="2928" cy="2784"/>
              </a:xfrm>
            </p:grpSpPr>
            <p:sp>
              <p:nvSpPr>
                <p:cNvPr id="2063" name="Oval 16"/>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4" name="Oval 17"/>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5" name="Oval 18"/>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6" name="Oval 19"/>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2067" name="Oval 20"/>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sp>
          <p:nvSpPr>
            <p:cNvPr id="2057" name="Line 26"/>
            <p:cNvSpPr/>
            <p:nvPr userDrawn="1"/>
          </p:nvSpPr>
          <p:spPr>
            <a:xfrm flipH="1">
              <a:off x="0" y="1536"/>
              <a:ext cx="1584" cy="2160"/>
            </a:xfrm>
            <a:prstGeom prst="line">
              <a:avLst/>
            </a:prstGeom>
            <a:ln w="9525" cap="flat" cmpd="sng">
              <a:solidFill>
                <a:schemeClr val="accent1"/>
              </a:solidFill>
              <a:prstDash val="dash"/>
              <a:headEnd type="none" w="med" len="med"/>
              <a:tailEnd type="none" w="med" len="med"/>
            </a:ln>
          </p:spPr>
        </p:sp>
        <p:sp>
          <p:nvSpPr>
            <p:cNvPr id="2058" name="Line 27"/>
            <p:cNvSpPr/>
            <p:nvPr userDrawn="1"/>
          </p:nvSpPr>
          <p:spPr>
            <a:xfrm>
              <a:off x="4176" y="1392"/>
              <a:ext cx="1584" cy="1728"/>
            </a:xfrm>
            <a:prstGeom prst="line">
              <a:avLst/>
            </a:prstGeom>
            <a:ln w="9525" cap="flat" cmpd="sng">
              <a:solidFill>
                <a:schemeClr val="accent1"/>
              </a:solidFill>
              <a:prstDash val="dash"/>
              <a:headEnd type="none" w="med" len="med"/>
              <a:tailEnd type="none" w="med" len="med"/>
            </a:ln>
          </p:spPr>
        </p:sp>
        <p:sp>
          <p:nvSpPr>
            <p:cNvPr id="2059" name="Line 28"/>
            <p:cNvSpPr/>
            <p:nvPr userDrawn="1"/>
          </p:nvSpPr>
          <p:spPr>
            <a:xfrm flipV="1">
              <a:off x="3216" y="0"/>
              <a:ext cx="240" cy="3120"/>
            </a:xfrm>
            <a:prstGeom prst="line">
              <a:avLst/>
            </a:prstGeom>
            <a:ln w="9525" cap="flat" cmpd="sng">
              <a:solidFill>
                <a:schemeClr val="accent1"/>
              </a:solidFill>
              <a:prstDash val="solid"/>
              <a:headEnd type="none" w="med" len="med"/>
              <a:tailEnd type="none" w="med" len="med"/>
            </a:ln>
          </p:spPr>
        </p:sp>
      </p:grpSp>
      <p:sp>
        <p:nvSpPr>
          <p:cNvPr id="2069" name="Rectangle 21"/>
          <p:cNvSpPr>
            <a:spLocks noGrp="1" noChangeArrowheads="1"/>
          </p:cNvSpPr>
          <p:nvPr>
            <p:ph type="ctrTitle"/>
          </p:nvPr>
        </p:nvSpPr>
        <p:spPr>
          <a:xfrm>
            <a:off x="685800" y="2286000"/>
            <a:ext cx="7772400" cy="1143000"/>
          </a:xfrm>
        </p:spPr>
        <p:txBody>
          <a:bodyPr/>
          <a:lstStyle>
            <a:lvl1pPr>
              <a:defRPr/>
            </a:lvl1pPr>
          </a:lstStyle>
          <a:p>
            <a:r>
              <a:rPr lang="zh-CN" altLang="en-US"/>
              <a:t>单击此处编辑母版标题样式</a:t>
            </a:r>
          </a:p>
        </p:txBody>
      </p:sp>
      <p:sp>
        <p:nvSpPr>
          <p:cNvPr id="2070" name="Rectangle 2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p>
        </p:txBody>
      </p:sp>
      <p:sp>
        <p:nvSpPr>
          <p:cNvPr id="49" name="Rectangle 23"/>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0" name="Rectangle 24"/>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defRPr b="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1" name="Rectangle 25"/>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lstStyle/>
          <a:p>
            <a:pPr algn="r"/>
            <a:fld id="{9A0DB2DC-4C9A-4742-B13C-FB6460FD3503}" type="slidenum">
              <a:rPr lang="zh-CN" altLang="en-US" dirty="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85800" y="1981200"/>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5"/>
          <p:cNvGrpSpPr/>
          <p:nvPr/>
        </p:nvGrpSpPr>
        <p:grpSpPr>
          <a:xfrm>
            <a:off x="0" y="0"/>
            <a:ext cx="8839200" cy="6858000"/>
            <a:chOff x="0" y="0"/>
            <a:chExt cx="5568" cy="4320"/>
          </a:xfrm>
        </p:grpSpPr>
        <p:grpSp>
          <p:nvGrpSpPr>
            <p:cNvPr id="1032" name="Group 12"/>
            <p:cNvGrpSpPr/>
            <p:nvPr userDrawn="1"/>
          </p:nvGrpSpPr>
          <p:grpSpPr>
            <a:xfrm>
              <a:off x="0" y="0"/>
              <a:ext cx="3216" cy="3072"/>
              <a:chOff x="0" y="0"/>
              <a:chExt cx="2928" cy="2784"/>
            </a:xfrm>
          </p:grpSpPr>
          <p:sp>
            <p:nvSpPr>
              <p:cNvPr id="1045" name="Oval 7"/>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6" name="Oval 8"/>
              <p:cNvSpPr/>
              <p:nvPr userDrawn="1"/>
            </p:nvSpPr>
            <p:spPr>
              <a:xfrm>
                <a:off x="240" y="240"/>
                <a:ext cx="2445" cy="230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7" name="Oval 9"/>
              <p:cNvSpPr/>
              <p:nvPr userDrawn="1"/>
            </p:nvSpPr>
            <p:spPr>
              <a:xfrm>
                <a:off x="480" y="480"/>
                <a:ext cx="1968" cy="1822"/>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8" name="Oval 10"/>
              <p:cNvSpPr/>
              <p:nvPr userDrawn="1"/>
            </p:nvSpPr>
            <p:spPr>
              <a:xfrm>
                <a:off x="720" y="720"/>
                <a:ext cx="1488" cy="1349"/>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9" name="Oval 11"/>
              <p:cNvSpPr/>
              <p:nvPr userDrawn="1"/>
            </p:nvSpPr>
            <p:spPr>
              <a:xfrm>
                <a:off x="912" y="912"/>
                <a:ext cx="1103" cy="962"/>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1033" name="Group 13"/>
            <p:cNvGrpSpPr/>
            <p:nvPr userDrawn="1"/>
          </p:nvGrpSpPr>
          <p:grpSpPr>
            <a:xfrm>
              <a:off x="2016" y="2016"/>
              <a:ext cx="2448" cy="2304"/>
              <a:chOff x="0" y="0"/>
              <a:chExt cx="2928" cy="2784"/>
            </a:xfrm>
          </p:grpSpPr>
          <p:sp>
            <p:nvSpPr>
              <p:cNvPr id="1040" name="Oval 14"/>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1" name="Oval 15"/>
              <p:cNvSpPr/>
              <p:nvPr userDrawn="1"/>
            </p:nvSpPr>
            <p:spPr>
              <a:xfrm>
                <a:off x="240" y="240"/>
                <a:ext cx="2447" cy="2303"/>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2" name="Oval 16"/>
              <p:cNvSpPr/>
              <p:nvPr userDrawn="1"/>
            </p:nvSpPr>
            <p:spPr>
              <a:xfrm>
                <a:off x="480" y="480"/>
                <a:ext cx="1970" cy="1826"/>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3" name="Oval 17"/>
              <p:cNvSpPr/>
              <p:nvPr userDrawn="1"/>
            </p:nvSpPr>
            <p:spPr>
              <a:xfrm>
                <a:off x="720" y="720"/>
                <a:ext cx="1488" cy="134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44" name="Oval 18"/>
              <p:cNvSpPr/>
              <p:nvPr userDrawn="1"/>
            </p:nvSpPr>
            <p:spPr>
              <a:xfrm>
                <a:off x="911" y="912"/>
                <a:ext cx="1105" cy="958"/>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nvGrpSpPr>
            <p:cNvPr id="1034" name="Group 19"/>
            <p:cNvGrpSpPr/>
            <p:nvPr userDrawn="1"/>
          </p:nvGrpSpPr>
          <p:grpSpPr>
            <a:xfrm>
              <a:off x="2832" y="96"/>
              <a:ext cx="2736" cy="2592"/>
              <a:chOff x="0" y="0"/>
              <a:chExt cx="2928" cy="2784"/>
            </a:xfrm>
          </p:grpSpPr>
          <p:sp>
            <p:nvSpPr>
              <p:cNvPr id="1035" name="Oval 20"/>
              <p:cNvSpPr/>
              <p:nvPr userDrawn="1"/>
            </p:nvSpPr>
            <p:spPr>
              <a:xfrm>
                <a:off x="0" y="0"/>
                <a:ext cx="2928" cy="278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6" name="Oval 21"/>
              <p:cNvSpPr/>
              <p:nvPr userDrawn="1"/>
            </p:nvSpPr>
            <p:spPr>
              <a:xfrm>
                <a:off x="240" y="240"/>
                <a:ext cx="2452" cy="2305"/>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7" name="Oval 22"/>
              <p:cNvSpPr/>
              <p:nvPr userDrawn="1"/>
            </p:nvSpPr>
            <p:spPr>
              <a:xfrm>
                <a:off x="481" y="480"/>
                <a:ext cx="1967" cy="1824"/>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8" name="Oval 23"/>
              <p:cNvSpPr/>
              <p:nvPr userDrawn="1"/>
            </p:nvSpPr>
            <p:spPr>
              <a:xfrm>
                <a:off x="720" y="720"/>
                <a:ext cx="1488" cy="1347"/>
              </a:xfrm>
              <a:prstGeom prst="ellipse">
                <a:avLst/>
              </a:prstGeom>
              <a:noFill/>
              <a:ln w="9525" cap="flat" cmpd="sng">
                <a:solidFill>
                  <a:schemeClr val="accent1"/>
                </a:solidFill>
                <a:prstDash val="solid"/>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sp>
            <p:nvSpPr>
              <p:cNvPr id="1039" name="Oval 24"/>
              <p:cNvSpPr/>
              <p:nvPr userDrawn="1"/>
            </p:nvSpPr>
            <p:spPr>
              <a:xfrm>
                <a:off x="912" y="912"/>
                <a:ext cx="1104" cy="960"/>
              </a:xfrm>
              <a:prstGeom prst="ellipse">
                <a:avLst/>
              </a:prstGeom>
              <a:noFill/>
              <a:ln w="9525" cap="flat" cmpd="sng">
                <a:solidFill>
                  <a:schemeClr val="accent1"/>
                </a:solidFill>
                <a:prstDash val="sysDot"/>
                <a:headEnd type="none" w="med" len="med"/>
                <a:tailEnd type="none" w="med" len="med"/>
              </a:ln>
            </p:spPr>
            <p:txBody>
              <a:bodyPr wrap="none" anchor="ctr"/>
              <a:lstStyle/>
              <a:p>
                <a:pPr lvl="0" eaLnBrk="1" hangingPunct="1"/>
                <a:endParaRPr lang="zh-CN" altLang="en-US" dirty="0">
                  <a:latin typeface="Times New Roman" panose="02020603050405020304" pitchFamily="18" charset="0"/>
                </a:endParaRPr>
              </a:p>
            </p:txBody>
          </p:sp>
        </p:grpSp>
      </p:grpSp>
      <p:sp>
        <p:nvSpPr>
          <p:cNvPr id="1027" name="Rectangle 2"/>
          <p:cNvSpPr>
            <a:spLocks noGrp="1"/>
          </p:cNvSpPr>
          <p:nvPr>
            <p:ph type="title"/>
          </p:nvPr>
        </p:nvSpPr>
        <p:spPr>
          <a:xfrm>
            <a:off x="685800" y="609600"/>
            <a:ext cx="7772400" cy="1143000"/>
          </a:xfrm>
          <a:prstGeom prst="rect">
            <a:avLst/>
          </a:prstGeom>
          <a:noFill/>
          <a:ln w="9525">
            <a:noFill/>
          </a:ln>
        </p:spPr>
        <p:txBody>
          <a:bodyPr anchor="ctr"/>
          <a:lstStyle/>
          <a:p>
            <a:pPr lvl="0"/>
            <a:r>
              <a:rPr lang="zh-CN" altLang="en-US" dirty="0"/>
              <a:t>单击此处编辑母版标题样式</a:t>
            </a:r>
          </a:p>
        </p:txBody>
      </p:sp>
      <p:sp>
        <p:nvSpPr>
          <p:cNvPr id="1028" name="Rectangle 3"/>
          <p:cNvSpPr>
            <a:spLocks noGrp="1"/>
          </p:cNvSpPr>
          <p:nvPr>
            <p:ph type="body" idx="1"/>
          </p:nvPr>
        </p:nvSpPr>
        <p:spPr>
          <a:xfrm>
            <a:off x="685800" y="1981200"/>
            <a:ext cx="7772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b="1"/>
            </a:lvl1pPr>
          </a:lstStyle>
          <a:p>
            <a:pPr lvl="0" eaLnBrk="1" hangingPunct="1"/>
            <a:fld id="{9A0DB2DC-4C9A-4742-B13C-FB6460FD3503}" type="slidenum">
              <a:rPr lang="zh-CN" altLang="en-US" dirty="0">
                <a:latin typeface="Times New Roman" panose="02020603050405020304" pitchFamily="18" charset="0"/>
              </a:rPr>
              <a:t>‹#›</a:t>
            </a:fld>
            <a:endParaRPr lang="zh-CN" altLang="en-US"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nature.com/nature/journal/v461/n7267/abs/nature08479.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1001genomes.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a:spLocks/>
          </p:cNvSpPr>
          <p:nvPr/>
        </p:nvSpPr>
        <p:spPr>
          <a:xfrm>
            <a:off x="483532" y="1124744"/>
            <a:ext cx="8458200" cy="1729030"/>
          </a:xfrm>
          <a:prstGeom prst="rect">
            <a:avLst/>
          </a:prstGeom>
          <a:noFill/>
          <a:ln w="9525">
            <a:noFill/>
          </a:ln>
        </p:spPr>
        <p:txBody>
          <a:bodyPr vert="horz" wrap="square" lIns="91440" tIns="45720" rIns="91440" bIns="45720" anchor="t"/>
          <a:lstStyle>
            <a:lvl1pPr marL="0" indent="0" algn="ctr" rtl="0" eaLnBrk="0" fontAlgn="base" hangingPunct="0">
              <a:spcBef>
                <a:spcPct val="20000"/>
              </a:spcBef>
              <a:spcAft>
                <a:spcPct val="0"/>
              </a:spcAft>
              <a:buClr>
                <a:schemeClr val="accent2"/>
              </a:buClr>
              <a:buSzPct val="110000"/>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a:lnSpc>
                <a:spcPct val="150000"/>
              </a:lnSpc>
            </a:pPr>
            <a:r>
              <a:rPr lang="en-US" altLang="zh-CN" sz="4400" b="1" kern="0" dirty="0" smtClean="0">
                <a:sym typeface="+mn-ea"/>
              </a:rPr>
              <a:t>Composition of p</a:t>
            </a:r>
            <a:r>
              <a:rPr lang="en-US" altLang="zh-CN" sz="4400" b="1" kern="0" dirty="0" smtClean="0"/>
              <a:t>lant genomes</a:t>
            </a:r>
          </a:p>
          <a:p>
            <a:endParaRPr lang="zh-CN" altLang="en-US" sz="4400" b="1" kern="0" dirty="0"/>
          </a:p>
        </p:txBody>
      </p:sp>
    </p:spTree>
    <p:extLst>
      <p:ext uri="{BB962C8B-B14F-4D97-AF65-F5344CB8AC3E}">
        <p14:creationId xmlns:p14="http://schemas.microsoft.com/office/powerpoint/2010/main" val="1906672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a:xfrm>
            <a:off x="3887416" y="188640"/>
            <a:ext cx="5256584" cy="1143000"/>
          </a:xfrm>
        </p:spPr>
        <p:txBody>
          <a:bodyPr vert="horz" wrap="square" lIns="91440" tIns="45720" rIns="91440" bIns="45720" anchor="ctr"/>
          <a:lstStyle/>
          <a:p>
            <a:r>
              <a:rPr lang="en-US" altLang="zh-CN" dirty="0"/>
              <a:t>Genome duplication</a:t>
            </a:r>
            <a:endParaRPr lang="zh-CN" altLang="en-US" dirty="0"/>
          </a:p>
        </p:txBody>
      </p:sp>
      <p:sp>
        <p:nvSpPr>
          <p:cNvPr id="6" name="Rectangle 3"/>
          <p:cNvSpPr txBox="1">
            <a:spLocks noChangeArrowheads="1"/>
          </p:cNvSpPr>
          <p:nvPr/>
        </p:nvSpPr>
        <p:spPr>
          <a:xfrm>
            <a:off x="4430914" y="2420888"/>
            <a:ext cx="4259262" cy="3672408"/>
          </a:xfrm>
          <a:prstGeom prst="rect">
            <a:avLst/>
          </a:prstGeom>
          <a:noFill/>
          <a:ln w="9525">
            <a:noFill/>
          </a:ln>
        </p:spPr>
        <p:txBody>
          <a:bodyPr/>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eaLnBrk="1" hangingPunct="1"/>
            <a:r>
              <a:rPr lang="en-US" altLang="zh-CN" kern="0" dirty="0" smtClean="0"/>
              <a:t>13 large duplicated segments </a:t>
            </a:r>
          </a:p>
          <a:p>
            <a:pPr eaLnBrk="1" hangingPunct="1"/>
            <a:r>
              <a:rPr lang="en-US" altLang="zh-CN" kern="0" dirty="0" smtClean="0"/>
              <a:t>Non-overlapped </a:t>
            </a:r>
          </a:p>
          <a:p>
            <a:pPr eaLnBrk="1" hangingPunct="1"/>
            <a:r>
              <a:rPr lang="en-US" altLang="zh-CN" kern="0" dirty="0" smtClean="0"/>
              <a:t>Cover most parts of rice genome</a:t>
            </a:r>
          </a:p>
        </p:txBody>
      </p:sp>
      <p:pic>
        <p:nvPicPr>
          <p:cNvPr id="7" name="Picture 4" descr="du-b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0"/>
            <a:ext cx="374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40152" y="1484784"/>
            <a:ext cx="1146468" cy="646331"/>
          </a:xfrm>
          <a:prstGeom prst="rect">
            <a:avLst/>
          </a:prstGeom>
          <a:noFill/>
        </p:spPr>
        <p:txBody>
          <a:bodyPr wrap="none" rtlCol="0">
            <a:spAutoFit/>
          </a:bodyPr>
          <a:lstStyle/>
          <a:p>
            <a:r>
              <a:rPr lang="en-US" altLang="zh-CN" sz="3600" dirty="0" smtClean="0"/>
              <a:t>Rice </a:t>
            </a:r>
            <a:endParaRPr lang="zh-CN" alt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414338"/>
            <a:ext cx="8229600" cy="1143000"/>
          </a:xfrm>
        </p:spPr>
        <p:txBody>
          <a:bodyPr/>
          <a:lstStyle/>
          <a:p>
            <a:pPr eaLnBrk="1" hangingPunct="1"/>
            <a:r>
              <a:rPr lang="en-US" altLang="zh-CN" b="1" smtClean="0"/>
              <a:t>An important issue</a:t>
            </a:r>
          </a:p>
        </p:txBody>
      </p:sp>
      <p:sp>
        <p:nvSpPr>
          <p:cNvPr id="5" name="Rectangle 3"/>
          <p:cNvSpPr txBox="1">
            <a:spLocks noChangeArrowheads="1"/>
          </p:cNvSpPr>
          <p:nvPr/>
        </p:nvSpPr>
        <p:spPr>
          <a:xfrm>
            <a:off x="468313" y="1855788"/>
            <a:ext cx="8229600" cy="4525962"/>
          </a:xfrm>
          <a:prstGeom prst="rect">
            <a:avLst/>
          </a:prstGeom>
          <a:noFill/>
          <a:ln w="9525">
            <a:noFill/>
          </a:ln>
        </p:spPr>
        <p:txBody>
          <a:bodyPr/>
          <a:lst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a:lstStyle>
          <a:p>
            <a:pPr eaLnBrk="1" hangingPunct="1"/>
            <a:r>
              <a:rPr lang="en-US" altLang="zh-CN" kern="0" smtClean="0"/>
              <a:t>Did they occurred at a same time or different times? </a:t>
            </a:r>
          </a:p>
          <a:p>
            <a:pPr eaLnBrk="1" hangingPunct="1"/>
            <a:endParaRPr lang="en-US" altLang="zh-CN" kern="0" smtClean="0"/>
          </a:p>
          <a:p>
            <a:pPr lvl="1" eaLnBrk="1" hangingPunct="1"/>
            <a:r>
              <a:rPr lang="en-US" altLang="zh-CN" kern="0" smtClean="0"/>
              <a:t>At a same time: genome duplication</a:t>
            </a:r>
          </a:p>
          <a:p>
            <a:pPr lvl="1" eaLnBrk="1" hangingPunct="1"/>
            <a:r>
              <a:rPr lang="en-US" altLang="zh-CN" kern="0" smtClean="0"/>
              <a:t>At different times: multiple duplication events in rice history</a:t>
            </a:r>
          </a:p>
          <a:p>
            <a:pPr eaLnBrk="1" hangingPunct="1"/>
            <a:endParaRPr lang="en-US" altLang="zh-CN" kern="0" smtClean="0"/>
          </a:p>
        </p:txBody>
      </p:sp>
    </p:spTree>
    <p:extLst>
      <p:ext uri="{BB962C8B-B14F-4D97-AF65-F5344CB8AC3E}">
        <p14:creationId xmlns:p14="http://schemas.microsoft.com/office/powerpoint/2010/main" val="1688970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732"/>
            <a:ext cx="9150796" cy="575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椭圆 3"/>
          <p:cNvSpPr/>
          <p:nvPr/>
        </p:nvSpPr>
        <p:spPr bwMode="auto">
          <a:xfrm>
            <a:off x="4716016" y="5949280"/>
            <a:ext cx="3312368" cy="576064"/>
          </a:xfrm>
          <a:prstGeom prst="ellipse">
            <a:avLst/>
          </a:prstGeom>
          <a:noFill/>
          <a:ln w="12700" cap="flat" cmpd="sng" algn="ctr">
            <a:solidFill>
              <a:srgbClr val="FF0000"/>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944942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006" y="0"/>
            <a:ext cx="2236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IME_S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004" y="249947"/>
            <a:ext cx="4714875"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bwMode="auto">
          <a:xfrm>
            <a:off x="7236296" y="5733256"/>
            <a:ext cx="576064" cy="432048"/>
          </a:xfrm>
          <a:prstGeom prst="rect">
            <a:avLst/>
          </a:prstGeom>
          <a:solidFill>
            <a:schemeClr val="tx2"/>
          </a:solidFill>
          <a:ln w="9525" cap="flat" cmpd="sng" algn="ctr">
            <a:solidFill>
              <a:schemeClr val="tx2"/>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zh-CN"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282783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02683" y="269776"/>
            <a:ext cx="7772400" cy="1143000"/>
          </a:xfrm>
        </p:spPr>
        <p:txBody>
          <a:bodyPr/>
          <a:lstStyle/>
          <a:p>
            <a:pPr eaLnBrk="1" hangingPunct="1"/>
            <a:r>
              <a:rPr lang="en-US" altLang="zh-CN" dirty="0" smtClean="0">
                <a:latin typeface="Arial Black" pitchFamily="34" charset="0"/>
              </a:rPr>
              <a:t>Summary</a:t>
            </a:r>
          </a:p>
        </p:txBody>
      </p:sp>
      <p:sp>
        <p:nvSpPr>
          <p:cNvPr id="5" name="Text Box 3"/>
          <p:cNvSpPr txBox="1">
            <a:spLocks noChangeArrowheads="1"/>
          </p:cNvSpPr>
          <p:nvPr/>
        </p:nvSpPr>
        <p:spPr bwMode="auto">
          <a:xfrm>
            <a:off x="725298" y="1412776"/>
            <a:ext cx="802316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Tx/>
              <a:buAutoNum type="arabicPeriod"/>
            </a:pPr>
            <a:r>
              <a:rPr kumimoji="1" lang="en-US" altLang="zh-CN" sz="2800" dirty="0">
                <a:solidFill>
                  <a:schemeClr val="tx2"/>
                </a:solidFill>
                <a:cs typeface="Arial" pitchFamily="34" charset="0"/>
              </a:rPr>
              <a:t>An ancient whole-genome duplication: Most (12) of the duplicate events were found to occur at a similar time (~87.5 million years ago), which strongly suggested that most, if not all chromosomes duplicated in rice history;</a:t>
            </a:r>
          </a:p>
          <a:p>
            <a:pPr eaLnBrk="1" hangingPunct="1">
              <a:buFontTx/>
              <a:buAutoNum type="arabicPeriod"/>
            </a:pPr>
            <a:r>
              <a:rPr kumimoji="1" lang="en-US" altLang="zh-CN" sz="2800" dirty="0">
                <a:solidFill>
                  <a:schemeClr val="tx2"/>
                </a:solidFill>
                <a:cs typeface="Arial" pitchFamily="34" charset="0"/>
              </a:rPr>
              <a:t>The event occurred before divergence of cereals; </a:t>
            </a:r>
          </a:p>
          <a:p>
            <a:pPr eaLnBrk="1" hangingPunct="1">
              <a:buFontTx/>
              <a:buAutoNum type="arabicPeriod"/>
            </a:pPr>
            <a:r>
              <a:rPr kumimoji="1" lang="en-US" altLang="zh-CN" sz="2800" dirty="0">
                <a:solidFill>
                  <a:schemeClr val="tx2"/>
                </a:solidFill>
                <a:cs typeface="Arial" pitchFamily="34" charset="0"/>
              </a:rPr>
              <a:t>A duplicate event between chromosome 11 and 12 occurred recently</a:t>
            </a:r>
            <a:r>
              <a:rPr kumimoji="1" lang="en-US" altLang="zh-CN" sz="2800" dirty="0">
                <a:solidFill>
                  <a:schemeClr val="tx2"/>
                </a:solidFill>
                <a:latin typeface="Times New Roman" pitchFamily="18" charset="0"/>
              </a:rPr>
              <a:t>.</a:t>
            </a:r>
          </a:p>
        </p:txBody>
      </p:sp>
    </p:spTree>
    <p:extLst>
      <p:ext uri="{BB962C8B-B14F-4D97-AF65-F5344CB8AC3E}">
        <p14:creationId xmlns:p14="http://schemas.microsoft.com/office/powerpoint/2010/main" val="612298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tretch>
            <a:fillRect/>
          </a:stretch>
        </p:blipFill>
        <p:spPr>
          <a:xfrm>
            <a:off x="2267744" y="908720"/>
            <a:ext cx="4205288" cy="4017963"/>
          </a:xfrm>
          <a:prstGeom prst="rect">
            <a:avLst/>
          </a:prstGeom>
          <a:noFill/>
          <a:ln w="9525">
            <a:noFill/>
          </a:ln>
        </p:spPr>
      </p:pic>
    </p:spTree>
    <p:extLst>
      <p:ext uri="{BB962C8B-B14F-4D97-AF65-F5344CB8AC3E}">
        <p14:creationId xmlns:p14="http://schemas.microsoft.com/office/powerpoint/2010/main" val="353276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vert="horz" wrap="square" lIns="91440" tIns="45720" rIns="91440" bIns="45720" anchor="ctr"/>
          <a:lstStyle/>
          <a:p>
            <a:endParaRPr lang="zh-CN" altLang="en-US" dirty="0"/>
          </a:p>
        </p:txBody>
      </p:sp>
      <p:pic>
        <p:nvPicPr>
          <p:cNvPr id="20483" name="Picture 2"/>
          <p:cNvPicPr>
            <a:picLocks noChangeAspect="1"/>
          </p:cNvPicPr>
          <p:nvPr/>
        </p:nvPicPr>
        <p:blipFill>
          <a:blip r:embed="rId3"/>
          <a:stretch>
            <a:fillRect/>
          </a:stretch>
        </p:blipFill>
        <p:spPr>
          <a:xfrm>
            <a:off x="2339975" y="215900"/>
            <a:ext cx="6615113" cy="6483350"/>
          </a:xfrm>
          <a:prstGeom prst="rect">
            <a:avLst/>
          </a:prstGeom>
          <a:noFill/>
          <a:ln w="9525">
            <a:noFill/>
          </a:ln>
        </p:spPr>
      </p:pic>
      <p:sp>
        <p:nvSpPr>
          <p:cNvPr id="20484" name="矩形 2"/>
          <p:cNvSpPr/>
          <p:nvPr/>
        </p:nvSpPr>
        <p:spPr>
          <a:xfrm>
            <a:off x="323850" y="765175"/>
            <a:ext cx="1944688" cy="2676525"/>
          </a:xfrm>
          <a:prstGeom prst="rect">
            <a:avLst/>
          </a:prstGeom>
          <a:noFill/>
          <a:ln w="9525">
            <a:noFill/>
          </a:ln>
        </p:spPr>
        <p:txBody>
          <a:bodyPr>
            <a:spAutoFit/>
          </a:bodyPr>
          <a:lstStyle/>
          <a:p>
            <a:r>
              <a:rPr lang="en-US" altLang="zh-CN" dirty="0">
                <a:latin typeface="Times New Roman" panose="02020603050405020304" pitchFamily="18" charset="0"/>
              </a:rPr>
              <a:t>A model of genome size reduction and the plant genome size</a:t>
            </a:r>
          </a:p>
          <a:p>
            <a:r>
              <a:rPr lang="en-US" altLang="zh-CN" dirty="0">
                <a:latin typeface="Times New Roman" panose="02020603050405020304" pitchFamily="18" charset="0"/>
              </a:rPr>
              <a:t>evolutionary spectrum</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520547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vert="horz" wrap="square" lIns="91440" tIns="45720" rIns="91440" bIns="45720" anchor="ctr"/>
          <a:lstStyle/>
          <a:p>
            <a:r>
              <a:rPr lang="en-US" altLang="zh-CN" b="1" dirty="0" smtClean="0"/>
              <a:t>Genome </a:t>
            </a:r>
            <a:r>
              <a:rPr lang="en-US" altLang="zh-CN" b="1" dirty="0"/>
              <a:t>evolution via other ways</a:t>
            </a:r>
            <a:endParaRPr lang="zh-CN" altLang="en-US" dirty="0"/>
          </a:p>
        </p:txBody>
      </p:sp>
      <p:sp>
        <p:nvSpPr>
          <p:cNvPr id="16387" name="内容占位符 2"/>
          <p:cNvSpPr>
            <a:spLocks noGrp="1"/>
          </p:cNvSpPr>
          <p:nvPr>
            <p:ph idx="1"/>
          </p:nvPr>
        </p:nvSpPr>
        <p:spPr/>
        <p:txBody>
          <a:bodyPr vert="horz" wrap="square" lIns="91440" tIns="45720" rIns="91440" bIns="45720" anchor="t"/>
          <a:lstStyle/>
          <a:p>
            <a:endParaRPr lang="en-US" altLang="zh-CN" sz="2400" dirty="0"/>
          </a:p>
          <a:p>
            <a:r>
              <a:rPr lang="en-US" altLang="zh-CN" dirty="0" smtClean="0"/>
              <a:t>via </a:t>
            </a:r>
            <a:r>
              <a:rPr lang="en-US" altLang="zh-CN" dirty="0"/>
              <a:t>transposable elements</a:t>
            </a:r>
          </a:p>
          <a:p>
            <a:pPr lvl="1"/>
            <a:r>
              <a:rPr lang="en-US" altLang="zh-CN" sz="2000" dirty="0"/>
              <a:t>K. Naito et al., “Unexpected consequences of a sudden and massive transposon amplification on rice gene expression,” </a:t>
            </a:r>
            <a:r>
              <a:rPr lang="en-US" altLang="zh-CN" sz="2000" i="1" u="sng" dirty="0">
                <a:hlinkClick r:id="rId3"/>
              </a:rPr>
              <a:t>Nature</a:t>
            </a:r>
            <a:r>
              <a:rPr lang="en-US" altLang="zh-CN" sz="2000" dirty="0"/>
              <a:t>, 461:1130-34, 2009</a:t>
            </a:r>
          </a:p>
          <a:p>
            <a:endParaRPr lang="en-US" altLang="zh-CN" sz="2400" dirty="0"/>
          </a:p>
          <a:p>
            <a:endParaRPr lang="en-US" altLang="zh-CN"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b="1" dirty="0">
                <a:latin typeface="黑体" panose="02010609060101010101" pitchFamily="49" charset="-122"/>
                <a:ea typeface="黑体" panose="02010609060101010101" pitchFamily="49" charset="-122"/>
                <a:cs typeface="黑体" panose="02010609060101010101" pitchFamily="49" charset="-122"/>
              </a:rPr>
              <a:t>基因水平转移</a:t>
            </a:r>
            <a:br>
              <a:rPr lang="zh-CN" altLang="en-US" sz="3200" b="1" dirty="0">
                <a:latin typeface="黑体" panose="02010609060101010101" pitchFamily="49" charset="-122"/>
                <a:ea typeface="黑体" panose="02010609060101010101" pitchFamily="49" charset="-122"/>
                <a:cs typeface="黑体" panose="02010609060101010101" pitchFamily="49" charset="-122"/>
              </a:rPr>
            </a:br>
            <a:r>
              <a:rPr lang="zh-CN" altLang="en-US" sz="3200" dirty="0">
                <a:latin typeface="Times New Roman" panose="02020603050405020304" pitchFamily="18" charset="0"/>
                <a:ea typeface="黑体" panose="02010609060101010101" pitchFamily="49" charset="-122"/>
                <a:cs typeface="Times New Roman" panose="02020603050405020304" pitchFamily="18" charset="0"/>
              </a:rPr>
              <a:t>（horizontal gene transfer, HGT）</a:t>
            </a:r>
          </a:p>
        </p:txBody>
      </p:sp>
      <p:pic>
        <p:nvPicPr>
          <p:cNvPr id="3" name="图片 2" descr="图1-6.28 "/>
          <p:cNvPicPr>
            <a:picLocks noChangeAspect="1"/>
          </p:cNvPicPr>
          <p:nvPr/>
        </p:nvPicPr>
        <p:blipFill>
          <a:blip r:embed="rId3"/>
          <a:stretch>
            <a:fillRect/>
          </a:stretch>
        </p:blipFill>
        <p:spPr>
          <a:xfrm>
            <a:off x="1873885" y="1702435"/>
            <a:ext cx="5123815" cy="4414520"/>
          </a:xfrm>
          <a:prstGeom prst="rect">
            <a:avLst/>
          </a:prstGeom>
        </p:spPr>
      </p:pic>
      <p:sp>
        <p:nvSpPr>
          <p:cNvPr id="100" name="文本框 99"/>
          <p:cNvSpPr txBox="1"/>
          <p:nvPr/>
        </p:nvSpPr>
        <p:spPr>
          <a:xfrm>
            <a:off x="512445" y="6285865"/>
            <a:ext cx="8466455" cy="275590"/>
          </a:xfrm>
          <a:prstGeom prst="rect">
            <a:avLst/>
          </a:prstGeom>
          <a:noFill/>
          <a:ln w="9525">
            <a:noFill/>
          </a:ln>
        </p:spPr>
        <p:txBody>
          <a:bodyPr wrap="square">
            <a:spAutoFit/>
          </a:bodyPr>
          <a:lstStyle/>
          <a:p>
            <a:r>
              <a:rPr lang="zh-CN" sz="1200">
                <a:ea typeface="宋体" panose="02010600030101010101" pitchFamily="2" charset="-122"/>
              </a:rPr>
              <a:t>禾本科</a:t>
            </a:r>
            <a:r>
              <a:rPr lang="en-US" sz="1200" i="1">
                <a:latin typeface="仿宋" panose="02010609060101010101" charset="-122"/>
                <a:ea typeface="宋体" panose="02010600030101010101" pitchFamily="2" charset="-122"/>
              </a:rPr>
              <a:t>Alloteropsis</a:t>
            </a:r>
            <a:r>
              <a:rPr lang="zh-CN" sz="1200">
                <a:ea typeface="宋体" panose="02010600030101010101" pitchFamily="2" charset="-122"/>
              </a:rPr>
              <a:t>物种系统发生关系及四次向该物种横向转移C4途径相关基因事件（箭头表示）(Christin </a:t>
            </a:r>
            <a:r>
              <a:rPr lang="en-US" sz="1200">
                <a:latin typeface="仿宋" panose="02010609060101010101" charset="-122"/>
                <a:ea typeface="宋体" panose="02010600030101010101" pitchFamily="2" charset="-122"/>
              </a:rPr>
              <a:t>et al., 2012)</a:t>
            </a: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22077"/>
            <a:ext cx="9143999" cy="438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标题 1"/>
          <p:cNvSpPr>
            <a:spLocks noGrp="1"/>
          </p:cNvSpPr>
          <p:nvPr>
            <p:ph type="title"/>
          </p:nvPr>
        </p:nvSpPr>
        <p:spPr>
          <a:xfrm>
            <a:off x="899592" y="332656"/>
            <a:ext cx="7772400" cy="1143000"/>
          </a:xfrm>
        </p:spPr>
        <p:txBody>
          <a:bodyPr/>
          <a:lstStyle/>
          <a:p>
            <a:r>
              <a:rPr lang="zh-CN" altLang="en-US" sz="3200" b="1" dirty="0">
                <a:latin typeface="黑体" panose="02010609060101010101" pitchFamily="49" charset="-122"/>
                <a:ea typeface="黑体" panose="02010609060101010101" pitchFamily="49" charset="-122"/>
                <a:cs typeface="黑体" panose="02010609060101010101" pitchFamily="49" charset="-122"/>
              </a:rPr>
              <a:t>基因水平</a:t>
            </a:r>
            <a:r>
              <a:rPr lang="zh-CN" altLang="en-US" sz="3200" b="1" dirty="0" smtClean="0">
                <a:latin typeface="黑体" panose="02010609060101010101" pitchFamily="49" charset="-122"/>
                <a:ea typeface="黑体" panose="02010609060101010101" pitchFamily="49" charset="-122"/>
                <a:cs typeface="黑体" panose="02010609060101010101" pitchFamily="49" charset="-122"/>
              </a:rPr>
              <a:t>转移，形成基因簇</a:t>
            </a:r>
            <a:endParaRPr lang="zh-CN" altLang="en-US" sz="3200" dirty="0">
              <a:latin typeface="Times New Roman" panose="02020603050405020304" pitchFamily="18" charset="0"/>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66365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009015"/>
            <a:ext cx="7772400" cy="4114800"/>
          </a:xfrm>
        </p:spPr>
        <p:txBody>
          <a:bodyPr/>
          <a:lstStyle/>
          <a:p>
            <a:pPr marL="0" indent="0">
              <a:buNone/>
            </a:pPr>
            <a:r>
              <a:rPr lang="zh-CN" altLang="en-US" sz="2000" b="1">
                <a:latin typeface="黑体" panose="02010609060101010101" pitchFamily="49" charset="-122"/>
                <a:ea typeface="黑体" panose="02010609060101010101" pitchFamily="49" charset="-122"/>
                <a:cs typeface="黑体" panose="02010609060101010101" pitchFamily="49" charset="-122"/>
              </a:rPr>
              <a:t>基于</a:t>
            </a:r>
            <a:r>
              <a:rPr lang="en-US" altLang="zh-CN" sz="2000" b="1">
                <a:latin typeface="黑体" panose="02010609060101010101" pitchFamily="49" charset="-122"/>
                <a:ea typeface="黑体" panose="02010609060101010101" pitchFamily="49" charset="-122"/>
                <a:cs typeface="黑体" panose="02010609060101010101" pitchFamily="49" charset="-122"/>
              </a:rPr>
              <a:t>63</a:t>
            </a:r>
            <a:r>
              <a:rPr lang="zh-CN" altLang="en-US" sz="2000" b="1">
                <a:latin typeface="黑体" panose="02010609060101010101" pitchFamily="49" charset="-122"/>
                <a:ea typeface="黑体" panose="02010609060101010101" pitchFamily="49" charset="-122"/>
                <a:cs typeface="黑体" panose="02010609060101010101" pitchFamily="49" charset="-122"/>
              </a:rPr>
              <a:t>个植物基因组蛋白质编码基因统计（Phytozome，V12）</a:t>
            </a:r>
          </a:p>
        </p:txBody>
      </p:sp>
      <p:graphicFrame>
        <p:nvGraphicFramePr>
          <p:cNvPr id="4" name="表格 3"/>
          <p:cNvGraphicFramePr/>
          <p:nvPr>
            <p:custDataLst>
              <p:tags r:id="rId1"/>
            </p:custDataLst>
            <p:extLst>
              <p:ext uri="{D42A27DB-BD31-4B8C-83A1-F6EECF244321}">
                <p14:modId xmlns:p14="http://schemas.microsoft.com/office/powerpoint/2010/main" val="1793924005"/>
              </p:ext>
            </p:extLst>
          </p:nvPr>
        </p:nvGraphicFramePr>
        <p:xfrm>
          <a:off x="150495" y="2240470"/>
          <a:ext cx="8816975" cy="1080135"/>
        </p:xfrm>
        <a:graphic>
          <a:graphicData uri="http://schemas.openxmlformats.org/drawingml/2006/table">
            <a:tbl>
              <a:tblPr firstRow="1" bandRow="1">
                <a:tableStyleId>{5940675A-B579-460E-94D1-54222C63F5DA}</a:tableStyleId>
              </a:tblPr>
              <a:tblGrid>
                <a:gridCol w="638810"/>
                <a:gridCol w="607695"/>
                <a:gridCol w="764540"/>
                <a:gridCol w="650875"/>
                <a:gridCol w="949325"/>
                <a:gridCol w="942340"/>
                <a:gridCol w="650240"/>
                <a:gridCol w="678180"/>
                <a:gridCol w="755015"/>
                <a:gridCol w="722630"/>
                <a:gridCol w="718185"/>
                <a:gridCol w="739140"/>
              </a:tblGrid>
              <a:tr h="548640">
                <a:tc>
                  <a:txBody>
                    <a:bodyPr/>
                    <a:lstStyle/>
                    <a:p>
                      <a:pPr indent="0">
                        <a:buNone/>
                      </a:pPr>
                      <a:endParaRPr lang="en-US" altLang="en-US" sz="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基因数</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最长基因的长度（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基因平均长度（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编码序列的最长长度（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编码序列的平均长度（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最多外显子个数</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平均外显子个数</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最长外显子长度（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平均外显子长度（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最长内含子长度（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平均内含子长度（</a:t>
                      </a:r>
                      <a:r>
                        <a:rPr lang="en-US" sz="1200" b="1">
                          <a:solidFill>
                            <a:srgbClr val="FF0000"/>
                          </a:solidFill>
                          <a:latin typeface="Times" charset="0"/>
                          <a:cs typeface="Times" charset="0"/>
                        </a:rPr>
                        <a:t>bp</a:t>
                      </a:r>
                      <a:r>
                        <a:rPr lang="en-US" sz="1200" b="1">
                          <a:solidFill>
                            <a:srgbClr val="FF0000"/>
                          </a:solidFill>
                          <a:latin typeface="仿宋" panose="02010609060101010101" charset="-122"/>
                          <a:ea typeface="仿宋" panose="02010609060101010101" charset="-122"/>
                          <a:cs typeface="仿宋" panose="02010609060101010101" charset="-122"/>
                        </a:rPr>
                        <a:t>）</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solidFill>
                  </a:tcPr>
                </a:tc>
              </a:tr>
              <a:tr h="165735">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Times" charset="0"/>
                        <a:ea typeface="Times" charset="0"/>
                        <a:cs typeface="Times" charset="0"/>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endParaRPr lang="en-US" altLang="en-US" sz="1000" b="0">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r>
              <a:tr h="165735">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平均值</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Times" charset="0"/>
                          <a:cs typeface="Times" charset="0"/>
                        </a:rPr>
                        <a:t>32490</a:t>
                      </a:r>
                      <a:endParaRPr lang="en-US" altLang="en-US" sz="1200" b="1">
                        <a:solidFill>
                          <a:srgbClr val="FF0000"/>
                        </a:solidFill>
                        <a:latin typeface="Times" charset="0"/>
                        <a:ea typeface="Times" charset="0"/>
                        <a:cs typeface="Times" charset="0"/>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107384</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3360</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19377</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1169</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78</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5</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10024</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246</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51612</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c>
                  <a:txBody>
                    <a:bodyPr/>
                    <a:lstStyle/>
                    <a:p>
                      <a:pPr indent="0">
                        <a:buNone/>
                      </a:pPr>
                      <a:r>
                        <a:rPr lang="en-US" sz="1200" b="1">
                          <a:solidFill>
                            <a:srgbClr val="FF0000"/>
                          </a:solidFill>
                          <a:latin typeface="仿宋" panose="02010609060101010101" charset="-122"/>
                          <a:ea typeface="仿宋" panose="02010609060101010101" charset="-122"/>
                          <a:cs typeface="仿宋" panose="02010609060101010101" charset="-122"/>
                        </a:rPr>
                        <a:t>422</a:t>
                      </a:r>
                      <a:endParaRPr lang="en-US" altLang="en-US" sz="12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9050" cap="flat" cmpd="sng" algn="ctr">
                      <a:solidFill>
                        <a:srgbClr val="080000"/>
                      </a:solidFill>
                      <a:prstDash val="solid"/>
                      <a:round/>
                      <a:headEnd type="none" w="med" len="med"/>
                      <a:tailEnd type="none" w="med" len="med"/>
                    </a:lnT>
                    <a:lnB w="19050" cap="flat" cmpd="sng">
                      <a:solidFill>
                        <a:srgbClr val="080000"/>
                      </a:solidFill>
                      <a:prstDash val="solid"/>
                      <a:headEnd type="none" w="med" len="med"/>
                      <a:tailEnd type="none" w="med" len="med"/>
                    </a:lnB>
                    <a:lnTlToBr>
                      <a:noFill/>
                    </a:lnTlToBr>
                    <a:lnBlToTr>
                      <a:noFill/>
                    </a:lnBlToTr>
                    <a:solidFill>
                      <a:schemeClr val="tx2"/>
                    </a:solidFill>
                  </a:tcPr>
                </a:tc>
              </a:tr>
            </a:tbl>
          </a:graphicData>
        </a:graphic>
      </p:graphicFrame>
      <p:sp>
        <p:nvSpPr>
          <p:cNvPr id="5" name="文本框 4"/>
          <p:cNvSpPr txBox="1"/>
          <p:nvPr/>
        </p:nvSpPr>
        <p:spPr>
          <a:xfrm>
            <a:off x="685800" y="3897630"/>
            <a:ext cx="1617980" cy="645160"/>
          </a:xfrm>
          <a:prstGeom prst="rect">
            <a:avLst/>
          </a:prstGeom>
          <a:noFill/>
        </p:spPr>
        <p:txBody>
          <a:bodyPr wrap="none" rtlCol="0">
            <a:spAutoFit/>
          </a:bodyPr>
          <a:lstStyle/>
          <a:p>
            <a:r>
              <a:rPr lang="en-US" altLang="zh-CN" sz="1800"/>
              <a:t>98007 / 9629</a:t>
            </a:r>
          </a:p>
          <a:p>
            <a:r>
              <a:rPr lang="zh-CN" altLang="en-US" sz="1800"/>
              <a:t>（最多</a:t>
            </a:r>
            <a:r>
              <a:rPr lang="en-US" altLang="zh-CN" sz="1800"/>
              <a:t>/</a:t>
            </a:r>
            <a:r>
              <a:rPr lang="zh-CN" altLang="en-US" sz="1800"/>
              <a:t>最少）</a:t>
            </a:r>
          </a:p>
        </p:txBody>
      </p:sp>
      <p:cxnSp>
        <p:nvCxnSpPr>
          <p:cNvPr id="6" name="直接箭头连接符 5"/>
          <p:cNvCxnSpPr/>
          <p:nvPr/>
        </p:nvCxnSpPr>
        <p:spPr>
          <a:xfrm>
            <a:off x="1231265" y="3335655"/>
            <a:ext cx="16510" cy="62166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7" name="文本框 6"/>
          <p:cNvSpPr txBox="1"/>
          <p:nvPr/>
        </p:nvSpPr>
        <p:spPr>
          <a:xfrm>
            <a:off x="2247900" y="4168140"/>
            <a:ext cx="1105535" cy="645160"/>
          </a:xfrm>
          <a:prstGeom prst="rect">
            <a:avLst/>
          </a:prstGeom>
          <a:noFill/>
        </p:spPr>
        <p:txBody>
          <a:bodyPr wrap="none" rtlCol="0">
            <a:spAutoFit/>
          </a:bodyPr>
          <a:lstStyle/>
          <a:p>
            <a:r>
              <a:rPr lang="en-US" altLang="zh-CN" sz="1800"/>
              <a:t>&gt;217.7Kb</a:t>
            </a:r>
          </a:p>
          <a:p>
            <a:r>
              <a:rPr lang="zh-CN" altLang="en-US" sz="1800"/>
              <a:t>（最长）</a:t>
            </a:r>
          </a:p>
        </p:txBody>
      </p:sp>
      <p:cxnSp>
        <p:nvCxnSpPr>
          <p:cNvPr id="8" name="直接箭头连接符 7"/>
          <p:cNvCxnSpPr/>
          <p:nvPr/>
        </p:nvCxnSpPr>
        <p:spPr>
          <a:xfrm>
            <a:off x="2051685" y="3248660"/>
            <a:ext cx="863600" cy="100838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11" name="文本框 10"/>
          <p:cNvSpPr txBox="1"/>
          <p:nvPr/>
        </p:nvSpPr>
        <p:spPr>
          <a:xfrm>
            <a:off x="3953510" y="4510405"/>
            <a:ext cx="1097280" cy="645160"/>
          </a:xfrm>
          <a:prstGeom prst="rect">
            <a:avLst/>
          </a:prstGeom>
          <a:noFill/>
        </p:spPr>
        <p:txBody>
          <a:bodyPr wrap="none" rtlCol="0">
            <a:spAutoFit/>
          </a:bodyPr>
          <a:lstStyle/>
          <a:p>
            <a:r>
              <a:rPr lang="en-US" altLang="zh-CN" sz="1800"/>
              <a:t>71.6Kb</a:t>
            </a:r>
          </a:p>
          <a:p>
            <a:r>
              <a:rPr lang="zh-CN" altLang="en-US" sz="1800"/>
              <a:t>（最长）</a:t>
            </a:r>
          </a:p>
        </p:txBody>
      </p:sp>
      <p:cxnSp>
        <p:nvCxnSpPr>
          <p:cNvPr id="12" name="直接箭头连接符 11"/>
          <p:cNvCxnSpPr/>
          <p:nvPr/>
        </p:nvCxnSpPr>
        <p:spPr>
          <a:xfrm>
            <a:off x="3203575" y="3465195"/>
            <a:ext cx="1311910" cy="110490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13" name="文本框 12"/>
          <p:cNvSpPr txBox="1"/>
          <p:nvPr/>
        </p:nvSpPr>
        <p:spPr>
          <a:xfrm>
            <a:off x="6967220" y="4151630"/>
            <a:ext cx="1097280" cy="645160"/>
          </a:xfrm>
          <a:prstGeom prst="rect">
            <a:avLst/>
          </a:prstGeom>
          <a:noFill/>
        </p:spPr>
        <p:txBody>
          <a:bodyPr wrap="none" rtlCol="0">
            <a:spAutoFit/>
          </a:bodyPr>
          <a:lstStyle/>
          <a:p>
            <a:r>
              <a:rPr lang="en-US" altLang="zh-CN" sz="1800"/>
              <a:t>1.3Mb</a:t>
            </a:r>
          </a:p>
          <a:p>
            <a:r>
              <a:rPr lang="zh-CN" altLang="en-US" sz="1800"/>
              <a:t>（最长）</a:t>
            </a:r>
          </a:p>
        </p:txBody>
      </p:sp>
      <p:cxnSp>
        <p:nvCxnSpPr>
          <p:cNvPr id="14" name="直接箭头连接符 13"/>
          <p:cNvCxnSpPr/>
          <p:nvPr/>
        </p:nvCxnSpPr>
        <p:spPr>
          <a:xfrm flipH="1">
            <a:off x="7529195" y="3321685"/>
            <a:ext cx="139065" cy="88963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15" name="文本框 14"/>
          <p:cNvSpPr txBox="1"/>
          <p:nvPr/>
        </p:nvSpPr>
        <p:spPr>
          <a:xfrm>
            <a:off x="5739130" y="4643755"/>
            <a:ext cx="1097280" cy="645160"/>
          </a:xfrm>
          <a:prstGeom prst="rect">
            <a:avLst/>
          </a:prstGeom>
          <a:noFill/>
        </p:spPr>
        <p:txBody>
          <a:bodyPr wrap="none" rtlCol="0">
            <a:spAutoFit/>
          </a:bodyPr>
          <a:lstStyle/>
          <a:p>
            <a:r>
              <a:rPr lang="en-US" altLang="zh-CN" sz="1800"/>
              <a:t>40.4Kb</a:t>
            </a:r>
          </a:p>
          <a:p>
            <a:r>
              <a:rPr lang="zh-CN" altLang="en-US" sz="1800"/>
              <a:t>（最长）</a:t>
            </a:r>
          </a:p>
        </p:txBody>
      </p:sp>
      <p:cxnSp>
        <p:nvCxnSpPr>
          <p:cNvPr id="16" name="直接箭头连接符 15"/>
          <p:cNvCxnSpPr/>
          <p:nvPr/>
        </p:nvCxnSpPr>
        <p:spPr>
          <a:xfrm flipH="1">
            <a:off x="6155690" y="3321685"/>
            <a:ext cx="72390" cy="1367790"/>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
        <p:nvSpPr>
          <p:cNvPr id="17" name="文本框 16"/>
          <p:cNvSpPr txBox="1"/>
          <p:nvPr/>
        </p:nvSpPr>
        <p:spPr>
          <a:xfrm>
            <a:off x="4455795" y="3695065"/>
            <a:ext cx="1097280" cy="645160"/>
          </a:xfrm>
          <a:prstGeom prst="rect">
            <a:avLst/>
          </a:prstGeom>
          <a:noFill/>
        </p:spPr>
        <p:txBody>
          <a:bodyPr wrap="none" rtlCol="0">
            <a:spAutoFit/>
          </a:bodyPr>
          <a:lstStyle/>
          <a:p>
            <a:r>
              <a:rPr lang="en-US" altLang="zh-CN" sz="1800"/>
              <a:t>173/109</a:t>
            </a:r>
          </a:p>
          <a:p>
            <a:r>
              <a:rPr lang="zh-CN" altLang="en-US" sz="1800"/>
              <a:t>（最多）</a:t>
            </a:r>
          </a:p>
        </p:txBody>
      </p:sp>
      <p:cxnSp>
        <p:nvCxnSpPr>
          <p:cNvPr id="18" name="直接箭头连接符 17"/>
          <p:cNvCxnSpPr/>
          <p:nvPr/>
        </p:nvCxnSpPr>
        <p:spPr>
          <a:xfrm>
            <a:off x="4797425" y="3281045"/>
            <a:ext cx="67945" cy="419735"/>
          </a:xfrm>
          <a:prstGeom prst="straightConnector1">
            <a:avLst/>
          </a:prstGeom>
          <a:solidFill>
            <a:schemeClr val="accent1"/>
          </a:solidFill>
          <a:ln w="9525" cap="flat" cmpd="sng" algn="ctr">
            <a:solidFill>
              <a:schemeClr val="tx1"/>
            </a:solidFill>
            <a:prstDash val="solid"/>
            <a:round/>
            <a:headEnd type="none" w="med" len="med"/>
            <a:tailEnd type="arrow" w="med" len="med"/>
          </a:ln>
        </p:spPr>
      </p:cxnSp>
    </p:spTree>
    <p:extLst>
      <p:ext uri="{BB962C8B-B14F-4D97-AF65-F5344CB8AC3E}">
        <p14:creationId xmlns:p14="http://schemas.microsoft.com/office/powerpoint/2010/main" val="2991564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b="1">
                <a:latin typeface="黑体" panose="02010609060101010101" pitchFamily="49" charset="-122"/>
                <a:ea typeface="黑体" panose="02010609060101010101" pitchFamily="49" charset="-122"/>
              </a:rPr>
              <a:t>植物细胞内基因组间横向转移</a:t>
            </a:r>
          </a:p>
        </p:txBody>
      </p:sp>
      <p:sp>
        <p:nvSpPr>
          <p:cNvPr id="100" name="文本框 99"/>
          <p:cNvSpPr txBox="1"/>
          <p:nvPr/>
        </p:nvSpPr>
        <p:spPr>
          <a:xfrm>
            <a:off x="1391920" y="6301740"/>
            <a:ext cx="6388735" cy="368300"/>
          </a:xfrm>
          <a:prstGeom prst="rect">
            <a:avLst/>
          </a:prstGeom>
          <a:noFill/>
          <a:ln w="9525">
            <a:noFill/>
          </a:ln>
        </p:spPr>
        <p:txBody>
          <a:bodyPr wrap="square">
            <a:spAutoFit/>
          </a:bodyPr>
          <a:lstStyle/>
          <a:p>
            <a:r>
              <a:rPr lang="zh-CN" sz="1800">
                <a:latin typeface="黑体" panose="02010609060101010101" pitchFamily="49" charset="-122"/>
                <a:ea typeface="黑体" panose="02010609060101010101" pitchFamily="49" charset="-122"/>
                <a:cs typeface="黑体" panose="02010609060101010101" pitchFamily="49" charset="-122"/>
              </a:rPr>
              <a:t>水稻核基因组与叶绿体基因组序列比较图（</a:t>
            </a:r>
            <a:r>
              <a:rPr lang="en-US" sz="1800">
                <a:latin typeface="黑体" panose="02010609060101010101" pitchFamily="49" charset="-122"/>
                <a:ea typeface="黑体" panose="02010609060101010101" pitchFamily="49" charset="-122"/>
                <a:cs typeface="黑体" panose="02010609060101010101" pitchFamily="49" charset="-122"/>
              </a:rPr>
              <a:t>Guo et al., 2008)</a:t>
            </a:r>
            <a:endParaRPr lang="zh-CN" altLang="en-US" sz="1800">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descr="图1-6.29 "/>
          <p:cNvPicPr>
            <a:picLocks noChangeAspect="1"/>
          </p:cNvPicPr>
          <p:nvPr/>
        </p:nvPicPr>
        <p:blipFill>
          <a:blip r:embed="rId3"/>
          <a:stretch>
            <a:fillRect/>
          </a:stretch>
        </p:blipFill>
        <p:spPr>
          <a:xfrm>
            <a:off x="1734820" y="1585595"/>
            <a:ext cx="5897880" cy="461137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860" y="764540"/>
            <a:ext cx="8125460" cy="1143000"/>
          </a:xfrm>
        </p:spPr>
        <p:txBody>
          <a:bodyPr/>
          <a:lstStyle/>
          <a:p>
            <a:r>
              <a:rPr lang="zh-CN" altLang="en-US" sz="4000">
                <a:latin typeface="黑体" panose="02010609060101010101" pitchFamily="49" charset="-122"/>
                <a:ea typeface="黑体" panose="02010609060101010101" pitchFamily="49" charset="-122"/>
              </a:rPr>
              <a:t>寄生植物向宿主植物横向基因转移</a:t>
            </a:r>
          </a:p>
        </p:txBody>
      </p:sp>
      <p:sp>
        <p:nvSpPr>
          <p:cNvPr id="100" name="文本框 99"/>
          <p:cNvSpPr txBox="1"/>
          <p:nvPr/>
        </p:nvSpPr>
        <p:spPr>
          <a:xfrm>
            <a:off x="822960" y="2562225"/>
            <a:ext cx="7960360" cy="2676525"/>
          </a:xfrm>
          <a:prstGeom prst="rect">
            <a:avLst/>
          </a:prstGeom>
          <a:noFill/>
          <a:ln w="9525">
            <a:noFill/>
          </a:ln>
        </p:spPr>
        <p:txBody>
          <a:bodyPr wrap="square">
            <a:spAutoFit/>
          </a:bodyPr>
          <a:lstStyle/>
          <a:p>
            <a:r>
              <a:rPr lang="en-US" altLang="zh-CN" sz="2800">
                <a:ea typeface="宋体" panose="02010600030101010101" pitchFamily="2" charset="-122"/>
              </a:rPr>
              <a:t>        </a:t>
            </a:r>
            <a:r>
              <a:rPr lang="zh-CN" sz="2800">
                <a:ea typeface="宋体" panose="02010600030101010101" pitchFamily="2" charset="-122"/>
              </a:rPr>
              <a:t>菟丝子（</a:t>
            </a:r>
            <a:r>
              <a:rPr lang="en-US" sz="2800" i="1">
                <a:latin typeface="Times New Roman" panose="02020603050405020304" pitchFamily="18" charset="0"/>
                <a:ea typeface="宋体" panose="02010600030101010101" pitchFamily="2" charset="-122"/>
              </a:rPr>
              <a:t>Cuscuta campestris</a:t>
            </a:r>
            <a:r>
              <a:rPr lang="zh-CN" sz="2800">
                <a:ea typeface="宋体" panose="02010600030101010101" pitchFamily="2" charset="-122"/>
              </a:rPr>
              <a:t>）可以向宿主植物（拟南芥和本氏烟）横向转移大量mRNA和miRNA基因，即</a:t>
            </a:r>
            <a:r>
              <a:rPr lang="zh-CN" sz="2800">
                <a:sym typeface="+mn-ea"/>
              </a:rPr>
              <a:t>寄生植物</a:t>
            </a:r>
            <a:r>
              <a:rPr lang="zh-CN" sz="2800">
                <a:solidFill>
                  <a:schemeClr val="tx2"/>
                </a:solidFill>
                <a:ea typeface="宋体" panose="02010600030101010101" pitchFamily="2" charset="-122"/>
              </a:rPr>
              <a:t>的RNA分子能够跨物种靶向寄主mRNA从而调控其基因表达，在菟丝子寄生过程中起作用（</a:t>
            </a:r>
            <a:r>
              <a:rPr lang="en-US" sz="2800">
                <a:solidFill>
                  <a:schemeClr val="tx2"/>
                </a:solidFill>
                <a:latin typeface="仿宋" panose="02010609060101010101" charset="-122"/>
                <a:ea typeface="宋体" panose="02010600030101010101" pitchFamily="2" charset="-122"/>
              </a:rPr>
              <a:t>Kim et al., </a:t>
            </a:r>
            <a:r>
              <a:rPr lang="zh-CN" sz="2800">
                <a:solidFill>
                  <a:schemeClr val="tx2"/>
                </a:solidFill>
                <a:ea typeface="宋体" panose="02010600030101010101" pitchFamily="2" charset="-122"/>
              </a:rPr>
              <a:t>2014；Shahid</a:t>
            </a:r>
            <a:r>
              <a:rPr lang="en-US" sz="2800">
                <a:solidFill>
                  <a:schemeClr val="tx2"/>
                </a:solidFill>
                <a:latin typeface="仿宋" panose="02010609060101010101" charset="-122"/>
                <a:ea typeface="宋体" panose="02010600030101010101" pitchFamily="2" charset="-122"/>
              </a:rPr>
              <a:t> et a</a:t>
            </a:r>
            <a:r>
              <a:rPr lang="en-US" sz="2800">
                <a:latin typeface="仿宋" panose="02010609060101010101" charset="-122"/>
                <a:ea typeface="宋体" panose="02010600030101010101" pitchFamily="2" charset="-122"/>
              </a:rPr>
              <a:t>l., </a:t>
            </a:r>
            <a:r>
              <a:rPr lang="zh-CN" sz="2800">
                <a:ea typeface="宋体" panose="02010600030101010101" pitchFamily="2" charset="-122"/>
              </a:rPr>
              <a:t>2018）</a:t>
            </a:r>
            <a:endParaRPr lang="zh-CN" altLang="en-US" sz="2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a:latin typeface="黑体" panose="02010609060101010101" pitchFamily="49" charset="-122"/>
                <a:ea typeface="黑体" panose="02010609060101010101" pitchFamily="49" charset="-122"/>
              </a:rPr>
              <a:t>微生物向植物的横向基因转移</a:t>
            </a:r>
          </a:p>
        </p:txBody>
      </p:sp>
      <p:sp>
        <p:nvSpPr>
          <p:cNvPr id="3" name="文本框 2"/>
          <p:cNvSpPr txBox="1"/>
          <p:nvPr/>
        </p:nvSpPr>
        <p:spPr>
          <a:xfrm>
            <a:off x="1389380" y="1957070"/>
            <a:ext cx="7068820" cy="2399665"/>
          </a:xfrm>
          <a:prstGeom prst="rect">
            <a:avLst/>
          </a:prstGeom>
          <a:noFill/>
        </p:spPr>
        <p:txBody>
          <a:bodyPr wrap="square" rtlCol="0">
            <a:spAutoFit/>
          </a:bodyPr>
          <a:lstStyle/>
          <a:p>
            <a:pPr algn="l">
              <a:lnSpc>
                <a:spcPct val="150000"/>
              </a:lnSpc>
            </a:pPr>
            <a:r>
              <a:rPr lang="zh-CN" altLang="en-US" sz="2000"/>
              <a:t>土壤农杆菌向植物转移：发明转基因技术</a:t>
            </a:r>
          </a:p>
          <a:p>
            <a:pPr algn="l">
              <a:lnSpc>
                <a:spcPct val="150000"/>
              </a:lnSpc>
            </a:pPr>
            <a:endParaRPr lang="zh-CN" altLang="en-US" sz="2000"/>
          </a:p>
          <a:p>
            <a:pPr algn="l">
              <a:lnSpc>
                <a:spcPct val="150000"/>
              </a:lnSpc>
            </a:pPr>
            <a:r>
              <a:rPr lang="en-US" altLang="zh-CN" sz="2000"/>
              <a:t>PNAS</a:t>
            </a:r>
            <a:r>
              <a:rPr lang="zh-CN" altLang="en-US" sz="2000">
                <a:sym typeface="+mn-ea"/>
              </a:rPr>
              <a:t>（</a:t>
            </a:r>
            <a:r>
              <a:rPr lang="en-US" altLang="zh-CN" sz="2000">
                <a:sym typeface="+mn-ea"/>
              </a:rPr>
              <a:t>2015</a:t>
            </a:r>
            <a:r>
              <a:rPr lang="zh-CN" altLang="en-US" sz="2000">
                <a:sym typeface="+mn-ea"/>
              </a:rPr>
              <a:t>）</a:t>
            </a:r>
            <a:r>
              <a:rPr lang="zh-CN" altLang="en-US" sz="2000"/>
              <a:t>：在291个</a:t>
            </a:r>
            <a:r>
              <a:rPr lang="zh-CN" altLang="en-US" sz="2000">
                <a:sym typeface="+mn-ea"/>
              </a:rPr>
              <a:t>甘薯品种</a:t>
            </a:r>
            <a:r>
              <a:rPr lang="zh-CN" altLang="en-US" sz="2000"/>
              <a:t>中，都发现了农杆菌T-DNA的序列。科学家认为在甘薯进化的过程中，曾被农杆菌侵染，而且被转入的农杆菌T-DNA在后续的自然选择中保留了下来</a:t>
            </a:r>
          </a:p>
        </p:txBody>
      </p:sp>
      <p:pic>
        <p:nvPicPr>
          <p:cNvPr id="4" name="图片 3" descr="964432fa828ba61e871bab0b4434970a314e5989"/>
          <p:cNvPicPr>
            <a:picLocks noChangeAspect="1"/>
          </p:cNvPicPr>
          <p:nvPr/>
        </p:nvPicPr>
        <p:blipFill>
          <a:blip r:embed="rId3"/>
          <a:stretch>
            <a:fillRect/>
          </a:stretch>
        </p:blipFill>
        <p:spPr>
          <a:xfrm>
            <a:off x="5432425" y="4460240"/>
            <a:ext cx="3213100" cy="22599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5624036" y="5519261"/>
            <a:ext cx="3293745" cy="521970"/>
          </a:xfrm>
          <a:prstGeom prst="rect">
            <a:avLst/>
          </a:prstGeom>
          <a:noFill/>
        </p:spPr>
        <p:txBody>
          <a:bodyPr wrap="square" rtlCol="0" anchor="t">
            <a:spAutoFit/>
          </a:bodyPr>
          <a:lstStyle/>
          <a:p>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Zhang et al., 2012</a:t>
            </a:r>
            <a:r>
              <a:rPr lang="en-US" sz="1400" dirty="0">
                <a:latin typeface="Times New Roman" panose="02020603050405020304" pitchFamily="18" charset="0"/>
                <a:ea typeface="微软雅黑" panose="020B0503020204020204" charset="-122"/>
                <a:cs typeface="Times New Roman" panose="02020603050405020304" pitchFamily="18" charset="0"/>
              </a:rPr>
              <a:t>; </a:t>
            </a:r>
            <a:r>
              <a:rPr lang="en-US" altLang="zh-CN" sz="1400" dirty="0">
                <a:latin typeface="Times New Roman" panose="02020603050405020304" pitchFamily="18" charset="0"/>
                <a:ea typeface="微软雅黑" panose="020B0503020204020204" charset="-122"/>
                <a:cs typeface="Times New Roman" panose="02020603050405020304" pitchFamily="18" charset="0"/>
              </a:rPr>
              <a:t>Zhou et al., 2014; Chin et al., 2016.</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p>
        </p:txBody>
      </p:sp>
      <p:pic>
        <p:nvPicPr>
          <p:cNvPr id="3" name="图片 2"/>
          <p:cNvPicPr>
            <a:picLocks noChangeAspect="1"/>
          </p:cNvPicPr>
          <p:nvPr/>
        </p:nvPicPr>
        <p:blipFill>
          <a:blip r:embed="rId3"/>
          <a:srcRect t="27604"/>
          <a:stretch>
            <a:fillRect/>
          </a:stretch>
        </p:blipFill>
        <p:spPr>
          <a:xfrm>
            <a:off x="348139" y="1768316"/>
            <a:ext cx="4471035" cy="3484721"/>
          </a:xfrm>
          <a:prstGeom prst="rect">
            <a:avLst/>
          </a:prstGeom>
        </p:spPr>
      </p:pic>
      <p:sp>
        <p:nvSpPr>
          <p:cNvPr id="14" name="圆角矩形 13"/>
          <p:cNvSpPr/>
          <p:nvPr/>
        </p:nvSpPr>
        <p:spPr>
          <a:xfrm>
            <a:off x="5275764" y="2353179"/>
            <a:ext cx="3493837" cy="553787"/>
          </a:xfrm>
          <a:prstGeom prst="roundRect">
            <a:avLst/>
          </a:prstGeom>
          <a:solidFill>
            <a:schemeClr val="tx2">
              <a:lumMod val="20000"/>
              <a:lumOff val="80000"/>
            </a:schemeClr>
          </a:solidFill>
        </p:spPr>
        <p:txBody>
          <a:bodyPr wrap="none">
            <a:spAutoFit/>
          </a:bodyPr>
          <a:lstStyle/>
          <a:p>
            <a:pPr indent="0" algn="l">
              <a:lnSpc>
                <a:spcPct val="150000"/>
              </a:lnSpc>
              <a:spcBef>
                <a:spcPts val="600"/>
              </a:spcBef>
              <a:buClrTx/>
              <a:buSzTx/>
              <a:buFont typeface="Arial" panose="020B0604020202020204" pitchFamily="34" charset="0"/>
              <a:buNone/>
            </a:pPr>
            <a:r>
              <a:rPr lang="zh-CN" altLang="en-US" sz="1800" b="1" dirty="0">
                <a:solidFill>
                  <a:schemeClr val="bg2"/>
                </a:solidFill>
                <a:uFillTx/>
                <a:latin typeface="Times New Roman" panose="02020603050405020304" pitchFamily="18" charset="0"/>
                <a:ea typeface="微软雅黑" panose="020B0503020204020204" charset="-122"/>
                <a:cs typeface="宋体" panose="02010600030101010101" pitchFamily="2" charset="-122"/>
              </a:rPr>
              <a:t>植物miRNA起怎样的调控作用？</a:t>
            </a:r>
          </a:p>
        </p:txBody>
      </p:sp>
      <p:sp>
        <p:nvSpPr>
          <p:cNvPr id="15" name="矩形 14"/>
          <p:cNvSpPr/>
          <p:nvPr/>
        </p:nvSpPr>
        <p:spPr>
          <a:xfrm>
            <a:off x="5506879" y="3032284"/>
            <a:ext cx="3128010" cy="1845310"/>
          </a:xfrm>
          <a:prstGeom prst="rect">
            <a:avLst/>
          </a:prstGeom>
        </p:spPr>
        <p:txBody>
          <a:bodyPr wrap="square">
            <a:spAutoFit/>
          </a:bodyPr>
          <a:lstStyle/>
          <a:p>
            <a:pPr marL="285750" indent="-285750" algn="l">
              <a:lnSpc>
                <a:spcPct val="150000"/>
              </a:lnSpc>
              <a:spcBef>
                <a:spcPts val="600"/>
              </a:spcBef>
              <a:buClrTx/>
              <a:buSzTx/>
              <a:buFont typeface="Arial" panose="020B0604020202020204" pitchFamily="34" charset="0"/>
              <a:buChar char="•"/>
            </a:pPr>
            <a:r>
              <a:rPr lang="zh-CN" altLang="en-US" sz="1650" dirty="0">
                <a:uFillTx/>
                <a:latin typeface="Times New Roman" panose="02020603050405020304" pitchFamily="18" charset="0"/>
                <a:ea typeface="微软雅黑" panose="020B0503020204020204" charset="-122"/>
                <a:cs typeface="宋体" panose="02010600030101010101" pitchFamily="2" charset="-122"/>
              </a:rPr>
              <a:t>影响脂类代谢</a:t>
            </a:r>
          </a:p>
          <a:p>
            <a:pPr marL="285750" indent="-285750" algn="l">
              <a:lnSpc>
                <a:spcPct val="150000"/>
              </a:lnSpc>
              <a:spcBef>
                <a:spcPts val="600"/>
              </a:spcBef>
              <a:buClrTx/>
              <a:buSzTx/>
              <a:buFont typeface="Arial" panose="020B0604020202020204" pitchFamily="34" charset="0"/>
              <a:buChar char="•"/>
            </a:pPr>
            <a:r>
              <a:rPr lang="zh-CN" altLang="en-US" sz="1650" dirty="0">
                <a:uFillTx/>
                <a:latin typeface="Times New Roman" panose="02020603050405020304" pitchFamily="18" charset="0"/>
                <a:ea typeface="微软雅黑" panose="020B0503020204020204" charset="-122"/>
                <a:cs typeface="宋体" panose="02010600030101010101" pitchFamily="2" charset="-122"/>
              </a:rPr>
              <a:t>抗病毒</a:t>
            </a:r>
          </a:p>
          <a:p>
            <a:pPr marL="285750" indent="-285750" algn="l">
              <a:lnSpc>
                <a:spcPct val="150000"/>
              </a:lnSpc>
              <a:spcBef>
                <a:spcPts val="600"/>
              </a:spcBef>
              <a:buClrTx/>
              <a:buSzTx/>
              <a:buFont typeface="Arial" panose="020B0604020202020204" pitchFamily="34" charset="0"/>
              <a:buChar char="•"/>
            </a:pPr>
            <a:r>
              <a:rPr lang="zh-CN" altLang="en-US" sz="1650" dirty="0">
                <a:uFillTx/>
                <a:latin typeface="Times New Roman" panose="02020603050405020304" pitchFamily="18" charset="0"/>
                <a:ea typeface="微软雅黑" panose="020B0503020204020204" charset="-122"/>
                <a:cs typeface="宋体" panose="02010600030101010101" pitchFamily="2" charset="-122"/>
              </a:rPr>
              <a:t>抗癌</a:t>
            </a:r>
          </a:p>
          <a:p>
            <a:pPr marL="285750" indent="-285750" algn="l">
              <a:lnSpc>
                <a:spcPct val="150000"/>
              </a:lnSpc>
              <a:spcBef>
                <a:spcPts val="600"/>
              </a:spcBef>
              <a:buClrTx/>
              <a:buSzTx/>
              <a:buFont typeface="Arial" panose="020B0604020202020204" pitchFamily="34" charset="0"/>
              <a:buChar char="•"/>
            </a:pPr>
            <a:r>
              <a:rPr lang="zh-CN" altLang="en-US" sz="1650" dirty="0">
                <a:uFillTx/>
                <a:latin typeface="Times New Roman" panose="02020603050405020304" pitchFamily="18" charset="0"/>
                <a:ea typeface="微软雅黑" panose="020B0503020204020204" charset="-122"/>
                <a:cs typeface="宋体" panose="02010600030101010101" pitchFamily="2" charset="-122"/>
              </a:rPr>
              <a:t>……</a:t>
            </a:r>
          </a:p>
        </p:txBody>
      </p:sp>
      <p:sp>
        <p:nvSpPr>
          <p:cNvPr id="4" name="标题 3"/>
          <p:cNvSpPr>
            <a:spLocks noGrp="1"/>
          </p:cNvSpPr>
          <p:nvPr>
            <p:ph type="title"/>
          </p:nvPr>
        </p:nvSpPr>
        <p:spPr>
          <a:xfrm>
            <a:off x="314378" y="988748"/>
            <a:ext cx="8226900" cy="529200"/>
          </a:xfrm>
        </p:spPr>
        <p:txBody>
          <a:bodyPr/>
          <a:lstStyle/>
          <a:p>
            <a:r>
              <a:rPr lang="zh-CN" altLang="en-US" sz="2400" dirty="0">
                <a:latin typeface="Times New Roman" panose="02020603050405020304" pitchFamily="18" charset="0"/>
                <a:ea typeface="微软雅黑" panose="020B0503020204020204" charset="-122"/>
              </a:rPr>
              <a:t>植物跨界调控</a:t>
            </a:r>
            <a:endParaRPr lang="en-US" altLang="zh-CN" sz="2400" dirty="0">
              <a:latin typeface="Times New Roman" panose="02020603050405020304" pitchFamily="18" charset="0"/>
              <a:ea typeface="微软雅黑" panose="020B0503020204020204" charset="-122"/>
            </a:endParaRPr>
          </a:p>
        </p:txBody>
      </p:sp>
      <p:cxnSp>
        <p:nvCxnSpPr>
          <p:cNvPr id="8" name="直接连接符 7"/>
          <p:cNvCxnSpPr/>
          <p:nvPr/>
        </p:nvCxnSpPr>
        <p:spPr>
          <a:xfrm flipV="1">
            <a:off x="242888" y="1463993"/>
            <a:ext cx="4256723" cy="7144"/>
          </a:xfrm>
          <a:prstGeom prst="line">
            <a:avLst/>
          </a:prstGeom>
          <a:ln w="28575" cmpd="sng">
            <a:solidFill>
              <a:srgbClr val="002060"/>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501015" y="892016"/>
            <a:ext cx="8228648" cy="1897856"/>
          </a:xfrm>
        </p:spPr>
        <p:txBody>
          <a:bodyPr>
            <a:normAutofit/>
          </a:bodyPr>
          <a:lstStyle/>
          <a:p>
            <a:pPr algn="l">
              <a:lnSpc>
                <a:spcPct val="100000"/>
              </a:lnSpc>
            </a:pPr>
            <a:r>
              <a:rPr lang="en-US" altLang="zh-CN" sz="3300" b="1" dirty="0">
                <a:solidFill>
                  <a:schemeClr val="accent5">
                    <a:lumMod val="50000"/>
                  </a:schemeClr>
                </a:solidFill>
                <a:latin typeface="Times New Roman" panose="02020603050405020304" pitchFamily="18" charset="0"/>
                <a:cs typeface="Times New Roman" panose="02020603050405020304" pitchFamily="18" charset="0"/>
              </a:rPr>
              <a:t>ePmiRNA_finder: </a:t>
            </a:r>
            <a:r>
              <a:rPr lang="en-US" altLang="zh-CN" sz="3300" dirty="0">
                <a:latin typeface="Times New Roman" panose="02020603050405020304" pitchFamily="18" charset="0"/>
                <a:cs typeface="Times New Roman" panose="02020603050405020304" pitchFamily="18" charset="0"/>
              </a:rPr>
              <a:t/>
            </a:r>
            <a:br>
              <a:rPr lang="en-US" altLang="zh-CN" sz="3300" dirty="0">
                <a:latin typeface="Times New Roman" panose="02020603050405020304" pitchFamily="18" charset="0"/>
                <a:cs typeface="Times New Roman" panose="02020603050405020304" pitchFamily="18" charset="0"/>
              </a:rPr>
            </a:br>
            <a:r>
              <a:rPr lang="en-US" altLang="zh-CN" sz="3300" dirty="0">
                <a:latin typeface="Times New Roman" panose="02020603050405020304" pitchFamily="18" charset="0"/>
                <a:cs typeface="Times New Roman" panose="02020603050405020304" pitchFamily="18" charset="0"/>
              </a:rPr>
              <a:t>Identification of extracellular plant miRNAs in human and animals </a:t>
            </a:r>
            <a:endParaRPr lang="zh-CN" altLang="zh-CN" sz="2700" dirty="0">
              <a:latin typeface="+mj-ea"/>
              <a:ea typeface="+mj-ea"/>
            </a:endParaRPr>
          </a:p>
        </p:txBody>
      </p:sp>
      <p:sp>
        <p:nvSpPr>
          <p:cNvPr id="7" name="文本框 6"/>
          <p:cNvSpPr txBox="1"/>
          <p:nvPr/>
        </p:nvSpPr>
        <p:spPr>
          <a:xfrm>
            <a:off x="875030" y="3301365"/>
            <a:ext cx="6896100" cy="2707005"/>
          </a:xfrm>
          <a:prstGeom prst="rect">
            <a:avLst/>
          </a:prstGeom>
          <a:noFill/>
        </p:spPr>
        <p:txBody>
          <a:bodyPr wrap="square" rtlCol="0">
            <a:spAutoFit/>
          </a:bodyPr>
          <a:lstStyle/>
          <a:p>
            <a:pPr marL="342900" indent="-342900" algn="l" fontAlgn="auto">
              <a:lnSpc>
                <a:spcPct val="150000"/>
              </a:lnSpc>
              <a:spcBef>
                <a:spcPts val="600"/>
              </a:spcBef>
              <a:buClrTx/>
              <a:buSzTx/>
              <a:buFont typeface="Arial" panose="020B0604020202020204" pitchFamily="34" charset="0"/>
              <a:buChar char="•"/>
            </a:pPr>
            <a:r>
              <a:rPr lang="zh-CN" altLang="en-US" sz="2000" dirty="0">
                <a:solidFill>
                  <a:schemeClr val="accent2">
                    <a:lumMod val="50000"/>
                  </a:schemeClr>
                </a:solidFill>
                <a:uFillTx/>
                <a:latin typeface="Times New Roman" panose="02020603050405020304" pitchFamily="18" charset="0"/>
                <a:ea typeface="微软雅黑" panose="020B0503020204020204" charset="-122"/>
                <a:cs typeface="宋体" panose="02010600030101010101" pitchFamily="2" charset="-122"/>
              </a:rPr>
              <a:t>20</a:t>
            </a:r>
            <a:r>
              <a:rPr lang="zh-CN" altLang="en-US" sz="2000" dirty="0">
                <a:uFillTx/>
                <a:latin typeface="Times New Roman" panose="02020603050405020304" pitchFamily="18" charset="0"/>
                <a:ea typeface="微软雅黑" panose="020B0503020204020204" charset="-122"/>
                <a:cs typeface="宋体" panose="02010600030101010101" pitchFamily="2" charset="-122"/>
              </a:rPr>
              <a:t>个健康人类血液样本</a:t>
            </a:r>
            <a:endParaRPr lang="en-US" altLang="zh-CN" sz="2000" dirty="0">
              <a:uFillTx/>
              <a:latin typeface="Times New Roman" panose="02020603050405020304" pitchFamily="18" charset="0"/>
              <a:ea typeface="微软雅黑" panose="020B0503020204020204" charset="-122"/>
              <a:cs typeface="宋体" panose="02010600030101010101" pitchFamily="2" charset="-122"/>
            </a:endParaRPr>
          </a:p>
          <a:p>
            <a:pPr marL="342900" indent="-342900" algn="l" fontAlgn="auto">
              <a:lnSpc>
                <a:spcPct val="150000"/>
              </a:lnSpc>
              <a:spcBef>
                <a:spcPts val="600"/>
              </a:spcBef>
              <a:buClrTx/>
              <a:buSzTx/>
              <a:buFont typeface="Arial" panose="020B0604020202020204" pitchFamily="34" charset="0"/>
              <a:buChar char="•"/>
            </a:pPr>
            <a:r>
              <a:rPr lang="zh-CN" altLang="en-US" sz="2000" dirty="0">
                <a:solidFill>
                  <a:schemeClr val="accent2">
                    <a:lumMod val="50000"/>
                  </a:schemeClr>
                </a:solidFill>
                <a:uFillTx/>
                <a:latin typeface="Times New Roman" panose="02020603050405020304" pitchFamily="18" charset="0"/>
                <a:ea typeface="微软雅黑" panose="020B0503020204020204" charset="-122"/>
                <a:cs typeface="宋体" panose="02010600030101010101" pitchFamily="2" charset="-122"/>
              </a:rPr>
              <a:t>45</a:t>
            </a:r>
            <a:r>
              <a:rPr lang="zh-CN" altLang="en-US" sz="2000" dirty="0">
                <a:uFillTx/>
                <a:latin typeface="Times New Roman" panose="02020603050405020304" pitchFamily="18" charset="0"/>
                <a:ea typeface="微软雅黑" panose="020B0503020204020204" charset="-122"/>
                <a:cs typeface="宋体" panose="02010600030101010101" pitchFamily="2" charset="-122"/>
              </a:rPr>
              <a:t>条植物miRNA</a:t>
            </a:r>
            <a:endParaRPr lang="en-US" altLang="zh-CN" sz="2000" dirty="0">
              <a:uFillTx/>
              <a:latin typeface="Times New Roman" panose="02020603050405020304" pitchFamily="18" charset="0"/>
              <a:ea typeface="微软雅黑" panose="020B0503020204020204" charset="-122"/>
              <a:cs typeface="宋体" panose="02010600030101010101" pitchFamily="2" charset="-122"/>
            </a:endParaRPr>
          </a:p>
          <a:p>
            <a:pPr marL="342900" indent="-342900" algn="l" fontAlgn="auto">
              <a:lnSpc>
                <a:spcPct val="150000"/>
              </a:lnSpc>
              <a:spcBef>
                <a:spcPts val="600"/>
              </a:spcBef>
              <a:buClrTx/>
              <a:buSzTx/>
              <a:buFont typeface="Arial" panose="020B0604020202020204" pitchFamily="34" charset="0"/>
              <a:buChar char="•"/>
            </a:pPr>
            <a:r>
              <a:rPr lang="zh-CN" altLang="en-US" sz="2000" dirty="0">
                <a:solidFill>
                  <a:schemeClr val="accent2">
                    <a:lumMod val="50000"/>
                  </a:schemeClr>
                </a:solidFill>
                <a:uFillTx/>
                <a:latin typeface="Times New Roman" panose="02020603050405020304" pitchFamily="18" charset="0"/>
                <a:ea typeface="微软雅黑" panose="020B0503020204020204" charset="-122"/>
                <a:cs typeface="宋体" panose="02010600030101010101" pitchFamily="2" charset="-122"/>
              </a:rPr>
              <a:t>22</a:t>
            </a:r>
            <a:r>
              <a:rPr lang="zh-CN" altLang="en-US" sz="2000" dirty="0">
                <a:uFillTx/>
                <a:latin typeface="Times New Roman" panose="02020603050405020304" pitchFamily="18" charset="0"/>
                <a:ea typeface="微软雅黑" panose="020B0503020204020204" charset="-122"/>
                <a:cs typeface="宋体" panose="02010600030101010101" pitchFamily="2" charset="-122"/>
              </a:rPr>
              <a:t>个家族</a:t>
            </a:r>
          </a:p>
          <a:p>
            <a:pPr marL="285750" indent="-285750" algn="l" fontAlgn="auto">
              <a:lnSpc>
                <a:spcPct val="150000"/>
              </a:lnSpc>
              <a:spcBef>
                <a:spcPts val="600"/>
              </a:spcBef>
              <a:buClrTx/>
              <a:buSzTx/>
              <a:buFont typeface="Arial" panose="020B0604020202020204" pitchFamily="34" charset="0"/>
            </a:pPr>
            <a:endParaRPr lang="en-US" altLang="zh-CN" sz="2000" dirty="0">
              <a:uFillTx/>
              <a:latin typeface="Times New Roman" panose="02020603050405020304" pitchFamily="18" charset="0"/>
              <a:ea typeface="微软雅黑" panose="020B0503020204020204" charset="-122"/>
              <a:cs typeface="宋体" panose="02010600030101010101" pitchFamily="2" charset="-122"/>
            </a:endParaRPr>
          </a:p>
          <a:p>
            <a:pPr marL="285750" indent="-285750" algn="l" fontAlgn="auto">
              <a:lnSpc>
                <a:spcPct val="150000"/>
              </a:lnSpc>
              <a:spcBef>
                <a:spcPts val="600"/>
              </a:spcBef>
              <a:buClrTx/>
              <a:buSzTx/>
              <a:buFont typeface="Arial" panose="020B0604020202020204" pitchFamily="34" charset="0"/>
            </a:pPr>
            <a:r>
              <a:rPr lang="zh-CN" altLang="en-US" sz="2000" dirty="0">
                <a:uFillTx/>
                <a:latin typeface="Times New Roman" panose="02020603050405020304" pitchFamily="18" charset="0"/>
                <a:ea typeface="微软雅黑" panose="020B0503020204020204" charset="-122"/>
                <a:cs typeface="宋体" panose="02010600030101010101" pitchFamily="2" charset="-122"/>
              </a:rPr>
              <a:t>这些miRNA来源的植物大多是</a:t>
            </a:r>
            <a:r>
              <a:rPr lang="zh-CN" altLang="en-US" sz="2000" dirty="0">
                <a:solidFill>
                  <a:srgbClr val="FF0000"/>
                </a:solidFill>
                <a:uFillTx/>
                <a:latin typeface="Times New Roman" panose="02020603050405020304" pitchFamily="18" charset="0"/>
                <a:ea typeface="微软雅黑" panose="020B0503020204020204" charset="-122"/>
                <a:cs typeface="宋体" panose="02010600030101010101" pitchFamily="2" charset="-122"/>
              </a:rPr>
              <a:t>可食用</a:t>
            </a:r>
            <a:r>
              <a:rPr lang="zh-CN" altLang="en-US" sz="2000" dirty="0">
                <a:uFillTx/>
                <a:latin typeface="Times New Roman" panose="02020603050405020304" pitchFamily="18" charset="0"/>
                <a:ea typeface="微软雅黑" panose="020B0503020204020204" charset="-122"/>
                <a:cs typeface="宋体" panose="02010600030101010101" pitchFamily="2" charset="-122"/>
              </a:rPr>
              <a:t>的</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标题 1"/>
          <p:cNvSpPr>
            <a:spLocks noGrp="1"/>
          </p:cNvSpPr>
          <p:nvPr>
            <p:ph type="title"/>
          </p:nvPr>
        </p:nvSpPr>
        <p:spPr/>
        <p:txBody>
          <a:bodyPr vert="horz" wrap="square" lIns="91440" tIns="45720" rIns="91440" bIns="45720" anchor="ctr"/>
          <a:lstStyle/>
          <a:p>
            <a:r>
              <a:rPr lang="zh-CN" altLang="en-US" dirty="0">
                <a:latin typeface="黑体" panose="02010609060101010101" pitchFamily="49" charset="-122"/>
                <a:ea typeface="黑体" panose="02010609060101010101" pitchFamily="49" charset="-122"/>
              </a:rPr>
              <a:t>本讲小结</a:t>
            </a:r>
          </a:p>
        </p:txBody>
      </p:sp>
      <p:sp>
        <p:nvSpPr>
          <p:cNvPr id="87043" name="内容占位符 2"/>
          <p:cNvSpPr>
            <a:spLocks noGrp="1"/>
          </p:cNvSpPr>
          <p:nvPr>
            <p:ph idx="1"/>
          </p:nvPr>
        </p:nvSpPr>
        <p:spPr/>
        <p:txBody>
          <a:bodyPr vert="horz" wrap="square" lIns="91440" tIns="45720" rIns="91440" bIns="45720" anchor="t"/>
          <a:lstStyle/>
          <a:p>
            <a:r>
              <a:rPr lang="zh-CN" altLang="en-US" dirty="0" smtClean="0"/>
              <a:t>植物</a:t>
            </a:r>
            <a:r>
              <a:rPr lang="zh-CN" altLang="en-US" dirty="0"/>
              <a:t>基因组多倍</a:t>
            </a:r>
            <a:r>
              <a:rPr lang="zh-CN" altLang="en-US" dirty="0" smtClean="0"/>
              <a:t>化</a:t>
            </a:r>
            <a:endParaRPr lang="en-US" altLang="zh-CN" dirty="0"/>
          </a:p>
          <a:p>
            <a:r>
              <a:rPr lang="zh-CN" altLang="en-US" dirty="0"/>
              <a:t>植物基因组进化其他</a:t>
            </a:r>
            <a:r>
              <a:rPr lang="zh-CN" altLang="en-US" dirty="0" smtClean="0"/>
              <a:t>机制</a:t>
            </a: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85800" y="609600"/>
            <a:ext cx="7772400" cy="1143000"/>
          </a:xfrm>
        </p:spPr>
        <p:txBody>
          <a:bodyPr vert="horz" wrap="square" lIns="91440" tIns="45720" rIns="91440" bIns="45720" anchor="ctr"/>
          <a:lstStyle/>
          <a:p>
            <a:r>
              <a:rPr lang="en-US" altLang="zh-CN" b="1" dirty="0">
                <a:solidFill>
                  <a:srgbClr val="FF0000"/>
                </a:solidFill>
              </a:rPr>
              <a:t/>
            </a:r>
            <a:br>
              <a:rPr lang="en-US" altLang="zh-CN" b="1" dirty="0">
                <a:solidFill>
                  <a:srgbClr val="FF0000"/>
                </a:solidFill>
              </a:rPr>
            </a:br>
            <a:r>
              <a:rPr lang="en-US" altLang="zh-CN" b="1" dirty="0" smtClean="0">
                <a:solidFill>
                  <a:srgbClr val="FF0000"/>
                </a:solidFill>
              </a:rPr>
              <a:t>Plant genome evolution</a:t>
            </a:r>
            <a:br>
              <a:rPr lang="en-US" altLang="zh-CN" b="1" dirty="0" smtClean="0">
                <a:solidFill>
                  <a:srgbClr val="FF0000"/>
                </a:solidFill>
              </a:rPr>
            </a:br>
            <a:r>
              <a:rPr lang="zh-CN" altLang="en-US" b="1" dirty="0" smtClean="0">
                <a:solidFill>
                  <a:srgbClr val="FF0000"/>
                </a:solidFill>
              </a:rPr>
              <a:t>（</a:t>
            </a:r>
            <a:r>
              <a:rPr lang="en-US" altLang="zh-CN" b="1" dirty="0" smtClean="0">
                <a:solidFill>
                  <a:srgbClr val="FF0000"/>
                </a:solidFill>
              </a:rPr>
              <a:t>part 2</a:t>
            </a:r>
            <a:r>
              <a:rPr lang="zh-CN" altLang="en-US" b="1" dirty="0" smtClean="0">
                <a:solidFill>
                  <a:srgbClr val="FF0000"/>
                </a:solidFill>
              </a:rPr>
              <a:t>）</a:t>
            </a:r>
            <a:endParaRPr lang="zh-CN" altLang="en-US" b="1" dirty="0">
              <a:solidFill>
                <a:srgbClr val="FF0000"/>
              </a:solidFill>
            </a:endParaRPr>
          </a:p>
        </p:txBody>
      </p:sp>
    </p:spTree>
    <p:extLst>
      <p:ext uri="{BB962C8B-B14F-4D97-AF65-F5344CB8AC3E}">
        <p14:creationId xmlns:p14="http://schemas.microsoft.com/office/powerpoint/2010/main" val="1539073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85800" y="609600"/>
            <a:ext cx="7772400" cy="1143000"/>
          </a:xfrm>
        </p:spPr>
        <p:txBody>
          <a:bodyPr vert="horz" wrap="square" lIns="91440" tIns="45720" rIns="91440" bIns="45720" anchor="ctr"/>
          <a:lstStyle/>
          <a:p>
            <a:r>
              <a:rPr lang="en-US" altLang="zh-CN" b="1" dirty="0" smtClean="0"/>
              <a:t>Genomic </a:t>
            </a:r>
            <a:r>
              <a:rPr lang="en-US" altLang="zh-CN" b="1" dirty="0"/>
              <a:t>variations</a:t>
            </a:r>
            <a:endParaRPr lang="zh-CN" altLang="en-US" dirty="0"/>
          </a:p>
        </p:txBody>
      </p:sp>
      <p:sp>
        <p:nvSpPr>
          <p:cNvPr id="5" name="内容占位符 2"/>
          <p:cNvSpPr>
            <a:spLocks noGrp="1"/>
          </p:cNvSpPr>
          <p:nvPr>
            <p:ph idx="1"/>
          </p:nvPr>
        </p:nvSpPr>
        <p:spPr>
          <a:xfrm>
            <a:off x="685800" y="1844993"/>
            <a:ext cx="7772400" cy="4114800"/>
          </a:xfrm>
        </p:spPr>
        <p:txBody>
          <a:bodyPr vert="horz" wrap="square" lIns="91440" tIns="45720" rIns="91440" bIns="45720" anchor="t"/>
          <a:lstStyle/>
          <a:p>
            <a:r>
              <a:rPr lang="en-US" altLang="zh-CN" sz="2400" b="1" dirty="0"/>
              <a:t>SNP: </a:t>
            </a:r>
            <a:r>
              <a:rPr lang="en-US" altLang="zh-CN" sz="2400" dirty="0">
                <a:ea typeface="MS PGothic" panose="020B0600070205080204" pitchFamily="34" charset="-128"/>
              </a:rPr>
              <a:t>Single Nucleotide Polymorphisms</a:t>
            </a:r>
          </a:p>
          <a:p>
            <a:r>
              <a:rPr lang="en-US" altLang="zh-CN" sz="2400" b="1" dirty="0">
                <a:ea typeface="MS PGothic" panose="020B0600070205080204" pitchFamily="34" charset="-128"/>
              </a:rPr>
              <a:t>Indel: </a:t>
            </a:r>
            <a:r>
              <a:rPr lang="en-US" altLang="zh-CN" sz="2400" dirty="0">
                <a:ea typeface="MS PGothic" panose="020B0600070205080204" pitchFamily="34" charset="-128"/>
              </a:rPr>
              <a:t>insertion and deletion</a:t>
            </a:r>
          </a:p>
          <a:p>
            <a:r>
              <a:rPr lang="en-US" altLang="zh-CN" sz="2400" b="1" dirty="0"/>
              <a:t>Structural variation</a:t>
            </a:r>
            <a:r>
              <a:rPr lang="en-US" altLang="zh-CN" sz="2400" dirty="0"/>
              <a:t> (SV) is the variation in structure of an organism's chromosome. It consists of many kinds of variation in the genome of one species, and usually includes microscopic and submicroscopic types, such as deletions, duplications, copy-number variants, insertions, inversions and translocations. Typically a structure variation affects a sequence length about </a:t>
            </a:r>
            <a:r>
              <a:rPr lang="en-US" altLang="zh-CN" sz="2400" b="1" dirty="0">
                <a:solidFill>
                  <a:srgbClr val="FF0000"/>
                </a:solidFill>
              </a:rPr>
              <a:t>1Kb to 3Mb</a:t>
            </a:r>
            <a:r>
              <a:rPr lang="en-US" altLang="zh-CN" sz="2400" dirty="0"/>
              <a:t>, which is larger than SNPs and smaller than chromosome abnormality</a:t>
            </a:r>
          </a:p>
          <a:p>
            <a:endParaRPr lang="en-US" altLang="zh-CN" sz="2400" dirty="0"/>
          </a:p>
          <a:p>
            <a:endParaRPr lang="zh-CN" altLang="en-US" sz="2400" dirty="0"/>
          </a:p>
        </p:txBody>
      </p:sp>
    </p:spTree>
    <p:extLst>
      <p:ext uri="{BB962C8B-B14F-4D97-AF65-F5344CB8AC3E}">
        <p14:creationId xmlns:p14="http://schemas.microsoft.com/office/powerpoint/2010/main" val="29822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868045" y="1535430"/>
            <a:ext cx="7753985" cy="2236470"/>
          </a:xfrm>
          <a:prstGeom prst="rect">
            <a:avLst/>
          </a:prstGeom>
          <a:noFill/>
          <a:ln w="28575" cmpd="sng">
            <a:solidFill>
              <a:schemeClr val="tx1">
                <a:lumMod val="25000"/>
              </a:schemeClr>
            </a:solidFill>
            <a:prstDash val="solid"/>
            <a:miter lim="800000"/>
          </a:ln>
        </p:spPr>
        <p:txBody>
          <a:bodyPr wrap="square" lIns="82945" tIns="41473" rIns="82945" bIns="41473">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indica_1      ATG </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C</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GG GAT CCA TTC CTT AAT GAG TTT CCT </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A</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AA AC</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indica_2      ATG TGG GAT CCA TTC CTT AAT GAG TTT CCC GAA AC</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indica_3      ATG TGG GAT CCA TTC CTT AAT GAG TTC CCT GAA AC</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joponica_1    ATG TGG </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 </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CCA TTC CTT AAT GAG TTC CCT GAA ACC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joponica_2    ATG </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C</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GG </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 </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CCA TT</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CTT AAT GAG TTC CCT GAA ACC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joponica_3    ATG TGG GAT CCA TT</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CTT AAT GAG TTC CCT GAA ACC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rufipogon_1   ATG TGG GAT CCA TTC CTT AAT GAG TTC CCT GAA AC</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rufipogon_2   ATG TGG GAT CCA TT</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CTT AAT GAG TTC CCT GAA ACC GTG CAC GGT TTT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rufipogon_3   ATG TGG GAT CCA TT</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CTT AAT GAG TTC CCT GAA ACC GTG CAC GGT TTT</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140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O.nivara </a:t>
            </a:r>
            <a:r>
              <a:rPr kumimoji="1" lang="en-US" altLang="zh-CN" sz="1400" i="1"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ATG TGG GAT CCA TTC CTT AAC GAG TTC CCT GAA AC</a:t>
            </a:r>
            <a:r>
              <a:rPr kumimoji="1" lang="en-US" altLang="zh-CN" sz="1400" i="0" u="none" strike="noStrike" kern="1200" cap="none" spc="0" normalizeH="0" baseline="0" noProof="0">
                <a:ln>
                  <a:noFill/>
                </a:ln>
                <a:solidFill>
                  <a:srgbClr val="FF0000"/>
                </a:solidFill>
                <a:effectLst/>
                <a:uLnTx/>
                <a:uFillTx/>
                <a:latin typeface="宋体" panose="02010600030101010101" pitchFamily="2" charset="-122"/>
                <a:ea typeface="宋体" panose="02010600030101010101" pitchFamily="2" charset="-122"/>
                <a:cs typeface="+mn-cs"/>
              </a:rPr>
              <a:t>G</a:t>
            </a:r>
            <a:r>
              <a:rPr kumimoji="1" lang="en-US" altLang="zh-CN"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 GTG CAC GGT TTT</a:t>
            </a:r>
            <a:endParaRPr kumimoji="1" lang="zh-CN" altLang="en-US" sz="140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3" name="下箭头 2"/>
          <p:cNvSpPr/>
          <p:nvPr/>
        </p:nvSpPr>
        <p:spPr>
          <a:xfrm>
            <a:off x="6243955" y="1153795"/>
            <a:ext cx="144145" cy="287655"/>
          </a:xfrm>
          <a:prstGeom prst="downArrow">
            <a:avLst/>
          </a:prstGeom>
          <a:gradFill>
            <a:gsLst>
              <a:gs pos="0">
                <a:srgbClr val="FE4444"/>
              </a:gs>
              <a:gs pos="100000">
                <a:srgbClr val="832B2B"/>
              </a:gs>
            </a:gsLst>
            <a:lin ang="5400000" scaled="0"/>
          </a:gra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
        <p:nvSpPr>
          <p:cNvPr id="6" name="下箭头 5"/>
          <p:cNvSpPr/>
          <p:nvPr/>
        </p:nvSpPr>
        <p:spPr>
          <a:xfrm>
            <a:off x="3773805" y="1153795"/>
            <a:ext cx="144145" cy="287655"/>
          </a:xfrm>
          <a:prstGeom prst="downArrow">
            <a:avLst/>
          </a:prstGeom>
          <a:gradFill>
            <a:gsLst>
              <a:gs pos="0">
                <a:srgbClr val="FE4444"/>
              </a:gs>
              <a:gs pos="100000">
                <a:srgbClr val="832B2B"/>
              </a:gs>
            </a:gsLst>
            <a:lin ang="5400000" scaled="0"/>
          </a:gra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
        <p:nvSpPr>
          <p:cNvPr id="8" name="文本框 7"/>
          <p:cNvSpPr txBox="1"/>
          <p:nvPr/>
        </p:nvSpPr>
        <p:spPr>
          <a:xfrm>
            <a:off x="5976620" y="596265"/>
            <a:ext cx="1043652" cy="460375"/>
          </a:xfrm>
          <a:prstGeom prst="rect">
            <a:avLst/>
          </a:prstGeom>
          <a:noFill/>
        </p:spPr>
        <p:txBody>
          <a:bodyPr wrap="square" rtlCol="0">
            <a:spAutoFit/>
          </a:bodyPr>
          <a:lstStyle/>
          <a:p>
            <a:r>
              <a:rPr lang="en-US" altLang="zh-CN" dirty="0"/>
              <a:t>SNP</a:t>
            </a:r>
          </a:p>
        </p:txBody>
      </p:sp>
      <p:sp>
        <p:nvSpPr>
          <p:cNvPr id="9" name="下箭头 8"/>
          <p:cNvSpPr/>
          <p:nvPr/>
        </p:nvSpPr>
        <p:spPr>
          <a:xfrm>
            <a:off x="2997835" y="1153795"/>
            <a:ext cx="144145" cy="287655"/>
          </a:xfrm>
          <a:prstGeom prst="downArrow">
            <a:avLst/>
          </a:prstGeom>
          <a:gradFill>
            <a:gsLst>
              <a:gs pos="0">
                <a:srgbClr val="FECF40"/>
              </a:gs>
              <a:gs pos="100000">
                <a:srgbClr val="846C21"/>
              </a:gs>
            </a:gsLst>
            <a:lin ang="5400000" scaled="0"/>
          </a:gra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
        <p:nvSpPr>
          <p:cNvPr id="2" name="文本框 1"/>
          <p:cNvSpPr txBox="1"/>
          <p:nvPr/>
        </p:nvSpPr>
        <p:spPr>
          <a:xfrm>
            <a:off x="2665095" y="596265"/>
            <a:ext cx="808990" cy="460375"/>
          </a:xfrm>
          <a:prstGeom prst="rect">
            <a:avLst/>
          </a:prstGeom>
          <a:noFill/>
        </p:spPr>
        <p:txBody>
          <a:bodyPr wrap="none" rtlCol="0">
            <a:spAutoFit/>
          </a:bodyPr>
          <a:lstStyle/>
          <a:p>
            <a:pPr algn="l"/>
            <a:r>
              <a:rPr lang="en-US" altLang="zh-CN">
                <a:sym typeface="+mn-ea"/>
              </a:rPr>
              <a:t>Indel</a:t>
            </a:r>
            <a:endParaRPr lang="en-US" altLang="zh-CN"/>
          </a:p>
        </p:txBody>
      </p:sp>
      <p:sp>
        <p:nvSpPr>
          <p:cNvPr id="9217" name="内容占位符 2"/>
          <p:cNvSpPr>
            <a:spLocks noGrp="1"/>
          </p:cNvSpPr>
          <p:nvPr>
            <p:ph idx="1"/>
          </p:nvPr>
        </p:nvSpPr>
        <p:spPr>
          <a:xfrm>
            <a:off x="250825" y="4292600"/>
            <a:ext cx="8515350" cy="1960563"/>
          </a:xfrm>
        </p:spPr>
        <p:txBody>
          <a:bodyPr wrap="square" lIns="91440" tIns="45720" rIns="91440" bIns="45720" anchor="t"/>
          <a:lstStyle/>
          <a:p>
            <a:pPr marL="457200" lvl="1" indent="0" eaLnBrk="1">
              <a:buNone/>
            </a:pPr>
            <a:r>
              <a:rPr lang="en-US" altLang="zh-CN" sz="2200" b="1" dirty="0"/>
              <a:t>Measure of polymorphism:</a:t>
            </a:r>
          </a:p>
          <a:p>
            <a:pPr lvl="2" eaLnBrk="1"/>
            <a:r>
              <a:rPr lang="en-US" altLang="zh-CN" i="1" dirty="0"/>
              <a:t>π</a:t>
            </a:r>
            <a:r>
              <a:rPr lang="en-US" altLang="zh-CN" dirty="0"/>
              <a:t> (Tajima 1983): the average pairwise nucleotide diversity</a:t>
            </a:r>
          </a:p>
          <a:p>
            <a:pPr lvl="2" eaLnBrk="1"/>
            <a:r>
              <a:rPr lang="en-US" altLang="zh-CN" i="1" dirty="0"/>
              <a:t>θ</a:t>
            </a:r>
            <a:r>
              <a:rPr lang="en-US" altLang="zh-CN" dirty="0"/>
              <a:t> (Watterson 1975): Watterson’s estimator. Number of separating sites per nucleotide site</a:t>
            </a:r>
            <a:endParaRPr lang="zh-CN" altLang="en-US" dirty="0"/>
          </a:p>
          <a:p>
            <a:endParaRPr lang="zh-CN" altLang="en-US" dirty="0"/>
          </a:p>
        </p:txBody>
      </p:sp>
      <p:sp>
        <p:nvSpPr>
          <p:cNvPr id="5" name="文本框 4"/>
          <p:cNvSpPr txBox="1"/>
          <p:nvPr/>
        </p:nvSpPr>
        <p:spPr>
          <a:xfrm>
            <a:off x="3465830" y="596265"/>
            <a:ext cx="1106170" cy="460375"/>
          </a:xfrm>
          <a:prstGeom prst="rect">
            <a:avLst/>
          </a:prstGeom>
          <a:noFill/>
        </p:spPr>
        <p:txBody>
          <a:bodyPr wrap="square" rtlCol="0">
            <a:spAutoFit/>
          </a:bodyPr>
          <a:lstStyle/>
          <a:p>
            <a:r>
              <a:rPr lang="en-US" altLang="zh-CN"/>
              <a:t>SNP</a:t>
            </a:r>
          </a:p>
        </p:txBody>
      </p:sp>
    </p:spTree>
    <p:extLst>
      <p:ext uri="{BB962C8B-B14F-4D97-AF65-F5344CB8AC3E}">
        <p14:creationId xmlns:p14="http://schemas.microsoft.com/office/powerpoint/2010/main" val="328260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7.23"/>
          <p:cNvPicPr>
            <a:picLocks noChangeAspect="1"/>
          </p:cNvPicPr>
          <p:nvPr/>
        </p:nvPicPr>
        <p:blipFill>
          <a:blip r:embed="rId3"/>
          <a:stretch>
            <a:fillRect/>
          </a:stretch>
        </p:blipFill>
        <p:spPr>
          <a:xfrm>
            <a:off x="1978660" y="31750"/>
            <a:ext cx="6951980" cy="6794500"/>
          </a:xfrm>
          <a:prstGeom prst="rect">
            <a:avLst/>
          </a:prstGeom>
        </p:spPr>
      </p:pic>
      <p:sp>
        <p:nvSpPr>
          <p:cNvPr id="5" name="文本框 4"/>
          <p:cNvSpPr txBox="1"/>
          <p:nvPr/>
        </p:nvSpPr>
        <p:spPr>
          <a:xfrm>
            <a:off x="155575" y="764540"/>
            <a:ext cx="1822450" cy="1198880"/>
          </a:xfrm>
          <a:prstGeom prst="rect">
            <a:avLst/>
          </a:prstGeom>
          <a:noFill/>
        </p:spPr>
        <p:txBody>
          <a:bodyPr wrap="square" rtlCol="0" anchor="t">
            <a:spAutoFit/>
          </a:bodyPr>
          <a:lstStyle/>
          <a:p>
            <a:r>
              <a:rPr lang="en-US" altLang="zh-CN" b="1" dirty="0">
                <a:sym typeface="+mn-ea"/>
              </a:rPr>
              <a:t>Structural Variation</a:t>
            </a:r>
            <a:r>
              <a:rPr lang="en-US" altLang="zh-CN" dirty="0">
                <a:sym typeface="+mn-ea"/>
              </a:rPr>
              <a:t> (SV)</a:t>
            </a:r>
            <a:endParaRPr lang="zh-CN" altLang="en-US"/>
          </a:p>
        </p:txBody>
      </p:sp>
    </p:spTree>
    <p:extLst>
      <p:ext uri="{BB962C8B-B14F-4D97-AF65-F5344CB8AC3E}">
        <p14:creationId xmlns:p14="http://schemas.microsoft.com/office/powerpoint/2010/main" val="325750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30317" y="1563410"/>
            <a:ext cx="7772400" cy="4114800"/>
          </a:xfrm>
        </p:spPr>
        <p:txBody>
          <a:bodyPr/>
          <a:lstStyle/>
          <a:p>
            <a:endParaRPr lang="zh-CN" altLang="en-US"/>
          </a:p>
        </p:txBody>
      </p:sp>
      <p:pic>
        <p:nvPicPr>
          <p:cNvPr id="4" name="图片 3" descr="图1-3.4 "/>
          <p:cNvPicPr>
            <a:picLocks noChangeAspect="1"/>
          </p:cNvPicPr>
          <p:nvPr/>
        </p:nvPicPr>
        <p:blipFill>
          <a:blip r:embed="rId3"/>
          <a:stretch>
            <a:fillRect/>
          </a:stretch>
        </p:blipFill>
        <p:spPr>
          <a:xfrm>
            <a:off x="744287" y="548680"/>
            <a:ext cx="7743825" cy="4924425"/>
          </a:xfrm>
          <a:prstGeom prst="rect">
            <a:avLst/>
          </a:prstGeom>
          <a:solidFill>
            <a:schemeClr val="tx2"/>
          </a:solidFill>
        </p:spPr>
      </p:pic>
      <p:sp>
        <p:nvSpPr>
          <p:cNvPr id="6" name="矩形 5"/>
          <p:cNvSpPr/>
          <p:nvPr/>
        </p:nvSpPr>
        <p:spPr>
          <a:xfrm>
            <a:off x="1952057" y="4523780"/>
            <a:ext cx="6446520" cy="864235"/>
          </a:xfrm>
          <a:prstGeom prst="rect">
            <a:avLst/>
          </a:prstGeom>
          <a:noFill/>
          <a:ln w="28575" cap="flat" cmpd="sng" algn="ctr">
            <a:solidFill>
              <a:srgbClr val="FF0000"/>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893270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Genomic structural variations  </a:t>
            </a:r>
          </a:p>
        </p:txBody>
      </p:sp>
      <p:sp>
        <p:nvSpPr>
          <p:cNvPr id="7" name="内容占位符 6"/>
          <p:cNvSpPr>
            <a:spLocks noGrp="1"/>
          </p:cNvSpPr>
          <p:nvPr>
            <p:ph idx="1"/>
          </p:nvPr>
        </p:nvSpPr>
        <p:spPr/>
        <p:txBody>
          <a:bodyPr/>
          <a:lstStyle/>
          <a:p>
            <a:endParaRPr lang="zh-CN" altLang="en-US"/>
          </a:p>
        </p:txBody>
      </p:sp>
      <p:pic>
        <p:nvPicPr>
          <p:cNvPr id="8" name="图片 7" descr="7.25"/>
          <p:cNvPicPr>
            <a:picLocks noChangeAspect="1"/>
          </p:cNvPicPr>
          <p:nvPr/>
        </p:nvPicPr>
        <p:blipFill>
          <a:blip r:embed="rId3"/>
          <a:stretch>
            <a:fillRect/>
          </a:stretch>
        </p:blipFill>
        <p:spPr>
          <a:xfrm>
            <a:off x="381000" y="2398395"/>
            <a:ext cx="8382000" cy="2419350"/>
          </a:xfrm>
          <a:prstGeom prst="rect">
            <a:avLst/>
          </a:prstGeom>
        </p:spPr>
      </p:pic>
    </p:spTree>
    <p:extLst>
      <p:ext uri="{BB962C8B-B14F-4D97-AF65-F5344CB8AC3E}">
        <p14:creationId xmlns:p14="http://schemas.microsoft.com/office/powerpoint/2010/main" val="3493740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685800" y="332656"/>
            <a:ext cx="7772400" cy="1143000"/>
          </a:xfrm>
        </p:spPr>
        <p:txBody>
          <a:bodyPr/>
          <a:lstStyle/>
          <a:p>
            <a:r>
              <a:rPr lang="en-US" altLang="zh-CN" sz="3600" b="1" dirty="0" smtClean="0">
                <a:sym typeface="+mn-ea"/>
              </a:rPr>
              <a:t>Genomic </a:t>
            </a:r>
            <a:r>
              <a:rPr lang="en-US" altLang="zh-CN" sz="3600" b="1" dirty="0">
                <a:sym typeface="+mn-ea"/>
              </a:rPr>
              <a:t>phylogeny of plants</a:t>
            </a:r>
            <a:endParaRPr lang="zh-CN" altLang="en-US" sz="3600" dirty="0"/>
          </a:p>
        </p:txBody>
      </p:sp>
      <p:sp>
        <p:nvSpPr>
          <p:cNvPr id="5" name="标题 1"/>
          <p:cNvSpPr txBox="1">
            <a:spLocks/>
          </p:cNvSpPr>
          <p:nvPr/>
        </p:nvSpPr>
        <p:spPr>
          <a:xfrm>
            <a:off x="685800" y="1254968"/>
            <a:ext cx="7772400" cy="1143000"/>
          </a:xfrm>
          <a:prstGeom prst="rect">
            <a:avLst/>
          </a:prstGeom>
          <a:noFill/>
          <a:ln w="9525">
            <a:noFill/>
          </a:ln>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r>
              <a:rPr lang="en-US" altLang="zh-CN" sz="3200" b="1" i="1" kern="0" dirty="0" smtClean="0"/>
              <a:t>Echinochloa</a:t>
            </a:r>
            <a:r>
              <a:rPr lang="en-US" altLang="zh-CN" sz="3200" b="1" kern="0" dirty="0" smtClean="0"/>
              <a:t> genus as a case</a:t>
            </a:r>
            <a:endParaRPr lang="en-US" altLang="zh-CN" sz="3200" b="1" kern="0" dirty="0"/>
          </a:p>
        </p:txBody>
      </p:sp>
      <p:sp>
        <p:nvSpPr>
          <p:cNvPr id="6" name="内容占位符 2"/>
          <p:cNvSpPr>
            <a:spLocks noGrp="1"/>
          </p:cNvSpPr>
          <p:nvPr>
            <p:ph idx="1"/>
          </p:nvPr>
        </p:nvSpPr>
        <p:spPr>
          <a:xfrm>
            <a:off x="685800" y="2626568"/>
            <a:ext cx="8012430" cy="3466728"/>
          </a:xfrm>
        </p:spPr>
        <p:txBody>
          <a:bodyPr/>
          <a:lstStyle/>
          <a:p>
            <a:pPr>
              <a:lnSpc>
                <a:spcPct val="150000"/>
              </a:lnSpc>
            </a:pPr>
            <a:r>
              <a:rPr lang="zh-CN" altLang="en-US" sz="2400" dirty="0">
                <a:latin typeface="黑体" panose="02010609060101010101" pitchFamily="49" charset="-122"/>
                <a:ea typeface="黑体" panose="02010609060101010101" pitchFamily="49" charset="-122"/>
              </a:rPr>
              <a:t>稗属具有多个重要物种：稗草和栽培稗（稗子），但其物种分类极其混乱</a:t>
            </a:r>
          </a:p>
          <a:p>
            <a:pPr>
              <a:lnSpc>
                <a:spcPct val="150000"/>
              </a:lnSpc>
            </a:pPr>
            <a:endParaRPr lang="zh-CN" altLang="en-US" sz="2400" dirty="0">
              <a:latin typeface="黑体" panose="02010609060101010101" pitchFamily="49" charset="-122"/>
              <a:ea typeface="黑体" panose="02010609060101010101" pitchFamily="49" charset="-122"/>
            </a:endParaRPr>
          </a:p>
          <a:p>
            <a:pPr>
              <a:lnSpc>
                <a:spcPct val="150000"/>
              </a:lnSpc>
            </a:pPr>
            <a:r>
              <a:rPr lang="zh-CN" altLang="en-US" sz="2400" dirty="0">
                <a:latin typeface="黑体" panose="02010609060101010101" pitchFamily="49" charset="-122"/>
                <a:ea typeface="黑体" panose="02010609060101010101" pitchFamily="49" charset="-122"/>
              </a:rPr>
              <a:t>核和叶绿体基因组为我们提供了重要信息</a:t>
            </a:r>
          </a:p>
        </p:txBody>
      </p:sp>
    </p:spTree>
    <p:extLst>
      <p:ext uri="{BB962C8B-B14F-4D97-AF65-F5344CB8AC3E}">
        <p14:creationId xmlns:p14="http://schemas.microsoft.com/office/powerpoint/2010/main" val="359566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pSp>
        <p:nvGrpSpPr>
          <p:cNvPr id="28" name="组合 27"/>
          <p:cNvGrpSpPr/>
          <p:nvPr/>
        </p:nvGrpSpPr>
        <p:grpSpPr>
          <a:xfrm>
            <a:off x="1210945" y="644525"/>
            <a:ext cx="6009640" cy="5752465"/>
            <a:chOff x="1305" y="116"/>
            <a:chExt cx="10990" cy="10569"/>
          </a:xfrm>
        </p:grpSpPr>
        <p:sp>
          <p:nvSpPr>
            <p:cNvPr id="14" name="文本框 13"/>
            <p:cNvSpPr txBox="1"/>
            <p:nvPr/>
          </p:nvSpPr>
          <p:spPr>
            <a:xfrm>
              <a:off x="9902" y="4158"/>
              <a:ext cx="2393" cy="733"/>
            </a:xfrm>
            <a:prstGeom prst="rect">
              <a:avLst/>
            </a:prstGeom>
            <a:noFill/>
          </p:spPr>
          <p:txBody>
            <a:bodyPr wrap="square" rtlCol="0">
              <a:spAutoFit/>
            </a:bodyPr>
            <a:lstStyle/>
            <a:p>
              <a:pPr algn="ctr"/>
              <a:r>
                <a:rPr lang="en-US" altLang="zh-CN" sz="1000">
                  <a:solidFill>
                    <a:schemeClr val="bg2"/>
                  </a:solidFill>
                </a:rPr>
                <a:t>E. crus-galli var. oryziodes</a:t>
              </a:r>
            </a:p>
          </p:txBody>
        </p:sp>
        <p:grpSp>
          <p:nvGrpSpPr>
            <p:cNvPr id="27" name="组合 26"/>
            <p:cNvGrpSpPr/>
            <p:nvPr/>
          </p:nvGrpSpPr>
          <p:grpSpPr>
            <a:xfrm>
              <a:off x="1305" y="116"/>
              <a:ext cx="10588" cy="10569"/>
              <a:chOff x="1305" y="116"/>
              <a:chExt cx="10588" cy="10569"/>
            </a:xfrm>
          </p:grpSpPr>
          <p:sp>
            <p:nvSpPr>
              <p:cNvPr id="4" name="任意多边形 3"/>
              <p:cNvSpPr/>
              <p:nvPr/>
            </p:nvSpPr>
            <p:spPr>
              <a:xfrm rot="300000">
                <a:off x="6342" y="2137"/>
                <a:ext cx="915" cy="1702"/>
              </a:xfrm>
              <a:custGeom>
                <a:avLst/>
                <a:gdLst>
                  <a:gd name="connisteX0" fmla="*/ 250088 w 721899"/>
                  <a:gd name="connsiteY0" fmla="*/ 1237536 h 1347249"/>
                  <a:gd name="connisteX1" fmla="*/ 718718 w 721899"/>
                  <a:gd name="connsiteY1" fmla="*/ 150416 h 1347249"/>
                  <a:gd name="connisteX2" fmla="*/ 37998 w 721899"/>
                  <a:gd name="connsiteY2" fmla="*/ 159306 h 1347249"/>
                  <a:gd name="connisteX3" fmla="*/ 144043 w 721899"/>
                  <a:gd name="connsiteY3" fmla="*/ 1131491 h 1347249"/>
                  <a:gd name="connisteX4" fmla="*/ 250088 w 721899"/>
                  <a:gd name="connsiteY4" fmla="*/ 1237536 h 1347249"/>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21899" h="1347250">
                    <a:moveTo>
                      <a:pt x="250088" y="1237537"/>
                    </a:moveTo>
                    <a:cubicBezTo>
                      <a:pt x="365023" y="1041322"/>
                      <a:pt x="761263" y="366317"/>
                      <a:pt x="718718" y="150417"/>
                    </a:cubicBezTo>
                    <a:cubicBezTo>
                      <a:pt x="676173" y="-65483"/>
                      <a:pt x="152933" y="-36908"/>
                      <a:pt x="37998" y="159307"/>
                    </a:cubicBezTo>
                    <a:cubicBezTo>
                      <a:pt x="-76937" y="355522"/>
                      <a:pt x="101498" y="915592"/>
                      <a:pt x="144043" y="1131492"/>
                    </a:cubicBezTo>
                    <a:cubicBezTo>
                      <a:pt x="186588" y="1347392"/>
                      <a:pt x="135153" y="1433752"/>
                      <a:pt x="250088" y="1237537"/>
                    </a:cubicBezTo>
                    <a:close/>
                  </a:path>
                </a:pathLst>
              </a:custGeom>
              <a:solidFill>
                <a:schemeClr val="accent6">
                  <a:lumMod val="75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3" name="任意多边形 2"/>
              <p:cNvSpPr/>
              <p:nvPr/>
            </p:nvSpPr>
            <p:spPr>
              <a:xfrm>
                <a:off x="7108" y="2121"/>
                <a:ext cx="3965" cy="4775"/>
              </a:xfrm>
              <a:custGeom>
                <a:avLst/>
                <a:gdLst>
                  <a:gd name="connisteX0" fmla="*/ 99962 w 2517833"/>
                  <a:gd name="connsiteY0" fmla="*/ 1155782 h 3032052"/>
                  <a:gd name="connisteX1" fmla="*/ 2036077 w 2517833"/>
                  <a:gd name="connsiteY1" fmla="*/ 3030302 h 3032052"/>
                  <a:gd name="connisteX2" fmla="*/ 2380882 w 2517833"/>
                  <a:gd name="connsiteY2" fmla="*/ 872572 h 3032052"/>
                  <a:gd name="connisteX3" fmla="*/ 630187 w 2517833"/>
                  <a:gd name="connsiteY3" fmla="*/ 6432 h 3032052"/>
                  <a:gd name="connisteX4" fmla="*/ 99962 w 2517833"/>
                  <a:gd name="connsiteY4" fmla="*/ 1155782 h 3032052"/>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517834" h="3032053">
                    <a:moveTo>
                      <a:pt x="99962" y="1155782"/>
                    </a:moveTo>
                    <a:cubicBezTo>
                      <a:pt x="381267" y="1760302"/>
                      <a:pt x="1580147" y="3086817"/>
                      <a:pt x="2036077" y="3030302"/>
                    </a:cubicBezTo>
                    <a:cubicBezTo>
                      <a:pt x="2492007" y="2973787"/>
                      <a:pt x="2662187" y="1477092"/>
                      <a:pt x="2380882" y="872572"/>
                    </a:cubicBezTo>
                    <a:cubicBezTo>
                      <a:pt x="2099577" y="268052"/>
                      <a:pt x="1086117" y="-50083"/>
                      <a:pt x="630187" y="6432"/>
                    </a:cubicBezTo>
                    <a:cubicBezTo>
                      <a:pt x="174257" y="62947"/>
                      <a:pt x="-181343" y="551262"/>
                      <a:pt x="99962" y="1155782"/>
                    </a:cubicBezTo>
                    <a:close/>
                  </a:path>
                </a:pathLst>
              </a:custGeom>
              <a:solidFill>
                <a:srgbClr val="C0000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6" name="任意多边形 5"/>
              <p:cNvSpPr/>
              <p:nvPr/>
            </p:nvSpPr>
            <p:spPr>
              <a:xfrm>
                <a:off x="2618" y="4158"/>
                <a:ext cx="7179" cy="4758"/>
              </a:xfrm>
              <a:custGeom>
                <a:avLst/>
                <a:gdLst>
                  <a:gd name="connisteX0" fmla="*/ 2267824 w 4408660"/>
                  <a:gd name="connsiteY0" fmla="*/ 1168709 h 3259538"/>
                  <a:gd name="connisteX1" fmla="*/ 198994 w 4408660"/>
                  <a:gd name="connsiteY1" fmla="*/ 37139 h 3259538"/>
                  <a:gd name="connisteX2" fmla="*/ 534909 w 4408660"/>
                  <a:gd name="connsiteY2" fmla="*/ 2432994 h 3259538"/>
                  <a:gd name="connisteX3" fmla="*/ 3099039 w 4408660"/>
                  <a:gd name="connsiteY3" fmla="*/ 3228649 h 3259538"/>
                  <a:gd name="connisteX4" fmla="*/ 4381104 w 4408660"/>
                  <a:gd name="connsiteY4" fmla="*/ 1778944 h 3259538"/>
                  <a:gd name="connisteX5" fmla="*/ 2223374 w 4408660"/>
                  <a:gd name="connsiteY5" fmla="*/ 1150929 h 325953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4408661" h="3259539">
                    <a:moveTo>
                      <a:pt x="2267825" y="1168709"/>
                    </a:moveTo>
                    <a:cubicBezTo>
                      <a:pt x="1847455" y="894389"/>
                      <a:pt x="545705" y="-215591"/>
                      <a:pt x="198995" y="37139"/>
                    </a:cubicBezTo>
                    <a:cubicBezTo>
                      <a:pt x="-147715" y="289869"/>
                      <a:pt x="-44845" y="1794819"/>
                      <a:pt x="534910" y="2432994"/>
                    </a:cubicBezTo>
                    <a:cubicBezTo>
                      <a:pt x="1114665" y="3071169"/>
                      <a:pt x="2330055" y="3359459"/>
                      <a:pt x="3099040" y="3228649"/>
                    </a:cubicBezTo>
                    <a:cubicBezTo>
                      <a:pt x="3868025" y="3097839"/>
                      <a:pt x="4556365" y="2194234"/>
                      <a:pt x="4381105" y="1778944"/>
                    </a:cubicBezTo>
                    <a:cubicBezTo>
                      <a:pt x="4205845" y="1363654"/>
                      <a:pt x="2680575" y="1247449"/>
                      <a:pt x="2223375" y="1150929"/>
                    </a:cubicBezTo>
                  </a:path>
                </a:pathLst>
              </a:custGeom>
              <a:solidFill>
                <a:schemeClr val="accent5">
                  <a:lumMod val="50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7" name="任意多边形 6"/>
              <p:cNvSpPr/>
              <p:nvPr/>
            </p:nvSpPr>
            <p:spPr>
              <a:xfrm>
                <a:off x="5516" y="4493"/>
                <a:ext cx="734" cy="588"/>
              </a:xfrm>
              <a:custGeom>
                <a:avLst/>
                <a:gdLst>
                  <a:gd name="connisteX0" fmla="*/ 41868 w 466240"/>
                  <a:gd name="connsiteY0" fmla="*/ 106897 h 373378"/>
                  <a:gd name="connisteX1" fmla="*/ 466048 w 466240"/>
                  <a:gd name="connsiteY1" fmla="*/ 372327 h 373378"/>
                  <a:gd name="connisteX2" fmla="*/ 86318 w 466240"/>
                  <a:gd name="connsiteY2" fmla="*/ 18632 h 373378"/>
                  <a:gd name="connisteX3" fmla="*/ 41868 w 466240"/>
                  <a:gd name="connsiteY3" fmla="*/ 106897 h 373378"/>
                </a:gdLst>
                <a:ahLst/>
                <a:cxnLst>
                  <a:cxn ang="0">
                    <a:pos x="connisteX0" y="connsiteY0"/>
                  </a:cxn>
                  <a:cxn ang="0">
                    <a:pos x="connisteX1" y="connsiteY1"/>
                  </a:cxn>
                  <a:cxn ang="0">
                    <a:pos x="connisteX2" y="connsiteY2"/>
                  </a:cxn>
                  <a:cxn ang="0">
                    <a:pos x="connisteX3" y="connsiteY3"/>
                  </a:cxn>
                </a:cxnLst>
                <a:rect l="l" t="t" r="r" b="b"/>
                <a:pathLst>
                  <a:path w="466240" h="373379">
                    <a:moveTo>
                      <a:pt x="41869" y="106898"/>
                    </a:moveTo>
                    <a:cubicBezTo>
                      <a:pt x="118069" y="177383"/>
                      <a:pt x="457159" y="390108"/>
                      <a:pt x="466049" y="372328"/>
                    </a:cubicBezTo>
                    <a:cubicBezTo>
                      <a:pt x="474939" y="354548"/>
                      <a:pt x="171409" y="71973"/>
                      <a:pt x="86319" y="18633"/>
                    </a:cubicBezTo>
                    <a:cubicBezTo>
                      <a:pt x="1229" y="-34707"/>
                      <a:pt x="-34331" y="36413"/>
                      <a:pt x="41869" y="106898"/>
                    </a:cubicBezTo>
                    <a:close/>
                  </a:path>
                </a:pathLst>
              </a:custGeom>
              <a:solidFill>
                <a:srgbClr val="7030A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8" name="任意多边形 7"/>
              <p:cNvSpPr/>
              <p:nvPr/>
            </p:nvSpPr>
            <p:spPr>
              <a:xfrm>
                <a:off x="4806" y="2461"/>
                <a:ext cx="1526" cy="1936"/>
              </a:xfrm>
              <a:custGeom>
                <a:avLst/>
                <a:gdLst>
                  <a:gd name="connisteX0" fmla="*/ 546557 w 915672"/>
                  <a:gd name="connsiteY0" fmla="*/ 1139974 h 1158048"/>
                  <a:gd name="connisteX1" fmla="*/ 891362 w 915672"/>
                  <a:gd name="connsiteY1" fmla="*/ 17294 h 1158048"/>
                  <a:gd name="connisteX2" fmla="*/ 7442 w 915672"/>
                  <a:gd name="connsiteY2" fmla="*/ 583079 h 1158048"/>
                  <a:gd name="connisteX3" fmla="*/ 546557 w 915672"/>
                  <a:gd name="connsiteY3" fmla="*/ 1139974 h 1158048"/>
                </a:gdLst>
                <a:ahLst/>
                <a:cxnLst>
                  <a:cxn ang="0">
                    <a:pos x="connisteX0" y="connsiteY0"/>
                  </a:cxn>
                  <a:cxn ang="0">
                    <a:pos x="connisteX1" y="connsiteY1"/>
                  </a:cxn>
                  <a:cxn ang="0">
                    <a:pos x="connisteX2" y="connsiteY2"/>
                  </a:cxn>
                  <a:cxn ang="0">
                    <a:pos x="connisteX3" y="connsiteY3"/>
                  </a:cxn>
                </a:cxnLst>
                <a:rect l="l" t="t" r="r" b="b"/>
                <a:pathLst>
                  <a:path w="915672" h="1158049">
                    <a:moveTo>
                      <a:pt x="546558" y="1139974"/>
                    </a:moveTo>
                    <a:cubicBezTo>
                      <a:pt x="723088" y="1026944"/>
                      <a:pt x="999313" y="128419"/>
                      <a:pt x="891363" y="17294"/>
                    </a:cubicBezTo>
                    <a:cubicBezTo>
                      <a:pt x="783413" y="-93831"/>
                      <a:pt x="76658" y="358289"/>
                      <a:pt x="7443" y="583079"/>
                    </a:cubicBezTo>
                    <a:cubicBezTo>
                      <a:pt x="-61772" y="807869"/>
                      <a:pt x="370028" y="1253004"/>
                      <a:pt x="546558" y="1139974"/>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10" name="任意多边形 9"/>
              <p:cNvSpPr/>
              <p:nvPr/>
            </p:nvSpPr>
            <p:spPr>
              <a:xfrm>
                <a:off x="5826" y="4938"/>
                <a:ext cx="518" cy="332"/>
              </a:xfrm>
              <a:custGeom>
                <a:avLst/>
                <a:gdLst>
                  <a:gd name="connisteX0" fmla="*/ 1147 w 329205"/>
                  <a:gd name="connsiteY0" fmla="*/ 4396 h 210859"/>
                  <a:gd name="connisteX1" fmla="*/ 131322 w 329205"/>
                  <a:gd name="connsiteY1" fmla="*/ 137746 h 210859"/>
                  <a:gd name="connisteX2" fmla="*/ 328172 w 329205"/>
                  <a:gd name="connsiteY2" fmla="*/ 207596 h 210859"/>
                  <a:gd name="connisteX3" fmla="*/ 188472 w 329205"/>
                  <a:gd name="connsiteY3" fmla="*/ 58371 h 210859"/>
                  <a:gd name="connisteX4" fmla="*/ 1147 w 329205"/>
                  <a:gd name="connsiteY4" fmla="*/ 4396 h 210859"/>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29206" h="210860">
                    <a:moveTo>
                      <a:pt x="1147" y="4397"/>
                    </a:moveTo>
                    <a:cubicBezTo>
                      <a:pt x="-10283" y="20272"/>
                      <a:pt x="65917" y="97107"/>
                      <a:pt x="131322" y="137747"/>
                    </a:cubicBezTo>
                    <a:cubicBezTo>
                      <a:pt x="196727" y="178387"/>
                      <a:pt x="316742" y="223472"/>
                      <a:pt x="328172" y="207597"/>
                    </a:cubicBezTo>
                    <a:cubicBezTo>
                      <a:pt x="339602" y="191722"/>
                      <a:pt x="253877" y="99012"/>
                      <a:pt x="188472" y="58372"/>
                    </a:cubicBezTo>
                    <a:cubicBezTo>
                      <a:pt x="123067" y="17732"/>
                      <a:pt x="12577" y="-11478"/>
                      <a:pt x="1147" y="4397"/>
                    </a:cubicBezTo>
                    <a:close/>
                  </a:path>
                </a:pathLst>
              </a:custGeom>
              <a:solidFill>
                <a:srgbClr val="0070C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pic>
            <p:nvPicPr>
              <p:cNvPr id="2" name="图片 1" descr="neu_all_excECO_maf5missing10_nuc_chl_PA_SW"/>
              <p:cNvPicPr>
                <a:picLocks noChangeAspect="1"/>
              </p:cNvPicPr>
              <p:nvPr>
                <p:custDataLst>
                  <p:tags r:id="rId1"/>
                </p:custDataLst>
              </p:nvPr>
            </p:nvPicPr>
            <p:blipFill>
              <a:blip r:embed="rId4"/>
              <a:srcRect l="27746" t="3301"/>
              <a:stretch>
                <a:fillRect/>
              </a:stretch>
            </p:blipFill>
            <p:spPr>
              <a:xfrm>
                <a:off x="1305" y="116"/>
                <a:ext cx="10588" cy="10569"/>
              </a:xfrm>
              <a:prstGeom prst="rect">
                <a:avLst/>
              </a:prstGeom>
            </p:spPr>
          </p:pic>
          <p:sp>
            <p:nvSpPr>
              <p:cNvPr id="11" name="任意多边形 10"/>
              <p:cNvSpPr/>
              <p:nvPr/>
            </p:nvSpPr>
            <p:spPr>
              <a:xfrm rot="20040000">
                <a:off x="9375" y="4029"/>
                <a:ext cx="1008" cy="1321"/>
              </a:xfrm>
              <a:custGeom>
                <a:avLst/>
                <a:gdLst>
                  <a:gd name="connisteX0" fmla="*/ 122 w 1049505"/>
                  <a:gd name="connsiteY0" fmla="*/ 396410 h 970352"/>
                  <a:gd name="connisteX1" fmla="*/ 884042 w 1049505"/>
                  <a:gd name="connsiteY1" fmla="*/ 962195 h 970352"/>
                  <a:gd name="connisteX2" fmla="*/ 937382 w 1049505"/>
                  <a:gd name="connsiteY2" fmla="*/ 24935 h 970352"/>
                  <a:gd name="connisteX3" fmla="*/ 122 w 1049505"/>
                  <a:gd name="connsiteY3" fmla="*/ 396410 h 970352"/>
                </a:gdLst>
                <a:ahLst/>
                <a:cxnLst>
                  <a:cxn ang="0">
                    <a:pos x="connisteX0" y="connsiteY0"/>
                  </a:cxn>
                  <a:cxn ang="0">
                    <a:pos x="connisteX1" y="connsiteY1"/>
                  </a:cxn>
                  <a:cxn ang="0">
                    <a:pos x="connisteX2" y="connsiteY2"/>
                  </a:cxn>
                  <a:cxn ang="0">
                    <a:pos x="connisteX3" y="connsiteY3"/>
                  </a:cxn>
                </a:cxnLst>
                <a:rect l="l" t="t" r="r" b="b"/>
                <a:pathLst>
                  <a:path w="1049506" h="970353">
                    <a:moveTo>
                      <a:pt x="122" y="396411"/>
                    </a:moveTo>
                    <a:cubicBezTo>
                      <a:pt x="-10673" y="583736"/>
                      <a:pt x="696717" y="1036491"/>
                      <a:pt x="884042" y="962196"/>
                    </a:cubicBezTo>
                    <a:cubicBezTo>
                      <a:pt x="1071367" y="887901"/>
                      <a:pt x="1113912" y="137966"/>
                      <a:pt x="937382" y="24936"/>
                    </a:cubicBezTo>
                    <a:cubicBezTo>
                      <a:pt x="760852" y="-88094"/>
                      <a:pt x="10917" y="209086"/>
                      <a:pt x="122" y="396411"/>
                    </a:cubicBezTo>
                    <a:close/>
                  </a:path>
                </a:pathLst>
              </a:custGeom>
              <a:solidFill>
                <a:schemeClr val="accent6">
                  <a:lumMod val="7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bg2"/>
                  </a:solidFill>
                </a:endParaRPr>
              </a:p>
            </p:txBody>
          </p:sp>
          <p:sp>
            <p:nvSpPr>
              <p:cNvPr id="12" name="文本框 11"/>
              <p:cNvSpPr txBox="1"/>
              <p:nvPr/>
            </p:nvSpPr>
            <p:spPr>
              <a:xfrm>
                <a:off x="5085" y="6126"/>
                <a:ext cx="2525" cy="733"/>
              </a:xfrm>
              <a:prstGeom prst="rect">
                <a:avLst/>
              </a:prstGeom>
              <a:noFill/>
            </p:spPr>
            <p:txBody>
              <a:bodyPr wrap="square" rtlCol="0">
                <a:spAutoFit/>
              </a:bodyPr>
              <a:lstStyle/>
              <a:p>
                <a:pPr algn="ctr"/>
                <a:r>
                  <a:rPr lang="en-US" altLang="zh-CN" sz="1000">
                    <a:solidFill>
                      <a:schemeClr val="bg2"/>
                    </a:solidFill>
                  </a:rPr>
                  <a:t>E. crus-galli var. crus-galli</a:t>
                </a:r>
              </a:p>
            </p:txBody>
          </p:sp>
          <p:sp>
            <p:nvSpPr>
              <p:cNvPr id="13" name="文本框 12"/>
              <p:cNvSpPr txBox="1"/>
              <p:nvPr/>
            </p:nvSpPr>
            <p:spPr>
              <a:xfrm>
                <a:off x="8003" y="2100"/>
                <a:ext cx="2519" cy="733"/>
              </a:xfrm>
              <a:prstGeom prst="rect">
                <a:avLst/>
              </a:prstGeom>
              <a:noFill/>
            </p:spPr>
            <p:txBody>
              <a:bodyPr wrap="square" rtlCol="0">
                <a:spAutoFit/>
              </a:bodyPr>
              <a:lstStyle/>
              <a:p>
                <a:pPr algn="ctr"/>
                <a:r>
                  <a:rPr lang="en-US" altLang="zh-CN" sz="1000">
                    <a:solidFill>
                      <a:schemeClr val="bg2"/>
                    </a:solidFill>
                  </a:rPr>
                  <a:t>E. crus-galli var. praticola</a:t>
                </a:r>
              </a:p>
            </p:txBody>
          </p:sp>
          <p:sp>
            <p:nvSpPr>
              <p:cNvPr id="15" name="文本框 14"/>
              <p:cNvSpPr txBox="1"/>
              <p:nvPr/>
            </p:nvSpPr>
            <p:spPr>
              <a:xfrm>
                <a:off x="4806" y="4938"/>
                <a:ext cx="1582" cy="450"/>
              </a:xfrm>
              <a:prstGeom prst="rect">
                <a:avLst/>
              </a:prstGeom>
              <a:noFill/>
            </p:spPr>
            <p:txBody>
              <a:bodyPr wrap="square" rtlCol="0">
                <a:spAutoFit/>
              </a:bodyPr>
              <a:lstStyle/>
              <a:p>
                <a:pPr algn="ctr"/>
                <a:r>
                  <a:rPr lang="en-US" altLang="zh-CN" sz="1000">
                    <a:solidFill>
                      <a:schemeClr val="bg2"/>
                    </a:solidFill>
                  </a:rPr>
                  <a:t>E. walteri</a:t>
                </a:r>
              </a:p>
            </p:txBody>
          </p:sp>
          <p:sp>
            <p:nvSpPr>
              <p:cNvPr id="16" name="文本框 15"/>
              <p:cNvSpPr txBox="1"/>
              <p:nvPr/>
            </p:nvSpPr>
            <p:spPr>
              <a:xfrm>
                <a:off x="4205" y="4158"/>
                <a:ext cx="1621" cy="733"/>
              </a:xfrm>
              <a:prstGeom prst="rect">
                <a:avLst/>
              </a:prstGeom>
              <a:noFill/>
            </p:spPr>
            <p:txBody>
              <a:bodyPr wrap="square" rtlCol="0">
                <a:spAutoFit/>
              </a:bodyPr>
              <a:lstStyle/>
              <a:p>
                <a:pPr algn="ctr"/>
                <a:r>
                  <a:rPr lang="en-US" altLang="zh-CN" sz="1000">
                    <a:solidFill>
                      <a:schemeClr val="bg2"/>
                    </a:solidFill>
                  </a:rPr>
                  <a:t>E. oryzicola var. X</a:t>
                </a:r>
              </a:p>
            </p:txBody>
          </p:sp>
          <p:sp>
            <p:nvSpPr>
              <p:cNvPr id="17" name="文本框 16"/>
              <p:cNvSpPr txBox="1"/>
              <p:nvPr/>
            </p:nvSpPr>
            <p:spPr>
              <a:xfrm>
                <a:off x="4015" y="2155"/>
                <a:ext cx="2317" cy="450"/>
              </a:xfrm>
              <a:prstGeom prst="rect">
                <a:avLst/>
              </a:prstGeom>
              <a:noFill/>
            </p:spPr>
            <p:txBody>
              <a:bodyPr wrap="square" rtlCol="0">
                <a:spAutoFit/>
              </a:bodyPr>
              <a:lstStyle/>
              <a:p>
                <a:pPr algn="ctr"/>
                <a:r>
                  <a:rPr lang="en-US" altLang="zh-CN" sz="1000">
                    <a:solidFill>
                      <a:schemeClr val="bg2"/>
                    </a:solidFill>
                  </a:rPr>
                  <a:t>E. oryzicola var. Y</a:t>
                </a:r>
              </a:p>
            </p:txBody>
          </p:sp>
          <p:sp>
            <p:nvSpPr>
              <p:cNvPr id="18" name="文本框 17"/>
              <p:cNvSpPr txBox="1"/>
              <p:nvPr/>
            </p:nvSpPr>
            <p:spPr>
              <a:xfrm>
                <a:off x="6051" y="1333"/>
                <a:ext cx="2525" cy="733"/>
              </a:xfrm>
              <a:prstGeom prst="rect">
                <a:avLst/>
              </a:prstGeom>
              <a:noFill/>
            </p:spPr>
            <p:txBody>
              <a:bodyPr wrap="square" rtlCol="0">
                <a:spAutoFit/>
              </a:bodyPr>
              <a:lstStyle/>
              <a:p>
                <a:pPr algn="ctr"/>
                <a:r>
                  <a:rPr lang="en-US" altLang="zh-CN" sz="1000">
                    <a:solidFill>
                      <a:schemeClr val="bg2"/>
                    </a:solidFill>
                  </a:rPr>
                  <a:t>E. crus-galli var. crus-pavonis</a:t>
                </a:r>
              </a:p>
            </p:txBody>
          </p:sp>
        </p:grpSp>
      </p:grpSp>
      <p:sp>
        <p:nvSpPr>
          <p:cNvPr id="9" name="文本框 8"/>
          <p:cNvSpPr txBox="1"/>
          <p:nvPr/>
        </p:nvSpPr>
        <p:spPr>
          <a:xfrm>
            <a:off x="6197441" y="4077176"/>
            <a:ext cx="571500" cy="245110"/>
          </a:xfrm>
          <a:prstGeom prst="rect">
            <a:avLst/>
          </a:prstGeom>
          <a:noFill/>
        </p:spPr>
        <p:txBody>
          <a:bodyPr wrap="square" rtlCol="0">
            <a:spAutoFit/>
          </a:bodyPr>
          <a:lstStyle/>
          <a:p>
            <a:pPr algn="ctr"/>
            <a:r>
              <a:rPr lang="en-US" altLang="zh-CN" sz="1000" b="1">
                <a:solidFill>
                  <a:schemeClr val="bg2"/>
                </a:solidFill>
              </a:rPr>
              <a:t>US</a:t>
            </a:r>
          </a:p>
        </p:txBody>
      </p:sp>
      <p:sp>
        <p:nvSpPr>
          <p:cNvPr id="30" name="文本框 29"/>
          <p:cNvSpPr txBox="1"/>
          <p:nvPr/>
        </p:nvSpPr>
        <p:spPr>
          <a:xfrm>
            <a:off x="1520825" y="3890010"/>
            <a:ext cx="878205" cy="245110"/>
          </a:xfrm>
          <a:prstGeom prst="rect">
            <a:avLst/>
          </a:prstGeom>
          <a:noFill/>
        </p:spPr>
        <p:txBody>
          <a:bodyPr wrap="square" rtlCol="0">
            <a:spAutoFit/>
          </a:bodyPr>
          <a:lstStyle/>
          <a:p>
            <a:pPr algn="ctr"/>
            <a:r>
              <a:rPr lang="en-US" altLang="zh-CN" sz="1000" b="1">
                <a:solidFill>
                  <a:schemeClr val="bg2"/>
                </a:solidFill>
              </a:rPr>
              <a:t>Malaysia</a:t>
            </a:r>
          </a:p>
        </p:txBody>
      </p:sp>
      <p:sp>
        <p:nvSpPr>
          <p:cNvPr id="33" name="文本框 32"/>
          <p:cNvSpPr txBox="1"/>
          <p:nvPr/>
        </p:nvSpPr>
        <p:spPr>
          <a:xfrm>
            <a:off x="4523581" y="2248853"/>
            <a:ext cx="690880" cy="245110"/>
          </a:xfrm>
          <a:prstGeom prst="rect">
            <a:avLst/>
          </a:prstGeom>
          <a:noFill/>
        </p:spPr>
        <p:txBody>
          <a:bodyPr wrap="none" rtlCol="0" anchor="t">
            <a:spAutoFit/>
          </a:bodyPr>
          <a:lstStyle/>
          <a:p>
            <a:r>
              <a:rPr lang="zh-CN" altLang="en-US" sz="1000">
                <a:solidFill>
                  <a:schemeClr val="bg2"/>
                </a:solidFill>
                <a:sym typeface="+mn-ea"/>
              </a:rPr>
              <a:t>长江流域</a:t>
            </a:r>
          </a:p>
        </p:txBody>
      </p:sp>
      <p:sp>
        <p:nvSpPr>
          <p:cNvPr id="34" name="文本框 33"/>
          <p:cNvSpPr txBox="1"/>
          <p:nvPr/>
        </p:nvSpPr>
        <p:spPr>
          <a:xfrm>
            <a:off x="5761831" y="3439001"/>
            <a:ext cx="1351121" cy="245110"/>
          </a:xfrm>
          <a:prstGeom prst="rect">
            <a:avLst/>
          </a:prstGeom>
          <a:noFill/>
        </p:spPr>
        <p:txBody>
          <a:bodyPr wrap="square" rtlCol="0" anchor="t">
            <a:spAutoFit/>
          </a:bodyPr>
          <a:lstStyle/>
          <a:p>
            <a:r>
              <a:rPr lang="zh-CN" altLang="en-US" sz="1000">
                <a:solidFill>
                  <a:schemeClr val="bg2"/>
                </a:solidFill>
              </a:rPr>
              <a:t>北方（包括</a:t>
            </a:r>
            <a:r>
              <a:rPr lang="en-US" altLang="zh-CN" sz="1000">
                <a:solidFill>
                  <a:schemeClr val="bg2"/>
                </a:solidFill>
              </a:rPr>
              <a:t>Italy</a:t>
            </a:r>
            <a:r>
              <a:rPr lang="zh-CN" altLang="en-US" sz="1000">
                <a:solidFill>
                  <a:schemeClr val="bg2"/>
                </a:solidFill>
              </a:rPr>
              <a:t>）</a:t>
            </a:r>
          </a:p>
        </p:txBody>
      </p:sp>
      <p:sp>
        <p:nvSpPr>
          <p:cNvPr id="35" name="文本框 34"/>
          <p:cNvSpPr txBox="1"/>
          <p:nvPr/>
        </p:nvSpPr>
        <p:spPr>
          <a:xfrm>
            <a:off x="6418580" y="3800951"/>
            <a:ext cx="370523" cy="245110"/>
          </a:xfrm>
          <a:prstGeom prst="rect">
            <a:avLst/>
          </a:prstGeom>
          <a:noFill/>
        </p:spPr>
        <p:txBody>
          <a:bodyPr wrap="square" rtlCol="0" anchor="t">
            <a:spAutoFit/>
          </a:bodyPr>
          <a:lstStyle/>
          <a:p>
            <a:r>
              <a:rPr lang="en-US" sz="1000">
                <a:solidFill>
                  <a:schemeClr val="bg2"/>
                </a:solidFill>
              </a:rPr>
              <a:t>JS</a:t>
            </a:r>
          </a:p>
        </p:txBody>
      </p:sp>
      <p:sp>
        <p:nvSpPr>
          <p:cNvPr id="37" name="文本框 36"/>
          <p:cNvSpPr txBox="1"/>
          <p:nvPr/>
        </p:nvSpPr>
        <p:spPr>
          <a:xfrm>
            <a:off x="5618321" y="2895124"/>
            <a:ext cx="436880" cy="245110"/>
          </a:xfrm>
          <a:prstGeom prst="rect">
            <a:avLst/>
          </a:prstGeom>
          <a:noFill/>
        </p:spPr>
        <p:txBody>
          <a:bodyPr wrap="none" rtlCol="0" anchor="t">
            <a:spAutoFit/>
          </a:bodyPr>
          <a:lstStyle/>
          <a:p>
            <a:r>
              <a:rPr lang="zh-CN" altLang="en-US" sz="1000">
                <a:solidFill>
                  <a:schemeClr val="bg2"/>
                </a:solidFill>
              </a:rPr>
              <a:t>西北</a:t>
            </a:r>
          </a:p>
        </p:txBody>
      </p:sp>
      <p:sp>
        <p:nvSpPr>
          <p:cNvPr id="38" name="文本框 37"/>
          <p:cNvSpPr txBox="1"/>
          <p:nvPr/>
        </p:nvSpPr>
        <p:spPr>
          <a:xfrm>
            <a:off x="5633561" y="2257425"/>
            <a:ext cx="690880" cy="245110"/>
          </a:xfrm>
          <a:prstGeom prst="rect">
            <a:avLst/>
          </a:prstGeom>
          <a:noFill/>
        </p:spPr>
        <p:txBody>
          <a:bodyPr wrap="none" rtlCol="0" anchor="t">
            <a:spAutoFit/>
          </a:bodyPr>
          <a:lstStyle/>
          <a:p>
            <a:r>
              <a:rPr lang="zh-CN" altLang="en-US" sz="1000">
                <a:solidFill>
                  <a:schemeClr val="bg2"/>
                </a:solidFill>
              </a:rPr>
              <a:t>云南栽培</a:t>
            </a:r>
          </a:p>
        </p:txBody>
      </p:sp>
      <p:sp>
        <p:nvSpPr>
          <p:cNvPr id="39" name="文本框 38"/>
          <p:cNvSpPr txBox="1"/>
          <p:nvPr/>
        </p:nvSpPr>
        <p:spPr>
          <a:xfrm>
            <a:off x="4983639" y="4897914"/>
            <a:ext cx="516255" cy="245110"/>
          </a:xfrm>
          <a:prstGeom prst="rect">
            <a:avLst/>
          </a:prstGeom>
          <a:noFill/>
        </p:spPr>
        <p:txBody>
          <a:bodyPr wrap="square" rtlCol="0" anchor="t">
            <a:spAutoFit/>
          </a:bodyPr>
          <a:lstStyle/>
          <a:p>
            <a:pPr algn="ctr"/>
            <a:r>
              <a:rPr lang="zh-CN" altLang="en-US" sz="1000">
                <a:solidFill>
                  <a:schemeClr val="bg2"/>
                </a:solidFill>
              </a:rPr>
              <a:t>湖南</a:t>
            </a:r>
          </a:p>
        </p:txBody>
      </p:sp>
      <p:sp>
        <p:nvSpPr>
          <p:cNvPr id="40" name="文本框 39"/>
          <p:cNvSpPr txBox="1"/>
          <p:nvPr/>
        </p:nvSpPr>
        <p:spPr>
          <a:xfrm>
            <a:off x="3534886" y="4280218"/>
            <a:ext cx="921544" cy="245110"/>
          </a:xfrm>
          <a:prstGeom prst="rect">
            <a:avLst/>
          </a:prstGeom>
          <a:noFill/>
        </p:spPr>
        <p:txBody>
          <a:bodyPr wrap="square" rtlCol="0" anchor="t">
            <a:spAutoFit/>
          </a:bodyPr>
          <a:lstStyle/>
          <a:p>
            <a:pPr algn="ctr"/>
            <a:r>
              <a:rPr lang="zh-CN" altLang="en-US" sz="1000">
                <a:solidFill>
                  <a:schemeClr val="bg2"/>
                </a:solidFill>
              </a:rPr>
              <a:t>长江流域</a:t>
            </a:r>
          </a:p>
        </p:txBody>
      </p:sp>
    </p:spTree>
    <p:extLst>
      <p:ext uri="{BB962C8B-B14F-4D97-AF65-F5344CB8AC3E}">
        <p14:creationId xmlns:p14="http://schemas.microsoft.com/office/powerpoint/2010/main" val="661491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vert="horz" wrap="square" lIns="91440" tIns="45720" rIns="91440" bIns="45720" anchor="ctr"/>
          <a:lstStyle/>
          <a:p>
            <a:r>
              <a:rPr lang="en-US" altLang="zh-CN" dirty="0"/>
              <a:t>Genomic variations in natural population</a:t>
            </a:r>
            <a:endParaRPr lang="zh-CN" altLang="en-US" dirty="0"/>
          </a:p>
        </p:txBody>
      </p:sp>
      <p:sp>
        <p:nvSpPr>
          <p:cNvPr id="23555" name="内容占位符 2"/>
          <p:cNvSpPr>
            <a:spLocks noGrp="1"/>
          </p:cNvSpPr>
          <p:nvPr>
            <p:ph idx="1"/>
          </p:nvPr>
        </p:nvSpPr>
        <p:spPr>
          <a:xfrm>
            <a:off x="685800" y="2268220"/>
            <a:ext cx="7772400" cy="4114800"/>
          </a:xfrm>
        </p:spPr>
        <p:txBody>
          <a:bodyPr vert="horz" wrap="square" lIns="91440" tIns="45720" rIns="91440" bIns="45720" anchor="t"/>
          <a:lstStyle/>
          <a:p>
            <a:r>
              <a:rPr lang="en-US" altLang="zh-CN" dirty="0"/>
              <a:t>Arabidopsis as an example</a:t>
            </a:r>
          </a:p>
          <a:p>
            <a:r>
              <a:rPr lang="en-US" altLang="zh-CN" dirty="0"/>
              <a:t>Wild relatives of crops</a:t>
            </a:r>
          </a:p>
          <a:p>
            <a:pPr lvl="1"/>
            <a:r>
              <a:rPr lang="en-US" altLang="zh-CN" dirty="0">
                <a:sym typeface="+mn-ea"/>
              </a:rPr>
              <a:t>wild</a:t>
            </a:r>
          </a:p>
          <a:p>
            <a:pPr lvl="1"/>
            <a:r>
              <a:rPr lang="en-US" altLang="zh-CN" dirty="0">
                <a:sym typeface="+mn-ea"/>
              </a:rPr>
              <a:t>semi-wild</a:t>
            </a:r>
            <a:endParaRPr lang="en-US" altLang="zh-CN" dirty="0"/>
          </a:p>
          <a:p>
            <a:r>
              <a:rPr lang="en-US" altLang="zh-CN" dirty="0"/>
              <a:t>Weeds </a:t>
            </a:r>
          </a:p>
          <a:p>
            <a:pPr lvl="0"/>
            <a:r>
              <a:rPr lang="en-US" altLang="zh-CN" dirty="0"/>
              <a:t>...</a:t>
            </a:r>
          </a:p>
        </p:txBody>
      </p:sp>
    </p:spTree>
    <p:extLst>
      <p:ext uri="{BB962C8B-B14F-4D97-AF65-F5344CB8AC3E}">
        <p14:creationId xmlns:p14="http://schemas.microsoft.com/office/powerpoint/2010/main" val="898589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vert="horz" wrap="square" lIns="91440" tIns="45720" rIns="91440" bIns="45720" anchor="ctr"/>
          <a:lstStyle/>
          <a:p>
            <a:r>
              <a:rPr lang="en-US" altLang="zh-CN" dirty="0"/>
              <a:t>Arabidopsis population</a:t>
            </a:r>
            <a:endParaRPr lang="zh-CN" altLang="en-US" dirty="0"/>
          </a:p>
        </p:txBody>
      </p:sp>
      <p:sp>
        <p:nvSpPr>
          <p:cNvPr id="24579" name="内容占位符 2"/>
          <p:cNvSpPr>
            <a:spLocks noGrp="1"/>
          </p:cNvSpPr>
          <p:nvPr>
            <p:ph idx="1"/>
          </p:nvPr>
        </p:nvSpPr>
        <p:spPr/>
        <p:txBody>
          <a:bodyPr vert="horz" wrap="square" lIns="91440" tIns="45720" rIns="91440" bIns="45720" anchor="t"/>
          <a:lstStyle/>
          <a:p>
            <a:r>
              <a:rPr lang="en-US" altLang="zh-CN" dirty="0"/>
              <a:t>The 1001 Genomes Project (</a:t>
            </a:r>
            <a:r>
              <a:rPr lang="en-US" altLang="zh-CN" dirty="0">
                <a:hlinkClick r:id="rId3"/>
              </a:rPr>
              <a:t>www.1001genomes.org</a:t>
            </a:r>
            <a:r>
              <a:rPr lang="en-US" altLang="zh-CN" dirty="0"/>
              <a:t>)</a:t>
            </a:r>
          </a:p>
          <a:p>
            <a:r>
              <a:rPr lang="en-US" altLang="zh-CN" dirty="0"/>
              <a:t>A catalog of Arabidopsis thaliana genetic variation</a:t>
            </a:r>
          </a:p>
          <a:p>
            <a:r>
              <a:rPr lang="en-US" altLang="zh-CN" dirty="0"/>
              <a:t>Level of genomic variation (SNP density)</a:t>
            </a:r>
            <a:endParaRPr lang="zh-CN" altLang="en-US" dirty="0"/>
          </a:p>
        </p:txBody>
      </p:sp>
    </p:spTree>
    <p:extLst>
      <p:ext uri="{BB962C8B-B14F-4D97-AF65-F5344CB8AC3E}">
        <p14:creationId xmlns:p14="http://schemas.microsoft.com/office/powerpoint/2010/main" val="2335640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p:txBody>
          <a:bodyPr vert="horz" wrap="square" lIns="91440" tIns="45720" rIns="91440" bIns="45720" anchor="ctr"/>
          <a:lstStyle/>
          <a:p>
            <a:r>
              <a:rPr lang="en-US" altLang="zh-CN" sz="3600" b="1" dirty="0"/>
              <a:t>Wild progenitor populations of crops</a:t>
            </a:r>
            <a:endParaRPr lang="zh-CN" altLang="en-US" sz="3600" b="1" dirty="0"/>
          </a:p>
        </p:txBody>
      </p:sp>
      <p:sp>
        <p:nvSpPr>
          <p:cNvPr id="25603" name="内容占位符 2"/>
          <p:cNvSpPr>
            <a:spLocks noGrp="1"/>
          </p:cNvSpPr>
          <p:nvPr>
            <p:ph idx="1"/>
          </p:nvPr>
        </p:nvSpPr>
        <p:spPr/>
        <p:txBody>
          <a:bodyPr vert="horz" wrap="square" lIns="91440" tIns="45720" rIns="91440" bIns="45720" anchor="t"/>
          <a:lstStyle/>
          <a:p>
            <a:pPr marL="285750" lvl="1" indent="-342900">
              <a:buClr>
                <a:schemeClr val="accent2"/>
              </a:buClr>
            </a:pPr>
            <a:r>
              <a:rPr lang="en-US" altLang="zh-CN" dirty="0"/>
              <a:t>446 diverse </a:t>
            </a:r>
            <a:r>
              <a:rPr lang="en-US" altLang="zh-CN" i="1" dirty="0"/>
              <a:t>O. rufipogon</a:t>
            </a:r>
            <a:r>
              <a:rPr lang="en-US" altLang="zh-CN" dirty="0"/>
              <a:t> accession (</a:t>
            </a:r>
            <a:r>
              <a:rPr lang="en-US" altLang="zh-CN" dirty="0">
                <a:sym typeface="+mn-ea"/>
              </a:rPr>
              <a:t>Huang et al, 2012)</a:t>
            </a:r>
          </a:p>
          <a:p>
            <a:pPr marL="285750" lvl="1" indent="-342900">
              <a:buClr>
                <a:schemeClr val="accent2"/>
              </a:buClr>
            </a:pPr>
            <a:r>
              <a:rPr lang="en-US" altLang="zh-CN" dirty="0"/>
              <a:t>103</a:t>
            </a:r>
            <a:r>
              <a:rPr lang="zh-CN" altLang="en-US" dirty="0"/>
              <a:t>个大刍草等 （</a:t>
            </a:r>
            <a:r>
              <a:rPr lang="en-US" altLang="zh-CN" dirty="0"/>
              <a:t>Chia et al., 2012</a:t>
            </a:r>
            <a:r>
              <a:rPr lang="zh-CN" altLang="en-US" dirty="0"/>
              <a:t>）</a:t>
            </a:r>
          </a:p>
          <a:p>
            <a:pPr marL="285750" lvl="1" indent="-342900">
              <a:buClr>
                <a:schemeClr val="accent2"/>
              </a:buClr>
            </a:pPr>
            <a:r>
              <a:rPr lang="en-US" altLang="zh-CN" dirty="0"/>
              <a:t>17</a:t>
            </a:r>
            <a:r>
              <a:rPr lang="zh-CN" altLang="en-US" dirty="0"/>
              <a:t>个野生大豆（</a:t>
            </a:r>
            <a:r>
              <a:rPr lang="en-US" altLang="zh-CN" dirty="0"/>
              <a:t>Lam et al., 2010</a:t>
            </a:r>
            <a:r>
              <a:rPr lang="zh-CN" altLang="en-US" dirty="0"/>
              <a:t>）</a:t>
            </a:r>
            <a:endParaRPr lang="zh-CN" altLang="en-US" b="1" dirty="0"/>
          </a:p>
          <a:p>
            <a:pPr marL="342900" lvl="1" indent="-342900">
              <a:buClr>
                <a:schemeClr val="accent2"/>
              </a:buClr>
            </a:pPr>
            <a:endParaRPr lang="en-US" altLang="zh-CN" dirty="0"/>
          </a:p>
          <a:p>
            <a:endParaRPr lang="zh-CN" altLang="en-US" dirty="0"/>
          </a:p>
        </p:txBody>
      </p:sp>
    </p:spTree>
    <p:extLst>
      <p:ext uri="{BB962C8B-B14F-4D97-AF65-F5344CB8AC3E}">
        <p14:creationId xmlns:p14="http://schemas.microsoft.com/office/powerpoint/2010/main" val="1653903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a:xfrm>
            <a:off x="549275" y="213995"/>
            <a:ext cx="8192135" cy="1143000"/>
          </a:xfrm>
        </p:spPr>
        <p:txBody>
          <a:bodyPr vert="horz" wrap="square" lIns="91440" tIns="45720" rIns="91440" bIns="45720" anchor="ctr"/>
          <a:lstStyle/>
          <a:p>
            <a:r>
              <a:rPr lang="en-US" altLang="zh-CN" sz="3200" dirty="0"/>
              <a:t>Genomic variations in crop and wild populations</a:t>
            </a:r>
          </a:p>
        </p:txBody>
      </p:sp>
      <p:sp>
        <p:nvSpPr>
          <p:cNvPr id="27651" name="内容占位符 2"/>
          <p:cNvSpPr>
            <a:spLocks noGrp="1"/>
          </p:cNvSpPr>
          <p:nvPr>
            <p:ph idx="1"/>
          </p:nvPr>
        </p:nvSpPr>
        <p:spPr/>
        <p:txBody>
          <a:bodyPr vert="horz" wrap="square" lIns="91440" tIns="45720" rIns="91440" bIns="45720" anchor="t"/>
          <a:lstStyle/>
          <a:p>
            <a:pPr lvl="1"/>
            <a:endParaRPr lang="zh-CN" altLang="en-US" dirty="0"/>
          </a:p>
        </p:txBody>
      </p:sp>
      <p:pic>
        <p:nvPicPr>
          <p:cNvPr id="27652" name="Picture 4"/>
          <p:cNvPicPr>
            <a:picLocks noChangeAspect="1"/>
          </p:cNvPicPr>
          <p:nvPr/>
        </p:nvPicPr>
        <p:blipFill>
          <a:blip r:embed="rId3"/>
          <a:stretch>
            <a:fillRect/>
          </a:stretch>
        </p:blipFill>
        <p:spPr>
          <a:xfrm>
            <a:off x="103506" y="1700808"/>
            <a:ext cx="8936037" cy="4265613"/>
          </a:xfrm>
          <a:prstGeom prst="rect">
            <a:avLst/>
          </a:prstGeom>
          <a:noFill/>
          <a:ln w="9525">
            <a:noFill/>
          </a:ln>
        </p:spPr>
      </p:pic>
      <p:sp>
        <p:nvSpPr>
          <p:cNvPr id="27653" name="TextBox 1"/>
          <p:cNvSpPr txBox="1"/>
          <p:nvPr/>
        </p:nvSpPr>
        <p:spPr>
          <a:xfrm>
            <a:off x="5777230" y="1058863"/>
            <a:ext cx="3262313" cy="369887"/>
          </a:xfrm>
          <a:prstGeom prst="rect">
            <a:avLst/>
          </a:prstGeom>
          <a:noFill/>
          <a:ln w="9525">
            <a:noFill/>
          </a:ln>
        </p:spPr>
        <p:txBody>
          <a:bodyPr wrap="none">
            <a:spAutoFit/>
          </a:bodyPr>
          <a:lstStyle/>
          <a:p>
            <a:r>
              <a:rPr lang="en-US" altLang="zh-CN" sz="1800" dirty="0">
                <a:latin typeface="Times New Roman" panose="02020603050405020304" pitchFamily="18" charset="0"/>
              </a:rPr>
              <a:t>(Qi et al., 2013, Nature Genetics)</a:t>
            </a:r>
            <a:endParaRPr lang="zh-CN" altLang="en-US" sz="1800" dirty="0">
              <a:latin typeface="Times New Roman" panose="02020603050405020304" pitchFamily="18" charset="0"/>
            </a:endParaRPr>
          </a:p>
        </p:txBody>
      </p:sp>
      <p:sp>
        <p:nvSpPr>
          <p:cNvPr id="3" name="矩形 2"/>
          <p:cNvSpPr/>
          <p:nvPr/>
        </p:nvSpPr>
        <p:spPr>
          <a:xfrm>
            <a:off x="6588125" y="1844675"/>
            <a:ext cx="1223645" cy="3769360"/>
          </a:xfrm>
          <a:prstGeom prst="rect">
            <a:avLst/>
          </a:prstGeom>
          <a:noFill/>
          <a:ln w="12700" cap="flat" cmpd="sng" algn="ctr">
            <a:solidFill>
              <a:srgbClr val="FF0000"/>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alt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endParaRPr>
          </a:p>
        </p:txBody>
      </p:sp>
      <p:cxnSp>
        <p:nvCxnSpPr>
          <p:cNvPr id="4" name="直接连接符 3"/>
          <p:cNvCxnSpPr/>
          <p:nvPr/>
        </p:nvCxnSpPr>
        <p:spPr>
          <a:xfrm>
            <a:off x="3391535" y="2819400"/>
            <a:ext cx="4420235" cy="15240"/>
          </a:xfrm>
          <a:prstGeom prst="line">
            <a:avLst/>
          </a:prstGeom>
          <a:solidFill>
            <a:schemeClr val="accent1"/>
          </a:solidFill>
          <a:ln w="12700" cap="flat" cmpd="sng" algn="ctr">
            <a:solidFill>
              <a:schemeClr val="accent1">
                <a:shade val="50000"/>
              </a:schemeClr>
            </a:solidFill>
            <a:prstDash val="solid"/>
            <a:round/>
            <a:headEnd type="none" w="med" len="med"/>
            <a:tailEnd type="none" w="med" len="med"/>
          </a:ln>
        </p:spPr>
      </p:cxnSp>
      <p:cxnSp>
        <p:nvCxnSpPr>
          <p:cNvPr id="5" name="直接连接符 4"/>
          <p:cNvCxnSpPr/>
          <p:nvPr/>
        </p:nvCxnSpPr>
        <p:spPr>
          <a:xfrm>
            <a:off x="3375025" y="3376930"/>
            <a:ext cx="4420235" cy="15240"/>
          </a:xfrm>
          <a:prstGeom prst="line">
            <a:avLst/>
          </a:prstGeom>
          <a:solidFill>
            <a:schemeClr val="accent1"/>
          </a:solidFill>
          <a:ln w="12700" cap="flat" cmpd="sng" algn="ctr">
            <a:solidFill>
              <a:schemeClr val="accent1">
                <a:shade val="50000"/>
              </a:schemeClr>
            </a:solidFill>
            <a:prstDash val="solid"/>
            <a:round/>
            <a:headEnd type="none" w="med" len="med"/>
            <a:tailEnd type="none" w="med" len="med"/>
          </a:ln>
        </p:spPr>
      </p:cxnSp>
      <p:cxnSp>
        <p:nvCxnSpPr>
          <p:cNvPr id="6" name="直接连接符 5"/>
          <p:cNvCxnSpPr/>
          <p:nvPr/>
        </p:nvCxnSpPr>
        <p:spPr>
          <a:xfrm>
            <a:off x="3375025" y="3950970"/>
            <a:ext cx="4420235" cy="15240"/>
          </a:xfrm>
          <a:prstGeom prst="line">
            <a:avLst/>
          </a:prstGeom>
          <a:solidFill>
            <a:schemeClr val="accent1"/>
          </a:solidFill>
          <a:ln w="12700" cap="flat" cmpd="sng" algn="ctr">
            <a:solidFill>
              <a:schemeClr val="accent1">
                <a:shade val="50000"/>
              </a:schemeClr>
            </a:solidFill>
            <a:prstDash val="solid"/>
            <a:round/>
            <a:headEnd type="none" w="med" len="med"/>
            <a:tailEnd type="none" w="med" len="med"/>
          </a:ln>
        </p:spPr>
      </p:cxnSp>
      <p:cxnSp>
        <p:nvCxnSpPr>
          <p:cNvPr id="7" name="直接连接符 6"/>
          <p:cNvCxnSpPr/>
          <p:nvPr/>
        </p:nvCxnSpPr>
        <p:spPr>
          <a:xfrm>
            <a:off x="3375025" y="4525010"/>
            <a:ext cx="4420235" cy="15240"/>
          </a:xfrm>
          <a:prstGeom prst="line">
            <a:avLst/>
          </a:prstGeom>
          <a:solidFill>
            <a:schemeClr val="accent1"/>
          </a:solidFill>
          <a:ln w="12700" cap="flat" cmpd="sng" algn="ctr">
            <a:solidFill>
              <a:schemeClr val="accent1">
                <a:shade val="50000"/>
              </a:schemeClr>
            </a:solidFill>
            <a:prstDash val="solid"/>
            <a:round/>
            <a:headEnd type="none" w="med" len="med"/>
            <a:tailEnd type="none" w="med" len="med"/>
          </a:ln>
        </p:spPr>
      </p:cxnSp>
      <p:cxnSp>
        <p:nvCxnSpPr>
          <p:cNvPr id="8" name="直接连接符 7"/>
          <p:cNvCxnSpPr/>
          <p:nvPr/>
        </p:nvCxnSpPr>
        <p:spPr>
          <a:xfrm>
            <a:off x="3375025" y="5027295"/>
            <a:ext cx="4420235" cy="15240"/>
          </a:xfrm>
          <a:prstGeom prst="line">
            <a:avLst/>
          </a:prstGeom>
          <a:solidFill>
            <a:schemeClr val="accent1"/>
          </a:solidFill>
          <a:ln w="12700" cap="flat" cmpd="sng" algn="ctr">
            <a:solidFill>
              <a:schemeClr val="accent1">
                <a:shade val="50000"/>
              </a:schemeClr>
            </a:solidFill>
            <a:prstDash val="solid"/>
            <a:round/>
            <a:headEnd type="none" w="med" len="med"/>
            <a:tailEnd type="none" w="med" len="med"/>
          </a:ln>
        </p:spPr>
      </p:cxnSp>
    </p:spTree>
    <p:extLst>
      <p:ext uri="{BB962C8B-B14F-4D97-AF65-F5344CB8AC3E}">
        <p14:creationId xmlns:p14="http://schemas.microsoft.com/office/powerpoint/2010/main" val="14748822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p:txBody>
          <a:bodyPr vert="horz" wrap="square" lIns="91440" tIns="45720" rIns="91440" bIns="45720" anchor="ctr"/>
          <a:lstStyle/>
          <a:p>
            <a:r>
              <a:rPr lang="en-US" altLang="zh-CN" b="1" dirty="0"/>
              <a:t>Intercultivar variation is so big</a:t>
            </a:r>
            <a:endParaRPr lang="zh-CN" altLang="en-US" b="1" dirty="0"/>
          </a:p>
        </p:txBody>
      </p:sp>
      <p:sp>
        <p:nvSpPr>
          <p:cNvPr id="29699" name="Rectangle 3"/>
          <p:cNvSpPr>
            <a:spLocks noGrp="1"/>
          </p:cNvSpPr>
          <p:nvPr>
            <p:ph idx="1"/>
          </p:nvPr>
        </p:nvSpPr>
        <p:spPr/>
        <p:txBody>
          <a:bodyPr vert="horz" wrap="square" lIns="91440" tIns="45720" rIns="91440" bIns="45720" anchor="t"/>
          <a:lstStyle/>
          <a:p>
            <a:r>
              <a:rPr lang="en-US" altLang="zh-CN" dirty="0"/>
              <a:t>Maize genomic variation</a:t>
            </a:r>
          </a:p>
          <a:p>
            <a:endParaRPr lang="en-US" altLang="zh-CN" dirty="0"/>
          </a:p>
          <a:p>
            <a:r>
              <a:rPr lang="en-US" altLang="zh-CN" dirty="0"/>
              <a:t>35% genomic synteny between two genomes of cultivars (B73 and Mo17)</a:t>
            </a:r>
          </a:p>
          <a:p>
            <a:endParaRPr lang="en-US" altLang="zh-CN" dirty="0"/>
          </a:p>
          <a:p>
            <a:r>
              <a:rPr lang="en-US" altLang="zh-CN" dirty="0"/>
              <a:t>2.5 Mb PAV (Mo17-specific segment)</a:t>
            </a:r>
          </a:p>
        </p:txBody>
      </p:sp>
      <p:sp>
        <p:nvSpPr>
          <p:cNvPr id="2" name="文本框 1"/>
          <p:cNvSpPr txBox="1"/>
          <p:nvPr/>
        </p:nvSpPr>
        <p:spPr>
          <a:xfrm>
            <a:off x="6908165" y="5998845"/>
            <a:ext cx="1764030" cy="368300"/>
          </a:xfrm>
          <a:prstGeom prst="rect">
            <a:avLst/>
          </a:prstGeom>
          <a:noFill/>
        </p:spPr>
        <p:txBody>
          <a:bodyPr wrap="none" rtlCol="0">
            <a:spAutoFit/>
          </a:bodyPr>
          <a:lstStyle/>
          <a:p>
            <a:r>
              <a:rPr lang="en-US" altLang="zh-CN" sz="1800"/>
              <a:t>(Sun et al., 2018)</a:t>
            </a:r>
          </a:p>
        </p:txBody>
      </p:sp>
    </p:spTree>
    <p:extLst>
      <p:ext uri="{BB962C8B-B14F-4D97-AF65-F5344CB8AC3E}">
        <p14:creationId xmlns:p14="http://schemas.microsoft.com/office/powerpoint/2010/main" val="37617940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p:txBody>
          <a:bodyPr vert="horz" wrap="square" lIns="91440" tIns="45720" rIns="91440" bIns="45720" anchor="ctr"/>
          <a:lstStyle/>
          <a:p>
            <a:r>
              <a:rPr lang="en-US" altLang="zh-CN" sz="4000" dirty="0"/>
              <a:t>Numbers of PAVs relative to the B73 reference genome</a:t>
            </a:r>
          </a:p>
        </p:txBody>
      </p:sp>
      <p:sp>
        <p:nvSpPr>
          <p:cNvPr id="32771" name="Rectangle 3"/>
          <p:cNvSpPr>
            <a:spLocks noGrp="1"/>
          </p:cNvSpPr>
          <p:nvPr>
            <p:ph idx="1"/>
          </p:nvPr>
        </p:nvSpPr>
        <p:spPr/>
        <p:txBody>
          <a:bodyPr vert="horz" wrap="square" lIns="91440" tIns="45720" rIns="91440" bIns="45720" anchor="t"/>
          <a:lstStyle/>
          <a:p>
            <a:r>
              <a:rPr lang="en-US" altLang="zh-CN" dirty="0"/>
              <a:t>296 high-confidence genes in B73 that were missing from at least one the six inbred lines.</a:t>
            </a:r>
          </a:p>
          <a:p>
            <a:r>
              <a:rPr lang="en-US" altLang="zh-CN" dirty="0"/>
              <a:t>One large deletion between Mo17 and B73: ~2Mb with 24 genes</a:t>
            </a:r>
          </a:p>
        </p:txBody>
      </p:sp>
      <p:pic>
        <p:nvPicPr>
          <p:cNvPr id="32772" name="Picture 4"/>
          <p:cNvPicPr>
            <a:picLocks noChangeAspect="1"/>
          </p:cNvPicPr>
          <p:nvPr/>
        </p:nvPicPr>
        <p:blipFill>
          <a:blip r:embed="rId3"/>
          <a:stretch>
            <a:fillRect/>
          </a:stretch>
        </p:blipFill>
        <p:spPr>
          <a:xfrm>
            <a:off x="5244465" y="4318000"/>
            <a:ext cx="3339465" cy="2441575"/>
          </a:xfrm>
          <a:prstGeom prst="rect">
            <a:avLst/>
          </a:prstGeom>
          <a:noFill/>
          <a:ln w="9525">
            <a:noFill/>
          </a:ln>
        </p:spPr>
      </p:pic>
    </p:spTree>
    <p:extLst>
      <p:ext uri="{BB962C8B-B14F-4D97-AF65-F5344CB8AC3E}">
        <p14:creationId xmlns:p14="http://schemas.microsoft.com/office/powerpoint/2010/main" val="2587013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8068310" cy="1143000"/>
          </a:xfrm>
        </p:spPr>
        <p:txBody>
          <a:bodyPr/>
          <a:lstStyle/>
          <a:p>
            <a:r>
              <a:rPr lang="en-US" altLang="zh-CN" sz="4000" b="1"/>
              <a:t>Genomic variations and adaptation</a:t>
            </a:r>
          </a:p>
        </p:txBody>
      </p:sp>
      <p:sp>
        <p:nvSpPr>
          <p:cNvPr id="3" name="内容占位符 2"/>
          <p:cNvSpPr>
            <a:spLocks noGrp="1"/>
          </p:cNvSpPr>
          <p:nvPr>
            <p:ph idx="1"/>
          </p:nvPr>
        </p:nvSpPr>
        <p:spPr/>
        <p:txBody>
          <a:bodyPr/>
          <a:lstStyle/>
          <a:p>
            <a:r>
              <a:rPr lang="en-US" altLang="zh-CN"/>
              <a:t>Environmental adaptation</a:t>
            </a:r>
          </a:p>
          <a:p>
            <a:r>
              <a:rPr lang="en-US" altLang="zh-CN"/>
              <a:t>Natural seleciton</a:t>
            </a:r>
          </a:p>
          <a:p>
            <a:r>
              <a:rPr lang="en-US" altLang="zh-CN"/>
              <a:t>Artificial selection</a:t>
            </a:r>
          </a:p>
          <a:p>
            <a:endParaRPr lang="en-US" altLang="zh-CN"/>
          </a:p>
          <a:p>
            <a:r>
              <a:rPr lang="en-US" altLang="zh-CN"/>
              <a:t>Selection signals and positive selection</a:t>
            </a:r>
          </a:p>
          <a:p>
            <a:r>
              <a:rPr lang="en-US" altLang="zh-CN"/>
              <a:t>Detection of selection signals</a:t>
            </a:r>
          </a:p>
        </p:txBody>
      </p:sp>
    </p:spTree>
    <p:extLst>
      <p:ext uri="{BB962C8B-B14F-4D97-AF65-F5344CB8AC3E}">
        <p14:creationId xmlns:p14="http://schemas.microsoft.com/office/powerpoint/2010/main" val="401785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1-3.6 "/>
          <p:cNvPicPr>
            <a:picLocks noChangeAspect="1"/>
          </p:cNvPicPr>
          <p:nvPr/>
        </p:nvPicPr>
        <p:blipFill>
          <a:blip r:embed="rId3"/>
          <a:stretch>
            <a:fillRect/>
          </a:stretch>
        </p:blipFill>
        <p:spPr>
          <a:xfrm>
            <a:off x="1031875" y="836712"/>
            <a:ext cx="7080250" cy="4233545"/>
          </a:xfrm>
          <a:prstGeom prst="rect">
            <a:avLst/>
          </a:prstGeom>
        </p:spPr>
      </p:pic>
    </p:spTree>
    <p:extLst>
      <p:ext uri="{BB962C8B-B14F-4D97-AF65-F5344CB8AC3E}">
        <p14:creationId xmlns:p14="http://schemas.microsoft.com/office/powerpoint/2010/main" val="3987114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sym typeface="+mn-ea"/>
              </a:rPr>
              <a:t>Population </a:t>
            </a:r>
            <a:r>
              <a:rPr lang="en-US" altLang="zh-CN" b="1" dirty="0">
                <a:sym typeface="+mn-ea"/>
              </a:rPr>
              <a:t>genomics analysis</a:t>
            </a:r>
            <a:endParaRPr lang="zh-CN" altLang="en-US" dirty="0"/>
          </a:p>
        </p:txBody>
      </p:sp>
      <p:sp>
        <p:nvSpPr>
          <p:cNvPr id="3" name="内容占位符 2"/>
          <p:cNvSpPr>
            <a:spLocks noGrp="1"/>
          </p:cNvSpPr>
          <p:nvPr>
            <p:ph idx="1"/>
          </p:nvPr>
        </p:nvSpPr>
        <p:spPr>
          <a:xfrm>
            <a:off x="685800" y="2196465"/>
            <a:ext cx="7873365" cy="4114800"/>
          </a:xfrm>
        </p:spPr>
        <p:txBody>
          <a:bodyPr/>
          <a:lstStyle/>
          <a:p>
            <a:pPr>
              <a:lnSpc>
                <a:spcPct val="150000"/>
              </a:lnSpc>
            </a:pPr>
            <a:r>
              <a:rPr lang="zh-CN" altLang="en-US" sz="2400">
                <a:latin typeface="黑体" panose="02010609060101010101" pitchFamily="49" charset="-122"/>
                <a:ea typeface="黑体" panose="02010609060101010101" pitchFamily="49" charset="-122"/>
              </a:rPr>
              <a:t>目前最为活跃的研究领域之一，作物科学的重要方向</a:t>
            </a:r>
          </a:p>
          <a:p>
            <a:pPr>
              <a:lnSpc>
                <a:spcPct val="150000"/>
              </a:lnSpc>
            </a:pPr>
            <a:r>
              <a:rPr lang="zh-CN" altLang="en-US" sz="2400">
                <a:latin typeface="黑体" panose="02010609060101010101" pitchFamily="49" charset="-122"/>
                <a:ea typeface="黑体" panose="02010609060101010101" pitchFamily="49" charset="-122"/>
                <a:sym typeface="+mn-ea"/>
              </a:rPr>
              <a:t>可以</a:t>
            </a:r>
            <a:r>
              <a:rPr lang="zh-CN" altLang="en-US" sz="2400">
                <a:latin typeface="黑体" panose="02010609060101010101" pitchFamily="49" charset="-122"/>
                <a:ea typeface="黑体" panose="02010609060101010101" pitchFamily="49" charset="-122"/>
              </a:rPr>
              <a:t>直接回答作物起源进化、育种选择等重要分子机制</a:t>
            </a:r>
          </a:p>
          <a:p>
            <a:pPr>
              <a:lnSpc>
                <a:spcPct val="150000"/>
              </a:lnSpc>
            </a:pPr>
            <a:r>
              <a:rPr lang="zh-CN" altLang="en-US" sz="2400">
                <a:latin typeface="黑体" panose="02010609060101010101" pitchFamily="49" charset="-122"/>
                <a:ea typeface="黑体" panose="02010609060101010101" pitchFamily="49" charset="-122"/>
                <a:sym typeface="+mn-ea"/>
              </a:rPr>
              <a:t>可以</a:t>
            </a:r>
            <a:r>
              <a:rPr lang="zh-CN" altLang="en-US" sz="2400">
                <a:latin typeface="黑体" panose="02010609060101010101" pitchFamily="49" charset="-122"/>
                <a:ea typeface="黑体" panose="02010609060101010101" pitchFamily="49" charset="-122"/>
              </a:rPr>
              <a:t>直接回答物种起源、进化（种群动态）、环境适应等重要分子机制</a:t>
            </a:r>
          </a:p>
          <a:p>
            <a:pPr>
              <a:lnSpc>
                <a:spcPct val="150000"/>
              </a:lnSpc>
            </a:pPr>
            <a:r>
              <a:rPr lang="zh-CN" altLang="en-US" sz="2400">
                <a:latin typeface="黑体" panose="02010609060101010101" pitchFamily="49" charset="-122"/>
                <a:ea typeface="黑体" panose="02010609060101010101" pitchFamily="49" charset="-122"/>
              </a:rPr>
              <a:t>可以直接确定重要选择位点（包括自然和人工选择）</a:t>
            </a:r>
          </a:p>
          <a:p>
            <a:pPr>
              <a:lnSpc>
                <a:spcPct val="150000"/>
              </a:lnSpc>
            </a:pPr>
            <a:r>
              <a:rPr lang="zh-CN" altLang="en-US" sz="2400">
                <a:latin typeface="黑体" panose="02010609060101010101" pitchFamily="49" charset="-122"/>
                <a:ea typeface="黑体" panose="02010609060101010101" pitchFamily="49" charset="-122"/>
              </a:rPr>
              <a:t>。。。</a:t>
            </a:r>
          </a:p>
          <a:p>
            <a:endParaRPr lang="zh-CN" altLang="en-US" sz="240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35621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537845"/>
            <a:ext cx="7772400" cy="1143000"/>
          </a:xfrm>
        </p:spPr>
        <p:txBody>
          <a:bodyPr/>
          <a:lstStyle/>
          <a:p>
            <a:r>
              <a:rPr lang="zh-CN" altLang="en-US" sz="4000">
                <a:latin typeface="黑体" panose="02010609060101010101" pitchFamily="49" charset="-122"/>
                <a:ea typeface="黑体" panose="02010609060101010101" pitchFamily="49" charset="-122"/>
              </a:rPr>
              <a:t>群体基因组学分析内容</a:t>
            </a:r>
          </a:p>
        </p:txBody>
      </p:sp>
      <p:graphicFrame>
        <p:nvGraphicFramePr>
          <p:cNvPr id="4" name="内容占位符 3"/>
          <p:cNvGraphicFramePr>
            <a:graphicFrameLocks noGrp="1" noChangeAspect="1"/>
          </p:cNvGraphicFramePr>
          <p:nvPr>
            <p:ph idx="1"/>
          </p:nvPr>
        </p:nvGraphicFramePr>
        <p:xfrm>
          <a:off x="404495" y="1628775"/>
          <a:ext cx="8401685" cy="5017770"/>
        </p:xfrm>
        <a:graphic>
          <a:graphicData uri="http://schemas.openxmlformats.org/presentationml/2006/ole">
            <mc:AlternateContent xmlns:mc="http://schemas.openxmlformats.org/markup-compatibility/2006">
              <mc:Choice xmlns:v="urn:schemas-microsoft-com:vml" Requires="v">
                <p:oleObj spid="_x0000_s2085" r:id="rId4" imgW="10639425" imgH="6353175" progId="Paint.Picture">
                  <p:embed/>
                </p:oleObj>
              </mc:Choice>
              <mc:Fallback>
                <p:oleObj r:id="rId4" imgW="10639425" imgH="6353175" progId="Paint.Picture">
                  <p:embed/>
                  <p:pic>
                    <p:nvPicPr>
                      <p:cNvPr id="0" name=""/>
                      <p:cNvPicPr/>
                      <p:nvPr/>
                    </p:nvPicPr>
                    <p:blipFill>
                      <a:blip r:embed="rId5"/>
                      <a:stretch>
                        <a:fillRect/>
                      </a:stretch>
                    </p:blipFill>
                    <p:spPr>
                      <a:xfrm>
                        <a:off x="404495" y="1628775"/>
                        <a:ext cx="8401685" cy="5017770"/>
                      </a:xfrm>
                      <a:prstGeom prst="rect">
                        <a:avLst/>
                      </a:prstGeom>
                    </p:spPr>
                  </p:pic>
                </p:oleObj>
              </mc:Fallback>
            </mc:AlternateContent>
          </a:graphicData>
        </a:graphic>
      </p:graphicFrame>
    </p:spTree>
    <p:extLst>
      <p:ext uri="{BB962C8B-B14F-4D97-AF65-F5344CB8AC3E}">
        <p14:creationId xmlns:p14="http://schemas.microsoft.com/office/powerpoint/2010/main" val="65598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91314" y="485800"/>
            <a:ext cx="7772400" cy="1143000"/>
          </a:xfrm>
        </p:spPr>
        <p:txBody>
          <a:bodyPr/>
          <a:lstStyle/>
          <a:p>
            <a:r>
              <a:rPr lang="en-US" altLang="zh-CN" sz="3600" dirty="0" smtClean="0">
                <a:latin typeface="黑体" panose="02010609060101010101" pitchFamily="49" charset="-122"/>
                <a:ea typeface="黑体" panose="02010609060101010101" pitchFamily="49" charset="-122"/>
                <a:cs typeface="黑体" panose="02010609060101010101" pitchFamily="49" charset="-122"/>
              </a:rPr>
              <a:t>A case</a:t>
            </a:r>
            <a:r>
              <a:rPr lang="zh-CN" altLang="en-US" sz="3600" dirty="0" smtClean="0">
                <a:latin typeface="黑体" panose="02010609060101010101" pitchFamily="49" charset="-122"/>
                <a:ea typeface="黑体" panose="02010609060101010101" pitchFamily="49" charset="-122"/>
                <a:cs typeface="黑体" panose="02010609060101010101" pitchFamily="49" charset="-122"/>
              </a:rPr>
              <a:t>：</a:t>
            </a:r>
            <a:r>
              <a:rPr lang="zh-CN" altLang="en-US" sz="3600" dirty="0" smtClean="0">
                <a:latin typeface="黑体" panose="02010609060101010101" pitchFamily="49" charset="-122"/>
                <a:ea typeface="黑体" panose="02010609060101010101" pitchFamily="49" charset="-122"/>
                <a:cs typeface="黑体" panose="02010609060101010101" pitchFamily="49" charset="-122"/>
              </a:rPr>
              <a:t>稗草拟态水稻遗传机制</a:t>
            </a:r>
            <a:endParaRPr lang="zh-CN" altLang="en-US" sz="3600" dirty="0">
              <a:latin typeface="黑体" panose="02010609060101010101" pitchFamily="49" charset="-122"/>
              <a:ea typeface="黑体" panose="02010609060101010101" pitchFamily="49" charset="-122"/>
              <a:cs typeface="黑体" panose="02010609060101010101" pitchFamily="49" charset="-122"/>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329" y="1484783"/>
            <a:ext cx="5083636" cy="219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861047"/>
            <a:ext cx="4032376" cy="246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84168" y="4241512"/>
            <a:ext cx="2877711" cy="523220"/>
          </a:xfrm>
          <a:prstGeom prst="rect">
            <a:avLst/>
          </a:prstGeom>
          <a:noFill/>
        </p:spPr>
        <p:txBody>
          <a:bodyPr wrap="none" rtlCol="0">
            <a:spAutoFit/>
          </a:bodyPr>
          <a:lstStyle/>
          <a:p>
            <a:r>
              <a:rPr lang="en-US" altLang="zh-CN" sz="2800" dirty="0" smtClean="0"/>
              <a:t>300</a:t>
            </a:r>
            <a:r>
              <a:rPr lang="zh-CN" altLang="en-US" sz="2800" dirty="0" smtClean="0"/>
              <a:t>余份稗草材料</a:t>
            </a:r>
            <a:endParaRPr lang="zh-CN" altLang="en-US" sz="2800" dirty="0"/>
          </a:p>
        </p:txBody>
      </p:sp>
    </p:spTree>
    <p:extLst>
      <p:ext uri="{BB962C8B-B14F-4D97-AF65-F5344CB8AC3E}">
        <p14:creationId xmlns:p14="http://schemas.microsoft.com/office/powerpoint/2010/main" val="714862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6107818" cy="319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412896"/>
            <a:ext cx="6105398" cy="2763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04248" y="1264369"/>
            <a:ext cx="2339102" cy="1384995"/>
          </a:xfrm>
          <a:prstGeom prst="rect">
            <a:avLst/>
          </a:prstGeom>
          <a:noFill/>
        </p:spPr>
        <p:txBody>
          <a:bodyPr wrap="none" rtlCol="0">
            <a:spAutoFit/>
          </a:bodyPr>
          <a:lstStyle/>
          <a:p>
            <a:r>
              <a:rPr lang="zh-CN" altLang="en-US" sz="2800" dirty="0" smtClean="0"/>
              <a:t>系统发生树</a:t>
            </a:r>
            <a:endParaRPr lang="en-US" altLang="zh-CN" sz="2800" dirty="0" smtClean="0"/>
          </a:p>
          <a:p>
            <a:r>
              <a:rPr lang="en-US" altLang="zh-CN" sz="2800" dirty="0" smtClean="0"/>
              <a:t>PCA</a:t>
            </a:r>
          </a:p>
          <a:p>
            <a:r>
              <a:rPr lang="zh-CN" altLang="en-US" sz="2800" dirty="0" smtClean="0"/>
              <a:t>群体分化时间</a:t>
            </a:r>
            <a:endParaRPr lang="zh-CN" altLang="en-US" sz="2800" dirty="0"/>
          </a:p>
        </p:txBody>
      </p:sp>
    </p:spTree>
    <p:extLst>
      <p:ext uri="{BB962C8B-B14F-4D97-AF65-F5344CB8AC3E}">
        <p14:creationId xmlns:p14="http://schemas.microsoft.com/office/powerpoint/2010/main" val="3433372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0648"/>
            <a:ext cx="6899794" cy="346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17" y="3788451"/>
            <a:ext cx="8082224" cy="271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562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871760" cy="27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38" y="2924944"/>
            <a:ext cx="8871760" cy="327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27784" y="6198528"/>
            <a:ext cx="4195379" cy="523220"/>
          </a:xfrm>
          <a:prstGeom prst="rect">
            <a:avLst/>
          </a:prstGeom>
          <a:noFill/>
        </p:spPr>
        <p:txBody>
          <a:bodyPr wrap="none" rtlCol="0">
            <a:spAutoFit/>
          </a:bodyPr>
          <a:lstStyle/>
          <a:p>
            <a:r>
              <a:rPr lang="zh-CN" altLang="en-US" sz="2800" dirty="0" smtClean="0"/>
              <a:t>株型基因</a:t>
            </a:r>
            <a:r>
              <a:rPr lang="en-US" altLang="zh-CN" sz="2800" i="1" dirty="0" smtClean="0"/>
              <a:t>LAZY1</a:t>
            </a:r>
            <a:r>
              <a:rPr lang="zh-CN" altLang="en-US" sz="2800" dirty="0" smtClean="0"/>
              <a:t>受到选择</a:t>
            </a:r>
            <a:endParaRPr lang="en-US" altLang="zh-CN" sz="2800" dirty="0" smtClean="0"/>
          </a:p>
        </p:txBody>
      </p:sp>
    </p:spTree>
    <p:extLst>
      <p:ext uri="{BB962C8B-B14F-4D97-AF65-F5344CB8AC3E}">
        <p14:creationId xmlns:p14="http://schemas.microsoft.com/office/powerpoint/2010/main" val="725541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685800" y="609600"/>
            <a:ext cx="8242935" cy="1143000"/>
          </a:xfrm>
        </p:spPr>
        <p:txBody>
          <a:bodyPr vert="horz" wrap="square" lIns="91440" tIns="45720" rIns="91440" bIns="45720" anchor="ctr"/>
          <a:lstStyle/>
          <a:p>
            <a:r>
              <a:rPr lang="en-US" altLang="zh-CN" b="1" dirty="0" smtClean="0">
                <a:sym typeface="+mn-ea"/>
              </a:rPr>
              <a:t>Crop </a:t>
            </a:r>
            <a:r>
              <a:rPr lang="en-US" altLang="zh-CN" b="1" dirty="0">
                <a:sym typeface="+mn-ea"/>
              </a:rPr>
              <a:t>population and artifical selection</a:t>
            </a:r>
            <a:endParaRPr lang="zh-CN" altLang="en-US" dirty="0"/>
          </a:p>
        </p:txBody>
      </p:sp>
      <p:sp>
        <p:nvSpPr>
          <p:cNvPr id="47107" name="内容占位符 2"/>
          <p:cNvSpPr>
            <a:spLocks noGrp="1"/>
          </p:cNvSpPr>
          <p:nvPr>
            <p:ph idx="1"/>
          </p:nvPr>
        </p:nvSpPr>
        <p:spPr>
          <a:xfrm>
            <a:off x="685800" y="2339975"/>
            <a:ext cx="7772400" cy="4114800"/>
          </a:xfrm>
        </p:spPr>
        <p:txBody>
          <a:bodyPr vert="horz" wrap="square" lIns="91440" tIns="45720" rIns="91440" bIns="45720" anchor="t"/>
          <a:lstStyle/>
          <a:p>
            <a:r>
              <a:rPr lang="en-US" altLang="zh-CN" dirty="0"/>
              <a:t>Crop and artifical seleciton</a:t>
            </a:r>
          </a:p>
          <a:p>
            <a:r>
              <a:rPr lang="en-US" altLang="zh-CN" dirty="0"/>
              <a:t>Facts </a:t>
            </a:r>
            <a:r>
              <a:rPr lang="en-US" altLang="zh-CN" dirty="0">
                <a:sym typeface="+mn-ea"/>
              </a:rPr>
              <a:t>hidden</a:t>
            </a:r>
            <a:r>
              <a:rPr lang="en-US" altLang="zh-CN" b="1" dirty="0">
                <a:sym typeface="+mn-ea"/>
              </a:rPr>
              <a:t> </a:t>
            </a:r>
            <a:r>
              <a:rPr lang="en-US" altLang="zh-CN" dirty="0"/>
              <a:t>hehind crop genomes</a:t>
            </a:r>
          </a:p>
          <a:p>
            <a:endParaRPr lang="en-US" altLang="zh-CN" dirty="0"/>
          </a:p>
          <a:p>
            <a:endParaRPr lang="zh-CN" altLang="en-US" sz="2000" dirty="0"/>
          </a:p>
        </p:txBody>
      </p:sp>
    </p:spTree>
    <p:extLst>
      <p:ext uri="{BB962C8B-B14F-4D97-AF65-F5344CB8AC3E}">
        <p14:creationId xmlns:p14="http://schemas.microsoft.com/office/powerpoint/2010/main" val="2888083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p:cNvSpPr>
          <p:nvPr>
            <p:ph type="title" idx="4294967295"/>
          </p:nvPr>
        </p:nvSpPr>
        <p:spPr/>
        <p:txBody>
          <a:bodyPr vert="horz" wrap="square" lIns="91440" tIns="45720" rIns="91440" bIns="45720" anchor="ctr"/>
          <a:lstStyle/>
          <a:p>
            <a:pPr eaLnBrk="1" hangingPunct="1"/>
            <a:r>
              <a:rPr lang="en-US" altLang="zh-CN" dirty="0"/>
              <a:t>Domestication bottleneck</a:t>
            </a:r>
            <a:endParaRPr lang="en-US" altLang="zh-CN" dirty="0">
              <a:latin typeface="方正舒体" panose="02010601030101010101" pitchFamily="2" charset="-122"/>
              <a:ea typeface="方正舒体" panose="02010601030101010101" pitchFamily="2" charset="-122"/>
            </a:endParaRPr>
          </a:p>
        </p:txBody>
      </p:sp>
      <p:sp>
        <p:nvSpPr>
          <p:cNvPr id="62467" name="Rectangle 3"/>
          <p:cNvSpPr>
            <a:spLocks noGrp="1"/>
          </p:cNvSpPr>
          <p:nvPr>
            <p:ph type="body" idx="4294967295"/>
          </p:nvPr>
        </p:nvSpPr>
        <p:spPr/>
        <p:txBody>
          <a:bodyPr vert="horz" wrap="square" lIns="91440" tIns="45720" rIns="91440" bIns="45720" anchor="t"/>
          <a:lstStyle/>
          <a:p>
            <a:pPr eaLnBrk="1" hangingPunct="1"/>
            <a:r>
              <a:rPr lang="en-US" altLang="zh-CN" dirty="0"/>
              <a:t>The effects of domestication bottleneck on genetic diversity</a:t>
            </a:r>
          </a:p>
        </p:txBody>
      </p:sp>
      <p:grpSp>
        <p:nvGrpSpPr>
          <p:cNvPr id="62468" name="组合 8"/>
          <p:cNvGrpSpPr/>
          <p:nvPr/>
        </p:nvGrpSpPr>
        <p:grpSpPr>
          <a:xfrm>
            <a:off x="628650" y="3217863"/>
            <a:ext cx="3943350" cy="2925762"/>
            <a:chOff x="628650" y="3146425"/>
            <a:chExt cx="3943350" cy="2925763"/>
          </a:xfrm>
        </p:grpSpPr>
        <p:pic>
          <p:nvPicPr>
            <p:cNvPr id="62471" name="Picture 4"/>
            <p:cNvPicPr>
              <a:picLocks noChangeAspect="1"/>
            </p:cNvPicPr>
            <p:nvPr/>
          </p:nvPicPr>
          <p:blipFill>
            <a:blip r:embed="rId3"/>
            <a:stretch>
              <a:fillRect/>
            </a:stretch>
          </p:blipFill>
          <p:spPr>
            <a:xfrm>
              <a:off x="628650" y="3271838"/>
              <a:ext cx="3943350" cy="2800350"/>
            </a:xfrm>
            <a:prstGeom prst="rect">
              <a:avLst/>
            </a:prstGeom>
            <a:noFill/>
            <a:ln w="9525">
              <a:noFill/>
            </a:ln>
          </p:spPr>
        </p:pic>
        <p:pic>
          <p:nvPicPr>
            <p:cNvPr id="62472" name="图片 7" descr="2.jpg"/>
            <p:cNvPicPr>
              <a:picLocks noChangeAspect="1"/>
            </p:cNvPicPr>
            <p:nvPr/>
          </p:nvPicPr>
          <p:blipFill>
            <a:blip r:embed="rId4"/>
            <a:stretch>
              <a:fillRect/>
            </a:stretch>
          </p:blipFill>
          <p:spPr>
            <a:xfrm>
              <a:off x="714374" y="3146425"/>
              <a:ext cx="3786188" cy="1497013"/>
            </a:xfrm>
            <a:prstGeom prst="rect">
              <a:avLst/>
            </a:prstGeom>
            <a:noFill/>
            <a:ln w="9525">
              <a:noFill/>
            </a:ln>
          </p:spPr>
        </p:pic>
      </p:grpSp>
      <p:sp>
        <p:nvSpPr>
          <p:cNvPr id="62469" name="TextBox 7"/>
          <p:cNvSpPr txBox="1"/>
          <p:nvPr/>
        </p:nvSpPr>
        <p:spPr>
          <a:xfrm>
            <a:off x="4787900" y="3213100"/>
            <a:ext cx="4211638" cy="1390650"/>
          </a:xfrm>
          <a:prstGeom prst="rect">
            <a:avLst/>
          </a:prstGeom>
          <a:noFill/>
          <a:ln w="9525">
            <a:noFill/>
          </a:ln>
        </p:spPr>
        <p:txBody>
          <a:bodyPr lIns="91430" tIns="45715" rIns="91430" bIns="45715">
            <a:spAutoFit/>
          </a:bodyPr>
          <a:lstStyle/>
          <a:p>
            <a:r>
              <a:rPr lang="en-US" altLang="zh-CN" sz="2800" dirty="0">
                <a:latin typeface="Times New Roman" panose="02020603050405020304" pitchFamily="18" charset="0"/>
              </a:rPr>
              <a:t>Domestication bottleneck = domestication selection + demography effect</a:t>
            </a:r>
            <a:endParaRPr lang="zh-CN" altLang="en-US" sz="2800" dirty="0">
              <a:latin typeface="Times New Roman" panose="02020603050405020304" pitchFamily="18" charset="0"/>
            </a:endParaRPr>
          </a:p>
        </p:txBody>
      </p:sp>
      <p:sp>
        <p:nvSpPr>
          <p:cNvPr id="62470" name="TextBox 9"/>
          <p:cNvSpPr txBox="1"/>
          <p:nvPr/>
        </p:nvSpPr>
        <p:spPr>
          <a:xfrm>
            <a:off x="3071813" y="6215063"/>
            <a:ext cx="1343025" cy="246062"/>
          </a:xfrm>
          <a:prstGeom prst="rect">
            <a:avLst/>
          </a:prstGeom>
          <a:noFill/>
          <a:ln w="9525">
            <a:noFill/>
          </a:ln>
        </p:spPr>
        <p:txBody>
          <a:bodyPr wrap="none" lIns="91430" tIns="45715" rIns="91430" bIns="45715">
            <a:spAutoFit/>
          </a:bodyPr>
          <a:lstStyle/>
          <a:p>
            <a:r>
              <a:rPr lang="en-US" altLang="zh-CN" sz="1000" dirty="0">
                <a:latin typeface="Times New Roman" panose="02020603050405020304" pitchFamily="18" charset="0"/>
              </a:rPr>
              <a:t>(Whitt and Gaut 2005)</a:t>
            </a:r>
            <a:endParaRPr lang="zh-CN" altLang="en-US" sz="1000" dirty="0">
              <a:latin typeface="Times New Roman" panose="02020603050405020304" pitchFamily="18" charset="0"/>
            </a:endParaRPr>
          </a:p>
        </p:txBody>
      </p:sp>
    </p:spTree>
    <p:extLst>
      <p:ext uri="{BB962C8B-B14F-4D97-AF65-F5344CB8AC3E}">
        <p14:creationId xmlns:p14="http://schemas.microsoft.com/office/powerpoint/2010/main" val="910960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a:xfrm>
            <a:off x="215900" y="609600"/>
            <a:ext cx="8748713" cy="1143000"/>
          </a:xfrm>
        </p:spPr>
        <p:txBody>
          <a:bodyPr vert="horz" wrap="square" lIns="91440" tIns="45720" rIns="91440" bIns="45720" anchor="ctr"/>
          <a:lstStyle/>
          <a:p>
            <a:r>
              <a:rPr lang="en-US" altLang="zh-CN" b="1" dirty="0"/>
              <a:t>Roadmap for crop genome study</a:t>
            </a:r>
            <a:endParaRPr lang="zh-CN" altLang="en-US" b="1" dirty="0"/>
          </a:p>
        </p:txBody>
      </p:sp>
      <p:sp>
        <p:nvSpPr>
          <p:cNvPr id="45059" name="内容占位符 2"/>
          <p:cNvSpPr>
            <a:spLocks noGrp="1"/>
          </p:cNvSpPr>
          <p:nvPr>
            <p:ph idx="1"/>
          </p:nvPr>
        </p:nvSpPr>
        <p:spPr>
          <a:xfrm>
            <a:off x="1042988" y="1989138"/>
            <a:ext cx="5689600" cy="727075"/>
          </a:xfrm>
        </p:spPr>
        <p:txBody>
          <a:bodyPr vert="horz" wrap="square" lIns="91440" tIns="45720" rIns="91440" bIns="45720" anchor="t"/>
          <a:lstStyle/>
          <a:p>
            <a:pPr>
              <a:buNone/>
            </a:pPr>
            <a:r>
              <a:rPr lang="en-US" altLang="zh-CN" sz="3600" b="1" dirty="0"/>
              <a:t>Reference </a:t>
            </a:r>
            <a:r>
              <a:rPr lang="en-US" altLang="zh-CN" sz="3600" b="1" dirty="0" smtClean="0"/>
              <a:t>genome (2002-)</a:t>
            </a:r>
            <a:endParaRPr lang="en-US" altLang="zh-CN" sz="3600" b="1" dirty="0"/>
          </a:p>
        </p:txBody>
      </p:sp>
      <p:sp>
        <p:nvSpPr>
          <p:cNvPr id="4" name="矩形 3"/>
          <p:cNvSpPr/>
          <p:nvPr/>
        </p:nvSpPr>
        <p:spPr>
          <a:xfrm>
            <a:off x="323850" y="3213100"/>
            <a:ext cx="2014538" cy="1631950"/>
          </a:xfrm>
          <a:prstGeom prst="rect">
            <a:avLst/>
          </a:prstGeom>
          <a:ln>
            <a:solidFill>
              <a:srgbClr val="FFFFCC"/>
            </a:solidFill>
          </a:ln>
        </p:spPr>
        <p:txBody>
          <a:bodyPr>
            <a:spAutoFit/>
          </a:bodyPr>
          <a:lstStyle/>
          <a:p>
            <a:pPr marL="342900" marR="0" lvl="0" indent="-342900" algn="l" defTabSz="914400" rtl="0" eaLnBrk="0" fontAlgn="base" latinLnBrk="0" hangingPunct="0">
              <a:lnSpc>
                <a:spcPct val="100000"/>
              </a:lnSpc>
              <a:spcBef>
                <a:spcPct val="20000"/>
              </a:spcBef>
              <a:spcAft>
                <a:spcPct val="0"/>
              </a:spcAft>
              <a:buClr>
                <a:srgbClr val="99CCFF"/>
              </a:buClr>
              <a:buSzPct val="110000"/>
              <a:buFontTx/>
              <a:buNone/>
              <a:defRPr/>
            </a:pPr>
            <a:r>
              <a:rPr kumimoji="1" lang="en-US" altLang="zh-CN" sz="2800" b="0" i="0" u="none" strike="noStrike" kern="0" cap="none" spc="0" normalizeH="0" baseline="0" noProof="0" dirty="0">
                <a:ln>
                  <a:noFill/>
                </a:ln>
                <a:solidFill>
                  <a:srgbClr val="EAEAEA"/>
                </a:solidFill>
                <a:effectLst/>
                <a:uLnTx/>
                <a:uFillTx/>
                <a:latin typeface="Times New Roman" panose="02020603050405020304"/>
                <a:ea typeface="宋体" panose="02010600030101010101" pitchFamily="2" charset="-122"/>
                <a:cs typeface="+mn-cs"/>
              </a:rPr>
              <a:t>pedigree genome </a:t>
            </a:r>
          </a:p>
          <a:p>
            <a:pPr marL="342900" marR="0" lvl="0" indent="-342900" algn="l" defTabSz="914400" rtl="0" eaLnBrk="0" fontAlgn="base" latinLnBrk="0" hangingPunct="0">
              <a:lnSpc>
                <a:spcPct val="100000"/>
              </a:lnSpc>
              <a:spcBef>
                <a:spcPct val="20000"/>
              </a:spcBef>
              <a:spcAft>
                <a:spcPct val="0"/>
              </a:spcAft>
              <a:buClr>
                <a:srgbClr val="99CCFF"/>
              </a:buClr>
              <a:buSzPct val="110000"/>
              <a:buFontTx/>
              <a:buNone/>
              <a:defRPr/>
            </a:pPr>
            <a:r>
              <a:rPr kumimoji="1" lang="en-US" altLang="zh-CN" sz="2000" b="0" i="0" u="none" strike="noStrike" kern="0" cap="none" spc="0" normalizeH="0" baseline="0" noProof="0" dirty="0">
                <a:ln>
                  <a:noFill/>
                </a:ln>
                <a:solidFill>
                  <a:srgbClr val="EAEAEA"/>
                </a:solidFill>
                <a:effectLst/>
                <a:uLnTx/>
                <a:uFillTx/>
                <a:latin typeface="Times New Roman" panose="02020603050405020304"/>
                <a:ea typeface="宋体" panose="02010600030101010101" pitchFamily="2" charset="-122"/>
                <a:cs typeface="+mn-cs"/>
              </a:rPr>
              <a:t>(maize, Lai et al. 2010)</a:t>
            </a:r>
          </a:p>
        </p:txBody>
      </p:sp>
      <p:sp>
        <p:nvSpPr>
          <p:cNvPr id="5" name="矩形 4"/>
          <p:cNvSpPr/>
          <p:nvPr/>
        </p:nvSpPr>
        <p:spPr>
          <a:xfrm>
            <a:off x="323850" y="5715000"/>
            <a:ext cx="1944688" cy="954088"/>
          </a:xfrm>
          <a:prstGeom prst="rect">
            <a:avLst/>
          </a:prstGeom>
          <a:ln>
            <a:solidFill>
              <a:srgbClr val="FFFFCC"/>
            </a:solidFill>
          </a:ln>
        </p:spPr>
        <p:txBody>
          <a:bodyPr>
            <a:spAutoFit/>
          </a:bodyPr>
          <a:lstStyle/>
          <a:p>
            <a:pPr marL="342900" marR="0" lvl="0" indent="-342900" algn="l" defTabSz="914400" rtl="0" eaLnBrk="0" fontAlgn="base" latinLnBrk="0" hangingPunct="0">
              <a:lnSpc>
                <a:spcPct val="100000"/>
              </a:lnSpc>
              <a:spcBef>
                <a:spcPct val="20000"/>
              </a:spcBef>
              <a:spcAft>
                <a:spcPct val="0"/>
              </a:spcAft>
              <a:buClr>
                <a:srgbClr val="99CCFF"/>
              </a:buClr>
              <a:buSzPct val="110000"/>
              <a:buFontTx/>
              <a:buNone/>
              <a:defRPr/>
            </a:pPr>
            <a:r>
              <a:rPr kumimoji="1" lang="en-US" altLang="zh-CN" sz="2800" b="0" i="0" u="none" strike="noStrike" kern="0" cap="none" spc="0" normalizeH="0" baseline="0" noProof="0" dirty="0">
                <a:ln>
                  <a:noFill/>
                </a:ln>
                <a:solidFill>
                  <a:srgbClr val="EAEAEA"/>
                </a:solidFill>
                <a:effectLst/>
                <a:uLnTx/>
                <a:uFillTx/>
                <a:latin typeface="Times New Roman" panose="02020603050405020304"/>
                <a:ea typeface="宋体" panose="02010600030101010101" pitchFamily="2" charset="-122"/>
                <a:cs typeface="+mn-cs"/>
              </a:rPr>
              <a:t>Inbred line genome?</a:t>
            </a:r>
            <a:endParaRPr kumimoji="1" lang="zh-CN" altLang="en-US" sz="2800" b="0" i="0" u="none" strike="noStrike" kern="0" cap="none" spc="0" normalizeH="0" baseline="0" noProof="0" dirty="0">
              <a:ln>
                <a:noFill/>
              </a:ln>
              <a:solidFill>
                <a:srgbClr val="EAEAEA"/>
              </a:solidFill>
              <a:effectLst/>
              <a:uLnTx/>
              <a:uFillTx/>
              <a:latin typeface="Times New Roman" panose="02020603050405020304"/>
              <a:ea typeface="宋体" panose="02010600030101010101" pitchFamily="2" charset="-122"/>
              <a:cs typeface="+mn-cs"/>
            </a:endParaRPr>
          </a:p>
        </p:txBody>
      </p:sp>
      <p:cxnSp>
        <p:nvCxnSpPr>
          <p:cNvPr id="45062" name="直接箭头连接符 6"/>
          <p:cNvCxnSpPr/>
          <p:nvPr/>
        </p:nvCxnSpPr>
        <p:spPr>
          <a:xfrm flipH="1">
            <a:off x="2555875" y="2708275"/>
            <a:ext cx="1079500" cy="576263"/>
          </a:xfrm>
          <a:prstGeom prst="straightConnector1">
            <a:avLst/>
          </a:prstGeom>
          <a:ln w="57150" cap="flat" cmpd="sng">
            <a:solidFill>
              <a:srgbClr val="C00000"/>
            </a:solidFill>
            <a:prstDash val="solid"/>
            <a:headEnd type="none" w="med" len="med"/>
            <a:tailEnd type="arrow" w="med" len="med"/>
          </a:ln>
        </p:spPr>
      </p:cxnSp>
      <p:cxnSp>
        <p:nvCxnSpPr>
          <p:cNvPr id="45063" name="直接箭头连接符 7"/>
          <p:cNvCxnSpPr/>
          <p:nvPr/>
        </p:nvCxnSpPr>
        <p:spPr>
          <a:xfrm>
            <a:off x="1476375" y="4868863"/>
            <a:ext cx="0" cy="792162"/>
          </a:xfrm>
          <a:prstGeom prst="straightConnector1">
            <a:avLst/>
          </a:prstGeom>
          <a:ln w="57150" cap="flat" cmpd="sng">
            <a:solidFill>
              <a:srgbClr val="C00000"/>
            </a:solidFill>
            <a:prstDash val="solid"/>
            <a:headEnd type="none" w="med" len="med"/>
            <a:tailEnd type="arrow" w="med" len="med"/>
          </a:ln>
        </p:spPr>
      </p:cxnSp>
      <p:sp>
        <p:nvSpPr>
          <p:cNvPr id="45064" name="矩形 14"/>
          <p:cNvSpPr/>
          <p:nvPr/>
        </p:nvSpPr>
        <p:spPr>
          <a:xfrm>
            <a:off x="2700338" y="4437063"/>
            <a:ext cx="5759450" cy="2308225"/>
          </a:xfrm>
          <a:prstGeom prst="rect">
            <a:avLst/>
          </a:prstGeom>
          <a:noFill/>
          <a:ln w="9525" cap="flat" cmpd="sng">
            <a:solidFill>
              <a:srgbClr val="FFFFCC"/>
            </a:solidFill>
            <a:prstDash val="solid"/>
            <a:miter/>
            <a:headEnd type="none" w="med" len="med"/>
            <a:tailEnd type="none" w="med" len="med"/>
          </a:ln>
        </p:spPr>
        <p:txBody>
          <a:bodyPr>
            <a:spAutoFit/>
          </a:bodyPr>
          <a:lstStyle/>
          <a:p>
            <a:r>
              <a:rPr lang="en-US" altLang="zh-CN" b="1" dirty="0">
                <a:latin typeface="Times New Roman" panose="02020603050405020304" pitchFamily="18" charset="0"/>
              </a:rPr>
              <a:t>Rice, maize, soybean, millet</a:t>
            </a:r>
          </a:p>
          <a:p>
            <a:r>
              <a:rPr lang="en-US" altLang="zh-CN" sz="2000" dirty="0">
                <a:latin typeface="Times New Roman" panose="02020603050405020304" pitchFamily="18" charset="0"/>
              </a:rPr>
              <a:t>~50 rice lines (Xu et al. 2011)</a:t>
            </a:r>
          </a:p>
          <a:p>
            <a:r>
              <a:rPr lang="en-US" altLang="zh-CN" sz="2000" dirty="0">
                <a:latin typeface="Times New Roman" panose="02020603050405020304" pitchFamily="18" charset="0"/>
              </a:rPr>
              <a:t>~500 rice lines (Huang et al. 2009)</a:t>
            </a:r>
          </a:p>
          <a:p>
            <a:r>
              <a:rPr lang="en-US" altLang="zh-CN" sz="2000" dirty="0">
                <a:latin typeface="Times New Roman" panose="02020603050405020304" pitchFamily="18" charset="0"/>
              </a:rPr>
              <a:t>~1000 rice lines (Huang et al. 2012)</a:t>
            </a:r>
          </a:p>
          <a:p>
            <a:r>
              <a:rPr lang="en-US" altLang="zh-CN" sz="2000" dirty="0">
                <a:latin typeface="Times New Roman" panose="02020603050405020304" pitchFamily="18" charset="0"/>
              </a:rPr>
              <a:t>First haplotype map of maize (Gore et al. 2009)</a:t>
            </a:r>
          </a:p>
          <a:p>
            <a:r>
              <a:rPr lang="en-US" altLang="zh-CN" sz="2000" dirty="0">
                <a:latin typeface="Times New Roman" panose="02020603050405020304" pitchFamily="18" charset="0"/>
              </a:rPr>
              <a:t>~31 soybean lines (Lam et al. 2010)</a:t>
            </a:r>
          </a:p>
          <a:p>
            <a:r>
              <a:rPr lang="en-US" altLang="zh-CN" sz="2000" dirty="0">
                <a:latin typeface="Times New Roman" panose="02020603050405020304" pitchFamily="18" charset="0"/>
              </a:rPr>
              <a:t>~1000 millet lines (Peng et al. 2013)</a:t>
            </a:r>
          </a:p>
        </p:txBody>
      </p:sp>
      <p:sp>
        <p:nvSpPr>
          <p:cNvPr id="45065" name="TextBox 15"/>
          <p:cNvSpPr txBox="1"/>
          <p:nvPr/>
        </p:nvSpPr>
        <p:spPr>
          <a:xfrm>
            <a:off x="2700338" y="3860800"/>
            <a:ext cx="2965450" cy="523875"/>
          </a:xfrm>
          <a:prstGeom prst="rect">
            <a:avLst/>
          </a:prstGeom>
          <a:noFill/>
          <a:ln w="9525">
            <a:noFill/>
          </a:ln>
        </p:spPr>
        <p:txBody>
          <a:bodyPr wrap="none">
            <a:spAutoFit/>
          </a:bodyPr>
          <a:lstStyle/>
          <a:p>
            <a:r>
              <a:rPr lang="en-US" altLang="zh-CN" sz="2800" dirty="0">
                <a:latin typeface="Times New Roman" panose="02020603050405020304" pitchFamily="18" charset="0"/>
              </a:rPr>
              <a:t>Population genome</a:t>
            </a:r>
            <a:endParaRPr lang="zh-CN" altLang="en-US" sz="2800" dirty="0">
              <a:latin typeface="Times New Roman" panose="02020603050405020304" pitchFamily="18" charset="0"/>
            </a:endParaRPr>
          </a:p>
        </p:txBody>
      </p:sp>
      <p:cxnSp>
        <p:nvCxnSpPr>
          <p:cNvPr id="45066" name="直接箭头连接符 18"/>
          <p:cNvCxnSpPr/>
          <p:nvPr/>
        </p:nvCxnSpPr>
        <p:spPr>
          <a:xfrm>
            <a:off x="3924300" y="2636838"/>
            <a:ext cx="0" cy="1125537"/>
          </a:xfrm>
          <a:prstGeom prst="straightConnector1">
            <a:avLst/>
          </a:prstGeom>
          <a:ln w="57150" cap="flat" cmpd="sng">
            <a:solidFill>
              <a:srgbClr val="C00000"/>
            </a:solidFill>
            <a:prstDash val="solid"/>
            <a:headEnd type="none" w="med" len="med"/>
            <a:tailEnd type="arrow" w="med" len="med"/>
          </a:ln>
        </p:spPr>
      </p:cxnSp>
      <p:sp>
        <p:nvSpPr>
          <p:cNvPr id="45067" name="矩形 19"/>
          <p:cNvSpPr/>
          <p:nvPr/>
        </p:nvSpPr>
        <p:spPr>
          <a:xfrm>
            <a:off x="5940425" y="2924175"/>
            <a:ext cx="2771775" cy="1385888"/>
          </a:xfrm>
          <a:prstGeom prst="rect">
            <a:avLst/>
          </a:prstGeom>
          <a:noFill/>
          <a:ln w="9525" cap="flat" cmpd="sng">
            <a:solidFill>
              <a:srgbClr val="FFFFCC"/>
            </a:solidFill>
            <a:prstDash val="solid"/>
            <a:miter/>
            <a:headEnd type="none" w="med" len="med"/>
            <a:tailEnd type="none" w="med" len="med"/>
          </a:ln>
        </p:spPr>
        <p:txBody>
          <a:bodyPr>
            <a:spAutoFit/>
          </a:bodyPr>
          <a:lstStyle/>
          <a:p>
            <a:r>
              <a:rPr lang="en-US" altLang="zh-CN" sz="2800" dirty="0">
                <a:solidFill>
                  <a:srgbClr val="EAEAEA"/>
                </a:solidFill>
                <a:latin typeface="Times New Roman" panose="02020603050405020304" pitchFamily="18" charset="0"/>
              </a:rPr>
              <a:t>Full-length cDNA project</a:t>
            </a:r>
          </a:p>
          <a:p>
            <a:r>
              <a:rPr lang="en-US" altLang="zh-CN" sz="2800" dirty="0">
                <a:solidFill>
                  <a:srgbClr val="EAEAEA"/>
                </a:solidFill>
                <a:latin typeface="Times New Roman" panose="02020603050405020304" pitchFamily="18" charset="0"/>
              </a:rPr>
              <a:t>?</a:t>
            </a:r>
          </a:p>
        </p:txBody>
      </p:sp>
      <p:cxnSp>
        <p:nvCxnSpPr>
          <p:cNvPr id="45068" name="直接箭头连接符 20"/>
          <p:cNvCxnSpPr/>
          <p:nvPr/>
        </p:nvCxnSpPr>
        <p:spPr>
          <a:xfrm>
            <a:off x="4140200" y="2708275"/>
            <a:ext cx="1727200" cy="504825"/>
          </a:xfrm>
          <a:prstGeom prst="straightConnector1">
            <a:avLst/>
          </a:prstGeom>
          <a:ln w="57150" cap="flat" cmpd="sng">
            <a:solidFill>
              <a:srgbClr val="C00000"/>
            </a:solidFill>
            <a:prstDash val="solid"/>
            <a:headEnd type="none" w="med" len="med"/>
            <a:tailEnd type="arrow" w="med" len="med"/>
          </a:ln>
        </p:spPr>
      </p:cxnSp>
      <p:sp>
        <p:nvSpPr>
          <p:cNvPr id="23" name="TextBox 22"/>
          <p:cNvSpPr txBox="1"/>
          <p:nvPr/>
        </p:nvSpPr>
        <p:spPr>
          <a:xfrm>
            <a:off x="6911975" y="1827213"/>
            <a:ext cx="2197100" cy="9540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800" b="0" i="0" u="none" strike="noStrike" kern="1200" cap="none" spc="0" normalizeH="0" baseline="0" noProof="0" dirty="0">
                <a:ln>
                  <a:noFill/>
                </a:ln>
                <a:solidFill>
                  <a:schemeClr val="dk1"/>
                </a:solidFill>
                <a:effectLst/>
                <a:uLnTx/>
                <a:uFillTx/>
                <a:latin typeface="+mn-lt"/>
                <a:ea typeface="+mn-ea"/>
                <a:cs typeface="+mn-cs"/>
              </a:rPr>
              <a:t>Comparative genomics</a:t>
            </a:r>
            <a:endParaRPr kumimoji="1" lang="zh-CN" altLang="en-US" sz="2800" b="0" i="0" u="none" strike="noStrike" kern="1200" cap="none" spc="0" normalizeH="0" baseline="0" noProof="0" dirty="0">
              <a:ln>
                <a:noFill/>
              </a:ln>
              <a:solidFill>
                <a:schemeClr val="dk1"/>
              </a:solidFill>
              <a:effectLst/>
              <a:uLnTx/>
              <a:uFillTx/>
              <a:latin typeface="+mn-lt"/>
              <a:ea typeface="+mn-ea"/>
              <a:cs typeface="+mn-cs"/>
            </a:endParaRPr>
          </a:p>
        </p:txBody>
      </p:sp>
      <p:cxnSp>
        <p:nvCxnSpPr>
          <p:cNvPr id="45070" name="直接箭头连接符 24"/>
          <p:cNvCxnSpPr/>
          <p:nvPr/>
        </p:nvCxnSpPr>
        <p:spPr>
          <a:xfrm>
            <a:off x="6443663" y="2349500"/>
            <a:ext cx="431800" cy="0"/>
          </a:xfrm>
          <a:prstGeom prst="straightConnector1">
            <a:avLst/>
          </a:prstGeom>
          <a:ln w="57150" cap="flat" cmpd="sng">
            <a:solidFill>
              <a:srgbClr val="C00000"/>
            </a:solidFill>
            <a:prstDash val="solid"/>
            <a:headEnd type="none" w="med" len="med"/>
            <a:tailEnd type="arrow" w="med" len="med"/>
          </a:ln>
        </p:spPr>
      </p:cxnSp>
    </p:spTree>
    <p:extLst>
      <p:ext uri="{BB962C8B-B14F-4D97-AF65-F5344CB8AC3E}">
        <p14:creationId xmlns:p14="http://schemas.microsoft.com/office/powerpoint/2010/main" val="1148644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内容占位符 2"/>
          <p:cNvSpPr>
            <a:spLocks noGrp="1"/>
          </p:cNvSpPr>
          <p:nvPr>
            <p:ph idx="1"/>
          </p:nvPr>
        </p:nvSpPr>
        <p:spPr>
          <a:xfrm>
            <a:off x="738505" y="2030730"/>
            <a:ext cx="7772400" cy="4114800"/>
          </a:xfrm>
        </p:spPr>
        <p:txBody>
          <a:bodyPr vert="horz" wrap="square" lIns="91440" tIns="45720" rIns="91440" bIns="45720" anchor="t"/>
          <a:lstStyle/>
          <a:p>
            <a:pPr lvl="1">
              <a:buFont typeface="Wingdings" panose="05000000000000000000" charset="0"/>
              <a:buChar char="ü"/>
            </a:pPr>
            <a:r>
              <a:rPr lang="en-US" altLang="zh-CN" dirty="0"/>
              <a:t>Origin of crops</a:t>
            </a:r>
          </a:p>
          <a:p>
            <a:pPr lvl="1">
              <a:buFont typeface="Wingdings" panose="05000000000000000000" charset="0"/>
              <a:buChar char="ü"/>
            </a:pPr>
            <a:r>
              <a:rPr lang="en-US" altLang="zh-CN" dirty="0">
                <a:sym typeface="+mn-ea"/>
              </a:rPr>
              <a:t>Molecular basis of breeding</a:t>
            </a:r>
          </a:p>
          <a:p>
            <a:pPr lvl="2">
              <a:buFont typeface="Arial" panose="020B0604020202020204" pitchFamily="34" charset="0"/>
              <a:buChar char="•"/>
            </a:pPr>
            <a:r>
              <a:rPr lang="en-US" altLang="zh-CN" dirty="0"/>
              <a:t>Regions under artificial selection</a:t>
            </a:r>
          </a:p>
          <a:p>
            <a:pPr lvl="2">
              <a:buFont typeface="Arial" panose="020B0604020202020204" pitchFamily="34" charset="0"/>
              <a:buChar char="•"/>
            </a:pPr>
            <a:r>
              <a:rPr lang="en-US" altLang="zh-CN" dirty="0"/>
              <a:t>Demographic history</a:t>
            </a:r>
          </a:p>
          <a:p>
            <a:pPr lvl="1">
              <a:buFont typeface="Wingdings" panose="05000000000000000000" charset="0"/>
              <a:buChar char="ü"/>
            </a:pPr>
            <a:r>
              <a:rPr lang="en-US" altLang="zh-CN" dirty="0"/>
              <a:t>Genome-based pedigree</a:t>
            </a:r>
          </a:p>
          <a:p>
            <a:pPr lvl="1">
              <a:buFont typeface="Wingdings" panose="05000000000000000000" charset="0"/>
              <a:buChar char="ü"/>
            </a:pPr>
            <a:r>
              <a:rPr lang="en-US" altLang="zh-CN" dirty="0"/>
              <a:t>Genome selection </a:t>
            </a:r>
          </a:p>
          <a:p>
            <a:pPr lvl="1">
              <a:buFont typeface="Wingdings" panose="05000000000000000000" charset="0"/>
              <a:buChar char="ü"/>
            </a:pPr>
            <a:r>
              <a:rPr lang="en-US" altLang="zh-CN" dirty="0"/>
              <a:t>......</a:t>
            </a:r>
            <a:endParaRPr lang="zh-CN" altLang="en-US" dirty="0"/>
          </a:p>
          <a:p>
            <a:endParaRPr lang="zh-CN" altLang="en-US" dirty="0"/>
          </a:p>
        </p:txBody>
      </p:sp>
      <p:sp>
        <p:nvSpPr>
          <p:cNvPr id="2" name="标题 1"/>
          <p:cNvSpPr>
            <a:spLocks noGrp="1"/>
          </p:cNvSpPr>
          <p:nvPr>
            <p:ph type="title"/>
          </p:nvPr>
        </p:nvSpPr>
        <p:spPr/>
        <p:txBody>
          <a:bodyPr/>
          <a:lstStyle/>
          <a:p>
            <a:r>
              <a:rPr lang="en-US" altLang="zh-CN" sz="3200" b="1" dirty="0">
                <a:sym typeface="+mn-ea"/>
              </a:rPr>
              <a:t>Crop populations: what hidden behind their genomes?</a:t>
            </a:r>
            <a:endParaRPr lang="en-US" altLang="zh-CN" sz="3200" dirty="0"/>
          </a:p>
        </p:txBody>
      </p:sp>
    </p:spTree>
    <p:extLst>
      <p:ext uri="{BB962C8B-B14F-4D97-AF65-F5344CB8AC3E}">
        <p14:creationId xmlns:p14="http://schemas.microsoft.com/office/powerpoint/2010/main" val="170187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000" b="1">
                <a:latin typeface="黑体" panose="02010609060101010101" pitchFamily="49" charset="-122"/>
                <a:ea typeface="黑体" panose="02010609060101010101" pitchFamily="49" charset="-122"/>
              </a:rPr>
              <a:t>转录组测定</a:t>
            </a:r>
          </a:p>
        </p:txBody>
      </p:sp>
      <p:sp>
        <p:nvSpPr>
          <p:cNvPr id="3" name="内容占位符 2"/>
          <p:cNvSpPr>
            <a:spLocks noGrp="1"/>
          </p:cNvSpPr>
          <p:nvPr>
            <p:ph idx="1"/>
          </p:nvPr>
        </p:nvSpPr>
        <p:spPr/>
        <p:txBody>
          <a:bodyPr/>
          <a:lstStyle/>
          <a:p>
            <a:r>
              <a:rPr lang="zh-CN" altLang="en-US"/>
              <a:t>几种转录组测序建库方法比较</a:t>
            </a:r>
          </a:p>
        </p:txBody>
      </p:sp>
      <p:graphicFrame>
        <p:nvGraphicFramePr>
          <p:cNvPr id="4" name="表格 3"/>
          <p:cNvGraphicFramePr/>
          <p:nvPr>
            <p:custDataLst>
              <p:tags r:id="rId1"/>
            </p:custDataLst>
          </p:nvPr>
        </p:nvGraphicFramePr>
        <p:xfrm>
          <a:off x="933133" y="2743200"/>
          <a:ext cx="7520305" cy="3413125"/>
        </p:xfrm>
        <a:graphic>
          <a:graphicData uri="http://schemas.openxmlformats.org/drawingml/2006/table">
            <a:tbl>
              <a:tblPr firstRow="1" bandRow="1">
                <a:tableStyleId>{5940675A-B579-460E-94D1-54222C63F5DA}</a:tableStyleId>
              </a:tblPr>
              <a:tblGrid>
                <a:gridCol w="1378585"/>
                <a:gridCol w="1242695"/>
                <a:gridCol w="1024890"/>
                <a:gridCol w="1482090"/>
                <a:gridCol w="909955"/>
                <a:gridCol w="1482090"/>
              </a:tblGrid>
              <a:tr h="525145">
                <a:tc>
                  <a:txBody>
                    <a:bodyPr/>
                    <a:lstStyle/>
                    <a:p>
                      <a:pPr indent="0" algn="ctr">
                        <a:buNone/>
                      </a:pPr>
                      <a:r>
                        <a:rPr lang="en-US" sz="1400" b="1">
                          <a:solidFill>
                            <a:srgbClr val="FF0000"/>
                          </a:solidFill>
                          <a:latin typeface="仿宋" panose="02010609060101010101" charset="-122"/>
                          <a:ea typeface="仿宋" panose="02010609060101010101" charset="-122"/>
                          <a:cs typeface="仿宋" panose="02010609060101010101" charset="-122"/>
                        </a:rPr>
                        <a:t>建库策略</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RNA</a:t>
                      </a:r>
                      <a:r>
                        <a:rPr lang="en-US" sz="1400" b="1">
                          <a:solidFill>
                            <a:srgbClr val="FF0000"/>
                          </a:solidFill>
                          <a:latin typeface="仿宋" panose="02010609060101010101" charset="-122"/>
                          <a:ea typeface="仿宋" panose="02010609060101010101" charset="-122"/>
                          <a:cs typeface="仿宋" panose="02010609060101010101" charset="-122"/>
                        </a:rPr>
                        <a:t>类型</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rRNA</a:t>
                      </a:r>
                      <a:r>
                        <a:rPr lang="en-US" sz="1400" b="1">
                          <a:solidFill>
                            <a:srgbClr val="FF0000"/>
                          </a:solidFill>
                          <a:latin typeface="仿宋" panose="02010609060101010101" charset="-122"/>
                          <a:ea typeface="仿宋" panose="02010609060101010101" charset="-122"/>
                          <a:cs typeface="仿宋" panose="02010609060101010101" charset="-122"/>
                        </a:rPr>
                        <a:t>含量</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lstStyle/>
                    <a:p>
                      <a:pPr indent="0" algn="ctr">
                        <a:buNone/>
                      </a:pPr>
                      <a:r>
                        <a:rPr lang="en-US" sz="1400" b="1">
                          <a:solidFill>
                            <a:srgbClr val="FF0000"/>
                          </a:solidFill>
                          <a:latin typeface="仿宋" panose="02010609060101010101" charset="-122"/>
                          <a:ea typeface="仿宋" panose="02010609060101010101" charset="-122"/>
                          <a:cs typeface="仿宋" panose="02010609060101010101" charset="-122"/>
                        </a:rPr>
                        <a:t>未加工</a:t>
                      </a:r>
                      <a:r>
                        <a:rPr lang="en-US" sz="1400" b="1">
                          <a:solidFill>
                            <a:srgbClr val="FF0000"/>
                          </a:solidFill>
                          <a:latin typeface="Times New Roman" panose="02020603050405020304" pitchFamily="18" charset="0"/>
                          <a:cs typeface="Times New Roman" panose="02020603050405020304" pitchFamily="18" charset="0"/>
                        </a:rPr>
                        <a:t>RNA</a:t>
                      </a:r>
                      <a:r>
                        <a:rPr lang="en-US" sz="1400" b="1">
                          <a:solidFill>
                            <a:srgbClr val="FF0000"/>
                          </a:solidFill>
                          <a:latin typeface="仿宋" panose="02010609060101010101" charset="-122"/>
                          <a:ea typeface="仿宋" panose="02010609060101010101" charset="-122"/>
                          <a:cs typeface="仿宋" panose="02010609060101010101" charset="-122"/>
                        </a:rPr>
                        <a:t>含量</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DNA</a:t>
                      </a:r>
                      <a:r>
                        <a:rPr lang="en-US" sz="1400" b="1">
                          <a:solidFill>
                            <a:srgbClr val="FF0000"/>
                          </a:solidFill>
                          <a:latin typeface="仿宋" panose="02010609060101010101" charset="-122"/>
                          <a:ea typeface="仿宋" panose="02010609060101010101" charset="-122"/>
                          <a:cs typeface="仿宋" panose="02010609060101010101" charset="-122"/>
                        </a:rPr>
                        <a:t>含量</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c>
                  <a:txBody>
                    <a:bodyPr/>
                    <a:lstStyle/>
                    <a:p>
                      <a:pPr indent="0" algn="ctr">
                        <a:buNone/>
                      </a:pPr>
                      <a:r>
                        <a:rPr lang="en-US" sz="1400" b="1">
                          <a:solidFill>
                            <a:srgbClr val="FF0000"/>
                          </a:solidFill>
                          <a:latin typeface="Times New Roman" panose="02020603050405020304" pitchFamily="18" charset="0"/>
                          <a:cs typeface="Times New Roman" panose="02020603050405020304" pitchFamily="18" charset="0"/>
                        </a:rPr>
                        <a:t>RNA</a:t>
                      </a:r>
                      <a:r>
                        <a:rPr lang="en-US" sz="1400" b="1">
                          <a:solidFill>
                            <a:srgbClr val="FF0000"/>
                          </a:solidFill>
                          <a:latin typeface="仿宋" panose="02010609060101010101" charset="-122"/>
                          <a:ea typeface="仿宋" panose="02010609060101010101" charset="-122"/>
                          <a:cs typeface="仿宋" panose="02010609060101010101" charset="-122"/>
                        </a:rPr>
                        <a:t>分离方法</a:t>
                      </a:r>
                      <a:endParaRPr lang="en-US" altLang="en-US" sz="14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1"/>
                    </a:solidFill>
                  </a:tcPr>
                </a:tc>
              </a:tr>
              <a:tr h="525145">
                <a:tc>
                  <a:txBody>
                    <a:bodyPr/>
                    <a:lstStyle/>
                    <a:p>
                      <a:pPr indent="0" algn="l">
                        <a:buNone/>
                      </a:pPr>
                      <a:r>
                        <a:rPr lang="en-US" sz="1400" b="0">
                          <a:latin typeface="仿宋" panose="02010609060101010101" charset="-122"/>
                          <a:ea typeface="仿宋" panose="02010609060101010101" charset="-122"/>
                          <a:cs typeface="仿宋" panose="02010609060101010101" charset="-122"/>
                        </a:rPr>
                        <a:t>总</a:t>
                      </a:r>
                      <a:r>
                        <a:rPr lang="en-US" sz="1400" b="0">
                          <a:latin typeface="Times New Roman" panose="02020603050405020304" pitchFamily="18" charset="0"/>
                          <a:cs typeface="Times New Roman" panose="02020603050405020304" pitchFamily="18" charset="0"/>
                        </a:rPr>
                        <a:t>RNA</a:t>
                      </a:r>
                      <a:r>
                        <a:rPr lang="en-US" sz="1400" b="0">
                          <a:latin typeface="仿宋" panose="02010609060101010101" charset="-122"/>
                          <a:ea typeface="仿宋" panose="02010609060101010101" charset="-122"/>
                          <a:cs typeface="仿宋" panose="02010609060101010101" charset="-122"/>
                        </a:rPr>
                        <a:t>（</a:t>
                      </a:r>
                      <a:r>
                        <a:rPr lang="en-US" sz="1400" b="0">
                          <a:latin typeface="Times New Roman" panose="02020603050405020304" pitchFamily="18" charset="0"/>
                          <a:cs typeface="Times New Roman" panose="02020603050405020304" pitchFamily="18" charset="0"/>
                        </a:rPr>
                        <a:t>total RNA</a:t>
                      </a:r>
                      <a:r>
                        <a:rPr lang="en-US" sz="1400" b="0">
                          <a:latin typeface="仿宋" panose="02010609060101010101" charset="-122"/>
                          <a:ea typeface="仿宋" panose="02010609060101010101" charset="-122"/>
                          <a:cs typeface="仿宋" panose="02010609060101010101" charset="-122"/>
                        </a:rPr>
                        <a:t>）</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l">
                        <a:buNone/>
                      </a:pPr>
                      <a:r>
                        <a:rPr lang="en-US" sz="1400" b="0">
                          <a:latin typeface="仿宋" panose="02010609060101010101" charset="-122"/>
                          <a:ea typeface="仿宋" panose="02010609060101010101" charset="-122"/>
                          <a:cs typeface="仿宋" panose="02010609060101010101" charset="-122"/>
                        </a:rPr>
                        <a:t>全部</a:t>
                      </a:r>
                      <a:r>
                        <a:rPr lang="en-US" sz="1400" b="0">
                          <a:latin typeface="Times New Roman" panose="02020603050405020304" pitchFamily="18" charset="0"/>
                          <a:cs typeface="Times New Roman" panose="02020603050405020304" pitchFamily="18" charset="0"/>
                        </a:rPr>
                        <a:t>RNA</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高</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高</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高</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无</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solidFill>
                      <a:schemeClr val="bg2"/>
                    </a:solidFill>
                  </a:tcPr>
                </a:tc>
              </a:tr>
              <a:tr h="787400">
                <a:tc>
                  <a:txBody>
                    <a:bodyPr/>
                    <a:lstStyle/>
                    <a:p>
                      <a:pPr indent="0" algn="l">
                        <a:buNone/>
                      </a:pPr>
                      <a:r>
                        <a:rPr lang="en-US" sz="1400" b="0">
                          <a:latin typeface="Times New Roman" panose="02020603050405020304" pitchFamily="18" charset="0"/>
                          <a:cs typeface="Times New Roman" panose="02020603050405020304" pitchFamily="18" charset="0"/>
                        </a:rPr>
                        <a:t>PolyA</a:t>
                      </a:r>
                      <a:r>
                        <a:rPr lang="en-US" sz="1400" b="0">
                          <a:latin typeface="仿宋" panose="02010609060101010101" charset="-122"/>
                          <a:ea typeface="仿宋" panose="02010609060101010101" charset="-122"/>
                          <a:cs typeface="仿宋" panose="02010609060101010101" charset="-122"/>
                        </a:rPr>
                        <a:t>选择（</a:t>
                      </a:r>
                      <a:r>
                        <a:rPr lang="en-US" sz="1400" b="0">
                          <a:latin typeface="Times New Roman" panose="02020603050405020304" pitchFamily="18" charset="0"/>
                          <a:cs typeface="Times New Roman" panose="02020603050405020304" pitchFamily="18" charset="0"/>
                        </a:rPr>
                        <a:t>PolyA selection</a:t>
                      </a:r>
                      <a:r>
                        <a:rPr lang="en-US" sz="1400" b="0">
                          <a:latin typeface="仿宋" panose="02010609060101010101" charset="-122"/>
                          <a:ea typeface="仿宋" panose="02010609060101010101" charset="-122"/>
                          <a:cs typeface="仿宋" panose="02010609060101010101" charset="-122"/>
                        </a:rPr>
                        <a:t>）</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l">
                        <a:buNone/>
                      </a:pPr>
                      <a:r>
                        <a:rPr lang="en-US" sz="1400" b="0">
                          <a:latin typeface="仿宋" panose="02010609060101010101" charset="-122"/>
                          <a:ea typeface="仿宋" panose="02010609060101010101" charset="-122"/>
                          <a:cs typeface="仿宋" panose="02010609060101010101" charset="-122"/>
                        </a:rPr>
                        <a:t>编码</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用</a:t>
                      </a:r>
                      <a:r>
                        <a:rPr lang="en-US" sz="1400" b="0">
                          <a:latin typeface="Times New Roman" panose="02020603050405020304" pitchFamily="18" charset="0"/>
                          <a:cs typeface="Times New Roman" panose="02020603050405020304" pitchFamily="18" charset="0"/>
                        </a:rPr>
                        <a:t>Poly</a:t>
                      </a:r>
                      <a:r>
                        <a:rPr lang="en-US" sz="1400" b="0">
                          <a:latin typeface="仿宋" panose="02010609060101010101" charset="-122"/>
                          <a:ea typeface="仿宋" panose="02010609060101010101" charset="-122"/>
                          <a:cs typeface="仿宋" panose="02010609060101010101" charset="-122"/>
                        </a:rPr>
                        <a:t>（</a:t>
                      </a:r>
                      <a:r>
                        <a:rPr lang="en-US" sz="1400" b="0">
                          <a:latin typeface="Times New Roman" panose="02020603050405020304" pitchFamily="18" charset="0"/>
                          <a:cs typeface="Times New Roman" panose="02020603050405020304" pitchFamily="18" charset="0"/>
                        </a:rPr>
                        <a:t>dT</a:t>
                      </a:r>
                      <a:r>
                        <a:rPr lang="en-US" sz="1400" b="0">
                          <a:latin typeface="仿宋" panose="02010609060101010101" charset="-122"/>
                          <a:ea typeface="仿宋" panose="02010609060101010101" charset="-122"/>
                          <a:cs typeface="仿宋" panose="02010609060101010101" charset="-122"/>
                        </a:rPr>
                        <a:t>）低聚物杂交</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cap="flat">
                      <a:noFill/>
                    </a:lnT>
                    <a:lnB cap="flat">
                      <a:noFill/>
                    </a:lnB>
                    <a:lnTlToBr>
                      <a:noFill/>
                    </a:lnTlToBr>
                    <a:lnBlToTr>
                      <a:noFill/>
                    </a:lnBlToTr>
                    <a:solidFill>
                      <a:schemeClr val="bg2"/>
                    </a:solidFill>
                  </a:tcPr>
                </a:tc>
              </a:tr>
              <a:tr h="788035">
                <a:tc>
                  <a:txBody>
                    <a:bodyPr/>
                    <a:lstStyle/>
                    <a:p>
                      <a:pPr indent="0" algn="l">
                        <a:buNone/>
                      </a:pPr>
                      <a:r>
                        <a:rPr lang="en-US" sz="1400" b="0">
                          <a:latin typeface="仿宋" panose="02010609060101010101" charset="-122"/>
                          <a:ea typeface="仿宋" panose="02010609060101010101" charset="-122"/>
                          <a:cs typeface="仿宋" panose="02010609060101010101" charset="-122"/>
                        </a:rPr>
                        <a:t>去</a:t>
                      </a:r>
                      <a:r>
                        <a:rPr lang="en-US" sz="1400" b="0">
                          <a:latin typeface="Times New Roman" panose="02020603050405020304" pitchFamily="18" charset="0"/>
                          <a:cs typeface="Times New Roman" panose="02020603050405020304" pitchFamily="18" charset="0"/>
                        </a:rPr>
                        <a:t>rRNA</a:t>
                      </a:r>
                      <a:r>
                        <a:rPr lang="en-US" sz="1400" b="0">
                          <a:latin typeface="仿宋" panose="02010609060101010101" charset="-122"/>
                          <a:ea typeface="仿宋" panose="02010609060101010101" charset="-122"/>
                          <a:cs typeface="仿宋" panose="02010609060101010101" charset="-122"/>
                        </a:rPr>
                        <a:t>（</a:t>
                      </a:r>
                      <a:r>
                        <a:rPr lang="en-US" sz="1400" b="0">
                          <a:latin typeface="Times New Roman" panose="02020603050405020304" pitchFamily="18" charset="0"/>
                          <a:cs typeface="Times New Roman" panose="02020603050405020304" pitchFamily="18" charset="0"/>
                        </a:rPr>
                        <a:t>rRNA depletion</a:t>
                      </a:r>
                      <a:r>
                        <a:rPr lang="en-US" sz="1400" b="0">
                          <a:latin typeface="仿宋" panose="02010609060101010101" charset="-122"/>
                          <a:ea typeface="仿宋" panose="02010609060101010101" charset="-122"/>
                          <a:cs typeface="仿宋" panose="02010609060101010101" charset="-122"/>
                        </a:rPr>
                        <a:t>）</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l">
                        <a:buNone/>
                      </a:pPr>
                      <a:r>
                        <a:rPr lang="en-US" sz="1400" b="0">
                          <a:latin typeface="仿宋" panose="02010609060101010101" charset="-122"/>
                          <a:ea typeface="仿宋" panose="02010609060101010101" charset="-122"/>
                          <a:cs typeface="仿宋" panose="02010609060101010101" charset="-122"/>
                        </a:rPr>
                        <a:t>编码和非编码</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高</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高</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去除与</a:t>
                      </a:r>
                      <a:r>
                        <a:rPr lang="en-US" sz="1400" b="0">
                          <a:latin typeface="Times New Roman" panose="02020603050405020304" pitchFamily="18" charset="0"/>
                          <a:cs typeface="Times New Roman" panose="02020603050405020304" pitchFamily="18" charset="0"/>
                        </a:rPr>
                        <a:t>rRNA</a:t>
                      </a:r>
                      <a:r>
                        <a:rPr lang="en-US" sz="1400" b="0">
                          <a:latin typeface="仿宋" panose="02010609060101010101" charset="-122"/>
                          <a:ea typeface="仿宋" panose="02010609060101010101" charset="-122"/>
                          <a:cs typeface="仿宋" panose="02010609060101010101" charset="-122"/>
                        </a:rPr>
                        <a:t>互补的寡聚物</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cap="flat">
                      <a:noFill/>
                    </a:lnT>
                    <a:lnB cap="flat">
                      <a:noFill/>
                    </a:lnB>
                    <a:lnTlToBr>
                      <a:noFill/>
                    </a:lnTlToBr>
                    <a:lnBlToTr>
                      <a:noFill/>
                    </a:lnBlToTr>
                    <a:solidFill>
                      <a:schemeClr val="bg2"/>
                    </a:solidFill>
                  </a:tcPr>
                </a:tc>
              </a:tr>
              <a:tr h="787400">
                <a:tc>
                  <a:txBody>
                    <a:bodyPr/>
                    <a:lstStyle/>
                    <a:p>
                      <a:pPr indent="0" algn="l">
                        <a:buNone/>
                      </a:pPr>
                      <a:r>
                        <a:rPr lang="en-US" sz="1400" b="0">
                          <a:latin typeface="Times New Roman" panose="02020603050405020304" pitchFamily="18" charset="0"/>
                          <a:cs typeface="Times New Roman" panose="02020603050405020304" pitchFamily="18" charset="0"/>
                        </a:rPr>
                        <a:t>RNA</a:t>
                      </a:r>
                      <a:r>
                        <a:rPr lang="en-US" sz="1400" b="0">
                          <a:latin typeface="仿宋" panose="02010609060101010101" charset="-122"/>
                          <a:ea typeface="仿宋" panose="02010609060101010101" charset="-122"/>
                          <a:cs typeface="仿宋" panose="02010609060101010101" charset="-122"/>
                        </a:rPr>
                        <a:t>捕获（</a:t>
                      </a:r>
                      <a:r>
                        <a:rPr lang="en-US" sz="1400" b="0">
                          <a:latin typeface="Times New Roman" panose="02020603050405020304" pitchFamily="18" charset="0"/>
                          <a:cs typeface="Times New Roman" panose="02020603050405020304" pitchFamily="18" charset="0"/>
                        </a:rPr>
                        <a:t>RNA capture</a:t>
                      </a:r>
                      <a:r>
                        <a:rPr lang="en-US" sz="1400" b="0">
                          <a:latin typeface="仿宋" panose="02010609060101010101" charset="-122"/>
                          <a:ea typeface="仿宋" panose="02010609060101010101" charset="-122"/>
                          <a:cs typeface="仿宋" panose="02010609060101010101" charset="-122"/>
                        </a:rPr>
                        <a:t>）</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c>
                  <a:txBody>
                    <a:bodyPr/>
                    <a:lstStyle/>
                    <a:p>
                      <a:pPr indent="0" algn="l">
                        <a:buNone/>
                      </a:pPr>
                      <a:r>
                        <a:rPr lang="en-US" sz="1400" b="0">
                          <a:latin typeface="仿宋" panose="02010609060101010101" charset="-122"/>
                          <a:ea typeface="仿宋" panose="02010609060101010101" charset="-122"/>
                          <a:cs typeface="仿宋" panose="02010609060101010101" charset="-122"/>
                        </a:rPr>
                        <a:t>目标</a:t>
                      </a:r>
                      <a:r>
                        <a:rPr lang="en-US" sz="1400" b="0">
                          <a:latin typeface="Times New Roman" panose="02020603050405020304" pitchFamily="18" charset="0"/>
                          <a:cs typeface="Times New Roman" panose="02020603050405020304" pitchFamily="18" charset="0"/>
                        </a:rPr>
                        <a:t>RNA</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中等</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低</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400" b="0">
                          <a:latin typeface="仿宋" panose="02010609060101010101" charset="-122"/>
                          <a:ea typeface="仿宋" panose="02010609060101010101" charset="-122"/>
                          <a:cs typeface="仿宋" panose="02010609060101010101" charset="-122"/>
                        </a:rPr>
                        <a:t>用所需转录本互补的探针杂交</a:t>
                      </a:r>
                      <a:endParaRPr lang="en-US" altLang="en-US" sz="1400" b="0">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cap="flat">
                      <a:noFill/>
                    </a:lnT>
                    <a:lnB w="19050" cap="flat" cmpd="sng">
                      <a:solidFill>
                        <a:srgbClr val="080000"/>
                      </a:solidFill>
                      <a:prstDash val="solid"/>
                      <a:headEnd type="none" w="med" len="med"/>
                      <a:tailEnd type="none" w="med" len="med"/>
                    </a:lnB>
                    <a:lnTlToBr>
                      <a:noFill/>
                    </a:lnTlToBr>
                    <a:lnBlToTr>
                      <a:noFill/>
                    </a:lnBlToTr>
                    <a:solidFill>
                      <a:schemeClr val="bg2"/>
                    </a:solidFill>
                  </a:tcPr>
                </a:tc>
              </a:tr>
            </a:tbl>
          </a:graphicData>
        </a:graphic>
      </p:graphicFrame>
    </p:spTree>
    <p:extLst>
      <p:ext uri="{BB962C8B-B14F-4D97-AF65-F5344CB8AC3E}">
        <p14:creationId xmlns:p14="http://schemas.microsoft.com/office/powerpoint/2010/main" val="6108501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5270" y="609600"/>
            <a:ext cx="7772400" cy="1143000"/>
          </a:xfrm>
        </p:spPr>
        <p:txBody>
          <a:bodyPr/>
          <a:lstStyle/>
          <a:p>
            <a:r>
              <a:rPr lang="zh-CN" altLang="en-US" sz="3600" dirty="0">
                <a:latin typeface="黑体" panose="02010609060101010101" pitchFamily="49" charset="-122"/>
                <a:ea typeface="黑体" panose="02010609060101010101" pitchFamily="49" charset="-122"/>
                <a:cs typeface="黑体" panose="02010609060101010101" pitchFamily="49" charset="-122"/>
              </a:rPr>
              <a:t>背后故事</a:t>
            </a:r>
            <a:r>
              <a:rPr lang="en-US" altLang="zh-CN" sz="3600" dirty="0">
                <a:latin typeface="黑体" panose="02010609060101010101" pitchFamily="49" charset="-122"/>
                <a:ea typeface="黑体" panose="02010609060101010101" pitchFamily="49" charset="-122"/>
                <a:cs typeface="黑体" panose="02010609060101010101" pitchFamily="49" charset="-122"/>
              </a:rPr>
              <a:t>1</a:t>
            </a:r>
            <a:r>
              <a:rPr lang="zh-CN" altLang="en-US" sz="3600" dirty="0">
                <a:latin typeface="黑体" panose="02010609060101010101" pitchFamily="49" charset="-122"/>
                <a:ea typeface="黑体" panose="02010609060101010101" pitchFamily="49" charset="-122"/>
                <a:cs typeface="黑体" panose="02010609060101010101" pitchFamily="49" charset="-122"/>
              </a:rPr>
              <a:t>：作物起源</a:t>
            </a:r>
            <a:r>
              <a:rPr lang="en-US" altLang="zh-CN" sz="3600" dirty="0">
                <a:latin typeface="黑体" panose="02010609060101010101" pitchFamily="49" charset="-122"/>
                <a:ea typeface="黑体" panose="02010609060101010101" pitchFamily="49" charset="-122"/>
                <a:cs typeface="黑体" panose="02010609060101010101" pitchFamily="49" charset="-122"/>
              </a:rPr>
              <a:t>——</a:t>
            </a:r>
            <a:r>
              <a:rPr lang="zh-CN" altLang="en-US" sz="3600" dirty="0">
                <a:latin typeface="黑体" panose="02010609060101010101" pitchFamily="49" charset="-122"/>
                <a:ea typeface="黑体" panose="02010609060101010101" pitchFamily="49" charset="-122"/>
                <a:cs typeface="黑体" panose="02010609060101010101" pitchFamily="49" charset="-122"/>
              </a:rPr>
              <a:t>基因组证据</a:t>
            </a:r>
          </a:p>
        </p:txBody>
      </p:sp>
      <p:pic>
        <p:nvPicPr>
          <p:cNvPr id="4" name="图片 3" descr="图2-2.10 水稻驯化起源过程 A"/>
          <p:cNvPicPr>
            <a:picLocks noChangeAspect="1"/>
          </p:cNvPicPr>
          <p:nvPr/>
        </p:nvPicPr>
        <p:blipFill>
          <a:blip r:embed="rId3"/>
          <a:stretch>
            <a:fillRect/>
          </a:stretch>
        </p:blipFill>
        <p:spPr>
          <a:xfrm>
            <a:off x="161290" y="1731645"/>
            <a:ext cx="8913495" cy="4277995"/>
          </a:xfrm>
          <a:prstGeom prst="rect">
            <a:avLst/>
          </a:prstGeom>
        </p:spPr>
      </p:pic>
      <p:sp>
        <p:nvSpPr>
          <p:cNvPr id="6" name="文本框 5"/>
          <p:cNvSpPr txBox="1"/>
          <p:nvPr/>
        </p:nvSpPr>
        <p:spPr>
          <a:xfrm>
            <a:off x="6214745" y="6220460"/>
            <a:ext cx="2418715" cy="306705"/>
          </a:xfrm>
          <a:prstGeom prst="rect">
            <a:avLst/>
          </a:prstGeom>
          <a:noFill/>
        </p:spPr>
        <p:txBody>
          <a:bodyPr wrap="none" rtlCol="0">
            <a:spAutoFit/>
          </a:bodyPr>
          <a:lstStyle/>
          <a:p>
            <a:r>
              <a:rPr lang="zh-CN" altLang="en-US" sz="1400"/>
              <a:t>（</a:t>
            </a:r>
            <a:r>
              <a:rPr lang="en-US" altLang="zh-CN" sz="1400"/>
              <a:t>Huang et al., 2012. Nature</a:t>
            </a:r>
            <a:r>
              <a:rPr lang="zh-CN" altLang="en-US" sz="1400"/>
              <a:t>）</a:t>
            </a:r>
          </a:p>
        </p:txBody>
      </p:sp>
      <p:pic>
        <p:nvPicPr>
          <p:cNvPr id="50180" name="Picture 2" descr="C:\Documents and Settings\Administrator\桌面\水稻图片.jpg"/>
          <p:cNvPicPr>
            <a:picLocks noGrp="1" noChangeAspect="1"/>
          </p:cNvPicPr>
          <p:nvPr>
            <p:ph idx="1"/>
          </p:nvPr>
        </p:nvPicPr>
        <p:blipFill>
          <a:blip r:embed="rId4"/>
          <a:stretch>
            <a:fillRect/>
          </a:stretch>
        </p:blipFill>
        <p:spPr>
          <a:xfrm>
            <a:off x="1022350" y="6054090"/>
            <a:ext cx="831850" cy="760730"/>
          </a:xfrm>
          <a:prstGeom prst="rect">
            <a:avLst/>
          </a:prstGeom>
          <a:noFill/>
          <a:ln w="9525">
            <a:noFill/>
          </a:ln>
        </p:spPr>
      </p:pic>
      <p:sp>
        <p:nvSpPr>
          <p:cNvPr id="5" name="文本框 4"/>
          <p:cNvSpPr txBox="1"/>
          <p:nvPr/>
        </p:nvSpPr>
        <p:spPr>
          <a:xfrm>
            <a:off x="1586230" y="6111875"/>
            <a:ext cx="4465955" cy="645160"/>
          </a:xfrm>
          <a:prstGeom prst="rect">
            <a:avLst/>
          </a:prstGeom>
          <a:noFill/>
        </p:spPr>
        <p:txBody>
          <a:bodyPr wrap="square" rtlCol="0" anchor="t">
            <a:spAutoFit/>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1200" kern="0" noProof="0" dirty="0">
                <a:ln>
                  <a:noFill/>
                </a:ln>
                <a:effectLst/>
                <a:uLnTx/>
                <a:uFillTx/>
                <a:latin typeface="+mn-lt"/>
                <a:ea typeface="+mn-ea"/>
                <a:sym typeface="+mn-ea"/>
              </a:rPr>
              <a:t>W</a:t>
            </a:r>
            <a:r>
              <a:rPr kumimoji="1" lang="en-US" altLang="zh-CN" sz="1200" kern="0" noProof="0" dirty="0" smtClean="0">
                <a:ln>
                  <a:noFill/>
                </a:ln>
                <a:effectLst/>
                <a:uLnTx/>
                <a:uFillTx/>
                <a:latin typeface="+mn-lt"/>
                <a:ea typeface="+mn-ea"/>
                <a:sym typeface="+mn-ea"/>
              </a:rPr>
              <a:t>hole-genome </a:t>
            </a:r>
            <a:r>
              <a:rPr kumimoji="1" lang="en-US" altLang="zh-CN" sz="1200" kern="0" noProof="0" dirty="0">
                <a:ln>
                  <a:noFill/>
                </a:ln>
                <a:effectLst/>
                <a:uLnTx/>
                <a:uFillTx/>
                <a:latin typeface="+mn-lt"/>
                <a:ea typeface="+mn-ea"/>
                <a:sym typeface="+mn-ea"/>
              </a:rPr>
              <a:t>sequencing data for a large panel of </a:t>
            </a:r>
            <a:r>
              <a:rPr kumimoji="1" lang="en-US" altLang="zh-CN" sz="1200" kern="0" noProof="0" dirty="0" smtClean="0">
                <a:ln>
                  <a:noFill/>
                </a:ln>
                <a:effectLst/>
                <a:uLnTx/>
                <a:uFillTx/>
                <a:latin typeface="+mn-lt"/>
                <a:ea typeface="+mn-ea"/>
                <a:sym typeface="+mn-ea"/>
              </a:rPr>
              <a:t>accessions containing </a:t>
            </a:r>
            <a:r>
              <a:rPr kumimoji="1" lang="en-US" altLang="zh-CN" sz="1200" kern="0" noProof="0" dirty="0">
                <a:ln>
                  <a:noFill/>
                </a:ln>
                <a:effectLst/>
                <a:uLnTx/>
                <a:uFillTx/>
                <a:latin typeface="+mn-lt"/>
                <a:ea typeface="+mn-ea"/>
                <a:sym typeface="+mn-ea"/>
              </a:rPr>
              <a:t>446 </a:t>
            </a:r>
            <a:r>
              <a:rPr kumimoji="1" lang="en-US" altLang="zh-CN" sz="1200" i="1" kern="0" noProof="0" dirty="0">
                <a:ln>
                  <a:noFill/>
                </a:ln>
                <a:effectLst/>
                <a:uLnTx/>
                <a:uFillTx/>
                <a:latin typeface="+mn-lt"/>
                <a:ea typeface="+mn-ea"/>
                <a:sym typeface="+mn-ea"/>
              </a:rPr>
              <a:t>O.</a:t>
            </a:r>
            <a:r>
              <a:rPr kumimoji="1" lang="en-US" altLang="zh-CN" sz="1200" kern="0" noProof="0" dirty="0">
                <a:ln>
                  <a:noFill/>
                </a:ln>
                <a:effectLst/>
                <a:uLnTx/>
                <a:uFillTx/>
                <a:latin typeface="+mn-lt"/>
                <a:ea typeface="+mn-ea"/>
                <a:sym typeface="+mn-ea"/>
              </a:rPr>
              <a:t> </a:t>
            </a:r>
            <a:r>
              <a:rPr kumimoji="1" lang="en-US" altLang="zh-CN" sz="1200" i="1" kern="0" noProof="0" dirty="0" err="1">
                <a:ln>
                  <a:noFill/>
                </a:ln>
                <a:effectLst/>
                <a:uLnTx/>
                <a:uFillTx/>
                <a:latin typeface="+mn-lt"/>
                <a:ea typeface="+mn-ea"/>
                <a:sym typeface="+mn-ea"/>
              </a:rPr>
              <a:t>rufipogon</a:t>
            </a:r>
            <a:r>
              <a:rPr kumimoji="1" lang="en-US" altLang="zh-CN" sz="1200" kern="0" noProof="0" dirty="0">
                <a:ln>
                  <a:noFill/>
                </a:ln>
                <a:effectLst/>
                <a:uLnTx/>
                <a:uFillTx/>
                <a:latin typeface="+mn-lt"/>
                <a:ea typeface="+mn-ea"/>
                <a:sym typeface="+mn-ea"/>
              </a:rPr>
              <a:t> accessions and 1,083 </a:t>
            </a:r>
            <a:r>
              <a:rPr kumimoji="1" lang="en-US" altLang="zh-CN" sz="1200" i="1" kern="0" noProof="0" dirty="0">
                <a:ln>
                  <a:noFill/>
                </a:ln>
                <a:effectLst/>
                <a:uLnTx/>
                <a:uFillTx/>
                <a:latin typeface="+mn-lt"/>
                <a:ea typeface="+mn-ea"/>
                <a:sym typeface="+mn-ea"/>
              </a:rPr>
              <a:t>O. </a:t>
            </a:r>
            <a:r>
              <a:rPr kumimoji="1" lang="en-US" altLang="zh-CN" sz="1200" i="1" kern="0" noProof="0" dirty="0" smtClean="0">
                <a:ln>
                  <a:noFill/>
                </a:ln>
                <a:effectLst/>
                <a:uLnTx/>
                <a:uFillTx/>
                <a:latin typeface="+mn-lt"/>
                <a:ea typeface="+mn-ea"/>
                <a:sym typeface="+mn-ea"/>
              </a:rPr>
              <a:t>sativa</a:t>
            </a:r>
            <a:r>
              <a:rPr kumimoji="1" lang="en-US" altLang="zh-CN" sz="1200" kern="0" noProof="0" dirty="0" smtClean="0">
                <a:ln>
                  <a:noFill/>
                </a:ln>
                <a:effectLst/>
                <a:uLnTx/>
                <a:uFillTx/>
                <a:latin typeface="+mn-lt"/>
                <a:ea typeface="+mn-ea"/>
                <a:sym typeface="+mn-ea"/>
              </a:rPr>
              <a:t> varieties were used to </a:t>
            </a:r>
            <a:r>
              <a:rPr kumimoji="1" lang="en-US" altLang="zh-CN" sz="1200" kern="0" noProof="0" dirty="0">
                <a:ln>
                  <a:noFill/>
                </a:ln>
                <a:effectLst/>
                <a:uLnTx/>
                <a:uFillTx/>
                <a:latin typeface="+mn-lt"/>
                <a:ea typeface="+mn-ea"/>
                <a:sym typeface="+mn-ea"/>
              </a:rPr>
              <a:t>explore their phylogenetic relationships.</a:t>
            </a:r>
            <a:endParaRPr lang="zh-CN" altLang="en-US" sz="1200"/>
          </a:p>
        </p:txBody>
      </p:sp>
    </p:spTree>
    <p:extLst>
      <p:ext uri="{BB962C8B-B14F-4D97-AF65-F5344CB8AC3E}">
        <p14:creationId xmlns:p14="http://schemas.microsoft.com/office/powerpoint/2010/main" val="596560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3" descr="C:\Documents and Settings\Administrator\桌面\野生稻.jpg"/>
          <p:cNvPicPr>
            <a:picLocks noChangeAspect="1"/>
          </p:cNvPicPr>
          <p:nvPr/>
        </p:nvPicPr>
        <p:blipFill>
          <a:blip r:embed="rId3"/>
          <a:stretch>
            <a:fillRect/>
          </a:stretch>
        </p:blipFill>
        <p:spPr>
          <a:xfrm>
            <a:off x="49213" y="3141663"/>
            <a:ext cx="2627312" cy="3049587"/>
          </a:xfrm>
          <a:prstGeom prst="rect">
            <a:avLst/>
          </a:prstGeom>
          <a:noFill/>
          <a:ln w="9525">
            <a:noFill/>
          </a:ln>
        </p:spPr>
      </p:pic>
      <p:pic>
        <p:nvPicPr>
          <p:cNvPr id="58373" name="Picture 4" descr="C:\Documents and Settings\Administrator\桌面\优质粳稻.jpg"/>
          <p:cNvPicPr>
            <a:picLocks noChangeAspect="1"/>
          </p:cNvPicPr>
          <p:nvPr/>
        </p:nvPicPr>
        <p:blipFill>
          <a:blip r:embed="rId4"/>
          <a:stretch>
            <a:fillRect/>
          </a:stretch>
        </p:blipFill>
        <p:spPr>
          <a:xfrm>
            <a:off x="3227388" y="3155950"/>
            <a:ext cx="2736850" cy="2997200"/>
          </a:xfrm>
          <a:prstGeom prst="rect">
            <a:avLst/>
          </a:prstGeom>
          <a:noFill/>
          <a:ln w="9525">
            <a:noFill/>
          </a:ln>
        </p:spPr>
      </p:pic>
      <p:pic>
        <p:nvPicPr>
          <p:cNvPr id="58374" name="Picture 5" descr="C:\Documents and Settings\Administrator\桌面\优质籼稻.jpg"/>
          <p:cNvPicPr>
            <a:picLocks noChangeAspect="1"/>
          </p:cNvPicPr>
          <p:nvPr/>
        </p:nvPicPr>
        <p:blipFill>
          <a:blip r:embed="rId5"/>
          <a:stretch>
            <a:fillRect/>
          </a:stretch>
        </p:blipFill>
        <p:spPr>
          <a:xfrm>
            <a:off x="6516688" y="3155950"/>
            <a:ext cx="2519362" cy="3062288"/>
          </a:xfrm>
          <a:prstGeom prst="rect">
            <a:avLst/>
          </a:prstGeom>
          <a:noFill/>
          <a:ln w="9525">
            <a:noFill/>
          </a:ln>
        </p:spPr>
      </p:pic>
      <p:sp>
        <p:nvSpPr>
          <p:cNvPr id="58375" name="TextBox 3"/>
          <p:cNvSpPr txBox="1"/>
          <p:nvPr/>
        </p:nvSpPr>
        <p:spPr>
          <a:xfrm>
            <a:off x="323850" y="6330950"/>
            <a:ext cx="1584325" cy="400050"/>
          </a:xfrm>
          <a:prstGeom prst="rect">
            <a:avLst/>
          </a:prstGeom>
          <a:noFill/>
          <a:ln w="9525">
            <a:noFill/>
          </a:ln>
        </p:spPr>
        <p:txBody>
          <a:bodyPr>
            <a:spAutoFit/>
          </a:bodyPr>
          <a:lstStyle/>
          <a:p>
            <a:r>
              <a:rPr lang="en-US" altLang="zh-CN" sz="2000" b="1" i="1" dirty="0">
                <a:latin typeface="Times New Roman" panose="02020603050405020304" pitchFamily="18" charset="0"/>
              </a:rPr>
              <a:t>O. rufipogon</a:t>
            </a:r>
            <a:endParaRPr lang="zh-CN" altLang="en-US" sz="2000" b="1" i="1" dirty="0">
              <a:latin typeface="Times New Roman" panose="02020603050405020304" pitchFamily="18" charset="0"/>
            </a:endParaRPr>
          </a:p>
        </p:txBody>
      </p:sp>
      <p:sp>
        <p:nvSpPr>
          <p:cNvPr id="58376" name="TextBox 4"/>
          <p:cNvSpPr txBox="1"/>
          <p:nvPr/>
        </p:nvSpPr>
        <p:spPr>
          <a:xfrm>
            <a:off x="3419475" y="6256338"/>
            <a:ext cx="2665413" cy="400050"/>
          </a:xfrm>
          <a:prstGeom prst="rect">
            <a:avLst/>
          </a:prstGeom>
          <a:noFill/>
          <a:ln w="9525">
            <a:noFill/>
          </a:ln>
        </p:spPr>
        <p:txBody>
          <a:bodyPr>
            <a:spAutoFit/>
          </a:bodyPr>
          <a:lstStyle/>
          <a:p>
            <a:r>
              <a:rPr lang="en-US" altLang="zh-CN" sz="2000" b="1" i="1" dirty="0">
                <a:latin typeface="Times New Roman" panose="02020603050405020304" pitchFamily="18" charset="0"/>
              </a:rPr>
              <a:t>Oryza sativa japonica</a:t>
            </a:r>
            <a:endParaRPr lang="zh-CN" altLang="en-US" sz="2000" b="1" i="1" dirty="0">
              <a:latin typeface="Times New Roman" panose="02020603050405020304" pitchFamily="18" charset="0"/>
            </a:endParaRPr>
          </a:p>
        </p:txBody>
      </p:sp>
      <p:sp>
        <p:nvSpPr>
          <p:cNvPr id="58377" name="TextBox 5"/>
          <p:cNvSpPr txBox="1"/>
          <p:nvPr/>
        </p:nvSpPr>
        <p:spPr>
          <a:xfrm>
            <a:off x="6659563" y="6280150"/>
            <a:ext cx="2376487" cy="400050"/>
          </a:xfrm>
          <a:prstGeom prst="rect">
            <a:avLst/>
          </a:prstGeom>
          <a:noFill/>
          <a:ln w="9525">
            <a:noFill/>
          </a:ln>
        </p:spPr>
        <p:txBody>
          <a:bodyPr>
            <a:spAutoFit/>
          </a:bodyPr>
          <a:lstStyle/>
          <a:p>
            <a:r>
              <a:rPr lang="en-US" altLang="zh-CN" sz="2000" b="1" i="1" dirty="0">
                <a:latin typeface="Times New Roman" panose="02020603050405020304" pitchFamily="18" charset="0"/>
              </a:rPr>
              <a:t>Oryza sativa indica</a:t>
            </a:r>
            <a:endParaRPr lang="zh-CN" altLang="en-US" sz="2000" b="1" i="1" dirty="0">
              <a:latin typeface="Times New Roman" panose="02020603050405020304" pitchFamily="18" charset="0"/>
            </a:endParaRPr>
          </a:p>
        </p:txBody>
      </p:sp>
      <p:sp>
        <p:nvSpPr>
          <p:cNvPr id="7" name="右箭头 6"/>
          <p:cNvSpPr/>
          <p:nvPr/>
        </p:nvSpPr>
        <p:spPr>
          <a:xfrm>
            <a:off x="2711450" y="4632325"/>
            <a:ext cx="455613" cy="55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8" name="右箭头 7"/>
          <p:cNvSpPr/>
          <p:nvPr/>
        </p:nvSpPr>
        <p:spPr>
          <a:xfrm>
            <a:off x="5999163" y="4608513"/>
            <a:ext cx="4318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en-US" sz="2400" b="0" i="0" u="none" strike="noStrike" kern="1200" cap="none" spc="0" normalizeH="0" baseline="0" noProof="0">
              <a:ln>
                <a:noFill/>
              </a:ln>
              <a:solidFill>
                <a:schemeClr val="lt1"/>
              </a:solidFill>
              <a:effectLst/>
              <a:uLnTx/>
              <a:uFillTx/>
              <a:latin typeface="+mn-lt"/>
              <a:ea typeface="+mn-ea"/>
              <a:cs typeface="+mn-cs"/>
            </a:endParaRPr>
          </a:p>
        </p:txBody>
      </p:sp>
      <p:pic>
        <p:nvPicPr>
          <p:cNvPr id="4" name="内容占位符 3" descr="图2-2.10 水稻驯化起源过程 B"/>
          <p:cNvPicPr>
            <a:picLocks noGrp="1" noChangeAspect="1"/>
          </p:cNvPicPr>
          <p:nvPr>
            <p:ph idx="1"/>
          </p:nvPr>
        </p:nvPicPr>
        <p:blipFill>
          <a:blip r:embed="rId6"/>
          <a:stretch>
            <a:fillRect/>
          </a:stretch>
        </p:blipFill>
        <p:spPr>
          <a:xfrm>
            <a:off x="1527175" y="447040"/>
            <a:ext cx="6089650" cy="2407920"/>
          </a:xfrm>
          <a:prstGeom prst="rect">
            <a:avLst/>
          </a:prstGeom>
        </p:spPr>
      </p:pic>
    </p:spTree>
    <p:extLst>
      <p:ext uri="{BB962C8B-B14F-4D97-AF65-F5344CB8AC3E}">
        <p14:creationId xmlns:p14="http://schemas.microsoft.com/office/powerpoint/2010/main" val="3328144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 name="内容占位符 4" descr="图2-2.10 水稻驯化起源过程 C"/>
          <p:cNvPicPr>
            <a:picLocks noGrp="1" noChangeAspect="1"/>
          </p:cNvPicPr>
          <p:nvPr>
            <p:ph idx="1"/>
          </p:nvPr>
        </p:nvPicPr>
        <p:blipFill>
          <a:blip r:embed="rId3"/>
          <a:stretch>
            <a:fillRect/>
          </a:stretch>
        </p:blipFill>
        <p:spPr>
          <a:xfrm>
            <a:off x="356870" y="3075940"/>
            <a:ext cx="8430260" cy="1619250"/>
          </a:xfrm>
          <a:prstGeom prst="rect">
            <a:avLst/>
          </a:prstGeom>
        </p:spPr>
      </p:pic>
      <p:pic>
        <p:nvPicPr>
          <p:cNvPr id="4" name="图片 3" descr="图2-2.10 水稻驯化起源过程 B"/>
          <p:cNvPicPr>
            <a:picLocks noChangeAspect="1"/>
          </p:cNvPicPr>
          <p:nvPr/>
        </p:nvPicPr>
        <p:blipFill>
          <a:blip r:embed="rId4"/>
          <a:stretch>
            <a:fillRect/>
          </a:stretch>
        </p:blipFill>
        <p:spPr>
          <a:xfrm>
            <a:off x="2209800" y="481965"/>
            <a:ext cx="4724400" cy="1868170"/>
          </a:xfrm>
          <a:prstGeom prst="rect">
            <a:avLst/>
          </a:prstGeom>
        </p:spPr>
      </p:pic>
      <p:sp>
        <p:nvSpPr>
          <p:cNvPr id="6" name="文本框 5"/>
          <p:cNvSpPr txBox="1"/>
          <p:nvPr/>
        </p:nvSpPr>
        <p:spPr>
          <a:xfrm>
            <a:off x="6179820" y="6233160"/>
            <a:ext cx="2506980" cy="368300"/>
          </a:xfrm>
          <a:prstGeom prst="rect">
            <a:avLst/>
          </a:prstGeom>
          <a:noFill/>
        </p:spPr>
        <p:txBody>
          <a:bodyPr wrap="none" rtlCol="0">
            <a:spAutoFit/>
          </a:bodyPr>
          <a:lstStyle/>
          <a:p>
            <a:r>
              <a:rPr lang="zh-CN" altLang="en-US"/>
              <a:t>（</a:t>
            </a:r>
            <a:r>
              <a:rPr lang="en-US" altLang="zh-CN"/>
              <a:t>Huang et al., 2012</a:t>
            </a:r>
            <a:r>
              <a:rPr lang="zh-CN" altLang="en-US"/>
              <a:t>）</a:t>
            </a:r>
          </a:p>
        </p:txBody>
      </p:sp>
      <p:sp>
        <p:nvSpPr>
          <p:cNvPr id="3" name="文本框 2"/>
          <p:cNvSpPr txBox="1"/>
          <p:nvPr/>
        </p:nvSpPr>
        <p:spPr>
          <a:xfrm>
            <a:off x="2209800" y="5421630"/>
            <a:ext cx="3383280" cy="368300"/>
          </a:xfrm>
          <a:prstGeom prst="rect">
            <a:avLst/>
          </a:prstGeom>
          <a:noFill/>
        </p:spPr>
        <p:txBody>
          <a:bodyPr wrap="none" rtlCol="0">
            <a:spAutoFit/>
          </a:bodyPr>
          <a:lstStyle/>
          <a:p>
            <a:r>
              <a:rPr lang="zh-CN" altLang="en-US">
                <a:latin typeface="黑体" panose="02010609060101010101" pitchFamily="49" charset="-122"/>
                <a:ea typeface="黑体" panose="02010609060101010101" pitchFamily="49" charset="-122"/>
                <a:cs typeface="黑体" panose="02010609060101010101" pitchFamily="49" charset="-122"/>
              </a:rPr>
              <a:t>韩斌：</a:t>
            </a:r>
            <a:r>
              <a:rPr lang="en-US" altLang="zh-CN">
                <a:latin typeface="黑体" panose="02010609060101010101" pitchFamily="49" charset="-122"/>
                <a:ea typeface="黑体" panose="02010609060101010101" pitchFamily="49" charset="-122"/>
                <a:cs typeface="黑体" panose="02010609060101010101" pitchFamily="49" charset="-122"/>
              </a:rPr>
              <a:t>“</a:t>
            </a:r>
            <a:r>
              <a:rPr lang="zh-CN" altLang="en-US">
                <a:latin typeface="黑体" panose="02010609060101010101" pitchFamily="49" charset="-122"/>
                <a:ea typeface="黑体" panose="02010609060101010101" pitchFamily="49" charset="-122"/>
                <a:cs typeface="黑体" panose="02010609060101010101" pitchFamily="49" charset="-122"/>
              </a:rPr>
              <a:t>一次起源，两次驯化</a:t>
            </a:r>
            <a:r>
              <a:rPr lang="en-US" altLang="zh-CN">
                <a:latin typeface="黑体" panose="02010609060101010101" pitchFamily="49" charset="-122"/>
                <a:ea typeface="黑体" panose="02010609060101010101" pitchFamily="49" charset="-122"/>
                <a:cs typeface="黑体" panose="02010609060101010101" pitchFamily="49" charset="-122"/>
              </a:rPr>
              <a:t>”</a:t>
            </a:r>
          </a:p>
        </p:txBody>
      </p:sp>
    </p:spTree>
    <p:extLst>
      <p:ext uri="{BB962C8B-B14F-4D97-AF65-F5344CB8AC3E}">
        <p14:creationId xmlns:p14="http://schemas.microsoft.com/office/powerpoint/2010/main" val="1224689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vert="horz" wrap="square" lIns="91440" tIns="45720" rIns="91440" bIns="45720" anchor="ctr"/>
          <a:lstStyle/>
          <a:p>
            <a:r>
              <a:rPr lang="zh-CN" altLang="en-US" sz="3200">
                <a:latin typeface="黑体" panose="02010609060101010101" pitchFamily="49" charset="-122"/>
                <a:ea typeface="黑体" panose="02010609060101010101" pitchFamily="49" charset="-122"/>
                <a:cs typeface="黑体" panose="02010609060101010101" pitchFamily="49" charset="-122"/>
                <a:sym typeface="+mn-ea"/>
              </a:rPr>
              <a:t>背后故事</a:t>
            </a:r>
            <a:r>
              <a:rPr lang="en-US" altLang="zh-CN" sz="3200" b="1" dirty="0">
                <a:latin typeface="黑体" panose="02010609060101010101" pitchFamily="49" charset="-122"/>
                <a:ea typeface="黑体" panose="02010609060101010101" pitchFamily="49" charset="-122"/>
                <a:cs typeface="黑体" panose="02010609060101010101" pitchFamily="49" charset="-122"/>
              </a:rPr>
              <a:t>2</a:t>
            </a:r>
            <a:r>
              <a:rPr lang="zh-CN" altLang="en-US" sz="3200" b="1" dirty="0">
                <a:latin typeface="黑体" panose="02010609060101010101" pitchFamily="49" charset="-122"/>
                <a:ea typeface="黑体" panose="02010609060101010101" pitchFamily="49" charset="-122"/>
                <a:cs typeface="黑体" panose="02010609060101010101" pitchFamily="49" charset="-122"/>
              </a:rPr>
              <a:t>：</a:t>
            </a:r>
            <a:r>
              <a:rPr lang="en-US" altLang="zh-CN" sz="2800" b="1" dirty="0">
                <a:latin typeface="Times New Roman" panose="02020603050405020304" pitchFamily="18" charset="0"/>
                <a:ea typeface="黑体" panose="02010609060101010101" pitchFamily="49" charset="-122"/>
                <a:cs typeface="Times New Roman" panose="02020603050405020304" pitchFamily="18" charset="0"/>
              </a:rPr>
              <a:t>Footprint of artificial seletion on crop genomes</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3491" name="内容占位符 2"/>
          <p:cNvSpPr>
            <a:spLocks noGrp="1"/>
          </p:cNvSpPr>
          <p:nvPr>
            <p:ph idx="1"/>
          </p:nvPr>
        </p:nvSpPr>
        <p:spPr/>
        <p:txBody>
          <a:bodyPr vert="horz" wrap="square" lIns="91440" tIns="45720" rIns="91440" bIns="45720" anchor="t"/>
          <a:lstStyle/>
          <a:p>
            <a:r>
              <a:rPr lang="en-US" altLang="zh-CN" dirty="0"/>
              <a:t>Genome-wide identification of selection loci/regions in crops: rice, maize, soybean, millet</a:t>
            </a:r>
          </a:p>
          <a:p>
            <a:endParaRPr lang="en-US" altLang="zh-CN" dirty="0"/>
          </a:p>
          <a:p>
            <a:r>
              <a:rPr lang="en-US" altLang="zh-CN" dirty="0"/>
              <a:t>Targets of artificial selection: non-coding microRNAs are directly targets of artificial selection</a:t>
            </a:r>
            <a:endParaRPr lang="zh-CN" altLang="en-US" dirty="0"/>
          </a:p>
        </p:txBody>
      </p:sp>
    </p:spTree>
    <p:extLst>
      <p:ext uri="{BB962C8B-B14F-4D97-AF65-F5344CB8AC3E}">
        <p14:creationId xmlns:p14="http://schemas.microsoft.com/office/powerpoint/2010/main" val="15806880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a:latin typeface="黑体" panose="02010609060101010101" pitchFamily="49" charset="-122"/>
                <a:ea typeface="黑体" panose="02010609060101010101" pitchFamily="49" charset="-122"/>
              </a:rPr>
              <a:t>作物育种在基因组上选择的区域有多大？</a:t>
            </a:r>
          </a:p>
        </p:txBody>
      </p:sp>
      <p:sp>
        <p:nvSpPr>
          <p:cNvPr id="3" name="内容占位符 2"/>
          <p:cNvSpPr>
            <a:spLocks noGrp="1"/>
          </p:cNvSpPr>
          <p:nvPr>
            <p:ph idx="1"/>
          </p:nvPr>
        </p:nvSpPr>
        <p:spPr/>
        <p:txBody>
          <a:bodyPr/>
          <a:lstStyle/>
          <a:p>
            <a:r>
              <a:rPr lang="zh-CN" altLang="en-US" sz="2800">
                <a:latin typeface="黑体" panose="02010609060101010101" pitchFamily="49" charset="-122"/>
                <a:ea typeface="黑体" panose="02010609060101010101" pitchFamily="49" charset="-122"/>
              </a:rPr>
              <a:t>栽培稻群体人工选择位点连带效应大小</a:t>
            </a:r>
          </a:p>
        </p:txBody>
      </p:sp>
      <p:graphicFrame>
        <p:nvGraphicFramePr>
          <p:cNvPr id="4" name="表格 3"/>
          <p:cNvGraphicFramePr/>
          <p:nvPr>
            <p:custDataLst>
              <p:tags r:id="rId1"/>
            </p:custDataLst>
          </p:nvPr>
        </p:nvGraphicFramePr>
        <p:xfrm>
          <a:off x="1327468" y="2823210"/>
          <a:ext cx="6562090" cy="3474720"/>
        </p:xfrm>
        <a:graphic>
          <a:graphicData uri="http://schemas.openxmlformats.org/drawingml/2006/table">
            <a:tbl>
              <a:tblPr firstRow="1" bandRow="1">
                <a:tableStyleId>{5940675A-B579-460E-94D1-54222C63F5DA}</a:tableStyleId>
              </a:tblPr>
              <a:tblGrid>
                <a:gridCol w="957580"/>
                <a:gridCol w="1593850"/>
                <a:gridCol w="1581785"/>
                <a:gridCol w="2428875"/>
              </a:tblGrid>
              <a:tr h="204470">
                <a:tc>
                  <a:txBody>
                    <a:bodyPr/>
                    <a:lstStyle/>
                    <a:p>
                      <a:pPr indent="0">
                        <a:buNone/>
                      </a:pPr>
                      <a:r>
                        <a:rPr lang="en-US" sz="1200" b="1">
                          <a:latin typeface="宋体" panose="02010600030101010101" pitchFamily="2" charset="-122"/>
                          <a:ea typeface="宋体" panose="02010600030101010101" pitchFamily="2" charset="-122"/>
                          <a:cs typeface="宋体" panose="02010600030101010101" pitchFamily="2" charset="-122"/>
                        </a:rPr>
                        <a:t>选择位点</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r>
                        <a:rPr lang="en-US" sz="1200" b="1">
                          <a:latin typeface="宋体" panose="02010600030101010101" pitchFamily="2" charset="-122"/>
                          <a:ea typeface="宋体" panose="02010600030101010101" pitchFamily="2" charset="-122"/>
                          <a:cs typeface="宋体" panose="02010600030101010101" pitchFamily="2" charset="-122"/>
                        </a:rPr>
                        <a:t>选择性状</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r>
                        <a:rPr lang="en-US" sz="1200" b="1">
                          <a:latin typeface="宋体" panose="02010600030101010101" pitchFamily="2" charset="-122"/>
                          <a:ea typeface="宋体" panose="02010600030101010101" pitchFamily="2" charset="-122"/>
                          <a:cs typeface="宋体" panose="02010600030101010101" pitchFamily="2" charset="-122"/>
                        </a:rPr>
                        <a:t>选择连带范围（</a:t>
                      </a:r>
                      <a:r>
                        <a:rPr lang="en-US" sz="1200" b="1">
                          <a:latin typeface="Times New Roman" panose="02020603050405020304" pitchFamily="18" charset="0"/>
                          <a:cs typeface="Times New Roman" panose="02020603050405020304" pitchFamily="18" charset="0"/>
                        </a:rPr>
                        <a:t>Kb</a:t>
                      </a:r>
                      <a:r>
                        <a:rPr lang="en-US" sz="1200" b="1">
                          <a:latin typeface="宋体" panose="02010600030101010101" pitchFamily="2" charset="-122"/>
                          <a:ea typeface="宋体" panose="02010600030101010101" pitchFamily="2" charset="-122"/>
                          <a:cs typeface="宋体" panose="02010600030101010101" pitchFamily="2" charset="-122"/>
                        </a:rPr>
                        <a:t>）</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r>
                        <a:rPr lang="en-US" sz="1200" b="1">
                          <a:latin typeface="宋体" panose="02010600030101010101" pitchFamily="2" charset="-122"/>
                          <a:ea typeface="宋体" panose="02010600030101010101" pitchFamily="2" charset="-122"/>
                          <a:cs typeface="宋体" panose="02010600030101010101" pitchFamily="2" charset="-122"/>
                        </a:rPr>
                        <a:t>文献</a:t>
                      </a:r>
                      <a:endParaRPr lang="en-US" altLang="en-US" sz="12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r>
              <a:tr h="204470">
                <a:tc>
                  <a:txBody>
                    <a:bodyPr/>
                    <a:lstStyle/>
                    <a:p>
                      <a:pPr indent="0">
                        <a:buNone/>
                      </a:pPr>
                      <a:r>
                        <a:rPr lang="en-US" altLang="en-US" sz="1200" b="0" i="1">
                          <a:latin typeface="Times New Roman" panose="02020603050405020304" pitchFamily="18" charset="0"/>
                          <a:ea typeface="Times New Roman" panose="02020603050405020304" pitchFamily="18" charset="0"/>
                          <a:cs typeface="Times New Roman" panose="02020603050405020304" pitchFamily="18" charset="0"/>
                        </a:rPr>
                        <a:t>sh4</a:t>
                      </a: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落粒性</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60, 400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2011; </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2012</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solidFill>
                      <a:schemeClr val="accent4">
                        <a:lumMod val="50000"/>
                      </a:schemeClr>
                    </a:solidFill>
                  </a:tcPr>
                </a:tc>
              </a:tr>
              <a:tr h="408940">
                <a:tc>
                  <a:txBody>
                    <a:bodyPr/>
                    <a:lstStyle/>
                    <a:p>
                      <a:pPr indent="0">
                        <a:buNone/>
                      </a:pPr>
                      <a:r>
                        <a:rPr lang="en-US" sz="1200" b="0" i="1">
                          <a:latin typeface="Times New Roman" panose="02020603050405020304" pitchFamily="18" charset="0"/>
                          <a:cs typeface="Times New Roman" panose="02020603050405020304" pitchFamily="18" charset="0"/>
                        </a:rPr>
                        <a:t>Prog1</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分蘖角</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300, 600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He</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2011; Huang et al.,  2012</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3835">
                <a:tc>
                  <a:txBody>
                    <a:bodyPr/>
                    <a:lstStyle/>
                    <a:p>
                      <a:pPr indent="0">
                        <a:buNone/>
                      </a:pPr>
                      <a:r>
                        <a:rPr lang="en-US" altLang="en-US" sz="1200" b="0" i="1">
                          <a:latin typeface="Times New Roman" panose="02020603050405020304" pitchFamily="18" charset="0"/>
                          <a:ea typeface="Times New Roman" panose="02020603050405020304" pitchFamily="18" charset="0"/>
                          <a:cs typeface="Times New Roman" panose="02020603050405020304" pitchFamily="18" charset="0"/>
                        </a:rPr>
                        <a:t>qSH1</a:t>
                      </a: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落粒性（粳稻）</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800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Lu</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2018</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408940">
                <a:tc>
                  <a:txBody>
                    <a:bodyPr/>
                    <a:lstStyle/>
                    <a:p>
                      <a:pPr indent="0">
                        <a:buNone/>
                      </a:pPr>
                      <a:r>
                        <a:rPr lang="en-US" sz="1200" b="0" i="1">
                          <a:latin typeface="Times New Roman" panose="02020603050405020304" pitchFamily="18" charset="0"/>
                          <a:cs typeface="Times New Roman" panose="02020603050405020304" pitchFamily="18" charset="0"/>
                        </a:rPr>
                        <a:t>Rc</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果色</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20, 300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He</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2011; Huang</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2012</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An1</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芒长</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700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2018</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waxy</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糯性</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260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Purugganan</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and Fuller, 2009 </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Bh4</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稻壳颜色</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500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Huang</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2012</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qSW5</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粒宽</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600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Huang</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2012</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badh2</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香气</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100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Wang</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2014</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3835">
                <a:tc>
                  <a:txBody>
                    <a:bodyPr/>
                    <a:lstStyle/>
                    <a:p>
                      <a:pPr indent="0">
                        <a:buNone/>
                      </a:pPr>
                      <a:r>
                        <a:rPr lang="en-US" sz="1200" b="0" i="1">
                          <a:latin typeface="Times New Roman" panose="02020603050405020304" pitchFamily="18" charset="0"/>
                          <a:cs typeface="Times New Roman" panose="02020603050405020304" pitchFamily="18" charset="0"/>
                        </a:rPr>
                        <a:t>OsAMT1</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养分吸收（氨）</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100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Ding</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2011</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SD1</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株高（赤霉素合成）</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404</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Paterson</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and Li, 2011 </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Pib</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稻瘟病抗性</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500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Lu et al., 2018</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i="1">
                          <a:latin typeface="Times New Roman" panose="02020603050405020304" pitchFamily="18" charset="0"/>
                          <a:cs typeface="Times New Roman" panose="02020603050405020304" pitchFamily="18" charset="0"/>
                        </a:rPr>
                        <a:t>GAD1</a:t>
                      </a:r>
                      <a:endParaRPr lang="en-US" altLang="en-US" sz="1200" b="0" i="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粒数、粒长</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900</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Jin</a:t>
                      </a:r>
                      <a:r>
                        <a:rPr lang="en-US" sz="1200" b="0">
                          <a:latin typeface="宋体" panose="02010600030101010101" pitchFamily="2" charset="-122"/>
                          <a:ea typeface="宋体" panose="02010600030101010101" pitchFamily="2" charset="-122"/>
                          <a:cs typeface="宋体" panose="02010600030101010101" pitchFamily="2" charset="-122"/>
                        </a:rPr>
                        <a:t> </a:t>
                      </a:r>
                      <a:r>
                        <a:rPr lang="en-US" sz="1200" b="0">
                          <a:latin typeface="Times New Roman" panose="02020603050405020304" pitchFamily="18" charset="0"/>
                          <a:cs typeface="Times New Roman" panose="02020603050405020304" pitchFamily="18" charset="0"/>
                        </a:rPr>
                        <a:t>et al., 2016</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accent4">
                        <a:lumMod val="50000"/>
                      </a:schemeClr>
                    </a:solidFill>
                  </a:tcPr>
                </a:tc>
              </a:tr>
              <a:tr h="204470">
                <a:tc>
                  <a:txBody>
                    <a:bodyPr/>
                    <a:lstStyle/>
                    <a:p>
                      <a:pPr indent="0">
                        <a:buNone/>
                      </a:pPr>
                      <a:r>
                        <a:rPr lang="en-US" sz="1200" b="0">
                          <a:latin typeface="宋体" panose="02010600030101010101" pitchFamily="2" charset="-122"/>
                          <a:ea typeface="宋体" panose="02010600030101010101" pitchFamily="2" charset="-122"/>
                          <a:cs typeface="宋体" panose="02010600030101010101" pitchFamily="2" charset="-122"/>
                        </a:rPr>
                        <a:t>平均值</a:t>
                      </a:r>
                      <a:r>
                        <a:rPr lang="en-US" sz="1200" b="0">
                          <a:latin typeface="Times New Roman" panose="02020603050405020304" pitchFamily="18" charset="0"/>
                          <a:cs typeface="Times New Roman" panose="02020603050405020304" pitchFamily="18" charset="0"/>
                        </a:rPr>
                        <a:t>*</a:t>
                      </a:r>
                      <a:endParaRPr lang="en-US" altLang="en-US" sz="12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 </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r>
                        <a:rPr lang="en-US" sz="1200" b="0">
                          <a:latin typeface="Times New Roman" panose="02020603050405020304" pitchFamily="18" charset="0"/>
                          <a:cs typeface="Times New Roman" panose="02020603050405020304" pitchFamily="18" charset="0"/>
                        </a:rPr>
                        <a:t>474.2</a:t>
                      </a:r>
                      <a:r>
                        <a:rPr lang="en-US" sz="1200" b="0">
                          <a:latin typeface="宋体" panose="02010600030101010101" pitchFamily="2" charset="-122"/>
                          <a:ea typeface="宋体" panose="02010600030101010101" pitchFamily="2" charset="-122"/>
                          <a:cs typeface="宋体" panose="02010600030101010101" pitchFamily="2" charset="-122"/>
                        </a:rPr>
                        <a:t>（</a:t>
                      </a:r>
                      <a:r>
                        <a:rPr lang="en-US" sz="1200" b="0">
                          <a:latin typeface="Times New Roman" panose="02020603050405020304" pitchFamily="18" charset="0"/>
                          <a:cs typeface="Times New Roman" panose="02020603050405020304" pitchFamily="18" charset="0"/>
                        </a:rPr>
                        <a:t>403.4</a:t>
                      </a:r>
                      <a:r>
                        <a:rPr lang="en-US" sz="1200" b="0">
                          <a:latin typeface="宋体" panose="02010600030101010101" pitchFamily="2" charset="-122"/>
                          <a:ea typeface="宋体" panose="02010600030101010101" pitchFamily="2" charset="-122"/>
                          <a:cs typeface="宋体" panose="02010600030101010101" pitchFamily="2" charset="-122"/>
                        </a:rPr>
                        <a:t>）</a:t>
                      </a: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c>
                  <a:txBody>
                    <a:bodyPr/>
                    <a:lstStyle/>
                    <a:p>
                      <a:pPr indent="0">
                        <a:buNone/>
                      </a:pPr>
                      <a:endParaRPr lang="en-US" altLang="en-US" sz="1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solidFill>
                      <a:schemeClr val="accent4">
                        <a:lumMod val="50000"/>
                      </a:schemeClr>
                    </a:solidFill>
                  </a:tcPr>
                </a:tc>
              </a:tr>
            </a:tbl>
          </a:graphicData>
        </a:graphic>
      </p:graphicFrame>
    </p:spTree>
    <p:extLst>
      <p:ext uri="{BB962C8B-B14F-4D97-AF65-F5344CB8AC3E}">
        <p14:creationId xmlns:p14="http://schemas.microsoft.com/office/powerpoint/2010/main" val="1436105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 </a:t>
            </a:r>
          </a:p>
        </p:txBody>
      </p:sp>
      <p:pic>
        <p:nvPicPr>
          <p:cNvPr id="13" name="图片 13"/>
          <p:cNvPicPr>
            <a:picLocks noGrp="1" noChangeAspect="1"/>
          </p:cNvPicPr>
          <p:nvPr>
            <p:ph idx="1"/>
          </p:nvPr>
        </p:nvPicPr>
        <p:blipFill>
          <a:blip r:embed="rId3"/>
          <a:stretch>
            <a:fillRect/>
          </a:stretch>
        </p:blipFill>
        <p:spPr>
          <a:xfrm>
            <a:off x="1963420" y="132715"/>
            <a:ext cx="5001895" cy="5537200"/>
          </a:xfrm>
          <a:prstGeom prst="rect">
            <a:avLst/>
          </a:prstGeom>
        </p:spPr>
      </p:pic>
      <p:sp>
        <p:nvSpPr>
          <p:cNvPr id="100" name="文本框 99"/>
          <p:cNvSpPr txBox="1"/>
          <p:nvPr/>
        </p:nvSpPr>
        <p:spPr>
          <a:xfrm>
            <a:off x="382270" y="5741670"/>
            <a:ext cx="8473440" cy="922020"/>
          </a:xfrm>
          <a:prstGeom prst="rect">
            <a:avLst/>
          </a:prstGeom>
          <a:noFill/>
          <a:ln w="9525">
            <a:noFill/>
          </a:ln>
        </p:spPr>
        <p:txBody>
          <a:bodyPr wrap="square">
            <a:spAutoFit/>
          </a:bodyPr>
          <a:lstStyle/>
          <a:p>
            <a:r>
              <a:rPr lang="zh-CN" sz="1800" b="1">
                <a:solidFill>
                  <a:schemeClr val="tx2"/>
                </a:solidFill>
                <a:latin typeface="黑体" panose="02010609060101010101" pitchFamily="49" charset="-122"/>
                <a:ea typeface="黑体" panose="02010609060101010101" pitchFamily="49" charset="-122"/>
                <a:cs typeface="黑体" panose="02010609060101010101" pitchFamily="49" charset="-122"/>
              </a:rPr>
              <a:t>大豆驯化和改良过程中全基因组范围区域的选择和功能注释（</a:t>
            </a:r>
            <a:r>
              <a:rPr lang="en-US" sz="1800" b="1">
                <a:solidFill>
                  <a:schemeClr val="tx2"/>
                </a:solidFill>
                <a:latin typeface="黑体" panose="02010609060101010101" pitchFamily="49" charset="-122"/>
                <a:ea typeface="黑体" panose="02010609060101010101" pitchFamily="49" charset="-122"/>
                <a:cs typeface="黑体" panose="02010609060101010101" pitchFamily="49" charset="-122"/>
              </a:rPr>
              <a:t>Zhou</a:t>
            </a:r>
            <a:r>
              <a:rPr lang="zh-CN" sz="1800" b="1">
                <a:solidFill>
                  <a:schemeClr val="tx2"/>
                </a:solidFill>
                <a:latin typeface="黑体" panose="02010609060101010101" pitchFamily="49" charset="-122"/>
                <a:ea typeface="黑体" panose="02010609060101010101" pitchFamily="49" charset="-122"/>
                <a:cs typeface="黑体" panose="02010609060101010101" pitchFamily="49" charset="-122"/>
              </a:rPr>
              <a:t>等，</a:t>
            </a:r>
            <a:r>
              <a:rPr lang="en-US" sz="1800" b="1">
                <a:solidFill>
                  <a:schemeClr val="tx2"/>
                </a:solidFill>
                <a:latin typeface="黑体" panose="02010609060101010101" pitchFamily="49" charset="-122"/>
                <a:ea typeface="黑体" panose="02010609060101010101" pitchFamily="49" charset="-122"/>
                <a:cs typeface="黑体" panose="02010609060101010101" pitchFamily="49" charset="-122"/>
              </a:rPr>
              <a:t>2015</a:t>
            </a:r>
            <a:r>
              <a:rPr lang="zh-CN" sz="1800" b="1">
                <a:solidFill>
                  <a:schemeClr val="tx2"/>
                </a:solidFill>
                <a:latin typeface="黑体" panose="02010609060101010101" pitchFamily="49" charset="-122"/>
                <a:ea typeface="黑体" panose="02010609060101010101" pitchFamily="49" charset="-122"/>
                <a:cs typeface="黑体" panose="02010609060101010101" pitchFamily="49" charset="-122"/>
              </a:rPr>
              <a:t>）</a:t>
            </a:r>
          </a:p>
          <a:p>
            <a:endParaRPr lang="en-US" sz="1200">
              <a:solidFill>
                <a:schemeClr val="tx2"/>
              </a:solidFill>
              <a:latin typeface="Times New Roman" panose="02020603050405020304" pitchFamily="18" charset="0"/>
            </a:endParaRPr>
          </a:p>
          <a:p>
            <a:r>
              <a:rPr lang="en-US" sz="1200">
                <a:solidFill>
                  <a:schemeClr val="tx2"/>
                </a:solidFill>
                <a:latin typeface="Times New Roman" panose="02020603050405020304" pitchFamily="18" charset="0"/>
              </a:rPr>
              <a:t>a</a:t>
            </a:r>
            <a:r>
              <a:rPr lang="zh-CN" sz="1200">
                <a:solidFill>
                  <a:schemeClr val="tx2"/>
                </a:solidFill>
                <a:latin typeface="Times New Roman" panose="02020603050405020304" pitchFamily="18" charset="0"/>
                <a:ea typeface="仿宋" panose="02010609060101010101" charset="-122"/>
              </a:rPr>
              <a:t>和</a:t>
            </a:r>
            <a:r>
              <a:rPr lang="en-US" sz="1200">
                <a:solidFill>
                  <a:schemeClr val="tx2"/>
                </a:solidFill>
                <a:latin typeface="Times New Roman" panose="02020603050405020304" pitchFamily="18" charset="0"/>
              </a:rPr>
              <a:t>f</a:t>
            </a:r>
            <a:r>
              <a:rPr lang="zh-CN" sz="1200">
                <a:solidFill>
                  <a:schemeClr val="tx2"/>
                </a:solidFill>
                <a:latin typeface="Times New Roman" panose="02020603050405020304" pitchFamily="18" charset="0"/>
                <a:ea typeface="仿宋" panose="02010609060101010101" charset="-122"/>
              </a:rPr>
              <a:t>表示在在驯化和改良中全基因组范围内的选择信号，</a:t>
            </a:r>
            <a:r>
              <a:rPr lang="en-US" sz="1200">
                <a:solidFill>
                  <a:schemeClr val="tx2"/>
                </a:solidFill>
                <a:latin typeface="Times New Roman" panose="02020603050405020304" pitchFamily="18" charset="0"/>
              </a:rPr>
              <a:t>b-e</a:t>
            </a:r>
            <a:r>
              <a:rPr lang="zh-CN" sz="1200">
                <a:solidFill>
                  <a:schemeClr val="tx2"/>
                </a:solidFill>
                <a:latin typeface="Times New Roman" panose="02020603050405020304" pitchFamily="18" charset="0"/>
                <a:ea typeface="仿宋" panose="02010609060101010101" charset="-122"/>
              </a:rPr>
              <a:t>，</a:t>
            </a:r>
            <a:r>
              <a:rPr lang="en-US" sz="1200">
                <a:solidFill>
                  <a:schemeClr val="tx2"/>
                </a:solidFill>
                <a:latin typeface="Times New Roman" panose="02020603050405020304" pitchFamily="18" charset="0"/>
              </a:rPr>
              <a:t>g</a:t>
            </a:r>
            <a:r>
              <a:rPr lang="zh-CN" sz="1200">
                <a:solidFill>
                  <a:schemeClr val="tx2"/>
                </a:solidFill>
                <a:latin typeface="Times New Roman" panose="02020603050405020304" pitchFamily="18" charset="0"/>
                <a:ea typeface="仿宋" panose="02010609060101010101" charset="-122"/>
              </a:rPr>
              <a:t>和</a:t>
            </a:r>
            <a:r>
              <a:rPr lang="en-US" sz="1200">
                <a:solidFill>
                  <a:schemeClr val="tx2"/>
                </a:solidFill>
                <a:latin typeface="Times New Roman" panose="02020603050405020304" pitchFamily="18" charset="0"/>
              </a:rPr>
              <a:t>h</a:t>
            </a:r>
            <a:r>
              <a:rPr lang="zh-CN" sz="1200">
                <a:solidFill>
                  <a:schemeClr val="tx2"/>
                </a:solidFill>
                <a:latin typeface="Times New Roman" panose="02020603050405020304" pitchFamily="18" charset="0"/>
                <a:ea typeface="仿宋" panose="02010609060101010101" charset="-122"/>
              </a:rPr>
              <a:t>是六个重叠强选择性信号的</a:t>
            </a:r>
            <a:r>
              <a:rPr lang="en-US" sz="1200">
                <a:solidFill>
                  <a:schemeClr val="tx2"/>
                </a:solidFill>
                <a:latin typeface="Times New Roman" panose="02020603050405020304" pitchFamily="18" charset="0"/>
              </a:rPr>
              <a:t>GWAS</a:t>
            </a:r>
            <a:r>
              <a:rPr lang="zh-CN" sz="1200">
                <a:solidFill>
                  <a:schemeClr val="tx2"/>
                </a:solidFill>
                <a:latin typeface="Times New Roman" panose="02020603050405020304" pitchFamily="18" charset="0"/>
                <a:ea typeface="仿宋" panose="02010609060101010101" charset="-122"/>
              </a:rPr>
              <a:t>结果。</a:t>
            </a:r>
            <a:r>
              <a:rPr lang="en-US" sz="1200">
                <a:solidFill>
                  <a:schemeClr val="tx2"/>
                </a:solidFill>
                <a:latin typeface="Times New Roman" panose="02020603050405020304" pitchFamily="18" charset="0"/>
                <a:ea typeface="仿宋" panose="02010609060101010101" charset="-122"/>
                <a:cs typeface="仿宋" panose="02010609060101010101" charset="-122"/>
              </a:rPr>
              <a:t>i</a:t>
            </a:r>
            <a:r>
              <a:rPr lang="zh-CN" sz="1200">
                <a:solidFill>
                  <a:schemeClr val="tx2"/>
                </a:solidFill>
                <a:latin typeface="Times New Roman" panose="02020603050405020304" pitchFamily="18" charset="0"/>
                <a:ea typeface="仿宋" panose="02010609060101010101" charset="-122"/>
              </a:rPr>
              <a:t>显示驯化期间选择拷贝数变异（</a:t>
            </a:r>
            <a:r>
              <a:rPr lang="en-US" sz="1200">
                <a:solidFill>
                  <a:schemeClr val="tx2"/>
                </a:solidFill>
                <a:latin typeface="Times New Roman" panose="02020603050405020304" pitchFamily="18" charset="0"/>
              </a:rPr>
              <a:t>CNV</a:t>
            </a:r>
            <a:r>
              <a:rPr lang="zh-CN" sz="1200">
                <a:solidFill>
                  <a:schemeClr val="tx2"/>
                </a:solidFill>
                <a:latin typeface="Times New Roman" panose="02020603050405020304" pitchFamily="18" charset="0"/>
                <a:ea typeface="仿宋" panose="02010609060101010101" charset="-122"/>
              </a:rPr>
              <a:t>）的全基因组筛选与功能注释，</a:t>
            </a:r>
            <a:r>
              <a:rPr lang="en-US" sz="1200">
                <a:solidFill>
                  <a:schemeClr val="tx2"/>
                </a:solidFill>
                <a:latin typeface="Times New Roman" panose="02020603050405020304" pitchFamily="18" charset="0"/>
              </a:rPr>
              <a:t>j-l</a:t>
            </a:r>
            <a:r>
              <a:rPr lang="zh-CN" sz="1200">
                <a:solidFill>
                  <a:schemeClr val="tx2"/>
                </a:solidFill>
                <a:latin typeface="Times New Roman" panose="02020603050405020304" pitchFamily="18" charset="0"/>
                <a:ea typeface="仿宋" panose="02010609060101010101" charset="-122"/>
              </a:rPr>
              <a:t>显示了与强选择性</a:t>
            </a:r>
            <a:r>
              <a:rPr lang="en-US" sz="1200">
                <a:solidFill>
                  <a:schemeClr val="tx2"/>
                </a:solidFill>
                <a:latin typeface="Times New Roman" panose="02020603050405020304" pitchFamily="18" charset="0"/>
              </a:rPr>
              <a:t>CNV</a:t>
            </a:r>
            <a:r>
              <a:rPr lang="zh-CN" sz="1200">
                <a:solidFill>
                  <a:schemeClr val="tx2"/>
                </a:solidFill>
                <a:latin typeface="Times New Roman" panose="02020603050405020304" pitchFamily="18" charset="0"/>
                <a:ea typeface="仿宋" panose="02010609060101010101" charset="-122"/>
              </a:rPr>
              <a:t>重叠的三个</a:t>
            </a:r>
            <a:r>
              <a:rPr lang="en-US" sz="1200">
                <a:solidFill>
                  <a:schemeClr val="tx2"/>
                </a:solidFill>
                <a:latin typeface="Times New Roman" panose="02020603050405020304" pitchFamily="18" charset="0"/>
              </a:rPr>
              <a:t>GWAS</a:t>
            </a:r>
            <a:r>
              <a:rPr lang="zh-CN" sz="1200">
                <a:solidFill>
                  <a:schemeClr val="tx2"/>
                </a:solidFill>
                <a:latin typeface="Times New Roman" panose="02020603050405020304" pitchFamily="18" charset="0"/>
                <a:ea typeface="仿宋" panose="02010609060101010101" charset="-122"/>
              </a:rPr>
              <a:t>结果。</a:t>
            </a:r>
            <a:endParaRPr lang="zh-CN" altLang="en-US" sz="1200">
              <a:solidFill>
                <a:schemeClr val="tx2"/>
              </a:solidFill>
              <a:latin typeface="Times New Roman" panose="02020603050405020304" pitchFamily="18" charset="0"/>
              <a:ea typeface="仿宋" panose="02010609060101010101" charset="-122"/>
            </a:endParaRPr>
          </a:p>
        </p:txBody>
      </p:sp>
    </p:spTree>
    <p:extLst>
      <p:ext uri="{BB962C8B-B14F-4D97-AF65-F5344CB8AC3E}">
        <p14:creationId xmlns:p14="http://schemas.microsoft.com/office/powerpoint/2010/main" val="876491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b="1">
                <a:latin typeface="黑体" panose="02010609060101010101" pitchFamily="49" charset="-122"/>
                <a:ea typeface="黑体" panose="02010609060101010101" pitchFamily="49" charset="-122"/>
                <a:cs typeface="黑体" panose="02010609060101010101" pitchFamily="49" charset="-122"/>
              </a:rPr>
              <a:t>10%</a:t>
            </a:r>
            <a:r>
              <a:rPr lang="zh-CN" altLang="en-US" sz="4000" b="1">
                <a:latin typeface="黑体" panose="02010609060101010101" pitchFamily="49" charset="-122"/>
                <a:ea typeface="黑体" panose="02010609060101010101" pitchFamily="49" charset="-122"/>
                <a:cs typeface="黑体" panose="02010609060101010101" pitchFamily="49" charset="-122"/>
              </a:rPr>
              <a:t>区域？</a:t>
            </a:r>
          </a:p>
        </p:txBody>
      </p:sp>
      <p:sp>
        <p:nvSpPr>
          <p:cNvPr id="3" name="内容占位符 2"/>
          <p:cNvSpPr>
            <a:spLocks noGrp="1"/>
          </p:cNvSpPr>
          <p:nvPr>
            <p:ph idx="1"/>
          </p:nvPr>
        </p:nvSpPr>
        <p:spPr/>
        <p:txBody>
          <a:bodyPr/>
          <a:lstStyle/>
          <a:p>
            <a:r>
              <a:rPr lang="en-US" altLang="zh-CN" sz="2400">
                <a:latin typeface="黑体" panose="02010609060101010101" pitchFamily="49" charset="-122"/>
                <a:ea typeface="黑体" panose="02010609060101010101" pitchFamily="49" charset="-122"/>
                <a:cs typeface="黑体" panose="02010609060101010101" pitchFamily="49" charset="-122"/>
              </a:rPr>
              <a:t>“基于韩斌课题组研究结果，以π野生/π栽培 &gt; 3等标准，共检测到籼稻和粳稻受到选择位点各60和62个，导致的选择连带区域大小平均535Kb和587Kb，分别累计32Mb和36Mb（Huang et al., 2012）”</a:t>
            </a:r>
          </a:p>
          <a:p>
            <a:endParaRPr lang="en-US" altLang="zh-CN" sz="2400">
              <a:latin typeface="黑体" panose="02010609060101010101" pitchFamily="49" charset="-122"/>
              <a:ea typeface="黑体" panose="02010609060101010101" pitchFamily="49" charset="-122"/>
              <a:cs typeface="黑体" panose="02010609060101010101" pitchFamily="49" charset="-122"/>
            </a:endParaRPr>
          </a:p>
          <a:p>
            <a:r>
              <a:rPr lang="en-US" altLang="zh-CN" sz="2400">
                <a:latin typeface="黑体" panose="02010609060101010101" pitchFamily="49" charset="-122"/>
                <a:ea typeface="黑体" panose="02010609060101010101" pitchFamily="49" charset="-122"/>
                <a:cs typeface="黑体" panose="02010609060101010101" pitchFamily="49" charset="-122"/>
              </a:rPr>
              <a:t>“可以做个简单的估计，假设水稻基因组中有100个驯化和遗传改良相关基因受到强烈人工选择，每个受选择影响的基因组区域平均在450KB左右，这样累计45Mb区域受到选择影响，涵盖10%以上的水稻基因组区域</a:t>
            </a:r>
            <a:r>
              <a:rPr lang="en-US" altLang="zh-CN" sz="2400">
                <a:latin typeface="黑体" panose="02010609060101010101" pitchFamily="49" charset="-122"/>
                <a:ea typeface="黑体" panose="02010609060101010101" pitchFamily="49" charset="-122"/>
                <a:cs typeface="黑体" panose="02010609060101010101" pitchFamily="49" charset="-122"/>
                <a:sym typeface="+mn-ea"/>
              </a:rPr>
              <a:t>”</a:t>
            </a:r>
          </a:p>
        </p:txBody>
      </p:sp>
      <p:sp>
        <p:nvSpPr>
          <p:cNvPr id="4" name="文本框 3"/>
          <p:cNvSpPr txBox="1"/>
          <p:nvPr/>
        </p:nvSpPr>
        <p:spPr>
          <a:xfrm>
            <a:off x="3838575" y="6023610"/>
            <a:ext cx="4069080" cy="368300"/>
          </a:xfrm>
          <a:prstGeom prst="rect">
            <a:avLst/>
          </a:prstGeom>
          <a:noFill/>
        </p:spPr>
        <p:txBody>
          <a:bodyPr wrap="none" rtlCol="0">
            <a:spAutoFit/>
          </a:bodyPr>
          <a:lstStyle/>
          <a:p>
            <a:r>
              <a:rPr lang="zh-CN" altLang="en-US" sz="1800"/>
              <a:t>（樊龙江，</a:t>
            </a:r>
            <a:r>
              <a:rPr lang="en-US" altLang="zh-CN" sz="1800"/>
              <a:t>2020</a:t>
            </a:r>
            <a:r>
              <a:rPr lang="zh-CN" altLang="en-US" sz="1800"/>
              <a:t>，《植物基因组学》）</a:t>
            </a:r>
          </a:p>
        </p:txBody>
      </p:sp>
    </p:spTree>
    <p:extLst>
      <p:ext uri="{BB962C8B-B14F-4D97-AF65-F5344CB8AC3E}">
        <p14:creationId xmlns:p14="http://schemas.microsoft.com/office/powerpoint/2010/main" val="1897136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4000" b="1" i="0" u="none" strike="noStrike" kern="1200" cap="none" spc="0" normalizeH="0" baseline="0" noProof="0" dirty="0" smtClean="0">
                <a:ln>
                  <a:noFill/>
                </a:ln>
                <a:solidFill>
                  <a:schemeClr val="tx2"/>
                </a:solidFill>
                <a:effectLst/>
                <a:uLnTx/>
                <a:uFillTx/>
                <a:latin typeface="Georgia" panose="02040502050405020303" pitchFamily="18" charset="0"/>
                <a:ea typeface="+mj-ea"/>
                <a:cs typeface="+mj-cs"/>
              </a:rPr>
              <a:t>Evolution of non-cong RNAs: artificial selection</a:t>
            </a:r>
            <a:endParaRPr kumimoji="1" lang="zh-CN" altLang="en-US" sz="4000" b="0" i="0" u="none" strike="noStrike" kern="0" cap="none" spc="0" normalizeH="0" baseline="0" noProof="0" dirty="0">
              <a:ln>
                <a:noFill/>
              </a:ln>
              <a:solidFill>
                <a:schemeClr val="tx2"/>
              </a:solidFill>
              <a:effectLst/>
              <a:uLnTx/>
              <a:uFillTx/>
              <a:latin typeface="+mj-lt"/>
              <a:ea typeface="+mj-ea"/>
              <a:cs typeface="+mj-cs"/>
            </a:endParaRPr>
          </a:p>
        </p:txBody>
      </p:sp>
      <p:sp>
        <p:nvSpPr>
          <p:cNvPr id="65539" name="内容占位符 2"/>
          <p:cNvSpPr>
            <a:spLocks noGrp="1"/>
          </p:cNvSpPr>
          <p:nvPr>
            <p:ph idx="1"/>
          </p:nvPr>
        </p:nvSpPr>
        <p:spPr/>
        <p:txBody>
          <a:bodyPr vert="horz" wrap="square" lIns="91440" tIns="45720" rIns="91440" bIns="45720" anchor="t"/>
          <a:lstStyle/>
          <a:p>
            <a:endParaRPr lang="en-US" altLang="zh-CN" dirty="0">
              <a:cs typeface="Times New Roman" panose="02020603050405020304" pitchFamily="18" charset="0"/>
            </a:endParaRPr>
          </a:p>
          <a:p>
            <a:r>
              <a:rPr lang="en-US" altLang="zh-CN" dirty="0">
                <a:cs typeface="Times New Roman" panose="02020603050405020304" pitchFamily="18" charset="0"/>
              </a:rPr>
              <a:t>Role of small RNAs in crop domestication and genetic improvement</a:t>
            </a:r>
            <a:endParaRPr lang="zh-CN" altLang="en-US" dirty="0">
              <a:ea typeface="Times New Roman" panose="02020603050405020304" pitchFamily="18" charset="0"/>
            </a:endParaRPr>
          </a:p>
        </p:txBody>
      </p:sp>
    </p:spTree>
    <p:extLst>
      <p:ext uri="{BB962C8B-B14F-4D97-AF65-F5344CB8AC3E}">
        <p14:creationId xmlns:p14="http://schemas.microsoft.com/office/powerpoint/2010/main" val="3210057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p:nvPr/>
        </p:nvSpPr>
        <p:spPr>
          <a:xfrm>
            <a:off x="3492500" y="765175"/>
            <a:ext cx="5795963" cy="1289050"/>
          </a:xfrm>
          <a:prstGeom prst="rect">
            <a:avLst/>
          </a:prstGeom>
          <a:noFill/>
          <a:ln w="9525">
            <a:noFill/>
          </a:ln>
        </p:spPr>
        <p:txBody>
          <a:bodyPr>
            <a:spAutoFit/>
          </a:bodyPr>
          <a:lstStyle/>
          <a:p>
            <a:pPr lvl="1" eaLnBrk="1" hangingPunct="1">
              <a:lnSpc>
                <a:spcPct val="150000"/>
              </a:lnSpc>
              <a:buFont typeface="Wingdings" panose="05000000000000000000" pitchFamily="2" charset="2"/>
              <a:buChar char="ü"/>
            </a:pPr>
            <a:r>
              <a:rPr lang="en-US" altLang="zh-CN" sz="1800" b="1" dirty="0">
                <a:latin typeface="Times New Roman" panose="02020603050405020304" pitchFamily="18" charset="0"/>
              </a:rPr>
              <a:t>Transcript factor targets: protein-coding genes</a:t>
            </a:r>
          </a:p>
          <a:p>
            <a:pPr lvl="1" eaLnBrk="1" hangingPunct="1">
              <a:lnSpc>
                <a:spcPct val="150000"/>
              </a:lnSpc>
              <a:buFont typeface="Wingdings" panose="05000000000000000000" pitchFamily="2" charset="2"/>
              <a:buChar char="ü"/>
            </a:pPr>
            <a:r>
              <a:rPr lang="en-US" altLang="zh-CN" sz="1800" b="1" dirty="0">
                <a:latin typeface="Times New Roman" panose="02020603050405020304" pitchFamily="18" charset="0"/>
              </a:rPr>
              <a:t>Non-coding small RNA targets: transcript factor</a:t>
            </a:r>
          </a:p>
          <a:p>
            <a:pPr lvl="1" eaLnBrk="1" hangingPunct="1">
              <a:lnSpc>
                <a:spcPct val="150000"/>
              </a:lnSpc>
              <a:buFont typeface="Wingdings" panose="05000000000000000000" pitchFamily="2" charset="2"/>
              <a:buChar char="ü"/>
            </a:pPr>
            <a:r>
              <a:rPr lang="en-US" altLang="zh-CN" sz="1800" b="1" dirty="0">
                <a:latin typeface="Times New Roman" panose="02020603050405020304" pitchFamily="18" charset="0"/>
              </a:rPr>
              <a:t>Domestication targets: transcript factor</a:t>
            </a:r>
          </a:p>
        </p:txBody>
      </p:sp>
      <p:sp>
        <p:nvSpPr>
          <p:cNvPr id="5" name="线形标注 3(带边框和强调线) 4"/>
          <p:cNvSpPr/>
          <p:nvPr/>
        </p:nvSpPr>
        <p:spPr>
          <a:xfrm>
            <a:off x="2500313" y="1557338"/>
            <a:ext cx="1057275" cy="969963"/>
          </a:xfrm>
          <a:prstGeom prst="accentBorderCallout3">
            <a:avLst>
              <a:gd name="adj1" fmla="val 18750"/>
              <a:gd name="adj2" fmla="val -8333"/>
              <a:gd name="adj3" fmla="val 18750"/>
              <a:gd name="adj4" fmla="val -16667"/>
              <a:gd name="adj5" fmla="val 100000"/>
              <a:gd name="adj6" fmla="val -16667"/>
              <a:gd name="adj7" fmla="val 162358"/>
              <a:gd name="adj8" fmla="val 4966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1600" b="0" i="0" u="none" strike="noStrike" kern="1200" cap="none" spc="0" normalizeH="0" baseline="0" noProof="0" dirty="0">
                <a:ln>
                  <a:noFill/>
                </a:ln>
                <a:solidFill>
                  <a:schemeClr val="lt1"/>
                </a:solidFill>
                <a:effectLst/>
                <a:uLnTx/>
                <a:uFillTx/>
                <a:latin typeface="+mn-lt"/>
                <a:ea typeface="+mn-ea"/>
                <a:cs typeface="+mn-cs"/>
              </a:rPr>
              <a:t>Protein-coding genes</a:t>
            </a:r>
            <a:endParaRPr kumimoji="1" lang="zh-CN" altLang="en-US" sz="16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线形标注 3(带边框和强调线) 5"/>
          <p:cNvSpPr/>
          <p:nvPr/>
        </p:nvSpPr>
        <p:spPr>
          <a:xfrm>
            <a:off x="2500313" y="3128963"/>
            <a:ext cx="1071563" cy="928688"/>
          </a:xfrm>
          <a:prstGeom prst="accentBorderCallout3">
            <a:avLst>
              <a:gd name="adj1" fmla="val 18750"/>
              <a:gd name="adj2" fmla="val -8333"/>
              <a:gd name="adj3" fmla="val 18750"/>
              <a:gd name="adj4" fmla="val -16667"/>
              <a:gd name="adj5" fmla="val 100000"/>
              <a:gd name="adj6" fmla="val -16667"/>
              <a:gd name="adj7" fmla="val 145783"/>
              <a:gd name="adj8" fmla="val 442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1500" b="0" i="0" u="none" strike="noStrike" kern="1200" cap="none" spc="0" normalizeH="0" baseline="0" noProof="0" dirty="0">
                <a:ln>
                  <a:noFill/>
                </a:ln>
                <a:solidFill>
                  <a:schemeClr val="lt1"/>
                </a:solidFill>
                <a:effectLst/>
                <a:uLnTx/>
                <a:uFillTx/>
                <a:latin typeface="+mn-lt"/>
                <a:ea typeface="+mn-ea"/>
                <a:cs typeface="+mn-cs"/>
              </a:rPr>
              <a:t>Transcript factors</a:t>
            </a:r>
            <a:endParaRPr kumimoji="1" lang="zh-CN" altLang="en-US" sz="15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矩形 6"/>
          <p:cNvSpPr/>
          <p:nvPr/>
        </p:nvSpPr>
        <p:spPr>
          <a:xfrm>
            <a:off x="2500313" y="4486275"/>
            <a:ext cx="1071563" cy="928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1500" b="0" i="0" u="none" strike="noStrike" kern="1200" cap="none" spc="0" normalizeH="0" baseline="0" noProof="0" dirty="0">
                <a:ln>
                  <a:noFill/>
                </a:ln>
                <a:solidFill>
                  <a:schemeClr val="lt1"/>
                </a:solidFill>
                <a:effectLst/>
                <a:uLnTx/>
                <a:uFillTx/>
                <a:latin typeface="+mn-lt"/>
                <a:ea typeface="+mn-ea"/>
                <a:cs typeface="+mn-cs"/>
              </a:rPr>
              <a:t>Small RNAs</a:t>
            </a:r>
            <a:endParaRPr kumimoji="1" lang="zh-CN" altLang="en-US" sz="15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线形标注 3 7"/>
          <p:cNvSpPr/>
          <p:nvPr/>
        </p:nvSpPr>
        <p:spPr>
          <a:xfrm>
            <a:off x="642938" y="2271713"/>
            <a:ext cx="1428750" cy="684213"/>
          </a:xfrm>
          <a:prstGeom prst="borderCallout3">
            <a:avLst>
              <a:gd name="adj1" fmla="val -75758"/>
              <a:gd name="adj2" fmla="val 117299"/>
              <a:gd name="adj3" fmla="val 103328"/>
              <a:gd name="adj4" fmla="val 100833"/>
              <a:gd name="adj5" fmla="val 188309"/>
              <a:gd name="adj6" fmla="val 102501"/>
              <a:gd name="adj7" fmla="val 214564"/>
              <a:gd name="adj8" fmla="val 116033"/>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1500" b="0" i="0" u="none" strike="noStrike" kern="1200" cap="none" spc="0" normalizeH="0" baseline="0" noProof="0" dirty="0">
                <a:ln>
                  <a:noFill/>
                </a:ln>
                <a:solidFill>
                  <a:schemeClr val="bg2"/>
                </a:solidFill>
                <a:effectLst/>
                <a:uLnTx/>
                <a:uFillTx/>
                <a:latin typeface="+mn-lt"/>
                <a:ea typeface="+mn-ea"/>
                <a:cs typeface="+mn-cs"/>
              </a:rPr>
              <a:t>Domestication selection</a:t>
            </a:r>
            <a:endParaRPr kumimoji="1" lang="zh-CN" altLang="en-US" sz="1500" b="0" i="0" u="none" strike="noStrike" kern="1200" cap="none" spc="0" normalizeH="0" baseline="0" noProof="0" dirty="0">
              <a:ln>
                <a:noFill/>
              </a:ln>
              <a:solidFill>
                <a:schemeClr val="bg2"/>
              </a:solidFill>
              <a:effectLst/>
              <a:uLnTx/>
              <a:uFillTx/>
              <a:latin typeface="+mn-lt"/>
              <a:ea typeface="+mn-ea"/>
              <a:cs typeface="+mn-cs"/>
            </a:endParaRPr>
          </a:p>
        </p:txBody>
      </p:sp>
      <p:cxnSp>
        <p:nvCxnSpPr>
          <p:cNvPr id="66567" name="形状 8"/>
          <p:cNvCxnSpPr>
            <a:stCxn id="8" idx="2"/>
            <a:endCxn id="7" idx="1"/>
          </p:cNvCxnSpPr>
          <p:nvPr/>
        </p:nvCxnSpPr>
        <p:spPr>
          <a:xfrm rot="-5400000" flipH="1">
            <a:off x="930275" y="3381375"/>
            <a:ext cx="1995488" cy="1143000"/>
          </a:xfrm>
          <a:prstGeom prst="bentConnector2">
            <a:avLst/>
          </a:prstGeom>
          <a:ln w="25400" cap="flat" cmpd="sng">
            <a:solidFill>
              <a:srgbClr val="FF6600"/>
            </a:solidFill>
            <a:prstDash val="solid"/>
            <a:miter/>
            <a:headEnd type="none" w="med" len="med"/>
            <a:tailEnd type="arrow" w="med" len="med"/>
          </a:ln>
          <a:effectLst>
            <a:outerShdw dist="20000" dir="5400000" rotWithShape="0">
              <a:srgbClr val="000000">
                <a:alpha val="37999"/>
              </a:srgbClr>
            </a:outerShdw>
          </a:effectLst>
        </p:spPr>
      </p:cxnSp>
      <p:sp>
        <p:nvSpPr>
          <p:cNvPr id="10" name="矩形 9"/>
          <p:cNvSpPr/>
          <p:nvPr/>
        </p:nvSpPr>
        <p:spPr>
          <a:xfrm>
            <a:off x="4211638" y="3068638"/>
            <a:ext cx="4464050" cy="1816100"/>
          </a:xfrm>
          <a:prstGeom prst="rect">
            <a:avLst/>
          </a:prstGeom>
          <a:noFill/>
          <a:ln w="9525">
            <a:noFill/>
          </a:ln>
        </p:spPr>
        <p:txBody>
          <a:bodyPr>
            <a:spAutoFit/>
          </a:bodyPr>
          <a:lstStyle/>
          <a:p>
            <a:r>
              <a:rPr lang="en-US" altLang="zh-CN" sz="2800" b="1" dirty="0">
                <a:solidFill>
                  <a:srgbClr val="CC3300"/>
                </a:solidFill>
                <a:latin typeface="Times New Roman" panose="02020603050405020304" pitchFamily="18" charset="0"/>
              </a:rPr>
              <a:t>Question:</a:t>
            </a:r>
          </a:p>
          <a:p>
            <a:endParaRPr lang="en-US" altLang="zh-CN" sz="2800" b="1" dirty="0">
              <a:solidFill>
                <a:srgbClr val="CC3300"/>
              </a:solidFill>
              <a:latin typeface="Times New Roman" panose="02020603050405020304" pitchFamily="18" charset="0"/>
            </a:endParaRPr>
          </a:p>
          <a:p>
            <a:r>
              <a:rPr lang="en-US" altLang="zh-CN" sz="2800" b="1" dirty="0">
                <a:solidFill>
                  <a:srgbClr val="CC3300"/>
                </a:solidFill>
                <a:latin typeface="Times New Roman" panose="02020603050405020304" pitchFamily="18" charset="0"/>
              </a:rPr>
              <a:t>Targets of domestication selection: small RNAs?</a:t>
            </a:r>
            <a:endParaRPr lang="zh-CN" altLang="en-US" sz="2800" b="1" dirty="0">
              <a:solidFill>
                <a:srgbClr val="CC3300"/>
              </a:solidFill>
              <a:latin typeface="Times New Roman" panose="02020603050405020304" pitchFamily="18" charset="0"/>
            </a:endParaRPr>
          </a:p>
        </p:txBody>
      </p:sp>
    </p:spTree>
    <p:extLst>
      <p:ext uri="{BB962C8B-B14F-4D97-AF65-F5344CB8AC3E}">
        <p14:creationId xmlns:p14="http://schemas.microsoft.com/office/powerpoint/2010/main" val="9076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6567"/>
                                        </p:tgtEl>
                                        <p:attrNameLst>
                                          <p:attrName>style.visibility</p:attrName>
                                        </p:attrNameLst>
                                      </p:cBhvr>
                                      <p:to>
                                        <p:strVal val="visible"/>
                                      </p:to>
                                    </p:set>
                                    <p:animEffect transition="in" filter="blinds(horizontal)">
                                      <p:cBhvr>
                                        <p:cTn id="11" dur="500"/>
                                        <p:tgtEl>
                                          <p:spTgt spid="6656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p:cNvPicPr>
          <p:nvPr/>
        </p:nvPicPr>
        <p:blipFill>
          <a:blip r:embed="rId3"/>
          <a:stretch>
            <a:fillRect/>
          </a:stretch>
        </p:blipFill>
        <p:spPr>
          <a:xfrm>
            <a:off x="3292475" y="4857750"/>
            <a:ext cx="5422900" cy="1714500"/>
          </a:xfrm>
          <a:prstGeom prst="rect">
            <a:avLst/>
          </a:prstGeom>
          <a:noFill/>
          <a:ln w="9525">
            <a:noFill/>
          </a:ln>
        </p:spPr>
      </p:pic>
      <p:sp>
        <p:nvSpPr>
          <p:cNvPr id="69635" name="矩形 4"/>
          <p:cNvSpPr/>
          <p:nvPr/>
        </p:nvSpPr>
        <p:spPr>
          <a:xfrm>
            <a:off x="3643313" y="2286000"/>
            <a:ext cx="5214937" cy="1465263"/>
          </a:xfrm>
          <a:prstGeom prst="rect">
            <a:avLst/>
          </a:prstGeom>
          <a:noFill/>
          <a:ln w="9525">
            <a:noFill/>
          </a:ln>
        </p:spPr>
        <p:txBody>
          <a:bodyPr>
            <a:spAutoFit/>
          </a:bodyPr>
          <a:lstStyle/>
          <a:p>
            <a:pPr>
              <a:buFont typeface="Wingdings" panose="05000000000000000000" pitchFamily="2" charset="2"/>
              <a:buChar char="n"/>
            </a:pPr>
            <a:r>
              <a:rPr lang="en-US" altLang="zh-CN" b="1" dirty="0">
                <a:latin typeface="Times New Roman" panose="02020603050405020304" pitchFamily="18" charset="0"/>
              </a:rPr>
              <a:t>Target a domestication gene, a transcript factor (Xie et al. 2006; Chuck et al. 2007)</a:t>
            </a:r>
          </a:p>
          <a:p>
            <a:pPr>
              <a:buFont typeface="Wingdings" panose="05000000000000000000" pitchFamily="2" charset="2"/>
              <a:buChar char="n"/>
            </a:pPr>
            <a:endParaRPr lang="zh-CN" altLang="en-US" dirty="0">
              <a:latin typeface="Times New Roman" panose="02020603050405020304" pitchFamily="18" charset="0"/>
            </a:endParaRPr>
          </a:p>
          <a:p>
            <a:pPr>
              <a:buFont typeface="Wingdings" panose="05000000000000000000" pitchFamily="2" charset="2"/>
              <a:buChar char="n"/>
            </a:pPr>
            <a:r>
              <a:rPr lang="en-US" altLang="zh-CN" b="1" dirty="0">
                <a:latin typeface="Times New Roman" panose="02020603050405020304" pitchFamily="18" charset="0"/>
              </a:rPr>
              <a:t>Only 8.9% DNA diversity of wild rice was maintained in cultivated rice</a:t>
            </a:r>
          </a:p>
        </p:txBody>
      </p:sp>
      <p:sp>
        <p:nvSpPr>
          <p:cNvPr id="69636" name="TextBox 6"/>
          <p:cNvSpPr txBox="1"/>
          <p:nvPr/>
        </p:nvSpPr>
        <p:spPr>
          <a:xfrm>
            <a:off x="395288" y="5572125"/>
            <a:ext cx="2962275" cy="304800"/>
          </a:xfrm>
          <a:prstGeom prst="rect">
            <a:avLst/>
          </a:prstGeom>
          <a:noFill/>
          <a:ln w="9525">
            <a:noFill/>
          </a:ln>
        </p:spPr>
        <p:txBody>
          <a:bodyPr>
            <a:spAutoFit/>
          </a:bodyPr>
          <a:lstStyle/>
          <a:p>
            <a:r>
              <a:rPr lang="en-US" altLang="zh-CN" sz="1400" dirty="0">
                <a:latin typeface="Times New Roman" panose="02020603050405020304" pitchFamily="18" charset="0"/>
              </a:rPr>
              <a:t>(Wang </a:t>
            </a:r>
            <a:r>
              <a:rPr lang="en-US" altLang="zh-CN" sz="1400" i="1" dirty="0">
                <a:latin typeface="Times New Roman" panose="02020603050405020304" pitchFamily="18" charset="0"/>
              </a:rPr>
              <a:t>et al</a:t>
            </a:r>
            <a:r>
              <a:rPr lang="en-US" altLang="zh-CN" sz="1400" dirty="0">
                <a:latin typeface="Times New Roman" panose="02020603050405020304" pitchFamily="18" charset="0"/>
              </a:rPr>
              <a:t>. FEBS Lett, 2007)</a:t>
            </a:r>
            <a:endParaRPr lang="zh-CN" altLang="en-US" sz="1400" dirty="0">
              <a:latin typeface="Times New Roman" panose="02020603050405020304" pitchFamily="18" charset="0"/>
            </a:endParaRPr>
          </a:p>
        </p:txBody>
      </p:sp>
      <p:pic>
        <p:nvPicPr>
          <p:cNvPr id="58375" name="图片 0" descr="AB.eps"/>
          <p:cNvPicPr>
            <a:picLocks noChangeAspect="1"/>
          </p:cNvPicPr>
          <p:nvPr/>
        </p:nvPicPr>
        <p:blipFill>
          <a:blip r:embed="rId4"/>
          <a:stretch>
            <a:fillRect/>
          </a:stretch>
        </p:blipFill>
        <p:spPr>
          <a:xfrm>
            <a:off x="571500" y="2338388"/>
            <a:ext cx="2460625" cy="2805112"/>
          </a:xfrm>
          <a:prstGeom prst="rect">
            <a:avLst/>
          </a:prstGeom>
          <a:noFill/>
          <a:ln w="9525">
            <a:noFill/>
          </a:ln>
        </p:spPr>
      </p:pic>
      <p:pic>
        <p:nvPicPr>
          <p:cNvPr id="69638" name="Picture 6" descr="StandXB"/>
          <p:cNvPicPr>
            <a:picLocks noChangeAspect="1"/>
          </p:cNvPicPr>
          <p:nvPr/>
        </p:nvPicPr>
        <p:blipFill>
          <a:blip r:embed="rId5">
            <a:grayscl/>
            <a:lum bright="1999"/>
          </a:blip>
          <a:stretch>
            <a:fillRect/>
          </a:stretch>
        </p:blipFill>
        <p:spPr>
          <a:xfrm>
            <a:off x="684213" y="0"/>
            <a:ext cx="539750" cy="539750"/>
          </a:xfrm>
          <a:prstGeom prst="rect">
            <a:avLst/>
          </a:prstGeom>
          <a:solidFill>
            <a:srgbClr val="FF9900"/>
          </a:solidFill>
          <a:ln w="28575">
            <a:noFill/>
          </a:ln>
        </p:spPr>
      </p:pic>
      <p:sp>
        <p:nvSpPr>
          <p:cNvPr id="69639" name="矩形 6"/>
          <p:cNvSpPr/>
          <p:nvPr/>
        </p:nvSpPr>
        <p:spPr>
          <a:xfrm>
            <a:off x="571500" y="981075"/>
            <a:ext cx="8143875" cy="584200"/>
          </a:xfrm>
          <a:prstGeom prst="rect">
            <a:avLst/>
          </a:prstGeom>
          <a:noFill/>
          <a:ln w="9525">
            <a:noFill/>
          </a:ln>
        </p:spPr>
        <p:txBody>
          <a:bodyPr>
            <a:spAutoFit/>
          </a:bodyPr>
          <a:lstStyle/>
          <a:p>
            <a:r>
              <a:rPr lang="en-US" altLang="zh-CN" sz="3200" b="1" dirty="0">
                <a:solidFill>
                  <a:schemeClr val="tx2"/>
                </a:solidFill>
                <a:latin typeface="Times New Roman" panose="02020603050405020304" pitchFamily="18" charset="0"/>
              </a:rPr>
              <a:t>Selection on microRNA</a:t>
            </a:r>
            <a:r>
              <a:rPr lang="en-US" altLang="zh-CN" sz="3200" b="1" i="1" dirty="0">
                <a:solidFill>
                  <a:schemeClr val="tx2"/>
                </a:solidFill>
                <a:latin typeface="Times New Roman" panose="02020603050405020304" pitchFamily="18" charset="0"/>
              </a:rPr>
              <a:t> MIR156b/c </a:t>
            </a:r>
            <a:r>
              <a:rPr lang="en-US" altLang="zh-CN" sz="3200" b="1" dirty="0">
                <a:solidFill>
                  <a:schemeClr val="tx2"/>
                </a:solidFill>
                <a:latin typeface="Times New Roman" panose="02020603050405020304" pitchFamily="18" charset="0"/>
              </a:rPr>
              <a:t>in rice</a:t>
            </a:r>
          </a:p>
        </p:txBody>
      </p:sp>
      <p:sp>
        <p:nvSpPr>
          <p:cNvPr id="8" name="矩形 7"/>
          <p:cNvSpPr/>
          <p:nvPr/>
        </p:nvSpPr>
        <p:spPr>
          <a:xfrm>
            <a:off x="3203575" y="4710113"/>
            <a:ext cx="5689600" cy="1814512"/>
          </a:xfrm>
          <a:prstGeom prst="rect">
            <a:avLst/>
          </a:prstGeom>
          <a:solidFill>
            <a:srgbClr val="DEFB31"/>
          </a:solidFill>
          <a:ln w="9525">
            <a:noFill/>
          </a:ln>
        </p:spPr>
        <p:txBody>
          <a:bodyPr>
            <a:spAutoFit/>
          </a:bodyPr>
          <a:lstStyle/>
          <a:p>
            <a:r>
              <a:rPr lang="en-US" altLang="zh-CN" sz="2800" dirty="0">
                <a:solidFill>
                  <a:schemeClr val="bg2"/>
                </a:solidFill>
                <a:latin typeface="Times New Roman" panose="02020603050405020304" pitchFamily="18" charset="0"/>
              </a:rPr>
              <a:t>Jiao et al. Nature Genetics, 2010</a:t>
            </a:r>
            <a:endParaRPr lang="zh-CN" altLang="en-US" sz="2800" dirty="0">
              <a:solidFill>
                <a:schemeClr val="bg2"/>
              </a:solidFill>
              <a:latin typeface="Times New Roman" panose="02020603050405020304" pitchFamily="18" charset="0"/>
            </a:endParaRPr>
          </a:p>
          <a:p>
            <a:r>
              <a:rPr lang="en-US" altLang="zh-CN" sz="2800" b="1" dirty="0">
                <a:solidFill>
                  <a:schemeClr val="bg2"/>
                </a:solidFill>
                <a:latin typeface="Times New Roman" panose="02020603050405020304" pitchFamily="18" charset="0"/>
              </a:rPr>
              <a:t>Regulation of </a:t>
            </a:r>
            <a:r>
              <a:rPr lang="en-US" altLang="zh-CN" sz="2800" b="1" i="1" dirty="0">
                <a:solidFill>
                  <a:schemeClr val="bg2"/>
                </a:solidFill>
                <a:latin typeface="Times New Roman" panose="02020603050405020304" pitchFamily="18" charset="0"/>
              </a:rPr>
              <a:t>OsSPL14</a:t>
            </a:r>
            <a:r>
              <a:rPr lang="en-US" altLang="zh-CN" sz="2800" b="1" dirty="0">
                <a:solidFill>
                  <a:schemeClr val="bg2"/>
                </a:solidFill>
                <a:latin typeface="Times New Roman" panose="02020603050405020304" pitchFamily="18" charset="0"/>
              </a:rPr>
              <a:t> by OsmiR156 defines ideal plant architecture in rice</a:t>
            </a:r>
          </a:p>
        </p:txBody>
      </p:sp>
    </p:spTree>
    <p:extLst>
      <p:ext uri="{BB962C8B-B14F-4D97-AF65-F5344CB8AC3E}">
        <p14:creationId xmlns:p14="http://schemas.microsoft.com/office/powerpoint/2010/main" val="17190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dissolve">
                                      <p:cBhvr>
                                        <p:cTn id="7" dur="500"/>
                                        <p:tgtEl>
                                          <p:spTgt spid="583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2400"/>
              <a:t>植物转录组主要构成（以水稻和拟南芥为例）</a:t>
            </a:r>
          </a:p>
        </p:txBody>
      </p:sp>
      <p:graphicFrame>
        <p:nvGraphicFramePr>
          <p:cNvPr id="5" name="表格 4"/>
          <p:cNvGraphicFramePr/>
          <p:nvPr>
            <p:custDataLst>
              <p:tags r:id="rId1"/>
            </p:custDataLst>
          </p:nvPr>
        </p:nvGraphicFramePr>
        <p:xfrm>
          <a:off x="705485" y="2971800"/>
          <a:ext cx="7978140" cy="2315845"/>
        </p:xfrm>
        <a:graphic>
          <a:graphicData uri="http://schemas.openxmlformats.org/drawingml/2006/table">
            <a:tbl>
              <a:tblPr firstRow="1" bandRow="1">
                <a:tableStyleId>{5940675A-B579-460E-94D1-54222C63F5DA}</a:tableStyleId>
              </a:tblPr>
              <a:tblGrid>
                <a:gridCol w="1821180"/>
                <a:gridCol w="1232535"/>
                <a:gridCol w="1418590"/>
                <a:gridCol w="726440"/>
                <a:gridCol w="1229360"/>
                <a:gridCol w="1550035"/>
              </a:tblGrid>
              <a:tr h="404495">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类型</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编码特征</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长度</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类型</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位点数量</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c>
                  <a:txBody>
                    <a:bodyPr/>
                    <a:lstStyle/>
                    <a:p>
                      <a:pPr indent="0" algn="ctr">
                        <a:buNone/>
                      </a:pPr>
                      <a:r>
                        <a:rPr lang="en-US" sz="1800" b="1">
                          <a:solidFill>
                            <a:srgbClr val="FF0000"/>
                          </a:solidFill>
                          <a:latin typeface="仿宋" panose="02010609060101010101" charset="-122"/>
                          <a:ea typeface="仿宋" panose="02010609060101010101" charset="-122"/>
                          <a:cs typeface="仿宋" panose="02010609060101010101" charset="-122"/>
                        </a:rPr>
                        <a:t>测序技术</a:t>
                      </a:r>
                      <a:endParaRPr lang="en-US" altLang="en-US" sz="1800" b="1">
                        <a:solidFill>
                          <a:srgbClr val="FF0000"/>
                        </a:solidFill>
                        <a:latin typeface="仿宋" panose="02010609060101010101" charset="-122"/>
                        <a:ea typeface="仿宋" panose="02010609060101010101" charset="-122"/>
                        <a:cs typeface="仿宋" panose="02010609060101010101" charset="-122"/>
                      </a:endParaRPr>
                    </a:p>
                  </a:txBody>
                  <a:tcPr marL="68580" marR="68580" marT="0" marB="0" anchor="ctr">
                    <a:lnL>
                      <a:noFill/>
                    </a:lnL>
                    <a:lnR cap="flat">
                      <a:noFill/>
                    </a:lnR>
                    <a:lnT w="190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chemeClr val="tx1">
                        <a:lumMod val="50000"/>
                      </a:schemeClr>
                    </a:solidFill>
                  </a:tcPr>
                </a:tc>
              </a:tr>
              <a:tr h="442595">
                <a:tc>
                  <a:txBody>
                    <a:bodyPr/>
                    <a:lstStyle/>
                    <a:p>
                      <a:pPr indent="0" algn="ctr">
                        <a:buNone/>
                      </a:pPr>
                      <a:r>
                        <a:rPr lang="en-US" sz="1600" b="0">
                          <a:latin typeface="仿宋" panose="02010609060101010101" charset="-122"/>
                          <a:ea typeface="仿宋" panose="02010609060101010101" charset="-122"/>
                          <a:cs typeface="仿宋" panose="02010609060101010101" charset="-122"/>
                        </a:rPr>
                        <a:t>信使</a:t>
                      </a:r>
                      <a:r>
                        <a:rPr lang="en-US" sz="1600" b="0">
                          <a:latin typeface="Times New Roman" panose="02020603050405020304" pitchFamily="18" charset="0"/>
                          <a:cs typeface="Times New Roman" panose="02020603050405020304" pitchFamily="18" charset="0"/>
                        </a:rPr>
                        <a:t>RNA</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编码</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150bp</a:t>
                      </a:r>
                      <a:r>
                        <a:rPr lang="en-US" sz="1600" b="0">
                          <a:latin typeface="仿宋" panose="02010609060101010101" charset="-122"/>
                          <a:ea typeface="仿宋" panose="02010609060101010101" charset="-122"/>
                          <a:cs typeface="仿宋" panose="02010609060101010101" charset="-122"/>
                        </a:rPr>
                        <a:t>以上</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线性</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~50k</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RNA-Seq</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solidFill>
                      <a:schemeClr val="bg2"/>
                    </a:solidFill>
                  </a:tcPr>
                </a:tc>
              </a:tr>
              <a:tr h="584200">
                <a:tc>
                  <a:txBody>
                    <a:bodyPr/>
                    <a:lstStyle/>
                    <a:p>
                      <a:pPr indent="0" algn="ctr">
                        <a:buNone/>
                      </a:pPr>
                      <a:r>
                        <a:rPr lang="en-US" sz="1600" b="0">
                          <a:latin typeface="仿宋" panose="02010609060101010101" charset="-122"/>
                          <a:ea typeface="仿宋" panose="02010609060101010101" charset="-122"/>
                          <a:cs typeface="仿宋" panose="02010609060101010101" charset="-122"/>
                        </a:rPr>
                        <a:t>小</a:t>
                      </a:r>
                      <a:r>
                        <a:rPr lang="en-US" sz="1600" b="0">
                          <a:latin typeface="Times New Roman" panose="02020603050405020304" pitchFamily="18" charset="0"/>
                          <a:cs typeface="Times New Roman" panose="02020603050405020304" pitchFamily="18" charset="0"/>
                        </a:rPr>
                        <a:t>RNA</a:t>
                      </a:r>
                      <a:r>
                        <a:rPr lang="en-US" sz="1600" b="0">
                          <a:latin typeface="仿宋" panose="02010609060101010101" charset="-122"/>
                          <a:ea typeface="仿宋" panose="02010609060101010101" charset="-122"/>
                          <a:cs typeface="仿宋" panose="02010609060101010101" charset="-122"/>
                        </a:rPr>
                        <a:t>（miRNA）</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非编码</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20-24bp</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线性</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~300-500</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sRNA-Seq</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bg2"/>
                    </a:solidFill>
                  </a:tcPr>
                </a:tc>
              </a:tr>
              <a:tr h="441325">
                <a:tc>
                  <a:txBody>
                    <a:bodyPr/>
                    <a:lstStyle/>
                    <a:p>
                      <a:pPr indent="0" algn="ctr">
                        <a:buNone/>
                      </a:pPr>
                      <a:r>
                        <a:rPr lang="en-US" sz="1600" b="0">
                          <a:latin typeface="仿宋" panose="02010609060101010101" charset="-122"/>
                          <a:ea typeface="仿宋" panose="02010609060101010101" charset="-122"/>
                          <a:cs typeface="仿宋" panose="02010609060101010101" charset="-122"/>
                        </a:rPr>
                        <a:t>长非编码</a:t>
                      </a:r>
                      <a:r>
                        <a:rPr lang="en-US" sz="1600" b="0">
                          <a:latin typeface="Times New Roman" panose="02020603050405020304" pitchFamily="18" charset="0"/>
                          <a:cs typeface="Times New Roman" panose="02020603050405020304" pitchFamily="18" charset="0"/>
                        </a:rPr>
                        <a:t>RNA</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非编码</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200bp</a:t>
                      </a:r>
                      <a:r>
                        <a:rPr lang="en-US" sz="1600" b="0">
                          <a:latin typeface="仿宋" panose="02010609060101010101" charset="-122"/>
                          <a:ea typeface="仿宋" panose="02010609060101010101" charset="-122"/>
                          <a:cs typeface="仿宋" panose="02010609060101010101" charset="-122"/>
                        </a:rPr>
                        <a:t>以上</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线性</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~10k</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lncRNA-Seq</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solidFill>
                      <a:schemeClr val="bg2"/>
                    </a:solidFill>
                  </a:tcPr>
                </a:tc>
              </a:tr>
              <a:tr h="443230">
                <a:tc>
                  <a:txBody>
                    <a:bodyPr/>
                    <a:lstStyle/>
                    <a:p>
                      <a:pPr indent="0" algn="ctr">
                        <a:buNone/>
                      </a:pPr>
                      <a:r>
                        <a:rPr lang="en-US" sz="1600" b="0">
                          <a:latin typeface="仿宋" panose="02010609060101010101" charset="-122"/>
                          <a:ea typeface="仿宋" panose="02010609060101010101" charset="-122"/>
                          <a:cs typeface="仿宋" panose="02010609060101010101" charset="-122"/>
                        </a:rPr>
                        <a:t>环状</a:t>
                      </a:r>
                      <a:r>
                        <a:rPr lang="en-US" sz="1600" b="0">
                          <a:latin typeface="Times New Roman" panose="02020603050405020304" pitchFamily="18" charset="0"/>
                          <a:cs typeface="Times New Roman" panose="02020603050405020304" pitchFamily="18" charset="0"/>
                        </a:rPr>
                        <a:t>RNA</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非编码</a:t>
                      </a:r>
                      <a:endParaRPr lang="en-US" altLang="en-US" sz="1600" b="0">
                        <a:latin typeface="仿宋" panose="02010609060101010101" charset="-122"/>
                        <a:ea typeface="仿宋" panose="02010609060101010101" charset="-122"/>
                        <a:cs typeface="仿宋" panose="02010609060101010101" charset="-122"/>
                      </a:endParaRPr>
                    </a:p>
                  </a:txBody>
                  <a:tcPr marL="68580" marR="68580" marT="0" marB="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50bp-5kb</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600" b="0">
                          <a:latin typeface="仿宋" panose="02010609060101010101" charset="-122"/>
                          <a:ea typeface="仿宋" panose="02010609060101010101" charset="-122"/>
                          <a:cs typeface="仿宋" panose="02010609060101010101" charset="-122"/>
                        </a:rPr>
                        <a:t>环</a:t>
                      </a:r>
                      <a:r>
                        <a:rPr lang="zh-CN" altLang="en-US" sz="1600" b="0">
                          <a:latin typeface="仿宋" panose="02010609060101010101" charset="-122"/>
                          <a:ea typeface="仿宋" panose="02010609060101010101" charset="-122"/>
                          <a:cs typeface="仿宋" panose="02010609060101010101" charset="-122"/>
                        </a:rPr>
                        <a:t>状</a:t>
                      </a:r>
                    </a:p>
                  </a:txBody>
                  <a:tcPr marL="68580" marR="68580" marT="0" marB="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~20k</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en-US" sz="1600" b="0">
                          <a:latin typeface="Times New Roman" panose="02020603050405020304" pitchFamily="18" charset="0"/>
                          <a:cs typeface="Times New Roman" panose="02020603050405020304" pitchFamily="18" charset="0"/>
                        </a:rPr>
                        <a:t>circRNA-Seq</a:t>
                      </a:r>
                      <a:endParaRPr lang="en-US" altLang="en-US" sz="16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w="19050" cap="flat" cmpd="sng">
                      <a:solidFill>
                        <a:srgbClr val="000000"/>
                      </a:solidFill>
                      <a:prstDash val="solid"/>
                      <a:headEnd type="none" w="med" len="med"/>
                      <a:tailEnd type="none" w="med" len="med"/>
                    </a:lnB>
                    <a:lnTlToBr>
                      <a:noFill/>
                    </a:lnTlToBr>
                    <a:lnBlToTr>
                      <a:noFill/>
                    </a:lnBlToTr>
                    <a:solidFill>
                      <a:schemeClr val="bg2"/>
                    </a:solidFill>
                  </a:tcPr>
                </a:tc>
              </a:tr>
            </a:tbl>
          </a:graphicData>
        </a:graphic>
      </p:graphicFrame>
    </p:spTree>
    <p:extLst>
      <p:ext uri="{BB962C8B-B14F-4D97-AF65-F5344CB8AC3E}">
        <p14:creationId xmlns:p14="http://schemas.microsoft.com/office/powerpoint/2010/main" val="3427952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ig1_V12_wangyu1230"/>
          <p:cNvPicPr>
            <a:picLocks noChangeAspect="1"/>
          </p:cNvPicPr>
          <p:nvPr/>
        </p:nvPicPr>
        <p:blipFill>
          <a:blip r:embed="rId3"/>
          <a:stretch>
            <a:fillRect/>
          </a:stretch>
        </p:blipFill>
        <p:spPr>
          <a:xfrm>
            <a:off x="1571625" y="500063"/>
            <a:ext cx="3143250" cy="6124575"/>
          </a:xfrm>
          <a:prstGeom prst="rect">
            <a:avLst/>
          </a:prstGeom>
          <a:noFill/>
          <a:ln w="9525">
            <a:noFill/>
          </a:ln>
        </p:spPr>
      </p:pic>
      <p:sp>
        <p:nvSpPr>
          <p:cNvPr id="70659" name="TextBox 2"/>
          <p:cNvSpPr txBox="1"/>
          <p:nvPr/>
        </p:nvSpPr>
        <p:spPr>
          <a:xfrm>
            <a:off x="5572125" y="6000750"/>
            <a:ext cx="3267075" cy="336550"/>
          </a:xfrm>
          <a:prstGeom prst="rect">
            <a:avLst/>
          </a:prstGeom>
          <a:noFill/>
          <a:ln w="9525">
            <a:noFill/>
          </a:ln>
        </p:spPr>
        <p:txBody>
          <a:bodyPr wrap="none">
            <a:spAutoFit/>
          </a:bodyPr>
          <a:lstStyle/>
          <a:p>
            <a:r>
              <a:rPr lang="en-US" altLang="zh-CN" sz="1600" dirty="0">
                <a:latin typeface="Times New Roman" panose="02020603050405020304" pitchFamily="18" charset="0"/>
              </a:rPr>
              <a:t>(Wang </a:t>
            </a:r>
            <a:r>
              <a:rPr lang="en-US" altLang="zh-CN" sz="1600" i="1" dirty="0">
                <a:latin typeface="Times New Roman" panose="02020603050405020304" pitchFamily="18" charset="0"/>
              </a:rPr>
              <a:t>et al</a:t>
            </a:r>
            <a:r>
              <a:rPr lang="en-US" altLang="zh-CN" sz="1600" dirty="0">
                <a:latin typeface="Times New Roman" panose="02020603050405020304" pitchFamily="18" charset="0"/>
              </a:rPr>
              <a:t>. 2010, BMC Evol Biol)</a:t>
            </a:r>
            <a:endParaRPr lang="zh-CN" altLang="en-US" sz="1600" dirty="0">
              <a:latin typeface="Times New Roman" panose="02020603050405020304" pitchFamily="18" charset="0"/>
            </a:endParaRPr>
          </a:p>
        </p:txBody>
      </p:sp>
    </p:spTree>
    <p:extLst>
      <p:ext uri="{BB962C8B-B14F-4D97-AF65-F5344CB8AC3E}">
        <p14:creationId xmlns:p14="http://schemas.microsoft.com/office/powerpoint/2010/main" val="40489039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850" name="Group 554"/>
          <p:cNvGraphicFramePr>
            <a:graphicFrameLocks noGrp="1"/>
          </p:cNvGraphicFramePr>
          <p:nvPr>
            <p:custDataLst>
              <p:tags r:id="rId1"/>
            </p:custDataLst>
          </p:nvPr>
        </p:nvGraphicFramePr>
        <p:xfrm>
          <a:off x="22860" y="1411605"/>
          <a:ext cx="9143997" cy="5026030"/>
        </p:xfrm>
        <a:graphic>
          <a:graphicData uri="http://schemas.openxmlformats.org/drawingml/2006/table">
            <a:tbl>
              <a:tblPr/>
              <a:tblGrid>
                <a:gridCol w="675038"/>
                <a:gridCol w="177368"/>
                <a:gridCol w="253139"/>
                <a:gridCol w="309966"/>
                <a:gridCol w="253138"/>
                <a:gridCol w="361627"/>
                <a:gridCol w="551050"/>
                <a:gridCol w="495946"/>
                <a:gridCol w="175647"/>
                <a:gridCol w="253139"/>
                <a:gridCol w="311687"/>
                <a:gridCol w="253139"/>
                <a:gridCol w="359905"/>
                <a:gridCol w="551050"/>
                <a:gridCol w="495946"/>
                <a:gridCol w="177371"/>
                <a:gridCol w="253138"/>
                <a:gridCol w="309966"/>
                <a:gridCol w="253139"/>
                <a:gridCol w="397790"/>
                <a:gridCol w="551050"/>
                <a:gridCol w="495946"/>
                <a:gridCol w="623377"/>
                <a:gridCol w="604435"/>
              </a:tblGrid>
              <a:tr h="36877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dirty="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Small RNA</a:t>
                      </a:r>
                      <a:endParaRPr kumimoji="0" lang="zh-CN" altLang="zh-CN" sz="800" b="0" i="0" u="none" strike="noStrike" cap="none" normalizeH="0" baseline="0" dirty="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gridSpan="3">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O. sativa</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hMerge="1">
                  <a:txBody>
                    <a:bodyPr/>
                    <a:lstStyle/>
                    <a:p>
                      <a:endParaRPr lang="zh-CN"/>
                    </a:p>
                  </a:txBody>
                  <a:tcPr/>
                </a:tc>
                <a:tc hMerge="1">
                  <a:txBody>
                    <a:bodyPr/>
                    <a:lstStyle/>
                    <a:p>
                      <a:endParaRPr lang="zh-CN"/>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gridSpan="3">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O. rufipogon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hMerge="1">
                  <a:txBody>
                    <a:bodyPr/>
                    <a:lstStyle/>
                    <a:p>
                      <a:endParaRPr lang="zh-CN"/>
                    </a:p>
                  </a:txBody>
                  <a:tcPr/>
                </a:tc>
                <a:tc hMerge="1">
                  <a:txBody>
                    <a:bodyPr/>
                    <a:lstStyle/>
                    <a:p>
                      <a:endParaRPr lang="zh-CN"/>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Target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Candidate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r>
              <a:tr h="215258">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gridSpan="4">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Indica</a:t>
                      </a: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 subgroup</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gridSpan="4">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Japonica </a:t>
                      </a: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subgroup</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Status</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215258">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L</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π</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HKA-</a:t>
                      </a: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L</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π</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HKA-</a:t>
                      </a: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L</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S</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HKA-</a:t>
                      </a: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MIR164e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553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-1.9033*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0.101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551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1.1834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0.285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549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3.40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-1.0403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0.4474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NAC</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Putative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tx2">
                        <a:lumMod val="85000"/>
                      </a:schemeClr>
                    </a:solidFill>
                  </a:tcPr>
                </a:tc>
              </a:tr>
              <a:tr h="36877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MIR390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0. 32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-1.2137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0.1064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741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0. 36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-0.0861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0.0138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741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-1.2177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0.2568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TAS3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Putative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MIR-b</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3.59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-1.558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646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-1.9396*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594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-1.4933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APS/AST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Putative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TAS2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765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5.49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-1.8578*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0.0288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763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-0.8475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0.158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764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3.89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-1.3459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0.5026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ARF</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Putative</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36877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AK120922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645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dirty="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0. 91</a:t>
                      </a:r>
                      <a:endParaRPr kumimoji="0" lang="zh-CN" altLang="zh-CN" sz="800" b="0" i="0" u="none" strike="noStrike" cap="none" normalizeH="0" baseline="0" dirty="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0.2607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0.0034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644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1.77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-1.7663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0.0546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645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10.06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-2.0541*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0.2498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1.75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1.544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0.1294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-1.3099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0.2152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5.83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-0.8448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0.4326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6.47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-0.5139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0.1674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7.02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-0.6312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0.2968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13.19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0.4691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0.2936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NAC</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MIR164d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416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0.99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-0.4764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0.1466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-1.2874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0.2596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428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5.87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-1.5419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0.4638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NAC</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36877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2.99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-1.0247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0.1610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3.99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-0.814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0.3416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515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15.79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-0.1961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0.4192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HD-ZIPШ</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MIR395i-k</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651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0.9811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0.1058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687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-0.5168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0.2478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687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3.71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-0.5981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0.2446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APS/AST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502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-0.5442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0.0894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502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0.7637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0.2878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501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2.92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-0.6823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GRL</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0.347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0.0992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-0.6775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0.2784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579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0.85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1.2121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0.4032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MIR399d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393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-2.3651*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0.1072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465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0.72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-0.8712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0.0016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392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15.26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-2.0439*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0.2554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MIR399i</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485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1.92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-0.9459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0.1022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485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3.44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-1.0832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0.1958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485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3.67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-1.0325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0.4418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PT</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MIR440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619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1.73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0.0357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0.0966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-0.5705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0.137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5.96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-1.5827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0.3386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MIR443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531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4.51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0.1466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0.1482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530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-1.5683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0.2736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529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-0.3859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0.3006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MIR1318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5.66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0.3436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0.0782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3.16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-0.6545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0.227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3.68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-0.4531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0.439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MIR1432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450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9.23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0.1996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0.0808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450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5.42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-1.3024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0.1756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450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3.60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0.5655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0.382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EF</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MIR1862d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5.56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0.7094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0.1134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425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5.08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-0.1372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0.2704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665</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9.31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1"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-1.8797*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0.3938</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NAC</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a:noFill/>
                    </a:lnB>
                    <a:lnTlToBr>
                      <a:noFill/>
                    </a:lnTlToBr>
                    <a:lnBlToTr>
                      <a:noFill/>
                    </a:lnBlToTr>
                    <a:solidFill>
                      <a:schemeClr val="tx2">
                        <a:lumMod val="85000"/>
                      </a:schemeClr>
                    </a:solidFill>
                  </a:tcPr>
                </a:tc>
              </a:tr>
              <a:tr h="183554">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1"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MIR1867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696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3.26</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-1.2053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0.0942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699</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2.83</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-1.1081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0.2804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endPar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10</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701</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12</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4.78 </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-0.9437</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0.4934</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Unknown</a:t>
                      </a:r>
                      <a:endParaRPr kumimoji="0" lang="zh-CN" altLang="zh-CN" sz="800" b="0" i="0" u="none" strike="noStrike" cap="none" normalizeH="0" baseline="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altLang="zh-CN" sz="800" b="0" i="0" u="none" strike="noStrike" cap="none" normalizeH="0" baseline="0" dirty="0" smtClean="0">
                          <a:ln>
                            <a:noFill/>
                          </a:ln>
                          <a:solidFill>
                            <a:schemeClr val="bg2"/>
                          </a:solidFill>
                          <a:effectLst/>
                          <a:latin typeface="Times New Roman" panose="02020603050405020304" pitchFamily="18" charset="0"/>
                          <a:ea typeface="宋体" panose="02010600030101010101" pitchFamily="2" charset="-122"/>
                          <a:cs typeface="Times New Roman" panose="02020603050405020304" pitchFamily="18" charset="0"/>
                        </a:rPr>
                        <a:t>ND</a:t>
                      </a:r>
                      <a:endParaRPr kumimoji="0" lang="zh-CN" altLang="zh-CN" sz="800" b="0" i="0" u="none" strike="noStrike" cap="none" normalizeH="0" baseline="0" dirty="0" smtClean="0">
                        <a:ln>
                          <a:noFill/>
                        </a:ln>
                        <a:solidFill>
                          <a:schemeClr val="bg2"/>
                        </a:solidFill>
                        <a:effectLst/>
                        <a:latin typeface="Calibri" panose="020F0502020204030204" pitchFamily="34" charset="0"/>
                        <a:ea typeface="宋体" panose="02010600030101010101" pitchFamily="2" charset="-122"/>
                        <a:cs typeface="Times New Roman" panose="02020603050405020304" pitchFamily="18" charset="0"/>
                      </a:endParaRPr>
                    </a:p>
                  </a:txBody>
                  <a:tcPr marL="46253" marR="46253"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2">
                        <a:lumMod val="85000"/>
                      </a:schemeClr>
                    </a:solidFill>
                  </a:tcPr>
                </a:tc>
              </a:tr>
            </a:tbl>
          </a:graphicData>
        </a:graphic>
      </p:graphicFrame>
      <p:sp>
        <p:nvSpPr>
          <p:cNvPr id="73256" name="Rectangle 1"/>
          <p:cNvSpPr/>
          <p:nvPr/>
        </p:nvSpPr>
        <p:spPr>
          <a:xfrm>
            <a:off x="642938" y="609600"/>
            <a:ext cx="8501062" cy="523875"/>
          </a:xfrm>
          <a:prstGeom prst="rect">
            <a:avLst/>
          </a:prstGeom>
          <a:noFill/>
          <a:ln w="9525">
            <a:noFill/>
          </a:ln>
        </p:spPr>
        <p:txBody>
          <a:bodyPr anchor="ctr">
            <a:spAutoFit/>
          </a:bodyPr>
          <a:lstStyle/>
          <a:p>
            <a:pPr eaLnBrk="0" hangingPunct="0"/>
            <a:r>
              <a:rPr lang="en-US" altLang="zh-CN" sz="2800" b="1" dirty="0">
                <a:latin typeface="Times New Roman" panose="02020603050405020304" pitchFamily="18" charset="0"/>
                <a:cs typeface="Times New Roman" panose="02020603050405020304" pitchFamily="18" charset="0"/>
              </a:rPr>
              <a:t>Sequence diversity, Tajima’s </a:t>
            </a:r>
            <a:r>
              <a:rPr lang="en-US" altLang="zh-CN" sz="2800" b="1" i="1" dirty="0">
                <a:latin typeface="Times New Roman" panose="02020603050405020304" pitchFamily="18" charset="0"/>
                <a:cs typeface="Times New Roman" panose="02020603050405020304" pitchFamily="18" charset="0"/>
              </a:rPr>
              <a:t>D</a:t>
            </a:r>
            <a:r>
              <a:rPr lang="en-US" altLang="zh-CN" sz="2800" b="1" dirty="0">
                <a:latin typeface="Times New Roman" panose="02020603050405020304" pitchFamily="18" charset="0"/>
                <a:cs typeface="Times New Roman" panose="02020603050405020304" pitchFamily="18" charset="0"/>
              </a:rPr>
              <a:t> and HKA test results</a:t>
            </a:r>
            <a:endParaRPr lang="en-US" altLang="zh-CN" sz="2800" b="1" dirty="0">
              <a:latin typeface="Times New Roman" panose="02020603050405020304" pitchFamily="18" charset="0"/>
            </a:endParaRPr>
          </a:p>
        </p:txBody>
      </p:sp>
      <p:sp>
        <p:nvSpPr>
          <p:cNvPr id="70659" name="TextBox 2"/>
          <p:cNvSpPr txBox="1"/>
          <p:nvPr/>
        </p:nvSpPr>
        <p:spPr>
          <a:xfrm>
            <a:off x="5969000" y="6468745"/>
            <a:ext cx="2364740" cy="275590"/>
          </a:xfrm>
          <a:prstGeom prst="rect">
            <a:avLst/>
          </a:prstGeom>
          <a:noFill/>
          <a:ln w="9525">
            <a:noFill/>
          </a:ln>
        </p:spPr>
        <p:txBody>
          <a:bodyPr wrap="none">
            <a:spAutoFit/>
          </a:bodyPr>
          <a:lstStyle/>
          <a:p>
            <a:r>
              <a:rPr lang="en-US" altLang="zh-CN" sz="1200" dirty="0">
                <a:latin typeface="Times New Roman" panose="02020603050405020304" pitchFamily="18" charset="0"/>
              </a:rPr>
              <a:t>(Wang </a:t>
            </a:r>
            <a:r>
              <a:rPr lang="en-US" altLang="zh-CN" sz="1200" i="1" dirty="0">
                <a:latin typeface="Times New Roman" panose="02020603050405020304" pitchFamily="18" charset="0"/>
              </a:rPr>
              <a:t>et al</a:t>
            </a:r>
            <a:r>
              <a:rPr lang="en-US" altLang="zh-CN" sz="1200" dirty="0">
                <a:latin typeface="Times New Roman" panose="02020603050405020304" pitchFamily="18" charset="0"/>
              </a:rPr>
              <a:t>. 2010, BMC Evol Biol)</a:t>
            </a:r>
            <a:endParaRPr lang="zh-CN" altLang="en-US" sz="1200" dirty="0">
              <a:latin typeface="Times New Roman" panose="02020603050405020304" pitchFamily="18" charset="0"/>
            </a:endParaRPr>
          </a:p>
        </p:txBody>
      </p:sp>
    </p:spTree>
    <p:extLst>
      <p:ext uri="{BB962C8B-B14F-4D97-AF65-F5344CB8AC3E}">
        <p14:creationId xmlns:p14="http://schemas.microsoft.com/office/powerpoint/2010/main" val="2779222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标题 1"/>
          <p:cNvSpPr>
            <a:spLocks noGrp="1"/>
          </p:cNvSpPr>
          <p:nvPr>
            <p:ph type="title"/>
          </p:nvPr>
        </p:nvSpPr>
        <p:spPr/>
        <p:txBody>
          <a:bodyPr vert="horz" wrap="square" lIns="91440" tIns="45720" rIns="91440" bIns="45720" anchor="ctr"/>
          <a:lstStyle/>
          <a:p>
            <a:r>
              <a:rPr lang="en-US" altLang="zh-CN" sz="3600" b="1" dirty="0">
                <a:cs typeface="Times New Roman" panose="02020603050405020304" pitchFamily="18" charset="0"/>
              </a:rPr>
              <a:t>miRNAs are targets of artificial selection</a:t>
            </a:r>
            <a:endParaRPr lang="zh-CN" altLang="en-US" sz="3600" b="1" dirty="0">
              <a:ea typeface="Times New Roman" panose="02020603050405020304" pitchFamily="18" charset="0"/>
            </a:endParaRPr>
          </a:p>
        </p:txBody>
      </p:sp>
      <p:sp>
        <p:nvSpPr>
          <p:cNvPr id="81923" name="内容占位符 2"/>
          <p:cNvSpPr>
            <a:spLocks noGrp="1"/>
          </p:cNvSpPr>
          <p:nvPr>
            <p:ph idx="1"/>
          </p:nvPr>
        </p:nvSpPr>
        <p:spPr/>
        <p:txBody>
          <a:bodyPr vert="horz" wrap="square" lIns="91440" tIns="45720" rIns="91440" bIns="45720" anchor="t"/>
          <a:lstStyle/>
          <a:p>
            <a:r>
              <a:rPr lang="en-US" altLang="zh-CN" dirty="0">
                <a:cs typeface="Times New Roman" panose="02020603050405020304" pitchFamily="18" charset="0"/>
              </a:rPr>
              <a:t>Our results illustrated </a:t>
            </a:r>
            <a:r>
              <a:rPr lang="en-US" altLang="zh-CN" i="1" dirty="0">
                <a:cs typeface="Times New Roman" panose="02020603050405020304" pitchFamily="18" charset="0"/>
              </a:rPr>
              <a:t>MIRNA </a:t>
            </a:r>
            <a:r>
              <a:rPr lang="en-US" altLang="zh-CN" dirty="0">
                <a:cs typeface="Times New Roman" panose="02020603050405020304" pitchFamily="18" charset="0"/>
              </a:rPr>
              <a:t>genes, like protein-coding genes, might have been significantly shaped during rice domestication and could be one of the driven forces contributed to rice domestication.</a:t>
            </a:r>
            <a:endParaRPr lang="zh-CN" altLang="zh-CN" dirty="0">
              <a:ea typeface="Times New Roman" panose="02020603050405020304" pitchFamily="18" charset="0"/>
            </a:endParaRPr>
          </a:p>
        </p:txBody>
      </p:sp>
    </p:spTree>
    <p:extLst>
      <p:ext uri="{BB962C8B-B14F-4D97-AF65-F5344CB8AC3E}">
        <p14:creationId xmlns:p14="http://schemas.microsoft.com/office/powerpoint/2010/main" val="3956102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1988840"/>
            <a:ext cx="7772400" cy="1143000"/>
          </a:xfrm>
        </p:spPr>
        <p:txBody>
          <a:bodyPr/>
          <a:lstStyle/>
          <a:p>
            <a:r>
              <a:rPr lang="zh-CN" altLang="en-US" sz="3200" b="1" dirty="0">
                <a:latin typeface="黑体" panose="02010609060101010101" pitchFamily="49" charset="-122"/>
                <a:ea typeface="黑体" panose="02010609060101010101" pitchFamily="49" charset="-122"/>
                <a:cs typeface="黑体" panose="02010609060101010101" pitchFamily="49" charset="-122"/>
                <a:sym typeface="+mn-ea"/>
              </a:rPr>
              <a:t>背后故事</a:t>
            </a:r>
            <a:r>
              <a:rPr lang="en-US" altLang="zh-CN" sz="3200" b="1" dirty="0">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3200" b="1" dirty="0">
                <a:latin typeface="黑体" panose="02010609060101010101" pitchFamily="49" charset="-122"/>
                <a:ea typeface="黑体" panose="02010609060101010101" pitchFamily="49" charset="-122"/>
                <a:cs typeface="黑体" panose="02010609060101010101" pitchFamily="49" charset="-122"/>
                <a:sym typeface="+mn-ea"/>
              </a:rPr>
              <a:t>：作物系谱</a:t>
            </a:r>
            <a:r>
              <a:rPr lang="en-US" altLang="zh-CN" sz="3200" b="1" dirty="0">
                <a:latin typeface="黑体" panose="02010609060101010101" pitchFamily="49" charset="-122"/>
                <a:ea typeface="黑体" panose="02010609060101010101" pitchFamily="49" charset="-122"/>
                <a:cs typeface="黑体" panose="02010609060101010101" pitchFamily="49" charset="-122"/>
                <a:sym typeface="+mn-ea"/>
              </a:rPr>
              <a:t>——</a:t>
            </a:r>
            <a:r>
              <a:rPr lang="zh-CN" altLang="en-US" sz="3200" b="1" dirty="0">
                <a:latin typeface="黑体" panose="02010609060101010101" pitchFamily="49" charset="-122"/>
                <a:ea typeface="黑体" panose="02010609060101010101" pitchFamily="49" charset="-122"/>
                <a:cs typeface="黑体" panose="02010609060101010101" pitchFamily="49" charset="-122"/>
                <a:sym typeface="+mn-ea"/>
              </a:rPr>
              <a:t>育种遗传传递</a:t>
            </a:r>
            <a:br>
              <a:rPr lang="zh-CN" altLang="en-US" sz="3200" b="1" dirty="0">
                <a:latin typeface="黑体" panose="02010609060101010101" pitchFamily="49" charset="-122"/>
                <a:ea typeface="黑体" panose="02010609060101010101" pitchFamily="49" charset="-122"/>
                <a:cs typeface="黑体" panose="02010609060101010101" pitchFamily="49" charset="-122"/>
                <a:sym typeface="+mn-ea"/>
              </a:rPr>
            </a:br>
            <a:r>
              <a:rPr lang="en-US" altLang="zh-CN" sz="3200" dirty="0">
                <a:sym typeface="+mn-ea"/>
              </a:rPr>
              <a:t>Pedigree and genomic relationship between members</a:t>
            </a:r>
            <a:endParaRPr lang="zh-CN" altLang="en-US" sz="3200" b="1" dirty="0">
              <a:latin typeface="黑体" panose="02010609060101010101" pitchFamily="49" charset="-122"/>
              <a:ea typeface="黑体" panose="02010609060101010101" pitchFamily="49" charset="-122"/>
              <a:cs typeface="黑体" panose="02010609060101010101" pitchFamily="49" charset="-122"/>
            </a:endParaRPr>
          </a:p>
        </p:txBody>
      </p:sp>
    </p:spTree>
    <p:extLst>
      <p:ext uri="{BB962C8B-B14F-4D97-AF65-F5344CB8AC3E}">
        <p14:creationId xmlns:p14="http://schemas.microsoft.com/office/powerpoint/2010/main" val="915233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rotWithShape="1">
          <a:blip r:embed="rId3"/>
          <a:srcRect b="1319"/>
          <a:stretch>
            <a:fillRect/>
          </a:stretch>
        </p:blipFill>
        <p:spPr>
          <a:xfrm>
            <a:off x="2638425" y="1795145"/>
            <a:ext cx="6270625" cy="4835525"/>
          </a:xfrm>
          <a:prstGeom prst="rect">
            <a:avLst/>
          </a:prstGeom>
        </p:spPr>
      </p:pic>
      <p:grpSp>
        <p:nvGrpSpPr>
          <p:cNvPr id="26" name="组合 25"/>
          <p:cNvGrpSpPr/>
          <p:nvPr/>
        </p:nvGrpSpPr>
        <p:grpSpPr>
          <a:xfrm>
            <a:off x="194310" y="661670"/>
            <a:ext cx="3155315" cy="3323745"/>
            <a:chOff x="3166851" y="1082959"/>
            <a:chExt cx="4275498" cy="4926703"/>
          </a:xfrm>
        </p:grpSpPr>
        <p:sp>
          <p:nvSpPr>
            <p:cNvPr id="28" name="圆角矩形 10"/>
            <p:cNvSpPr/>
            <p:nvPr/>
          </p:nvSpPr>
          <p:spPr>
            <a:xfrm>
              <a:off x="3852118" y="1082959"/>
              <a:ext cx="1317625" cy="464185"/>
            </a:xfrm>
            <a:prstGeom prst="roundRect">
              <a:avLst/>
            </a:prstGeom>
            <a:gradFill>
              <a:gsLst>
                <a:gs pos="0">
                  <a:srgbClr val="7B32B2"/>
                </a:gs>
                <a:gs pos="100000">
                  <a:srgbClr val="401A5D"/>
                </a:gs>
              </a:gsLst>
              <a:lin ang="5400000" scaled="0"/>
            </a:gradFill>
            <a:ln w="28575" cmpd="sng">
              <a:noFill/>
              <a:prstDash val="solid"/>
            </a:ln>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threePt" dir="t"/>
              </a:scene3d>
            </a:bodyPr>
            <a:lstStyle/>
            <a:p>
              <a:pPr algn="ctr" fontAlgn="base"/>
              <a:r>
                <a:rPr lang="en-US" altLang="zh-CN" sz="2305" b="1" noProof="1">
                  <a:solidFill>
                    <a:schemeClr val="bg1"/>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Arial" panose="020B0604020202020204" pitchFamily="34" charset="0"/>
                  <a:sym typeface="+mn-ea"/>
                </a:rPr>
                <a:t>SL-1</a:t>
              </a:r>
            </a:p>
          </p:txBody>
        </p:sp>
        <p:sp>
          <p:nvSpPr>
            <p:cNvPr id="30" name="圆角矩形 17"/>
            <p:cNvSpPr/>
            <p:nvPr/>
          </p:nvSpPr>
          <p:spPr>
            <a:xfrm>
              <a:off x="4143584" y="3898047"/>
              <a:ext cx="1207135" cy="5035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305" b="1" noProof="1">
                  <a:solidFill>
                    <a:schemeClr val="tx1"/>
                  </a:solidFill>
                  <a:latin typeface="Arial" panose="020B0604020202020204" pitchFamily="34" charset="0"/>
                  <a:ea typeface="宋体" panose="02010600030101010101" pitchFamily="2" charset="-122"/>
                  <a:cs typeface="Arial" panose="020B0604020202020204" pitchFamily="34" charset="0"/>
                  <a:sym typeface="+mn-ea"/>
                </a:rPr>
                <a:t>NY7</a:t>
              </a:r>
            </a:p>
          </p:txBody>
        </p:sp>
        <p:sp>
          <p:nvSpPr>
            <p:cNvPr id="31" name="圆角矩形 18"/>
            <p:cNvSpPr/>
            <p:nvPr/>
          </p:nvSpPr>
          <p:spPr>
            <a:xfrm>
              <a:off x="4987498" y="2651403"/>
              <a:ext cx="1199515" cy="503555"/>
            </a:xfrm>
            <a:prstGeom prst="roundRect">
              <a:avLst/>
            </a:prstGeom>
            <a:gradFill>
              <a:gsLst>
                <a:gs pos="96000">
                  <a:srgbClr val="FBFB11"/>
                </a:gs>
                <a:gs pos="100000">
                  <a:srgbClr val="83830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305" b="1" noProof="1">
                  <a:solidFill>
                    <a:schemeClr val="bg1"/>
                  </a:solidFill>
                  <a:latin typeface="Arial" panose="020B0604020202020204" pitchFamily="34" charset="0"/>
                  <a:ea typeface="宋体" panose="02010600030101010101" pitchFamily="2" charset="-122"/>
                  <a:cs typeface="Arial" panose="020B0604020202020204" pitchFamily="34" charset="0"/>
                  <a:sym typeface="+mn-ea"/>
                </a:rPr>
                <a:t>CY2</a:t>
              </a:r>
            </a:p>
          </p:txBody>
        </p:sp>
        <p:sp>
          <p:nvSpPr>
            <p:cNvPr id="32" name="圆角矩形 19"/>
            <p:cNvSpPr/>
            <p:nvPr/>
          </p:nvSpPr>
          <p:spPr>
            <a:xfrm>
              <a:off x="3166851" y="2670769"/>
              <a:ext cx="1160753" cy="489587"/>
            </a:xfrm>
            <a:prstGeom prst="roundRect">
              <a:avLst/>
            </a:prstGeom>
            <a:gradFill>
              <a:gsLst>
                <a:gs pos="78000">
                  <a:srgbClr val="14CD68"/>
                </a:gs>
                <a:gs pos="100000">
                  <a:srgbClr val="035C7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2305" b="1" noProof="1">
                  <a:solidFill>
                    <a:schemeClr val="bg1"/>
                  </a:solidFill>
                  <a:latin typeface="Arial" panose="020B0604020202020204" pitchFamily="34" charset="0"/>
                  <a:ea typeface="宋体" panose="02010600030101010101" pitchFamily="2" charset="-122"/>
                  <a:cs typeface="Arial" panose="020B0604020202020204" pitchFamily="34" charset="0"/>
                  <a:sym typeface="+mn-ea"/>
                </a:rPr>
                <a:t>NY1</a:t>
              </a:r>
            </a:p>
          </p:txBody>
        </p:sp>
        <p:sp>
          <p:nvSpPr>
            <p:cNvPr id="33" name="圆角矩形 20"/>
            <p:cNvSpPr/>
            <p:nvPr/>
          </p:nvSpPr>
          <p:spPr>
            <a:xfrm>
              <a:off x="5910788" y="1121059"/>
              <a:ext cx="1163320" cy="421640"/>
            </a:xfrm>
            <a:prstGeom prst="roundRect">
              <a:avLst/>
            </a:prstGeom>
            <a:gradFill>
              <a:gsLst>
                <a:gs pos="9000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305" b="1" noProof="1">
                  <a:solidFill>
                    <a:schemeClr val="bg1"/>
                  </a:solidFill>
                  <a:latin typeface="Arial" panose="020B0604020202020204" pitchFamily="34" charset="0"/>
                  <a:ea typeface="宋体" panose="02010600030101010101" pitchFamily="2" charset="-122"/>
                  <a:cs typeface="Arial" panose="020B0604020202020204" pitchFamily="34" charset="0"/>
                  <a:sym typeface="+mn-ea"/>
                </a:rPr>
                <a:t>CDA</a:t>
              </a:r>
            </a:p>
          </p:txBody>
        </p:sp>
        <p:sp>
          <p:nvSpPr>
            <p:cNvPr id="34" name="文本框 32"/>
            <p:cNvSpPr txBox="1"/>
            <p:nvPr/>
          </p:nvSpPr>
          <p:spPr>
            <a:xfrm>
              <a:off x="5823099" y="1547144"/>
              <a:ext cx="1619250" cy="608985"/>
            </a:xfrm>
            <a:prstGeom prst="rect">
              <a:avLst/>
            </a:prstGeom>
            <a:noFill/>
          </p:spPr>
          <p:txBody>
            <a:bodyPr wrap="square" rtlCol="0">
              <a:spAutoFit/>
            </a:bodyPr>
            <a:lstStyle/>
            <a:p>
              <a:r>
                <a:rPr lang="en-US" altLang="zh-CN" sz="2075" i="1" dirty="0">
                  <a:latin typeface="Arial" panose="020B0604020202020204" pitchFamily="34" charset="0"/>
                  <a:cs typeface="Arial" panose="020B0604020202020204" pitchFamily="34" charset="0"/>
                </a:rPr>
                <a:t>(B. </a:t>
              </a:r>
              <a:r>
                <a:rPr lang="en-US" altLang="zh-CN" sz="2075" i="1" dirty="0" err="1">
                  <a:latin typeface="Arial" panose="020B0604020202020204" pitchFamily="34" charset="0"/>
                  <a:cs typeface="Arial" panose="020B0604020202020204" pitchFamily="34" charset="0"/>
                </a:rPr>
                <a:t>rapa</a:t>
              </a:r>
              <a:r>
                <a:rPr lang="en-US" altLang="zh-CN" sz="2075" i="1" dirty="0">
                  <a:latin typeface="Arial" panose="020B0604020202020204" pitchFamily="34" charset="0"/>
                  <a:cs typeface="Arial" panose="020B0604020202020204" pitchFamily="34" charset="0"/>
                </a:rPr>
                <a:t>)</a:t>
              </a:r>
            </a:p>
          </p:txBody>
        </p:sp>
        <p:sp>
          <p:nvSpPr>
            <p:cNvPr id="35" name="文本框 69"/>
            <p:cNvSpPr txBox="1"/>
            <p:nvPr/>
          </p:nvSpPr>
          <p:spPr>
            <a:xfrm>
              <a:off x="4395693" y="2561551"/>
              <a:ext cx="419100" cy="766173"/>
            </a:xfrm>
            <a:prstGeom prst="rect">
              <a:avLst/>
            </a:prstGeom>
            <a:noFill/>
            <a:ln w="9525">
              <a:noFill/>
            </a:ln>
          </p:spPr>
          <p:txBody>
            <a:bodyPr wrap="square" anchor="t">
              <a:spAutoFit/>
            </a:bodyPr>
            <a:lstStyle/>
            <a:p>
              <a:r>
                <a:rPr lang="zh-CN" altLang="en-US" sz="2765" dirty="0">
                  <a:latin typeface="Arial" panose="020B0604020202020204" pitchFamily="34" charset="0"/>
                  <a:ea typeface="宋体" panose="02010600030101010101" pitchFamily="2" charset="-122"/>
                  <a:cs typeface="Arial" panose="020B0604020202020204" pitchFamily="34" charset="0"/>
                </a:rPr>
                <a:t>×</a:t>
              </a:r>
            </a:p>
          </p:txBody>
        </p:sp>
        <p:cxnSp>
          <p:nvCxnSpPr>
            <p:cNvPr id="36" name="直接箭头连接符 35"/>
            <p:cNvCxnSpPr/>
            <p:nvPr/>
          </p:nvCxnSpPr>
          <p:spPr>
            <a:xfrm>
              <a:off x="4778537" y="3251649"/>
              <a:ext cx="8255" cy="540000"/>
            </a:xfrm>
            <a:prstGeom prst="straightConnector1">
              <a:avLst/>
            </a:prstGeom>
            <a:ln w="28575" cmpd="sng">
              <a:solidFill>
                <a:schemeClr val="tx2"/>
              </a:solidFill>
              <a:prstDash val="solid"/>
              <a:tailEnd type="arrow" w="med" len="med"/>
            </a:ln>
          </p:spPr>
          <p:style>
            <a:lnRef idx="3">
              <a:schemeClr val="dk1"/>
            </a:lnRef>
            <a:fillRef idx="0">
              <a:schemeClr val="dk1"/>
            </a:fillRef>
            <a:effectRef idx="2">
              <a:schemeClr val="dk1"/>
            </a:effectRef>
            <a:fontRef idx="minor">
              <a:schemeClr val="tx1"/>
            </a:fontRef>
          </p:style>
        </p:cxnSp>
        <p:sp>
          <p:nvSpPr>
            <p:cNvPr id="37" name="文本框 69"/>
            <p:cNvSpPr txBox="1"/>
            <p:nvPr/>
          </p:nvSpPr>
          <p:spPr>
            <a:xfrm>
              <a:off x="5274218" y="1082959"/>
              <a:ext cx="419100" cy="766173"/>
            </a:xfrm>
            <a:prstGeom prst="rect">
              <a:avLst/>
            </a:prstGeom>
            <a:noFill/>
            <a:ln w="9525">
              <a:noFill/>
            </a:ln>
          </p:spPr>
          <p:txBody>
            <a:bodyPr wrap="square" anchor="t">
              <a:spAutoFit/>
            </a:bodyPr>
            <a:lstStyle/>
            <a:p>
              <a:r>
                <a:rPr lang="zh-CN" altLang="en-US" sz="2765" dirty="0">
                  <a:latin typeface="Arial" panose="020B0604020202020204" pitchFamily="34" charset="0"/>
                  <a:ea typeface="宋体" panose="02010600030101010101" pitchFamily="2" charset="-122"/>
                  <a:cs typeface="Arial" panose="020B0604020202020204" pitchFamily="34" charset="0"/>
                </a:rPr>
                <a:t>×</a:t>
              </a:r>
            </a:p>
          </p:txBody>
        </p:sp>
        <p:cxnSp>
          <p:nvCxnSpPr>
            <p:cNvPr id="38" name="直接箭头连接符 37"/>
            <p:cNvCxnSpPr/>
            <p:nvPr/>
          </p:nvCxnSpPr>
          <p:spPr>
            <a:xfrm>
              <a:off x="5639344" y="1940521"/>
              <a:ext cx="0" cy="540000"/>
            </a:xfrm>
            <a:prstGeom prst="straightConnector1">
              <a:avLst/>
            </a:prstGeom>
            <a:ln w="28575" cmpd="sng">
              <a:solidFill>
                <a:schemeClr val="tx2"/>
              </a:solidFill>
              <a:prstDash val="solid"/>
              <a:tailEnd type="arrow" w="med" len="med"/>
            </a:ln>
          </p:spPr>
          <p:style>
            <a:lnRef idx="3">
              <a:schemeClr val="dk1"/>
            </a:lnRef>
            <a:fillRef idx="0">
              <a:schemeClr val="dk1"/>
            </a:fillRef>
            <a:effectRef idx="2">
              <a:schemeClr val="dk1"/>
            </a:effectRef>
            <a:fontRef idx="minor">
              <a:schemeClr val="tx1"/>
            </a:fontRef>
          </p:style>
        </p:cxnSp>
        <p:sp>
          <p:nvSpPr>
            <p:cNvPr id="43" name="文本框 32"/>
            <p:cNvSpPr txBox="1"/>
            <p:nvPr/>
          </p:nvSpPr>
          <p:spPr>
            <a:xfrm>
              <a:off x="3167711" y="1532874"/>
              <a:ext cx="2200130" cy="608985"/>
            </a:xfrm>
            <a:prstGeom prst="rect">
              <a:avLst/>
            </a:prstGeom>
            <a:noFill/>
          </p:spPr>
          <p:txBody>
            <a:bodyPr wrap="square" rtlCol="0">
              <a:spAutoFit/>
            </a:bodyPr>
            <a:lstStyle/>
            <a:p>
              <a:r>
                <a:rPr lang="en-US" altLang="zh-CN" sz="2075" i="1" dirty="0">
                  <a:latin typeface="Arial" panose="020B0604020202020204" pitchFamily="34" charset="0"/>
                  <a:cs typeface="Arial" panose="020B0604020202020204" pitchFamily="34" charset="0"/>
                </a:rPr>
                <a:t>(B. </a:t>
              </a:r>
              <a:r>
                <a:rPr lang="en-US" altLang="zh-CN" sz="2075" i="1" dirty="0" err="1">
                  <a:latin typeface="Arial" panose="020B0604020202020204" pitchFamily="34" charset="0"/>
                  <a:cs typeface="Arial" panose="020B0604020202020204" pitchFamily="34" charset="0"/>
                </a:rPr>
                <a:t>napus</a:t>
              </a:r>
              <a:r>
                <a:rPr lang="en-US" altLang="zh-CN" sz="2075" i="1" dirty="0">
                  <a:latin typeface="Arial" panose="020B0604020202020204" pitchFamily="34" charset="0"/>
                  <a:cs typeface="Arial" panose="020B0604020202020204" pitchFamily="34" charset="0"/>
                </a:rPr>
                <a:t>)</a:t>
              </a:r>
            </a:p>
          </p:txBody>
        </p:sp>
        <p:sp>
          <p:nvSpPr>
            <p:cNvPr id="52" name="文本框 51"/>
            <p:cNvSpPr txBox="1"/>
            <p:nvPr/>
          </p:nvSpPr>
          <p:spPr>
            <a:xfrm>
              <a:off x="3990815" y="4192119"/>
              <a:ext cx="796290" cy="1817543"/>
            </a:xfrm>
            <a:prstGeom prst="rect">
              <a:avLst/>
            </a:prstGeom>
            <a:noFill/>
          </p:spPr>
          <p:txBody>
            <a:bodyPr wrap="square" rtlCol="0">
              <a:spAutoFit/>
            </a:bodyPr>
            <a:lstStyle/>
            <a:p>
              <a:r>
                <a:rPr lang="en-US" altLang="zh-CN" sz="3685" dirty="0">
                  <a:solidFill>
                    <a:schemeClr val="bg1"/>
                  </a:solidFill>
                  <a:latin typeface="Arial" panose="020B0604020202020204" pitchFamily="34" charset="0"/>
                  <a:cs typeface="Arial" panose="020B0604020202020204" pitchFamily="34" charset="0"/>
                </a:rPr>
                <a:t>.....</a:t>
              </a:r>
            </a:p>
          </p:txBody>
        </p:sp>
      </p:grpSp>
      <p:sp>
        <p:nvSpPr>
          <p:cNvPr id="4" name="文本框 3"/>
          <p:cNvSpPr txBox="1"/>
          <p:nvPr/>
        </p:nvSpPr>
        <p:spPr>
          <a:xfrm>
            <a:off x="43815" y="5882640"/>
            <a:ext cx="2567305" cy="521970"/>
          </a:xfrm>
          <a:prstGeom prst="rect">
            <a:avLst/>
          </a:prstGeom>
          <a:noFill/>
        </p:spPr>
        <p:txBody>
          <a:bodyPr wrap="none" rtlCol="0">
            <a:spAutoFit/>
          </a:bodyPr>
          <a:lstStyle/>
          <a:p>
            <a:r>
              <a:rPr lang="zh-CN" altLang="en-US" sz="1400"/>
              <a:t>（</a:t>
            </a:r>
            <a:r>
              <a:rPr lang="en-US" altLang="zh-CN" sz="1400"/>
              <a:t>Zou et al., 2019. </a:t>
            </a:r>
          </a:p>
          <a:p>
            <a:r>
              <a:rPr lang="en-US" altLang="zh-CN" sz="1400"/>
              <a:t>Plant Biotechnology Journal</a:t>
            </a:r>
            <a:r>
              <a:rPr lang="zh-CN" altLang="en-US" sz="1400"/>
              <a:t>）</a:t>
            </a:r>
          </a:p>
        </p:txBody>
      </p:sp>
      <p:sp>
        <p:nvSpPr>
          <p:cNvPr id="5" name="文本框 4"/>
          <p:cNvSpPr txBox="1"/>
          <p:nvPr/>
        </p:nvSpPr>
        <p:spPr>
          <a:xfrm>
            <a:off x="4154170" y="678815"/>
            <a:ext cx="2353310" cy="398780"/>
          </a:xfrm>
          <a:prstGeom prst="rect">
            <a:avLst/>
          </a:prstGeom>
          <a:noFill/>
        </p:spPr>
        <p:txBody>
          <a:bodyPr wrap="none" rtlCol="0">
            <a:spAutoFit/>
          </a:bodyPr>
          <a:lstStyle/>
          <a:p>
            <a:r>
              <a:rPr lang="zh-CN" altLang="en-US" sz="2000" b="1">
                <a:latin typeface="黑体" panose="02010609060101010101" pitchFamily="49" charset="-122"/>
                <a:ea typeface="黑体" panose="02010609060101010101" pitchFamily="49" charset="-122"/>
                <a:cs typeface="黑体" panose="02010609060101010101" pitchFamily="49" charset="-122"/>
              </a:rPr>
              <a:t>油菜：宁油</a:t>
            </a:r>
            <a:r>
              <a:rPr lang="en-US" altLang="zh-CN" sz="2000" b="1">
                <a:latin typeface="黑体" panose="02010609060101010101" pitchFamily="49" charset="-122"/>
                <a:ea typeface="黑体" panose="02010609060101010101" pitchFamily="49" charset="-122"/>
                <a:cs typeface="黑体" panose="02010609060101010101" pitchFamily="49" charset="-122"/>
              </a:rPr>
              <a:t>7</a:t>
            </a:r>
            <a:r>
              <a:rPr lang="zh-CN" altLang="en-US" sz="2000" b="1">
                <a:latin typeface="黑体" panose="02010609060101010101" pitchFamily="49" charset="-122"/>
                <a:ea typeface="黑体" panose="02010609060101010101" pitchFamily="49" charset="-122"/>
                <a:cs typeface="黑体" panose="02010609060101010101" pitchFamily="49" charset="-122"/>
              </a:rPr>
              <a:t>号系谱</a:t>
            </a:r>
          </a:p>
        </p:txBody>
      </p:sp>
    </p:spTree>
    <p:extLst>
      <p:ext uri="{BB962C8B-B14F-4D97-AF65-F5344CB8AC3E}">
        <p14:creationId xmlns:p14="http://schemas.microsoft.com/office/powerpoint/2010/main" val="6663713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p:txBody>
          <a:bodyPr vert="horz" wrap="square" lIns="91440" tIns="45720" rIns="91440" bIns="45720" anchor="ctr"/>
          <a:lstStyle/>
          <a:p>
            <a:r>
              <a:rPr lang="zh-CN" altLang="en-US" b="1" dirty="0">
                <a:latin typeface="黑体" panose="02010609060101010101" pitchFamily="49" charset="-122"/>
                <a:ea typeface="黑体" panose="02010609060101010101" pitchFamily="49" charset="-122"/>
              </a:rPr>
              <a:t>本讲小结</a:t>
            </a:r>
          </a:p>
        </p:txBody>
      </p:sp>
      <p:sp>
        <p:nvSpPr>
          <p:cNvPr id="82947" name="内容占位符 2"/>
          <p:cNvSpPr>
            <a:spLocks noGrp="1"/>
          </p:cNvSpPr>
          <p:nvPr>
            <p:ph idx="1"/>
          </p:nvPr>
        </p:nvSpPr>
        <p:spPr/>
        <p:txBody>
          <a:bodyPr vert="horz" wrap="square" lIns="91440" tIns="45720" rIns="91440" bIns="45720" anchor="t"/>
          <a:lstStyle/>
          <a:p>
            <a:r>
              <a:rPr lang="zh-CN" altLang="en-US" dirty="0"/>
              <a:t>基因组变异类型</a:t>
            </a:r>
          </a:p>
          <a:p>
            <a:r>
              <a:rPr lang="zh-CN" altLang="en-US" dirty="0"/>
              <a:t>群体基因组学一般</a:t>
            </a:r>
            <a:r>
              <a:rPr lang="zh-CN" altLang="en-US" dirty="0">
                <a:sym typeface="+mn-ea"/>
              </a:rPr>
              <a:t>分析</a:t>
            </a:r>
            <a:r>
              <a:rPr lang="zh-CN" altLang="en-US" dirty="0"/>
              <a:t>内容</a:t>
            </a:r>
            <a:endParaRPr lang="en-US" altLang="zh-CN" dirty="0"/>
          </a:p>
          <a:p>
            <a:r>
              <a:rPr lang="zh-CN" altLang="en-US" dirty="0">
                <a:sym typeface="+mn-ea"/>
              </a:rPr>
              <a:t>群体基因组学在</a:t>
            </a:r>
            <a:r>
              <a:rPr lang="zh-CN" altLang="en-US" dirty="0"/>
              <a:t>作物育种理论和方法上的应用有哪些？</a:t>
            </a:r>
          </a:p>
          <a:p>
            <a:endParaRPr lang="zh-CN" altLang="en-US" dirty="0"/>
          </a:p>
        </p:txBody>
      </p:sp>
    </p:spTree>
    <p:extLst>
      <p:ext uri="{BB962C8B-B14F-4D97-AF65-F5344CB8AC3E}">
        <p14:creationId xmlns:p14="http://schemas.microsoft.com/office/powerpoint/2010/main" val="120678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394335"/>
            <a:ext cx="7772400" cy="1143000"/>
          </a:xfrm>
        </p:spPr>
        <p:txBody>
          <a:bodyPr/>
          <a:lstStyle/>
          <a:p>
            <a:r>
              <a:rPr lang="zh-CN" altLang="en-US" sz="3200" b="1">
                <a:latin typeface="黑体" panose="02010609060101010101" pitchFamily="49" charset="-122"/>
                <a:ea typeface="黑体" panose="02010609060101010101" pitchFamily="49" charset="-122"/>
              </a:rPr>
              <a:t>水稻基因组转录情况</a:t>
            </a:r>
          </a:p>
        </p:txBody>
      </p:sp>
      <p:sp>
        <p:nvSpPr>
          <p:cNvPr id="3" name="内容占位符 2"/>
          <p:cNvSpPr>
            <a:spLocks noGrp="1"/>
          </p:cNvSpPr>
          <p:nvPr>
            <p:ph idx="1"/>
          </p:nvPr>
        </p:nvSpPr>
        <p:spPr/>
        <p:txBody>
          <a:bodyPr/>
          <a:lstStyle/>
          <a:p>
            <a:endParaRPr lang="zh-CN" altLang="en-US"/>
          </a:p>
        </p:txBody>
      </p:sp>
      <p:pic>
        <p:nvPicPr>
          <p:cNvPr id="4" name="图片 3" descr="图1-4.4 "/>
          <p:cNvPicPr>
            <a:picLocks noChangeAspect="1"/>
          </p:cNvPicPr>
          <p:nvPr/>
        </p:nvPicPr>
        <p:blipFill>
          <a:blip r:embed="rId3"/>
          <a:stretch>
            <a:fillRect/>
          </a:stretch>
        </p:blipFill>
        <p:spPr>
          <a:xfrm>
            <a:off x="1057275" y="1370965"/>
            <a:ext cx="7230110" cy="5125720"/>
          </a:xfrm>
          <a:prstGeom prst="rect">
            <a:avLst/>
          </a:prstGeom>
        </p:spPr>
      </p:pic>
    </p:spTree>
    <p:extLst>
      <p:ext uri="{BB962C8B-B14F-4D97-AF65-F5344CB8AC3E}">
        <p14:creationId xmlns:p14="http://schemas.microsoft.com/office/powerpoint/2010/main" val="818019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p:txBody>
          <a:bodyPr vert="horz" wrap="square" lIns="91440" tIns="45720" rIns="91440" bIns="45720" anchor="ctr"/>
          <a:lstStyle/>
          <a:p>
            <a:r>
              <a:rPr lang="en-US" altLang="zh-CN" b="1" dirty="0">
                <a:solidFill>
                  <a:srgbClr val="FF0000"/>
                </a:solidFill>
              </a:rPr>
              <a:t/>
            </a:r>
            <a:br>
              <a:rPr lang="en-US" altLang="zh-CN" b="1" dirty="0">
                <a:solidFill>
                  <a:srgbClr val="FF0000"/>
                </a:solidFill>
              </a:rPr>
            </a:br>
            <a:r>
              <a:rPr lang="en-US" altLang="zh-CN" b="1" dirty="0" smtClean="0">
                <a:solidFill>
                  <a:srgbClr val="FF0000"/>
                </a:solidFill>
              </a:rPr>
              <a:t>Plant genome evolution</a:t>
            </a:r>
            <a:br>
              <a:rPr lang="en-US" altLang="zh-CN" b="1" dirty="0" smtClean="0">
                <a:solidFill>
                  <a:srgbClr val="FF0000"/>
                </a:solidFill>
              </a:rPr>
            </a:br>
            <a:r>
              <a:rPr lang="zh-CN" altLang="en-US" b="1" dirty="0" smtClean="0">
                <a:solidFill>
                  <a:srgbClr val="FF0000"/>
                </a:solidFill>
              </a:rPr>
              <a:t>（</a:t>
            </a:r>
            <a:r>
              <a:rPr lang="en-US" altLang="zh-CN" b="1" dirty="0" smtClean="0">
                <a:solidFill>
                  <a:srgbClr val="FF0000"/>
                </a:solidFill>
              </a:rPr>
              <a:t>part 1</a:t>
            </a:r>
            <a:r>
              <a:rPr lang="zh-CN" altLang="en-US" b="1" dirty="0" smtClean="0">
                <a:solidFill>
                  <a:srgbClr val="FF0000"/>
                </a:solidFill>
              </a:rPr>
              <a:t>）</a:t>
            </a:r>
            <a:endParaRPr lang="zh-CN" altLang="en-US" b="1" dirty="0">
              <a:solidFill>
                <a:srgbClr val="FF0000"/>
              </a:solidFill>
            </a:endParaRPr>
          </a:p>
        </p:txBody>
      </p:sp>
      <p:sp>
        <p:nvSpPr>
          <p:cNvPr id="3075" name="内容占位符 2"/>
          <p:cNvSpPr>
            <a:spLocks noGrp="1"/>
          </p:cNvSpPr>
          <p:nvPr>
            <p:ph idx="1"/>
          </p:nvPr>
        </p:nvSpPr>
        <p:spPr>
          <a:xfrm>
            <a:off x="685800" y="2492058"/>
            <a:ext cx="8458200" cy="2737142"/>
          </a:xfrm>
        </p:spPr>
        <p:txBody>
          <a:bodyPr vert="horz" wrap="square" lIns="91440" tIns="45720" rIns="91440" bIns="45720" anchor="t"/>
          <a:lstStyle/>
          <a:p>
            <a:pPr>
              <a:lnSpc>
                <a:spcPct val="150000"/>
              </a:lnSpc>
            </a:pPr>
            <a:r>
              <a:rPr lang="en-US" altLang="zh-CN" b="1" dirty="0" smtClean="0"/>
              <a:t>Genome </a:t>
            </a:r>
            <a:r>
              <a:rPr lang="en-US" altLang="zh-CN" b="1" dirty="0"/>
              <a:t>evolution via du-/triplication</a:t>
            </a:r>
          </a:p>
          <a:p>
            <a:pPr>
              <a:lnSpc>
                <a:spcPct val="150000"/>
              </a:lnSpc>
            </a:pPr>
            <a:r>
              <a:rPr lang="en-US" altLang="zh-CN" b="1" dirty="0" smtClean="0"/>
              <a:t>Genome </a:t>
            </a:r>
            <a:r>
              <a:rPr lang="en-US" altLang="zh-CN" b="1" dirty="0"/>
              <a:t>evolution via other ways</a:t>
            </a:r>
          </a:p>
          <a:p>
            <a:endParaRPr lang="zh-CN" alt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内容占位符 2"/>
          <p:cNvSpPr>
            <a:spLocks noGrp="1"/>
          </p:cNvSpPr>
          <p:nvPr>
            <p:ph idx="1"/>
          </p:nvPr>
        </p:nvSpPr>
        <p:spPr/>
        <p:txBody>
          <a:bodyPr vert="horz" wrap="square" lIns="91440" tIns="45720" rIns="91440" bIns="45720" anchor="t"/>
          <a:lstStyle/>
          <a:p>
            <a:endParaRPr lang="zh-CN" altLang="zh-CN" dirty="0"/>
          </a:p>
        </p:txBody>
      </p:sp>
      <p:pic>
        <p:nvPicPr>
          <p:cNvPr id="12291" name="Picture 2" descr="D:\taxonomy_tree_name.png"/>
          <p:cNvPicPr>
            <a:picLocks noChangeAspect="1"/>
          </p:cNvPicPr>
          <p:nvPr/>
        </p:nvPicPr>
        <p:blipFill>
          <a:blip r:embed="rId3"/>
          <a:stretch>
            <a:fillRect/>
          </a:stretch>
        </p:blipFill>
        <p:spPr>
          <a:xfrm>
            <a:off x="611188" y="50800"/>
            <a:ext cx="4752975" cy="6735763"/>
          </a:xfrm>
          <a:prstGeom prst="rect">
            <a:avLst/>
          </a:prstGeom>
          <a:solidFill>
            <a:schemeClr val="tx1"/>
          </a:solidFill>
          <a:ln w="9525">
            <a:noFill/>
          </a:ln>
        </p:spPr>
      </p:pic>
      <p:sp>
        <p:nvSpPr>
          <p:cNvPr id="12292" name="TextBox 4"/>
          <p:cNvSpPr txBox="1"/>
          <p:nvPr/>
        </p:nvSpPr>
        <p:spPr>
          <a:xfrm>
            <a:off x="5651500" y="6067425"/>
            <a:ext cx="3348038" cy="522288"/>
          </a:xfrm>
          <a:prstGeom prst="rect">
            <a:avLst/>
          </a:prstGeom>
          <a:noFill/>
          <a:ln w="9525">
            <a:noFill/>
          </a:ln>
        </p:spPr>
        <p:txBody>
          <a:bodyPr>
            <a:spAutoFit/>
          </a:bodyPr>
          <a:lstStyle/>
          <a:p>
            <a:r>
              <a:rPr lang="en-US" altLang="zh-CN" sz="1400" dirty="0">
                <a:solidFill>
                  <a:schemeClr val="tx2"/>
                </a:solidFill>
                <a:latin typeface="Times New Roman" panose="02020603050405020304" pitchFamily="18" charset="0"/>
              </a:rPr>
              <a:t>(</a:t>
            </a:r>
            <a:r>
              <a:rPr lang="en-US" altLang="zh-CN" sz="1400" i="1" dirty="0">
                <a:solidFill>
                  <a:schemeClr val="tx2"/>
                </a:solidFill>
                <a:latin typeface="Times New Roman" panose="02020603050405020304" pitchFamily="18" charset="0"/>
              </a:rPr>
              <a:t>Plant Genome Duplication</a:t>
            </a:r>
            <a:r>
              <a:rPr lang="en-US" altLang="zh-CN" sz="1400" dirty="0">
                <a:solidFill>
                  <a:schemeClr val="tx2"/>
                </a:solidFill>
                <a:latin typeface="Times New Roman" panose="02020603050405020304" pitchFamily="18" charset="0"/>
              </a:rPr>
              <a:t> Database - University of Georgia)</a:t>
            </a:r>
            <a:endParaRPr lang="zh-CN" altLang="en-US" sz="1400" dirty="0">
              <a:solidFill>
                <a:schemeClr val="tx2"/>
              </a:solidFill>
              <a:latin typeface="Times New Roman" panose="02020603050405020304" pitchFamily="18" charset="0"/>
            </a:endParaRPr>
          </a:p>
        </p:txBody>
      </p:sp>
      <p:sp>
        <p:nvSpPr>
          <p:cNvPr id="12293" name="标题 5"/>
          <p:cNvSpPr>
            <a:spLocks noGrp="1"/>
          </p:cNvSpPr>
          <p:nvPr>
            <p:ph type="title"/>
          </p:nvPr>
        </p:nvSpPr>
        <p:spPr/>
        <p:txBody>
          <a:bodyPr vert="horz" wrap="square" lIns="91440" tIns="45720" rIns="91440" bIns="45720" anchor="ctr"/>
          <a:lstStyle/>
          <a:p>
            <a:endParaRPr lang="zh-CN" altLang="zh-CN"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e1fd0369-19c3-4752-9cc3-cbeaa7558126}"/>
  <p:tag name="TABLE_ENDDRAG_ORIGIN_RECT" val="694*70"/>
  <p:tag name="TABLE_ENDDRAG_RECT" val="11*252*694*7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fc0598fc-5d6b-4d08-b70f-3e844c7117d3}"/>
  <p:tag name="TABLE_ENDDRAG_ORIGIN_RECT" val="592*268"/>
  <p:tag name="TABLE_ENDDRAG_RECT" val="73*216*592*268"/>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acbc5856-7b0d-4922-a697-354687d54ef6}"/>
  <p:tag name="TABLE_ENDDRAG_ORIGIN_RECT" val="628*182"/>
  <p:tag name="TABLE_ENDDRAG_RECT" val="55*234*628*182"/>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1814,&quot;width&quot;:15840}"/>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24bfbae7-e829-4257-9ba5-f2b0633c5b6d}"/>
  <p:tag name="TABLE_ENDDRAG_ORIGIN_RECT" val="516*273"/>
  <p:tag name="TABLE_ENDDRAG_RECT" val="115*133*516*273"/>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78870f3a-4cfb-4221-8921-3fe03650bdc0}"/>
</p:tagLst>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3941</TotalTime>
  <Words>3887</Words>
  <Application>Microsoft Office PowerPoint</Application>
  <PresentationFormat>全屏显示(4:3)</PresentationFormat>
  <Paragraphs>934</Paragraphs>
  <Slides>65</Slides>
  <Notes>51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65</vt:i4>
      </vt:variant>
    </vt:vector>
  </HeadingPairs>
  <TitlesOfParts>
    <vt:vector size="67" baseType="lpstr">
      <vt:lpstr>Radar</vt:lpstr>
      <vt:lpstr>Bitmap Image</vt:lpstr>
      <vt:lpstr>PowerPoint 演示文稿</vt:lpstr>
      <vt:lpstr>PowerPoint 演示文稿</vt:lpstr>
      <vt:lpstr>PowerPoint 演示文稿</vt:lpstr>
      <vt:lpstr>PowerPoint 演示文稿</vt:lpstr>
      <vt:lpstr>转录组测定</vt:lpstr>
      <vt:lpstr>PowerPoint 演示文稿</vt:lpstr>
      <vt:lpstr>水稻基因组转录情况</vt:lpstr>
      <vt:lpstr> Plant genome evolution （part 1）</vt:lpstr>
      <vt:lpstr>PowerPoint 演示文稿</vt:lpstr>
      <vt:lpstr>Genome duplication</vt:lpstr>
      <vt:lpstr>An important issue</vt:lpstr>
      <vt:lpstr>PowerPoint 演示文稿</vt:lpstr>
      <vt:lpstr>PowerPoint 演示文稿</vt:lpstr>
      <vt:lpstr>Summary</vt:lpstr>
      <vt:lpstr>PowerPoint 演示文稿</vt:lpstr>
      <vt:lpstr>PowerPoint 演示文稿</vt:lpstr>
      <vt:lpstr>Genome evolution via other ways</vt:lpstr>
      <vt:lpstr>基因水平转移 （horizontal gene transfer, HGT）</vt:lpstr>
      <vt:lpstr>基因水平转移，形成基因簇</vt:lpstr>
      <vt:lpstr>植物细胞内基因组间横向转移</vt:lpstr>
      <vt:lpstr>寄生植物向宿主植物横向基因转移</vt:lpstr>
      <vt:lpstr>微生物向植物的横向基因转移</vt:lpstr>
      <vt:lpstr>植物跨界调控</vt:lpstr>
      <vt:lpstr>ePmiRNA_finder:  Identification of extracellular plant miRNAs in human and animals </vt:lpstr>
      <vt:lpstr>本讲小结</vt:lpstr>
      <vt:lpstr> Plant genome evolution （part 2）</vt:lpstr>
      <vt:lpstr>Genomic variations</vt:lpstr>
      <vt:lpstr>PowerPoint 演示文稿</vt:lpstr>
      <vt:lpstr>PowerPoint 演示文稿</vt:lpstr>
      <vt:lpstr>Genomic structural variations  </vt:lpstr>
      <vt:lpstr>Genomic phylogeny of plants</vt:lpstr>
      <vt:lpstr>PowerPoint 演示文稿</vt:lpstr>
      <vt:lpstr>Genomic variations in natural population</vt:lpstr>
      <vt:lpstr>Arabidopsis population</vt:lpstr>
      <vt:lpstr>Wild progenitor populations of crops</vt:lpstr>
      <vt:lpstr>Genomic variations in crop and wild populations</vt:lpstr>
      <vt:lpstr>Intercultivar variation is so big</vt:lpstr>
      <vt:lpstr>Numbers of PAVs relative to the B73 reference genome</vt:lpstr>
      <vt:lpstr>Genomic variations and adaptation</vt:lpstr>
      <vt:lpstr>Population genomics analysis</vt:lpstr>
      <vt:lpstr>群体基因组学分析内容</vt:lpstr>
      <vt:lpstr>A case：稗草拟态水稻遗传机制</vt:lpstr>
      <vt:lpstr>PowerPoint 演示文稿</vt:lpstr>
      <vt:lpstr>PowerPoint 演示文稿</vt:lpstr>
      <vt:lpstr>PowerPoint 演示文稿</vt:lpstr>
      <vt:lpstr>Crop population and artifical selection</vt:lpstr>
      <vt:lpstr>Domestication bottleneck</vt:lpstr>
      <vt:lpstr>Roadmap for crop genome study</vt:lpstr>
      <vt:lpstr>Crop populations: what hidden behind their genomes?</vt:lpstr>
      <vt:lpstr>背后故事1：作物起源——基因组证据</vt:lpstr>
      <vt:lpstr>PowerPoint 演示文稿</vt:lpstr>
      <vt:lpstr>PowerPoint 演示文稿</vt:lpstr>
      <vt:lpstr>背后故事2：Footprint of artificial seletion on crop genomes</vt:lpstr>
      <vt:lpstr>作物育种在基因组上选择的区域有多大？</vt:lpstr>
      <vt:lpstr> </vt:lpstr>
      <vt:lpstr>10%区域？</vt:lpstr>
      <vt:lpstr>Evolution of non-cong RNAs: artificial selection</vt:lpstr>
      <vt:lpstr>PowerPoint 演示文稿</vt:lpstr>
      <vt:lpstr>PowerPoint 演示文稿</vt:lpstr>
      <vt:lpstr>PowerPoint 演示文稿</vt:lpstr>
      <vt:lpstr>PowerPoint 演示文稿</vt:lpstr>
      <vt:lpstr>miRNAs are targets of artificial selection</vt:lpstr>
      <vt:lpstr>背后故事3：作物系谱——育种遗传传递 Pedigree and genomic relationship between members</vt:lpstr>
      <vt:lpstr>PowerPoint 演示文稿</vt:lpstr>
      <vt:lpstr>本讲小结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Bioinformatics 生物信息学</dc:title>
  <dc:creator>user</dc:creator>
  <cp:lastModifiedBy>YE</cp:lastModifiedBy>
  <cp:revision>483</cp:revision>
  <dcterms:created xsi:type="dcterms:W3CDTF">2003-01-29T03:58:00Z</dcterms:created>
  <dcterms:modified xsi:type="dcterms:W3CDTF">2022-12-04T12:14:11Z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A35E1409EAA74D4BB31AFF809EDD84B5</vt:lpwstr>
  </property>
</Properties>
</file>