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256" r:id="rId3"/>
    <p:sldId id="781" r:id="rId4"/>
    <p:sldId id="758" r:id="rId5"/>
    <p:sldId id="750" r:id="rId6"/>
    <p:sldId id="751" r:id="rId7"/>
    <p:sldId id="752" r:id="rId8"/>
    <p:sldId id="358" r:id="rId9"/>
    <p:sldId id="395" r:id="rId10"/>
    <p:sldId id="362" r:id="rId11"/>
    <p:sldId id="396" r:id="rId12"/>
    <p:sldId id="430" r:id="rId13"/>
    <p:sldId id="431" r:id="rId14"/>
    <p:sldId id="491" r:id="rId15"/>
    <p:sldId id="492" r:id="rId16"/>
    <p:sldId id="618" r:id="rId17"/>
    <p:sldId id="621" r:id="rId18"/>
    <p:sldId id="757" r:id="rId19"/>
    <p:sldId id="439" r:id="rId20"/>
    <p:sldId id="450" r:id="rId21"/>
    <p:sldId id="702" r:id="rId22"/>
    <p:sldId id="436" r:id="rId23"/>
    <p:sldId id="447" r:id="rId24"/>
    <p:sldId id="454" r:id="rId25"/>
    <p:sldId id="453" r:id="rId26"/>
    <p:sldId id="490" r:id="rId27"/>
  </p:sldIdLst>
  <p:sldSz cx="9144000" cy="6858000" type="screen4x3"/>
  <p:notesSz cx="6858000" cy="9144000"/>
  <p:custDataLst>
    <p:tags r:id="rId29"/>
  </p:custDataLst>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Times New Roman" panose="02020603050405020304" pitchFamily="18" charset="0"/>
        <a:ea typeface="宋体" panose="02010600030101010101" pitchFamily="2" charset="-122"/>
      </a:defRPr>
    </a:lvl9pPr>
  </p:defaultTextStyle>
  <p:extLst>
    <p:ext uri="{EFAFB233-063F-42B5-8137-9DF3F51BA10A}">
      <p15:sldGuideLst xmlns:p15="http://schemas.microsoft.com/office/powerpoint/2012/main">
        <p15:guide id="1" orient="horz" pos="2127"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邱杰" initials="邱杰" lastIdx="1" clrIdx="0"/>
  <p:cmAuthor id="2" name="dell"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FFFFCC"/>
    <a:srgbClr val="336600"/>
    <a:srgbClr val="996633"/>
    <a:srgbClr val="663300"/>
    <a:srgbClr val="FFFF7B"/>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9" d="100"/>
          <a:sy n="109" d="100"/>
        </p:scale>
        <p:origin x="990" y="96"/>
      </p:cViewPr>
      <p:guideLst>
        <p:guide orient="horz" pos="212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D:\0_Workdir\&#27700;&#31291;&#32508;&#36848;\&#26893;&#29289;&#22522;&#22240;&#32452;&#27979;&#24207;&#36827;&#23637;(&#38468;&#24405;+2019-20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400" b="1" i="0" u="none" strike="noStrike" kern="1200" spc="0" baseline="0">
                <a:solidFill>
                  <a:schemeClr val="tx1">
                    <a:lumMod val="65000"/>
                    <a:lumOff val="35000"/>
                  </a:schemeClr>
                </a:solidFill>
                <a:latin typeface="Arial" panose="020B0604020202020204" pitchFamily="34" charset="0"/>
                <a:ea typeface="黑体" panose="02010609060101010101" pitchFamily="49" charset="-122"/>
                <a:cs typeface="+mn-cs"/>
                <a:sym typeface="Arial" panose="020B0604020202020204" pitchFamily="34" charset="0"/>
              </a:defRPr>
            </a:pPr>
            <a:r>
              <a:rPr lang="zh-CN" sz="2400" b="1" dirty="0"/>
              <a:t>植物参考基因组测序进展</a:t>
            </a:r>
          </a:p>
        </c:rich>
      </c:tx>
      <c:layout>
        <c:manualLayout>
          <c:xMode val="edge"/>
          <c:yMode val="edge"/>
          <c:x val="0.28348222293719699"/>
          <c:y val="1.7461066540821201E-2"/>
        </c:manualLayout>
      </c:layout>
      <c:overlay val="0"/>
      <c:spPr>
        <a:noFill/>
        <a:ln>
          <a:noFill/>
        </a:ln>
        <a:effectLst/>
      </c:spPr>
      <c:txPr>
        <a:bodyPr rot="0" spcFirstLastPara="1" vertOverflow="ellipsis" vert="horz" wrap="square" anchor="ctr" anchorCtr="1"/>
        <a:lstStyle/>
        <a:p>
          <a:pPr>
            <a:defRPr lang="zh-CN" sz="2400" b="1" i="0" u="none" strike="noStrike" kern="1200" spc="0" baseline="0">
              <a:solidFill>
                <a:schemeClr val="tx1">
                  <a:lumMod val="65000"/>
                  <a:lumOff val="35000"/>
                </a:schemeClr>
              </a:solidFill>
              <a:latin typeface="Arial" panose="020B0604020202020204" pitchFamily="34" charset="0"/>
              <a:ea typeface="黑体" panose="02010609060101010101" pitchFamily="49" charset="-122"/>
              <a:cs typeface="+mn-cs"/>
              <a:sym typeface="Arial" panose="020B0604020202020204" pitchFamily="34" charset="0"/>
            </a:defRPr>
          </a:pPr>
          <a:endParaRPr lang="zh-CN"/>
        </a:p>
      </c:txPr>
    </c:title>
    <c:autoTitleDeleted val="0"/>
    <c:plotArea>
      <c:layout/>
      <c:lineChart>
        <c:grouping val="standard"/>
        <c:varyColors val="0"/>
        <c:ser>
          <c:idx val="0"/>
          <c:order val="0"/>
          <c:spPr>
            <a:ln w="57150" cap="rnd">
              <a:solidFill>
                <a:srgbClr val="C00000"/>
              </a:solidFill>
              <a:round/>
            </a:ln>
            <a:effectLst/>
          </c:spPr>
          <c:marker>
            <c:symbol val="circle"/>
            <c:size val="8"/>
            <c:spPr>
              <a:noFill/>
              <a:ln w="25400">
                <a:solidFill>
                  <a:srgbClr val="002060">
                    <a:alpha val="85000"/>
                  </a:srgb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996A-4D35-B337-BD73A23D3C9E}"/>
                </c:ext>
              </c:extLst>
            </c:dLbl>
            <c:dLbl>
              <c:idx val="1"/>
              <c:delete val="1"/>
              <c:extLst>
                <c:ext xmlns:c15="http://schemas.microsoft.com/office/drawing/2012/chart" uri="{CE6537A1-D6FC-4f65-9D91-7224C49458BB}"/>
                <c:ext xmlns:c16="http://schemas.microsoft.com/office/drawing/2014/chart" uri="{C3380CC4-5D6E-409C-BE32-E72D297353CC}">
                  <c16:uniqueId val="{00000001-996A-4D35-B337-BD73A23D3C9E}"/>
                </c:ext>
              </c:extLst>
            </c:dLbl>
            <c:dLbl>
              <c:idx val="2"/>
              <c:delete val="1"/>
              <c:extLst>
                <c:ext xmlns:c15="http://schemas.microsoft.com/office/drawing/2012/chart" uri="{CE6537A1-D6FC-4f65-9D91-7224C49458BB}"/>
                <c:ext xmlns:c16="http://schemas.microsoft.com/office/drawing/2014/chart" uri="{C3380CC4-5D6E-409C-BE32-E72D297353CC}">
                  <c16:uniqueId val="{00000002-996A-4D35-B337-BD73A23D3C9E}"/>
                </c:ext>
              </c:extLst>
            </c:dLbl>
            <c:dLbl>
              <c:idx val="3"/>
              <c:delete val="1"/>
              <c:extLst>
                <c:ext xmlns:c15="http://schemas.microsoft.com/office/drawing/2012/chart" uri="{CE6537A1-D6FC-4f65-9D91-7224C49458BB}"/>
                <c:ext xmlns:c16="http://schemas.microsoft.com/office/drawing/2014/chart" uri="{C3380CC4-5D6E-409C-BE32-E72D297353CC}">
                  <c16:uniqueId val="{00000003-996A-4D35-B337-BD73A23D3C9E}"/>
                </c:ext>
              </c:extLst>
            </c:dLbl>
            <c:dLbl>
              <c:idx val="4"/>
              <c:delete val="1"/>
              <c:extLst>
                <c:ext xmlns:c15="http://schemas.microsoft.com/office/drawing/2012/chart" uri="{CE6537A1-D6FC-4f65-9D91-7224C49458BB}"/>
                <c:ext xmlns:c16="http://schemas.microsoft.com/office/drawing/2014/chart" uri="{C3380CC4-5D6E-409C-BE32-E72D297353CC}">
                  <c16:uniqueId val="{00000004-996A-4D35-B337-BD73A23D3C9E}"/>
                </c:ext>
              </c:extLst>
            </c:dLbl>
            <c:dLbl>
              <c:idx val="5"/>
              <c:delete val="1"/>
              <c:extLst>
                <c:ext xmlns:c15="http://schemas.microsoft.com/office/drawing/2012/chart" uri="{CE6537A1-D6FC-4f65-9D91-7224C49458BB}"/>
                <c:ext xmlns:c16="http://schemas.microsoft.com/office/drawing/2014/chart" uri="{C3380CC4-5D6E-409C-BE32-E72D297353CC}">
                  <c16:uniqueId val="{00000005-996A-4D35-B337-BD73A23D3C9E}"/>
                </c:ext>
              </c:extLst>
            </c:dLbl>
            <c:dLbl>
              <c:idx val="6"/>
              <c:delete val="1"/>
              <c:extLst>
                <c:ext xmlns:c15="http://schemas.microsoft.com/office/drawing/2012/chart" uri="{CE6537A1-D6FC-4f65-9D91-7224C49458BB}"/>
                <c:ext xmlns:c16="http://schemas.microsoft.com/office/drawing/2014/chart" uri="{C3380CC4-5D6E-409C-BE32-E72D297353CC}">
                  <c16:uniqueId val="{00000006-996A-4D35-B337-BD73A23D3C9E}"/>
                </c:ext>
              </c:extLst>
            </c:dLbl>
            <c:dLbl>
              <c:idx val="7"/>
              <c:delete val="1"/>
              <c:extLst>
                <c:ext xmlns:c15="http://schemas.microsoft.com/office/drawing/2012/chart" uri="{CE6537A1-D6FC-4f65-9D91-7224C49458BB}"/>
                <c:ext xmlns:c16="http://schemas.microsoft.com/office/drawing/2014/chart" uri="{C3380CC4-5D6E-409C-BE32-E72D297353CC}">
                  <c16:uniqueId val="{00000007-996A-4D35-B337-BD73A23D3C9E}"/>
                </c:ext>
              </c:extLst>
            </c:dLbl>
            <c:dLbl>
              <c:idx val="8"/>
              <c:delete val="1"/>
              <c:extLst>
                <c:ext xmlns:c15="http://schemas.microsoft.com/office/drawing/2012/chart" uri="{CE6537A1-D6FC-4f65-9D91-7224C49458BB}"/>
                <c:ext xmlns:c16="http://schemas.microsoft.com/office/drawing/2014/chart" uri="{C3380CC4-5D6E-409C-BE32-E72D297353CC}">
                  <c16:uniqueId val="{00000008-996A-4D35-B337-BD73A23D3C9E}"/>
                </c:ext>
              </c:extLst>
            </c:dLbl>
            <c:dLbl>
              <c:idx val="9"/>
              <c:delete val="1"/>
              <c:extLst>
                <c:ext xmlns:c15="http://schemas.microsoft.com/office/drawing/2012/chart" uri="{CE6537A1-D6FC-4f65-9D91-7224C49458BB}"/>
                <c:ext xmlns:c16="http://schemas.microsoft.com/office/drawing/2014/chart" uri="{C3380CC4-5D6E-409C-BE32-E72D297353CC}">
                  <c16:uniqueId val="{00000009-996A-4D35-B337-BD73A23D3C9E}"/>
                </c:ext>
              </c:extLst>
            </c:dLbl>
            <c:dLbl>
              <c:idx val="10"/>
              <c:delete val="1"/>
              <c:extLst>
                <c:ext xmlns:c15="http://schemas.microsoft.com/office/drawing/2012/chart" uri="{CE6537A1-D6FC-4f65-9D91-7224C49458BB}"/>
                <c:ext xmlns:c16="http://schemas.microsoft.com/office/drawing/2014/chart" uri="{C3380CC4-5D6E-409C-BE32-E72D297353CC}">
                  <c16:uniqueId val="{0000000A-996A-4D35-B337-BD73A23D3C9E}"/>
                </c:ext>
              </c:extLst>
            </c:dLbl>
            <c:dLbl>
              <c:idx val="11"/>
              <c:delete val="1"/>
              <c:extLst>
                <c:ext xmlns:c15="http://schemas.microsoft.com/office/drawing/2012/chart" uri="{CE6537A1-D6FC-4f65-9D91-7224C49458BB}"/>
                <c:ext xmlns:c16="http://schemas.microsoft.com/office/drawing/2014/chart" uri="{C3380CC4-5D6E-409C-BE32-E72D297353CC}">
                  <c16:uniqueId val="{0000000B-996A-4D35-B337-BD73A23D3C9E}"/>
                </c:ext>
              </c:extLst>
            </c:dLbl>
            <c:dLbl>
              <c:idx val="12"/>
              <c:delete val="1"/>
              <c:extLst>
                <c:ext xmlns:c15="http://schemas.microsoft.com/office/drawing/2012/chart" uri="{CE6537A1-D6FC-4f65-9D91-7224C49458BB}"/>
                <c:ext xmlns:c16="http://schemas.microsoft.com/office/drawing/2014/chart" uri="{C3380CC4-5D6E-409C-BE32-E72D297353CC}">
                  <c16:uniqueId val="{0000000C-996A-4D35-B337-BD73A23D3C9E}"/>
                </c:ext>
              </c:extLst>
            </c:dLbl>
            <c:dLbl>
              <c:idx val="13"/>
              <c:delete val="1"/>
              <c:extLst>
                <c:ext xmlns:c15="http://schemas.microsoft.com/office/drawing/2012/chart" uri="{CE6537A1-D6FC-4f65-9D91-7224C49458BB}"/>
                <c:ext xmlns:c16="http://schemas.microsoft.com/office/drawing/2014/chart" uri="{C3380CC4-5D6E-409C-BE32-E72D297353CC}">
                  <c16:uniqueId val="{0000000D-996A-4D35-B337-BD73A23D3C9E}"/>
                </c:ext>
              </c:extLst>
            </c:dLbl>
            <c:dLbl>
              <c:idx val="14"/>
              <c:delete val="1"/>
              <c:extLst>
                <c:ext xmlns:c15="http://schemas.microsoft.com/office/drawing/2012/chart" uri="{CE6537A1-D6FC-4f65-9D91-7224C49458BB}"/>
                <c:ext xmlns:c16="http://schemas.microsoft.com/office/drawing/2014/chart" uri="{C3380CC4-5D6E-409C-BE32-E72D297353CC}">
                  <c16:uniqueId val="{0000000E-996A-4D35-B337-BD73A23D3C9E}"/>
                </c:ext>
              </c:extLst>
            </c:dLbl>
            <c:dLbl>
              <c:idx val="15"/>
              <c:delete val="1"/>
              <c:extLst>
                <c:ext xmlns:c15="http://schemas.microsoft.com/office/drawing/2012/chart" uri="{CE6537A1-D6FC-4f65-9D91-7224C49458BB}"/>
                <c:ext xmlns:c16="http://schemas.microsoft.com/office/drawing/2014/chart" uri="{C3380CC4-5D6E-409C-BE32-E72D297353CC}">
                  <c16:uniqueId val="{0000000F-996A-4D35-B337-BD73A23D3C9E}"/>
                </c:ext>
              </c:extLst>
            </c:dLbl>
            <c:dLbl>
              <c:idx val="16"/>
              <c:delete val="1"/>
              <c:extLst>
                <c:ext xmlns:c15="http://schemas.microsoft.com/office/drawing/2012/chart" uri="{CE6537A1-D6FC-4f65-9D91-7224C49458BB}"/>
                <c:ext xmlns:c16="http://schemas.microsoft.com/office/drawing/2014/chart" uri="{C3380CC4-5D6E-409C-BE32-E72D297353CC}">
                  <c16:uniqueId val="{00000010-996A-4D35-B337-BD73A23D3C9E}"/>
                </c:ext>
              </c:extLst>
            </c:dLbl>
            <c:dLbl>
              <c:idx val="17"/>
              <c:delete val="1"/>
              <c:extLst>
                <c:ext xmlns:c15="http://schemas.microsoft.com/office/drawing/2012/chart" uri="{CE6537A1-D6FC-4f65-9D91-7224C49458BB}"/>
                <c:ext xmlns:c16="http://schemas.microsoft.com/office/drawing/2014/chart" uri="{C3380CC4-5D6E-409C-BE32-E72D297353CC}">
                  <c16:uniqueId val="{00000011-996A-4D35-B337-BD73A23D3C9E}"/>
                </c:ext>
              </c:extLst>
            </c:dLbl>
            <c:dLbl>
              <c:idx val="18"/>
              <c:delete val="1"/>
              <c:extLst>
                <c:ext xmlns:c15="http://schemas.microsoft.com/office/drawing/2012/chart" uri="{CE6537A1-D6FC-4f65-9D91-7224C49458BB}"/>
                <c:ext xmlns:c16="http://schemas.microsoft.com/office/drawing/2014/chart" uri="{C3380CC4-5D6E-409C-BE32-E72D297353CC}">
                  <c16:uniqueId val="{00000012-996A-4D35-B337-BD73A23D3C9E}"/>
                </c:ext>
              </c:extLst>
            </c:dLbl>
            <c:dLbl>
              <c:idx val="19"/>
              <c:delete val="1"/>
              <c:extLst>
                <c:ext xmlns:c15="http://schemas.microsoft.com/office/drawing/2012/chart" uri="{CE6537A1-D6FC-4f65-9D91-7224C49458BB}"/>
                <c:ext xmlns:c16="http://schemas.microsoft.com/office/drawing/2014/chart" uri="{C3380CC4-5D6E-409C-BE32-E72D297353CC}">
                  <c16:uniqueId val="{00000013-996A-4D35-B337-BD73A23D3C9E}"/>
                </c:ext>
              </c:extLst>
            </c:dLbl>
            <c:dLbl>
              <c:idx val="20"/>
              <c:spPr>
                <a:noFill/>
                <a:ln>
                  <a:noFill/>
                </a:ln>
                <a:effectLst/>
              </c:spPr>
              <c:txPr>
                <a:bodyPr rot="0" spcFirstLastPara="1" vertOverflow="ellipsis" vert="horz" wrap="square" lIns="38100" tIns="19050" rIns="38100" bIns="19050" anchor="ctr" anchorCtr="1"/>
                <a:lstStyle/>
                <a:p>
                  <a:pPr>
                    <a:defRPr lang="zh-CN" sz="1600" b="1" i="0" u="none" strike="noStrike" kern="1200" baseline="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96A-4D35-B337-BD73A23D3C9E}"/>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rgbClr val="FF0000"/>
                    </a:solidFill>
                    <a:latin typeface="Arial" panose="020B0604020202020204" pitchFamily="34" charset="0"/>
                    <a:ea typeface="黑体" panose="02010609060101010101" pitchFamily="49" charset="-122"/>
                    <a:cs typeface="+mn-cs"/>
                    <a:sym typeface="Arial" panose="020B0604020202020204" pitchFamily="34" charset="0"/>
                  </a:defRPr>
                </a:pPr>
                <a:endParaRPr lang="zh-CN"/>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Sheet2!$P$6:$P$26</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Sheet2!$R$6:$R$26</c:f>
              <c:numCache>
                <c:formatCode>General</c:formatCode>
                <c:ptCount val="21"/>
                <c:pt idx="0">
                  <c:v>1</c:v>
                </c:pt>
                <c:pt idx="1">
                  <c:v>1</c:v>
                </c:pt>
                <c:pt idx="2">
                  <c:v>3</c:v>
                </c:pt>
                <c:pt idx="3">
                  <c:v>3</c:v>
                </c:pt>
                <c:pt idx="4">
                  <c:v>4</c:v>
                </c:pt>
                <c:pt idx="5">
                  <c:v>5</c:v>
                </c:pt>
                <c:pt idx="6">
                  <c:v>7</c:v>
                </c:pt>
                <c:pt idx="7">
                  <c:v>11</c:v>
                </c:pt>
                <c:pt idx="8">
                  <c:v>13</c:v>
                </c:pt>
                <c:pt idx="9">
                  <c:v>18</c:v>
                </c:pt>
                <c:pt idx="10">
                  <c:v>27</c:v>
                </c:pt>
                <c:pt idx="11">
                  <c:v>36</c:v>
                </c:pt>
                <c:pt idx="12">
                  <c:v>55</c:v>
                </c:pt>
                <c:pt idx="13">
                  <c:v>88</c:v>
                </c:pt>
                <c:pt idx="14">
                  <c:v>131</c:v>
                </c:pt>
                <c:pt idx="15">
                  <c:v>154</c:v>
                </c:pt>
                <c:pt idx="16">
                  <c:v>198</c:v>
                </c:pt>
                <c:pt idx="17">
                  <c:v>272</c:v>
                </c:pt>
                <c:pt idx="18">
                  <c:v>366</c:v>
                </c:pt>
                <c:pt idx="19">
                  <c:v>446</c:v>
                </c:pt>
                <c:pt idx="20">
                  <c:v>550</c:v>
                </c:pt>
              </c:numCache>
            </c:numRef>
          </c:val>
          <c:smooth val="0"/>
          <c:extLst>
            <c:ext xmlns:c16="http://schemas.microsoft.com/office/drawing/2014/chart" uri="{C3380CC4-5D6E-409C-BE32-E72D297353CC}">
              <c16:uniqueId val="{00000015-996A-4D35-B337-BD73A23D3C9E}"/>
            </c:ext>
          </c:extLst>
        </c:ser>
        <c:dLbls>
          <c:showLegendKey val="0"/>
          <c:showVal val="0"/>
          <c:showCatName val="0"/>
          <c:showSerName val="0"/>
          <c:showPercent val="0"/>
          <c:showBubbleSize val="0"/>
        </c:dLbls>
        <c:marker val="1"/>
        <c:smooth val="0"/>
        <c:axId val="172735872"/>
        <c:axId val="172750336"/>
      </c:lineChart>
      <c:catAx>
        <c:axId val="172735872"/>
        <c:scaling>
          <c:orientation val="minMax"/>
        </c:scaling>
        <c:delete val="0"/>
        <c:axPos val="b"/>
        <c:title>
          <c:tx>
            <c:rich>
              <a:bodyPr rot="0" spcFirstLastPara="1" vertOverflow="ellipsis" vert="horz" wrap="square" anchor="ctr" anchorCtr="1"/>
              <a:lstStyle/>
              <a:p>
                <a:pPr>
                  <a:defRPr lang="zh-CN" sz="1800" b="1" i="0" u="none" strike="noStrike" kern="1200" baseline="0">
                    <a:solidFill>
                      <a:schemeClr val="tx1">
                        <a:lumMod val="65000"/>
                        <a:lumOff val="35000"/>
                      </a:schemeClr>
                    </a:solidFill>
                    <a:latin typeface="Arial" panose="020B0604020202020204" pitchFamily="34" charset="0"/>
                    <a:ea typeface="黑体" panose="02010609060101010101" pitchFamily="49" charset="-122"/>
                    <a:cs typeface="+mn-cs"/>
                    <a:sym typeface="Arial" panose="020B0604020202020204" pitchFamily="34" charset="0"/>
                  </a:defRPr>
                </a:pPr>
                <a:r>
                  <a:rPr lang="zh-CN" sz="1800" b="1"/>
                  <a:t>时间</a:t>
                </a:r>
              </a:p>
            </c:rich>
          </c:tx>
          <c:overlay val="0"/>
          <c:spPr>
            <a:noFill/>
            <a:ln>
              <a:noFill/>
            </a:ln>
            <a:effectLst/>
          </c:spPr>
          <c:txPr>
            <a:bodyPr rot="0" spcFirstLastPara="1" vertOverflow="ellipsis" vert="horz" wrap="square" anchor="ctr" anchorCtr="1"/>
            <a:lstStyle/>
            <a:p>
              <a:pPr>
                <a:defRPr lang="zh-CN" sz="1800" b="1" i="0" u="none" strike="noStrike" kern="1200" baseline="0">
                  <a:solidFill>
                    <a:schemeClr val="tx1">
                      <a:lumMod val="65000"/>
                      <a:lumOff val="35000"/>
                    </a:schemeClr>
                  </a:solidFill>
                  <a:latin typeface="Arial" panose="020B0604020202020204" pitchFamily="34" charset="0"/>
                  <a:ea typeface="黑体" panose="02010609060101010101" pitchFamily="49" charset="-122"/>
                  <a:cs typeface="+mn-cs"/>
                  <a:sym typeface="Arial" panose="020B0604020202020204" pitchFamily="34" charset="0"/>
                </a:defRPr>
              </a:pPr>
              <a:endParaRPr lang="zh-CN"/>
            </a:p>
          </c:txPr>
        </c:title>
        <c:numFmt formatCode="General" sourceLinked="1"/>
        <c:majorTickMark val="none"/>
        <c:minorTickMark val="none"/>
        <c:tickLblPos val="nextTo"/>
        <c:spPr>
          <a:noFill/>
          <a:ln w="15875" cap="flat" cmpd="sng" algn="ctr">
            <a:solidFill>
              <a:schemeClr val="tx2"/>
            </a:solidFill>
            <a:prstDash val="solid"/>
            <a:round/>
            <a:tailEnd type="none" w="sm" len="lg"/>
          </a:ln>
          <a:effectLst/>
        </c:spPr>
        <c:txPr>
          <a:bodyPr rot="-60000000" spcFirstLastPara="1" vertOverflow="ellipsis" vert="horz" wrap="square" anchor="ctr" anchorCtr="1"/>
          <a:lstStyle/>
          <a:p>
            <a:pPr>
              <a:defRPr lang="zh-CN" sz="1200" b="1" i="0" u="none" strike="noStrike" kern="1200" baseline="0">
                <a:solidFill>
                  <a:schemeClr val="tx1">
                    <a:lumMod val="65000"/>
                    <a:lumOff val="35000"/>
                  </a:schemeClr>
                </a:solidFill>
                <a:latin typeface="Arial" panose="020B0604020202020204" pitchFamily="34" charset="0"/>
                <a:ea typeface="黑体" panose="02010609060101010101" pitchFamily="49" charset="-122"/>
                <a:cs typeface="+mn-cs"/>
                <a:sym typeface="Arial" panose="020B0604020202020204" pitchFamily="34" charset="0"/>
              </a:defRPr>
            </a:pPr>
            <a:endParaRPr lang="zh-CN"/>
          </a:p>
        </c:txPr>
        <c:crossAx val="172750336"/>
        <c:crosses val="autoZero"/>
        <c:auto val="1"/>
        <c:lblAlgn val="ctr"/>
        <c:lblOffset val="100"/>
        <c:tickLblSkip val="2"/>
        <c:noMultiLvlLbl val="0"/>
      </c:catAx>
      <c:valAx>
        <c:axId val="172750336"/>
        <c:scaling>
          <c:orientation val="minMax"/>
        </c:scaling>
        <c:delete val="0"/>
        <c:axPos val="l"/>
        <c:title>
          <c:tx>
            <c:rich>
              <a:bodyPr rot="-5400000" spcFirstLastPara="1" vertOverflow="ellipsis" vert="horz" wrap="square" anchor="ctr" anchorCtr="1"/>
              <a:lstStyle/>
              <a:p>
                <a:pPr>
                  <a:defRPr lang="zh-CN" sz="1800" b="1" i="0" u="none" strike="noStrike" kern="1200" baseline="0">
                    <a:solidFill>
                      <a:schemeClr val="tx1">
                        <a:lumMod val="65000"/>
                        <a:lumOff val="35000"/>
                      </a:schemeClr>
                    </a:solidFill>
                    <a:latin typeface="Arial" panose="020B0604020202020204" pitchFamily="34" charset="0"/>
                    <a:ea typeface="黑体" panose="02010609060101010101" pitchFamily="49" charset="-122"/>
                    <a:cs typeface="+mn-cs"/>
                    <a:sym typeface="Arial" panose="020B0604020202020204" pitchFamily="34" charset="0"/>
                  </a:defRPr>
                </a:pPr>
                <a:r>
                  <a:rPr lang="zh-CN" sz="1800" b="1"/>
                  <a:t>数目</a:t>
                </a:r>
              </a:p>
            </c:rich>
          </c:tx>
          <c:overlay val="0"/>
          <c:spPr>
            <a:noFill/>
            <a:ln>
              <a:noFill/>
            </a:ln>
            <a:effectLst/>
          </c:spPr>
          <c:txPr>
            <a:bodyPr rot="-5400000" spcFirstLastPara="1" vertOverflow="ellipsis" vert="horz" wrap="square" anchor="ctr" anchorCtr="1"/>
            <a:lstStyle/>
            <a:p>
              <a:pPr>
                <a:defRPr lang="zh-CN" sz="1800" b="1" i="0" u="none" strike="noStrike" kern="1200" baseline="0">
                  <a:solidFill>
                    <a:schemeClr val="tx1">
                      <a:lumMod val="65000"/>
                      <a:lumOff val="35000"/>
                    </a:schemeClr>
                  </a:solidFill>
                  <a:latin typeface="Arial" panose="020B0604020202020204" pitchFamily="34" charset="0"/>
                  <a:ea typeface="黑体" panose="02010609060101010101" pitchFamily="49" charset="-122"/>
                  <a:cs typeface="+mn-cs"/>
                  <a:sym typeface="Arial" panose="020B0604020202020204" pitchFamily="34" charset="0"/>
                </a:defRPr>
              </a:pPr>
              <a:endParaRPr lang="zh-CN"/>
            </a:p>
          </c:txPr>
        </c:title>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lang="zh-CN" sz="1400" b="1" i="0" u="none" strike="noStrike" kern="1200" baseline="0">
                <a:solidFill>
                  <a:schemeClr val="tx2"/>
                </a:solidFill>
                <a:latin typeface="Arial" panose="020B0604020202020204" pitchFamily="34" charset="0"/>
                <a:ea typeface="黑体" panose="02010609060101010101" pitchFamily="49" charset="-122"/>
                <a:cs typeface="+mn-cs"/>
                <a:sym typeface="Arial" panose="020B0604020202020204" pitchFamily="34" charset="0"/>
              </a:defRPr>
            </a:pPr>
            <a:endParaRPr lang="zh-CN"/>
          </a:p>
        </c:txPr>
        <c:crossAx val="17273587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黑体" panose="02010609060101010101" pitchFamily="49" charset="-122"/>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099"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1684" name="Rectangle 4"/>
          <p:cNvSpPr>
            <a:spLocks noGrp="1" noRot="1" noChangeAspect="1"/>
          </p:cNvSpPr>
          <p:nvPr>
            <p:ph type="sldImg" idx="2"/>
          </p:nvPr>
        </p:nvSpPr>
        <p:spPr>
          <a:xfrm>
            <a:off x="1143000" y="685800"/>
            <a:ext cx="4572000" cy="3429000"/>
          </a:xfrm>
          <a:prstGeom prst="rect">
            <a:avLst/>
          </a:prstGeom>
          <a:noFill/>
          <a:ln w="9525">
            <a:noFill/>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lstStyle/>
          <a:p>
            <a:pPr lvl="0" algn="r" eaLnBrk="1" hangingPunct="1"/>
            <a:fld id="{9A0DB2DC-4C9A-4742-B13C-FB6460FD3503}" type="slidenum">
              <a:rPr lang="zh-CN" altLang="en-US" sz="1200" dirty="0"/>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Genom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p:sp>
      <p:sp>
        <p:nvSpPr>
          <p:cNvPr id="73731" name="备注占位符 2"/>
          <p:cNvSpPr>
            <a:spLocks noGrp="1"/>
          </p:cNvSpPr>
          <p:nvPr>
            <p:ph type="body" idx="1"/>
          </p:nvPr>
        </p:nvSpPr>
        <p:spPr/>
        <p:txBody>
          <a:bodyPr wrap="square" lIns="91440" tIns="45720" rIns="91440" bIns="45720" anchor="t"/>
          <a:lstStyle/>
          <a:p>
            <a:pPr lvl="0"/>
            <a:r>
              <a:rPr lang="zh-CN" altLang="en-US" dirty="0"/>
              <a:t>请同学写下对基因组及其基因组学的认识；课堂提问</a:t>
            </a:r>
          </a:p>
        </p:txBody>
      </p:sp>
      <p:sp>
        <p:nvSpPr>
          <p:cNvPr id="73732" name="灯片编号占位符 3"/>
          <p:cNvSpPr txBox="1">
            <a:spLocks noGrp="1"/>
          </p:cNvSpPr>
          <p:nvPr/>
        </p:nvSpPr>
        <p:spPr>
          <a:xfrm>
            <a:off x="3886200" y="8686800"/>
            <a:ext cx="2971800" cy="457200"/>
          </a:xfrm>
          <a:prstGeom prst="rect">
            <a:avLst/>
          </a:prstGeom>
          <a:noFill/>
          <a:ln w="9525">
            <a:noFill/>
          </a:ln>
        </p:spPr>
        <p:txBody>
          <a:bodyPr anchor="b"/>
          <a:lstStyle/>
          <a:p>
            <a:pPr lvl="0" algn="r" eaLnBrk="1" hangingPunct="1"/>
            <a:fld id="{9A0DB2DC-4C9A-4742-B13C-FB6460FD3503}" type="slidenum">
              <a:rPr lang="zh-CN" altLang="en-US" sz="1200" dirty="0"/>
              <a:t>7</a:t>
            </a:fld>
            <a:endParaRPr lang="zh-CN" altLang="en-US" sz="1200" dirty="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p:sp>
      <p:sp>
        <p:nvSpPr>
          <p:cNvPr id="74755" name="备注占位符 2"/>
          <p:cNvSpPr>
            <a:spLocks noGrp="1"/>
          </p:cNvSpPr>
          <p:nvPr>
            <p:ph type="body" idx="1"/>
          </p:nvPr>
        </p:nvSpPr>
        <p:spPr/>
        <p:txBody>
          <a:bodyPr wrap="square" lIns="91440" tIns="45720" rIns="91440" bIns="45720" anchor="t"/>
          <a:lstStyle/>
          <a:p>
            <a:pPr lvl="0"/>
            <a:r>
              <a:rPr lang="en-US" altLang="zh-CN" dirty="0"/>
              <a:t>2011, Wiki: genome</a:t>
            </a:r>
          </a:p>
          <a:p>
            <a:pPr lvl="0"/>
            <a:r>
              <a:rPr lang="en-US" altLang="zh-CN" dirty="0">
                <a:latin typeface="宋体" panose="02010600030101010101" pitchFamily="2" charset="-122"/>
              </a:rPr>
              <a:t>First sequenced RNA-genome</a:t>
            </a:r>
            <a:r>
              <a:rPr lang="en-US" altLang="zh-CN" u="sng" baseline="30000" dirty="0">
                <a:solidFill>
                  <a:srgbClr val="0000FF"/>
                </a:solidFill>
                <a:latin typeface="宋体" panose="02010600030101010101" pitchFamily="2" charset="-122"/>
                <a:hlinkClick r:id="rId3"/>
              </a:rPr>
              <a:t>[8]</a:t>
            </a:r>
            <a:r>
              <a:rPr lang="en-US" altLang="zh-CN" i="1" dirty="0"/>
              <a:t>Nature</a:t>
            </a:r>
            <a:r>
              <a:rPr lang="en-US" altLang="zh-CN" dirty="0"/>
              <a:t> </a:t>
            </a:r>
            <a:r>
              <a:rPr lang="en-US" altLang="zh-CN" b="1" dirty="0"/>
              <a:t>260</a:t>
            </a:r>
            <a:r>
              <a:rPr lang="en-US" altLang="zh-CN" dirty="0"/>
              <a:t>, 500 - 507 (08 April 1976);</a:t>
            </a:r>
            <a:endParaRPr lang="zh-CN" altLang="en-US" dirty="0"/>
          </a:p>
          <a:p>
            <a:pPr lvl="0"/>
            <a:endParaRPr lang="zh-CN" altLang="en-US" dirty="0"/>
          </a:p>
        </p:txBody>
      </p:sp>
      <p:sp>
        <p:nvSpPr>
          <p:cNvPr id="74756" name="灯片编号占位符 3"/>
          <p:cNvSpPr txBox="1">
            <a:spLocks noGrp="1"/>
          </p:cNvSpPr>
          <p:nvPr/>
        </p:nvSpPr>
        <p:spPr>
          <a:xfrm>
            <a:off x="3886200" y="8686800"/>
            <a:ext cx="2971800" cy="457200"/>
          </a:xfrm>
          <a:prstGeom prst="rect">
            <a:avLst/>
          </a:prstGeom>
          <a:noFill/>
          <a:ln w="9525">
            <a:noFill/>
          </a:ln>
        </p:spPr>
        <p:txBody>
          <a:bodyPr anchor="b"/>
          <a:lstStyle/>
          <a:p>
            <a:pPr lvl="0" algn="r" eaLnBrk="1" hangingPunct="1"/>
            <a:fld id="{9A0DB2DC-4C9A-4742-B13C-FB6460FD3503}" type="slidenum">
              <a:rPr lang="zh-CN" altLang="en-US" sz="1200" dirty="0"/>
              <a:t>9</a:t>
            </a:fld>
            <a:endParaRPr lang="zh-CN" altLang="en-US" sz="1200" dirty="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p:sp>
      <p:sp>
        <p:nvSpPr>
          <p:cNvPr id="75779" name="备注占位符 2"/>
          <p:cNvSpPr>
            <a:spLocks noGrp="1"/>
          </p:cNvSpPr>
          <p:nvPr>
            <p:ph type="body" idx="1"/>
          </p:nvPr>
        </p:nvSpPr>
        <p:spPr/>
        <p:txBody>
          <a:bodyPr wrap="square" lIns="91440" tIns="45720" rIns="91440" bIns="45720" anchor="t"/>
          <a:lstStyle/>
          <a:p>
            <a:pPr lvl="0"/>
            <a:r>
              <a:rPr lang="en-US" altLang="zh-CN" b="1" dirty="0"/>
              <a:t>Genomics</a:t>
            </a:r>
            <a:r>
              <a:rPr lang="en-US" altLang="zh-CN" dirty="0"/>
              <a:t> is a discipline in genetics. </a:t>
            </a:r>
            <a:r>
              <a:rPr lang="zh-CN" altLang="en-US" dirty="0"/>
              <a:t>宽泛第说，基因组是研究遗传的</a:t>
            </a:r>
          </a:p>
        </p:txBody>
      </p:sp>
      <p:sp>
        <p:nvSpPr>
          <p:cNvPr id="75780" name="灯片编号占位符 3"/>
          <p:cNvSpPr txBox="1">
            <a:spLocks noGrp="1"/>
          </p:cNvSpPr>
          <p:nvPr/>
        </p:nvSpPr>
        <p:spPr>
          <a:xfrm>
            <a:off x="3886200" y="8686800"/>
            <a:ext cx="2971800" cy="457200"/>
          </a:xfrm>
          <a:prstGeom prst="rect">
            <a:avLst/>
          </a:prstGeom>
          <a:noFill/>
          <a:ln w="9525">
            <a:noFill/>
          </a:ln>
        </p:spPr>
        <p:txBody>
          <a:bodyPr anchor="b"/>
          <a:lstStyle/>
          <a:p>
            <a:pPr lvl="0" algn="r" eaLnBrk="1" hangingPunct="1"/>
            <a:fld id="{9A0DB2DC-4C9A-4742-B13C-FB6460FD3503}" type="slidenum">
              <a:rPr lang="zh-CN" altLang="en-US" sz="1200" dirty="0"/>
              <a:t>11</a:t>
            </a:fld>
            <a:endParaRPr lang="zh-CN" altLang="en-US" sz="1200" dirty="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p:sp>
      <p:sp>
        <p:nvSpPr>
          <p:cNvPr id="76803" name="备注占位符 2"/>
          <p:cNvSpPr>
            <a:spLocks noGrp="1"/>
          </p:cNvSpPr>
          <p:nvPr>
            <p:ph type="body" idx="1"/>
          </p:nvPr>
        </p:nvSpPr>
        <p:spPr/>
        <p:txBody>
          <a:bodyPr wrap="square" lIns="91440" tIns="45720" rIns="91440" bIns="45720" anchor="ctr"/>
          <a:lstStyle/>
          <a:p>
            <a:pPr lvl="0"/>
            <a:r>
              <a:rPr lang="zh-CN" altLang="en-US" dirty="0"/>
              <a:t>三个时间节点：</a:t>
            </a:r>
            <a:r>
              <a:rPr lang="en-US" altLang="zh-CN" dirty="0"/>
              <a:t>1990</a:t>
            </a:r>
            <a:r>
              <a:rPr lang="zh-CN" altLang="en-US" dirty="0"/>
              <a:t>，</a:t>
            </a:r>
            <a:r>
              <a:rPr lang="en-US" altLang="zh-CN" dirty="0"/>
              <a:t>2005</a:t>
            </a:r>
            <a:r>
              <a:rPr lang="zh-CN" altLang="en-US" dirty="0"/>
              <a:t>，</a:t>
            </a:r>
            <a:r>
              <a:rPr lang="en-US" altLang="zh-CN" dirty="0"/>
              <a:t>2010. (1987</a:t>
            </a:r>
            <a:r>
              <a:rPr lang="zh-CN" altLang="en-US" dirty="0"/>
              <a:t>年出现自动测序仪器）</a:t>
            </a:r>
          </a:p>
        </p:txBody>
      </p:sp>
      <p:sp>
        <p:nvSpPr>
          <p:cNvPr id="76804" name="灯片编号占位符 3"/>
          <p:cNvSpPr txBox="1">
            <a:spLocks noGrp="1"/>
          </p:cNvSpPr>
          <p:nvPr>
            <p:ph type="sldNum" sz="quarter"/>
          </p:nvPr>
        </p:nvSpPr>
        <p:spPr>
          <a:xfrm>
            <a:off x="3886200" y="8686800"/>
            <a:ext cx="2971800" cy="457200"/>
          </a:xfrm>
          <a:prstGeom prst="rect">
            <a:avLst/>
          </a:prstGeom>
          <a:noFill/>
          <a:ln w="9525">
            <a:noFill/>
          </a:ln>
        </p:spPr>
        <p:txBody>
          <a:bodyPr anchor="b"/>
          <a:lstStyle/>
          <a:p>
            <a:pPr lvl="0" algn="r" eaLnBrk="1" hangingPunct="1"/>
            <a:fld id="{9A0DB2DC-4C9A-4742-B13C-FB6460FD3503}" type="slidenum">
              <a:rPr lang="zh-CN" altLang="en-US" sz="1200" dirty="0"/>
              <a:t>14</a:t>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Transposon compositions in different species. In clockwise order, species shown are Homo</a:t>
            </a:r>
          </a:p>
          <a:p>
            <a:r>
              <a:rPr lang="zh-CN" altLang="en-US"/>
              <a:t>sapiens, Mus musculus, Rattus norvegicus, Myotis lucifugus, Escherichia coli, Arabidopsis</a:t>
            </a:r>
          </a:p>
          <a:p>
            <a:r>
              <a:rPr lang="zh-CN" altLang="en-US"/>
              <a:t>thaliana, Oryza sativa, Zea mays, Caenorhabditis elegans, Drosophila melanogaster, and</a:t>
            </a:r>
          </a:p>
          <a:p>
            <a:r>
              <a:rPr lang="zh-CN" altLang="en-US"/>
              <a:t>Danio rerio. The phylogenetic tree in the center describes the evolutionary relationships</a:t>
            </a:r>
          </a:p>
          <a:p>
            <a:r>
              <a:rPr lang="zh-CN" altLang="en-US"/>
              <a:t>among them. The pie charts illustrate the fraction of the genome accounted for by different</a:t>
            </a:r>
          </a:p>
          <a:p>
            <a:r>
              <a:rPr lang="zh-CN" altLang="en-US"/>
              <a:t>transposon classes (113). Although the bat Myotis lucifugus is a mammal, its transposon</a:t>
            </a:r>
          </a:p>
          <a:p>
            <a:r>
              <a:rPr lang="zh-CN" altLang="en-US"/>
              <a:t>composition is distinct, even among bats. Data on non-Myotis bats provided by D.A. Ray &amp;</a:t>
            </a:r>
          </a:p>
          <a:p>
            <a:r>
              <a:rPr lang="zh-CN" altLang="en-US"/>
              <a:t>H. Pagán, personal communication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p:sp>
      <p:sp>
        <p:nvSpPr>
          <p:cNvPr id="83971" name="备注占位符 2"/>
          <p:cNvSpPr>
            <a:spLocks noGrp="1"/>
          </p:cNvSpPr>
          <p:nvPr>
            <p:ph type="body" idx="1"/>
          </p:nvPr>
        </p:nvSpPr>
        <p:spPr/>
        <p:txBody>
          <a:bodyPr wrap="square" lIns="91440" tIns="45720" rIns="91440" bIns="45720" anchor="t"/>
          <a:lstStyle/>
          <a:p>
            <a:pPr lvl="0"/>
            <a:r>
              <a:rPr lang="en-AU" altLang="en-US" dirty="0"/>
              <a:t>CSIRO.  EMBL Australia - April 2011 - Jen Taylor</a:t>
            </a:r>
          </a:p>
          <a:p>
            <a:pPr lvl="0"/>
            <a:endParaRPr lang="zh-CN" altLang="en-US" dirty="0"/>
          </a:p>
        </p:txBody>
      </p:sp>
      <p:sp>
        <p:nvSpPr>
          <p:cNvPr id="83972" name="灯片编号占位符 3"/>
          <p:cNvSpPr txBox="1">
            <a:spLocks noGrp="1"/>
          </p:cNvSpPr>
          <p:nvPr/>
        </p:nvSpPr>
        <p:spPr>
          <a:xfrm>
            <a:off x="3886200" y="8686800"/>
            <a:ext cx="2971800" cy="457200"/>
          </a:xfrm>
          <a:prstGeom prst="rect">
            <a:avLst/>
          </a:prstGeom>
          <a:noFill/>
          <a:ln w="9525">
            <a:noFill/>
          </a:ln>
        </p:spPr>
        <p:txBody>
          <a:bodyPr anchor="b"/>
          <a:lstStyle/>
          <a:p>
            <a:pPr lvl="0" algn="r" eaLnBrk="1" hangingPunct="1"/>
            <a:fld id="{9A0DB2DC-4C9A-4742-B13C-FB6460FD3503}" type="slidenum">
              <a:rPr lang="zh-CN" altLang="en-US" sz="1200" dirty="0"/>
              <a:t>21</a:t>
            </a:fld>
            <a:endParaRPr lang="zh-CN" altLang="en-US" sz="1200"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b="1" dirty="0"/>
              <a:t>‹#›</a:t>
            </a:fld>
            <a:endParaRPr lang="zh-CN" altLang="en-US" sz="1400" b="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b="1" dirty="0"/>
              <a:t>‹#›</a:t>
            </a:fld>
            <a:endParaRPr lang="zh-CN" altLang="en-US" sz="1400" b="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b="1" dirty="0"/>
              <a:t>‹#›</a:t>
            </a:fld>
            <a:endParaRPr lang="zh-CN" altLang="en-US" sz="1400" b="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t>‹#›</a:t>
            </a:fld>
            <a:endParaRPr lang="zh-CN" altLang="en-US" sz="14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t>‹#›</a:t>
            </a:fld>
            <a:endParaRPr lang="zh-CN" altLang="en-US" sz="14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t>‹#›</a:t>
            </a:fld>
            <a:endParaRPr lang="zh-CN" altLang="en-US" sz="140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zh-CN" altLang="en-US" sz="1400" dirty="0"/>
              <a:t>‹#›</a:t>
            </a:fld>
            <a:endParaRPr lang="zh-CN" altLang="en-US" sz="140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algn="r" eaLnBrk="1" hangingPunct="1"/>
            <a:fld id="{9A0DB2DC-4C9A-4742-B13C-FB6460FD3503}" type="slidenum">
              <a:rPr lang="zh-CN" altLang="en-US" sz="1400" dirty="0"/>
              <a:t>‹#›</a:t>
            </a:fld>
            <a:endParaRPr lang="zh-CN" altLang="en-US" sz="14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eaLnBrk="1" hangingPunct="1"/>
            <a:fld id="{9A0DB2DC-4C9A-4742-B13C-FB6460FD3503}" type="slidenum">
              <a:rPr lang="zh-CN" altLang="en-US" sz="1400" dirty="0"/>
              <a:t>‹#›</a:t>
            </a:fld>
            <a:endParaRPr lang="zh-CN" altLang="en-US" sz="140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hangingPunct="1"/>
            <a:fld id="{9A0DB2DC-4C9A-4742-B13C-FB6460FD3503}" type="slidenum">
              <a:rPr lang="zh-CN" altLang="en-US" sz="1400" dirty="0"/>
              <a:t>‹#›</a:t>
            </a:fld>
            <a:endParaRPr lang="zh-CN" altLang="en-US" sz="14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zh-CN" altLang="en-US" sz="1400" dirty="0"/>
              <a:t>‹#›</a:t>
            </a:fld>
            <a:endParaRPr lang="zh-CN" altLang="en-US" sz="14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b="1" dirty="0"/>
              <a:t>‹#›</a:t>
            </a:fld>
            <a:endParaRPr lang="zh-CN" altLang="en-US" sz="1400" b="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Pct val="110000"/>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zh-CN" altLang="en-US" sz="1400" dirty="0"/>
              <a:t>‹#›</a:t>
            </a:fld>
            <a:endParaRPr lang="zh-CN" altLang="en-US" sz="140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t>‹#›</a:t>
            </a:fld>
            <a:endParaRPr lang="zh-CN" altLang="en-US" sz="140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t>‹#›</a:t>
            </a:fld>
            <a:endParaRPr lang="zh-CN" altLang="en-US" sz="14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b="1" dirty="0"/>
              <a:t>‹#›</a:t>
            </a:fld>
            <a:endParaRPr lang="zh-CN" altLang="en-US" sz="1400" b="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zh-CN" altLang="en-US" sz="1400" b="1" dirty="0"/>
              <a:t>‹#›</a:t>
            </a:fld>
            <a:endParaRPr lang="zh-CN" altLang="en-US" sz="1400" b="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algn="r" eaLnBrk="1" hangingPunct="1"/>
            <a:fld id="{9A0DB2DC-4C9A-4742-B13C-FB6460FD3503}" type="slidenum">
              <a:rPr lang="zh-CN" altLang="en-US" sz="1400" b="1" dirty="0"/>
              <a:t>‹#›</a:t>
            </a:fld>
            <a:endParaRPr lang="zh-CN" altLang="en-US" sz="1400" b="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eaLnBrk="1" hangingPunct="1"/>
            <a:fld id="{9A0DB2DC-4C9A-4742-B13C-FB6460FD3503}" type="slidenum">
              <a:rPr lang="zh-CN" altLang="en-US" sz="1400" b="1" dirty="0"/>
              <a:t>‹#›</a:t>
            </a:fld>
            <a:endParaRPr lang="zh-CN" altLang="en-US" sz="1400" b="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hangingPunct="1"/>
            <a:fld id="{9A0DB2DC-4C9A-4742-B13C-FB6460FD3503}" type="slidenum">
              <a:rPr lang="zh-CN" altLang="en-US" sz="1400" b="1" dirty="0"/>
              <a:t>‹#›</a:t>
            </a:fld>
            <a:endParaRPr lang="zh-CN" altLang="en-US" sz="1400" b="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zh-CN" altLang="en-US" sz="1400" b="1" dirty="0"/>
              <a:t>‹#›</a:t>
            </a:fld>
            <a:endParaRPr lang="zh-CN" altLang="en-US" sz="1400" b="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Pct val="110000"/>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zh-CN" altLang="en-US" sz="1400" b="1" dirty="0"/>
              <a:t>‹#›</a:t>
            </a:fld>
            <a:endParaRPr lang="zh-CN" altLang="en-US" sz="1400" b="1"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p:nvPr/>
        </p:nvGrpSpPr>
        <p:grpSpPr>
          <a:xfrm>
            <a:off x="0" y="0"/>
            <a:ext cx="8839200" cy="6858000"/>
            <a:chOff x="0" y="0"/>
            <a:chExt cx="5568" cy="4320"/>
          </a:xfrm>
        </p:grpSpPr>
        <p:grpSp>
          <p:nvGrpSpPr>
            <p:cNvPr id="1032" name="Group 3"/>
            <p:cNvGrpSpPr/>
            <p:nvPr userDrawn="1"/>
          </p:nvGrpSpPr>
          <p:grpSpPr>
            <a:xfrm>
              <a:off x="0" y="0"/>
              <a:ext cx="3216" cy="3072"/>
              <a:chOff x="0" y="0"/>
              <a:chExt cx="2928" cy="2784"/>
            </a:xfrm>
          </p:grpSpPr>
          <p:sp>
            <p:nvSpPr>
              <p:cNvPr id="1045" name="Oval 7"/>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1046" name="Oval 8"/>
              <p:cNvSpPr/>
              <p:nvPr userDrawn="1"/>
            </p:nvSpPr>
            <p:spPr>
              <a:xfrm>
                <a:off x="240" y="240"/>
                <a:ext cx="2445" cy="230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1047" name="Oval 9"/>
              <p:cNvSpPr/>
              <p:nvPr userDrawn="1"/>
            </p:nvSpPr>
            <p:spPr>
              <a:xfrm>
                <a:off x="480" y="480"/>
                <a:ext cx="1968" cy="1822"/>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1048" name="Oval 10"/>
              <p:cNvSpPr/>
              <p:nvPr userDrawn="1"/>
            </p:nvSpPr>
            <p:spPr>
              <a:xfrm>
                <a:off x="720" y="720"/>
                <a:ext cx="1488" cy="1349"/>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1049" name="Oval 11"/>
              <p:cNvSpPr/>
              <p:nvPr userDrawn="1"/>
            </p:nvSpPr>
            <p:spPr>
              <a:xfrm>
                <a:off x="912" y="912"/>
                <a:ext cx="1103" cy="962"/>
              </a:xfrm>
              <a:prstGeom prst="ellipse">
                <a:avLst/>
              </a:prstGeom>
              <a:noFill/>
              <a:ln w="9525" cap="flat" cmpd="sng">
                <a:solidFill>
                  <a:schemeClr val="accent1"/>
                </a:solidFill>
                <a:prstDash val="sysDot"/>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grpSp>
        <p:grpSp>
          <p:nvGrpSpPr>
            <p:cNvPr id="1033" name="Group 9"/>
            <p:cNvGrpSpPr/>
            <p:nvPr userDrawn="1"/>
          </p:nvGrpSpPr>
          <p:grpSpPr>
            <a:xfrm>
              <a:off x="2016" y="2016"/>
              <a:ext cx="2448" cy="2304"/>
              <a:chOff x="0" y="0"/>
              <a:chExt cx="2928" cy="2784"/>
            </a:xfrm>
          </p:grpSpPr>
          <p:sp>
            <p:nvSpPr>
              <p:cNvPr id="1040" name="Oval 14"/>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1041" name="Oval 15"/>
              <p:cNvSpPr/>
              <p:nvPr userDrawn="1"/>
            </p:nvSpPr>
            <p:spPr>
              <a:xfrm>
                <a:off x="240" y="240"/>
                <a:ext cx="2447" cy="2303"/>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1042" name="Oval 16"/>
              <p:cNvSpPr/>
              <p:nvPr userDrawn="1"/>
            </p:nvSpPr>
            <p:spPr>
              <a:xfrm>
                <a:off x="480" y="480"/>
                <a:ext cx="1970" cy="1826"/>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1043" name="Oval 17"/>
              <p:cNvSpPr/>
              <p:nvPr userDrawn="1"/>
            </p:nvSpPr>
            <p:spPr>
              <a:xfrm>
                <a:off x="720" y="720"/>
                <a:ext cx="1488" cy="134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1044" name="Oval 18"/>
              <p:cNvSpPr/>
              <p:nvPr userDrawn="1"/>
            </p:nvSpPr>
            <p:spPr>
              <a:xfrm>
                <a:off x="911" y="912"/>
                <a:ext cx="1105" cy="958"/>
              </a:xfrm>
              <a:prstGeom prst="ellipse">
                <a:avLst/>
              </a:prstGeom>
              <a:noFill/>
              <a:ln w="9525" cap="flat" cmpd="sng">
                <a:solidFill>
                  <a:schemeClr val="accent1"/>
                </a:solidFill>
                <a:prstDash val="sysDot"/>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grpSp>
        <p:grpSp>
          <p:nvGrpSpPr>
            <p:cNvPr id="1034" name="Group 15"/>
            <p:cNvGrpSpPr/>
            <p:nvPr userDrawn="1"/>
          </p:nvGrpSpPr>
          <p:grpSpPr>
            <a:xfrm>
              <a:off x="2832" y="96"/>
              <a:ext cx="2736" cy="2592"/>
              <a:chOff x="0" y="0"/>
              <a:chExt cx="2928" cy="2784"/>
            </a:xfrm>
          </p:grpSpPr>
          <p:sp>
            <p:nvSpPr>
              <p:cNvPr id="1035" name="Oval 20"/>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1036" name="Oval 21"/>
              <p:cNvSpPr/>
              <p:nvPr userDrawn="1"/>
            </p:nvSpPr>
            <p:spPr>
              <a:xfrm>
                <a:off x="240" y="240"/>
                <a:ext cx="2452" cy="2305"/>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1037" name="Oval 22"/>
              <p:cNvSpPr/>
              <p:nvPr userDrawn="1"/>
            </p:nvSpPr>
            <p:spPr>
              <a:xfrm>
                <a:off x="481" y="480"/>
                <a:ext cx="1967" cy="182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1038" name="Oval 23"/>
              <p:cNvSpPr/>
              <p:nvPr userDrawn="1"/>
            </p:nvSpPr>
            <p:spPr>
              <a:xfrm>
                <a:off x="720" y="720"/>
                <a:ext cx="1488" cy="1347"/>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1039" name="Oval 24"/>
              <p:cNvSpPr/>
              <p:nvPr userDrawn="1"/>
            </p:nvSpPr>
            <p:spPr>
              <a:xfrm>
                <a:off x="912" y="912"/>
                <a:ext cx="1104" cy="960"/>
              </a:xfrm>
              <a:prstGeom prst="ellipse">
                <a:avLst/>
              </a:prstGeom>
              <a:noFill/>
              <a:ln w="9525" cap="flat" cmpd="sng">
                <a:solidFill>
                  <a:schemeClr val="accent1"/>
                </a:solidFill>
                <a:prstDash val="sysDot"/>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grpSp>
      </p:grpSp>
      <p:sp>
        <p:nvSpPr>
          <p:cNvPr id="1027" name="Rectangle 2"/>
          <p:cNvSpPr>
            <a:spLocks noGrp="1"/>
          </p:cNvSpPr>
          <p:nvPr>
            <p:ph type="title"/>
          </p:nvPr>
        </p:nvSpPr>
        <p:spPr>
          <a:xfrm>
            <a:off x="685800" y="609600"/>
            <a:ext cx="7772400" cy="1143000"/>
          </a:xfrm>
          <a:prstGeom prst="rect">
            <a:avLst/>
          </a:prstGeom>
          <a:noFill/>
          <a:ln w="9525">
            <a:noFill/>
          </a:ln>
        </p:spPr>
        <p:txBody>
          <a:bodyPr anchor="ctr"/>
          <a:lstStyle/>
          <a:p>
            <a:pPr lvl="0"/>
            <a:r>
              <a:rPr lang="zh-CN" altLang="en-US" dirty="0"/>
              <a:t>单击此处编辑母版标题样式</a:t>
            </a:r>
          </a:p>
        </p:txBody>
      </p:sp>
      <p:sp>
        <p:nvSpPr>
          <p:cNvPr id="1028" name="Rectangle 3"/>
          <p:cNvSpPr>
            <a:spLocks noGrp="1"/>
          </p:cNvSpPr>
          <p:nvPr>
            <p:ph type="body" idx="1"/>
          </p:nvPr>
        </p:nvSpPr>
        <p:spPr>
          <a:xfrm>
            <a:off x="685800" y="1981200"/>
            <a:ext cx="7772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lstStyle>
            <a:lvl1pPr>
              <a:defRPr sz="1400" b="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lstStyle>
            <a:lvl1pPr algn="ctr">
              <a:defRPr sz="1400" b="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lstStyle/>
          <a:p>
            <a:pPr lvl="0" algn="r" eaLnBrk="1" hangingPunct="1"/>
            <a:fld id="{9A0DB2DC-4C9A-4742-B13C-FB6460FD3503}" type="slidenum">
              <a:rPr lang="zh-CN" altLang="en-US" sz="1400" b="1" dirty="0"/>
              <a:t>‹#›</a:t>
            </a:fld>
            <a:endParaRPr lang="zh-CN" altLang="en-US" sz="1400" b="1"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1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110000"/>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50" name="Group 2"/>
          <p:cNvGrpSpPr/>
          <p:nvPr/>
        </p:nvGrpSpPr>
        <p:grpSpPr>
          <a:xfrm>
            <a:off x="0" y="0"/>
            <a:ext cx="9144000" cy="6858000"/>
            <a:chOff x="0" y="0"/>
            <a:chExt cx="5760" cy="4320"/>
          </a:xfrm>
        </p:grpSpPr>
        <p:grpSp>
          <p:nvGrpSpPr>
            <p:cNvPr id="2056" name="Group 3"/>
            <p:cNvGrpSpPr/>
            <p:nvPr userDrawn="1"/>
          </p:nvGrpSpPr>
          <p:grpSpPr>
            <a:xfrm>
              <a:off x="0" y="0"/>
              <a:ext cx="5568" cy="4320"/>
              <a:chOff x="0" y="0"/>
              <a:chExt cx="5568" cy="4320"/>
            </a:xfrm>
          </p:grpSpPr>
          <p:grpSp>
            <p:nvGrpSpPr>
              <p:cNvPr id="2060" name="Group 4"/>
              <p:cNvGrpSpPr/>
              <p:nvPr userDrawn="1"/>
            </p:nvGrpSpPr>
            <p:grpSpPr>
              <a:xfrm>
                <a:off x="0" y="0"/>
                <a:ext cx="3216" cy="3072"/>
                <a:chOff x="0" y="0"/>
                <a:chExt cx="2928" cy="2784"/>
              </a:xfrm>
            </p:grpSpPr>
            <p:sp>
              <p:nvSpPr>
                <p:cNvPr id="2073" name="Oval 4"/>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2074" name="Oval 5"/>
                <p:cNvSpPr/>
                <p:nvPr userDrawn="1"/>
              </p:nvSpPr>
              <p:spPr>
                <a:xfrm>
                  <a:off x="240" y="240"/>
                  <a:ext cx="2445" cy="230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2075" name="Oval 6"/>
                <p:cNvSpPr/>
                <p:nvPr userDrawn="1"/>
              </p:nvSpPr>
              <p:spPr>
                <a:xfrm>
                  <a:off x="480" y="480"/>
                  <a:ext cx="1968" cy="1822"/>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2076" name="Oval 7"/>
                <p:cNvSpPr/>
                <p:nvPr userDrawn="1"/>
              </p:nvSpPr>
              <p:spPr>
                <a:xfrm>
                  <a:off x="720" y="720"/>
                  <a:ext cx="1488" cy="1349"/>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2077" name="Oval 8"/>
                <p:cNvSpPr/>
                <p:nvPr userDrawn="1"/>
              </p:nvSpPr>
              <p:spPr>
                <a:xfrm>
                  <a:off x="912" y="912"/>
                  <a:ext cx="1103" cy="962"/>
                </a:xfrm>
                <a:prstGeom prst="ellipse">
                  <a:avLst/>
                </a:prstGeom>
                <a:noFill/>
                <a:ln w="9525" cap="flat" cmpd="sng">
                  <a:solidFill>
                    <a:schemeClr val="accent1"/>
                  </a:solidFill>
                  <a:prstDash val="sysDot"/>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grpSp>
          <p:grpSp>
            <p:nvGrpSpPr>
              <p:cNvPr id="2061" name="Group 10"/>
              <p:cNvGrpSpPr/>
              <p:nvPr userDrawn="1"/>
            </p:nvGrpSpPr>
            <p:grpSpPr>
              <a:xfrm>
                <a:off x="2016" y="2016"/>
                <a:ext cx="2448" cy="2304"/>
                <a:chOff x="0" y="0"/>
                <a:chExt cx="2928" cy="2784"/>
              </a:xfrm>
            </p:grpSpPr>
            <p:sp>
              <p:nvSpPr>
                <p:cNvPr id="2068" name="Oval 10"/>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2069" name="Oval 11"/>
                <p:cNvSpPr/>
                <p:nvPr userDrawn="1"/>
              </p:nvSpPr>
              <p:spPr>
                <a:xfrm>
                  <a:off x="240" y="240"/>
                  <a:ext cx="2447" cy="2303"/>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2070" name="Oval 12"/>
                <p:cNvSpPr/>
                <p:nvPr userDrawn="1"/>
              </p:nvSpPr>
              <p:spPr>
                <a:xfrm>
                  <a:off x="480" y="480"/>
                  <a:ext cx="1970" cy="1826"/>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2071" name="Oval 13"/>
                <p:cNvSpPr/>
                <p:nvPr userDrawn="1"/>
              </p:nvSpPr>
              <p:spPr>
                <a:xfrm>
                  <a:off x="720" y="720"/>
                  <a:ext cx="1488" cy="134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2072" name="Oval 14"/>
                <p:cNvSpPr/>
                <p:nvPr userDrawn="1"/>
              </p:nvSpPr>
              <p:spPr>
                <a:xfrm>
                  <a:off x="911" y="912"/>
                  <a:ext cx="1105" cy="958"/>
                </a:xfrm>
                <a:prstGeom prst="ellipse">
                  <a:avLst/>
                </a:prstGeom>
                <a:noFill/>
                <a:ln w="9525" cap="flat" cmpd="sng">
                  <a:solidFill>
                    <a:schemeClr val="accent1"/>
                  </a:solidFill>
                  <a:prstDash val="sysDot"/>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grpSp>
          <p:grpSp>
            <p:nvGrpSpPr>
              <p:cNvPr id="2062" name="Group 16"/>
              <p:cNvGrpSpPr/>
              <p:nvPr userDrawn="1"/>
            </p:nvGrpSpPr>
            <p:grpSpPr>
              <a:xfrm>
                <a:off x="2832" y="96"/>
                <a:ext cx="2736" cy="2592"/>
                <a:chOff x="0" y="0"/>
                <a:chExt cx="2928" cy="2784"/>
              </a:xfrm>
            </p:grpSpPr>
            <p:sp>
              <p:nvSpPr>
                <p:cNvPr id="2063" name="Oval 16"/>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2064" name="Oval 17"/>
                <p:cNvSpPr/>
                <p:nvPr userDrawn="1"/>
              </p:nvSpPr>
              <p:spPr>
                <a:xfrm>
                  <a:off x="240" y="240"/>
                  <a:ext cx="2452" cy="2305"/>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2065" name="Oval 18"/>
                <p:cNvSpPr/>
                <p:nvPr userDrawn="1"/>
              </p:nvSpPr>
              <p:spPr>
                <a:xfrm>
                  <a:off x="481" y="480"/>
                  <a:ext cx="1967" cy="182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2066" name="Oval 19"/>
                <p:cNvSpPr/>
                <p:nvPr userDrawn="1"/>
              </p:nvSpPr>
              <p:spPr>
                <a:xfrm>
                  <a:off x="720" y="720"/>
                  <a:ext cx="1488" cy="1347"/>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2067" name="Oval 20"/>
                <p:cNvSpPr/>
                <p:nvPr userDrawn="1"/>
              </p:nvSpPr>
              <p:spPr>
                <a:xfrm>
                  <a:off x="912" y="912"/>
                  <a:ext cx="1104" cy="960"/>
                </a:xfrm>
                <a:prstGeom prst="ellipse">
                  <a:avLst/>
                </a:prstGeom>
                <a:noFill/>
                <a:ln w="9525" cap="flat" cmpd="sng">
                  <a:solidFill>
                    <a:schemeClr val="accent1"/>
                  </a:solidFill>
                  <a:prstDash val="sysDot"/>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grpSp>
        </p:grpSp>
        <p:sp>
          <p:nvSpPr>
            <p:cNvPr id="2057" name="Line 26"/>
            <p:cNvSpPr/>
            <p:nvPr userDrawn="1"/>
          </p:nvSpPr>
          <p:spPr>
            <a:xfrm flipH="1">
              <a:off x="0" y="1536"/>
              <a:ext cx="1584" cy="2160"/>
            </a:xfrm>
            <a:prstGeom prst="line">
              <a:avLst/>
            </a:prstGeom>
            <a:ln w="9525" cap="flat" cmpd="sng">
              <a:solidFill>
                <a:schemeClr val="accent1"/>
              </a:solidFill>
              <a:prstDash val="dash"/>
              <a:headEnd type="none" w="med" len="med"/>
              <a:tailEnd type="none" w="med" len="med"/>
            </a:ln>
          </p:spPr>
        </p:sp>
        <p:sp>
          <p:nvSpPr>
            <p:cNvPr id="2058" name="Line 27"/>
            <p:cNvSpPr/>
            <p:nvPr userDrawn="1"/>
          </p:nvSpPr>
          <p:spPr>
            <a:xfrm>
              <a:off x="4176" y="1392"/>
              <a:ext cx="1584" cy="1728"/>
            </a:xfrm>
            <a:prstGeom prst="line">
              <a:avLst/>
            </a:prstGeom>
            <a:ln w="9525" cap="flat" cmpd="sng">
              <a:solidFill>
                <a:schemeClr val="accent1"/>
              </a:solidFill>
              <a:prstDash val="dash"/>
              <a:headEnd type="none" w="med" len="med"/>
              <a:tailEnd type="none" w="med" len="med"/>
            </a:ln>
          </p:spPr>
        </p:sp>
        <p:sp>
          <p:nvSpPr>
            <p:cNvPr id="2059" name="Line 28"/>
            <p:cNvSpPr/>
            <p:nvPr userDrawn="1"/>
          </p:nvSpPr>
          <p:spPr>
            <a:xfrm flipV="1">
              <a:off x="3216" y="0"/>
              <a:ext cx="240" cy="3120"/>
            </a:xfrm>
            <a:prstGeom prst="line">
              <a:avLst/>
            </a:prstGeom>
            <a:ln w="9525" cap="flat" cmpd="sng">
              <a:solidFill>
                <a:schemeClr val="accent1"/>
              </a:solidFill>
              <a:prstDash val="solid"/>
              <a:headEnd type="none" w="med" len="med"/>
              <a:tailEnd type="none" w="med" len="med"/>
            </a:ln>
          </p:spPr>
        </p:sp>
      </p:grpSp>
      <p:sp>
        <p:nvSpPr>
          <p:cNvPr id="2051" name="Rectangle 2"/>
          <p:cNvSpPr>
            <a:spLocks noGrp="1"/>
          </p:cNvSpPr>
          <p:nvPr>
            <p:ph type="title"/>
          </p:nvPr>
        </p:nvSpPr>
        <p:spPr>
          <a:xfrm>
            <a:off x="685800" y="609600"/>
            <a:ext cx="7772400" cy="1143000"/>
          </a:xfrm>
          <a:prstGeom prst="rect">
            <a:avLst/>
          </a:prstGeom>
          <a:noFill/>
          <a:ln w="9525">
            <a:noFill/>
          </a:ln>
        </p:spPr>
        <p:txBody>
          <a:bodyPr anchor="ctr"/>
          <a:lstStyle/>
          <a:p>
            <a:pPr lvl="0"/>
            <a:r>
              <a:rPr lang="zh-CN" altLang="en-US" dirty="0"/>
              <a:t>单击此处编辑母版标题样式</a:t>
            </a:r>
          </a:p>
        </p:txBody>
      </p:sp>
      <p:sp>
        <p:nvSpPr>
          <p:cNvPr id="2052" name="Rectangle 3"/>
          <p:cNvSpPr>
            <a:spLocks noGrp="1"/>
          </p:cNvSpPr>
          <p:nvPr>
            <p:ph type="body" idx="1"/>
          </p:nvPr>
        </p:nvSpPr>
        <p:spPr>
          <a:xfrm>
            <a:off x="685800" y="1981200"/>
            <a:ext cx="7772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 name="Rectangle 23"/>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Rectangle 24"/>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Rectangle 25"/>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lstStyle/>
          <a:p>
            <a:pPr lvl="0" algn="r" eaLnBrk="1" hangingPunct="1"/>
            <a:fld id="{9A0DB2DC-4C9A-4742-B13C-FB6460FD3503}" type="slidenum">
              <a:rPr lang="zh-CN" altLang="en-US" sz="1400" dirty="0"/>
              <a:t>‹#›</a:t>
            </a:fld>
            <a:endParaRPr lang="zh-CN" altLang="en-US" sz="1400" dirty="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1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110000"/>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bi.zju.edu.cn/bioinplant" TargetMode="External"/><Relationship Id="rId2" Type="http://schemas.openxmlformats.org/officeDocument/2006/relationships/hyperlink" Target="mailto:yecy@zju.edu.cn" TargetMode="Externa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Epistasi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en.wikipedia.org/wiki/Pleiotrop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hyperlink" Target="http://www.arabidopsis.org/info/aboutarabidopsi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3" Type="http://schemas.openxmlformats.org/officeDocument/2006/relationships/hyperlink" Target="http://en.wikipedia.org/wiki/Carsonella_ruddii" TargetMode="External"/><Relationship Id="rId18" Type="http://schemas.openxmlformats.org/officeDocument/2006/relationships/hyperlink" Target="http://en.wikipedia.org/wiki/Amoeboid" TargetMode="External"/><Relationship Id="rId26" Type="http://schemas.openxmlformats.org/officeDocument/2006/relationships/hyperlink" Target="http://en.wikipedia.org/wiki/Moss" TargetMode="External"/><Relationship Id="rId39" Type="http://schemas.openxmlformats.org/officeDocument/2006/relationships/hyperlink" Target="http://en.wikipedia.org/wiki/Apis_mellifera" TargetMode="External"/><Relationship Id="rId21" Type="http://schemas.openxmlformats.org/officeDocument/2006/relationships/hyperlink" Target="http://en.wikipedia.org/wiki/Arabidopsis_thaliana" TargetMode="External"/><Relationship Id="rId34" Type="http://schemas.openxmlformats.org/officeDocument/2006/relationships/hyperlink" Target="http://en.wikipedia.org/wiki/Caenorhabditis_elegans" TargetMode="External"/><Relationship Id="rId42" Type="http://schemas.openxmlformats.org/officeDocument/2006/relationships/hyperlink" Target="http://en.wikipedia.org/wiki/Tetraodon_nigroviridis" TargetMode="External"/><Relationship Id="rId7" Type="http://schemas.openxmlformats.org/officeDocument/2006/relationships/hyperlink" Target="http://en.wikipedia.org/wiki/Phi-X174_phage" TargetMode="External"/><Relationship Id="rId2" Type="http://schemas.openxmlformats.org/officeDocument/2006/relationships/notesSlide" Target="../notesSlides/notesSlide2.xml"/><Relationship Id="rId16" Type="http://schemas.openxmlformats.org/officeDocument/2006/relationships/hyperlink" Target="http://en.wikipedia.org/wiki/Escherichia_coli" TargetMode="External"/><Relationship Id="rId29" Type="http://schemas.openxmlformats.org/officeDocument/2006/relationships/hyperlink" Target="http://en.wikipedia.org/wiki/Yeast" TargetMode="External"/><Relationship Id="rId1" Type="http://schemas.openxmlformats.org/officeDocument/2006/relationships/slideLayout" Target="../slideLayouts/slideLayout7.xml"/><Relationship Id="rId6" Type="http://schemas.openxmlformats.org/officeDocument/2006/relationships/hyperlink" Target="http://en.wikipedia.org/wiki/SV40" TargetMode="External"/><Relationship Id="rId11" Type="http://schemas.openxmlformats.org/officeDocument/2006/relationships/hyperlink" Target="http://en.wikipedia.org/wiki/Bacterium" TargetMode="External"/><Relationship Id="rId24" Type="http://schemas.openxmlformats.org/officeDocument/2006/relationships/hyperlink" Target="http://en.wikipedia.org/wiki/Poplar" TargetMode="External"/><Relationship Id="rId32" Type="http://schemas.openxmlformats.org/officeDocument/2006/relationships/hyperlink" Target="http://en.wikipedia.org/wiki/Aspergillus_nidulans" TargetMode="External"/><Relationship Id="rId37" Type="http://schemas.openxmlformats.org/officeDocument/2006/relationships/hyperlink" Target="http://en.wikipedia.org/wiki/Drosophila_melanogaster" TargetMode="External"/><Relationship Id="rId40" Type="http://schemas.openxmlformats.org/officeDocument/2006/relationships/hyperlink" Target="http://en.wikipedia.org/wiki/Solenopsis_invicta" TargetMode="External"/><Relationship Id="rId45" Type="http://schemas.openxmlformats.org/officeDocument/2006/relationships/hyperlink" Target="http://en.wikipedia.org/wiki/Protopterus_aethiopicus" TargetMode="External"/><Relationship Id="rId5" Type="http://schemas.openxmlformats.org/officeDocument/2006/relationships/hyperlink" Target="http://en.wikipedia.org/wiki/Genome" TargetMode="External"/><Relationship Id="rId15" Type="http://schemas.openxmlformats.org/officeDocument/2006/relationships/hyperlink" Target="http://en.wikipedia.org/wiki/Wigglesworthia_glossinidia" TargetMode="External"/><Relationship Id="rId23" Type="http://schemas.openxmlformats.org/officeDocument/2006/relationships/hyperlink" Target="http://en.wikipedia.org/wiki/Flowering_plant" TargetMode="External"/><Relationship Id="rId28" Type="http://schemas.openxmlformats.org/officeDocument/2006/relationships/hyperlink" Target="http://en.wikipedia.org/wiki/Bryophyte" TargetMode="External"/><Relationship Id="rId36" Type="http://schemas.openxmlformats.org/officeDocument/2006/relationships/hyperlink" Target="http://en.wikipedia.org/wiki/Insect" TargetMode="External"/><Relationship Id="rId10" Type="http://schemas.openxmlformats.org/officeDocument/2006/relationships/hyperlink" Target="http://en.wikipedia.org/wiki/Mimivirus" TargetMode="External"/><Relationship Id="rId19" Type="http://schemas.openxmlformats.org/officeDocument/2006/relationships/hyperlink" Target="http://en.wikipedia.org/wiki/Polychaos_dubium" TargetMode="External"/><Relationship Id="rId31" Type="http://schemas.openxmlformats.org/officeDocument/2006/relationships/hyperlink" Target="http://en.wikipedia.org/wiki/Fungus" TargetMode="External"/><Relationship Id="rId44" Type="http://schemas.openxmlformats.org/officeDocument/2006/relationships/hyperlink" Target="http://en.wikipedia.org/wiki/Homo_sapiens" TargetMode="External"/><Relationship Id="rId4" Type="http://schemas.openxmlformats.org/officeDocument/2006/relationships/hyperlink" Target="http://en.wikipedia.org/wiki/Bacteriophage_MS2" TargetMode="External"/><Relationship Id="rId9" Type="http://schemas.openxmlformats.org/officeDocument/2006/relationships/hyperlink" Target="http://en.wikipedia.org/wiki/Lambda_phage" TargetMode="External"/><Relationship Id="rId14" Type="http://schemas.openxmlformats.org/officeDocument/2006/relationships/hyperlink" Target="http://en.wikipedia.org/wiki/Buchnera_aphidicola" TargetMode="External"/><Relationship Id="rId22" Type="http://schemas.openxmlformats.org/officeDocument/2006/relationships/hyperlink" Target="http://en.wikipedia.org/wiki/Genlisea_margaretae" TargetMode="External"/><Relationship Id="rId27" Type="http://schemas.openxmlformats.org/officeDocument/2006/relationships/hyperlink" Target="http://en.wikipedia.org/wiki/Physcomitrella_patens" TargetMode="External"/><Relationship Id="rId30" Type="http://schemas.openxmlformats.org/officeDocument/2006/relationships/hyperlink" Target="http://en.wikipedia.org/wiki/Saccharomyces_cerevisiae" TargetMode="External"/><Relationship Id="rId35" Type="http://schemas.openxmlformats.org/officeDocument/2006/relationships/hyperlink" Target="http://en.wikipedia.org/wiki/Pratylenchus_coffeae" TargetMode="External"/><Relationship Id="rId43" Type="http://schemas.openxmlformats.org/officeDocument/2006/relationships/hyperlink" Target="http://en.wikipedia.org/wiki/Mammal" TargetMode="External"/><Relationship Id="rId8" Type="http://schemas.openxmlformats.org/officeDocument/2006/relationships/hyperlink" Target="http://en.wikipedia.org/wiki/HIV" TargetMode="External"/><Relationship Id="rId3" Type="http://schemas.openxmlformats.org/officeDocument/2006/relationships/hyperlink" Target="http://en.wikipedia.org/wiki/Virus" TargetMode="External"/><Relationship Id="rId12" Type="http://schemas.openxmlformats.org/officeDocument/2006/relationships/hyperlink" Target="http://en.wikipedia.org/wiki/Haemophilus_influenzae" TargetMode="External"/><Relationship Id="rId17" Type="http://schemas.openxmlformats.org/officeDocument/2006/relationships/hyperlink" Target="http://en.wikipedia.org/w/index.php?title=Solibacter_usitatus&amp;action=edit&amp;redlink=1" TargetMode="External"/><Relationship Id="rId25" Type="http://schemas.openxmlformats.org/officeDocument/2006/relationships/hyperlink" Target="http://en.wikipedia.org/wiki/Pieris_japonica" TargetMode="External"/><Relationship Id="rId33" Type="http://schemas.openxmlformats.org/officeDocument/2006/relationships/hyperlink" Target="http://en.wikipedia.org/wiki/Nematoda" TargetMode="External"/><Relationship Id="rId38" Type="http://schemas.openxmlformats.org/officeDocument/2006/relationships/hyperlink" Target="http://en.wikipedia.org/wiki/Bombyx_mori" TargetMode="External"/><Relationship Id="rId20" Type="http://schemas.openxmlformats.org/officeDocument/2006/relationships/hyperlink" Target="http://en.wikipedia.org/wiki/Plant" TargetMode="External"/><Relationship Id="rId41" Type="http://schemas.openxmlformats.org/officeDocument/2006/relationships/hyperlink" Target="http://en.wikipedia.org/wiki/Fis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90600" y="620713"/>
            <a:ext cx="7772400" cy="1143000"/>
          </a:xfrm>
        </p:spPr>
        <p:txBody>
          <a:bodyPr vert="horz" wrap="square" lIns="91440" tIns="45720" rIns="91440" bIns="45720" numCol="1" anchor="ctr" anchorCtr="0" compatLnSpc="1"/>
          <a:lstStyle/>
          <a:p>
            <a:pPr lvl="0" algn="l" eaLnBrk="1" hangingPunct="1"/>
            <a:r>
              <a:rPr lang="en-US" altLang="zh-CN" b="1" dirty="0">
                <a:effectLst>
                  <a:outerShdw blurRad="38100" dist="38100" dir="2700000">
                    <a:srgbClr val="C0C0C0"/>
                  </a:outerShdw>
                </a:effectLst>
                <a:latin typeface="Constantia" panose="02030602050306030303" pitchFamily="18" charset="0"/>
                <a:ea typeface="DotumChe" pitchFamily="49" charset="-127"/>
              </a:rPr>
              <a:t>Plant Genomics</a:t>
            </a:r>
            <a:br>
              <a:rPr lang="en-US" altLang="zh-CN" b="1" dirty="0">
                <a:effectLst>
                  <a:outerShdw blurRad="38100" dist="38100" dir="2700000">
                    <a:srgbClr val="C0C0C0"/>
                  </a:outerShdw>
                </a:effectLst>
                <a:latin typeface="Constantia" panose="02030602050306030303" pitchFamily="18" charset="0"/>
                <a:ea typeface="DotumChe" pitchFamily="49" charset="-127"/>
              </a:rPr>
            </a:br>
            <a:endParaRPr lang="en-US" altLang="zh-CN" b="1" dirty="0">
              <a:effectLst>
                <a:outerShdw blurRad="38100" dist="38100" dir="2700000">
                  <a:srgbClr val="C0C0C0"/>
                </a:outerShdw>
              </a:effectLst>
              <a:latin typeface="Constantia" panose="02030602050306030303" pitchFamily="18" charset="0"/>
              <a:ea typeface="DotumChe" pitchFamily="49" charset="-127"/>
            </a:endParaRPr>
          </a:p>
        </p:txBody>
      </p:sp>
      <p:sp>
        <p:nvSpPr>
          <p:cNvPr id="3075" name="Rectangle 3"/>
          <p:cNvSpPr>
            <a:spLocks noGrp="1"/>
          </p:cNvSpPr>
          <p:nvPr>
            <p:ph type="subTitle"/>
          </p:nvPr>
        </p:nvSpPr>
        <p:spPr>
          <a:xfrm>
            <a:off x="990600" y="1628775"/>
            <a:ext cx="8153400" cy="1752600"/>
          </a:xfrm>
        </p:spPr>
        <p:txBody>
          <a:bodyPr vert="horz" wrap="square" lIns="91440" tIns="45720" rIns="91440" bIns="45720" anchor="t"/>
          <a:lstStyle>
            <a:lvl1pPr marL="0" lvl="0" indent="0" algn="ctr">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algn="l" eaLnBrk="1" hangingPunct="1">
              <a:lnSpc>
                <a:spcPct val="80000"/>
              </a:lnSpc>
            </a:pPr>
            <a:r>
              <a:rPr lang="en-US" altLang="zh-CN" sz="2000" b="1" dirty="0" err="1" smtClean="0">
                <a:latin typeface="Arial" panose="020B0604020202020204" pitchFamily="34" charset="0"/>
              </a:rPr>
              <a:t>Chuyu</a:t>
            </a:r>
            <a:r>
              <a:rPr lang="en-US" altLang="zh-CN" sz="2000" b="1" dirty="0" smtClean="0">
                <a:latin typeface="Arial" panose="020B0604020202020204" pitchFamily="34" charset="0"/>
              </a:rPr>
              <a:t> YE (</a:t>
            </a:r>
            <a:r>
              <a:rPr lang="zh-CN" altLang="en-US" sz="2000" b="1" dirty="0">
                <a:latin typeface="黑体" panose="02010609060101010101" pitchFamily="49" charset="-122"/>
                <a:ea typeface="黑体" panose="02010609060101010101" pitchFamily="49" charset="-122"/>
              </a:rPr>
              <a:t>叶楚玉</a:t>
            </a:r>
            <a:r>
              <a:rPr lang="en-US" altLang="zh-CN" sz="2000" b="1" dirty="0" smtClean="0">
                <a:latin typeface="Arial" panose="020B0604020202020204" pitchFamily="34" charset="0"/>
              </a:rPr>
              <a:t>)</a:t>
            </a:r>
          </a:p>
          <a:p>
            <a:pPr lvl="0" algn="l" eaLnBrk="1" hangingPunct="1">
              <a:lnSpc>
                <a:spcPct val="80000"/>
              </a:lnSpc>
            </a:pPr>
            <a:r>
              <a:rPr lang="en-US" altLang="zh-CN" sz="2000" b="1" dirty="0" smtClean="0">
                <a:latin typeface="Arial" panose="020B0604020202020204" pitchFamily="34" charset="0"/>
                <a:hlinkClick r:id="rId2"/>
              </a:rPr>
              <a:t>yecy@zju.edu.cn</a:t>
            </a:r>
            <a:endParaRPr lang="en-US" altLang="zh-CN" sz="2000" b="1" dirty="0" smtClean="0">
              <a:latin typeface="Arial" panose="020B0604020202020204" pitchFamily="34" charset="0"/>
            </a:endParaRPr>
          </a:p>
          <a:p>
            <a:pPr lvl="0" algn="l" eaLnBrk="1" hangingPunct="1">
              <a:lnSpc>
                <a:spcPct val="80000"/>
              </a:lnSpc>
            </a:pPr>
            <a:r>
              <a:rPr lang="en-US" altLang="zh-CN" sz="2000" b="1" dirty="0" smtClean="0">
                <a:latin typeface="Arial" panose="020B0604020202020204" pitchFamily="34" charset="0"/>
              </a:rPr>
              <a:t>15858223272</a:t>
            </a:r>
          </a:p>
          <a:p>
            <a:pPr lvl="0" algn="l" eaLnBrk="1" hangingPunct="1">
              <a:lnSpc>
                <a:spcPct val="80000"/>
              </a:lnSpc>
            </a:pPr>
            <a:r>
              <a:rPr lang="zh-CN" altLang="en-US" sz="2000" b="1" dirty="0">
                <a:latin typeface="Arial" panose="020B0604020202020204" pitchFamily="34" charset="0"/>
              </a:rPr>
              <a:t>农生</a:t>
            </a:r>
            <a:r>
              <a:rPr lang="zh-CN" altLang="en-US" sz="2000" b="1" dirty="0" smtClean="0">
                <a:latin typeface="Arial" panose="020B0604020202020204" pitchFamily="34" charset="0"/>
              </a:rPr>
              <a:t>环</a:t>
            </a:r>
            <a:r>
              <a:rPr lang="en-US" altLang="zh-CN" sz="2000" b="1" dirty="0" smtClean="0">
                <a:latin typeface="Arial" panose="020B0604020202020204" pitchFamily="34" charset="0"/>
              </a:rPr>
              <a:t>A451</a:t>
            </a:r>
            <a:endParaRPr lang="en-US" altLang="zh-CN" sz="2000" b="1" dirty="0">
              <a:latin typeface="Arial" panose="020B0604020202020204" pitchFamily="34" charset="0"/>
            </a:endParaRPr>
          </a:p>
          <a:p>
            <a:pPr lvl="0" algn="l" eaLnBrk="1" hangingPunct="1">
              <a:lnSpc>
                <a:spcPct val="80000"/>
              </a:lnSpc>
            </a:pPr>
            <a:endParaRPr lang="zh-CN" altLang="en-US" sz="2000" dirty="0">
              <a:latin typeface="Arial" panose="020B0604020202020204" pitchFamily="34" charset="0"/>
            </a:endParaRPr>
          </a:p>
          <a:p>
            <a:pPr lvl="0" algn="l" eaLnBrk="1" hangingPunct="1">
              <a:lnSpc>
                <a:spcPct val="80000"/>
              </a:lnSpc>
            </a:pPr>
            <a:endParaRPr lang="en-US" altLang="zh-CN" sz="2000" dirty="0" smtClean="0">
              <a:latin typeface="Arial" panose="020B0604020202020204" pitchFamily="34" charset="0"/>
            </a:endParaRPr>
          </a:p>
          <a:p>
            <a:pPr lvl="0" algn="l" eaLnBrk="1" hangingPunct="1">
              <a:lnSpc>
                <a:spcPct val="80000"/>
              </a:lnSpc>
            </a:pPr>
            <a:r>
              <a:rPr lang="en-US" altLang="zh-CN" sz="2000" dirty="0" smtClean="0">
                <a:latin typeface="Arial" panose="020B0604020202020204" pitchFamily="34" charset="0"/>
              </a:rPr>
              <a:t>Institute </a:t>
            </a:r>
            <a:r>
              <a:rPr lang="en-US" altLang="zh-CN" sz="2000" dirty="0">
                <a:latin typeface="Arial" panose="020B0604020202020204" pitchFamily="34" charset="0"/>
              </a:rPr>
              <a:t>of Crop Science</a:t>
            </a:r>
          </a:p>
          <a:p>
            <a:pPr lvl="0" algn="l" eaLnBrk="1" hangingPunct="1">
              <a:lnSpc>
                <a:spcPct val="80000"/>
              </a:lnSpc>
            </a:pPr>
            <a:r>
              <a:rPr lang="en-US" altLang="zh-CN" sz="2000" dirty="0">
                <a:latin typeface="Arial" panose="020B0604020202020204" pitchFamily="34" charset="0"/>
              </a:rPr>
              <a:t>College of Agriculture and Biotechnology </a:t>
            </a:r>
          </a:p>
          <a:p>
            <a:pPr lvl="0" algn="l" eaLnBrk="1" hangingPunct="1">
              <a:lnSpc>
                <a:spcPct val="80000"/>
              </a:lnSpc>
            </a:pPr>
            <a:r>
              <a:rPr lang="en-US" altLang="zh-CN" sz="2000" dirty="0">
                <a:latin typeface="Arial" panose="020B0604020202020204" pitchFamily="34" charset="0"/>
              </a:rPr>
              <a:t>Zhejiang University</a:t>
            </a:r>
          </a:p>
          <a:p>
            <a:pPr lvl="0" algn="l" eaLnBrk="1" hangingPunct="1">
              <a:lnSpc>
                <a:spcPct val="80000"/>
              </a:lnSpc>
            </a:pPr>
            <a:endParaRPr lang="en-US" altLang="zh-CN" sz="2000" dirty="0">
              <a:latin typeface="Arial" panose="020B0604020202020204" pitchFamily="34" charset="0"/>
            </a:endParaRPr>
          </a:p>
          <a:p>
            <a:pPr lvl="0" algn="l" eaLnBrk="1" hangingPunct="1">
              <a:lnSpc>
                <a:spcPct val="80000"/>
              </a:lnSpc>
            </a:pPr>
            <a:endParaRPr lang="en-US" altLang="zh-CN" sz="2000" dirty="0">
              <a:latin typeface="Arial" panose="020B0604020202020204" pitchFamily="34" charset="0"/>
            </a:endParaRPr>
          </a:p>
          <a:p>
            <a:pPr lvl="0" algn="l" eaLnBrk="1" hangingPunct="1">
              <a:lnSpc>
                <a:spcPct val="80000"/>
              </a:lnSpc>
            </a:pPr>
            <a:r>
              <a:rPr lang="en-US" altLang="zh-CN" sz="2000" dirty="0">
                <a:latin typeface="Arial" panose="020B0604020202020204" pitchFamily="34" charset="0"/>
              </a:rPr>
              <a:t>The Bioinplant Group</a:t>
            </a:r>
          </a:p>
          <a:p>
            <a:pPr lvl="0" algn="l" eaLnBrk="1" hangingPunct="1">
              <a:lnSpc>
                <a:spcPct val="80000"/>
              </a:lnSpc>
            </a:pPr>
            <a:r>
              <a:rPr lang="en-US" altLang="zh-CN" sz="2000" dirty="0">
                <a:latin typeface="Arial" panose="020B0604020202020204" pitchFamily="34" charset="0"/>
              </a:rPr>
              <a:t>(</a:t>
            </a:r>
            <a:r>
              <a:rPr lang="en-US" altLang="zh-CN" sz="2000" u="sng" dirty="0">
                <a:latin typeface="Arial" panose="020B0604020202020204" pitchFamily="34" charset="0"/>
              </a:rPr>
              <a:t>Bioin</a:t>
            </a:r>
            <a:r>
              <a:rPr lang="en-US" altLang="zh-CN" sz="2000" dirty="0">
                <a:latin typeface="Arial" panose="020B0604020202020204" pitchFamily="34" charset="0"/>
              </a:rPr>
              <a:t>formatics and </a:t>
            </a:r>
            <a:r>
              <a:rPr lang="en-US" altLang="zh-CN" sz="2000" u="sng" dirty="0">
                <a:latin typeface="Arial" panose="020B0604020202020204" pitchFamily="34" charset="0"/>
              </a:rPr>
              <a:t>Plant</a:t>
            </a:r>
            <a:r>
              <a:rPr lang="en-US" altLang="zh-CN" sz="2000" dirty="0">
                <a:latin typeface="Arial" panose="020B0604020202020204" pitchFamily="34" charset="0"/>
              </a:rPr>
              <a:t> Genomics Group)</a:t>
            </a:r>
          </a:p>
          <a:p>
            <a:pPr lvl="0" algn="l" eaLnBrk="1" hangingPunct="1">
              <a:lnSpc>
                <a:spcPct val="80000"/>
              </a:lnSpc>
            </a:pPr>
            <a:r>
              <a:rPr lang="en-US" altLang="zh-CN" sz="2000" dirty="0">
                <a:latin typeface="Arial" panose="020B0604020202020204" pitchFamily="34" charset="0"/>
                <a:hlinkClick r:id="rId3"/>
              </a:rPr>
              <a:t>http://ibi.zju.edu.cn/bioinplant</a:t>
            </a:r>
            <a:r>
              <a:rPr lang="en-US" altLang="zh-CN" sz="2000" dirty="0">
                <a:solidFill>
                  <a:schemeClr val="hlink"/>
                </a:solidFill>
                <a:latin typeface="Arial" panose="020B0604020202020204" pitchFamily="34" charset="0"/>
              </a:rPr>
              <a:t>/</a:t>
            </a:r>
          </a:p>
          <a:p>
            <a:pPr lvl="0" eaLnBrk="1" hangingPunct="1">
              <a:lnSpc>
                <a:spcPct val="80000"/>
              </a:lnSpc>
            </a:pPr>
            <a:endParaRPr lang="zh-CN" altLang="en-US" sz="2000" dirty="0">
              <a:latin typeface="Arial" panose="020B0604020202020204" pitchFamily="34" charset="0"/>
            </a:endParaRPr>
          </a:p>
        </p:txBody>
      </p:sp>
      <p:pic>
        <p:nvPicPr>
          <p:cNvPr id="3076" name="Picture 6" descr="StandXB"/>
          <p:cNvPicPr>
            <a:picLocks noChangeAspect="1"/>
          </p:cNvPicPr>
          <p:nvPr/>
        </p:nvPicPr>
        <p:blipFill>
          <a:blip r:embed="rId4">
            <a:grayscl/>
            <a:lum bright="1999"/>
          </a:blip>
          <a:stretch>
            <a:fillRect/>
          </a:stretch>
        </p:blipFill>
        <p:spPr>
          <a:xfrm>
            <a:off x="6854190" y="262890"/>
            <a:ext cx="1498600" cy="1501140"/>
          </a:xfrm>
          <a:prstGeom prst="rect">
            <a:avLst/>
          </a:prstGeom>
          <a:solidFill>
            <a:srgbClr val="FF9900"/>
          </a:solidFill>
          <a:ln w="9525">
            <a:noFill/>
          </a:ln>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1628800"/>
            <a:ext cx="1269788" cy="168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内容占位符 2"/>
          <p:cNvSpPr>
            <a:spLocks noGrp="1"/>
          </p:cNvSpPr>
          <p:nvPr>
            <p:ph idx="1"/>
          </p:nvPr>
        </p:nvSpPr>
        <p:spPr>
          <a:xfrm>
            <a:off x="684213" y="549275"/>
            <a:ext cx="7772400" cy="4114800"/>
          </a:xfrm>
        </p:spPr>
        <p:txBody>
          <a:bodyPr vert="horz" wrap="square" lIns="91440" tIns="45720" rIns="91440" bIns="45720" anchor="t"/>
          <a:lstStyle/>
          <a:p>
            <a:pPr lvl="0">
              <a:buNone/>
            </a:pPr>
            <a:r>
              <a:rPr lang="en-US" altLang="zh-CN" b="1" dirty="0"/>
              <a:t>Genomics</a:t>
            </a:r>
          </a:p>
          <a:p>
            <a:pPr lvl="0"/>
            <a:endParaRPr lang="en-US" altLang="zh-CN" sz="2400" dirty="0"/>
          </a:p>
          <a:p>
            <a:pPr lvl="1">
              <a:buFont typeface="Wingdings" panose="05000000000000000000" pitchFamily="2" charset="2"/>
              <a:buChar char="ü"/>
            </a:pPr>
            <a:r>
              <a:rPr lang="en-US" altLang="zh-CN" sz="2400" dirty="0">
                <a:ea typeface="Gulim" pitchFamily="34" charset="-127"/>
              </a:rPr>
              <a:t>In 1986 mouse geneticist Thomas Roderick used </a:t>
            </a:r>
            <a:r>
              <a:rPr lang="zh-CN" altLang="en-US" sz="2400" dirty="0">
                <a:ea typeface="Gulim" pitchFamily="34" charset="-127"/>
              </a:rPr>
              <a:t>“</a:t>
            </a:r>
            <a:r>
              <a:rPr lang="en-US" altLang="zh-CN" sz="2400" dirty="0">
                <a:solidFill>
                  <a:schemeClr val="tx2"/>
                </a:solidFill>
                <a:ea typeface="Gulim" pitchFamily="34" charset="-127"/>
              </a:rPr>
              <a:t>Genomics</a:t>
            </a:r>
            <a:r>
              <a:rPr lang="zh-CN" altLang="en-US" sz="2400" dirty="0">
                <a:solidFill>
                  <a:schemeClr val="tx2"/>
                </a:solidFill>
                <a:ea typeface="Gulim" pitchFamily="34" charset="-127"/>
              </a:rPr>
              <a:t>”</a:t>
            </a:r>
            <a:r>
              <a:rPr lang="en-US" altLang="zh-CN" sz="2400" dirty="0">
                <a:solidFill>
                  <a:schemeClr val="tx2"/>
                </a:solidFill>
                <a:ea typeface="Gulim" pitchFamily="34" charset="-127"/>
              </a:rPr>
              <a:t> for “mapping, sequencing and characterizing genomes”</a:t>
            </a:r>
          </a:p>
          <a:p>
            <a:pPr lvl="1">
              <a:buFont typeface="Wingdings" panose="05000000000000000000" pitchFamily="2" charset="2"/>
              <a:buChar char="ü"/>
            </a:pPr>
            <a:r>
              <a:rPr lang="zh-CN" altLang="en-US" sz="2400" dirty="0">
                <a:solidFill>
                  <a:schemeClr val="tx2"/>
                </a:solidFill>
                <a:ea typeface="Gulim" pitchFamily="34" charset="-127"/>
              </a:rPr>
              <a:t>基因组学是通过分析基因组</a:t>
            </a:r>
            <a:r>
              <a:rPr lang="en-US" altLang="zh-CN" sz="2400" dirty="0">
                <a:solidFill>
                  <a:schemeClr val="tx2"/>
                </a:solidFill>
                <a:ea typeface="Gulim" pitchFamily="34" charset="-127"/>
              </a:rPr>
              <a:t>DNA</a:t>
            </a:r>
            <a:r>
              <a:rPr lang="zh-CN" altLang="en-US" sz="2400" dirty="0">
                <a:solidFill>
                  <a:schemeClr val="tx2"/>
                </a:solidFill>
                <a:ea typeface="Gulim" pitchFamily="34" charset="-127"/>
              </a:rPr>
              <a:t>序列或其表达中间过程</a:t>
            </a:r>
            <a:r>
              <a:rPr lang="en-US" altLang="zh-CN" sz="2400" dirty="0">
                <a:solidFill>
                  <a:schemeClr val="tx2"/>
                </a:solidFill>
                <a:ea typeface="Gulim" pitchFamily="34" charset="-127"/>
              </a:rPr>
              <a:t>/</a:t>
            </a:r>
            <a:r>
              <a:rPr lang="zh-CN" altLang="en-US" sz="2400" dirty="0">
                <a:solidFill>
                  <a:schemeClr val="tx2"/>
                </a:solidFill>
                <a:ea typeface="Gulim" pitchFamily="34" charset="-127"/>
              </a:rPr>
              <a:t>产物等来解读基因组信息的一门学科。在技术上，基因组学通过测序和解读两个相对独立的环节来达到目标。定位、注释基因组序列中功能元件是解读基因组序列的重要内容，这是一个以生物信息为导向，与实验相结合的过程</a:t>
            </a:r>
            <a:r>
              <a:rPr lang="zh-CN" altLang="en-US" sz="2400" dirty="0"/>
              <a:t>（杨焕明主编，</a:t>
            </a:r>
            <a:r>
              <a:rPr lang="en-US" altLang="zh-CN" sz="2400" dirty="0"/>
              <a:t>《</a:t>
            </a:r>
            <a:r>
              <a:rPr lang="zh-CN" altLang="en-US" sz="2400" dirty="0"/>
              <a:t>基因组学方法</a:t>
            </a:r>
            <a:r>
              <a:rPr lang="en-US" altLang="zh-CN" sz="2400" dirty="0"/>
              <a:t>》</a:t>
            </a:r>
            <a:r>
              <a:rPr lang="zh-CN" altLang="en-US" sz="2400" dirty="0"/>
              <a:t>，</a:t>
            </a:r>
            <a:r>
              <a:rPr lang="en-US" altLang="zh-CN" sz="2400" dirty="0"/>
              <a:t>2012</a:t>
            </a:r>
            <a:r>
              <a:rPr lang="zh-CN" altLang="en-US" sz="2400" dirty="0"/>
              <a:t>）。</a:t>
            </a:r>
          </a:p>
          <a:p>
            <a:pPr lvl="1">
              <a:buFont typeface="Wingdings" panose="05000000000000000000" pitchFamily="2" charset="2"/>
              <a:buChar char="ü"/>
            </a:pPr>
            <a:endParaRPr lang="en-US" altLang="zh-CN" sz="2400" dirty="0">
              <a:solidFill>
                <a:schemeClr val="tx2"/>
              </a:solidFill>
              <a:ea typeface="Gulim" pitchFamily="34" charset="-127"/>
            </a:endParaRPr>
          </a:p>
          <a:p>
            <a:pPr lvl="1">
              <a:buFont typeface="Wingdings" panose="05000000000000000000" pitchFamily="2" charset="2"/>
              <a:buChar char="ü"/>
            </a:pPr>
            <a:endParaRPr lang="en-US" altLang="zh-CN" sz="2400" dirty="0"/>
          </a:p>
          <a:p>
            <a:pPr lvl="0"/>
            <a:endParaRPr lang="zh-CN" alt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685800" y="333375"/>
            <a:ext cx="7772400" cy="1143000"/>
          </a:xfrm>
        </p:spPr>
        <p:txBody>
          <a:bodyPr vert="horz" wrap="square" lIns="91440" tIns="45720" rIns="91440" bIns="45720" anchor="ctr"/>
          <a:lstStyle/>
          <a:p>
            <a:pPr lvl="0"/>
            <a:r>
              <a:rPr lang="en-US" altLang="zh-CN" dirty="0"/>
              <a:t>Wikipedia: “genomics”</a:t>
            </a:r>
            <a:endParaRPr lang="zh-CN" altLang="en-US" dirty="0"/>
          </a:p>
        </p:txBody>
      </p:sp>
      <p:sp>
        <p:nvSpPr>
          <p:cNvPr id="14339" name="内容占位符 2"/>
          <p:cNvSpPr>
            <a:spLocks noGrp="1"/>
          </p:cNvSpPr>
          <p:nvPr>
            <p:ph idx="1"/>
          </p:nvPr>
        </p:nvSpPr>
        <p:spPr>
          <a:xfrm>
            <a:off x="685800" y="1546225"/>
            <a:ext cx="7772400" cy="4114800"/>
          </a:xfrm>
        </p:spPr>
        <p:txBody>
          <a:bodyPr vert="horz" wrap="square" lIns="91440" tIns="45720" rIns="91440" bIns="45720" anchor="t"/>
          <a:lstStyle/>
          <a:p>
            <a:pPr lvl="0"/>
            <a:r>
              <a:rPr lang="en-US" altLang="zh-CN" sz="2600" b="1" dirty="0"/>
              <a:t>Genomics</a:t>
            </a:r>
            <a:r>
              <a:rPr lang="en-US" altLang="zh-CN" sz="2600" dirty="0"/>
              <a:t> is a discipline that applies recombinant DNA, DNA sequencing methods, and bioinformatics to sequence, assemble, and analyze the function and structure of genomes (the </a:t>
            </a:r>
            <a:r>
              <a:rPr lang="en-US" altLang="zh-CN" sz="2600" i="1" dirty="0"/>
              <a:t>complete</a:t>
            </a:r>
            <a:r>
              <a:rPr lang="en-US" altLang="zh-CN" sz="2600" dirty="0"/>
              <a:t> set of DNA within a single cell of an organism). The field includes efforts to determine the entire DNA sequence of organisms and fine-scale genetic mapping. The field also includes studies of intragenomic phenomena such as heterosis, </a:t>
            </a:r>
            <a:r>
              <a:rPr lang="en-US" altLang="zh-CN" sz="2600" dirty="0">
                <a:hlinkClick r:id="rId3" tooltip="Epistasis"/>
              </a:rPr>
              <a:t>epistasis</a:t>
            </a:r>
            <a:r>
              <a:rPr lang="en-US" altLang="zh-CN" sz="2600" dirty="0"/>
              <a:t>,</a:t>
            </a:r>
            <a:r>
              <a:rPr lang="en-US" altLang="zh-CN" sz="2600" dirty="0">
                <a:hlinkClick r:id="rId4" tooltip="Pleiotropy"/>
              </a:rPr>
              <a:t>pleiotropy</a:t>
            </a:r>
            <a:r>
              <a:rPr lang="en-US" altLang="zh-CN" sz="2600" dirty="0"/>
              <a:t> and other interactions between loci and alleles within the genome.</a:t>
            </a:r>
            <a:endParaRPr lang="zh-CN" altLang="en-US" sz="2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内容占位符 2"/>
          <p:cNvSpPr>
            <a:spLocks noGrp="1"/>
          </p:cNvSpPr>
          <p:nvPr>
            <p:ph idx="1"/>
          </p:nvPr>
        </p:nvSpPr>
        <p:spPr>
          <a:xfrm>
            <a:off x="685800" y="692150"/>
            <a:ext cx="7772400" cy="4114800"/>
          </a:xfrm>
        </p:spPr>
        <p:txBody>
          <a:bodyPr vert="horz" wrap="square" lIns="91440" tIns="45720" rIns="91440" bIns="45720" anchor="t"/>
          <a:lstStyle/>
          <a:p>
            <a:pPr lvl="0"/>
            <a:r>
              <a:rPr lang="en-US" altLang="zh-CN" u="sng" dirty="0"/>
              <a:t>In contrast, the investigation of the roles and functions of single genes is a primary focus of molecular biology or genetics and is a common topic of modern medical and biological research. </a:t>
            </a:r>
            <a:r>
              <a:rPr lang="en-US" altLang="zh-CN" dirty="0"/>
              <a:t>Research of single genes does not fall into the definition of genomics unless the aim of this genetic, pathway, and functional information analysis is to elucidate its effect on, place in, and response to the entire genome's networks.</a:t>
            </a:r>
            <a:endParaRPr lang="zh-CN" altLang="en-US" dirty="0"/>
          </a:p>
        </p:txBody>
      </p:sp>
      <p:sp>
        <p:nvSpPr>
          <p:cNvPr id="15363" name="矩形 1"/>
          <p:cNvSpPr/>
          <p:nvPr/>
        </p:nvSpPr>
        <p:spPr>
          <a:xfrm>
            <a:off x="6443663" y="5949950"/>
            <a:ext cx="1452562" cy="460375"/>
          </a:xfrm>
          <a:prstGeom prst="rect">
            <a:avLst/>
          </a:prstGeom>
          <a:noFill/>
          <a:ln w="9525">
            <a:noFill/>
          </a:ln>
        </p:spPr>
        <p:txBody>
          <a:bodyPr wrap="none">
            <a:spAutoFit/>
          </a:bodyPr>
          <a:lstStyle/>
          <a:p>
            <a:pPr lvl="0" eaLnBrk="1" hangingPunct="1"/>
            <a:r>
              <a:rPr lang="en-US" altLang="zh-CN" i="1" dirty="0">
                <a:latin typeface="Times New Roman" panose="02020603050405020304" pitchFamily="18" charset="0"/>
                <a:ea typeface="宋体" panose="02010600030101010101" pitchFamily="2" charset="-122"/>
              </a:rPr>
              <a:t>Wikipedia</a:t>
            </a:r>
            <a:endParaRPr lang="zh-CN" altLang="en-US" i="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内容占位符 2"/>
          <p:cNvSpPr>
            <a:spLocks noGrp="1"/>
          </p:cNvSpPr>
          <p:nvPr>
            <p:ph idx="1"/>
          </p:nvPr>
        </p:nvSpPr>
        <p:spPr>
          <a:xfrm>
            <a:off x="539552" y="548680"/>
            <a:ext cx="7772400" cy="4114800"/>
          </a:xfrm>
        </p:spPr>
        <p:txBody>
          <a:bodyPr vert="horz" wrap="square" lIns="91440" tIns="45720" rIns="91440" bIns="45720" anchor="t"/>
          <a:lstStyle/>
          <a:p>
            <a:pPr marL="342900" lvl="1" indent="-342900">
              <a:buFont typeface="Wingdings" panose="05000000000000000000" charset="0"/>
              <a:buChar char="ü"/>
            </a:pPr>
            <a:r>
              <a:rPr lang="zh-CN" altLang="en-US" dirty="0"/>
              <a:t>对相关物种全部基因组性质的研究通常被称为基因组学。该学科与遗传学不同，后者一般研究单个或一组基因的性质。</a:t>
            </a:r>
          </a:p>
          <a:p>
            <a:pPr marL="342900" lvl="1" indent="-342900">
              <a:buFont typeface="Wingdings" panose="05000000000000000000" charset="0"/>
              <a:buChar char="ü"/>
            </a:pPr>
            <a:endParaRPr lang="zh-CN" altLang="en-US" dirty="0"/>
          </a:p>
          <a:p>
            <a:pPr marL="342900" lvl="1" indent="-342900">
              <a:buFont typeface="Wingdings" panose="05000000000000000000" charset="0"/>
              <a:buChar char="ü"/>
            </a:pPr>
            <a:r>
              <a:rPr lang="zh-CN" altLang="en-US" dirty="0"/>
              <a:t>基因组学总体包括方法学和生物学两部分</a:t>
            </a:r>
          </a:p>
          <a:p>
            <a:pPr marL="800100" lvl="2" indent="-342900">
              <a:buFont typeface="Wingdings" panose="05000000000000000000" charset="0"/>
              <a:buChar char="l"/>
            </a:pPr>
            <a:r>
              <a:rPr lang="zh-CN" altLang="en-US" dirty="0"/>
              <a:t>方法学：研究基因组的方法或技术</a:t>
            </a:r>
          </a:p>
          <a:p>
            <a:pPr marL="800100" lvl="2" indent="-342900">
              <a:buFont typeface="Wingdings" panose="05000000000000000000" charset="0"/>
              <a:buChar char="l"/>
            </a:pPr>
            <a:r>
              <a:rPr lang="zh-CN" altLang="en-US" dirty="0"/>
              <a:t>生物学：对特定物种或特定类型物种（如植物）基因组的认识</a:t>
            </a:r>
          </a:p>
          <a:p>
            <a:pPr marL="800100" lvl="2" indent="-342900">
              <a:buFont typeface="Wingdings" panose="05000000000000000000" charset="0"/>
              <a:buChar char="l"/>
            </a:pPr>
            <a:endParaRPr lang="zh-CN" altLang="en-US" dirty="0"/>
          </a:p>
          <a:p>
            <a:pPr marL="800100" lvl="2" indent="-342900">
              <a:buFont typeface="Wingdings" panose="05000000000000000000" charset="0"/>
              <a:buChar char="ü"/>
            </a:pPr>
            <a:r>
              <a:rPr lang="zh-CN" altLang="en-US" dirty="0"/>
              <a:t>生物学一般包括基因组构成、转录、调控、进化和利用等（组织与单细胞水平）</a:t>
            </a:r>
          </a:p>
          <a:p>
            <a:pPr marL="800100" lvl="2" indent="-342900">
              <a:buFont typeface="Wingdings" panose="05000000000000000000" charset="0"/>
              <a:buChar char="ü"/>
            </a:pPr>
            <a:r>
              <a:rPr lang="zh-CN" altLang="en-US" dirty="0"/>
              <a:t>方法学一般包括基因组测序、拼接、比对、注释、进化分析等</a:t>
            </a:r>
          </a:p>
          <a:p>
            <a:endParaRPr lang="zh-CN" alt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685800" y="476250"/>
            <a:ext cx="7772400" cy="1143000"/>
          </a:xfrm>
        </p:spPr>
        <p:txBody>
          <a:bodyPr vert="horz" wrap="square" lIns="91440" tIns="45720" rIns="91440" bIns="45720" anchor="ctr"/>
          <a:lstStyle/>
          <a:p>
            <a:r>
              <a:rPr lang="zh-CN" altLang="en-US" sz="4000" dirty="0">
                <a:latin typeface="黑体" panose="02010609060101010101" pitchFamily="49" charset="-122"/>
                <a:ea typeface="黑体" panose="02010609060101010101" pitchFamily="49" charset="-122"/>
              </a:rPr>
              <a:t>基因组学发展历程</a:t>
            </a:r>
          </a:p>
        </p:txBody>
      </p:sp>
      <p:sp>
        <p:nvSpPr>
          <p:cNvPr id="3" name="内容占位符 2"/>
          <p:cNvSpPr>
            <a:spLocks noGrp="1"/>
          </p:cNvSpPr>
          <p:nvPr>
            <p:ph idx="1"/>
          </p:nvPr>
        </p:nvSpPr>
        <p:spPr>
          <a:xfrm>
            <a:off x="685800" y="1628775"/>
            <a:ext cx="77724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2"/>
              </a:buClr>
              <a:buSzPct val="110000"/>
              <a:buFontTx/>
              <a:buChar char="•"/>
              <a:defRPr/>
            </a:pPr>
            <a:r>
              <a:rPr kumimoji="0" lang="zh-CN" altLang="en-US" sz="3200" b="1" i="0" u="none" strike="noStrike" kern="0" cap="none" spc="0" normalizeH="0" baseline="0" noProof="0" dirty="0" smtClean="0">
                <a:ln>
                  <a:noFill/>
                </a:ln>
                <a:solidFill>
                  <a:schemeClr val="tx1"/>
                </a:solidFill>
                <a:effectLst/>
                <a:uLnTx/>
                <a:uFillTx/>
                <a:latin typeface="+mn-lt"/>
                <a:ea typeface="+mn-ea"/>
                <a:cs typeface="+mn-cs"/>
              </a:rPr>
              <a:t>基因组学的催生婆：人类基因组计划</a:t>
            </a:r>
            <a:endParaRPr kumimoji="0" lang="en-US" altLang="zh-CN" sz="3200" b="1"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110000"/>
              <a:buFontTx/>
              <a:buChar char="•"/>
              <a:defRPr/>
            </a:pPr>
            <a:r>
              <a:rPr kumimoji="0" lang="zh-CN" altLang="en-US" sz="2800" b="0" i="0" u="none" strike="noStrike" kern="0" cap="none" spc="0" normalizeH="0" baseline="0" noProof="0" dirty="0" smtClean="0">
                <a:ln>
                  <a:noFill/>
                </a:ln>
                <a:solidFill>
                  <a:schemeClr val="tx2">
                    <a:lumMod val="65000"/>
                  </a:schemeClr>
                </a:solidFill>
                <a:effectLst/>
                <a:uLnTx/>
                <a:uFillTx/>
                <a:latin typeface="+mn-lt"/>
                <a:ea typeface="+mn-ea"/>
              </a:rPr>
              <a:t>历经</a:t>
            </a:r>
            <a:r>
              <a:rPr kumimoji="0" lang="en-US" altLang="zh-CN" sz="2800" b="0" i="0" u="none" strike="noStrike" kern="0" cap="none" spc="0" normalizeH="0" baseline="0" noProof="0" dirty="0" smtClean="0">
                <a:ln>
                  <a:noFill/>
                </a:ln>
                <a:solidFill>
                  <a:schemeClr val="tx2">
                    <a:lumMod val="65000"/>
                  </a:schemeClr>
                </a:solidFill>
                <a:effectLst/>
                <a:uLnTx/>
                <a:uFillTx/>
                <a:latin typeface="+mn-lt"/>
                <a:ea typeface="+mn-ea"/>
              </a:rPr>
              <a:t>10</a:t>
            </a:r>
            <a:r>
              <a:rPr kumimoji="0" lang="zh-CN" altLang="en-US" sz="2800" b="0" i="0" u="none" strike="noStrike" kern="0" cap="none" spc="0" normalizeH="0" baseline="0" noProof="0" dirty="0" smtClean="0">
                <a:ln>
                  <a:noFill/>
                </a:ln>
                <a:solidFill>
                  <a:schemeClr val="tx2">
                    <a:lumMod val="65000"/>
                  </a:schemeClr>
                </a:solidFill>
                <a:effectLst/>
                <a:uLnTx/>
                <a:uFillTx/>
                <a:latin typeface="+mn-lt"/>
                <a:ea typeface="+mn-ea"/>
              </a:rPr>
              <a:t>年酝酿，</a:t>
            </a:r>
            <a:r>
              <a:rPr kumimoji="0" lang="en-US" altLang="zh-CN" sz="2800" b="0" i="0" u="none" strike="noStrike" kern="0" cap="none" spc="0" normalizeH="0" baseline="0" noProof="0" dirty="0" smtClean="0">
                <a:ln>
                  <a:noFill/>
                </a:ln>
                <a:solidFill>
                  <a:schemeClr val="tx2">
                    <a:lumMod val="65000"/>
                  </a:schemeClr>
                </a:solidFill>
                <a:effectLst/>
                <a:uLnTx/>
                <a:uFillTx/>
                <a:latin typeface="+mn-lt"/>
                <a:ea typeface="+mn-ea"/>
              </a:rPr>
              <a:t>1990</a:t>
            </a:r>
            <a:r>
              <a:rPr kumimoji="0" lang="zh-CN" altLang="en-US" sz="2800" b="0" i="0" u="none" strike="noStrike" kern="0" cap="none" spc="0" normalizeH="0" baseline="0" noProof="0" dirty="0" smtClean="0">
                <a:ln>
                  <a:noFill/>
                </a:ln>
                <a:solidFill>
                  <a:schemeClr val="tx2">
                    <a:lumMod val="65000"/>
                  </a:schemeClr>
                </a:solidFill>
                <a:effectLst/>
                <a:uLnTx/>
                <a:uFillTx/>
                <a:latin typeface="+mn-lt"/>
                <a:ea typeface="+mn-ea"/>
              </a:rPr>
              <a:t>年正式启动</a:t>
            </a:r>
            <a:endParaRPr kumimoji="0" lang="en-US" altLang="zh-CN" sz="2800" b="0" i="0" u="none" strike="noStrike" kern="0" cap="none" spc="0" normalizeH="0" baseline="0" noProof="0" dirty="0" smtClean="0">
              <a:ln>
                <a:noFill/>
              </a:ln>
              <a:solidFill>
                <a:schemeClr val="tx2">
                  <a:lumMod val="65000"/>
                </a:schemeClr>
              </a:solidFill>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
                <a:schemeClr val="accent2"/>
              </a:buClr>
              <a:buSzPct val="110000"/>
              <a:buFontTx/>
              <a:buChar char="•"/>
              <a:defRPr/>
            </a:pPr>
            <a:r>
              <a:rPr kumimoji="0" lang="zh-CN" altLang="en-US" sz="3200" b="1" i="0" u="none" strike="noStrike" kern="0" cap="none" spc="0" normalizeH="0" baseline="0" noProof="0" dirty="0" smtClean="0">
                <a:ln>
                  <a:noFill/>
                </a:ln>
                <a:solidFill>
                  <a:schemeClr val="tx1"/>
                </a:solidFill>
                <a:effectLst/>
                <a:uLnTx/>
                <a:uFillTx/>
                <a:latin typeface="+mn-lt"/>
                <a:ea typeface="+mn-ea"/>
                <a:cs typeface="+mn-cs"/>
              </a:rPr>
              <a:t>测序技术的发展及研究领域的拓宽</a:t>
            </a:r>
            <a:endParaRPr kumimoji="0" lang="en-US" altLang="zh-CN" sz="3200" b="1"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110000"/>
              <a:buFontTx/>
              <a:buChar char="•"/>
              <a:defRPr/>
            </a:pPr>
            <a:r>
              <a:rPr kumimoji="0" lang="en-US" altLang="zh-CN" sz="2800" b="0" i="0" u="none" strike="noStrike" kern="0" cap="none" spc="0" normalizeH="0" baseline="0" noProof="0" dirty="0" smtClean="0">
                <a:ln>
                  <a:noFill/>
                </a:ln>
                <a:solidFill>
                  <a:schemeClr val="tx2">
                    <a:lumMod val="65000"/>
                  </a:schemeClr>
                </a:solidFill>
                <a:effectLst/>
                <a:uLnTx/>
                <a:uFillTx/>
                <a:latin typeface="+mn-lt"/>
                <a:ea typeface="+mn-ea"/>
              </a:rPr>
              <a:t>2005</a:t>
            </a:r>
            <a:r>
              <a:rPr kumimoji="0" lang="zh-CN" altLang="en-US" sz="2800" b="0" i="0" u="none" strike="noStrike" kern="0" cap="none" spc="0" normalizeH="0" baseline="0" noProof="0" dirty="0" smtClean="0">
                <a:ln>
                  <a:noFill/>
                </a:ln>
                <a:solidFill>
                  <a:schemeClr val="tx2">
                    <a:lumMod val="65000"/>
                  </a:schemeClr>
                </a:solidFill>
                <a:effectLst/>
                <a:uLnTx/>
                <a:uFillTx/>
                <a:latin typeface="+mn-lt"/>
                <a:ea typeface="+mn-ea"/>
              </a:rPr>
              <a:t>年出现</a:t>
            </a:r>
            <a:r>
              <a:rPr kumimoji="0" lang="en-US" altLang="zh-CN" sz="2800" b="0" i="0" u="none" strike="noStrike" kern="0" cap="none" spc="0" normalizeH="0" baseline="0" noProof="0" dirty="0" smtClean="0">
                <a:ln>
                  <a:noFill/>
                </a:ln>
                <a:solidFill>
                  <a:schemeClr val="tx2">
                    <a:lumMod val="65000"/>
                  </a:schemeClr>
                </a:solidFill>
                <a:effectLst/>
                <a:uLnTx/>
                <a:uFillTx/>
                <a:latin typeface="+mn-lt"/>
                <a:ea typeface="+mn-ea"/>
              </a:rPr>
              <a:t>454</a:t>
            </a:r>
            <a:r>
              <a:rPr kumimoji="0" lang="zh-CN" altLang="en-US" sz="2800" b="0" i="0" u="none" strike="noStrike" kern="0" cap="none" spc="0" normalizeH="0" baseline="0" noProof="0" dirty="0" smtClean="0">
                <a:ln>
                  <a:noFill/>
                </a:ln>
                <a:solidFill>
                  <a:schemeClr val="tx2">
                    <a:lumMod val="65000"/>
                  </a:schemeClr>
                </a:solidFill>
                <a:effectLst/>
                <a:uLnTx/>
                <a:uFillTx/>
                <a:latin typeface="+mn-lt"/>
                <a:ea typeface="+mn-ea"/>
              </a:rPr>
              <a:t>第二代测序技术，后来</a:t>
            </a:r>
            <a:r>
              <a:rPr kumimoji="0" lang="en-US" altLang="zh-CN" sz="2800" b="0" i="0" u="none" strike="noStrike" kern="0" cap="none" spc="0" normalizeH="0" baseline="0" noProof="0" dirty="0" smtClean="0">
                <a:ln>
                  <a:noFill/>
                </a:ln>
                <a:solidFill>
                  <a:schemeClr val="tx2">
                    <a:lumMod val="65000"/>
                  </a:schemeClr>
                </a:solidFill>
                <a:effectLst/>
                <a:uLnTx/>
                <a:uFillTx/>
                <a:latin typeface="+mn-lt"/>
                <a:ea typeface="+mn-ea"/>
              </a:rPr>
              <a:t>ILLUMINA</a:t>
            </a:r>
            <a:r>
              <a:rPr kumimoji="0" lang="zh-CN" altLang="en-US" sz="2800" b="0" i="0" u="none" strike="noStrike" kern="0" cap="none" spc="0" normalizeH="0" baseline="0" noProof="0" dirty="0" smtClean="0">
                <a:ln>
                  <a:noFill/>
                </a:ln>
                <a:solidFill>
                  <a:schemeClr val="tx2">
                    <a:lumMod val="65000"/>
                  </a:schemeClr>
                </a:solidFill>
                <a:effectLst/>
                <a:uLnTx/>
                <a:uFillTx/>
                <a:latin typeface="+mn-lt"/>
                <a:ea typeface="+mn-ea"/>
              </a:rPr>
              <a:t>等；第三代：</a:t>
            </a:r>
            <a:r>
              <a:rPr kumimoji="0" lang="en-US" altLang="zh-CN" sz="2800" b="0" i="0" u="none" strike="noStrike" kern="0" cap="none" spc="0" normalizeH="0" baseline="0" noProof="0" dirty="0" err="1" smtClean="0">
                <a:ln>
                  <a:noFill/>
                </a:ln>
                <a:solidFill>
                  <a:schemeClr val="tx2">
                    <a:lumMod val="65000"/>
                  </a:schemeClr>
                </a:solidFill>
                <a:effectLst/>
                <a:uLnTx/>
                <a:uFillTx/>
                <a:latin typeface="+mn-lt"/>
                <a:ea typeface="+mn-ea"/>
              </a:rPr>
              <a:t>PacBio</a:t>
            </a:r>
            <a:r>
              <a:rPr kumimoji="0" lang="en-US" altLang="zh-CN" sz="2800" b="0" i="0" u="none" strike="noStrike" kern="0" cap="none" spc="0" normalizeH="0" baseline="0" noProof="0" dirty="0" smtClean="0">
                <a:ln>
                  <a:noFill/>
                </a:ln>
                <a:solidFill>
                  <a:schemeClr val="tx2">
                    <a:lumMod val="65000"/>
                  </a:schemeClr>
                </a:solidFill>
                <a:effectLst/>
                <a:uLnTx/>
                <a:uFillTx/>
                <a:latin typeface="+mn-lt"/>
                <a:ea typeface="+mn-ea"/>
              </a:rPr>
              <a:t> RS</a:t>
            </a:r>
            <a:r>
              <a:rPr kumimoji="0" lang="zh-CN" altLang="en-US" sz="2800" b="0" i="0" u="none" strike="noStrike" kern="0" cap="none" spc="0" normalizeH="0" baseline="0" noProof="0" dirty="0" smtClean="0">
                <a:ln>
                  <a:noFill/>
                </a:ln>
                <a:solidFill>
                  <a:schemeClr val="tx2">
                    <a:lumMod val="65000"/>
                  </a:schemeClr>
                </a:solidFill>
                <a:effectLst/>
                <a:uLnTx/>
                <a:uFillTx/>
                <a:latin typeface="+mn-lt"/>
                <a:ea typeface="+mn-ea"/>
              </a:rPr>
              <a:t>等</a:t>
            </a:r>
            <a:endParaRPr kumimoji="0" lang="en-US" altLang="zh-CN" sz="2800" b="0" i="0" u="none" strike="noStrike" kern="0" cap="none" spc="0" normalizeH="0" baseline="0" noProof="0" dirty="0" smtClean="0">
              <a:ln>
                <a:noFill/>
              </a:ln>
              <a:solidFill>
                <a:schemeClr val="tx2">
                  <a:lumMod val="65000"/>
                </a:schemeClr>
              </a:solidFill>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110000"/>
              <a:buFontTx/>
              <a:buChar char="•"/>
              <a:defRPr/>
            </a:pPr>
            <a:r>
              <a:rPr kumimoji="0" lang="zh-CN" altLang="en-US" sz="2800" b="0" i="0" u="none" strike="noStrike" kern="0" cap="none" spc="0" normalizeH="0" baseline="0" noProof="0" dirty="0" smtClean="0">
                <a:ln>
                  <a:noFill/>
                </a:ln>
                <a:solidFill>
                  <a:schemeClr val="tx2">
                    <a:lumMod val="65000"/>
                  </a:schemeClr>
                </a:solidFill>
                <a:effectLst/>
                <a:uLnTx/>
                <a:uFillTx/>
                <a:latin typeface="+mn-lt"/>
                <a:ea typeface="+mn-ea"/>
              </a:rPr>
              <a:t>基因表达</a:t>
            </a:r>
            <a:r>
              <a:rPr kumimoji="0" lang="en-US" altLang="zh-CN" sz="2800" b="0" i="0" u="none" strike="noStrike" kern="0" cap="none" spc="0" normalizeH="0" baseline="0" noProof="0" dirty="0" smtClean="0">
                <a:ln>
                  <a:noFill/>
                </a:ln>
                <a:solidFill>
                  <a:schemeClr val="tx2">
                    <a:lumMod val="65000"/>
                  </a:schemeClr>
                </a:solidFill>
                <a:effectLst/>
                <a:uLnTx/>
                <a:uFillTx/>
                <a:latin typeface="+mn-lt"/>
                <a:ea typeface="+mn-ea"/>
              </a:rPr>
              <a:t>/</a:t>
            </a:r>
            <a:r>
              <a:rPr kumimoji="0" lang="zh-CN" altLang="en-US" sz="2800" b="0" i="0" u="none" strike="noStrike" kern="0" cap="none" spc="0" normalizeH="0" baseline="0" noProof="0" dirty="0" smtClean="0">
                <a:ln>
                  <a:noFill/>
                </a:ln>
                <a:solidFill>
                  <a:schemeClr val="tx2">
                    <a:lumMod val="65000"/>
                  </a:schemeClr>
                </a:solidFill>
                <a:effectLst/>
                <a:uLnTx/>
                <a:uFillTx/>
                <a:latin typeface="+mn-lt"/>
                <a:ea typeface="+mn-ea"/>
              </a:rPr>
              <a:t>转录组学；染色体修饰与表观基因组学；宏基因组学；翻译组学</a:t>
            </a:r>
            <a:endParaRPr kumimoji="0" lang="en-US" altLang="zh-CN" sz="2800" b="0" i="0" u="none" strike="noStrike" kern="0" cap="none" spc="0" normalizeH="0" baseline="0" noProof="0" dirty="0" smtClean="0">
              <a:ln>
                <a:noFill/>
              </a:ln>
              <a:solidFill>
                <a:schemeClr val="tx2">
                  <a:lumMod val="65000"/>
                </a:schemeClr>
              </a:solidFill>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
                <a:schemeClr val="accent2"/>
              </a:buClr>
              <a:buSzPct val="110000"/>
              <a:buFontTx/>
              <a:buChar char="•"/>
              <a:defRPr/>
            </a:pPr>
            <a:r>
              <a:rPr kumimoji="0" lang="zh-CN" altLang="en-US" sz="3200" b="1" i="0" u="none" strike="noStrike" kern="0" cap="none" spc="0" normalizeH="0" baseline="0" noProof="0" dirty="0" smtClean="0">
                <a:ln>
                  <a:noFill/>
                </a:ln>
                <a:solidFill>
                  <a:schemeClr val="tx1"/>
                </a:solidFill>
                <a:effectLst/>
                <a:uLnTx/>
                <a:uFillTx/>
                <a:latin typeface="+mn-lt"/>
                <a:ea typeface="+mn-ea"/>
                <a:cs typeface="+mn-cs"/>
              </a:rPr>
              <a:t>从解读生命到书写生命</a:t>
            </a:r>
            <a:endParaRPr kumimoji="0" lang="en-US" altLang="zh-CN" sz="3200" b="1"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110000"/>
              <a:buFontTx/>
              <a:buChar char="•"/>
              <a:defRPr/>
            </a:pPr>
            <a:r>
              <a:rPr kumimoji="0" lang="zh-CN" altLang="en-US" sz="2800" b="0" i="0" u="none" strike="noStrike" kern="0" cap="none" spc="0" normalizeH="0" baseline="0" noProof="0" dirty="0" smtClean="0">
                <a:ln>
                  <a:noFill/>
                </a:ln>
                <a:solidFill>
                  <a:schemeClr val="tx2">
                    <a:lumMod val="65000"/>
                  </a:schemeClr>
                </a:solidFill>
                <a:effectLst/>
                <a:uLnTx/>
                <a:uFillTx/>
                <a:latin typeface="+mn-lt"/>
                <a:ea typeface="+mn-ea"/>
              </a:rPr>
              <a:t>合成生物学：</a:t>
            </a:r>
            <a:r>
              <a:rPr kumimoji="0" lang="en-US" altLang="zh-CN" sz="2800" b="0" i="0" u="none" strike="noStrike" kern="0" cap="none" spc="0" normalizeH="0" baseline="0" noProof="0" dirty="0" smtClean="0">
                <a:ln>
                  <a:noFill/>
                </a:ln>
                <a:solidFill>
                  <a:schemeClr val="tx2">
                    <a:lumMod val="65000"/>
                  </a:schemeClr>
                </a:solidFill>
                <a:effectLst/>
                <a:uLnTx/>
                <a:uFillTx/>
                <a:latin typeface="+mn-lt"/>
                <a:ea typeface="+mn-ea"/>
              </a:rPr>
              <a:t>2010</a:t>
            </a:r>
            <a:r>
              <a:rPr kumimoji="0" lang="zh-CN" altLang="en-US" sz="2800" b="0" i="0" u="none" strike="noStrike" kern="0" cap="none" spc="0" normalizeH="0" baseline="0" noProof="0" dirty="0" smtClean="0">
                <a:ln>
                  <a:noFill/>
                </a:ln>
                <a:solidFill>
                  <a:schemeClr val="tx2">
                    <a:lumMod val="65000"/>
                  </a:schemeClr>
                </a:solidFill>
                <a:effectLst/>
                <a:uLnTx/>
                <a:uFillTx/>
                <a:latin typeface="+mn-lt"/>
                <a:ea typeface="+mn-ea"/>
              </a:rPr>
              <a:t>年，人工生命体“</a:t>
            </a:r>
            <a:r>
              <a:rPr kumimoji="0" lang="en-US" altLang="zh-CN" sz="2800" b="0" i="0" u="none" strike="noStrike" kern="0" cap="none" spc="0" normalizeH="0" baseline="0" noProof="0" dirty="0" err="1" smtClean="0">
                <a:ln>
                  <a:noFill/>
                </a:ln>
                <a:solidFill>
                  <a:schemeClr val="tx2">
                    <a:lumMod val="65000"/>
                  </a:schemeClr>
                </a:solidFill>
                <a:effectLst/>
                <a:uLnTx/>
                <a:uFillTx/>
                <a:latin typeface="+mn-lt"/>
                <a:ea typeface="+mn-ea"/>
              </a:rPr>
              <a:t>Synthia</a:t>
            </a:r>
            <a:r>
              <a:rPr kumimoji="0" lang="zh-CN" altLang="en-US" sz="2800" b="0" i="0" u="none" strike="noStrike" kern="0" cap="none" spc="0" normalizeH="0" baseline="0" noProof="0" dirty="0" smtClean="0">
                <a:ln>
                  <a:noFill/>
                </a:ln>
                <a:solidFill>
                  <a:schemeClr val="tx2">
                    <a:lumMod val="65000"/>
                  </a:schemeClr>
                </a:solidFill>
                <a:effectLst/>
                <a:uLnTx/>
                <a:uFillTx/>
                <a:latin typeface="+mn-lt"/>
                <a:ea typeface="+mn-ea"/>
              </a:rPr>
              <a:t>”（</a:t>
            </a:r>
            <a:r>
              <a:rPr kumimoji="0" lang="en-US" altLang="zh-CN" sz="2800" b="0" i="0" u="none" strike="noStrike" kern="0" cap="none" spc="0" normalizeH="0" baseline="0" noProof="0" dirty="0" err="1" smtClean="0">
                <a:ln>
                  <a:noFill/>
                </a:ln>
                <a:solidFill>
                  <a:schemeClr val="tx2">
                    <a:lumMod val="65000"/>
                  </a:schemeClr>
                </a:solidFill>
                <a:effectLst/>
                <a:uLnTx/>
                <a:uFillTx/>
                <a:latin typeface="+mn-lt"/>
                <a:ea typeface="+mn-ea"/>
              </a:rPr>
              <a:t>Criag</a:t>
            </a:r>
            <a:r>
              <a:rPr kumimoji="0" lang="en-US" altLang="zh-CN" sz="2800" b="0" i="0" u="none" strike="noStrike" kern="0" cap="none" spc="0" normalizeH="0" baseline="0" noProof="0" dirty="0" smtClean="0">
                <a:ln>
                  <a:noFill/>
                </a:ln>
                <a:solidFill>
                  <a:schemeClr val="tx2">
                    <a:lumMod val="65000"/>
                  </a:schemeClr>
                </a:solidFill>
                <a:effectLst/>
                <a:uLnTx/>
                <a:uFillTx/>
                <a:latin typeface="+mn-lt"/>
                <a:ea typeface="+mn-ea"/>
              </a:rPr>
              <a:t> Venter</a:t>
            </a:r>
            <a:r>
              <a:rPr kumimoji="0" lang="zh-CN" altLang="en-US" sz="2800" b="0" i="0" u="none" strike="noStrike" kern="0" cap="none" spc="0" normalizeH="0" baseline="0" noProof="0" dirty="0" smtClean="0">
                <a:ln>
                  <a:noFill/>
                </a:ln>
                <a:solidFill>
                  <a:schemeClr val="tx2">
                    <a:lumMod val="65000"/>
                  </a:schemeClr>
                </a:solidFill>
                <a:effectLst/>
                <a:uLnTx/>
                <a:uFillTx/>
                <a:latin typeface="+mn-lt"/>
                <a:ea typeface="+mn-ea"/>
              </a:rPr>
              <a:t>）</a:t>
            </a:r>
            <a:endParaRPr kumimoji="0" lang="zh-CN" altLang="en-US" sz="2800" b="0" i="0" u="none" strike="noStrike" kern="0" cap="none" spc="0" normalizeH="0" baseline="0" noProof="0" dirty="0">
              <a:ln>
                <a:noFill/>
              </a:ln>
              <a:solidFill>
                <a:schemeClr val="tx2">
                  <a:lumMod val="65000"/>
                </a:schemeClr>
              </a:solidFill>
              <a:effectLst/>
              <a:uLnTx/>
              <a:uFillTx/>
              <a:latin typeface="+mn-lt"/>
              <a:ea typeface="+mn-ea"/>
            </a:endParaRPr>
          </a:p>
        </p:txBody>
      </p:sp>
      <p:sp>
        <p:nvSpPr>
          <p:cNvPr id="4" name="矩形 3"/>
          <p:cNvSpPr/>
          <p:nvPr/>
        </p:nvSpPr>
        <p:spPr>
          <a:xfrm>
            <a:off x="2736850" y="404813"/>
            <a:ext cx="4427538" cy="30797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chemeClr val="bg2">
                    <a:lumMod val="65000"/>
                    <a:lumOff val="35000"/>
                  </a:schemeClr>
                </a:solidFill>
                <a:effectLst/>
                <a:uLnTx/>
                <a:uFillTx/>
                <a:latin typeface="Times New Roman" panose="02020603050405020304" pitchFamily="18" charset="0"/>
                <a:ea typeface="宋体" panose="02010600030101010101" pitchFamily="2" charset="-122"/>
                <a:cs typeface="+mn-cs"/>
              </a:rPr>
              <a:t>（杨焕明主编，</a:t>
            </a:r>
            <a:r>
              <a:rPr kumimoji="0" lang="en-US" altLang="zh-CN" sz="1400" b="0" i="0" u="none" strike="noStrike" kern="1200" cap="none" spc="0" normalizeH="0" baseline="0" noProof="0" dirty="0">
                <a:ln>
                  <a:noFill/>
                </a:ln>
                <a:solidFill>
                  <a:schemeClr val="bg2">
                    <a:lumMod val="65000"/>
                    <a:lumOff val="35000"/>
                  </a:schemeClr>
                </a:solidFill>
                <a:effectLst/>
                <a:uLnTx/>
                <a:uFillTx/>
                <a:latin typeface="Times New Roman" panose="02020603050405020304" pitchFamily="18" charset="0"/>
                <a:ea typeface="宋体" panose="02010600030101010101" pitchFamily="2" charset="-122"/>
                <a:cs typeface="+mn-cs"/>
              </a:rPr>
              <a:t>《</a:t>
            </a:r>
            <a:r>
              <a:rPr kumimoji="0" lang="zh-CN" altLang="en-US" sz="1400" b="0" i="0" u="none" strike="noStrike" kern="1200" cap="none" spc="0" normalizeH="0" baseline="0" noProof="0" dirty="0">
                <a:ln>
                  <a:noFill/>
                </a:ln>
                <a:solidFill>
                  <a:schemeClr val="bg2">
                    <a:lumMod val="65000"/>
                    <a:lumOff val="35000"/>
                  </a:schemeClr>
                </a:solidFill>
                <a:effectLst/>
                <a:uLnTx/>
                <a:uFillTx/>
                <a:latin typeface="Times New Roman" panose="02020603050405020304" pitchFamily="18" charset="0"/>
                <a:ea typeface="宋体" panose="02010600030101010101" pitchFamily="2" charset="-122"/>
                <a:cs typeface="+mn-cs"/>
              </a:rPr>
              <a:t>基因组学方法</a:t>
            </a:r>
            <a:r>
              <a:rPr kumimoji="0" lang="en-US" altLang="zh-CN" sz="1400" b="0" i="0" u="none" strike="noStrike" kern="1200" cap="none" spc="0" normalizeH="0" baseline="0" noProof="0" dirty="0">
                <a:ln>
                  <a:noFill/>
                </a:ln>
                <a:solidFill>
                  <a:schemeClr val="bg2">
                    <a:lumMod val="65000"/>
                    <a:lumOff val="35000"/>
                  </a:schemeClr>
                </a:solidFill>
                <a:effectLst/>
                <a:uLnTx/>
                <a:uFillTx/>
                <a:latin typeface="Times New Roman" panose="02020603050405020304" pitchFamily="18" charset="0"/>
                <a:ea typeface="宋体" panose="02010600030101010101" pitchFamily="2" charset="-122"/>
                <a:cs typeface="+mn-cs"/>
              </a:rPr>
              <a:t>》</a:t>
            </a:r>
            <a:r>
              <a:rPr kumimoji="0" lang="zh-CN" altLang="en-US" sz="1400" b="0" i="0" u="none" strike="noStrike" kern="1200" cap="none" spc="0" normalizeH="0" baseline="0" noProof="0" dirty="0">
                <a:ln>
                  <a:noFill/>
                </a:ln>
                <a:solidFill>
                  <a:schemeClr val="bg2">
                    <a:lumMod val="65000"/>
                    <a:lumOff val="35000"/>
                  </a:schemeClr>
                </a:solidFill>
                <a:effectLst/>
                <a:uLnTx/>
                <a:uFillTx/>
                <a:latin typeface="Times New Roman" panose="02020603050405020304" pitchFamily="18" charset="0"/>
                <a:ea typeface="宋体" panose="02010600030101010101" pitchFamily="2" charset="-122"/>
                <a:cs typeface="+mn-cs"/>
              </a:rPr>
              <a:t>，</a:t>
            </a:r>
            <a:r>
              <a:rPr kumimoji="0" lang="en-US" altLang="zh-CN" sz="1400" b="0" i="0" u="none" strike="noStrike" kern="1200" cap="none" spc="0" normalizeH="0" baseline="0" noProof="0" dirty="0">
                <a:ln>
                  <a:noFill/>
                </a:ln>
                <a:solidFill>
                  <a:schemeClr val="bg2">
                    <a:lumMod val="65000"/>
                    <a:lumOff val="35000"/>
                  </a:schemeClr>
                </a:solidFill>
                <a:effectLst/>
                <a:uLnTx/>
                <a:uFillTx/>
                <a:latin typeface="Times New Roman" panose="02020603050405020304" pitchFamily="18" charset="0"/>
                <a:ea typeface="宋体" panose="02010600030101010101" pitchFamily="2" charset="-122"/>
                <a:cs typeface="+mn-cs"/>
              </a:rPr>
              <a:t>2012</a:t>
            </a:r>
            <a:r>
              <a:rPr kumimoji="0" lang="zh-CN" altLang="en-US" sz="1400" b="0" i="0" u="none" strike="noStrike" kern="1200" cap="none" spc="0" normalizeH="0" baseline="0" noProof="0" dirty="0">
                <a:ln>
                  <a:noFill/>
                </a:ln>
                <a:solidFill>
                  <a:schemeClr val="bg2">
                    <a:lumMod val="65000"/>
                    <a:lumOff val="35000"/>
                  </a:schemeClr>
                </a:solidFill>
                <a:effectLst/>
                <a:uLnTx/>
                <a:uFillTx/>
                <a:latin typeface="Times New Roman" panose="02020603050405020304" pitchFamily="18" charset="0"/>
                <a:ea typeface="宋体" panose="02010600030101010101" pitchFamily="2" charset="-122"/>
                <a:cs typeface="+mn-cs"/>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42185" y="581660"/>
            <a:ext cx="4528820" cy="583565"/>
          </a:xfrm>
          <a:prstGeom prst="rect">
            <a:avLst/>
          </a:prstGeom>
          <a:noFill/>
        </p:spPr>
        <p:txBody>
          <a:bodyPr wrap="none" rtlCol="0">
            <a:spAutoFit/>
          </a:bodyPr>
          <a:lstStyle/>
          <a:p>
            <a:r>
              <a:rPr lang="en-US" altLang="zh-CN" sz="3200" b="1"/>
              <a:t>History of plant genomes</a:t>
            </a:r>
          </a:p>
        </p:txBody>
      </p:sp>
      <p:sp>
        <p:nvSpPr>
          <p:cNvPr id="3" name="文本框 2"/>
          <p:cNvSpPr txBox="1"/>
          <p:nvPr/>
        </p:nvSpPr>
        <p:spPr>
          <a:xfrm>
            <a:off x="1080135" y="1920240"/>
            <a:ext cx="7967980" cy="5262245"/>
          </a:xfrm>
          <a:prstGeom prst="rect">
            <a:avLst/>
          </a:prstGeom>
          <a:noFill/>
        </p:spPr>
        <p:txBody>
          <a:bodyPr wrap="square" rtlCol="0">
            <a:spAutoFit/>
          </a:bodyPr>
          <a:lstStyle/>
          <a:p>
            <a:pPr marL="457200" indent="-457200" algn="l">
              <a:buFont typeface="Wingdings" panose="05000000000000000000" charset="0"/>
              <a:buChar char="ü"/>
            </a:pPr>
            <a:r>
              <a:rPr lang="zh-CN" altLang="en-US" sz="2800" b="1"/>
              <a:t>叶绿体基因：</a:t>
            </a:r>
          </a:p>
          <a:p>
            <a:pPr marL="457200" indent="-457200" algn="l"/>
            <a:endParaRPr lang="zh-CN" altLang="en-US" sz="2800"/>
          </a:p>
          <a:p>
            <a:pPr marL="457200" indent="-457200" algn="l"/>
            <a:r>
              <a:rPr lang="zh-CN" altLang="en-US" sz="2800"/>
              <a:t>地钱和烟草（</a:t>
            </a:r>
            <a:r>
              <a:rPr lang="en-US" altLang="zh-CN" sz="2800"/>
              <a:t>Ohyama et al., 1986; </a:t>
            </a:r>
            <a:r>
              <a:rPr lang="zh-CN" altLang="en-US" sz="2800"/>
              <a:t>Shinozaki et al., 1986）；玉米和拟南芥（Maier et al., 1995; Sato, 1999）</a:t>
            </a:r>
          </a:p>
          <a:p>
            <a:pPr algn="l"/>
            <a:endParaRPr lang="zh-CN" altLang="en-US" sz="2800"/>
          </a:p>
          <a:p>
            <a:pPr marL="457200" indent="-457200" algn="l">
              <a:buFont typeface="Wingdings" panose="05000000000000000000" charset="0"/>
              <a:buChar char="ü"/>
            </a:pPr>
            <a:r>
              <a:rPr lang="zh-CN" altLang="en-US" sz="2800" b="1"/>
              <a:t>核基因组：</a:t>
            </a:r>
          </a:p>
          <a:p>
            <a:pPr marL="457200" indent="-457200" algn="l"/>
            <a:endParaRPr lang="en-US" altLang="zh-CN" sz="2800"/>
          </a:p>
          <a:p>
            <a:pPr marL="457200" indent="-457200" algn="l"/>
            <a:r>
              <a:rPr lang="en-US" altLang="zh-CN" sz="2800"/>
              <a:t>Arabidopsis, 2000</a:t>
            </a:r>
            <a:r>
              <a:rPr lang="zh-CN" altLang="en-US" sz="2800"/>
              <a:t>（</a:t>
            </a:r>
            <a:r>
              <a:rPr lang="en-US" altLang="zh-CN" sz="2800"/>
              <a:t>1999</a:t>
            </a:r>
            <a:r>
              <a:rPr lang="zh-CN" altLang="en-US" sz="2800"/>
              <a:t>，第</a:t>
            </a:r>
            <a:r>
              <a:rPr lang="en-US" altLang="zh-CN" sz="2800"/>
              <a:t>2</a:t>
            </a:r>
            <a:r>
              <a:rPr lang="zh-CN" altLang="en-US" sz="2800"/>
              <a:t>和</a:t>
            </a:r>
            <a:r>
              <a:rPr lang="en-US" altLang="zh-CN" sz="2800"/>
              <a:t>4</a:t>
            </a:r>
            <a:r>
              <a:rPr lang="zh-CN" altLang="en-US" sz="2800"/>
              <a:t>号染色体）</a:t>
            </a:r>
          </a:p>
          <a:p>
            <a:pPr algn="l"/>
            <a:r>
              <a:rPr lang="en-US" altLang="zh-CN" sz="2800"/>
              <a:t>Rice, 2002</a:t>
            </a:r>
          </a:p>
          <a:p>
            <a:pPr algn="l"/>
            <a:r>
              <a:rPr lang="en-US" altLang="zh-CN" sz="2800"/>
              <a:t>......</a:t>
            </a:r>
          </a:p>
          <a:p>
            <a:endParaRPr lang="en-US" altLang="zh-CN" sz="2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p:cNvPicPr>
            <a:picLocks noChangeAspect="1"/>
          </p:cNvPicPr>
          <p:nvPr/>
        </p:nvPicPr>
        <p:blipFill>
          <a:blip r:embed="rId2"/>
          <a:stretch>
            <a:fillRect/>
          </a:stretch>
        </p:blipFill>
        <p:spPr>
          <a:xfrm>
            <a:off x="64135" y="62865"/>
            <a:ext cx="8011795" cy="5085715"/>
          </a:xfrm>
          <a:prstGeom prst="rect">
            <a:avLst/>
          </a:prstGeom>
          <a:noFill/>
          <a:ln w="9525">
            <a:noFill/>
          </a:ln>
        </p:spPr>
      </p:pic>
      <p:pic>
        <p:nvPicPr>
          <p:cNvPr id="13" name="图片 4"/>
          <p:cNvPicPr>
            <a:picLocks noChangeAspect="1"/>
          </p:cNvPicPr>
          <p:nvPr/>
        </p:nvPicPr>
        <p:blipFill>
          <a:blip r:embed="rId3"/>
          <a:stretch>
            <a:fillRect/>
          </a:stretch>
        </p:blipFill>
        <p:spPr>
          <a:xfrm>
            <a:off x="1310640" y="948055"/>
            <a:ext cx="7578725" cy="4961890"/>
          </a:xfrm>
          <a:prstGeom prst="rect">
            <a:avLst/>
          </a:prstGeom>
          <a:noFill/>
          <a:ln w="9525">
            <a:noFill/>
          </a:ln>
        </p:spPr>
      </p:pic>
      <p:pic>
        <p:nvPicPr>
          <p:cNvPr id="14" name="图片 5"/>
          <p:cNvPicPr>
            <a:picLocks noChangeAspect="1"/>
          </p:cNvPicPr>
          <p:nvPr/>
        </p:nvPicPr>
        <p:blipFill>
          <a:blip r:embed="rId4"/>
          <a:stretch>
            <a:fillRect/>
          </a:stretch>
        </p:blipFill>
        <p:spPr>
          <a:xfrm>
            <a:off x="2364105" y="2456815"/>
            <a:ext cx="6798945" cy="44037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747395" y="1125855"/>
          <a:ext cx="7607300" cy="4501515"/>
        </p:xfrm>
        <a:graphic>
          <a:graphicData uri="http://schemas.openxmlformats.org/drawingml/2006/chart">
            <c:chart xmlns:c="http://schemas.openxmlformats.org/drawingml/2006/chart" xmlns:r="http://schemas.openxmlformats.org/officeDocument/2006/relationships" r:id="rId2"/>
          </a:graphicData>
        </a:graphic>
      </p:graphicFrame>
      <p:sp>
        <p:nvSpPr>
          <p:cNvPr id="9218" name="文本框 2"/>
          <p:cNvSpPr txBox="1"/>
          <p:nvPr/>
        </p:nvSpPr>
        <p:spPr>
          <a:xfrm>
            <a:off x="890588" y="5967413"/>
            <a:ext cx="7880985" cy="306705"/>
          </a:xfrm>
          <a:prstGeom prst="rect">
            <a:avLst/>
          </a:prstGeom>
          <a:noFill/>
          <a:ln w="9525">
            <a:noFill/>
          </a:ln>
        </p:spPr>
        <p:txBody>
          <a:bodyPr wrap="none" anchor="t">
            <a:spAutoFit/>
          </a:bodyPr>
          <a:lstStyle/>
          <a:p>
            <a:r>
              <a:rPr lang="en-US" altLang="zh-CN" sz="1400" dirty="0">
                <a:latin typeface="Arial" panose="020B0604020202020204" pitchFamily="34" charset="0"/>
                <a:ea typeface="黑体" panose="02010609060101010101" pitchFamily="49" charset="-122"/>
                <a:sym typeface="Arial" panose="020B0604020202020204" pitchFamily="34" charset="0"/>
              </a:rPr>
              <a:t>* </a:t>
            </a:r>
            <a:r>
              <a:rPr lang="zh-CN" altLang="en-US" sz="1400" dirty="0">
                <a:latin typeface="Arial" panose="020B0604020202020204" pitchFamily="34" charset="0"/>
                <a:ea typeface="黑体" panose="02010609060101010101" pitchFamily="49" charset="-122"/>
                <a:sym typeface="Arial" panose="020B0604020202020204" pitchFamily="34" charset="0"/>
              </a:rPr>
              <a:t>统计截止于</a:t>
            </a:r>
            <a:r>
              <a:rPr lang="en-US" altLang="zh-CN" sz="1400" dirty="0">
                <a:latin typeface="Arial" panose="020B0604020202020204" pitchFamily="34" charset="0"/>
                <a:ea typeface="黑体" panose="02010609060101010101" pitchFamily="49" charset="-122"/>
                <a:sym typeface="Arial" panose="020B0604020202020204" pitchFamily="34" charset="0"/>
              </a:rPr>
              <a:t>2020</a:t>
            </a:r>
            <a:r>
              <a:rPr lang="zh-CN" altLang="en-US" sz="1400" dirty="0">
                <a:latin typeface="Arial" panose="020B0604020202020204" pitchFamily="34" charset="0"/>
                <a:ea typeface="黑体" panose="02010609060101010101" pitchFamily="49" charset="-122"/>
                <a:sym typeface="Arial" panose="020B0604020202020204" pitchFamily="34" charset="0"/>
              </a:rPr>
              <a:t>年</a:t>
            </a:r>
            <a:r>
              <a:rPr lang="en-US" altLang="zh-CN" sz="1400" dirty="0">
                <a:latin typeface="Arial" panose="020B0604020202020204" pitchFamily="34" charset="0"/>
                <a:ea typeface="黑体" panose="02010609060101010101" pitchFamily="49" charset="-122"/>
                <a:sym typeface="Arial" panose="020B0604020202020204" pitchFamily="34" charset="0"/>
              </a:rPr>
              <a:t>10</a:t>
            </a:r>
            <a:r>
              <a:rPr lang="zh-CN" altLang="en-US" sz="1400" dirty="0">
                <a:latin typeface="Arial" panose="020B0604020202020204" pitchFamily="34" charset="0"/>
                <a:ea typeface="黑体" panose="02010609060101010101" pitchFamily="49" charset="-122"/>
                <a:sym typeface="Arial" panose="020B0604020202020204" pitchFamily="34" charset="0"/>
              </a:rPr>
              <a:t>月发表在</a:t>
            </a:r>
            <a:r>
              <a:rPr lang="en-US" altLang="zh-CN" sz="1400" dirty="0">
                <a:latin typeface="Arial" panose="020B0604020202020204" pitchFamily="34" charset="0"/>
                <a:ea typeface="黑体" panose="02010609060101010101" pitchFamily="49" charset="-122"/>
                <a:sym typeface="Arial" panose="020B0604020202020204" pitchFamily="34" charset="0"/>
              </a:rPr>
              <a:t>Cell</a:t>
            </a:r>
            <a:r>
              <a:rPr lang="zh-CN" altLang="en-US" sz="1400" dirty="0">
                <a:latin typeface="Arial" panose="020B0604020202020204" pitchFamily="34" charset="0"/>
                <a:ea typeface="黑体" panose="02010609060101010101" pitchFamily="49" charset="-122"/>
                <a:sym typeface="Arial" panose="020B0604020202020204" pitchFamily="34" charset="0"/>
              </a:rPr>
              <a:t>上的榕树基因组。不包括泛基因组研究中的</a:t>
            </a:r>
            <a:r>
              <a:rPr lang="en-US" altLang="zh-CN" sz="1400" i="1" dirty="0">
                <a:latin typeface="Arial" panose="020B0604020202020204" pitchFamily="34" charset="0"/>
                <a:ea typeface="黑体" panose="02010609060101010101" pitchFamily="49" charset="-122"/>
                <a:sym typeface="Arial" panose="020B0604020202020204" pitchFamily="34" charset="0"/>
              </a:rPr>
              <a:t>de novo</a:t>
            </a:r>
            <a:r>
              <a:rPr lang="zh-CN" altLang="en-US" sz="1400" dirty="0">
                <a:latin typeface="Arial" panose="020B0604020202020204" pitchFamily="34" charset="0"/>
                <a:ea typeface="黑体" panose="02010609060101010101" pitchFamily="49" charset="-122"/>
                <a:sym typeface="Arial" panose="020B0604020202020204" pitchFamily="34" charset="0"/>
              </a:rPr>
              <a:t>拼接基因组</a:t>
            </a:r>
            <a:endParaRPr lang="en-US" altLang="zh-CN" sz="1400" dirty="0">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158750" y="257175"/>
            <a:ext cx="8794750" cy="792163"/>
          </a:xfrm>
        </p:spPr>
        <p:txBody>
          <a:bodyPr vert="horz" wrap="square" lIns="91440" tIns="45720" rIns="91440" bIns="45720" anchor="ctr"/>
          <a:lstStyle/>
          <a:p>
            <a:pPr lvl="0" eaLnBrk="1" hangingPunct="1"/>
            <a:r>
              <a:rPr lang="en-US" altLang="zh-CN" sz="3600" b="1" dirty="0">
                <a:latin typeface="Lucida Sans" panose="020B0602040502020204" pitchFamily="34" charset="0"/>
              </a:rPr>
              <a:t>Genomics and Its “Sons” </a:t>
            </a:r>
          </a:p>
        </p:txBody>
      </p:sp>
      <p:sp>
        <p:nvSpPr>
          <p:cNvPr id="31747" name="AutoShape 3"/>
          <p:cNvSpPr/>
          <p:nvPr/>
        </p:nvSpPr>
        <p:spPr>
          <a:xfrm>
            <a:off x="693738" y="4486275"/>
            <a:ext cx="6462712" cy="1649413"/>
          </a:xfrm>
          <a:prstGeom prst="cube">
            <a:avLst>
              <a:gd name="adj" fmla="val 68102"/>
            </a:avLst>
          </a:prstGeom>
          <a:solidFill>
            <a:schemeClr val="accent1"/>
          </a:solidFill>
          <a:ln w="9525" cap="flat" cmpd="sng">
            <a:solidFill>
              <a:srgbClr val="66FFFF"/>
            </a:solidFill>
            <a:prstDash val="solid"/>
            <a:miter/>
            <a:headEnd type="none" w="med" len="med"/>
            <a:tailEnd type="none" w="med" len="med"/>
          </a:ln>
        </p:spPr>
        <p:txBody>
          <a:bodyPr wrap="none" anchor="ctr"/>
          <a:lstStyle/>
          <a:p>
            <a:pPr lvl="0" algn="ctr" eaLnBrk="1" hangingPunct="1"/>
            <a:r>
              <a:rPr lang="en-US" altLang="zh-CN" b="1" dirty="0">
                <a:solidFill>
                  <a:schemeClr val="tx2"/>
                </a:solidFill>
                <a:latin typeface="Century Gothic" panose="020B0502020202020204" pitchFamily="34" charset="0"/>
                <a:ea typeface="宋体" panose="02010600030101010101" pitchFamily="2" charset="-122"/>
              </a:rPr>
              <a:t>Determine Genome Sequence</a:t>
            </a:r>
            <a:r>
              <a:rPr lang="en-US" altLang="zh-CN" sz="3200" dirty="0">
                <a:solidFill>
                  <a:schemeClr val="tx2"/>
                </a:solidFill>
                <a:latin typeface="Times New Roman" panose="02020603050405020304" pitchFamily="18" charset="0"/>
                <a:ea typeface="宋体" panose="02010600030101010101" pitchFamily="2" charset="-122"/>
              </a:rPr>
              <a:t> </a:t>
            </a:r>
          </a:p>
        </p:txBody>
      </p:sp>
      <p:sp>
        <p:nvSpPr>
          <p:cNvPr id="31748" name="AutoShape 4"/>
          <p:cNvSpPr/>
          <p:nvPr/>
        </p:nvSpPr>
        <p:spPr>
          <a:xfrm>
            <a:off x="1143000" y="4114800"/>
            <a:ext cx="5624513" cy="1433513"/>
          </a:xfrm>
          <a:prstGeom prst="cube">
            <a:avLst>
              <a:gd name="adj" fmla="val 67065"/>
            </a:avLst>
          </a:prstGeom>
          <a:solidFill>
            <a:schemeClr val="accent1"/>
          </a:solidFill>
          <a:ln w="9525" cap="flat" cmpd="sng">
            <a:solidFill>
              <a:srgbClr val="66FFFF"/>
            </a:solidFill>
            <a:prstDash val="solid"/>
            <a:miter/>
            <a:headEnd type="none" w="med" len="med"/>
            <a:tailEnd type="none" w="med" len="med"/>
          </a:ln>
        </p:spPr>
        <p:txBody>
          <a:bodyPr wrap="none" anchor="ctr"/>
          <a:lstStyle/>
          <a:p>
            <a:pPr lvl="0" algn="ctr" eaLnBrk="1" hangingPunct="1"/>
            <a:r>
              <a:rPr lang="en-US" altLang="zh-CN" sz="2000" b="1" dirty="0">
                <a:solidFill>
                  <a:schemeClr val="tx2"/>
                </a:solidFill>
                <a:latin typeface="Century Gothic" panose="020B0502020202020204" pitchFamily="34" charset="0"/>
                <a:ea typeface="宋体" panose="02010600030101010101" pitchFamily="2" charset="-122"/>
              </a:rPr>
              <a:t>Identify Genes And Other Elements</a:t>
            </a:r>
          </a:p>
        </p:txBody>
      </p:sp>
      <p:sp>
        <p:nvSpPr>
          <p:cNvPr id="31749" name="AutoShape 5"/>
          <p:cNvSpPr/>
          <p:nvPr/>
        </p:nvSpPr>
        <p:spPr>
          <a:xfrm>
            <a:off x="1654175" y="3759200"/>
            <a:ext cx="4819650" cy="1098550"/>
          </a:xfrm>
          <a:prstGeom prst="cube">
            <a:avLst>
              <a:gd name="adj" fmla="val 67065"/>
            </a:avLst>
          </a:prstGeom>
          <a:solidFill>
            <a:schemeClr val="accent1"/>
          </a:solidFill>
          <a:ln w="9525" cap="flat" cmpd="sng">
            <a:solidFill>
              <a:srgbClr val="66FFFF"/>
            </a:solidFill>
            <a:prstDash val="solid"/>
            <a:miter/>
            <a:headEnd type="none" w="med" len="med"/>
            <a:tailEnd type="none" w="med" len="med"/>
          </a:ln>
        </p:spPr>
        <p:txBody>
          <a:bodyPr wrap="none" anchor="ctr"/>
          <a:lstStyle/>
          <a:p>
            <a:pPr lvl="0" algn="ctr" eaLnBrk="1" hangingPunct="1"/>
            <a:r>
              <a:rPr lang="en-US" altLang="zh-CN" sz="2000" b="1" dirty="0">
                <a:solidFill>
                  <a:schemeClr val="tx2"/>
                </a:solidFill>
                <a:latin typeface="Century Gothic" panose="020B0502020202020204" pitchFamily="34" charset="0"/>
                <a:ea typeface="宋体" panose="02010600030101010101" pitchFamily="2" charset="-122"/>
              </a:rPr>
              <a:t>Map Genes And Their Expression</a:t>
            </a:r>
          </a:p>
        </p:txBody>
      </p:sp>
      <p:sp>
        <p:nvSpPr>
          <p:cNvPr id="31750" name="AutoShape 6"/>
          <p:cNvSpPr/>
          <p:nvPr/>
        </p:nvSpPr>
        <p:spPr>
          <a:xfrm>
            <a:off x="1933575" y="3262313"/>
            <a:ext cx="4238625" cy="1112837"/>
          </a:xfrm>
          <a:prstGeom prst="cube">
            <a:avLst>
              <a:gd name="adj" fmla="val 45630"/>
            </a:avLst>
          </a:prstGeom>
          <a:solidFill>
            <a:schemeClr val="accent1"/>
          </a:solidFill>
          <a:ln w="9525" cap="flat" cmpd="sng">
            <a:solidFill>
              <a:srgbClr val="66FFFF"/>
            </a:solidFill>
            <a:prstDash val="solid"/>
            <a:miter/>
            <a:headEnd type="none" w="med" len="med"/>
            <a:tailEnd type="none" w="med" len="med"/>
          </a:ln>
        </p:spPr>
        <p:txBody>
          <a:bodyPr wrap="none" anchor="ctr"/>
          <a:lstStyle/>
          <a:p>
            <a:pPr lvl="0" algn="ctr" eaLnBrk="1" hangingPunct="1"/>
            <a:r>
              <a:rPr lang="en-US" altLang="zh-CN" sz="2000" b="1" dirty="0">
                <a:solidFill>
                  <a:schemeClr val="tx2"/>
                </a:solidFill>
                <a:latin typeface="Century Gothic" panose="020B0502020202020204" pitchFamily="34" charset="0"/>
                <a:ea typeface="宋体" panose="02010600030101010101" pitchFamily="2" charset="-122"/>
              </a:rPr>
              <a:t>Map Gene Products </a:t>
            </a:r>
          </a:p>
          <a:p>
            <a:pPr lvl="0" algn="ctr" eaLnBrk="1" hangingPunct="1"/>
            <a:r>
              <a:rPr lang="en-US" altLang="zh-CN" sz="2000" b="1" dirty="0">
                <a:solidFill>
                  <a:schemeClr val="tx2"/>
                </a:solidFill>
                <a:latin typeface="Century Gothic" panose="020B0502020202020204" pitchFamily="34" charset="0"/>
                <a:ea typeface="宋体" panose="02010600030101010101" pitchFamily="2" charset="-122"/>
              </a:rPr>
              <a:t>To Cellular Processes</a:t>
            </a:r>
          </a:p>
        </p:txBody>
      </p:sp>
      <p:sp>
        <p:nvSpPr>
          <p:cNvPr id="31751" name="AutoShape 7"/>
          <p:cNvSpPr/>
          <p:nvPr/>
        </p:nvSpPr>
        <p:spPr>
          <a:xfrm>
            <a:off x="2136775" y="2632075"/>
            <a:ext cx="3906838" cy="1022350"/>
          </a:xfrm>
          <a:prstGeom prst="cube">
            <a:avLst>
              <a:gd name="adj" fmla="val 38042"/>
            </a:avLst>
          </a:prstGeom>
          <a:solidFill>
            <a:schemeClr val="accent1"/>
          </a:solidFill>
          <a:ln w="9525" cap="flat" cmpd="sng">
            <a:solidFill>
              <a:srgbClr val="66FFFF"/>
            </a:solidFill>
            <a:prstDash val="solid"/>
            <a:miter/>
            <a:headEnd type="none" w="med" len="med"/>
            <a:tailEnd type="none" w="med" len="med"/>
          </a:ln>
        </p:spPr>
        <p:txBody>
          <a:bodyPr wrap="none" anchor="ctr"/>
          <a:lstStyle/>
          <a:p>
            <a:pPr lvl="0" algn="ctr" eaLnBrk="1" hangingPunct="1"/>
            <a:r>
              <a:rPr lang="en-US" altLang="zh-CN" sz="2000" b="1" dirty="0">
                <a:solidFill>
                  <a:schemeClr val="tx2"/>
                </a:solidFill>
                <a:latin typeface="Century Gothic" panose="020B0502020202020204" pitchFamily="34" charset="0"/>
                <a:ea typeface="宋体" panose="02010600030101010101" pitchFamily="2" charset="-122"/>
              </a:rPr>
              <a:t>Define Cellular Processes </a:t>
            </a:r>
          </a:p>
          <a:p>
            <a:pPr lvl="0" algn="ctr" eaLnBrk="1" hangingPunct="1"/>
            <a:r>
              <a:rPr lang="en-US" altLang="zh-CN" sz="2000" b="1" dirty="0">
                <a:solidFill>
                  <a:schemeClr val="tx2"/>
                </a:solidFill>
                <a:latin typeface="Century Gothic" panose="020B0502020202020204" pitchFamily="34" charset="0"/>
                <a:ea typeface="宋体" panose="02010600030101010101" pitchFamily="2" charset="-122"/>
              </a:rPr>
              <a:t>Into Systematic Networks</a:t>
            </a:r>
          </a:p>
        </p:txBody>
      </p:sp>
      <p:sp>
        <p:nvSpPr>
          <p:cNvPr id="31752" name="AutoShape 8"/>
          <p:cNvSpPr/>
          <p:nvPr/>
        </p:nvSpPr>
        <p:spPr>
          <a:xfrm>
            <a:off x="2286000" y="2005013"/>
            <a:ext cx="3633788" cy="915987"/>
          </a:xfrm>
          <a:prstGeom prst="cube">
            <a:avLst>
              <a:gd name="adj" fmla="val 26782"/>
            </a:avLst>
          </a:prstGeom>
          <a:solidFill>
            <a:schemeClr val="accent1"/>
          </a:solidFill>
          <a:ln w="9525" cap="flat" cmpd="sng">
            <a:solidFill>
              <a:srgbClr val="66FFFF"/>
            </a:solidFill>
            <a:prstDash val="solid"/>
            <a:miter/>
            <a:headEnd type="none" w="med" len="med"/>
            <a:tailEnd type="none" w="med" len="med"/>
          </a:ln>
        </p:spPr>
        <p:txBody>
          <a:bodyPr wrap="none" anchor="ctr"/>
          <a:lstStyle/>
          <a:p>
            <a:pPr lvl="0" algn="ctr" eaLnBrk="1" hangingPunct="1"/>
            <a:r>
              <a:rPr lang="en-US" altLang="zh-CN" sz="2000" b="1" dirty="0">
                <a:solidFill>
                  <a:schemeClr val="tx2"/>
                </a:solidFill>
                <a:latin typeface="Century Gothic" panose="020B0502020202020204" pitchFamily="34" charset="0"/>
                <a:ea typeface="宋体" panose="02010600030101010101" pitchFamily="2" charset="-122"/>
              </a:rPr>
              <a:t>Link Networks In A </a:t>
            </a:r>
          </a:p>
          <a:p>
            <a:pPr lvl="0" algn="ctr" eaLnBrk="1" hangingPunct="1"/>
            <a:r>
              <a:rPr lang="en-US" altLang="zh-CN" sz="2000" b="1" dirty="0">
                <a:solidFill>
                  <a:schemeClr val="tx2"/>
                </a:solidFill>
                <a:latin typeface="Century Gothic" panose="020B0502020202020204" pitchFamily="34" charset="0"/>
                <a:ea typeface="宋体" panose="02010600030101010101" pitchFamily="2" charset="-122"/>
              </a:rPr>
              <a:t>Background of  Organisms</a:t>
            </a:r>
          </a:p>
        </p:txBody>
      </p:sp>
      <p:sp>
        <p:nvSpPr>
          <p:cNvPr id="31753" name="AutoShape 9"/>
          <p:cNvSpPr/>
          <p:nvPr/>
        </p:nvSpPr>
        <p:spPr>
          <a:xfrm>
            <a:off x="2454275" y="1450975"/>
            <a:ext cx="3343275" cy="733425"/>
          </a:xfrm>
          <a:prstGeom prst="cube">
            <a:avLst>
              <a:gd name="adj" fmla="val 22866"/>
            </a:avLst>
          </a:prstGeom>
          <a:solidFill>
            <a:schemeClr val="accent1"/>
          </a:solidFill>
          <a:ln w="9525" cap="flat" cmpd="sng">
            <a:solidFill>
              <a:srgbClr val="66FFFF"/>
            </a:solidFill>
            <a:prstDash val="solid"/>
            <a:miter/>
            <a:headEnd type="none" w="med" len="med"/>
            <a:tailEnd type="none" w="med" len="med"/>
          </a:ln>
        </p:spPr>
        <p:txBody>
          <a:bodyPr wrap="none" anchor="ctr"/>
          <a:lstStyle/>
          <a:p>
            <a:pPr lvl="0" algn="ctr" eaLnBrk="1" hangingPunct="1"/>
            <a:r>
              <a:rPr lang="en-US" altLang="zh-CN" sz="2000" b="1" dirty="0">
                <a:solidFill>
                  <a:schemeClr val="tx2"/>
                </a:solidFill>
                <a:latin typeface="Century Gothic" panose="020B0502020202020204" pitchFamily="34" charset="0"/>
                <a:ea typeface="宋体" panose="02010600030101010101" pitchFamily="2" charset="-122"/>
              </a:rPr>
              <a:t>Improve Health And</a:t>
            </a:r>
          </a:p>
          <a:p>
            <a:pPr lvl="0" algn="ctr" eaLnBrk="1" hangingPunct="1"/>
            <a:r>
              <a:rPr lang="en-US" altLang="zh-CN" sz="2000" b="1" dirty="0">
                <a:solidFill>
                  <a:schemeClr val="tx2"/>
                </a:solidFill>
                <a:latin typeface="Century Gothic" panose="020B0502020202020204" pitchFamily="34" charset="0"/>
                <a:ea typeface="宋体" panose="02010600030101010101" pitchFamily="2" charset="-122"/>
              </a:rPr>
              <a:t>Design Better Crops</a:t>
            </a:r>
          </a:p>
        </p:txBody>
      </p:sp>
      <p:sp>
        <p:nvSpPr>
          <p:cNvPr id="31754" name="AutoShape 10"/>
          <p:cNvSpPr/>
          <p:nvPr/>
        </p:nvSpPr>
        <p:spPr>
          <a:xfrm>
            <a:off x="7810500" y="1358900"/>
            <a:ext cx="635000" cy="4851400"/>
          </a:xfrm>
          <a:prstGeom prst="rightBrace">
            <a:avLst>
              <a:gd name="adj1" fmla="val 63666"/>
              <a:gd name="adj2" fmla="val 50000"/>
            </a:avLst>
          </a:prstGeom>
          <a:noFill/>
          <a:ln w="38100" cap="flat" cmpd="sng">
            <a:solidFill>
              <a:schemeClr val="tx2"/>
            </a:solidFill>
            <a:prstDash val="solid"/>
            <a:headEnd type="none" w="med" len="med"/>
            <a:tailEnd type="none" w="med" len="med"/>
          </a:ln>
        </p:spPr>
        <p:txBody>
          <a:bodyPr wrap="none" anchor="ctr"/>
          <a:lstStyle/>
          <a:p>
            <a:pPr lvl="0" eaLnBrk="1" hangingPunct="1"/>
            <a:endParaRPr lang="zh-CN" altLang="en-US" dirty="0">
              <a:solidFill>
                <a:schemeClr val="tx2"/>
              </a:solidFill>
              <a:latin typeface="Times New Roman" panose="02020603050405020304" pitchFamily="18" charset="0"/>
              <a:ea typeface="宋体" panose="02010600030101010101" pitchFamily="2" charset="-122"/>
            </a:endParaRPr>
          </a:p>
        </p:txBody>
      </p:sp>
      <p:sp>
        <p:nvSpPr>
          <p:cNvPr id="31755" name="Text Box 11"/>
          <p:cNvSpPr txBox="1"/>
          <p:nvPr/>
        </p:nvSpPr>
        <p:spPr>
          <a:xfrm rot="-5400000">
            <a:off x="7469188" y="3411538"/>
            <a:ext cx="2386012" cy="457200"/>
          </a:xfrm>
          <a:prstGeom prst="rect">
            <a:avLst/>
          </a:prstGeom>
          <a:noFill/>
          <a:ln w="9525">
            <a:noFill/>
          </a:ln>
        </p:spPr>
        <p:txBody>
          <a:bodyPr>
            <a:spAutoFit/>
          </a:bodyPr>
          <a:lstStyle/>
          <a:p>
            <a:pPr lvl="0" eaLnBrk="1" hangingPunct="1"/>
            <a:r>
              <a:rPr lang="en-US" altLang="zh-CN" b="1" dirty="0">
                <a:solidFill>
                  <a:schemeClr val="tx2"/>
                </a:solidFill>
                <a:latin typeface="Times New Roman" panose="02020603050405020304" pitchFamily="18" charset="0"/>
                <a:ea typeface="宋体" panose="02010600030101010101" pitchFamily="2" charset="-122"/>
              </a:rPr>
              <a:t>GENOMICS</a:t>
            </a:r>
          </a:p>
        </p:txBody>
      </p:sp>
      <p:sp>
        <p:nvSpPr>
          <p:cNvPr id="31756" name="AutoShape 12"/>
          <p:cNvSpPr/>
          <p:nvPr/>
        </p:nvSpPr>
        <p:spPr>
          <a:xfrm>
            <a:off x="5943600" y="3398838"/>
            <a:ext cx="393700" cy="1212850"/>
          </a:xfrm>
          <a:prstGeom prst="rightBrace">
            <a:avLst>
              <a:gd name="adj1" fmla="val 25672"/>
              <a:gd name="adj2" fmla="val 50000"/>
            </a:avLst>
          </a:prstGeom>
          <a:noFill/>
          <a:ln w="28575" cap="flat" cmpd="sng">
            <a:solidFill>
              <a:schemeClr val="tx2"/>
            </a:solidFill>
            <a:prstDash val="solid"/>
            <a:headEnd type="none" w="med" len="med"/>
            <a:tailEnd type="none" w="med" len="med"/>
          </a:ln>
        </p:spPr>
        <p:txBody>
          <a:bodyPr wrap="none" anchor="ctr"/>
          <a:lstStyle/>
          <a:p>
            <a:pPr lvl="0" eaLnBrk="1" hangingPunct="1"/>
            <a:endParaRPr lang="zh-CN" altLang="en-US" dirty="0">
              <a:solidFill>
                <a:schemeClr val="tx2"/>
              </a:solidFill>
              <a:latin typeface="Times New Roman" panose="02020603050405020304" pitchFamily="18" charset="0"/>
              <a:ea typeface="宋体" panose="02010600030101010101" pitchFamily="2" charset="-122"/>
            </a:endParaRPr>
          </a:p>
        </p:txBody>
      </p:sp>
      <p:sp>
        <p:nvSpPr>
          <p:cNvPr id="31757" name="Text Box 13"/>
          <p:cNvSpPr txBox="1"/>
          <p:nvPr/>
        </p:nvSpPr>
        <p:spPr>
          <a:xfrm>
            <a:off x="6499225" y="3449638"/>
            <a:ext cx="1387475" cy="581025"/>
          </a:xfrm>
          <a:prstGeom prst="rect">
            <a:avLst/>
          </a:prstGeom>
          <a:noFill/>
          <a:ln w="9525">
            <a:noFill/>
          </a:ln>
        </p:spPr>
        <p:txBody>
          <a:bodyPr>
            <a:spAutoFit/>
          </a:bodyPr>
          <a:lstStyle/>
          <a:p>
            <a:pPr lvl="0" eaLnBrk="1" hangingPunct="1"/>
            <a:r>
              <a:rPr lang="en-US" altLang="zh-CN" sz="1600" b="1" dirty="0">
                <a:solidFill>
                  <a:schemeClr val="tx2"/>
                </a:solidFill>
                <a:latin typeface="Times New Roman" panose="02020603050405020304" pitchFamily="18" charset="0"/>
                <a:ea typeface="宋体" panose="02010600030101010101" pitchFamily="2" charset="-122"/>
              </a:rPr>
              <a:t>FUNCTINAL </a:t>
            </a:r>
          </a:p>
          <a:p>
            <a:pPr lvl="0" eaLnBrk="1" hangingPunct="1"/>
            <a:r>
              <a:rPr lang="en-US" altLang="zh-CN" sz="1600" b="1" dirty="0">
                <a:solidFill>
                  <a:schemeClr val="tx2"/>
                </a:solidFill>
                <a:latin typeface="Times New Roman" panose="02020603050405020304" pitchFamily="18" charset="0"/>
                <a:ea typeface="宋体" panose="02010600030101010101" pitchFamily="2" charset="-122"/>
              </a:rPr>
              <a:t>GENOMICS</a:t>
            </a:r>
          </a:p>
        </p:txBody>
      </p:sp>
      <p:sp>
        <p:nvSpPr>
          <p:cNvPr id="31758" name="AutoShape 14"/>
          <p:cNvSpPr/>
          <p:nvPr/>
        </p:nvSpPr>
        <p:spPr>
          <a:xfrm>
            <a:off x="1752600" y="3741738"/>
            <a:ext cx="152400" cy="596900"/>
          </a:xfrm>
          <a:prstGeom prst="rightBrace">
            <a:avLst>
              <a:gd name="adj1" fmla="val 32638"/>
              <a:gd name="adj2" fmla="val 50000"/>
            </a:avLst>
          </a:prstGeom>
          <a:noFill/>
          <a:ln w="28575" cap="flat" cmpd="sng">
            <a:solidFill>
              <a:schemeClr val="tx2"/>
            </a:solidFill>
            <a:prstDash val="solid"/>
            <a:headEnd type="none" w="med" len="med"/>
            <a:tailEnd type="none" w="med" len="med"/>
          </a:ln>
        </p:spPr>
        <p:txBody>
          <a:bodyPr wrap="none" anchor="ctr"/>
          <a:lstStyle/>
          <a:p>
            <a:pPr lvl="0" eaLnBrk="1" hangingPunct="1"/>
            <a:endParaRPr lang="zh-CN" altLang="en-US" dirty="0">
              <a:solidFill>
                <a:schemeClr val="tx2"/>
              </a:solidFill>
              <a:latin typeface="Times New Roman" panose="02020603050405020304" pitchFamily="18" charset="0"/>
              <a:ea typeface="宋体" panose="02010600030101010101" pitchFamily="2" charset="-122"/>
            </a:endParaRPr>
          </a:p>
        </p:txBody>
      </p:sp>
      <p:sp>
        <p:nvSpPr>
          <p:cNvPr id="31759" name="Text Box 15"/>
          <p:cNvSpPr txBox="1"/>
          <p:nvPr/>
        </p:nvSpPr>
        <p:spPr>
          <a:xfrm>
            <a:off x="314325" y="3567113"/>
            <a:ext cx="1458913" cy="954087"/>
          </a:xfrm>
          <a:prstGeom prst="rect">
            <a:avLst/>
          </a:prstGeom>
          <a:noFill/>
          <a:ln w="9525">
            <a:noFill/>
          </a:ln>
        </p:spPr>
        <p:txBody>
          <a:bodyPr wrap="none">
            <a:spAutoFit/>
          </a:bodyPr>
          <a:lstStyle/>
          <a:p>
            <a:pPr lvl="0" eaLnBrk="1" hangingPunct="1"/>
            <a:r>
              <a:rPr lang="en-US" altLang="zh-CN" sz="1400" b="1" dirty="0">
                <a:solidFill>
                  <a:schemeClr val="tx2"/>
                </a:solidFill>
                <a:latin typeface="Times New Roman" panose="02020603050405020304" pitchFamily="18" charset="0"/>
                <a:ea typeface="宋体" panose="02010600030101010101" pitchFamily="2" charset="-122"/>
              </a:rPr>
              <a:t>STRUCTURAL </a:t>
            </a:r>
          </a:p>
          <a:p>
            <a:pPr lvl="0" eaLnBrk="1" hangingPunct="1"/>
            <a:r>
              <a:rPr lang="en-US" altLang="zh-CN" sz="1400" b="1" dirty="0">
                <a:solidFill>
                  <a:schemeClr val="tx2"/>
                </a:solidFill>
                <a:latin typeface="Times New Roman" panose="02020603050405020304" pitchFamily="18" charset="0"/>
                <a:ea typeface="宋体" panose="02010600030101010101" pitchFamily="2" charset="-122"/>
              </a:rPr>
              <a:t>GENOMICS</a:t>
            </a:r>
          </a:p>
          <a:p>
            <a:pPr lvl="0" eaLnBrk="1" hangingPunct="1"/>
            <a:endParaRPr lang="en-US" altLang="zh-CN" sz="1400" b="1" dirty="0">
              <a:solidFill>
                <a:schemeClr val="tx2"/>
              </a:solidFill>
              <a:latin typeface="Times New Roman" panose="02020603050405020304" pitchFamily="18" charset="0"/>
              <a:ea typeface="宋体" panose="02010600030101010101" pitchFamily="2" charset="-122"/>
            </a:endParaRPr>
          </a:p>
          <a:p>
            <a:pPr lvl="0" eaLnBrk="1" hangingPunct="1"/>
            <a:r>
              <a:rPr lang="en-US" altLang="zh-CN" sz="1400" b="1" dirty="0">
                <a:solidFill>
                  <a:schemeClr val="tx2"/>
                </a:solidFill>
                <a:latin typeface="Times New Roman" panose="02020603050405020304" pitchFamily="18" charset="0"/>
                <a:ea typeface="宋体" panose="02010600030101010101" pitchFamily="2" charset="-122"/>
              </a:rPr>
              <a:t>PROTEOMICS</a:t>
            </a:r>
          </a:p>
        </p:txBody>
      </p:sp>
      <p:sp>
        <p:nvSpPr>
          <p:cNvPr id="31760" name="Text Box 16"/>
          <p:cNvSpPr txBox="1"/>
          <p:nvPr/>
        </p:nvSpPr>
        <p:spPr>
          <a:xfrm>
            <a:off x="12700" y="2322513"/>
            <a:ext cx="2260600" cy="523875"/>
          </a:xfrm>
          <a:prstGeom prst="rect">
            <a:avLst/>
          </a:prstGeom>
          <a:noFill/>
          <a:ln w="9525">
            <a:noFill/>
          </a:ln>
        </p:spPr>
        <p:txBody>
          <a:bodyPr wrap="none">
            <a:spAutoFit/>
          </a:bodyPr>
          <a:lstStyle/>
          <a:p>
            <a:pPr lvl="0" eaLnBrk="1" hangingPunct="1"/>
            <a:r>
              <a:rPr lang="en-US" altLang="zh-CN" sz="1400" b="1" dirty="0">
                <a:solidFill>
                  <a:schemeClr val="tx2"/>
                </a:solidFill>
                <a:latin typeface="Times New Roman" panose="02020603050405020304" pitchFamily="18" charset="0"/>
                <a:ea typeface="宋体" panose="02010600030101010101" pitchFamily="2" charset="-122"/>
              </a:rPr>
              <a:t>TOXICOGENOMICS</a:t>
            </a:r>
          </a:p>
          <a:p>
            <a:pPr lvl="0" eaLnBrk="1" hangingPunct="1"/>
            <a:r>
              <a:rPr lang="en-US" altLang="zh-CN" sz="1400" b="1" dirty="0">
                <a:solidFill>
                  <a:schemeClr val="tx2"/>
                </a:solidFill>
                <a:latin typeface="Times New Roman" panose="02020603050405020304" pitchFamily="18" charset="0"/>
                <a:ea typeface="宋体" panose="02010600030101010101" pitchFamily="2" charset="-122"/>
              </a:rPr>
              <a:t>PHARMACOGENOMICS</a:t>
            </a:r>
          </a:p>
        </p:txBody>
      </p:sp>
      <p:sp>
        <p:nvSpPr>
          <p:cNvPr id="31761" name="AutoShape 17"/>
          <p:cNvSpPr/>
          <p:nvPr/>
        </p:nvSpPr>
        <p:spPr>
          <a:xfrm>
            <a:off x="2095500" y="2281238"/>
            <a:ext cx="152400" cy="596900"/>
          </a:xfrm>
          <a:prstGeom prst="rightBrace">
            <a:avLst>
              <a:gd name="adj1" fmla="val 32638"/>
              <a:gd name="adj2" fmla="val 50000"/>
            </a:avLst>
          </a:prstGeom>
          <a:noFill/>
          <a:ln w="28575" cap="flat" cmpd="sng">
            <a:solidFill>
              <a:schemeClr val="tx2"/>
            </a:solidFill>
            <a:prstDash val="solid"/>
            <a:headEnd type="none" w="med" len="med"/>
            <a:tailEnd type="none" w="med" len="med"/>
          </a:ln>
        </p:spPr>
        <p:txBody>
          <a:bodyPr wrap="none" anchor="ctr"/>
          <a:lstStyle/>
          <a:p>
            <a:pPr lvl="0" eaLnBrk="1" hangingPunct="1"/>
            <a:endParaRPr lang="zh-CN" altLang="en-US" dirty="0">
              <a:solidFill>
                <a:schemeClr val="tx2"/>
              </a:solidFill>
              <a:latin typeface="Times New Roman" panose="02020603050405020304" pitchFamily="18" charset="0"/>
              <a:ea typeface="宋体" panose="02010600030101010101" pitchFamily="2" charset="-122"/>
            </a:endParaRPr>
          </a:p>
        </p:txBody>
      </p:sp>
      <p:sp>
        <p:nvSpPr>
          <p:cNvPr id="31762" name="AutoShape 18"/>
          <p:cNvSpPr/>
          <p:nvPr/>
        </p:nvSpPr>
        <p:spPr>
          <a:xfrm>
            <a:off x="1943100" y="2992438"/>
            <a:ext cx="152400" cy="596900"/>
          </a:xfrm>
          <a:prstGeom prst="rightBrace">
            <a:avLst>
              <a:gd name="adj1" fmla="val 32638"/>
              <a:gd name="adj2" fmla="val 50000"/>
            </a:avLst>
          </a:prstGeom>
          <a:noFill/>
          <a:ln w="28575" cap="flat" cmpd="sng">
            <a:solidFill>
              <a:schemeClr val="tx2"/>
            </a:solidFill>
            <a:prstDash val="solid"/>
            <a:headEnd type="none" w="med" len="med"/>
            <a:tailEnd type="none" w="med" len="med"/>
          </a:ln>
        </p:spPr>
        <p:txBody>
          <a:bodyPr wrap="none" anchor="ctr"/>
          <a:lstStyle/>
          <a:p>
            <a:pPr lvl="0" eaLnBrk="1" hangingPunct="1"/>
            <a:endParaRPr lang="zh-CN" altLang="en-US" dirty="0">
              <a:solidFill>
                <a:schemeClr val="tx2"/>
              </a:solidFill>
              <a:latin typeface="Times New Roman" panose="02020603050405020304" pitchFamily="18" charset="0"/>
              <a:ea typeface="宋体" panose="02010600030101010101" pitchFamily="2" charset="-122"/>
            </a:endParaRPr>
          </a:p>
        </p:txBody>
      </p:sp>
      <p:sp>
        <p:nvSpPr>
          <p:cNvPr id="31763" name="Text Box 19"/>
          <p:cNvSpPr txBox="1"/>
          <p:nvPr/>
        </p:nvSpPr>
        <p:spPr>
          <a:xfrm>
            <a:off x="200025" y="3122613"/>
            <a:ext cx="1854200" cy="304800"/>
          </a:xfrm>
          <a:prstGeom prst="rect">
            <a:avLst/>
          </a:prstGeom>
          <a:noFill/>
          <a:ln w="9525">
            <a:noFill/>
          </a:ln>
        </p:spPr>
        <p:txBody>
          <a:bodyPr wrap="none">
            <a:spAutoFit/>
          </a:bodyPr>
          <a:lstStyle/>
          <a:p>
            <a:pPr lvl="0" eaLnBrk="1" hangingPunct="1"/>
            <a:r>
              <a:rPr lang="en-US" altLang="zh-CN" sz="1400" b="1" dirty="0">
                <a:solidFill>
                  <a:schemeClr val="tx2"/>
                </a:solidFill>
                <a:latin typeface="Times New Roman" panose="02020603050405020304" pitchFamily="18" charset="0"/>
                <a:ea typeface="宋体" panose="02010600030101010101" pitchFamily="2" charset="-122"/>
              </a:rPr>
              <a:t>PHYSIOGENOMICS</a:t>
            </a:r>
          </a:p>
        </p:txBody>
      </p:sp>
      <p:sp>
        <p:nvSpPr>
          <p:cNvPr id="31764" name="Text Box 20"/>
          <p:cNvSpPr txBox="1"/>
          <p:nvPr/>
        </p:nvSpPr>
        <p:spPr>
          <a:xfrm>
            <a:off x="7696200" y="6324600"/>
            <a:ext cx="1250950" cy="336550"/>
          </a:xfrm>
          <a:prstGeom prst="rect">
            <a:avLst/>
          </a:prstGeom>
          <a:noFill/>
          <a:ln w="9525">
            <a:noFill/>
          </a:ln>
        </p:spPr>
        <p:txBody>
          <a:bodyPr wrap="none">
            <a:spAutoFit/>
          </a:bodyPr>
          <a:lstStyle/>
          <a:p>
            <a:pPr lvl="0" eaLnBrk="1" hangingPunct="1"/>
            <a:r>
              <a:rPr lang="en-US" altLang="zh-CN" sz="1600" i="1" dirty="0">
                <a:solidFill>
                  <a:schemeClr val="tx2"/>
                </a:solidFill>
                <a:latin typeface="Times New Roman" panose="02020603050405020304" pitchFamily="18" charset="0"/>
                <a:ea typeface="宋体" panose="02010600030101010101" pitchFamily="2" charset="-122"/>
              </a:rPr>
              <a:t>Jun Yu, 2002</a:t>
            </a:r>
          </a:p>
        </p:txBody>
      </p:sp>
      <p:sp>
        <p:nvSpPr>
          <p:cNvPr id="31765" name="Text Box 22"/>
          <p:cNvSpPr txBox="1"/>
          <p:nvPr/>
        </p:nvSpPr>
        <p:spPr>
          <a:xfrm>
            <a:off x="6324600" y="4876800"/>
            <a:ext cx="1789113" cy="396875"/>
          </a:xfrm>
          <a:prstGeom prst="rect">
            <a:avLst/>
          </a:prstGeom>
          <a:noFill/>
          <a:ln w="9525">
            <a:noFill/>
          </a:ln>
        </p:spPr>
        <p:txBody>
          <a:bodyPr wrap="none">
            <a:spAutoFit/>
          </a:bodyPr>
          <a:lstStyle/>
          <a:p>
            <a:pPr lvl="0" eaLnBrk="1" hangingPunct="1"/>
            <a:r>
              <a:rPr lang="en-US" altLang="zh-CN" sz="2000" b="1" dirty="0">
                <a:solidFill>
                  <a:schemeClr val="tx2"/>
                </a:solidFill>
                <a:latin typeface="Times New Roman" panose="02020603050405020304" pitchFamily="18" charset="0"/>
                <a:ea typeface="宋体" panose="02010600030101010101" pitchFamily="2" charset="-122"/>
              </a:rPr>
              <a:t>Bioinformatics</a:t>
            </a:r>
          </a:p>
        </p:txBody>
      </p:sp>
      <p:sp>
        <p:nvSpPr>
          <p:cNvPr id="31766" name="AutoShape 23"/>
          <p:cNvSpPr/>
          <p:nvPr/>
        </p:nvSpPr>
        <p:spPr>
          <a:xfrm>
            <a:off x="6019800" y="4724400"/>
            <a:ext cx="393700" cy="838200"/>
          </a:xfrm>
          <a:prstGeom prst="rightBrace">
            <a:avLst>
              <a:gd name="adj1" fmla="val 17741"/>
              <a:gd name="adj2" fmla="val 50000"/>
            </a:avLst>
          </a:prstGeom>
          <a:noFill/>
          <a:ln w="28575" cap="flat" cmpd="sng">
            <a:solidFill>
              <a:schemeClr val="tx2"/>
            </a:solidFill>
            <a:prstDash val="solid"/>
            <a:headEnd type="none" w="med" len="med"/>
            <a:tailEnd type="none" w="med" len="med"/>
          </a:ln>
        </p:spPr>
        <p:txBody>
          <a:bodyPr wrap="none" anchor="ctr"/>
          <a:lstStyle/>
          <a:p>
            <a:pPr lvl="0" eaLnBrk="1" hangingPunct="1"/>
            <a:endParaRPr lang="zh-CN" altLang="en-US" dirty="0">
              <a:solidFill>
                <a:schemeClr val="tx2"/>
              </a:solidFill>
              <a:latin typeface="Times New Roman" panose="02020603050405020304" pitchFamily="18" charset="0"/>
              <a:ea typeface="宋体" panose="02010600030101010101" pitchFamily="2" charset="-122"/>
            </a:endParaRPr>
          </a:p>
        </p:txBody>
      </p:sp>
      <p:sp>
        <p:nvSpPr>
          <p:cNvPr id="60439" name="AutoShape 24"/>
          <p:cNvSpPr/>
          <p:nvPr/>
        </p:nvSpPr>
        <p:spPr>
          <a:xfrm>
            <a:off x="6096000" y="2438400"/>
            <a:ext cx="393700" cy="3124200"/>
          </a:xfrm>
          <a:prstGeom prst="rightBrace">
            <a:avLst>
              <a:gd name="adj1" fmla="val 66129"/>
              <a:gd name="adj2" fmla="val 83333"/>
            </a:avLst>
          </a:prstGeom>
          <a:noFill/>
          <a:ln w="28575" cap="flat" cmpd="sng">
            <a:solidFill>
              <a:srgbClr val="FF0000"/>
            </a:solidFill>
            <a:prstDash val="sysDot"/>
            <a:headEnd type="none" w="med" len="med"/>
            <a:tailEnd type="none" w="med" len="med"/>
          </a:ln>
        </p:spPr>
        <p:txBody>
          <a:bodyPr wrap="none" anchor="ctr"/>
          <a:lstStyle/>
          <a:p>
            <a:pPr lvl="0" eaLnBrk="1" hangingPunct="1"/>
            <a:endParaRPr lang="zh-CN" altLang="en-US" dirty="0">
              <a:solidFill>
                <a:schemeClr val="tx2"/>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39"/>
                                        </p:tgtEl>
                                        <p:attrNameLst>
                                          <p:attrName>style.visibility</p:attrName>
                                        </p:attrNameLst>
                                      </p:cBhvr>
                                      <p:to>
                                        <p:strVal val="visible"/>
                                      </p:to>
                                    </p:set>
                                    <p:anim calcmode="lin" valueType="num">
                                      <p:cBhvr additive="base">
                                        <p:cTn id="7" dur="500" fill="hold"/>
                                        <p:tgtEl>
                                          <p:spTgt spid="60439"/>
                                        </p:tgtEl>
                                        <p:attrNameLst>
                                          <p:attrName>ppt_x</p:attrName>
                                        </p:attrNameLst>
                                      </p:cBhvr>
                                      <p:tavLst>
                                        <p:tav tm="0">
                                          <p:val>
                                            <p:strVal val="0-#ppt_w/2"/>
                                          </p:val>
                                        </p:tav>
                                        <p:tav tm="100000">
                                          <p:val>
                                            <p:strVal val="#ppt_x"/>
                                          </p:val>
                                        </p:tav>
                                      </p:tavLst>
                                    </p:anim>
                                    <p:anim calcmode="lin" valueType="num">
                                      <p:cBhvr additive="base">
                                        <p:cTn id="8" dur="500" fill="hold"/>
                                        <p:tgtEl>
                                          <p:spTgt spid="604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title"/>
          </p:nvPr>
        </p:nvSpPr>
        <p:spPr/>
        <p:txBody>
          <a:bodyPr vert="horz" wrap="square" lIns="91440" tIns="45720" rIns="91440" bIns="45720" anchor="ctr"/>
          <a:lstStyle/>
          <a:p>
            <a:pPr lvl="0"/>
            <a:endParaRPr lang="zh-CN" altLang="zh-CN" dirty="0"/>
          </a:p>
        </p:txBody>
      </p:sp>
      <p:sp>
        <p:nvSpPr>
          <p:cNvPr id="63491" name="内容占位符 2"/>
          <p:cNvSpPr>
            <a:spLocks noGrp="1"/>
          </p:cNvSpPr>
          <p:nvPr>
            <p:ph idx="1"/>
          </p:nvPr>
        </p:nvSpPr>
        <p:spPr>
          <a:xfrm>
            <a:off x="755650" y="1196975"/>
            <a:ext cx="7772400" cy="4114800"/>
          </a:xfrm>
        </p:spPr>
        <p:txBody>
          <a:bodyPr vert="horz" wrap="square" lIns="91440" tIns="45720" rIns="91440" bIns="45720" anchor="t"/>
          <a:lstStyle/>
          <a:p>
            <a:pPr lvl="0"/>
            <a:r>
              <a:rPr lang="en-US" altLang="zh-CN" dirty="0"/>
              <a:t>Plant</a:t>
            </a:r>
          </a:p>
          <a:p>
            <a:pPr lvl="1"/>
            <a:r>
              <a:rPr lang="en-US" altLang="zh-CN" dirty="0"/>
              <a:t>Average size: 2-4Kb</a:t>
            </a:r>
          </a:p>
          <a:p>
            <a:pPr lvl="0"/>
            <a:r>
              <a:rPr lang="en-US" altLang="zh-CN" dirty="0" smtClean="0"/>
              <a:t>Human</a:t>
            </a:r>
            <a:r>
              <a:rPr lang="en-US" altLang="zh-CN" dirty="0"/>
              <a:t>:</a:t>
            </a:r>
          </a:p>
          <a:p>
            <a:pPr lvl="1"/>
            <a:r>
              <a:rPr lang="en-US" altLang="zh-CN" dirty="0"/>
              <a:t>Average size: &gt;10Kb</a:t>
            </a:r>
          </a:p>
          <a:p>
            <a:pPr lvl="1"/>
            <a:r>
              <a:rPr lang="en-US" altLang="zh-CN" dirty="0"/>
              <a:t>The Duchenne muscular dystrophy gene, &gt;2 Mb</a:t>
            </a:r>
          </a:p>
          <a:p>
            <a:pPr lvl="1"/>
            <a:r>
              <a:rPr lang="en-US" altLang="zh-CN" dirty="0"/>
              <a:t>Some genes with several hundreds of exons?</a:t>
            </a:r>
            <a:endParaRPr lang="zh-CN" altLang="en-US" dirty="0"/>
          </a:p>
        </p:txBody>
      </p:sp>
      <p:sp>
        <p:nvSpPr>
          <p:cNvPr id="4" name="标题 1"/>
          <p:cNvSpPr txBox="1"/>
          <p:nvPr/>
        </p:nvSpPr>
        <p:spPr>
          <a:xfrm>
            <a:off x="685800" y="47199"/>
            <a:ext cx="7772400" cy="1143000"/>
          </a:xfrm>
          <a:prstGeom prst="rect">
            <a:avLst/>
          </a:prstGeom>
        </p:spPr>
        <p:txBody>
          <a:bodyPr vert="horz" wrap="square" lIns="91440" tIns="45720" rIns="91440" bIns="4572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a:buFontTx/>
            </a:pPr>
            <a:r>
              <a:rPr lang="en-US" altLang="zh-CN" kern="0" smtClean="0"/>
              <a:t>Plant and animal genomes</a:t>
            </a:r>
            <a:endParaRPr lang="zh-CN" altLang="en-US" kern="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7625" y="628650"/>
            <a:ext cx="9239250" cy="56007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p:nvPr/>
        </p:nvGraphicFramePr>
        <p:xfrm>
          <a:off x="669290" y="114935"/>
          <a:ext cx="7958455" cy="6166485"/>
        </p:xfrm>
        <a:graphic>
          <a:graphicData uri="http://schemas.openxmlformats.org/presentationml/2006/ole">
            <mc:AlternateContent xmlns:mc="http://schemas.openxmlformats.org/markup-compatibility/2006">
              <mc:Choice xmlns:v="urn:schemas-microsoft-com:vml" Requires="v">
                <p:oleObj spid="_x0000_s5152" r:id="rId4" imgW="468630" imgH="388620" progId="PBrush">
                  <p:embed/>
                </p:oleObj>
              </mc:Choice>
              <mc:Fallback>
                <p:oleObj r:id="rId4" imgW="468630" imgH="388620" progId="PBrush">
                  <p:embed/>
                  <p:pic>
                    <p:nvPicPr>
                      <p:cNvPr id="0" name="图片 5120" descr="image41"/>
                      <p:cNvPicPr/>
                      <p:nvPr/>
                    </p:nvPicPr>
                    <p:blipFill>
                      <a:blip r:embed="rId5"/>
                      <a:stretch>
                        <a:fillRect/>
                      </a:stretch>
                    </p:blipFill>
                    <p:spPr>
                      <a:xfrm>
                        <a:off x="669290" y="114935"/>
                        <a:ext cx="7958455" cy="6166485"/>
                      </a:xfrm>
                      <a:prstGeom prst="rect">
                        <a:avLst/>
                      </a:prstGeom>
                      <a:noFill/>
                      <a:ln w="9525">
                        <a:noFill/>
                      </a:ln>
                    </p:spPr>
                  </p:pic>
                </p:oleObj>
              </mc:Fallback>
            </mc:AlternateContent>
          </a:graphicData>
        </a:graphic>
      </p:graphicFrame>
      <p:sp>
        <p:nvSpPr>
          <p:cNvPr id="4" name="文本框 3"/>
          <p:cNvSpPr txBox="1"/>
          <p:nvPr/>
        </p:nvSpPr>
        <p:spPr>
          <a:xfrm>
            <a:off x="1574800" y="6281420"/>
            <a:ext cx="10390505" cy="460375"/>
          </a:xfrm>
          <a:prstGeom prst="rect">
            <a:avLst/>
          </a:prstGeom>
          <a:noFill/>
        </p:spPr>
        <p:txBody>
          <a:bodyPr wrap="none" rtlCol="0" anchor="t">
            <a:spAutoFit/>
          </a:bodyPr>
          <a:lstStyle/>
          <a:p>
            <a:pPr algn="l"/>
            <a:r>
              <a:rPr lang="zh-CN" altLang="en-US">
                <a:sym typeface="+mn-ea"/>
              </a:rPr>
              <a:t>Transposon compositions in different species </a:t>
            </a:r>
            <a:r>
              <a:rPr lang="en-US" altLang="zh-CN">
                <a:sym typeface="+mn-ea"/>
              </a:rPr>
              <a:t>(Huang et al. Annu Rev Genet. 2012 )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684213" y="404813"/>
            <a:ext cx="7772400" cy="1143000"/>
          </a:xfrm>
        </p:spPr>
        <p:txBody>
          <a:bodyPr vert="horz" wrap="square" lIns="91440" tIns="45720" rIns="91440" bIns="45720" anchor="ctr"/>
          <a:lstStyle/>
          <a:p>
            <a:pPr lvl="0"/>
            <a:r>
              <a:rPr lang="en-AU" altLang="en-US" dirty="0"/>
              <a:t>Plant Genomes – Haploid Size</a:t>
            </a:r>
          </a:p>
        </p:txBody>
      </p:sp>
      <p:sp>
        <p:nvSpPr>
          <p:cNvPr id="69635" name="Oval 3"/>
          <p:cNvSpPr/>
          <p:nvPr/>
        </p:nvSpPr>
        <p:spPr>
          <a:xfrm>
            <a:off x="4018915" y="3916680"/>
            <a:ext cx="1900555" cy="1839595"/>
          </a:xfrm>
          <a:prstGeom prst="ellipse">
            <a:avLst/>
          </a:prstGeom>
          <a:gradFill rotWithShape="1">
            <a:gsLst>
              <a:gs pos="0">
                <a:srgbClr val="E3E804"/>
              </a:gs>
              <a:gs pos="100000">
                <a:srgbClr val="ADB003"/>
              </a:gs>
            </a:gsLst>
            <a:path path="shape">
              <a:fillToRect l="50000" t="50000" r="50000" b="50000"/>
            </a:path>
            <a:tileRect/>
          </a:grad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52228" name="Oval 4"/>
          <p:cNvSpPr/>
          <p:nvPr/>
        </p:nvSpPr>
        <p:spPr>
          <a:xfrm>
            <a:off x="685800" y="4892675"/>
            <a:ext cx="863600" cy="863600"/>
          </a:xfrm>
          <a:prstGeom prst="ellipse">
            <a:avLst/>
          </a:prstGeom>
          <a:gradFill rotWithShape="1">
            <a:gsLst>
              <a:gs pos="0">
                <a:schemeClr val="folHlink"/>
              </a:gs>
              <a:gs pos="100000">
                <a:srgbClr val="744E00"/>
              </a:gs>
            </a:gsLst>
            <a:path path="shape">
              <a:fillToRect l="50000" t="50000" r="50000" b="50000"/>
            </a:path>
            <a:tileRect/>
          </a:grad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52229" name="Oval 5"/>
          <p:cNvSpPr/>
          <p:nvPr/>
        </p:nvSpPr>
        <p:spPr>
          <a:xfrm>
            <a:off x="901700" y="4156075"/>
            <a:ext cx="431800" cy="431800"/>
          </a:xfrm>
          <a:prstGeom prst="ellipse">
            <a:avLst/>
          </a:prstGeom>
          <a:gradFill rotWithShape="1">
            <a:gsLst>
              <a:gs pos="0">
                <a:srgbClr val="99CCFF"/>
              </a:gs>
              <a:gs pos="100000">
                <a:srgbClr val="749BC2"/>
              </a:gs>
            </a:gsLst>
            <a:path path="shape">
              <a:fillToRect l="50000" t="50000" r="50000" b="50000"/>
            </a:path>
            <a:tileRect/>
          </a:grad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52230" name="Oval 6"/>
          <p:cNvSpPr/>
          <p:nvPr/>
        </p:nvSpPr>
        <p:spPr>
          <a:xfrm>
            <a:off x="1035050" y="3660775"/>
            <a:ext cx="165100" cy="165100"/>
          </a:xfrm>
          <a:prstGeom prst="ellipse">
            <a:avLst/>
          </a:prstGeom>
          <a:gradFill rotWithShape="1">
            <a:gsLst>
              <a:gs pos="0">
                <a:srgbClr val="00FF00"/>
              </a:gs>
              <a:gs pos="100000">
                <a:srgbClr val="00C200"/>
              </a:gs>
            </a:gsLst>
            <a:path path="shape">
              <a:fillToRect l="50000" t="50000" r="50000" b="50000"/>
            </a:path>
            <a:tileRect/>
          </a:grad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52231" name="Oval 7"/>
          <p:cNvSpPr/>
          <p:nvPr/>
        </p:nvSpPr>
        <p:spPr>
          <a:xfrm>
            <a:off x="1041400" y="3216275"/>
            <a:ext cx="150813" cy="150813"/>
          </a:xfrm>
          <a:prstGeom prst="ellipse">
            <a:avLst/>
          </a:prstGeom>
          <a:gradFill rotWithShape="1">
            <a:gsLst>
              <a:gs pos="0">
                <a:srgbClr val="CC9900"/>
              </a:gs>
              <a:gs pos="100000">
                <a:srgbClr val="5E4700"/>
              </a:gs>
            </a:gsLst>
            <a:path path="shape">
              <a:fillToRect l="50000" t="50000" r="50000" b="50000"/>
            </a:path>
            <a:tileRect/>
          </a:grad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52232" name="Oval 8"/>
          <p:cNvSpPr/>
          <p:nvPr/>
        </p:nvSpPr>
        <p:spPr>
          <a:xfrm>
            <a:off x="847725" y="1463675"/>
            <a:ext cx="539750" cy="539750"/>
          </a:xfrm>
          <a:prstGeom prst="ellipse">
            <a:avLst/>
          </a:prstGeom>
          <a:gradFill rotWithShape="1">
            <a:gsLst>
              <a:gs pos="0">
                <a:srgbClr val="FF0066"/>
              </a:gs>
              <a:gs pos="100000">
                <a:srgbClr val="BA004A"/>
              </a:gs>
            </a:gsLst>
            <a:path path="shape">
              <a:fillToRect l="50000" t="50000" r="50000" b="50000"/>
            </a:path>
            <a:tileRect/>
          </a:grad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52233" name="Oval 9"/>
          <p:cNvSpPr/>
          <p:nvPr/>
        </p:nvSpPr>
        <p:spPr>
          <a:xfrm>
            <a:off x="1079500" y="2784475"/>
            <a:ext cx="76200" cy="76200"/>
          </a:xfrm>
          <a:prstGeom prst="ellipse">
            <a:avLst/>
          </a:prstGeom>
          <a:gradFill rotWithShape="1">
            <a:gsLst>
              <a:gs pos="0">
                <a:schemeClr val="tx2"/>
              </a:gs>
              <a:gs pos="100000">
                <a:srgbClr val="AAAAAA"/>
              </a:gs>
            </a:gsLst>
            <a:path path="shape">
              <a:fillToRect l="50000" t="50000" r="50000" b="50000"/>
            </a:path>
            <a:tileRect/>
          </a:grad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52234" name="Oval 10"/>
          <p:cNvSpPr/>
          <p:nvPr/>
        </p:nvSpPr>
        <p:spPr>
          <a:xfrm>
            <a:off x="1104900" y="2314575"/>
            <a:ext cx="25400" cy="25400"/>
          </a:xfrm>
          <a:prstGeom prst="ellipse">
            <a:avLst/>
          </a:prstGeom>
          <a:solidFill>
            <a:srgbClr val="3366FF"/>
          </a:solid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graphicFrame>
        <p:nvGraphicFramePr>
          <p:cNvPr id="69643" name="Group 11"/>
          <p:cNvGraphicFramePr>
            <a:graphicFrameLocks noGrp="1"/>
          </p:cNvGraphicFramePr>
          <p:nvPr/>
        </p:nvGraphicFramePr>
        <p:xfrm>
          <a:off x="7537450" y="4060825"/>
          <a:ext cx="1289050" cy="1574800"/>
        </p:xfrm>
        <a:graphic>
          <a:graphicData uri="http://schemas.openxmlformats.org/drawingml/2006/table">
            <a:tbl>
              <a:tblPr/>
              <a:tblGrid>
                <a:gridCol w="1289050">
                  <a:extLst>
                    <a:ext uri="{9D8B030D-6E8A-4147-A177-3AD203B41FA5}">
                      <a16:colId xmlns:a16="http://schemas.microsoft.com/office/drawing/2014/main" val="20000"/>
                    </a:ext>
                  </a:extLst>
                </a:gridCol>
              </a:tblGrid>
              <a:tr h="4826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AU"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Wheat</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AU" altLang="en-US" sz="1600" b="1" i="0" u="none" strike="noStrike" cap="none" normalizeH="0" baseline="0" smtClean="0">
                          <a:ln>
                            <a:noFill/>
                          </a:ln>
                          <a:solidFill>
                            <a:srgbClr val="92D050"/>
                          </a:solidFill>
                          <a:effectLst/>
                          <a:latin typeface="Arial" panose="020B0604020202020204" pitchFamily="34" charset="0"/>
                          <a:ea typeface="宋体" panose="02010600030101010101" pitchFamily="2" charset="-122"/>
                        </a:rPr>
                        <a:t>17,000</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AU" altLang="en-US" sz="1600" b="1" i="0" u="none" strike="noStrike" cap="none" normalizeH="0" baseline="0" smtClean="0">
                          <a:ln>
                            <a:noFill/>
                          </a:ln>
                          <a:solidFill>
                            <a:srgbClr val="92D050"/>
                          </a:solidFill>
                          <a:effectLst/>
                          <a:latin typeface="Arial" panose="020B0604020202020204" pitchFamily="34" charset="0"/>
                          <a:ea typeface="宋体" panose="02010600030101010101" pitchFamily="2" charset="-122"/>
                        </a:rPr>
                        <a:t>x  6</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2245" name="Text Box 23"/>
          <p:cNvSpPr txBox="1"/>
          <p:nvPr/>
        </p:nvSpPr>
        <p:spPr>
          <a:xfrm>
            <a:off x="1619250" y="1520825"/>
            <a:ext cx="1809750" cy="3924300"/>
          </a:xfrm>
          <a:prstGeom prst="rect">
            <a:avLst/>
          </a:prstGeom>
          <a:noFill/>
          <a:ln w="9525">
            <a:noFill/>
          </a:ln>
        </p:spPr>
        <p:txBody>
          <a:bodyPr>
            <a:spAutoFit/>
          </a:bodyPr>
          <a:lstStyle/>
          <a:p>
            <a:pPr lvl="0" eaLnBrk="1" hangingPunct="1">
              <a:lnSpc>
                <a:spcPct val="135000"/>
              </a:lnSpc>
              <a:spcBef>
                <a:spcPct val="50000"/>
              </a:spcBef>
            </a:pPr>
            <a:r>
              <a:rPr lang="en-AU" altLang="en-US" sz="2000" dirty="0">
                <a:latin typeface="Times New Roman" panose="02020603050405020304" pitchFamily="18" charset="0"/>
                <a:ea typeface="宋体" panose="02010600030101010101" pitchFamily="2" charset="-122"/>
              </a:rPr>
              <a:t>Human</a:t>
            </a:r>
          </a:p>
          <a:p>
            <a:pPr lvl="0" eaLnBrk="1" hangingPunct="1">
              <a:lnSpc>
                <a:spcPct val="135000"/>
              </a:lnSpc>
              <a:spcBef>
                <a:spcPct val="50000"/>
              </a:spcBef>
            </a:pPr>
            <a:r>
              <a:rPr lang="en-AU" altLang="en-US" sz="2000" dirty="0">
                <a:latin typeface="Times New Roman" panose="02020603050405020304" pitchFamily="18" charset="0"/>
                <a:ea typeface="宋体" panose="02010600030101010101" pitchFamily="2" charset="-122"/>
              </a:rPr>
              <a:t>Arabidopsis</a:t>
            </a:r>
          </a:p>
          <a:p>
            <a:pPr lvl="0" eaLnBrk="1" hangingPunct="1">
              <a:lnSpc>
                <a:spcPct val="135000"/>
              </a:lnSpc>
              <a:spcBef>
                <a:spcPct val="50000"/>
              </a:spcBef>
            </a:pPr>
            <a:r>
              <a:rPr lang="en-AU" altLang="en-US" sz="2000" dirty="0">
                <a:latin typeface="Times New Roman" panose="02020603050405020304" pitchFamily="18" charset="0"/>
                <a:ea typeface="宋体" panose="02010600030101010101" pitchFamily="2" charset="-122"/>
              </a:rPr>
              <a:t>Rice</a:t>
            </a:r>
          </a:p>
          <a:p>
            <a:pPr lvl="0" eaLnBrk="1" hangingPunct="1">
              <a:lnSpc>
                <a:spcPct val="135000"/>
              </a:lnSpc>
              <a:spcBef>
                <a:spcPct val="50000"/>
              </a:spcBef>
            </a:pPr>
            <a:r>
              <a:rPr lang="en-AU" altLang="en-US" sz="2000" dirty="0">
                <a:latin typeface="Times New Roman" panose="02020603050405020304" pitchFamily="18" charset="0"/>
                <a:ea typeface="宋体" panose="02010600030101010101" pitchFamily="2" charset="-122"/>
              </a:rPr>
              <a:t>Potato</a:t>
            </a:r>
          </a:p>
          <a:p>
            <a:pPr lvl="0" eaLnBrk="1" hangingPunct="1">
              <a:lnSpc>
                <a:spcPct val="135000"/>
              </a:lnSpc>
              <a:spcBef>
                <a:spcPct val="50000"/>
              </a:spcBef>
            </a:pPr>
            <a:r>
              <a:rPr lang="en-AU" altLang="en-US" sz="2000" dirty="0">
                <a:latin typeface="Times New Roman" panose="02020603050405020304" pitchFamily="18" charset="0"/>
                <a:ea typeface="宋体" panose="02010600030101010101" pitchFamily="2" charset="-122"/>
              </a:rPr>
              <a:t>Sugarcane</a:t>
            </a:r>
          </a:p>
          <a:p>
            <a:pPr lvl="0" eaLnBrk="1" hangingPunct="1">
              <a:lnSpc>
                <a:spcPct val="135000"/>
              </a:lnSpc>
              <a:spcBef>
                <a:spcPct val="50000"/>
              </a:spcBef>
            </a:pPr>
            <a:r>
              <a:rPr lang="en-AU" altLang="en-US" sz="2000" dirty="0">
                <a:latin typeface="Times New Roman" panose="02020603050405020304" pitchFamily="18" charset="0"/>
                <a:ea typeface="宋体" panose="02010600030101010101" pitchFamily="2" charset="-122"/>
              </a:rPr>
              <a:t>Cotton</a:t>
            </a:r>
          </a:p>
          <a:p>
            <a:pPr lvl="0" eaLnBrk="1" hangingPunct="1">
              <a:lnSpc>
                <a:spcPct val="135000"/>
              </a:lnSpc>
              <a:spcBef>
                <a:spcPct val="50000"/>
              </a:spcBef>
            </a:pPr>
            <a:r>
              <a:rPr lang="en-AU" altLang="en-US" sz="2000" dirty="0">
                <a:latin typeface="Times New Roman" panose="02020603050405020304" pitchFamily="18" charset="0"/>
                <a:ea typeface="宋体" panose="02010600030101010101" pitchFamily="2" charset="-122"/>
              </a:rPr>
              <a:t>Barley</a:t>
            </a:r>
          </a:p>
        </p:txBody>
      </p:sp>
      <p:graphicFrame>
        <p:nvGraphicFramePr>
          <p:cNvPr id="69654" name="Group 22"/>
          <p:cNvGraphicFramePr>
            <a:graphicFrameLocks noGrp="1"/>
          </p:cNvGraphicFramePr>
          <p:nvPr/>
        </p:nvGraphicFramePr>
        <p:xfrm>
          <a:off x="3473450" y="1619250"/>
          <a:ext cx="5592763" cy="1308101"/>
        </p:xfrm>
        <a:graphic>
          <a:graphicData uri="http://schemas.openxmlformats.org/drawingml/2006/table">
            <a:tbl>
              <a:tblPr/>
              <a:tblGrid>
                <a:gridCol w="1317625">
                  <a:extLst>
                    <a:ext uri="{9D8B030D-6E8A-4147-A177-3AD203B41FA5}">
                      <a16:colId xmlns:a16="http://schemas.microsoft.com/office/drawing/2014/main" val="20000"/>
                    </a:ext>
                  </a:extLst>
                </a:gridCol>
                <a:gridCol w="868363">
                  <a:extLst>
                    <a:ext uri="{9D8B030D-6E8A-4147-A177-3AD203B41FA5}">
                      <a16:colId xmlns:a16="http://schemas.microsoft.com/office/drawing/2014/main" val="20001"/>
                    </a:ext>
                  </a:extLst>
                </a:gridCol>
                <a:gridCol w="1354137">
                  <a:extLst>
                    <a:ext uri="{9D8B030D-6E8A-4147-A177-3AD203B41FA5}">
                      <a16:colId xmlns:a16="http://schemas.microsoft.com/office/drawing/2014/main" val="20002"/>
                    </a:ext>
                  </a:extLst>
                </a:gridCol>
                <a:gridCol w="1217613">
                  <a:extLst>
                    <a:ext uri="{9D8B030D-6E8A-4147-A177-3AD203B41FA5}">
                      <a16:colId xmlns:a16="http://schemas.microsoft.com/office/drawing/2014/main" val="20003"/>
                    </a:ext>
                  </a:extLst>
                </a:gridCol>
                <a:gridCol w="835025">
                  <a:extLst>
                    <a:ext uri="{9D8B030D-6E8A-4147-A177-3AD203B41FA5}">
                      <a16:colId xmlns:a16="http://schemas.microsoft.com/office/drawing/2014/main" val="20004"/>
                    </a:ext>
                  </a:extLst>
                </a:gridCol>
              </a:tblGrid>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AU"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Species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AU"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Human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AU"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Arabidopsis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AU"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Sugarcane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AU"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Cotton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8577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AU"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Size (Mbp)</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AU" altLang="en-US" sz="1600" b="1" i="0" u="none" strike="noStrike" cap="none" normalizeH="0" baseline="0" smtClean="0">
                          <a:ln>
                            <a:noFill/>
                          </a:ln>
                          <a:solidFill>
                            <a:srgbClr val="92D050"/>
                          </a:solidFill>
                          <a:effectLst/>
                          <a:latin typeface="Arial" panose="020B0604020202020204" pitchFamily="34" charset="0"/>
                          <a:ea typeface="宋体" panose="02010600030101010101" pitchFamily="2" charset="-122"/>
                        </a:rPr>
                        <a:t>3,300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AU" altLang="en-US" sz="1600" b="1" i="0" u="none" strike="noStrike" cap="none" normalizeH="0" baseline="0" smtClean="0">
                          <a:ln>
                            <a:noFill/>
                          </a:ln>
                          <a:solidFill>
                            <a:srgbClr val="92D050"/>
                          </a:solidFill>
                          <a:effectLst/>
                          <a:latin typeface="Arial" panose="020B0604020202020204" pitchFamily="34" charset="0"/>
                          <a:ea typeface="宋体" panose="02010600030101010101" pitchFamily="2" charset="-122"/>
                        </a:rPr>
                        <a:t>155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AU" altLang="en-US" sz="1600" b="1" i="0" u="none" strike="noStrike" cap="none" normalizeH="0" baseline="0" smtClean="0">
                          <a:ln>
                            <a:noFill/>
                          </a:ln>
                          <a:solidFill>
                            <a:srgbClr val="92D050"/>
                          </a:solidFill>
                          <a:effectLst/>
                          <a:latin typeface="Arial" panose="020B0604020202020204" pitchFamily="34" charset="0"/>
                          <a:ea typeface="宋体" panose="02010600030101010101" pitchFamily="2" charset="-122"/>
                        </a:rPr>
                        <a:t>930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AU" altLang="en-US" sz="1600" b="1" i="0" u="none" strike="noStrike" cap="none" normalizeH="0" baseline="0" smtClean="0">
                          <a:ln>
                            <a:noFill/>
                          </a:ln>
                          <a:solidFill>
                            <a:srgbClr val="92D050"/>
                          </a:solidFill>
                          <a:effectLst/>
                          <a:latin typeface="Arial" panose="020B0604020202020204" pitchFamily="34" charset="0"/>
                          <a:ea typeface="宋体" panose="02010600030101010101" pitchFamily="2" charset="-122"/>
                        </a:rPr>
                        <a:t>2,500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AU"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Ploidy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AU" altLang="en-US" sz="1600" b="1" i="0" u="none" strike="noStrike" cap="none" normalizeH="0" baseline="0" smtClean="0">
                          <a:ln>
                            <a:noFill/>
                          </a:ln>
                          <a:solidFill>
                            <a:srgbClr val="92D050"/>
                          </a:solidFill>
                          <a:effectLst/>
                          <a:latin typeface="Arial" panose="020B0604020202020204" pitchFamily="34" charset="0"/>
                          <a:ea typeface="宋体" panose="02010600030101010101" pitchFamily="2" charset="-122"/>
                        </a:rPr>
                        <a:t>x 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AU" altLang="en-US" sz="1600" b="1" i="0" u="none" strike="noStrike" cap="none" normalizeH="0" baseline="0" smtClean="0">
                          <a:ln>
                            <a:noFill/>
                          </a:ln>
                          <a:solidFill>
                            <a:srgbClr val="92D050"/>
                          </a:solidFill>
                          <a:effectLst/>
                          <a:latin typeface="Arial" panose="020B0604020202020204" pitchFamily="34" charset="0"/>
                          <a:ea typeface="宋体" panose="02010600030101010101" pitchFamily="2" charset="-122"/>
                        </a:rPr>
                        <a:t>x 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AU" altLang="en-US" sz="1600" b="1" i="0" u="none" strike="noStrike" cap="none" normalizeH="0" baseline="0" smtClean="0">
                          <a:ln>
                            <a:noFill/>
                          </a:ln>
                          <a:solidFill>
                            <a:srgbClr val="92D050"/>
                          </a:solidFill>
                          <a:effectLst/>
                          <a:latin typeface="Arial" panose="020B0604020202020204" pitchFamily="34" charset="0"/>
                          <a:ea typeface="宋体" panose="02010600030101010101" pitchFamily="2" charset="-122"/>
                        </a:rPr>
                        <a:t>x 8 -12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AU" altLang="en-US" sz="1600" b="1" i="0" u="none" strike="noStrike" cap="none" normalizeH="0" baseline="0" smtClean="0">
                          <a:ln>
                            <a:noFill/>
                          </a:ln>
                          <a:solidFill>
                            <a:srgbClr val="92D050"/>
                          </a:solidFill>
                          <a:effectLst/>
                          <a:latin typeface="Arial" panose="020B0604020202020204" pitchFamily="34" charset="0"/>
                          <a:ea typeface="宋体" panose="02010600030101010101" pitchFamily="2" charset="-122"/>
                        </a:rPr>
                        <a:t>x 4</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57346" name="内容占位符 2"/>
          <p:cNvSpPr>
            <a:spLocks noGrp="1"/>
          </p:cNvSpPr>
          <p:nvPr>
            <p:ph idx="1"/>
          </p:nvPr>
        </p:nvSpPr>
        <p:spPr/>
        <p:txBody>
          <a:bodyPr vert="horz" wrap="square" lIns="91440" tIns="45720" rIns="91440" bIns="45720" anchor="t"/>
          <a:lstStyle/>
          <a:p>
            <a:pPr lvl="0"/>
            <a:endParaRPr lang="zh-CN" altLang="zh-CN" dirty="0"/>
          </a:p>
        </p:txBody>
      </p:sp>
      <p:pic>
        <p:nvPicPr>
          <p:cNvPr id="57347" name="Picture 2" descr="D:\taxonomy_tree_name.png"/>
          <p:cNvPicPr>
            <a:picLocks noChangeAspect="1"/>
          </p:cNvPicPr>
          <p:nvPr/>
        </p:nvPicPr>
        <p:blipFill>
          <a:blip r:embed="rId2"/>
          <a:stretch>
            <a:fillRect/>
          </a:stretch>
        </p:blipFill>
        <p:spPr>
          <a:xfrm>
            <a:off x="611560" y="255588"/>
            <a:ext cx="4170362" cy="5910262"/>
          </a:xfrm>
          <a:prstGeom prst="rect">
            <a:avLst/>
          </a:prstGeom>
          <a:noFill/>
          <a:ln w="9525">
            <a:noFill/>
          </a:ln>
        </p:spPr>
      </p:pic>
      <p:sp>
        <p:nvSpPr>
          <p:cNvPr id="57348" name="TextBox 4"/>
          <p:cNvSpPr txBox="1"/>
          <p:nvPr/>
        </p:nvSpPr>
        <p:spPr>
          <a:xfrm>
            <a:off x="3419475" y="6289675"/>
            <a:ext cx="4665663" cy="307975"/>
          </a:xfrm>
          <a:prstGeom prst="rect">
            <a:avLst/>
          </a:prstGeom>
          <a:noFill/>
          <a:ln w="9525">
            <a:noFill/>
          </a:ln>
        </p:spPr>
        <p:txBody>
          <a:bodyPr wrap="none">
            <a:spAutoFit/>
          </a:bodyPr>
          <a:lstStyle/>
          <a:p>
            <a:pPr lvl="0" eaLnBrk="1" hangingPunct="1"/>
            <a:r>
              <a:rPr lang="en-US" altLang="zh-CN" sz="1400" dirty="0">
                <a:solidFill>
                  <a:schemeClr val="bg2"/>
                </a:solidFill>
                <a:latin typeface="Times New Roman" panose="02020603050405020304" pitchFamily="18" charset="0"/>
                <a:ea typeface="宋体" panose="02010600030101010101" pitchFamily="2" charset="-122"/>
              </a:rPr>
              <a:t>(</a:t>
            </a:r>
            <a:r>
              <a:rPr lang="en-US" altLang="zh-CN" sz="1400" i="1" dirty="0">
                <a:solidFill>
                  <a:schemeClr val="bg2"/>
                </a:solidFill>
                <a:latin typeface="Times New Roman" panose="02020603050405020304" pitchFamily="18" charset="0"/>
                <a:ea typeface="宋体" panose="02010600030101010101" pitchFamily="2" charset="-122"/>
              </a:rPr>
              <a:t>Plant Genome Duplication</a:t>
            </a:r>
            <a:r>
              <a:rPr lang="en-US" altLang="zh-CN" sz="1400" dirty="0">
                <a:solidFill>
                  <a:schemeClr val="bg2"/>
                </a:solidFill>
                <a:latin typeface="Times New Roman" panose="02020603050405020304" pitchFamily="18" charset="0"/>
                <a:ea typeface="宋体" panose="02010600030101010101" pitchFamily="2" charset="-122"/>
              </a:rPr>
              <a:t> Database - University of Georgia)</a:t>
            </a:r>
            <a:endParaRPr lang="zh-CN" altLang="en-US" sz="1400" dirty="0">
              <a:solidFill>
                <a:schemeClr val="bg2"/>
              </a:solidFill>
              <a:latin typeface="Times New Roman" panose="02020603050405020304" pitchFamily="18" charset="0"/>
              <a:ea typeface="宋体" panose="02010600030101010101" pitchFamily="2" charset="-122"/>
            </a:endParaRPr>
          </a:p>
        </p:txBody>
      </p:sp>
      <p:sp>
        <p:nvSpPr>
          <p:cNvPr id="57349" name="标题 5"/>
          <p:cNvSpPr>
            <a:spLocks noGrp="1"/>
          </p:cNvSpPr>
          <p:nvPr>
            <p:ph type="title"/>
          </p:nvPr>
        </p:nvSpPr>
        <p:spPr/>
        <p:txBody>
          <a:bodyPr vert="horz" wrap="square" lIns="91440" tIns="45720" rIns="91440" bIns="45720" anchor="ctr"/>
          <a:lstStyle/>
          <a:p>
            <a:pPr lvl="0"/>
            <a:endParaRPr lang="zh-CN" altLang="zh-CN" dirty="0"/>
          </a:p>
        </p:txBody>
      </p:sp>
      <p:sp>
        <p:nvSpPr>
          <p:cNvPr id="3" name="矩形 2"/>
          <p:cNvSpPr/>
          <p:nvPr/>
        </p:nvSpPr>
        <p:spPr>
          <a:xfrm>
            <a:off x="4781922" y="703004"/>
            <a:ext cx="4226396" cy="1200329"/>
          </a:xfrm>
          <a:prstGeom prst="rect">
            <a:avLst/>
          </a:prstGeom>
        </p:spPr>
        <p:txBody>
          <a:bodyPr wrap="square">
            <a:spAutoFit/>
          </a:bodyPr>
          <a:lstStyle/>
          <a:p>
            <a:pPr marL="742950" lvl="2" indent="-342900"/>
            <a:r>
              <a:rPr lang="en-AU" altLang="en-US" dirty="0">
                <a:solidFill>
                  <a:schemeClr val="bg2"/>
                </a:solidFill>
              </a:rPr>
              <a:t>Genome duplication, </a:t>
            </a:r>
            <a:endParaRPr lang="en-AU" altLang="en-US" dirty="0" smtClean="0">
              <a:solidFill>
                <a:schemeClr val="bg2"/>
              </a:solidFill>
            </a:endParaRPr>
          </a:p>
          <a:p>
            <a:pPr marL="742950" lvl="2" indent="-342900"/>
            <a:r>
              <a:rPr lang="en-AU" altLang="en-US" dirty="0" smtClean="0">
                <a:solidFill>
                  <a:schemeClr val="bg2"/>
                </a:solidFill>
              </a:rPr>
              <a:t>Gene </a:t>
            </a:r>
            <a:r>
              <a:rPr lang="en-AU" altLang="en-US" dirty="0">
                <a:solidFill>
                  <a:schemeClr val="bg2"/>
                </a:solidFill>
              </a:rPr>
              <a:t>duplication </a:t>
            </a:r>
            <a:endParaRPr lang="en-AU" altLang="en-US" dirty="0" smtClean="0">
              <a:solidFill>
                <a:schemeClr val="bg2"/>
              </a:solidFill>
            </a:endParaRPr>
          </a:p>
          <a:p>
            <a:pPr marL="742950" lvl="2" indent="-342900"/>
            <a:r>
              <a:rPr lang="en-AU" altLang="en-US" dirty="0">
                <a:solidFill>
                  <a:schemeClr val="bg2"/>
                </a:solidFill>
              </a:rPr>
              <a:t>	</a:t>
            </a:r>
            <a:r>
              <a:rPr lang="en-AU" altLang="en-US" dirty="0" smtClean="0">
                <a:solidFill>
                  <a:schemeClr val="bg2"/>
                </a:solidFill>
              </a:rPr>
              <a:t>	– </a:t>
            </a:r>
            <a:r>
              <a:rPr lang="en-AU" altLang="en-US" dirty="0">
                <a:solidFill>
                  <a:schemeClr val="bg2"/>
                </a:solidFill>
              </a:rPr>
              <a:t>large gene families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title"/>
          </p:nvPr>
        </p:nvSpPr>
        <p:spPr>
          <a:xfrm>
            <a:off x="684213" y="2852738"/>
            <a:ext cx="3957637" cy="1143000"/>
          </a:xfrm>
        </p:spPr>
        <p:txBody>
          <a:bodyPr vert="horz" wrap="square" lIns="91440" tIns="45720" rIns="91440" bIns="45720" anchor="ctr"/>
          <a:lstStyle/>
          <a:p>
            <a:pPr marL="342900" lvl="0" indent="-342900"/>
            <a:r>
              <a:rPr lang="en-AU" altLang="en-US" dirty="0"/>
              <a:t>Large evolutionary distances</a:t>
            </a:r>
            <a:endParaRPr lang="zh-CN" altLang="en-US" dirty="0"/>
          </a:p>
        </p:txBody>
      </p:sp>
      <p:sp>
        <p:nvSpPr>
          <p:cNvPr id="66563" name="内容占位符 2"/>
          <p:cNvSpPr>
            <a:spLocks noGrp="1"/>
          </p:cNvSpPr>
          <p:nvPr>
            <p:ph idx="1"/>
          </p:nvPr>
        </p:nvSpPr>
        <p:spPr/>
        <p:txBody>
          <a:bodyPr vert="horz" wrap="square" lIns="91440" tIns="45720" rIns="91440" bIns="45720" anchor="t"/>
          <a:lstStyle/>
          <a:p>
            <a:pPr lvl="0"/>
            <a:endParaRPr lang="zh-CN" altLang="zh-CN" dirty="0"/>
          </a:p>
        </p:txBody>
      </p:sp>
      <p:pic>
        <p:nvPicPr>
          <p:cNvPr id="66564" name="Picture 8" descr="Simple Cartoon Mouse Clip Art"/>
          <p:cNvPicPr>
            <a:picLocks noChangeAspect="1"/>
          </p:cNvPicPr>
          <p:nvPr/>
        </p:nvPicPr>
        <p:blipFill>
          <a:blip r:embed="rId2"/>
          <a:stretch>
            <a:fillRect/>
          </a:stretch>
        </p:blipFill>
        <p:spPr>
          <a:xfrm>
            <a:off x="4932363" y="3854450"/>
            <a:ext cx="976312" cy="963613"/>
          </a:xfrm>
          <a:prstGeom prst="rect">
            <a:avLst/>
          </a:prstGeom>
          <a:noFill/>
          <a:ln w="9525">
            <a:noFill/>
          </a:ln>
        </p:spPr>
      </p:pic>
      <p:pic>
        <p:nvPicPr>
          <p:cNvPr id="66565" name="Picture 10" descr="Human Body Silhouette Medical Illustration Clip Art"/>
          <p:cNvPicPr>
            <a:picLocks noChangeAspect="1"/>
          </p:cNvPicPr>
          <p:nvPr/>
        </p:nvPicPr>
        <p:blipFill>
          <a:blip r:embed="rId3"/>
          <a:stretch>
            <a:fillRect/>
          </a:stretch>
        </p:blipFill>
        <p:spPr>
          <a:xfrm>
            <a:off x="5194300" y="755650"/>
            <a:ext cx="603250" cy="3194050"/>
          </a:xfrm>
          <a:prstGeom prst="rect">
            <a:avLst/>
          </a:prstGeom>
          <a:noFill/>
          <a:ln w="9525">
            <a:noFill/>
          </a:ln>
        </p:spPr>
      </p:pic>
      <p:pic>
        <p:nvPicPr>
          <p:cNvPr id="66566" name="Picture 12" descr="arabidopsis">
            <a:hlinkClick r:id="rId4"/>
          </p:cNvPr>
          <p:cNvPicPr>
            <a:picLocks noChangeAspect="1"/>
          </p:cNvPicPr>
          <p:nvPr/>
        </p:nvPicPr>
        <p:blipFill>
          <a:blip r:embed="rId5"/>
          <a:stretch>
            <a:fillRect/>
          </a:stretch>
        </p:blipFill>
        <p:spPr>
          <a:xfrm>
            <a:off x="6962775" y="820738"/>
            <a:ext cx="1317625" cy="1152525"/>
          </a:xfrm>
          <a:prstGeom prst="rect">
            <a:avLst/>
          </a:prstGeom>
          <a:noFill/>
          <a:ln w="9525">
            <a:noFill/>
          </a:ln>
        </p:spPr>
      </p:pic>
      <p:pic>
        <p:nvPicPr>
          <p:cNvPr id="66567" name="Picture 14" descr="wheat_th"/>
          <p:cNvPicPr>
            <a:picLocks noChangeAspect="1"/>
          </p:cNvPicPr>
          <p:nvPr/>
        </p:nvPicPr>
        <p:blipFill>
          <a:blip r:embed="rId6"/>
          <a:stretch>
            <a:fillRect/>
          </a:stretch>
        </p:blipFill>
        <p:spPr>
          <a:xfrm>
            <a:off x="7119938" y="4789488"/>
            <a:ext cx="1160462" cy="1630362"/>
          </a:xfrm>
          <a:prstGeom prst="rect">
            <a:avLst/>
          </a:prstGeom>
          <a:noFill/>
          <a:ln w="9525">
            <a:noFill/>
          </a:ln>
        </p:spPr>
      </p:pic>
      <p:sp>
        <p:nvSpPr>
          <p:cNvPr id="66568" name="AutoShape 17"/>
          <p:cNvSpPr/>
          <p:nvPr/>
        </p:nvSpPr>
        <p:spPr>
          <a:xfrm>
            <a:off x="6011863" y="1911350"/>
            <a:ext cx="222250" cy="2217738"/>
          </a:xfrm>
          <a:prstGeom prst="rightBracket">
            <a:avLst>
              <a:gd name="adj" fmla="val 83154"/>
            </a:avLst>
          </a:prstGeom>
          <a:no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66569" name="AutoShape 18"/>
          <p:cNvSpPr/>
          <p:nvPr/>
        </p:nvSpPr>
        <p:spPr>
          <a:xfrm>
            <a:off x="6662738" y="1336675"/>
            <a:ext cx="223837" cy="4414838"/>
          </a:xfrm>
          <a:prstGeom prst="leftBracket">
            <a:avLst>
              <a:gd name="adj" fmla="val 164362"/>
            </a:avLst>
          </a:prstGeom>
          <a:no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66570" name="Text Box 19"/>
          <p:cNvSpPr txBox="1"/>
          <p:nvPr/>
        </p:nvSpPr>
        <p:spPr>
          <a:xfrm>
            <a:off x="5364163" y="2919413"/>
            <a:ext cx="1138237" cy="366712"/>
          </a:xfrm>
          <a:prstGeom prst="rect">
            <a:avLst/>
          </a:prstGeom>
          <a:noFill/>
          <a:ln w="9525">
            <a:noFill/>
          </a:ln>
        </p:spPr>
        <p:txBody>
          <a:bodyPr>
            <a:spAutoFit/>
          </a:bodyPr>
          <a:lstStyle/>
          <a:p>
            <a:pPr lvl="0" eaLnBrk="1" hangingPunct="1">
              <a:spcBef>
                <a:spcPct val="50000"/>
              </a:spcBef>
            </a:pPr>
            <a:r>
              <a:rPr lang="en-AU" altLang="en-US" dirty="0">
                <a:latin typeface="Times New Roman" panose="02020603050405020304" pitchFamily="18" charset="0"/>
                <a:ea typeface="宋体" panose="02010600030101010101" pitchFamily="2" charset="-122"/>
              </a:rPr>
              <a:t>75 MYA</a:t>
            </a:r>
          </a:p>
        </p:txBody>
      </p:sp>
      <p:sp>
        <p:nvSpPr>
          <p:cNvPr id="66571" name="Text Box 20"/>
          <p:cNvSpPr txBox="1"/>
          <p:nvPr/>
        </p:nvSpPr>
        <p:spPr>
          <a:xfrm>
            <a:off x="6732588" y="2846388"/>
            <a:ext cx="1138237" cy="366712"/>
          </a:xfrm>
          <a:prstGeom prst="rect">
            <a:avLst/>
          </a:prstGeom>
          <a:noFill/>
          <a:ln w="9525">
            <a:noFill/>
          </a:ln>
        </p:spPr>
        <p:txBody>
          <a:bodyPr>
            <a:spAutoFit/>
          </a:bodyPr>
          <a:lstStyle/>
          <a:p>
            <a:pPr lvl="0" eaLnBrk="1" hangingPunct="1">
              <a:spcBef>
                <a:spcPct val="50000"/>
              </a:spcBef>
            </a:pPr>
            <a:r>
              <a:rPr lang="en-AU" altLang="en-US" dirty="0">
                <a:latin typeface="Times New Roman" panose="02020603050405020304" pitchFamily="18" charset="0"/>
                <a:ea typeface="宋体" panose="02010600030101010101" pitchFamily="2" charset="-122"/>
              </a:rPr>
              <a:t>155 MYA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title"/>
          </p:nvPr>
        </p:nvSpPr>
        <p:spPr/>
        <p:txBody>
          <a:bodyPr vert="horz" wrap="square" lIns="91440" tIns="45720" rIns="91440" bIns="45720" anchor="ctr"/>
          <a:lstStyle/>
          <a:p>
            <a:pPr lvl="0"/>
            <a:endParaRPr lang="zh-CN" altLang="en-US" dirty="0"/>
          </a:p>
        </p:txBody>
      </p:sp>
      <p:sp>
        <p:nvSpPr>
          <p:cNvPr id="67587" name="内容占位符 2"/>
          <p:cNvSpPr>
            <a:spLocks noGrp="1"/>
          </p:cNvSpPr>
          <p:nvPr>
            <p:ph idx="1"/>
          </p:nvPr>
        </p:nvSpPr>
        <p:spPr/>
        <p:txBody>
          <a:bodyPr vert="horz" wrap="square" lIns="91440" tIns="45720" rIns="91440" bIns="45720" anchor="t"/>
          <a:lstStyle/>
          <a:p>
            <a:pPr lvl="0"/>
            <a:endParaRPr lang="zh-CN" altLang="en-US" dirty="0"/>
          </a:p>
        </p:txBody>
      </p:sp>
      <p:sp>
        <p:nvSpPr>
          <p:cNvPr id="2" name="TextBox 1"/>
          <p:cNvSpPr txBox="1"/>
          <p:nvPr/>
        </p:nvSpPr>
        <p:spPr>
          <a:xfrm>
            <a:off x="1691680" y="692696"/>
            <a:ext cx="5827236" cy="4401205"/>
          </a:xfrm>
          <a:prstGeom prst="rect">
            <a:avLst/>
          </a:prstGeom>
          <a:noFill/>
        </p:spPr>
        <p:txBody>
          <a:bodyPr wrap="none" rtlCol="0">
            <a:spAutoFit/>
          </a:bodyPr>
          <a:lstStyle/>
          <a:p>
            <a:r>
              <a:rPr lang="en-US" altLang="zh-CN" sz="4000" dirty="0"/>
              <a:t>Chloroplast </a:t>
            </a:r>
            <a:r>
              <a:rPr lang="en-US" altLang="zh-CN" sz="4000" dirty="0" smtClean="0"/>
              <a:t>genome</a:t>
            </a:r>
          </a:p>
          <a:p>
            <a:endParaRPr lang="en-US" altLang="zh-CN" sz="4000" dirty="0"/>
          </a:p>
          <a:p>
            <a:pPr lvl="0"/>
            <a:r>
              <a:rPr lang="zh-CN" altLang="en-US" sz="4000" dirty="0"/>
              <a:t>基因组很小（</a:t>
            </a:r>
            <a:r>
              <a:rPr lang="en-US" altLang="zh-CN" sz="4000" dirty="0"/>
              <a:t>~150 Kb</a:t>
            </a:r>
            <a:r>
              <a:rPr lang="zh-CN" altLang="en-US" sz="4000" dirty="0"/>
              <a:t>）</a:t>
            </a:r>
            <a:endParaRPr lang="en-US" altLang="zh-CN" sz="4000" dirty="0"/>
          </a:p>
          <a:p>
            <a:pPr lvl="0"/>
            <a:r>
              <a:rPr lang="zh-CN" altLang="en-US" sz="4000" dirty="0"/>
              <a:t>母系遗传</a:t>
            </a:r>
          </a:p>
          <a:p>
            <a:pPr lvl="0"/>
            <a:r>
              <a:rPr lang="zh-CN" altLang="en-US" sz="4000" dirty="0"/>
              <a:t>遗传稳定（进化速率慢）</a:t>
            </a:r>
          </a:p>
          <a:p>
            <a:pPr lvl="0"/>
            <a:r>
              <a:rPr lang="zh-CN" altLang="en-US" sz="4000" dirty="0"/>
              <a:t>特殊用途 </a:t>
            </a:r>
          </a:p>
          <a:p>
            <a:endParaRPr lang="zh-CN" altLang="en-US"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title"/>
          </p:nvPr>
        </p:nvSpPr>
        <p:spPr/>
        <p:txBody>
          <a:bodyPr vert="horz" wrap="square" lIns="91440" tIns="45720" rIns="91440" bIns="45720" anchor="ctr"/>
          <a:lstStyle/>
          <a:p>
            <a:r>
              <a:rPr lang="zh-CN" altLang="en-US" dirty="0" smtClean="0">
                <a:latin typeface="黑体" panose="02010609060101010101" pitchFamily="49" charset="-122"/>
                <a:ea typeface="黑体" panose="02010609060101010101" pitchFamily="49" charset="-122"/>
              </a:rPr>
              <a:t>小结</a:t>
            </a:r>
            <a:endParaRPr lang="en-US" altLang="zh-CN" dirty="0">
              <a:latin typeface="黑体" panose="02010609060101010101" pitchFamily="49" charset="-122"/>
              <a:ea typeface="黑体" panose="02010609060101010101" pitchFamily="49" charset="-122"/>
            </a:endParaRPr>
          </a:p>
        </p:txBody>
      </p:sp>
      <p:sp>
        <p:nvSpPr>
          <p:cNvPr id="69635" name="内容占位符 2"/>
          <p:cNvSpPr>
            <a:spLocks noGrp="1"/>
          </p:cNvSpPr>
          <p:nvPr>
            <p:ph idx="1"/>
          </p:nvPr>
        </p:nvSpPr>
        <p:spPr/>
        <p:txBody>
          <a:bodyPr vert="horz" wrap="square" lIns="91440" tIns="45720" rIns="91440" bIns="45720" anchor="t"/>
          <a:lstStyle/>
          <a:p>
            <a:r>
              <a:rPr lang="zh-CN" altLang="en-US" b="1" dirty="0"/>
              <a:t>基因组和基因组学概念</a:t>
            </a:r>
            <a:endParaRPr lang="en-US" altLang="zh-CN" b="1" dirty="0"/>
          </a:p>
          <a:p>
            <a:r>
              <a:rPr lang="zh-CN" altLang="en-US" b="1" dirty="0"/>
              <a:t>基因组学发展历程及其主要相关学科</a:t>
            </a:r>
            <a:endParaRPr lang="en-US" altLang="zh-CN" b="1" dirty="0"/>
          </a:p>
          <a:p>
            <a:r>
              <a:rPr lang="zh-CN" altLang="en-US" b="1" dirty="0"/>
              <a:t>植物基因组特征</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908" y="1124744"/>
            <a:ext cx="9036496" cy="5016758"/>
          </a:xfrm>
          <a:prstGeom prst="rect">
            <a:avLst/>
          </a:prstGeom>
        </p:spPr>
        <p:txBody>
          <a:bodyPr wrap="square">
            <a:spAutoFit/>
          </a:bodyPr>
          <a:lstStyle/>
          <a:p>
            <a:r>
              <a:rPr lang="zh-CN" altLang="en-US" sz="2000" dirty="0"/>
              <a:t> </a:t>
            </a:r>
            <a:r>
              <a:rPr lang="zh-CN" altLang="en-US" sz="2000" dirty="0" smtClean="0"/>
              <a:t>        生物</a:t>
            </a:r>
            <a:r>
              <a:rPr lang="zh-CN" altLang="en-US" sz="2000" dirty="0"/>
              <a:t>信息与大数据技术团队传承自朱军教授开创的生物信息与数量遗传方向。该团队历经</a:t>
            </a:r>
            <a:r>
              <a:rPr lang="en-US" altLang="zh-CN" sz="2000" dirty="0"/>
              <a:t>40</a:t>
            </a:r>
            <a:r>
              <a:rPr lang="zh-CN" altLang="en-US" sz="2000" dirty="0"/>
              <a:t>年发展，已成为国内生物信息学和数量遗传学优势研究团队之一</a:t>
            </a:r>
            <a:r>
              <a:rPr lang="zh-CN" altLang="en-US" sz="2000" dirty="0" smtClean="0"/>
              <a:t>。</a:t>
            </a:r>
            <a:endParaRPr lang="en-US" altLang="zh-CN" sz="2000" dirty="0" smtClean="0"/>
          </a:p>
          <a:p>
            <a:endParaRPr lang="zh-CN" altLang="en-US" sz="2000" dirty="0"/>
          </a:p>
          <a:p>
            <a:r>
              <a:rPr lang="zh-CN" altLang="en-US" sz="2000" dirty="0"/>
              <a:t>        团队主编了</a:t>
            </a:r>
            <a:r>
              <a:rPr lang="en-US" altLang="zh-CN" sz="2000" dirty="0"/>
              <a:t>《</a:t>
            </a:r>
            <a:r>
              <a:rPr lang="zh-CN" altLang="en-US" sz="2000" dirty="0"/>
              <a:t>遗传学</a:t>
            </a:r>
            <a:r>
              <a:rPr lang="en-US" altLang="zh-CN" sz="2000" dirty="0"/>
              <a:t>》</a:t>
            </a:r>
            <a:r>
              <a:rPr lang="zh-CN" altLang="en-US" sz="2000" dirty="0"/>
              <a:t>（朱军主编，第三版）、国内第一本</a:t>
            </a:r>
            <a:r>
              <a:rPr lang="en-US" altLang="zh-CN" sz="2000" dirty="0"/>
              <a:t>《</a:t>
            </a:r>
            <a:r>
              <a:rPr lang="zh-CN" altLang="en-US" sz="2000" dirty="0"/>
              <a:t>植物基因组学</a:t>
            </a:r>
            <a:r>
              <a:rPr lang="en-US" altLang="zh-CN" sz="2000" dirty="0"/>
              <a:t>》</a:t>
            </a:r>
            <a:r>
              <a:rPr lang="zh-CN" altLang="en-US" sz="2000" dirty="0"/>
              <a:t>（樊龙江主编）和农科领域第一本</a:t>
            </a:r>
            <a:r>
              <a:rPr lang="en-US" altLang="zh-CN" sz="2000" dirty="0"/>
              <a:t>《</a:t>
            </a:r>
            <a:r>
              <a:rPr lang="zh-CN" altLang="en-US" sz="2000" dirty="0"/>
              <a:t>生物信息学</a:t>
            </a:r>
            <a:r>
              <a:rPr lang="en-US" altLang="zh-CN" sz="2000" dirty="0"/>
              <a:t>》</a:t>
            </a:r>
            <a:r>
              <a:rPr lang="zh-CN" altLang="en-US" sz="2000" dirty="0"/>
              <a:t>（樊龙江主编）等教材。在科学研究方面，团队提出了一系列分析复杂性状的遗传模型、分析新算法及其软件工具，为复杂性状遗传研究提供了有效的分析手段；开发了单细胞组学、非编码</a:t>
            </a:r>
            <a:r>
              <a:rPr lang="en-US" altLang="zh-CN" sz="2000" dirty="0"/>
              <a:t>RNA</a:t>
            </a:r>
            <a:r>
              <a:rPr lang="zh-CN" altLang="en-US" sz="2000" dirty="0"/>
              <a:t>等一批生物信息学分析方法及其工具；在植物基因组解析及其作物进化和育种利用方面取得了一系列国际领先研究成果。研究论文发表在</a:t>
            </a:r>
            <a:r>
              <a:rPr lang="en-US" altLang="zh-CN" sz="2000" dirty="0"/>
              <a:t>《Nature Ecology &amp; Evolution》</a:t>
            </a:r>
            <a:r>
              <a:rPr lang="zh-CN" altLang="en-US" sz="2000" dirty="0" smtClean="0"/>
              <a:t>、</a:t>
            </a:r>
            <a:r>
              <a:rPr lang="en-US" altLang="zh-CN" sz="2000" dirty="0" smtClean="0"/>
              <a:t>《</a:t>
            </a:r>
            <a:r>
              <a:rPr lang="en-US" altLang="zh-CN" sz="2000" smtClean="0"/>
              <a:t>Nature Communications》</a:t>
            </a:r>
            <a:r>
              <a:rPr lang="zh-CN" altLang="en-US" sz="2000" dirty="0" smtClean="0"/>
              <a:t>、</a:t>
            </a:r>
            <a:r>
              <a:rPr lang="en-US" altLang="zh-CN" sz="2000" dirty="0" smtClean="0"/>
              <a:t>《</a:t>
            </a:r>
            <a:r>
              <a:rPr lang="en-US" altLang="zh-CN" sz="2000" dirty="0"/>
              <a:t>PNAS》</a:t>
            </a:r>
            <a:r>
              <a:rPr lang="zh-CN" altLang="en-US" sz="2000" dirty="0"/>
              <a:t>、</a:t>
            </a:r>
            <a:r>
              <a:rPr lang="en-US" altLang="zh-CN" sz="2000" dirty="0"/>
              <a:t>《Genome Biology》</a:t>
            </a:r>
            <a:r>
              <a:rPr lang="zh-CN" altLang="en-US" sz="2000" dirty="0"/>
              <a:t>、</a:t>
            </a:r>
            <a:r>
              <a:rPr lang="en-US" altLang="zh-CN" sz="2000" dirty="0"/>
              <a:t>《Bioinformatics》</a:t>
            </a:r>
            <a:r>
              <a:rPr lang="zh-CN" altLang="en-US" sz="2000" dirty="0"/>
              <a:t>、</a:t>
            </a:r>
            <a:r>
              <a:rPr lang="en-US" altLang="zh-CN" sz="2000" dirty="0"/>
              <a:t>《Briefings in Bioinformatics》</a:t>
            </a:r>
            <a:r>
              <a:rPr lang="zh-CN" altLang="en-US" sz="2000" dirty="0"/>
              <a:t>、</a:t>
            </a:r>
            <a:r>
              <a:rPr lang="en-US" altLang="zh-CN" sz="2000" dirty="0"/>
              <a:t>《Genetics》</a:t>
            </a:r>
            <a:r>
              <a:rPr lang="zh-CN" altLang="en-US" sz="2000" dirty="0"/>
              <a:t>、</a:t>
            </a:r>
            <a:r>
              <a:rPr lang="en-US" altLang="zh-CN" sz="2000" dirty="0"/>
              <a:t>《Trends in Plant Science》</a:t>
            </a:r>
            <a:r>
              <a:rPr lang="zh-CN" altLang="en-US" sz="2000" dirty="0"/>
              <a:t>等主流学术刊物上。研究成果引起了广泛关注并产生重要影响。例如，</a:t>
            </a:r>
            <a:r>
              <a:rPr lang="en-US" altLang="zh-CN" sz="2000" dirty="0"/>
              <a:t>2021</a:t>
            </a:r>
            <a:r>
              <a:rPr lang="zh-CN" altLang="en-US" sz="2000" dirty="0"/>
              <a:t>年</a:t>
            </a:r>
            <a:r>
              <a:rPr lang="en-US" altLang="zh-CN" sz="2000" dirty="0"/>
              <a:t>Trends</a:t>
            </a:r>
            <a:r>
              <a:rPr lang="zh-CN" altLang="en-US" sz="2000" dirty="0"/>
              <a:t>系列刊物创刊</a:t>
            </a:r>
            <a:r>
              <a:rPr lang="en-US" altLang="zh-CN" sz="2000" dirty="0"/>
              <a:t>25</a:t>
            </a:r>
            <a:r>
              <a:rPr lang="zh-CN" altLang="en-US" sz="2000" dirty="0"/>
              <a:t>周年之际，樊龙江教授受邀撰写</a:t>
            </a:r>
            <a:r>
              <a:rPr lang="en-US" altLang="zh-CN" sz="2000" dirty="0" err="1"/>
              <a:t>TrendsTalk</a:t>
            </a:r>
            <a:r>
              <a:rPr lang="zh-CN" altLang="en-US" sz="2000" dirty="0"/>
              <a:t>专栏评述，对植物育种</a:t>
            </a:r>
            <a:r>
              <a:rPr lang="en-US" altLang="zh-CN" sz="2000" dirty="0"/>
              <a:t>25</a:t>
            </a:r>
            <a:r>
              <a:rPr lang="zh-CN" altLang="en-US" sz="2000" dirty="0"/>
              <a:t>年来发展成就和未来作物基因组发展趋势进行评述。</a:t>
            </a:r>
          </a:p>
        </p:txBody>
      </p:sp>
      <p:sp>
        <p:nvSpPr>
          <p:cNvPr id="3" name="矩形 2"/>
          <p:cNvSpPr/>
          <p:nvPr/>
        </p:nvSpPr>
        <p:spPr>
          <a:xfrm>
            <a:off x="993760" y="188640"/>
            <a:ext cx="7128792" cy="769441"/>
          </a:xfrm>
          <a:prstGeom prst="rect">
            <a:avLst/>
          </a:prstGeom>
        </p:spPr>
        <p:txBody>
          <a:bodyPr wrap="square">
            <a:spAutoFit/>
          </a:bodyPr>
          <a:lstStyle/>
          <a:p>
            <a:pPr algn="ctr"/>
            <a:r>
              <a:rPr lang="zh-CN" altLang="en-US" sz="4400" b="1" dirty="0">
                <a:solidFill>
                  <a:schemeClr val="tx2"/>
                </a:solidFill>
                <a:latin typeface="微软雅黑" panose="020B0503020204020204" pitchFamily="34" charset="-122"/>
                <a:ea typeface="微软雅黑" panose="020B0503020204020204" pitchFamily="34" charset="-122"/>
              </a:rPr>
              <a:t>生物信息与大数据技术团队</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p:cNvSpPr>
          <p:nvPr>
            <p:ph type="title"/>
          </p:nvPr>
        </p:nvSpPr>
        <p:spPr>
          <a:xfrm>
            <a:off x="685800" y="381000"/>
            <a:ext cx="7772400" cy="1143000"/>
          </a:xfrm>
        </p:spPr>
        <p:txBody>
          <a:bodyPr wrap="square" lIns="91440" tIns="45720" rIns="91440" bIns="45720" anchor="ctr"/>
          <a:lstStyle/>
          <a:p>
            <a:pPr eaLnBrk="1" hangingPunct="1"/>
            <a:r>
              <a:rPr lang="zh-CN" altLang="en-US" b="1" dirty="0">
                <a:latin typeface="黑体" panose="02010609060101010101" pitchFamily="49" charset="-122"/>
                <a:ea typeface="黑体" panose="02010609060101010101" pitchFamily="49" charset="-122"/>
              </a:rPr>
              <a:t>参考教材</a:t>
            </a:r>
          </a:p>
        </p:txBody>
      </p:sp>
      <p:sp>
        <p:nvSpPr>
          <p:cNvPr id="9218" name="Rectangle 3"/>
          <p:cNvSpPr>
            <a:spLocks noGrp="1"/>
          </p:cNvSpPr>
          <p:nvPr>
            <p:ph idx="1"/>
          </p:nvPr>
        </p:nvSpPr>
        <p:spPr>
          <a:xfrm>
            <a:off x="685800" y="1748155"/>
            <a:ext cx="8411845" cy="4114800"/>
          </a:xfrm>
        </p:spPr>
        <p:txBody>
          <a:bodyPr wrap="square" lIns="91440" tIns="45720" rIns="91440" bIns="45720" anchor="t"/>
          <a:lstStyle/>
          <a:p>
            <a:pPr eaLnBrk="1" hangingPunct="1">
              <a:lnSpc>
                <a:spcPct val="150000"/>
              </a:lnSpc>
            </a:pPr>
            <a:r>
              <a:rPr lang="zh-CN" altLang="en-US" sz="2400" b="1" noProof="0" dirty="0" smtClean="0">
                <a:ln>
                  <a:noFill/>
                </a:ln>
                <a:solidFill>
                  <a:srgbClr val="FF0000"/>
                </a:solidFill>
                <a:effectLst/>
                <a:uLnTx/>
                <a:uFillTx/>
                <a:latin typeface="黑体" panose="02010609060101010101" pitchFamily="49" charset="-122"/>
                <a:ea typeface="黑体" panose="02010609060101010101" pitchFamily="49" charset="-122"/>
                <a:sym typeface="+mn-ea"/>
              </a:rPr>
              <a:t>《植物基因组学》，樊龙江主编，科学出版社，</a:t>
            </a:r>
            <a:r>
              <a:rPr lang="en-US" altLang="zh-CN" sz="2400" b="1" noProof="0" dirty="0" smtClean="0">
                <a:ln>
                  <a:noFill/>
                </a:ln>
                <a:solidFill>
                  <a:srgbClr val="FF0000"/>
                </a:solidFill>
                <a:effectLst/>
                <a:uLnTx/>
                <a:uFillTx/>
                <a:latin typeface="黑体" panose="02010609060101010101" pitchFamily="49" charset="-122"/>
                <a:ea typeface="黑体" panose="02010609060101010101" pitchFamily="49" charset="-122"/>
                <a:sym typeface="+mn-ea"/>
              </a:rPr>
              <a:t>2020</a:t>
            </a:r>
            <a:endParaRPr lang="en-US" altLang="zh-CN" sz="2400" noProof="0" dirty="0" smtClean="0">
              <a:ln>
                <a:noFill/>
              </a:ln>
              <a:solidFill>
                <a:srgbClr val="FF0000"/>
              </a:solidFill>
              <a:effectLst/>
              <a:uLnTx/>
              <a:uFillTx/>
              <a:sym typeface="+mn-ea"/>
            </a:endParaRPr>
          </a:p>
          <a:p>
            <a:pPr eaLnBrk="1" hangingPunct="1">
              <a:lnSpc>
                <a:spcPct val="150000"/>
              </a:lnSpc>
            </a:pP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生物信息学</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sym typeface="+mn-ea"/>
              </a:rPr>
              <a:t>樊龙江主编，科学出版社，</a:t>
            </a:r>
            <a:r>
              <a:rPr lang="en-US" altLang="zh-CN" sz="2400" b="1" dirty="0">
                <a:latin typeface="黑体" panose="02010609060101010101" pitchFamily="49" charset="-122"/>
                <a:ea typeface="黑体" panose="02010609060101010101" pitchFamily="49" charset="-122"/>
                <a:sym typeface="+mn-ea"/>
              </a:rPr>
              <a:t>2021</a:t>
            </a:r>
            <a:endParaRPr lang="en-US" altLang="zh-CN" sz="2400" b="1" dirty="0">
              <a:latin typeface="黑体" panose="02010609060101010101" pitchFamily="49" charset="-122"/>
              <a:ea typeface="黑体" panose="02010609060101010101" pitchFamily="49" charset="-122"/>
            </a:endParaRPr>
          </a:p>
          <a:p>
            <a:pPr eaLnBrk="1" hangingPunct="1">
              <a:lnSpc>
                <a:spcPct val="150000"/>
              </a:lnSpc>
            </a:pPr>
            <a:endParaRPr lang="en-US" altLang="zh-CN" sz="2400" noProof="0" dirty="0" smtClean="0">
              <a:ln>
                <a:noFill/>
              </a:ln>
              <a:effectLst/>
              <a:uLnTx/>
              <a:uFillTx/>
              <a:sym typeface="+mn-ea"/>
            </a:endParaRPr>
          </a:p>
          <a:p>
            <a:pPr eaLnBrk="1" hangingPunct="1">
              <a:lnSpc>
                <a:spcPct val="150000"/>
              </a:lnSpc>
            </a:pPr>
            <a:r>
              <a:rPr lang="zh-CN" altLang="en-US" sz="2400" noProof="0" dirty="0" smtClean="0">
                <a:ln>
                  <a:noFill/>
                </a:ln>
                <a:effectLst/>
                <a:uLnTx/>
                <a:uFillTx/>
                <a:latin typeface="黑体" panose="02010609060101010101" pitchFamily="49" charset="-122"/>
                <a:ea typeface="黑体" panose="02010609060101010101" pitchFamily="49" charset="-122"/>
                <a:sym typeface="+mn-ea"/>
              </a:rPr>
              <a:t>其他：</a:t>
            </a:r>
            <a:endParaRPr lang="en-US" altLang="zh-CN" sz="2400" noProof="0" dirty="0" smtClean="0">
              <a:ln>
                <a:noFill/>
              </a:ln>
              <a:effectLst/>
              <a:uLnTx/>
              <a:uFillTx/>
              <a:latin typeface="黑体" panose="02010609060101010101" pitchFamily="49" charset="-122"/>
              <a:ea typeface="黑体" panose="02010609060101010101" pitchFamily="49" charset="-122"/>
              <a:sym typeface="+mn-ea"/>
            </a:endParaRPr>
          </a:p>
          <a:p>
            <a:pPr lvl="1" eaLnBrk="1" hangingPunct="1">
              <a:lnSpc>
                <a:spcPct val="150000"/>
              </a:lnSpc>
            </a:pPr>
            <a:r>
              <a:rPr lang="zh-CN" altLang="en-US" sz="2100" b="1" noProof="0" dirty="0" smtClean="0">
                <a:ln>
                  <a:noFill/>
                </a:ln>
                <a:effectLst/>
                <a:uLnTx/>
                <a:uFillTx/>
                <a:sym typeface="+mn-ea"/>
              </a:rPr>
              <a:t>《</a:t>
            </a:r>
            <a:r>
              <a:rPr lang="en-US" altLang="zh-CN" sz="2100" b="1" noProof="0" dirty="0" smtClean="0">
                <a:ln>
                  <a:noFill/>
                </a:ln>
                <a:effectLst/>
                <a:uLnTx/>
                <a:uFillTx/>
                <a:sym typeface="+mn-ea"/>
              </a:rPr>
              <a:t>GENOMES 4</a:t>
            </a:r>
            <a:r>
              <a:rPr lang="zh-CN" altLang="en-US" sz="2100" b="1" noProof="0" dirty="0" smtClean="0">
                <a:ln>
                  <a:noFill/>
                </a:ln>
                <a:effectLst/>
                <a:uLnTx/>
                <a:uFillTx/>
                <a:sym typeface="+mn-ea"/>
              </a:rPr>
              <a:t>》</a:t>
            </a:r>
            <a:r>
              <a:rPr lang="en-US" altLang="zh-CN" sz="2100" b="1" noProof="0" dirty="0" smtClean="0">
                <a:ln>
                  <a:noFill/>
                </a:ln>
                <a:effectLst/>
                <a:uLnTx/>
                <a:uFillTx/>
                <a:sym typeface="+mn-ea"/>
              </a:rPr>
              <a:t>, 2017, Brown T. A. </a:t>
            </a:r>
          </a:p>
          <a:p>
            <a:pPr lvl="1" eaLnBrk="1" hangingPunct="1">
              <a:lnSpc>
                <a:spcPct val="150000"/>
              </a:lnSpc>
            </a:pPr>
            <a:r>
              <a:rPr lang="zh-CN" altLang="en-US" sz="2100" b="1" noProof="0" dirty="0" smtClean="0">
                <a:ln>
                  <a:noFill/>
                </a:ln>
                <a:effectLst/>
                <a:uLnTx/>
                <a:uFillTx/>
                <a:latin typeface="黑体" panose="02010609060101010101" pitchFamily="49" charset="-122"/>
                <a:ea typeface="黑体" panose="02010609060101010101" pitchFamily="49" charset="-122"/>
                <a:sym typeface="+mn-ea"/>
              </a:rPr>
              <a:t>《基因组学》，</a:t>
            </a:r>
            <a:r>
              <a:rPr lang="en-US" altLang="zh-CN" sz="2100" b="1" noProof="0" dirty="0" smtClean="0">
                <a:ln>
                  <a:noFill/>
                </a:ln>
                <a:effectLst/>
                <a:uLnTx/>
                <a:uFillTx/>
                <a:latin typeface="黑体" panose="02010609060101010101" pitchFamily="49" charset="-122"/>
                <a:ea typeface="黑体" panose="02010609060101010101" pitchFamily="49" charset="-122"/>
                <a:sym typeface="+mn-ea"/>
              </a:rPr>
              <a:t>2016</a:t>
            </a:r>
            <a:r>
              <a:rPr lang="zh-CN" altLang="en-US" sz="2100" b="1" noProof="0" dirty="0" smtClean="0">
                <a:ln>
                  <a:noFill/>
                </a:ln>
                <a:effectLst/>
                <a:uLnTx/>
                <a:uFillTx/>
                <a:latin typeface="黑体" panose="02010609060101010101" pitchFamily="49" charset="-122"/>
                <a:ea typeface="黑体" panose="02010609060101010101" pitchFamily="49" charset="-122"/>
                <a:sym typeface="+mn-ea"/>
              </a:rPr>
              <a:t>，杨焕明</a:t>
            </a:r>
          </a:p>
          <a:p>
            <a:pPr eaLnBrk="1" hangingPunct="1">
              <a:lnSpc>
                <a:spcPct val="90000"/>
              </a:lnSpc>
            </a:pPr>
            <a:endParaRPr lang="en-US" altLang="zh-CN"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endParaRPr lang="en-US" altLang="zh-CN"/>
          </a:p>
        </p:txBody>
      </p:sp>
      <p:pic>
        <p:nvPicPr>
          <p:cNvPr id="4" name="图片 3" descr="3477257a089808a72a3487af7920d2aa"/>
          <p:cNvPicPr>
            <a:picLocks noChangeAspect="1"/>
          </p:cNvPicPr>
          <p:nvPr>
            <p:custDataLst>
              <p:tags r:id="rId1"/>
            </p:custDataLst>
          </p:nvPr>
        </p:nvPicPr>
        <p:blipFill>
          <a:blip r:embed="rId3"/>
          <a:stretch>
            <a:fillRect/>
          </a:stretch>
        </p:blipFill>
        <p:spPr>
          <a:xfrm>
            <a:off x="2171065" y="635"/>
            <a:ext cx="5027930" cy="685736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58775" y="1681162"/>
            <a:ext cx="5080000" cy="398780"/>
          </a:xfrm>
          <a:prstGeom prst="rect">
            <a:avLst/>
          </a:prstGeom>
          <a:noFill/>
          <a:ln w="9525">
            <a:noFill/>
          </a:ln>
        </p:spPr>
        <p:txBody>
          <a:bodyPr>
            <a:spAutoFit/>
          </a:bodyPr>
          <a:lstStyle/>
          <a:p>
            <a:r>
              <a:rPr lang="zh-CN" sz="2000" b="1">
                <a:solidFill>
                  <a:schemeClr val="accent2">
                    <a:lumMod val="75000"/>
                  </a:schemeClr>
                </a:solidFill>
                <a:latin typeface="黑体" panose="02010609060101010101" pitchFamily="49" charset="-122"/>
                <a:ea typeface="黑体" panose="02010609060101010101" pitchFamily="49" charset="-122"/>
              </a:rPr>
              <a:t>《植物基因组学》简要目录</a:t>
            </a:r>
            <a:endParaRPr lang="zh-CN" altLang="en-US" sz="2000" b="1">
              <a:solidFill>
                <a:schemeClr val="accent2">
                  <a:lumMod val="75000"/>
                </a:schemeClr>
              </a:solidFill>
              <a:latin typeface="黑体" panose="02010609060101010101" pitchFamily="49" charset="-122"/>
              <a:ea typeface="黑体" panose="02010609060101010101" pitchFamily="49" charset="-122"/>
            </a:endParaRPr>
          </a:p>
        </p:txBody>
      </p:sp>
      <p:graphicFrame>
        <p:nvGraphicFramePr>
          <p:cNvPr id="2" name="表格 1"/>
          <p:cNvGraphicFramePr/>
          <p:nvPr>
            <p:custDataLst>
              <p:tags r:id="rId1"/>
            </p:custDataLst>
          </p:nvPr>
        </p:nvGraphicFramePr>
        <p:xfrm>
          <a:off x="4153535" y="217487"/>
          <a:ext cx="5268913" cy="6278880"/>
        </p:xfrm>
        <a:graphic>
          <a:graphicData uri="http://schemas.openxmlformats.org/drawingml/2006/table">
            <a:tbl>
              <a:tblPr firstRow="1" bandRow="1">
                <a:tableStyleId>{5940675A-B579-460E-94D1-54222C63F5DA}</a:tableStyleId>
              </a:tblPr>
              <a:tblGrid>
                <a:gridCol w="977900">
                  <a:extLst>
                    <a:ext uri="{9D8B030D-6E8A-4147-A177-3AD203B41FA5}">
                      <a16:colId xmlns:a16="http://schemas.microsoft.com/office/drawing/2014/main" val="20000"/>
                    </a:ext>
                  </a:extLst>
                </a:gridCol>
                <a:gridCol w="3330575">
                  <a:extLst>
                    <a:ext uri="{9D8B030D-6E8A-4147-A177-3AD203B41FA5}">
                      <a16:colId xmlns:a16="http://schemas.microsoft.com/office/drawing/2014/main" val="20001"/>
                    </a:ext>
                  </a:extLst>
                </a:gridCol>
                <a:gridCol w="960438">
                  <a:extLst>
                    <a:ext uri="{9D8B030D-6E8A-4147-A177-3AD203B41FA5}">
                      <a16:colId xmlns:a16="http://schemas.microsoft.com/office/drawing/2014/main" val="20002"/>
                    </a:ext>
                  </a:extLst>
                </a:gridCol>
              </a:tblGrid>
              <a:tr h="203200">
                <a:tc>
                  <a:txBody>
                    <a:bodyPr/>
                    <a:lstStyle/>
                    <a:p>
                      <a:pPr indent="0">
                        <a:buNone/>
                      </a:pPr>
                      <a:r>
                        <a:rPr lang="en-US" sz="1200" b="1" u="sng">
                          <a:solidFill>
                            <a:srgbClr val="FF0000"/>
                          </a:solidFill>
                          <a:latin typeface="黑体" panose="02010609060101010101" pitchFamily="49" charset="-122"/>
                          <a:ea typeface="黑体" panose="02010609060101010101" pitchFamily="49" charset="-122"/>
                          <a:cs typeface="黑体" panose="02010609060101010101" pitchFamily="49" charset="-122"/>
                        </a:rPr>
                        <a:t>章节</a:t>
                      </a:r>
                      <a:endParaRPr lang="en-US" altLang="en-US" sz="1200" b="1" u="sng">
                        <a:solidFill>
                          <a:srgbClr val="FF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u="sng">
                          <a:solidFill>
                            <a:srgbClr val="FF0000"/>
                          </a:solidFill>
                          <a:latin typeface="黑体" panose="02010609060101010101" pitchFamily="49" charset="-122"/>
                          <a:ea typeface="黑体" panose="02010609060101010101" pitchFamily="49" charset="-122"/>
                          <a:cs typeface="黑体" panose="02010609060101010101" pitchFamily="49" charset="-122"/>
                        </a:rPr>
                        <a:t>内容</a:t>
                      </a:r>
                      <a:endParaRPr lang="en-US" altLang="en-US" sz="1200" b="1" u="sng">
                        <a:solidFill>
                          <a:srgbClr val="FF000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000" b="1" u="sng">
                        <a:solidFill>
                          <a:srgbClr val="0070C0"/>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indent="0">
                        <a:buNone/>
                      </a:pPr>
                      <a:r>
                        <a:rPr lang="en-US" sz="1200" b="0">
                          <a:latin typeface="黑体" panose="02010609060101010101" pitchFamily="49" charset="-122"/>
                          <a:ea typeface="黑体" panose="02010609060101010101" pitchFamily="49" charset="-122"/>
                          <a:cs typeface="黑体" panose="02010609060101010101" pitchFamily="49" charset="-122"/>
                        </a:rPr>
                        <a:t>序</a:t>
                      </a:r>
                      <a:endParaRPr lang="en-US" altLang="en-US" sz="1200" b="0">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黑体" panose="02010609060101010101" pitchFamily="49" charset="-122"/>
                          <a:ea typeface="黑体" panose="02010609060101010101" pitchFamily="49" charset="-122"/>
                          <a:cs typeface="黑体" panose="02010609060101010101" pitchFamily="49" charset="-122"/>
                        </a:rPr>
                        <a:t> </a:t>
                      </a:r>
                      <a:endParaRPr lang="en-US" altLang="en-US" sz="1200" b="0">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indent="0">
                        <a:buNone/>
                      </a:pPr>
                      <a:r>
                        <a:rPr lang="en-US" sz="1200" b="0">
                          <a:latin typeface="黑体" panose="02010609060101010101" pitchFamily="49" charset="-122"/>
                          <a:ea typeface="黑体" panose="02010609060101010101" pitchFamily="49" charset="-122"/>
                          <a:cs typeface="黑体" panose="02010609060101010101" pitchFamily="49" charset="-122"/>
                        </a:rPr>
                        <a:t>前言</a:t>
                      </a:r>
                      <a:endParaRPr lang="en-US" altLang="en-US" sz="1200" b="0">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黑体" panose="02010609060101010101" pitchFamily="49" charset="-122"/>
                          <a:ea typeface="黑体" panose="02010609060101010101" pitchFamily="49" charset="-122"/>
                          <a:cs typeface="黑体" panose="02010609060101010101" pitchFamily="49" charset="-122"/>
                        </a:rPr>
                        <a:t> </a:t>
                      </a:r>
                      <a:endParaRPr lang="en-US" altLang="en-US" sz="1200" b="0">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 </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黑体" panose="02010609060101010101" pitchFamily="49" charset="-122"/>
                          <a:ea typeface="黑体" panose="02010609060101010101" pitchFamily="49" charset="-122"/>
                          <a:cs typeface="黑体" panose="02010609060101010101" pitchFamily="49" charset="-122"/>
                        </a:rPr>
                        <a:t>第一篇 总论</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第1-1章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绪论</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第1-2章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植物基因组测序与拼装</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第1-3章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植物基因组构成</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第1-4章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植物基因组转录</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第1-5章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植物基因组表观遗传修饰</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第1-6章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植物基因组进化</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第1-7章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植物群体基因组</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第1-8章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en-US" sz="1200" b="1">
                          <a:latin typeface="黑体" panose="02010609060101010101" pitchFamily="49" charset="-122"/>
                          <a:ea typeface="黑体" panose="02010609060101010101" pitchFamily="49" charset="-122"/>
                          <a:cs typeface="黑体" panose="02010609060101010101" pitchFamily="49" charset="-122"/>
                        </a:rPr>
                        <a:t>植物单细胞基因组</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第1-9章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植物三维基因组</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第1-10章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植物合成基因组</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第1-11章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叶绿体基因组</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第1-12章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植物线粒体基因组</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sym typeface="+mn-ea"/>
                        </a:rPr>
                        <a:t>第1-13章</a:t>
                      </a:r>
                      <a:endParaRPr lang="en-US" altLang="en-US" sz="1200" b="1">
                        <a:latin typeface="黑体" panose="02010609060101010101" pitchFamily="49" charset="-122"/>
                        <a:ea typeface="黑体" panose="02010609060101010101" pitchFamily="49" charset="-122"/>
                        <a:cs typeface="黑体" panose="02010609060101010101" pitchFamily="49" charset="-122"/>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植物功能基因组学技术</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第1-14章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组学数据育种利用</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第1-15章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植物基因组数据资源</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0">
                <a:tc>
                  <a:txBody>
                    <a:bodyPr/>
                    <a:lstStyle/>
                    <a:p>
                      <a:pPr indent="0" algn="r">
                        <a:buNone/>
                      </a:pPr>
                      <a:r>
                        <a:rPr lang="en-US" sz="1200" b="0">
                          <a:latin typeface="仿宋" panose="02010609060101010101" charset="-122"/>
                          <a:ea typeface="仿宋" panose="02010609060101010101" charset="-122"/>
                          <a:cs typeface="仿宋" panose="02010609060101010101" charset="-122"/>
                        </a:rPr>
                        <a:t> </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仿宋" panose="02010609060101010101" charset="-122"/>
                          <a:ea typeface="仿宋" panose="02010609060101010101" charset="-122"/>
                          <a:cs typeface="仿宋" panose="02010609060101010101" charset="-122"/>
                        </a:rPr>
                        <a:t> </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 </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黑体" panose="02010609060101010101" pitchFamily="49" charset="-122"/>
                          <a:ea typeface="黑体" panose="02010609060101010101" pitchFamily="49" charset="-122"/>
                          <a:cs typeface="黑体" panose="02010609060101010101" pitchFamily="49" charset="-122"/>
                        </a:rPr>
                        <a:t>第二篇 各论</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第2-1章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拟南芥基因组</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第2-2章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水稻基因组</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第2-3章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玉米基因组</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第2-4章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小麦基因组</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24"/>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第2-5章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大豆基因组</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第2-6章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棉花基因组</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26"/>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第2-7章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油菜基因组</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27"/>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第2-8章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蔬菜基因组</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28"/>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sym typeface="+mn-ea"/>
                        </a:rPr>
                        <a:t>第2-9章</a:t>
                      </a:r>
                      <a:endParaRPr lang="en-US" altLang="en-US" sz="1200" b="1">
                        <a:latin typeface="黑体" panose="02010609060101010101" pitchFamily="49" charset="-122"/>
                        <a:ea typeface="黑体" panose="02010609060101010101" pitchFamily="49" charset="-122"/>
                        <a:cs typeface="黑体" panose="02010609060101010101" pitchFamily="49" charset="-122"/>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林果花草基因组</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29"/>
                  </a:ext>
                </a:extLst>
              </a:tr>
              <a:tr h="0">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第2-10章</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黑体" panose="02010609060101010101" pitchFamily="49" charset="-122"/>
                          <a:ea typeface="黑体" panose="02010609060101010101" pitchFamily="49" charset="-122"/>
                          <a:cs typeface="黑体" panose="02010609060101010101" pitchFamily="49" charset="-122"/>
                        </a:rPr>
                        <a:t>非维管束植物基因组</a:t>
                      </a:r>
                      <a:endParaRPr lang="en-US" altLang="en-US" sz="1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30"/>
                  </a:ext>
                </a:extLst>
              </a:tr>
              <a:tr h="0">
                <a:tc>
                  <a:txBody>
                    <a:bodyPr/>
                    <a:lstStyle/>
                    <a:p>
                      <a:pPr indent="0">
                        <a:buNone/>
                      </a:pPr>
                      <a:r>
                        <a:rPr lang="en-US" sz="1000" b="0">
                          <a:latin typeface="黑体" panose="02010609060101010101" pitchFamily="49" charset="-122"/>
                          <a:ea typeface="黑体" panose="02010609060101010101" pitchFamily="49" charset="-122"/>
                          <a:cs typeface="黑体" panose="02010609060101010101" pitchFamily="49" charset="-122"/>
                        </a:rPr>
                        <a:t> </a:t>
                      </a:r>
                      <a:endParaRPr lang="en-US" altLang="en-US" sz="1000" b="0">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1">
                          <a:latin typeface="仿宋" panose="02010609060101010101" charset="-122"/>
                          <a:ea typeface="仿宋" panose="02010609060101010101" charset="-122"/>
                          <a:cs typeface="仿宋" panose="02010609060101010101" charset="-122"/>
                        </a:rPr>
                        <a:t> </a:t>
                      </a:r>
                      <a:endParaRPr lang="en-US" altLang="en-US" sz="1200" b="1">
                        <a:latin typeface="仿宋" panose="02010609060101010101" charset="-122"/>
                        <a:ea typeface="仿宋" panose="02010609060101010101" charset="-122"/>
                        <a:cs typeface="仿宋" panose="02010609060101010101"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31"/>
                  </a:ext>
                </a:extLst>
              </a:tr>
              <a:tr h="0">
                <a:tc>
                  <a:txBody>
                    <a:bodyPr/>
                    <a:lstStyle/>
                    <a:p>
                      <a:pPr indent="0">
                        <a:buNone/>
                      </a:pPr>
                      <a:r>
                        <a:rPr lang="en-US" sz="1000" b="1">
                          <a:latin typeface="黑体" panose="02010609060101010101" pitchFamily="49" charset="-122"/>
                          <a:ea typeface="黑体" panose="02010609060101010101" pitchFamily="49" charset="-122"/>
                          <a:cs typeface="黑体" panose="02010609060101010101" pitchFamily="49" charset="-122"/>
                        </a:rPr>
                        <a:t>附录1</a:t>
                      </a:r>
                      <a:endParaRPr lang="en-US" altLang="en-US" sz="10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仿宋" panose="02010609060101010101" charset="-122"/>
                          <a:ea typeface="仿宋" panose="02010609060101010101" charset="-122"/>
                          <a:cs typeface="仿宋" panose="02010609060101010101" charset="-122"/>
                        </a:rPr>
                        <a:t>植物基因组测序物种清单</a:t>
                      </a:r>
                      <a:endParaRPr lang="en-US" altLang="en-US" sz="1000" b="0">
                        <a:latin typeface="仿宋" panose="02010609060101010101" charset="-122"/>
                        <a:ea typeface="仿宋" panose="02010609060101010101" charset="-122"/>
                        <a:cs typeface="仿宋" panose="02010609060101010101"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32"/>
                  </a:ext>
                </a:extLst>
              </a:tr>
              <a:tr h="0">
                <a:tc>
                  <a:txBody>
                    <a:bodyPr/>
                    <a:lstStyle/>
                    <a:p>
                      <a:pPr indent="0">
                        <a:buNone/>
                      </a:pPr>
                      <a:r>
                        <a:rPr lang="en-US" sz="1000" b="1">
                          <a:latin typeface="黑体" panose="02010609060101010101" pitchFamily="49" charset="-122"/>
                          <a:ea typeface="黑体" panose="02010609060101010101" pitchFamily="49" charset="-122"/>
                          <a:cs typeface="黑体" panose="02010609060101010101" pitchFamily="49" charset="-122"/>
                        </a:rPr>
                        <a:t>附录2</a:t>
                      </a:r>
                      <a:endParaRPr lang="en-US" altLang="en-US" sz="10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仿宋" panose="02010609060101010101" charset="-122"/>
                          <a:ea typeface="仿宋" panose="02010609060101010101" charset="-122"/>
                          <a:cs typeface="仿宋" panose="02010609060101010101" charset="-122"/>
                        </a:rPr>
                        <a:t>主要中英文术语释义及其索引</a:t>
                      </a:r>
                      <a:endParaRPr lang="en-US" altLang="en-US" sz="1000" b="0">
                        <a:latin typeface="仿宋" panose="02010609060101010101" charset="-122"/>
                        <a:ea typeface="仿宋" panose="02010609060101010101" charset="-122"/>
                        <a:cs typeface="仿宋" panose="02010609060101010101"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33"/>
                  </a:ext>
                </a:extLst>
              </a:tr>
            </a:tbl>
          </a:graphicData>
        </a:graphic>
      </p:graphicFrame>
      <p:sp>
        <p:nvSpPr>
          <p:cNvPr id="3" name="文本框 2"/>
          <p:cNvSpPr txBox="1"/>
          <p:nvPr/>
        </p:nvSpPr>
        <p:spPr>
          <a:xfrm>
            <a:off x="2032000" y="6037263"/>
            <a:ext cx="5080000" cy="414020"/>
          </a:xfrm>
          <a:prstGeom prst="rect">
            <a:avLst/>
          </a:prstGeom>
          <a:noFill/>
          <a:ln w="9525">
            <a:noFill/>
          </a:ln>
        </p:spPr>
        <p:txBody>
          <a:bodyPr>
            <a:spAutoFit/>
          </a:bodyPr>
          <a:lstStyle/>
          <a:p>
            <a:endParaRPr lang="en-US" sz="1050" b="1">
              <a:latin typeface="黑体" panose="02010609060101010101" pitchFamily="49" charset="-122"/>
              <a:ea typeface="宋体" panose="02010600030101010101" pitchFamily="2" charset="-122"/>
            </a:endParaRPr>
          </a:p>
          <a:p>
            <a:r>
              <a:rPr lang="en-US" sz="1050" b="1">
                <a:latin typeface="黑体" panose="02010609060101010101" pitchFamily="49" charset="-122"/>
                <a:ea typeface="宋体" panose="02010600030101010101" pitchFamily="2" charset="-122"/>
              </a:rPr>
              <a:t> </a:t>
            </a: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395288" y="609600"/>
            <a:ext cx="8280400" cy="1143000"/>
          </a:xfrm>
        </p:spPr>
        <p:txBody>
          <a:bodyPr vert="horz" wrap="square" lIns="91440" tIns="45720" rIns="91440" bIns="45720" anchor="ctr"/>
          <a:lstStyle/>
          <a:p>
            <a:pPr lvl="0"/>
            <a:r>
              <a:rPr lang="en-US" altLang="zh-CN" sz="4000" b="1" dirty="0" smtClean="0">
                <a:solidFill>
                  <a:srgbClr val="FF0000"/>
                </a:solidFill>
              </a:rPr>
              <a:t>What’s </a:t>
            </a:r>
            <a:r>
              <a:rPr lang="en-US" altLang="zh-CN" sz="4000" b="1" dirty="0">
                <a:solidFill>
                  <a:srgbClr val="FF0000"/>
                </a:solidFill>
              </a:rPr>
              <a:t>a genome and genomics?</a:t>
            </a:r>
            <a:endParaRPr lang="zh-CN" altLang="en-US" sz="4000" b="1" dirty="0">
              <a:solidFill>
                <a:srgbClr val="FF0000"/>
              </a:solidFill>
            </a:endParaRPr>
          </a:p>
        </p:txBody>
      </p:sp>
      <p:sp>
        <p:nvSpPr>
          <p:cNvPr id="8195" name="内容占位符 2"/>
          <p:cNvSpPr>
            <a:spLocks noGrp="1"/>
          </p:cNvSpPr>
          <p:nvPr>
            <p:ph idx="1"/>
          </p:nvPr>
        </p:nvSpPr>
        <p:spPr>
          <a:xfrm>
            <a:off x="685800" y="1546225"/>
            <a:ext cx="7772400" cy="4114800"/>
          </a:xfrm>
        </p:spPr>
        <p:txBody>
          <a:bodyPr vert="horz" wrap="square" lIns="91440" tIns="45720" rIns="91440" bIns="45720" anchor="t"/>
          <a:lstStyle/>
          <a:p>
            <a:pPr lvl="0"/>
            <a:endParaRPr lang="en-US" altLang="zh-CN" dirty="0"/>
          </a:p>
          <a:p>
            <a:pPr lvl="0"/>
            <a:r>
              <a:rPr lang="en-US" altLang="zh-CN" dirty="0"/>
              <a:t>Genome</a:t>
            </a:r>
          </a:p>
          <a:p>
            <a:pPr lvl="0"/>
            <a:r>
              <a:rPr lang="en-US" altLang="zh-CN" dirty="0" smtClean="0"/>
              <a:t>Genomics</a:t>
            </a:r>
            <a:endParaRPr lang="en-US" altLang="zh-CN" dirty="0"/>
          </a:p>
          <a:p>
            <a:pPr lvl="0"/>
            <a:endParaRPr lang="en-US" altLang="zh-CN" dirty="0"/>
          </a:p>
          <a:p>
            <a:pPr lvl="0"/>
            <a:endParaRPr lang="en-US" altLang="zh-C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内容占位符 2"/>
          <p:cNvSpPr>
            <a:spLocks noGrp="1"/>
          </p:cNvSpPr>
          <p:nvPr>
            <p:ph idx="1"/>
          </p:nvPr>
        </p:nvSpPr>
        <p:spPr>
          <a:xfrm>
            <a:off x="684213" y="549275"/>
            <a:ext cx="7772400" cy="4114800"/>
          </a:xfrm>
        </p:spPr>
        <p:txBody>
          <a:bodyPr vert="horz" wrap="square" lIns="91440" tIns="45720" rIns="91440" bIns="45720" anchor="t"/>
          <a:lstStyle/>
          <a:p>
            <a:pPr lvl="0"/>
            <a:r>
              <a:rPr lang="en-US" altLang="zh-CN" sz="3600" dirty="0"/>
              <a:t>Genome</a:t>
            </a:r>
          </a:p>
          <a:p>
            <a:pPr lvl="0"/>
            <a:endParaRPr lang="en-US" altLang="zh-CN" dirty="0"/>
          </a:p>
          <a:p>
            <a:pPr lvl="1">
              <a:buFont typeface="Wingdings" panose="05000000000000000000" pitchFamily="2" charset="2"/>
              <a:buChar char="ü"/>
            </a:pPr>
            <a:r>
              <a:rPr lang="zh-CN" altLang="en-US" sz="2000" dirty="0"/>
              <a:t>一个生物体的基因组是指一套染色体中完整的</a:t>
            </a:r>
            <a:r>
              <a:rPr lang="en-US" altLang="zh-CN" sz="2000" dirty="0"/>
              <a:t>DNA</a:t>
            </a:r>
            <a:r>
              <a:rPr lang="zh-CN" altLang="en-US" sz="2000" dirty="0"/>
              <a:t>序列。例如，生物个体体细胞中的二倍体由两套染色体组成，其中一套</a:t>
            </a:r>
            <a:r>
              <a:rPr lang="en-US" altLang="zh-CN" sz="2000" dirty="0"/>
              <a:t>DNA</a:t>
            </a:r>
            <a:r>
              <a:rPr lang="zh-CN" altLang="en-US" sz="2000" dirty="0"/>
              <a:t>序列就是一个基因组（</a:t>
            </a:r>
            <a:r>
              <a:rPr lang="en-US" altLang="zh-CN" sz="2000" dirty="0"/>
              <a:t>Wikipedia</a:t>
            </a:r>
            <a:r>
              <a:rPr lang="zh-CN" altLang="en-US" sz="2000" dirty="0"/>
              <a:t>）。</a:t>
            </a:r>
            <a:endParaRPr lang="en-US" altLang="zh-CN" sz="2000" dirty="0"/>
          </a:p>
          <a:p>
            <a:pPr lvl="1">
              <a:buFont typeface="Wingdings" panose="05000000000000000000" pitchFamily="2" charset="2"/>
              <a:buChar char="ü"/>
            </a:pPr>
            <a:r>
              <a:rPr lang="zh-CN" altLang="en-US" sz="2000" dirty="0"/>
              <a:t>“单倍体细胞中的编码序列和非编码序列在内的全部</a:t>
            </a:r>
            <a:r>
              <a:rPr lang="en-US" altLang="zh-CN" sz="2000" dirty="0"/>
              <a:t>DNA</a:t>
            </a:r>
            <a:r>
              <a:rPr lang="zh-CN" altLang="en-US" sz="2000" dirty="0"/>
              <a:t>分子”（杨焕明主编，</a:t>
            </a:r>
            <a:r>
              <a:rPr lang="en-US" altLang="zh-CN" sz="2000" dirty="0"/>
              <a:t>《</a:t>
            </a:r>
            <a:r>
              <a:rPr lang="zh-CN" altLang="en-US" sz="2000" dirty="0"/>
              <a:t>基因组学方法</a:t>
            </a:r>
            <a:r>
              <a:rPr lang="en-US" altLang="zh-CN" sz="2000" dirty="0"/>
              <a:t>》</a:t>
            </a:r>
            <a:r>
              <a:rPr lang="zh-CN" altLang="en-US" sz="2000" dirty="0"/>
              <a:t>，</a:t>
            </a:r>
            <a:r>
              <a:rPr lang="en-US" altLang="zh-CN" sz="2000" dirty="0"/>
              <a:t>2012</a:t>
            </a:r>
            <a:r>
              <a:rPr lang="zh-CN" altLang="en-US" sz="2000" dirty="0"/>
              <a:t>）</a:t>
            </a:r>
          </a:p>
          <a:p>
            <a:pPr lvl="1">
              <a:buFont typeface="Wingdings" panose="05000000000000000000" pitchFamily="2" charset="2"/>
              <a:buChar char="ü"/>
            </a:pPr>
            <a:r>
              <a:rPr lang="en-US" altLang="zh-CN" sz="2000" dirty="0">
                <a:ea typeface="Gulim" pitchFamily="34" charset="-127"/>
              </a:rPr>
              <a:t>The term </a:t>
            </a:r>
            <a:r>
              <a:rPr lang="en-US" altLang="zh-CN" sz="2000" b="1" dirty="0">
                <a:solidFill>
                  <a:srgbClr val="FF0000"/>
                </a:solidFill>
                <a:ea typeface="Gulim" pitchFamily="34" charset="-127"/>
              </a:rPr>
              <a:t>genome</a:t>
            </a:r>
            <a:r>
              <a:rPr lang="en-US" altLang="zh-CN" sz="2000" dirty="0">
                <a:ea typeface="Gulim" pitchFamily="34" charset="-127"/>
              </a:rPr>
              <a:t> was used by German botanist Hans Winker (</a:t>
            </a:r>
            <a:r>
              <a:rPr lang="zh-CN" altLang="en-US" sz="2000" dirty="0"/>
              <a:t>汉斯</a:t>
            </a:r>
            <a:r>
              <a:rPr lang="en-US" altLang="zh-CN" sz="2000" dirty="0"/>
              <a:t>.</a:t>
            </a:r>
            <a:r>
              <a:rPr lang="zh-CN" altLang="en-US" sz="2000" dirty="0"/>
              <a:t>温克勒</a:t>
            </a:r>
            <a:r>
              <a:rPr lang="en-US" altLang="zh-CN" sz="2000" dirty="0">
                <a:ea typeface="Gulim" pitchFamily="34" charset="-127"/>
              </a:rPr>
              <a:t>) in 1920 </a:t>
            </a:r>
            <a:endParaRPr lang="en-US" altLang="zh-CN" sz="2000" dirty="0"/>
          </a:p>
          <a:p>
            <a:pPr lvl="1">
              <a:buFont typeface="Wingdings" panose="05000000000000000000" pitchFamily="2" charset="2"/>
              <a:buChar char="ü"/>
            </a:pPr>
            <a:r>
              <a:rPr lang="zh-CN" altLang="en-US" sz="2000" dirty="0"/>
              <a:t>基因组一词可以特指整套核</a:t>
            </a:r>
            <a:r>
              <a:rPr lang="en-US" altLang="zh-CN" sz="2000" dirty="0"/>
              <a:t>DNA</a:t>
            </a:r>
            <a:r>
              <a:rPr lang="zh-CN" altLang="en-US" sz="2000" dirty="0"/>
              <a:t>（例如，核基因组），也可以用于包含自己</a:t>
            </a:r>
            <a:r>
              <a:rPr lang="en-US" altLang="zh-CN" sz="2000" dirty="0"/>
              <a:t>DNA</a:t>
            </a:r>
            <a:r>
              <a:rPr lang="zh-CN" altLang="en-US" sz="2000" dirty="0"/>
              <a:t>序列的细胞器基因组，如粒线体基因组或叶绿体基因组。当人们说一个有性生殖物种的基因组正在测序时，通常是指测定一套常染色体和两种性染色体的序列，这样来代表可能的两种性别。即使在只有一种性别的物种中，“一套基因组序列”可能也综合了来自不同个体的染色体。</a:t>
            </a:r>
          </a:p>
          <a:p>
            <a:pPr lvl="0"/>
            <a:endParaRPr lang="zh-CN" alt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Group 2"/>
          <p:cNvGraphicFramePr>
            <a:graphicFrameLocks noGrp="1"/>
          </p:cNvGraphicFramePr>
          <p:nvPr/>
        </p:nvGraphicFramePr>
        <p:xfrm>
          <a:off x="250825" y="115888"/>
          <a:ext cx="8640763" cy="7027867"/>
        </p:xfrm>
        <a:graphic>
          <a:graphicData uri="http://schemas.openxmlformats.org/drawingml/2006/table">
            <a:tbl>
              <a:tblPr/>
              <a:tblGrid>
                <a:gridCol w="879475">
                  <a:extLst>
                    <a:ext uri="{9D8B030D-6E8A-4147-A177-3AD203B41FA5}">
                      <a16:colId xmlns:a16="http://schemas.microsoft.com/office/drawing/2014/main" val="20000"/>
                    </a:ext>
                  </a:extLst>
                </a:gridCol>
                <a:gridCol w="3224213">
                  <a:extLst>
                    <a:ext uri="{9D8B030D-6E8A-4147-A177-3AD203B41FA5}">
                      <a16:colId xmlns:a16="http://schemas.microsoft.com/office/drawing/2014/main" val="20001"/>
                    </a:ext>
                  </a:extLst>
                </a:gridCol>
                <a:gridCol w="576262">
                  <a:extLst>
                    <a:ext uri="{9D8B030D-6E8A-4147-A177-3AD203B41FA5}">
                      <a16:colId xmlns:a16="http://schemas.microsoft.com/office/drawing/2014/main" val="20002"/>
                    </a:ext>
                  </a:extLst>
                </a:gridCol>
                <a:gridCol w="3960813">
                  <a:extLst>
                    <a:ext uri="{9D8B030D-6E8A-4147-A177-3AD203B41FA5}">
                      <a16:colId xmlns:a16="http://schemas.microsoft.com/office/drawing/2014/main" val="20003"/>
                    </a:ext>
                  </a:extLst>
                </a:gridCol>
              </a:tblGrid>
              <a:tr h="18892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Type</a:t>
                      </a:r>
                      <a:endParaRPr kumimoji="0" lang="zh-CN" altLang="en-US"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97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Organism</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97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Size</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97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Note</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970FF"/>
                    </a:solidFill>
                  </a:tcPr>
                </a:tc>
                <a:extLst>
                  <a:ext uri="{0D108BD9-81ED-4DB2-BD59-A6C34878D82A}">
                    <a16:rowId xmlns:a16="http://schemas.microsoft.com/office/drawing/2014/main" val="10000"/>
                  </a:ext>
                </a:extLst>
              </a:tr>
              <a:tr h="18892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 tooltip="Virus"/>
                        </a:rPr>
                        <a:t>Virus</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4" tooltip="Bacteriophage MS2"/>
                        </a:rPr>
                        <a:t>Bacteriophage MS2</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3.5kb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First sequenced RNA-genome</a:t>
                      </a:r>
                      <a:r>
                        <a:rPr kumimoji="0" lang="en-US" sz="1200" b="0" i="0" u="sng" strike="noStrike" cap="none" normalizeH="0" baseline="30000" smtClean="0">
                          <a:ln>
                            <a:noFill/>
                          </a:ln>
                          <a:solidFill>
                            <a:srgbClr val="0000FF"/>
                          </a:solidFill>
                          <a:effectLst/>
                          <a:latin typeface="宋体" panose="02010600030101010101" pitchFamily="2" charset="-122"/>
                          <a:ea typeface="宋体" panose="02010600030101010101" pitchFamily="2" charset="-122"/>
                          <a:hlinkClick r:id="rId5"/>
                        </a:rPr>
                        <a:t>[8]</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892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 tooltip="Virus"/>
                        </a:rPr>
                        <a:t>Virus</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6" tooltip="SV40"/>
                        </a:rPr>
                        <a:t>SV40</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5.2kb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30000" smtClean="0">
                          <a:ln>
                            <a:noFill/>
                          </a:ln>
                          <a:solidFill>
                            <a:srgbClr val="0000FF"/>
                          </a:solidFill>
                          <a:effectLst/>
                          <a:latin typeface="宋体" panose="02010600030101010101" pitchFamily="2" charset="-122"/>
                          <a:ea typeface="宋体" panose="02010600030101010101" pitchFamily="2" charset="-122"/>
                          <a:hlinkClick r:id="rId5"/>
                        </a:rPr>
                        <a:t>[9]</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2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 tooltip="Virus"/>
                        </a:rPr>
                        <a:t>Virus</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7" tooltip="Phi-X174 phage"/>
                        </a:rPr>
                        <a:t>Phage Φ-X174</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5.4kb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First sequenced DNA-genome</a:t>
                      </a:r>
                      <a:r>
                        <a:rPr kumimoji="0" lang="en-US" sz="1200" b="0" i="0" u="sng" strike="noStrike" cap="none" normalizeH="0" baseline="30000" smtClean="0">
                          <a:ln>
                            <a:noFill/>
                          </a:ln>
                          <a:solidFill>
                            <a:srgbClr val="0000FF"/>
                          </a:solidFill>
                          <a:effectLst/>
                          <a:latin typeface="宋体" panose="02010600030101010101" pitchFamily="2" charset="-122"/>
                          <a:ea typeface="宋体" panose="02010600030101010101" pitchFamily="2" charset="-122"/>
                          <a:hlinkClick r:id="rId5"/>
                        </a:rPr>
                        <a:t>[10]</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892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 tooltip="Virus"/>
                        </a:rPr>
                        <a:t>Virus</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8" tooltip="HIV"/>
                        </a:rPr>
                        <a:t>HIV</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9.7kb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892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 tooltip="Virus"/>
                        </a:rPr>
                        <a:t>Virus</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9" tooltip="Lambda phage"/>
                        </a:rPr>
                        <a:t>Phage λ</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48kb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892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 tooltip="Virus"/>
                        </a:rPr>
                        <a:t>Virus</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10" tooltip="Mimivirus"/>
                        </a:rPr>
                        <a:t>Mimivirus</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1.2Mb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Largest known viral genome</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163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11" tooltip="Bacterium"/>
                        </a:rPr>
                        <a:t>Bacterium</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12" tooltip="Haemophilus influenzae"/>
                        </a:rPr>
                        <a:t>Haemophilus influenzae</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1.8Mb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First genome of a living organism sequenced, 1995</a:t>
                      </a:r>
                      <a:r>
                        <a:rPr kumimoji="0" lang="en-US" sz="1200" b="0" i="0" u="sng" strike="noStrike" cap="none" normalizeH="0" baseline="30000" smtClean="0">
                          <a:ln>
                            <a:noFill/>
                          </a:ln>
                          <a:solidFill>
                            <a:srgbClr val="0000FF"/>
                          </a:solidFill>
                          <a:effectLst/>
                          <a:latin typeface="宋体" panose="02010600030101010101" pitchFamily="2" charset="-122"/>
                          <a:ea typeface="宋体" panose="02010600030101010101" pitchFamily="2" charset="-122"/>
                          <a:hlinkClick r:id="rId5"/>
                        </a:rPr>
                        <a:t>[12]</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8892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11" tooltip="Bacterium"/>
                        </a:rPr>
                        <a:t>Bacterium</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13" tooltip="Carsonella ruddii"/>
                        </a:rPr>
                        <a:t>Carsonella ruddii</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160kb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Smallest non-viral genome.</a:t>
                      </a:r>
                      <a:r>
                        <a:rPr kumimoji="0" lang="en-US" sz="1200" b="0" i="0" u="sng" strike="noStrike" cap="none" normalizeH="0" baseline="30000" smtClean="0">
                          <a:ln>
                            <a:noFill/>
                          </a:ln>
                          <a:solidFill>
                            <a:srgbClr val="0000FF"/>
                          </a:solidFill>
                          <a:effectLst/>
                          <a:latin typeface="宋体" panose="02010600030101010101" pitchFamily="2" charset="-122"/>
                          <a:ea typeface="宋体" panose="02010600030101010101" pitchFamily="2" charset="-122"/>
                          <a:hlinkClick r:id="rId5"/>
                        </a:rPr>
                        <a:t>[13]</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8892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11" tooltip="Bacterium"/>
                        </a:rPr>
                        <a:t>Bacterium</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14" tooltip="Buchnera aphidicola"/>
                        </a:rPr>
                        <a:t>Buchnera aphidicola</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600kb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8892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11" tooltip="Bacterium"/>
                        </a:rPr>
                        <a:t>Bacterium</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15" tooltip="Wigglesworthia glossinidia"/>
                        </a:rPr>
                        <a:t>Wigglesworthia glossinidia</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700Kb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8892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11" tooltip="Bacterium"/>
                        </a:rPr>
                        <a:t>Bacterium</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16" tooltip="Escherichia coli"/>
                        </a:rPr>
                        <a:t>Escherichia coli</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4.6Mb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30000" smtClean="0">
                          <a:ln>
                            <a:noFill/>
                          </a:ln>
                          <a:solidFill>
                            <a:srgbClr val="0000FF"/>
                          </a:solidFill>
                          <a:effectLst/>
                          <a:latin typeface="宋体" panose="02010600030101010101" pitchFamily="2" charset="-122"/>
                          <a:ea typeface="宋体" panose="02010600030101010101" pitchFamily="2" charset="-122"/>
                          <a:hlinkClick r:id="rId5"/>
                        </a:rPr>
                        <a:t>[14]</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3495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11" tooltip="Bacterium"/>
                        </a:rPr>
                        <a:t>Bacterium</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BA0000"/>
                          </a:solidFill>
                          <a:effectLst/>
                          <a:latin typeface="宋体" panose="02010600030101010101" pitchFamily="2" charset="-122"/>
                          <a:ea typeface="宋体" panose="02010600030101010101" pitchFamily="2" charset="-122"/>
                          <a:hlinkClick r:id="rId17" tooltip="Solibacter usitatus (page does not exist)"/>
                        </a:rPr>
                        <a:t>Solibacter usitatus</a:t>
                      </a: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(strain Ellin 6076)</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10Mb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Largest known Bacterial genome</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33371">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18" tooltip="Amoeboid"/>
                        </a:rPr>
                        <a:t>Amoeboid</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19" tooltip="Polychaos dubium"/>
                        </a:rPr>
                        <a:t>Polychaos dubium</a:t>
                      </a: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r>
                        <a:rPr kumimoji="0" lang="en-US" sz="1200" b="0" i="1"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"Amoeba" dubia</a:t>
                      </a: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670Gb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Largest known genome.</a:t>
                      </a:r>
                      <a:r>
                        <a:rPr kumimoji="0" lang="en-US" sz="1200" b="0" i="0" u="sng" strike="noStrike" cap="none" normalizeH="0" baseline="30000" smtClean="0">
                          <a:ln>
                            <a:noFill/>
                          </a:ln>
                          <a:solidFill>
                            <a:srgbClr val="0000FF"/>
                          </a:solidFill>
                          <a:effectLst/>
                          <a:latin typeface="宋体" panose="02010600030101010101" pitchFamily="2" charset="-122"/>
                          <a:ea typeface="宋体" panose="02010600030101010101" pitchFamily="2" charset="-122"/>
                          <a:hlinkClick r:id="rId5"/>
                        </a:rPr>
                        <a:t>[16]</a:t>
                      </a: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(Disputed </a:t>
                      </a:r>
                      <a:r>
                        <a:rPr kumimoji="0" lang="en-US" sz="1200" b="0" i="0" u="sng" strike="noStrike" cap="none" normalizeH="0" baseline="30000" smtClean="0">
                          <a:ln>
                            <a:noFill/>
                          </a:ln>
                          <a:solidFill>
                            <a:srgbClr val="0000FF"/>
                          </a:solidFill>
                          <a:effectLst/>
                          <a:latin typeface="宋体" panose="02010600030101010101" pitchFamily="2" charset="-122"/>
                          <a:ea typeface="宋体" panose="02010600030101010101" pitchFamily="2" charset="-122"/>
                          <a:hlinkClick r:id="rId5"/>
                        </a:rPr>
                        <a:t>[15]</a:t>
                      </a: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9211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20" tooltip="Plant"/>
                        </a:rPr>
                        <a:t>Plant</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21" tooltip="Arabidopsis thaliana"/>
                        </a:rPr>
                        <a:t>Arabidopsis thaliana</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157Mb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First plant genome sequenced, December 2000.</a:t>
                      </a:r>
                      <a:r>
                        <a:rPr kumimoji="0" lang="en-US" sz="1200" b="0" i="0" u="sng" strike="noStrike" cap="none" normalizeH="0" baseline="30000" smtClean="0">
                          <a:ln>
                            <a:noFill/>
                          </a:ln>
                          <a:solidFill>
                            <a:srgbClr val="0000FF"/>
                          </a:solidFill>
                          <a:effectLst/>
                          <a:latin typeface="宋体" panose="02010600030101010101" pitchFamily="2" charset="-122"/>
                          <a:ea typeface="宋体" panose="02010600030101010101" pitchFamily="2" charset="-122"/>
                          <a:hlinkClick r:id="rId5"/>
                        </a:rPr>
                        <a:t>[17]</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9211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20" tooltip="Plant"/>
                        </a:rPr>
                        <a:t>Plant</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22" tooltip="Genlisea margaretae"/>
                        </a:rPr>
                        <a:t>Genlisea margaretae</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63Mb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Smallest recorded </a:t>
                      </a: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23" tooltip="Flowering plant"/>
                        </a:rPr>
                        <a:t>flowering plant</a:t>
                      </a: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genome, 2006.</a:t>
                      </a:r>
                      <a:r>
                        <a:rPr kumimoji="0" lang="en-US" sz="1200" b="0" i="0" u="sng" strike="noStrike" cap="none" normalizeH="0" baseline="30000" smtClean="0">
                          <a:ln>
                            <a:noFill/>
                          </a:ln>
                          <a:solidFill>
                            <a:srgbClr val="0000FF"/>
                          </a:solidFill>
                          <a:effectLst/>
                          <a:latin typeface="宋体" panose="02010600030101010101" pitchFamily="2" charset="-122"/>
                          <a:ea typeface="宋体" panose="02010600030101010101" pitchFamily="2" charset="-122"/>
                          <a:hlinkClick r:id="rId5"/>
                        </a:rPr>
                        <a:t>[17]</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8892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20" tooltip="Plant"/>
                        </a:rPr>
                        <a:t>Plant</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none" strike="noStrike" cap="none" normalizeH="0" baseline="0" smtClean="0">
                          <a:ln>
                            <a:noFill/>
                          </a:ln>
                          <a:solidFill>
                            <a:schemeClr val="tx1"/>
                          </a:solidFill>
                          <a:effectLst/>
                          <a:latin typeface="宋体" panose="02010600030101010101" pitchFamily="2" charset="-122"/>
                          <a:ea typeface="宋体" panose="02010600030101010101" pitchFamily="2" charset="-122"/>
                        </a:rPr>
                        <a:t>Fritillaria assyrica</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130Gb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9211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20" tooltip="Plant"/>
                        </a:rPr>
                        <a:t>Plant</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24" tooltip="Poplar"/>
                        </a:rPr>
                        <a:t>Populus trichocarpa</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480Mb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First tree genome sequenced, September 2006</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9211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20" tooltip="Plant"/>
                        </a:rPr>
                        <a:t>Plant</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25" tooltip="Pieris japonica"/>
                        </a:rPr>
                        <a:t>Paris japonica</a:t>
                      </a:r>
                      <a:r>
                        <a:rPr kumimoji="0" lang="en-US" sz="12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 (Japanese-native)</a:t>
                      </a:r>
                      <a:endParaRPr kumimoji="0" lang="zh-CN" altLang="en-US"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150Gb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Largest plant genome known</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349262">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26" tooltip="Moss"/>
                        </a:rPr>
                        <a:t>Moss</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27" tooltip="Physcomitrella patens"/>
                        </a:rPr>
                        <a:t>Physcomitrella patens</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480Mb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First genome of a </a:t>
                      </a: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28" tooltip="Bryophyte"/>
                        </a:rPr>
                        <a:t>bryophyte</a:t>
                      </a: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sequenced,2008.</a:t>
                      </a:r>
                      <a:r>
                        <a:rPr kumimoji="0" lang="en-US" sz="1200" b="0" i="0" u="sng" strike="noStrike" cap="none" normalizeH="0" baseline="30000" smtClean="0">
                          <a:ln>
                            <a:noFill/>
                          </a:ln>
                          <a:solidFill>
                            <a:srgbClr val="0000FF"/>
                          </a:solidFill>
                          <a:effectLst/>
                          <a:latin typeface="宋体" panose="02010600030101010101" pitchFamily="2" charset="-122"/>
                          <a:ea typeface="宋体" panose="02010600030101010101" pitchFamily="2" charset="-122"/>
                          <a:hlinkClick r:id="rId5"/>
                        </a:rPr>
                        <a:t>[18]</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9211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29" tooltip="Yeast"/>
                        </a:rPr>
                        <a:t>Yeast</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0" tooltip="Saccharomyces cerevisiae"/>
                        </a:rPr>
                        <a:t>Saccharomyces cerevisiae</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12.1Mb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First eukaryotic genome sequenced, 1996</a:t>
                      </a:r>
                      <a:r>
                        <a:rPr kumimoji="0" lang="en-US" sz="1200" b="0" i="0" u="sng" strike="noStrike" cap="none" normalizeH="0" baseline="30000" smtClean="0">
                          <a:ln>
                            <a:noFill/>
                          </a:ln>
                          <a:solidFill>
                            <a:srgbClr val="0000FF"/>
                          </a:solidFill>
                          <a:effectLst/>
                          <a:latin typeface="宋体" panose="02010600030101010101" pitchFamily="2" charset="-122"/>
                          <a:ea typeface="宋体" panose="02010600030101010101" pitchFamily="2" charset="-122"/>
                          <a:hlinkClick r:id="rId5"/>
                        </a:rPr>
                        <a:t>[19]</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18892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1" tooltip="Fungus"/>
                        </a:rPr>
                        <a:t>Fungus</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2" tooltip="Aspergillus nidulans"/>
                        </a:rPr>
                        <a:t>Aspergillus nidulans</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30Mb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35085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3" tooltip="Nematoda"/>
                        </a:rPr>
                        <a:t>Nematode</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4" tooltip="Caenorhabditis elegans"/>
                        </a:rPr>
                        <a:t>Caenorhabditis elegans</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100Mb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First multicellular animal genome sequenced,1998</a:t>
                      </a:r>
                      <a:r>
                        <a:rPr kumimoji="0" lang="en-US" sz="1200" b="0" i="0" u="sng" strike="noStrike" cap="none" normalizeH="0" baseline="30000" smtClean="0">
                          <a:ln>
                            <a:noFill/>
                          </a:ln>
                          <a:solidFill>
                            <a:srgbClr val="0000FF"/>
                          </a:solidFill>
                          <a:effectLst/>
                          <a:latin typeface="宋体" panose="02010600030101010101" pitchFamily="2" charset="-122"/>
                          <a:ea typeface="宋体" panose="02010600030101010101" pitchFamily="2" charset="-122"/>
                          <a:hlinkClick r:id="rId5"/>
                        </a:rPr>
                        <a:t>[20]</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20162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3" tooltip="Nematoda"/>
                        </a:rPr>
                        <a:t>Nematode</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5" tooltip="Pratylenchus coffeae"/>
                        </a:rPr>
                        <a:t>Pratylenchus coffeae</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20Mb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Smallest animal genome known</a:t>
                      </a:r>
                      <a:r>
                        <a:rPr kumimoji="0" lang="en-US" sz="1200" b="0" i="0" u="sng" strike="noStrike" cap="none" normalizeH="0" baseline="30000" smtClean="0">
                          <a:ln>
                            <a:noFill/>
                          </a:ln>
                          <a:solidFill>
                            <a:srgbClr val="0000FF"/>
                          </a:solidFill>
                          <a:effectLst/>
                          <a:latin typeface="宋体" panose="02010600030101010101" pitchFamily="2" charset="-122"/>
                          <a:ea typeface="宋体" panose="02010600030101010101" pitchFamily="2" charset="-122"/>
                          <a:hlinkClick r:id="rId5"/>
                        </a:rPr>
                        <a:t>[21]</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203207">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6" tooltip="Insect"/>
                        </a:rPr>
                        <a:t>Insect</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7" tooltip="Drosophila melanogaster"/>
                        </a:rPr>
                        <a:t>Drosophila melanogaster</a:t>
                      </a: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(fruit fly)</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130Mb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30000" smtClean="0">
                          <a:ln>
                            <a:noFill/>
                          </a:ln>
                          <a:solidFill>
                            <a:srgbClr val="0000FF"/>
                          </a:solidFill>
                          <a:effectLst/>
                          <a:latin typeface="宋体" panose="02010600030101010101" pitchFamily="2" charset="-122"/>
                          <a:ea typeface="宋体" panose="02010600030101010101" pitchFamily="2" charset="-122"/>
                          <a:hlinkClick r:id="rId5"/>
                        </a:rPr>
                        <a:t>[22]</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4"/>
                  </a:ext>
                </a:extLst>
              </a:tr>
              <a:tr h="188667">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6" tooltip="Insect"/>
                        </a:rPr>
                        <a:t>Insect</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8" tooltip="Bombyx mori"/>
                        </a:rPr>
                        <a:t>Bombyx mori</a:t>
                      </a: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(silk moth)</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530Mb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90507">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6" tooltip="Insect"/>
                        </a:rPr>
                        <a:t>Insect</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9" tooltip="Apis mellifera"/>
                        </a:rPr>
                        <a:t>Apis mellifera</a:t>
                      </a: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(honey bee)</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236Mb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6"/>
                  </a:ext>
                </a:extLst>
              </a:tr>
              <a:tr h="203207">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36" tooltip="Insect"/>
                        </a:rPr>
                        <a:t>Insect</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40" tooltip="Solenopsis invicta"/>
                        </a:rPr>
                        <a:t>Solenopsis invicta</a:t>
                      </a: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(fire ant)</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480Mb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30000" smtClean="0">
                          <a:ln>
                            <a:noFill/>
                          </a:ln>
                          <a:solidFill>
                            <a:srgbClr val="0000FF"/>
                          </a:solidFill>
                          <a:effectLst/>
                          <a:latin typeface="宋体" panose="02010600030101010101" pitchFamily="2" charset="-122"/>
                          <a:ea typeface="宋体" panose="02010600030101010101" pitchFamily="2" charset="-122"/>
                          <a:hlinkClick r:id="rId5"/>
                        </a:rPr>
                        <a:t>[23]</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7"/>
                  </a:ext>
                </a:extLst>
              </a:tr>
              <a:tr h="23178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41" tooltip="Fish"/>
                        </a:rPr>
                        <a:t>Fish</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42" tooltip="Tetraodon nigroviridis"/>
                        </a:rPr>
                        <a:t>Tetraodon nigroviridis</a:t>
                      </a: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(puffer fish)</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390Mb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Smallest vertebrate genome known</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8"/>
                  </a:ext>
                </a:extLst>
              </a:tr>
              <a:tr h="190507">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43" tooltip="Mammal"/>
                        </a:rPr>
                        <a:t>Mammal</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44" tooltip="Homo sapiens"/>
                        </a:rPr>
                        <a:t>Homo sapiens</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3.2Gb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9"/>
                  </a:ext>
                </a:extLst>
              </a:tr>
              <a:tr h="23178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41" tooltip="Fish"/>
                        </a:rPr>
                        <a:t>Fish</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1" u="sng" strike="noStrike" cap="none" normalizeH="0" baseline="0" smtClean="0">
                          <a:ln>
                            <a:noFill/>
                          </a:ln>
                          <a:solidFill>
                            <a:srgbClr val="0000FF"/>
                          </a:solidFill>
                          <a:effectLst/>
                          <a:latin typeface="宋体" panose="02010600030101010101" pitchFamily="2" charset="-122"/>
                          <a:ea typeface="宋体" panose="02010600030101010101" pitchFamily="2" charset="-122"/>
                          <a:hlinkClick r:id="rId45" tooltip="Protopterus aethiopicus"/>
                        </a:rPr>
                        <a:t>Protopterus aethiopicus</a:t>
                      </a: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(marbled lungfish)</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130Gb</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Largest vertebrate genome known</a:t>
                      </a:r>
                      <a:endParaRPr kumimoji="0" lang="zh-CN" altLang="en-US"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2890" marR="2890" marT="2890" marB="28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0"/>
                  </a:ext>
                </a:extLst>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jY1MjJmNDFiNmQyZDgyMDliZTQwNjYyNzcwYjk0ZDU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5840,&quot;width&quot;:11615}"/>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9b113e20-702c-4080-b992-9b995df74793}"/>
</p:tagLst>
</file>

<file path=ppt/theme/theme1.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adar">
  <a:themeElements>
    <a:clrScheme name="1_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1_Radar">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1_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1_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1_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1_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1_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Designs\Radar.pot</Template>
  <TotalTime>0</TotalTime>
  <Words>1769</Words>
  <Application>Microsoft Office PowerPoint</Application>
  <PresentationFormat>全屏显示(4:3)</PresentationFormat>
  <Paragraphs>359</Paragraphs>
  <Slides>25</Slides>
  <Notes>6</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0</vt:i4>
      </vt:variant>
      <vt:variant>
        <vt:lpstr>幻灯片标题</vt:lpstr>
      </vt:variant>
      <vt:variant>
        <vt:i4>25</vt:i4>
      </vt:variant>
    </vt:vector>
  </HeadingPairs>
  <TitlesOfParts>
    <vt:vector size="40" baseType="lpstr">
      <vt:lpstr>DotumChe</vt:lpstr>
      <vt:lpstr>Gulim</vt:lpstr>
      <vt:lpstr>仿宋</vt:lpstr>
      <vt:lpstr>黑体</vt:lpstr>
      <vt:lpstr>宋体</vt:lpstr>
      <vt:lpstr>微软雅黑</vt:lpstr>
      <vt:lpstr>Arial</vt:lpstr>
      <vt:lpstr>Calibri</vt:lpstr>
      <vt:lpstr>Century Gothic</vt:lpstr>
      <vt:lpstr>Constantia</vt:lpstr>
      <vt:lpstr>Lucida Sans</vt:lpstr>
      <vt:lpstr>Times New Roman</vt:lpstr>
      <vt:lpstr>Wingdings</vt:lpstr>
      <vt:lpstr>Radar</vt:lpstr>
      <vt:lpstr>1_Radar</vt:lpstr>
      <vt:lpstr>Plant Genomics </vt:lpstr>
      <vt:lpstr>PowerPoint 演示文稿</vt:lpstr>
      <vt:lpstr>PowerPoint 演示文稿</vt:lpstr>
      <vt:lpstr>参考教材</vt:lpstr>
      <vt:lpstr>PowerPoint 演示文稿</vt:lpstr>
      <vt:lpstr>PowerPoint 演示文稿</vt:lpstr>
      <vt:lpstr>What’s a genome and genomics?</vt:lpstr>
      <vt:lpstr>PowerPoint 演示文稿</vt:lpstr>
      <vt:lpstr>PowerPoint 演示文稿</vt:lpstr>
      <vt:lpstr>PowerPoint 演示文稿</vt:lpstr>
      <vt:lpstr>Wikipedia: “genomics”</vt:lpstr>
      <vt:lpstr>PowerPoint 演示文稿</vt:lpstr>
      <vt:lpstr>PowerPoint 演示文稿</vt:lpstr>
      <vt:lpstr>基因组学发展历程</vt:lpstr>
      <vt:lpstr>PowerPoint 演示文稿</vt:lpstr>
      <vt:lpstr>PowerPoint 演示文稿</vt:lpstr>
      <vt:lpstr>PowerPoint 演示文稿</vt:lpstr>
      <vt:lpstr>Genomics and Its “Sons” </vt:lpstr>
      <vt:lpstr>PowerPoint 演示文稿</vt:lpstr>
      <vt:lpstr>PowerPoint 演示文稿</vt:lpstr>
      <vt:lpstr>Plant Genomes – Haploid Size</vt:lpstr>
      <vt:lpstr>PowerPoint 演示文稿</vt:lpstr>
      <vt:lpstr>Large evolutionary distances</vt:lpstr>
      <vt:lpstr>PowerPoint 演示文稿</vt:lpstr>
      <vt:lpstr>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Bioinformatics 生物信息学</dc:title>
  <dc:creator>user</dc:creator>
  <cp:lastModifiedBy>秦舒可</cp:lastModifiedBy>
  <cp:revision>497</cp:revision>
  <dcterms:created xsi:type="dcterms:W3CDTF">2003-01-29T03:58:00Z</dcterms:created>
  <dcterms:modified xsi:type="dcterms:W3CDTF">2023-11-13T00:49:31Z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2052-12.1.0.15933</vt:lpwstr>
  </property>
  <property fmtid="{D5CDD505-2E9C-101B-9397-08002B2CF9AE}" pid="3" name="ICV">
    <vt:lpwstr>ADF7DDDFEEFE4B2B961E61A0AD6C2014</vt:lpwstr>
  </property>
</Properties>
</file>