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6"/>
  </p:handoutMasterIdLst>
  <p:sldIdLst>
    <p:sldId id="407" r:id="rId3"/>
    <p:sldId id="561" r:id="rId5"/>
    <p:sldId id="420" r:id="rId6"/>
    <p:sldId id="684" r:id="rId7"/>
    <p:sldId id="685" r:id="rId8"/>
    <p:sldId id="686" r:id="rId9"/>
    <p:sldId id="687" r:id="rId10"/>
    <p:sldId id="688" r:id="rId11"/>
    <p:sldId id="804" r:id="rId12"/>
    <p:sldId id="690" r:id="rId13"/>
    <p:sldId id="806" r:id="rId14"/>
    <p:sldId id="691" r:id="rId15"/>
    <p:sldId id="413" r:id="rId16"/>
    <p:sldId id="414" r:id="rId17"/>
    <p:sldId id="363" r:id="rId18"/>
    <p:sldId id="807" r:id="rId19"/>
    <p:sldId id="376" r:id="rId20"/>
    <p:sldId id="421" r:id="rId21"/>
    <p:sldId id="423" r:id="rId22"/>
    <p:sldId id="747" r:id="rId23"/>
    <p:sldId id="427" r:id="rId24"/>
    <p:sldId id="424" r:id="rId25"/>
    <p:sldId id="438" r:id="rId26"/>
    <p:sldId id="425" r:id="rId27"/>
    <p:sldId id="748" r:id="rId28"/>
    <p:sldId id="635" r:id="rId29"/>
    <p:sldId id="497" r:id="rId30"/>
    <p:sldId id="500" r:id="rId31"/>
    <p:sldId id="504" r:id="rId32"/>
    <p:sldId id="780" r:id="rId33"/>
    <p:sldId id="778" r:id="rId34"/>
    <p:sldId id="781" r:id="rId35"/>
    <p:sldId id="779" r:id="rId36"/>
    <p:sldId id="782" r:id="rId37"/>
    <p:sldId id="422" r:id="rId38"/>
    <p:sldId id="443" r:id="rId39"/>
    <p:sldId id="441" r:id="rId40"/>
    <p:sldId id="457" r:id="rId41"/>
    <p:sldId id="466" r:id="rId42"/>
    <p:sldId id="468" r:id="rId43"/>
    <p:sldId id="472" r:id="rId44"/>
    <p:sldId id="474" r:id="rId45"/>
    <p:sldId id="476" r:id="rId46"/>
    <p:sldId id="477" r:id="rId47"/>
    <p:sldId id="478" r:id="rId48"/>
    <p:sldId id="479" r:id="rId49"/>
    <p:sldId id="480" r:id="rId50"/>
    <p:sldId id="481" r:id="rId51"/>
    <p:sldId id="461" r:id="rId52"/>
    <p:sldId id="463" r:id="rId53"/>
    <p:sldId id="805" r:id="rId54"/>
    <p:sldId id="444" r:id="rId55"/>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M" initials="WM" lastIdx="1" clrIdx="0"/>
  <p:cmAuthor id="2" name="dell"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336600"/>
    <a:srgbClr val="996633"/>
    <a:srgbClr val="663300"/>
    <a:srgbClr val="FFFF7B"/>
    <a:srgbClr val="0000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6"/>
    <p:restoredTop sz="95018" autoAdjust="0"/>
  </p:normalViewPr>
  <p:slideViewPr>
    <p:cSldViewPr showGuides="1">
      <p:cViewPr>
        <p:scale>
          <a:sx n="70" d="100"/>
          <a:sy n="70" d="100"/>
        </p:scale>
        <p:origin x="-114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commentAuthors" Target="commentAuthors.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dministrator\Desktop\Global_barnyardgrass\kmer\HB005_k17.freq.stat"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Administrator\Desktop\Global_barnyardgrass\kmer\SW019_k17.freq.stat"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Administrator\Desktop\Global_barnyardgrass\kmer\PI477956_k17.freq.stat"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Administrator\Desktop\Global_barnyardgrass\kmer\KW005_k17.freq.stat"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Administrator\Desktop\Global_barnyardgrass\kmer\SW021_k17.freq.stat"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Administrator\Desktop\Global_barnyardgrass\kmer\SW001_k17.freq.stat" TargetMode="External"/></Relationships>
</file>

<file path=ppt/charts/_rels/chart7.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file:///E:\F\B_ZhejiangUniversity\&#20854;&#20182;\&#31255;&#33609;\&#25991;&#31456;\v4\&#26032;&#24314;&#25991;&#20214;&#22841;\baicaoKmer&#20998;&#26512;&#32467;&#26524;2014-8-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dLbls>
            <c:delete val="1"/>
          </c:dLbls>
          <c:xVal>
            <c:numRef>
              <c:f>[HB005_k17.freq.stat]HB005_k17.freq!$A$8:$A$261</c:f>
              <c:numCache>
                <c:formatCode>General</c:formatCode>
                <c:ptCount val="2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numCache>
            </c:numRef>
          </c:xVal>
          <c:yVal>
            <c:numRef>
              <c:f>[HB005_k17.freq.stat]HB005_k17.freq!$B$8:$B$261</c:f>
              <c:numCache>
                <c:formatCode>General</c:formatCode>
                <c:ptCount val="254"/>
                <c:pt idx="0">
                  <c:v>246232854</c:v>
                </c:pt>
                <c:pt idx="1">
                  <c:v>25483859</c:v>
                </c:pt>
                <c:pt idx="2">
                  <c:v>5500740</c:v>
                </c:pt>
                <c:pt idx="3">
                  <c:v>2657945</c:v>
                </c:pt>
                <c:pt idx="4">
                  <c:v>1818128</c:v>
                </c:pt>
                <c:pt idx="5">
                  <c:v>1987868</c:v>
                </c:pt>
                <c:pt idx="6">
                  <c:v>2637811</c:v>
                </c:pt>
                <c:pt idx="7">
                  <c:v>3802819</c:v>
                </c:pt>
                <c:pt idx="8">
                  <c:v>5496111</c:v>
                </c:pt>
                <c:pt idx="9">
                  <c:v>7670955</c:v>
                </c:pt>
                <c:pt idx="10">
                  <c:v>10235511</c:v>
                </c:pt>
                <c:pt idx="11">
                  <c:v>12987931</c:v>
                </c:pt>
                <c:pt idx="12">
                  <c:v>15730208</c:v>
                </c:pt>
                <c:pt idx="13">
                  <c:v>18226386</c:v>
                </c:pt>
                <c:pt idx="14">
                  <c:v>20258918</c:v>
                </c:pt>
                <c:pt idx="15">
                  <c:v>21640798</c:v>
                </c:pt>
                <c:pt idx="16">
                  <c:v>22305861</c:v>
                </c:pt>
                <c:pt idx="17">
                  <c:v>22175239</c:v>
                </c:pt>
                <c:pt idx="18">
                  <c:v>21400057</c:v>
                </c:pt>
                <c:pt idx="19">
                  <c:v>20048943</c:v>
                </c:pt>
                <c:pt idx="20">
                  <c:v>18313928</c:v>
                </c:pt>
                <c:pt idx="21">
                  <c:v>16378105</c:v>
                </c:pt>
                <c:pt idx="22">
                  <c:v>14383460</c:v>
                </c:pt>
                <c:pt idx="23">
                  <c:v>12463208</c:v>
                </c:pt>
                <c:pt idx="24">
                  <c:v>10699410</c:v>
                </c:pt>
                <c:pt idx="25">
                  <c:v>9184104</c:v>
                </c:pt>
                <c:pt idx="26">
                  <c:v>7922587</c:v>
                </c:pt>
                <c:pt idx="27">
                  <c:v>6915806</c:v>
                </c:pt>
                <c:pt idx="28">
                  <c:v>6150579</c:v>
                </c:pt>
                <c:pt idx="29">
                  <c:v>5592762</c:v>
                </c:pt>
                <c:pt idx="30">
                  <c:v>5205579</c:v>
                </c:pt>
                <c:pt idx="31">
                  <c:v>4933038</c:v>
                </c:pt>
                <c:pt idx="32">
                  <c:v>4743713</c:v>
                </c:pt>
                <c:pt idx="33">
                  <c:v>4612420</c:v>
                </c:pt>
                <c:pt idx="34">
                  <c:v>4497130</c:v>
                </c:pt>
                <c:pt idx="35">
                  <c:v>4381283</c:v>
                </c:pt>
                <c:pt idx="36">
                  <c:v>4241425</c:v>
                </c:pt>
                <c:pt idx="37">
                  <c:v>4084708</c:v>
                </c:pt>
                <c:pt idx="38">
                  <c:v>3898308</c:v>
                </c:pt>
                <c:pt idx="39">
                  <c:v>3694113</c:v>
                </c:pt>
                <c:pt idx="40">
                  <c:v>3464095</c:v>
                </c:pt>
                <c:pt idx="41">
                  <c:v>3231540</c:v>
                </c:pt>
                <c:pt idx="42">
                  <c:v>2987808</c:v>
                </c:pt>
                <c:pt idx="43">
                  <c:v>2752376</c:v>
                </c:pt>
                <c:pt idx="44">
                  <c:v>2514695</c:v>
                </c:pt>
                <c:pt idx="45">
                  <c:v>2292973</c:v>
                </c:pt>
                <c:pt idx="46">
                  <c:v>2090774</c:v>
                </c:pt>
                <c:pt idx="47">
                  <c:v>1898875</c:v>
                </c:pt>
                <c:pt idx="48">
                  <c:v>1729347</c:v>
                </c:pt>
                <c:pt idx="49">
                  <c:v>1577667</c:v>
                </c:pt>
                <c:pt idx="50">
                  <c:v>1442153</c:v>
                </c:pt>
                <c:pt idx="51">
                  <c:v>1324066</c:v>
                </c:pt>
                <c:pt idx="52">
                  <c:v>1223174</c:v>
                </c:pt>
                <c:pt idx="53">
                  <c:v>1135863</c:v>
                </c:pt>
                <c:pt idx="54">
                  <c:v>1056258</c:v>
                </c:pt>
                <c:pt idx="55">
                  <c:v>986749</c:v>
                </c:pt>
                <c:pt idx="56">
                  <c:v>926337</c:v>
                </c:pt>
                <c:pt idx="57">
                  <c:v>869985</c:v>
                </c:pt>
                <c:pt idx="58">
                  <c:v>820990</c:v>
                </c:pt>
                <c:pt idx="59">
                  <c:v>775597</c:v>
                </c:pt>
                <c:pt idx="60">
                  <c:v>733986</c:v>
                </c:pt>
                <c:pt idx="61">
                  <c:v>694154</c:v>
                </c:pt>
                <c:pt idx="62">
                  <c:v>659423</c:v>
                </c:pt>
                <c:pt idx="63">
                  <c:v>623017</c:v>
                </c:pt>
                <c:pt idx="64">
                  <c:v>592109</c:v>
                </c:pt>
                <c:pt idx="65">
                  <c:v>561961</c:v>
                </c:pt>
                <c:pt idx="66">
                  <c:v>533954</c:v>
                </c:pt>
                <c:pt idx="67">
                  <c:v>508433</c:v>
                </c:pt>
                <c:pt idx="68">
                  <c:v>483483</c:v>
                </c:pt>
                <c:pt idx="69">
                  <c:v>459926</c:v>
                </c:pt>
                <c:pt idx="70">
                  <c:v>439421</c:v>
                </c:pt>
                <c:pt idx="71">
                  <c:v>421004</c:v>
                </c:pt>
                <c:pt idx="72">
                  <c:v>402263</c:v>
                </c:pt>
                <c:pt idx="73">
                  <c:v>385216</c:v>
                </c:pt>
                <c:pt idx="74">
                  <c:v>369853</c:v>
                </c:pt>
                <c:pt idx="75">
                  <c:v>354401</c:v>
                </c:pt>
                <c:pt idx="76">
                  <c:v>340215</c:v>
                </c:pt>
                <c:pt idx="77">
                  <c:v>326690</c:v>
                </c:pt>
                <c:pt idx="78">
                  <c:v>315154</c:v>
                </c:pt>
                <c:pt idx="79">
                  <c:v>302585</c:v>
                </c:pt>
                <c:pt idx="80">
                  <c:v>290639</c:v>
                </c:pt>
                <c:pt idx="81">
                  <c:v>279072</c:v>
                </c:pt>
                <c:pt idx="82">
                  <c:v>268382</c:v>
                </c:pt>
                <c:pt idx="83">
                  <c:v>258673</c:v>
                </c:pt>
                <c:pt idx="84">
                  <c:v>249949</c:v>
                </c:pt>
                <c:pt idx="85">
                  <c:v>239935</c:v>
                </c:pt>
                <c:pt idx="86">
                  <c:v>230607</c:v>
                </c:pt>
                <c:pt idx="87">
                  <c:v>223166</c:v>
                </c:pt>
                <c:pt idx="88">
                  <c:v>214781</c:v>
                </c:pt>
                <c:pt idx="89">
                  <c:v>207148</c:v>
                </c:pt>
                <c:pt idx="90">
                  <c:v>200147</c:v>
                </c:pt>
                <c:pt idx="91">
                  <c:v>193135</c:v>
                </c:pt>
                <c:pt idx="92">
                  <c:v>187035</c:v>
                </c:pt>
                <c:pt idx="93">
                  <c:v>181416</c:v>
                </c:pt>
                <c:pt idx="94">
                  <c:v>175731</c:v>
                </c:pt>
                <c:pt idx="95">
                  <c:v>170323</c:v>
                </c:pt>
                <c:pt idx="96">
                  <c:v>164425</c:v>
                </c:pt>
                <c:pt idx="97">
                  <c:v>159880</c:v>
                </c:pt>
                <c:pt idx="98">
                  <c:v>154033</c:v>
                </c:pt>
                <c:pt idx="99">
                  <c:v>149640</c:v>
                </c:pt>
                <c:pt idx="100">
                  <c:v>145974</c:v>
                </c:pt>
                <c:pt idx="101">
                  <c:v>140998</c:v>
                </c:pt>
                <c:pt idx="102">
                  <c:v>137339</c:v>
                </c:pt>
                <c:pt idx="103">
                  <c:v>132673</c:v>
                </c:pt>
                <c:pt idx="104">
                  <c:v>128686</c:v>
                </c:pt>
                <c:pt idx="105">
                  <c:v>125477</c:v>
                </c:pt>
                <c:pt idx="106">
                  <c:v>122974</c:v>
                </c:pt>
                <c:pt idx="107">
                  <c:v>119253</c:v>
                </c:pt>
                <c:pt idx="108">
                  <c:v>116642</c:v>
                </c:pt>
                <c:pt idx="109">
                  <c:v>113613</c:v>
                </c:pt>
                <c:pt idx="110">
                  <c:v>109944</c:v>
                </c:pt>
                <c:pt idx="111">
                  <c:v>107470</c:v>
                </c:pt>
                <c:pt idx="112">
                  <c:v>104413</c:v>
                </c:pt>
                <c:pt idx="113">
                  <c:v>102374</c:v>
                </c:pt>
                <c:pt idx="114">
                  <c:v>99882</c:v>
                </c:pt>
                <c:pt idx="115">
                  <c:v>97243</c:v>
                </c:pt>
                <c:pt idx="116">
                  <c:v>94465</c:v>
                </c:pt>
                <c:pt idx="117">
                  <c:v>92863</c:v>
                </c:pt>
                <c:pt idx="118">
                  <c:v>90928</c:v>
                </c:pt>
                <c:pt idx="119">
                  <c:v>87938</c:v>
                </c:pt>
                <c:pt idx="120">
                  <c:v>86358</c:v>
                </c:pt>
                <c:pt idx="121">
                  <c:v>84265</c:v>
                </c:pt>
                <c:pt idx="122">
                  <c:v>82592</c:v>
                </c:pt>
                <c:pt idx="123">
                  <c:v>80355</c:v>
                </c:pt>
                <c:pt idx="124">
                  <c:v>78641</c:v>
                </c:pt>
                <c:pt idx="125">
                  <c:v>77048</c:v>
                </c:pt>
                <c:pt idx="126">
                  <c:v>76315</c:v>
                </c:pt>
                <c:pt idx="127">
                  <c:v>73494</c:v>
                </c:pt>
                <c:pt idx="128">
                  <c:v>72225</c:v>
                </c:pt>
                <c:pt idx="129">
                  <c:v>70984</c:v>
                </c:pt>
                <c:pt idx="130">
                  <c:v>69038</c:v>
                </c:pt>
                <c:pt idx="131">
                  <c:v>68203</c:v>
                </c:pt>
                <c:pt idx="132">
                  <c:v>66144</c:v>
                </c:pt>
                <c:pt idx="133">
                  <c:v>64646</c:v>
                </c:pt>
                <c:pt idx="134">
                  <c:v>63490</c:v>
                </c:pt>
                <c:pt idx="135">
                  <c:v>62452</c:v>
                </c:pt>
                <c:pt idx="136">
                  <c:v>60999</c:v>
                </c:pt>
                <c:pt idx="137">
                  <c:v>60028</c:v>
                </c:pt>
                <c:pt idx="138">
                  <c:v>58438</c:v>
                </c:pt>
                <c:pt idx="139">
                  <c:v>57933</c:v>
                </c:pt>
                <c:pt idx="140">
                  <c:v>57216</c:v>
                </c:pt>
                <c:pt idx="141">
                  <c:v>56252</c:v>
                </c:pt>
                <c:pt idx="142">
                  <c:v>54756</c:v>
                </c:pt>
                <c:pt idx="143">
                  <c:v>53965</c:v>
                </c:pt>
                <c:pt idx="144">
                  <c:v>52612</c:v>
                </c:pt>
                <c:pt idx="145">
                  <c:v>51741</c:v>
                </c:pt>
                <c:pt idx="146">
                  <c:v>50496</c:v>
                </c:pt>
                <c:pt idx="147">
                  <c:v>49856</c:v>
                </c:pt>
                <c:pt idx="148">
                  <c:v>48801</c:v>
                </c:pt>
                <c:pt idx="149">
                  <c:v>48491</c:v>
                </c:pt>
                <c:pt idx="150">
                  <c:v>47227</c:v>
                </c:pt>
                <c:pt idx="151">
                  <c:v>46724</c:v>
                </c:pt>
                <c:pt idx="152">
                  <c:v>45786</c:v>
                </c:pt>
                <c:pt idx="153">
                  <c:v>45097</c:v>
                </c:pt>
                <c:pt idx="154">
                  <c:v>44073</c:v>
                </c:pt>
                <c:pt idx="155">
                  <c:v>43327</c:v>
                </c:pt>
                <c:pt idx="156">
                  <c:v>42643</c:v>
                </c:pt>
                <c:pt idx="157">
                  <c:v>42031</c:v>
                </c:pt>
                <c:pt idx="158">
                  <c:v>41343</c:v>
                </c:pt>
                <c:pt idx="159">
                  <c:v>40829</c:v>
                </c:pt>
                <c:pt idx="160">
                  <c:v>39711</c:v>
                </c:pt>
                <c:pt idx="161">
                  <c:v>39202</c:v>
                </c:pt>
                <c:pt idx="162">
                  <c:v>38936</c:v>
                </c:pt>
                <c:pt idx="163">
                  <c:v>37989</c:v>
                </c:pt>
                <c:pt idx="164">
                  <c:v>37381</c:v>
                </c:pt>
                <c:pt idx="165">
                  <c:v>36867</c:v>
                </c:pt>
                <c:pt idx="166">
                  <c:v>36558</c:v>
                </c:pt>
                <c:pt idx="167">
                  <c:v>35763</c:v>
                </c:pt>
                <c:pt idx="168">
                  <c:v>35293</c:v>
                </c:pt>
                <c:pt idx="169">
                  <c:v>34819</c:v>
                </c:pt>
                <c:pt idx="170">
                  <c:v>34291</c:v>
                </c:pt>
                <c:pt idx="171">
                  <c:v>33823</c:v>
                </c:pt>
                <c:pt idx="172">
                  <c:v>33194</c:v>
                </c:pt>
                <c:pt idx="173">
                  <c:v>32435</c:v>
                </c:pt>
                <c:pt idx="174">
                  <c:v>32217</c:v>
                </c:pt>
                <c:pt idx="175">
                  <c:v>31822</c:v>
                </c:pt>
                <c:pt idx="176">
                  <c:v>31794</c:v>
                </c:pt>
                <c:pt idx="177">
                  <c:v>31362</c:v>
                </c:pt>
                <c:pt idx="178">
                  <c:v>30917</c:v>
                </c:pt>
                <c:pt idx="179">
                  <c:v>30308</c:v>
                </c:pt>
                <c:pt idx="180">
                  <c:v>29977</c:v>
                </c:pt>
                <c:pt idx="181">
                  <c:v>29430</c:v>
                </c:pt>
                <c:pt idx="182">
                  <c:v>29326</c:v>
                </c:pt>
                <c:pt idx="183">
                  <c:v>28638</c:v>
                </c:pt>
                <c:pt idx="184">
                  <c:v>28312</c:v>
                </c:pt>
                <c:pt idx="185">
                  <c:v>28214</c:v>
                </c:pt>
                <c:pt idx="186">
                  <c:v>27794</c:v>
                </c:pt>
                <c:pt idx="187">
                  <c:v>27201</c:v>
                </c:pt>
                <c:pt idx="188">
                  <c:v>26540</c:v>
                </c:pt>
                <c:pt idx="189">
                  <c:v>26629</c:v>
                </c:pt>
                <c:pt idx="190">
                  <c:v>26212</c:v>
                </c:pt>
                <c:pt idx="191">
                  <c:v>25874</c:v>
                </c:pt>
                <c:pt idx="192">
                  <c:v>25503</c:v>
                </c:pt>
                <c:pt idx="193">
                  <c:v>25006</c:v>
                </c:pt>
                <c:pt idx="194">
                  <c:v>24647</c:v>
                </c:pt>
                <c:pt idx="195">
                  <c:v>24494</c:v>
                </c:pt>
                <c:pt idx="196">
                  <c:v>23885</c:v>
                </c:pt>
                <c:pt idx="197">
                  <c:v>23562</c:v>
                </c:pt>
                <c:pt idx="198">
                  <c:v>23513</c:v>
                </c:pt>
                <c:pt idx="199">
                  <c:v>23084</c:v>
                </c:pt>
                <c:pt idx="200">
                  <c:v>22862</c:v>
                </c:pt>
                <c:pt idx="201">
                  <c:v>22974</c:v>
                </c:pt>
                <c:pt idx="202">
                  <c:v>22550</c:v>
                </c:pt>
                <c:pt idx="203">
                  <c:v>22283</c:v>
                </c:pt>
                <c:pt idx="204">
                  <c:v>21929</c:v>
                </c:pt>
                <c:pt idx="205">
                  <c:v>21949</c:v>
                </c:pt>
                <c:pt idx="206">
                  <c:v>21467</c:v>
                </c:pt>
                <c:pt idx="207">
                  <c:v>21380</c:v>
                </c:pt>
                <c:pt idx="208">
                  <c:v>20916</c:v>
                </c:pt>
                <c:pt idx="209">
                  <c:v>20779</c:v>
                </c:pt>
                <c:pt idx="210">
                  <c:v>20661</c:v>
                </c:pt>
                <c:pt idx="211">
                  <c:v>20030</c:v>
                </c:pt>
                <c:pt idx="212">
                  <c:v>19564</c:v>
                </c:pt>
                <c:pt idx="213">
                  <c:v>19628</c:v>
                </c:pt>
                <c:pt idx="214">
                  <c:v>19494</c:v>
                </c:pt>
                <c:pt idx="215">
                  <c:v>19187</c:v>
                </c:pt>
                <c:pt idx="216">
                  <c:v>18960</c:v>
                </c:pt>
                <c:pt idx="217">
                  <c:v>18807</c:v>
                </c:pt>
                <c:pt idx="218">
                  <c:v>18436</c:v>
                </c:pt>
                <c:pt idx="219">
                  <c:v>18258</c:v>
                </c:pt>
                <c:pt idx="220">
                  <c:v>18153</c:v>
                </c:pt>
                <c:pt idx="221">
                  <c:v>17973</c:v>
                </c:pt>
                <c:pt idx="222">
                  <c:v>17708</c:v>
                </c:pt>
                <c:pt idx="223">
                  <c:v>17630</c:v>
                </c:pt>
                <c:pt idx="224">
                  <c:v>17341</c:v>
                </c:pt>
                <c:pt idx="225">
                  <c:v>17189</c:v>
                </c:pt>
                <c:pt idx="226">
                  <c:v>17210</c:v>
                </c:pt>
                <c:pt idx="227">
                  <c:v>16853</c:v>
                </c:pt>
                <c:pt idx="228">
                  <c:v>16617</c:v>
                </c:pt>
                <c:pt idx="229">
                  <c:v>16356</c:v>
                </c:pt>
                <c:pt idx="230">
                  <c:v>16484</c:v>
                </c:pt>
                <c:pt idx="231">
                  <c:v>16181</c:v>
                </c:pt>
                <c:pt idx="232">
                  <c:v>16300</c:v>
                </c:pt>
                <c:pt idx="233">
                  <c:v>15897</c:v>
                </c:pt>
                <c:pt idx="234">
                  <c:v>15632</c:v>
                </c:pt>
                <c:pt idx="235">
                  <c:v>15468</c:v>
                </c:pt>
                <c:pt idx="236">
                  <c:v>15244</c:v>
                </c:pt>
                <c:pt idx="237">
                  <c:v>14952</c:v>
                </c:pt>
                <c:pt idx="238">
                  <c:v>14860</c:v>
                </c:pt>
                <c:pt idx="239">
                  <c:v>14763</c:v>
                </c:pt>
                <c:pt idx="240">
                  <c:v>14800</c:v>
                </c:pt>
                <c:pt idx="241">
                  <c:v>14554</c:v>
                </c:pt>
                <c:pt idx="242">
                  <c:v>14349</c:v>
                </c:pt>
                <c:pt idx="243">
                  <c:v>14264</c:v>
                </c:pt>
                <c:pt idx="244">
                  <c:v>14303</c:v>
                </c:pt>
                <c:pt idx="245">
                  <c:v>14062</c:v>
                </c:pt>
                <c:pt idx="246">
                  <c:v>13952</c:v>
                </c:pt>
                <c:pt idx="247">
                  <c:v>13589</c:v>
                </c:pt>
                <c:pt idx="248">
                  <c:v>13566</c:v>
                </c:pt>
                <c:pt idx="249">
                  <c:v>13286</c:v>
                </c:pt>
                <c:pt idx="250">
                  <c:v>13421</c:v>
                </c:pt>
                <c:pt idx="251">
                  <c:v>13218</c:v>
                </c:pt>
                <c:pt idx="252">
                  <c:v>12880</c:v>
                </c:pt>
                <c:pt idx="253">
                  <c:v>12999</c:v>
                </c:pt>
              </c:numCache>
            </c:numRef>
          </c:yVal>
          <c:smooth val="1"/>
        </c:ser>
        <c:dLbls>
          <c:showLegendKey val="0"/>
          <c:showVal val="0"/>
          <c:showCatName val="0"/>
          <c:showSerName val="0"/>
          <c:showPercent val="0"/>
          <c:showBubbleSize val="0"/>
        </c:dLbls>
        <c:axId val="138858880"/>
        <c:axId val="138860416"/>
      </c:scatterChart>
      <c:valAx>
        <c:axId val="13885888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38860416"/>
        <c:crosses val="autoZero"/>
        <c:crossBetween val="midCat"/>
      </c:valAx>
      <c:valAx>
        <c:axId val="138860416"/>
        <c:scaling>
          <c:orientation val="minMax"/>
          <c:max val="4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38858880"/>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dLbls>
            <c:delete val="1"/>
          </c:dLbls>
          <c:xVal>
            <c:numRef>
              <c:f>[SW019_k17.freq.stat]SW019_k17.freq!$A$8:$A$261</c:f>
              <c:numCache>
                <c:formatCode>General</c:formatCode>
                <c:ptCount val="2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numCache>
            </c:numRef>
          </c:xVal>
          <c:yVal>
            <c:numRef>
              <c:f>[SW019_k17.freq.stat]SW019_k17.freq!$B$8:$B$261</c:f>
              <c:numCache>
                <c:formatCode>General</c:formatCode>
                <c:ptCount val="254"/>
                <c:pt idx="0">
                  <c:v>380430308</c:v>
                </c:pt>
                <c:pt idx="1">
                  <c:v>45073562</c:v>
                </c:pt>
                <c:pt idx="2">
                  <c:v>10850915</c:v>
                </c:pt>
                <c:pt idx="3">
                  <c:v>5469976</c:v>
                </c:pt>
                <c:pt idx="4">
                  <c:v>3874752</c:v>
                </c:pt>
                <c:pt idx="5">
                  <c:v>3231744</c:v>
                </c:pt>
                <c:pt idx="6">
                  <c:v>2867924</c:v>
                </c:pt>
                <c:pt idx="7">
                  <c:v>2735547</c:v>
                </c:pt>
                <c:pt idx="8">
                  <c:v>2869037</c:v>
                </c:pt>
                <c:pt idx="9">
                  <c:v>3343438</c:v>
                </c:pt>
                <c:pt idx="10">
                  <c:v>4206405</c:v>
                </c:pt>
                <c:pt idx="11">
                  <c:v>5455570</c:v>
                </c:pt>
                <c:pt idx="12">
                  <c:v>7086174</c:v>
                </c:pt>
                <c:pt idx="13">
                  <c:v>9026422</c:v>
                </c:pt>
                <c:pt idx="14">
                  <c:v>11172076</c:v>
                </c:pt>
                <c:pt idx="15">
                  <c:v>13382468</c:v>
                </c:pt>
                <c:pt idx="16">
                  <c:v>15513065</c:v>
                </c:pt>
                <c:pt idx="17">
                  <c:v>17386512</c:v>
                </c:pt>
                <c:pt idx="18">
                  <c:v>18851417</c:v>
                </c:pt>
                <c:pt idx="19">
                  <c:v>19819710</c:v>
                </c:pt>
                <c:pt idx="20">
                  <c:v>20216561</c:v>
                </c:pt>
                <c:pt idx="21">
                  <c:v>20058722</c:v>
                </c:pt>
                <c:pt idx="22">
                  <c:v>19368894</c:v>
                </c:pt>
                <c:pt idx="23">
                  <c:v>18247437</c:v>
                </c:pt>
                <c:pt idx="24">
                  <c:v>16800559</c:v>
                </c:pt>
                <c:pt idx="25">
                  <c:v>15132346</c:v>
                </c:pt>
                <c:pt idx="26">
                  <c:v>13385369</c:v>
                </c:pt>
                <c:pt idx="27">
                  <c:v>11660827</c:v>
                </c:pt>
                <c:pt idx="28">
                  <c:v>10027558</c:v>
                </c:pt>
                <c:pt idx="29">
                  <c:v>8559031</c:v>
                </c:pt>
                <c:pt idx="30">
                  <c:v>7299049</c:v>
                </c:pt>
                <c:pt idx="31">
                  <c:v>6248638</c:v>
                </c:pt>
                <c:pt idx="32">
                  <c:v>5422578</c:v>
                </c:pt>
                <c:pt idx="33">
                  <c:v>4803156</c:v>
                </c:pt>
                <c:pt idx="34">
                  <c:v>4362499</c:v>
                </c:pt>
                <c:pt idx="35">
                  <c:v>4065766</c:v>
                </c:pt>
                <c:pt idx="36">
                  <c:v>3885733</c:v>
                </c:pt>
                <c:pt idx="37">
                  <c:v>3800714</c:v>
                </c:pt>
                <c:pt idx="38">
                  <c:v>3775107</c:v>
                </c:pt>
                <c:pt idx="39">
                  <c:v>3776388</c:v>
                </c:pt>
                <c:pt idx="40">
                  <c:v>3790261</c:v>
                </c:pt>
                <c:pt idx="41">
                  <c:v>3793123</c:v>
                </c:pt>
                <c:pt idx="42">
                  <c:v>3789141</c:v>
                </c:pt>
                <c:pt idx="43">
                  <c:v>3751517</c:v>
                </c:pt>
                <c:pt idx="44">
                  <c:v>3678773</c:v>
                </c:pt>
                <c:pt idx="45">
                  <c:v>3576180</c:v>
                </c:pt>
                <c:pt idx="46">
                  <c:v>3450049</c:v>
                </c:pt>
                <c:pt idx="47">
                  <c:v>3293148</c:v>
                </c:pt>
                <c:pt idx="48">
                  <c:v>3118919</c:v>
                </c:pt>
                <c:pt idx="49">
                  <c:v>2923644</c:v>
                </c:pt>
                <c:pt idx="50">
                  <c:v>2723744</c:v>
                </c:pt>
                <c:pt idx="51">
                  <c:v>2519285</c:v>
                </c:pt>
                <c:pt idx="52">
                  <c:v>2317869</c:v>
                </c:pt>
                <c:pt idx="53">
                  <c:v>2122713</c:v>
                </c:pt>
                <c:pt idx="54">
                  <c:v>1943681</c:v>
                </c:pt>
                <c:pt idx="55">
                  <c:v>1773112</c:v>
                </c:pt>
                <c:pt idx="56">
                  <c:v>1616280</c:v>
                </c:pt>
                <c:pt idx="57">
                  <c:v>1478820</c:v>
                </c:pt>
                <c:pt idx="58">
                  <c:v>1356672</c:v>
                </c:pt>
                <c:pt idx="59">
                  <c:v>1247428</c:v>
                </c:pt>
                <c:pt idx="60">
                  <c:v>1156345</c:v>
                </c:pt>
                <c:pt idx="61">
                  <c:v>1074235</c:v>
                </c:pt>
                <c:pt idx="62">
                  <c:v>1006307</c:v>
                </c:pt>
                <c:pt idx="63">
                  <c:v>942661</c:v>
                </c:pt>
                <c:pt idx="64">
                  <c:v>891540</c:v>
                </c:pt>
                <c:pt idx="65">
                  <c:v>845810</c:v>
                </c:pt>
                <c:pt idx="66">
                  <c:v>803390</c:v>
                </c:pt>
                <c:pt idx="67">
                  <c:v>768450</c:v>
                </c:pt>
                <c:pt idx="68">
                  <c:v>734345</c:v>
                </c:pt>
                <c:pt idx="69">
                  <c:v>702060</c:v>
                </c:pt>
                <c:pt idx="70">
                  <c:v>670592</c:v>
                </c:pt>
                <c:pt idx="71">
                  <c:v>640735</c:v>
                </c:pt>
                <c:pt idx="72">
                  <c:v>612042</c:v>
                </c:pt>
                <c:pt idx="73">
                  <c:v>585410</c:v>
                </c:pt>
                <c:pt idx="74">
                  <c:v>559215</c:v>
                </c:pt>
                <c:pt idx="75">
                  <c:v>535295</c:v>
                </c:pt>
                <c:pt idx="76">
                  <c:v>510894</c:v>
                </c:pt>
                <c:pt idx="77">
                  <c:v>488610</c:v>
                </c:pt>
                <c:pt idx="78">
                  <c:v>468626</c:v>
                </c:pt>
                <c:pt idx="79">
                  <c:v>448144</c:v>
                </c:pt>
                <c:pt idx="80">
                  <c:v>427450</c:v>
                </c:pt>
                <c:pt idx="81">
                  <c:v>411592</c:v>
                </c:pt>
                <c:pt idx="82">
                  <c:v>395555</c:v>
                </c:pt>
                <c:pt idx="83">
                  <c:v>379964</c:v>
                </c:pt>
                <c:pt idx="84">
                  <c:v>365867</c:v>
                </c:pt>
                <c:pt idx="85">
                  <c:v>352929</c:v>
                </c:pt>
                <c:pt idx="86">
                  <c:v>340443</c:v>
                </c:pt>
                <c:pt idx="87">
                  <c:v>328697</c:v>
                </c:pt>
                <c:pt idx="88">
                  <c:v>317554</c:v>
                </c:pt>
                <c:pt idx="89">
                  <c:v>307377</c:v>
                </c:pt>
                <c:pt idx="90">
                  <c:v>297600</c:v>
                </c:pt>
                <c:pt idx="91">
                  <c:v>288542</c:v>
                </c:pt>
                <c:pt idx="92">
                  <c:v>279083</c:v>
                </c:pt>
                <c:pt idx="93">
                  <c:v>271501</c:v>
                </c:pt>
                <c:pt idx="94">
                  <c:v>261865</c:v>
                </c:pt>
                <c:pt idx="95">
                  <c:v>254894</c:v>
                </c:pt>
                <c:pt idx="96">
                  <c:v>245608</c:v>
                </c:pt>
                <c:pt idx="97">
                  <c:v>237607</c:v>
                </c:pt>
                <c:pt idx="98">
                  <c:v>229330</c:v>
                </c:pt>
                <c:pt idx="99">
                  <c:v>223558</c:v>
                </c:pt>
                <c:pt idx="100">
                  <c:v>215769</c:v>
                </c:pt>
                <c:pt idx="101">
                  <c:v>208561</c:v>
                </c:pt>
                <c:pt idx="102">
                  <c:v>202300</c:v>
                </c:pt>
                <c:pt idx="103">
                  <c:v>196264</c:v>
                </c:pt>
                <c:pt idx="104">
                  <c:v>189930</c:v>
                </c:pt>
                <c:pt idx="105">
                  <c:v>183259</c:v>
                </c:pt>
                <c:pt idx="106">
                  <c:v>178353</c:v>
                </c:pt>
                <c:pt idx="107">
                  <c:v>174206</c:v>
                </c:pt>
                <c:pt idx="108">
                  <c:v>168546</c:v>
                </c:pt>
                <c:pt idx="109">
                  <c:v>163819</c:v>
                </c:pt>
                <c:pt idx="110">
                  <c:v>159285</c:v>
                </c:pt>
                <c:pt idx="111">
                  <c:v>154577</c:v>
                </c:pt>
                <c:pt idx="112">
                  <c:v>150569</c:v>
                </c:pt>
                <c:pt idx="113">
                  <c:v>146397</c:v>
                </c:pt>
                <c:pt idx="114">
                  <c:v>143338</c:v>
                </c:pt>
                <c:pt idx="115">
                  <c:v>139340</c:v>
                </c:pt>
                <c:pt idx="116">
                  <c:v>135614</c:v>
                </c:pt>
                <c:pt idx="117">
                  <c:v>132834</c:v>
                </c:pt>
                <c:pt idx="118">
                  <c:v>129712</c:v>
                </c:pt>
                <c:pt idx="119">
                  <c:v>126783</c:v>
                </c:pt>
                <c:pt idx="120">
                  <c:v>123739</c:v>
                </c:pt>
                <c:pt idx="121">
                  <c:v>120302</c:v>
                </c:pt>
                <c:pt idx="122">
                  <c:v>117596</c:v>
                </c:pt>
                <c:pt idx="123">
                  <c:v>114381</c:v>
                </c:pt>
                <c:pt idx="124">
                  <c:v>111764</c:v>
                </c:pt>
                <c:pt idx="125">
                  <c:v>109494</c:v>
                </c:pt>
                <c:pt idx="126">
                  <c:v>106024</c:v>
                </c:pt>
                <c:pt idx="127">
                  <c:v>104683</c:v>
                </c:pt>
                <c:pt idx="128">
                  <c:v>102150</c:v>
                </c:pt>
                <c:pt idx="129">
                  <c:v>100002</c:v>
                </c:pt>
                <c:pt idx="130">
                  <c:v>98655</c:v>
                </c:pt>
                <c:pt idx="131">
                  <c:v>96342</c:v>
                </c:pt>
                <c:pt idx="132">
                  <c:v>93645</c:v>
                </c:pt>
                <c:pt idx="133">
                  <c:v>92233</c:v>
                </c:pt>
                <c:pt idx="134">
                  <c:v>90029</c:v>
                </c:pt>
                <c:pt idx="135">
                  <c:v>88289</c:v>
                </c:pt>
                <c:pt idx="136">
                  <c:v>86437</c:v>
                </c:pt>
                <c:pt idx="137">
                  <c:v>84904</c:v>
                </c:pt>
                <c:pt idx="138">
                  <c:v>83642</c:v>
                </c:pt>
                <c:pt idx="139">
                  <c:v>81401</c:v>
                </c:pt>
                <c:pt idx="140">
                  <c:v>79910</c:v>
                </c:pt>
                <c:pt idx="141">
                  <c:v>78889</c:v>
                </c:pt>
                <c:pt idx="142">
                  <c:v>77258</c:v>
                </c:pt>
                <c:pt idx="143">
                  <c:v>75374</c:v>
                </c:pt>
                <c:pt idx="144">
                  <c:v>74552</c:v>
                </c:pt>
                <c:pt idx="145">
                  <c:v>72469</c:v>
                </c:pt>
                <c:pt idx="146">
                  <c:v>71436</c:v>
                </c:pt>
                <c:pt idx="147">
                  <c:v>70278</c:v>
                </c:pt>
                <c:pt idx="148">
                  <c:v>68774</c:v>
                </c:pt>
                <c:pt idx="149">
                  <c:v>67493</c:v>
                </c:pt>
                <c:pt idx="150">
                  <c:v>65796</c:v>
                </c:pt>
                <c:pt idx="151">
                  <c:v>64880</c:v>
                </c:pt>
                <c:pt idx="152">
                  <c:v>64437</c:v>
                </c:pt>
                <c:pt idx="153">
                  <c:v>62739</c:v>
                </c:pt>
                <c:pt idx="154">
                  <c:v>61558</c:v>
                </c:pt>
                <c:pt idx="155">
                  <c:v>60722</c:v>
                </c:pt>
                <c:pt idx="156">
                  <c:v>59729</c:v>
                </c:pt>
                <c:pt idx="157">
                  <c:v>58486</c:v>
                </c:pt>
                <c:pt idx="158">
                  <c:v>57134</c:v>
                </c:pt>
                <c:pt idx="159">
                  <c:v>56289</c:v>
                </c:pt>
                <c:pt idx="160">
                  <c:v>55447</c:v>
                </c:pt>
                <c:pt idx="161">
                  <c:v>54145</c:v>
                </c:pt>
                <c:pt idx="162">
                  <c:v>53554</c:v>
                </c:pt>
                <c:pt idx="163">
                  <c:v>52865</c:v>
                </c:pt>
                <c:pt idx="164">
                  <c:v>51774</c:v>
                </c:pt>
                <c:pt idx="165">
                  <c:v>50821</c:v>
                </c:pt>
                <c:pt idx="166">
                  <c:v>50613</c:v>
                </c:pt>
                <c:pt idx="167">
                  <c:v>49182</c:v>
                </c:pt>
                <c:pt idx="168">
                  <c:v>48172</c:v>
                </c:pt>
                <c:pt idx="169">
                  <c:v>48159</c:v>
                </c:pt>
                <c:pt idx="170">
                  <c:v>46774</c:v>
                </c:pt>
                <c:pt idx="171">
                  <c:v>46378</c:v>
                </c:pt>
                <c:pt idx="172">
                  <c:v>45787</c:v>
                </c:pt>
                <c:pt idx="173">
                  <c:v>44981</c:v>
                </c:pt>
                <c:pt idx="174">
                  <c:v>44718</c:v>
                </c:pt>
                <c:pt idx="175">
                  <c:v>43733</c:v>
                </c:pt>
                <c:pt idx="176">
                  <c:v>42938</c:v>
                </c:pt>
                <c:pt idx="177">
                  <c:v>42664</c:v>
                </c:pt>
                <c:pt idx="178">
                  <c:v>42018</c:v>
                </c:pt>
                <c:pt idx="179">
                  <c:v>41094</c:v>
                </c:pt>
                <c:pt idx="180">
                  <c:v>40583</c:v>
                </c:pt>
                <c:pt idx="181">
                  <c:v>39952</c:v>
                </c:pt>
                <c:pt idx="182">
                  <c:v>39336</c:v>
                </c:pt>
                <c:pt idx="183">
                  <c:v>39294</c:v>
                </c:pt>
                <c:pt idx="184">
                  <c:v>38353</c:v>
                </c:pt>
                <c:pt idx="185">
                  <c:v>37952</c:v>
                </c:pt>
                <c:pt idx="186">
                  <c:v>37310</c:v>
                </c:pt>
                <c:pt idx="187">
                  <c:v>36803</c:v>
                </c:pt>
                <c:pt idx="188">
                  <c:v>36008</c:v>
                </c:pt>
                <c:pt idx="189">
                  <c:v>35927</c:v>
                </c:pt>
                <c:pt idx="190">
                  <c:v>35397</c:v>
                </c:pt>
                <c:pt idx="191">
                  <c:v>34500</c:v>
                </c:pt>
                <c:pt idx="192">
                  <c:v>33723</c:v>
                </c:pt>
                <c:pt idx="193">
                  <c:v>33729</c:v>
                </c:pt>
                <c:pt idx="194">
                  <c:v>33250</c:v>
                </c:pt>
                <c:pt idx="195">
                  <c:v>32905</c:v>
                </c:pt>
                <c:pt idx="196">
                  <c:v>32379</c:v>
                </c:pt>
                <c:pt idx="197">
                  <c:v>31804</c:v>
                </c:pt>
                <c:pt idx="198">
                  <c:v>31609</c:v>
                </c:pt>
                <c:pt idx="199">
                  <c:v>31188</c:v>
                </c:pt>
                <c:pt idx="200">
                  <c:v>30793</c:v>
                </c:pt>
                <c:pt idx="201">
                  <c:v>30195</c:v>
                </c:pt>
                <c:pt idx="202">
                  <c:v>29910</c:v>
                </c:pt>
                <c:pt idx="203">
                  <c:v>29687</c:v>
                </c:pt>
                <c:pt idx="204">
                  <c:v>29361</c:v>
                </c:pt>
                <c:pt idx="205">
                  <c:v>29155</c:v>
                </c:pt>
                <c:pt idx="206">
                  <c:v>28321</c:v>
                </c:pt>
                <c:pt idx="207">
                  <c:v>28294</c:v>
                </c:pt>
                <c:pt idx="208">
                  <c:v>27993</c:v>
                </c:pt>
                <c:pt idx="209">
                  <c:v>27735</c:v>
                </c:pt>
                <c:pt idx="210">
                  <c:v>27064</c:v>
                </c:pt>
                <c:pt idx="211">
                  <c:v>27103</c:v>
                </c:pt>
                <c:pt idx="212">
                  <c:v>26390</c:v>
                </c:pt>
                <c:pt idx="213">
                  <c:v>26293</c:v>
                </c:pt>
                <c:pt idx="214">
                  <c:v>25864</c:v>
                </c:pt>
                <c:pt idx="215">
                  <c:v>25334</c:v>
                </c:pt>
                <c:pt idx="216">
                  <c:v>25359</c:v>
                </c:pt>
                <c:pt idx="217">
                  <c:v>24778</c:v>
                </c:pt>
                <c:pt idx="218">
                  <c:v>24511</c:v>
                </c:pt>
                <c:pt idx="219">
                  <c:v>24404</c:v>
                </c:pt>
                <c:pt idx="220">
                  <c:v>23983</c:v>
                </c:pt>
                <c:pt idx="221">
                  <c:v>23803</c:v>
                </c:pt>
                <c:pt idx="222">
                  <c:v>23623</c:v>
                </c:pt>
                <c:pt idx="223">
                  <c:v>23450</c:v>
                </c:pt>
                <c:pt idx="224">
                  <c:v>23154</c:v>
                </c:pt>
                <c:pt idx="225">
                  <c:v>23067</c:v>
                </c:pt>
                <c:pt idx="226">
                  <c:v>22551</c:v>
                </c:pt>
                <c:pt idx="227">
                  <c:v>22236</c:v>
                </c:pt>
                <c:pt idx="228">
                  <c:v>21926</c:v>
                </c:pt>
                <c:pt idx="229">
                  <c:v>21751</c:v>
                </c:pt>
                <c:pt idx="230">
                  <c:v>21481</c:v>
                </c:pt>
                <c:pt idx="231">
                  <c:v>21531</c:v>
                </c:pt>
                <c:pt idx="232">
                  <c:v>21204</c:v>
                </c:pt>
                <c:pt idx="233">
                  <c:v>21045</c:v>
                </c:pt>
                <c:pt idx="234">
                  <c:v>20776</c:v>
                </c:pt>
                <c:pt idx="235">
                  <c:v>20714</c:v>
                </c:pt>
                <c:pt idx="236">
                  <c:v>20334</c:v>
                </c:pt>
                <c:pt idx="237">
                  <c:v>19966</c:v>
                </c:pt>
                <c:pt idx="238">
                  <c:v>19915</c:v>
                </c:pt>
                <c:pt idx="239">
                  <c:v>19825</c:v>
                </c:pt>
                <c:pt idx="240">
                  <c:v>19601</c:v>
                </c:pt>
                <c:pt idx="241">
                  <c:v>19338</c:v>
                </c:pt>
                <c:pt idx="242">
                  <c:v>19403</c:v>
                </c:pt>
                <c:pt idx="243">
                  <c:v>18701</c:v>
                </c:pt>
                <c:pt idx="244">
                  <c:v>18843</c:v>
                </c:pt>
                <c:pt idx="245">
                  <c:v>18761</c:v>
                </c:pt>
                <c:pt idx="246">
                  <c:v>18405</c:v>
                </c:pt>
                <c:pt idx="247">
                  <c:v>18406</c:v>
                </c:pt>
                <c:pt idx="248">
                  <c:v>18078</c:v>
                </c:pt>
                <c:pt idx="249">
                  <c:v>17944</c:v>
                </c:pt>
                <c:pt idx="250">
                  <c:v>18230</c:v>
                </c:pt>
                <c:pt idx="251">
                  <c:v>18076</c:v>
                </c:pt>
                <c:pt idx="252">
                  <c:v>17852</c:v>
                </c:pt>
                <c:pt idx="253">
                  <c:v>18014</c:v>
                </c:pt>
              </c:numCache>
            </c:numRef>
          </c:yVal>
          <c:smooth val="1"/>
        </c:ser>
        <c:dLbls>
          <c:showLegendKey val="0"/>
          <c:showVal val="0"/>
          <c:showCatName val="0"/>
          <c:showSerName val="0"/>
          <c:showPercent val="0"/>
          <c:showBubbleSize val="0"/>
        </c:dLbls>
        <c:axId val="138926720"/>
        <c:axId val="139091968"/>
      </c:scatterChart>
      <c:valAx>
        <c:axId val="1389267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39091968"/>
        <c:crosses val="autoZero"/>
        <c:crossBetween val="midCat"/>
      </c:valAx>
      <c:valAx>
        <c:axId val="139091968"/>
        <c:scaling>
          <c:orientation val="minMax"/>
          <c:max val="3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38926720"/>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dLbls>
            <c:delete val="1"/>
          </c:dLbls>
          <c:xVal>
            <c:numRef>
              <c:f>[PI477956_k17.freq.stat]PI477956_k17.freq!$A$8:$A$261</c:f>
              <c:numCache>
                <c:formatCode>General</c:formatCode>
                <c:ptCount val="2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numCache>
            </c:numRef>
          </c:xVal>
          <c:yVal>
            <c:numRef>
              <c:f>[PI477956_k17.freq.stat]PI477956_k17.freq!$B$8:$B$261</c:f>
              <c:numCache>
                <c:formatCode>General</c:formatCode>
                <c:ptCount val="254"/>
                <c:pt idx="0">
                  <c:v>370082301</c:v>
                </c:pt>
                <c:pt idx="1">
                  <c:v>45550698</c:v>
                </c:pt>
                <c:pt idx="2">
                  <c:v>10455443</c:v>
                </c:pt>
                <c:pt idx="3">
                  <c:v>4624270</c:v>
                </c:pt>
                <c:pt idx="4">
                  <c:v>2740350</c:v>
                </c:pt>
                <c:pt idx="5">
                  <c:v>2383562</c:v>
                </c:pt>
                <c:pt idx="6">
                  <c:v>2616471</c:v>
                </c:pt>
                <c:pt idx="7">
                  <c:v>3396778</c:v>
                </c:pt>
                <c:pt idx="8">
                  <c:v>4643318</c:v>
                </c:pt>
                <c:pt idx="9">
                  <c:v>6348683</c:v>
                </c:pt>
                <c:pt idx="10">
                  <c:v>8436971</c:v>
                </c:pt>
                <c:pt idx="11">
                  <c:v>10815395</c:v>
                </c:pt>
                <c:pt idx="12">
                  <c:v>13293075</c:v>
                </c:pt>
                <c:pt idx="13">
                  <c:v>15655403</c:v>
                </c:pt>
                <c:pt idx="14">
                  <c:v>17729677</c:v>
                </c:pt>
                <c:pt idx="15">
                  <c:v>19355780</c:v>
                </c:pt>
                <c:pt idx="16">
                  <c:v>20425227</c:v>
                </c:pt>
                <c:pt idx="17">
                  <c:v>20861180</c:v>
                </c:pt>
                <c:pt idx="18">
                  <c:v>20662598</c:v>
                </c:pt>
                <c:pt idx="19">
                  <c:v>19935883</c:v>
                </c:pt>
                <c:pt idx="20">
                  <c:v>18731948</c:v>
                </c:pt>
                <c:pt idx="21">
                  <c:v>17232438</c:v>
                </c:pt>
                <c:pt idx="22">
                  <c:v>15553542</c:v>
                </c:pt>
                <c:pt idx="23">
                  <c:v>13804021</c:v>
                </c:pt>
                <c:pt idx="24">
                  <c:v>12086933</c:v>
                </c:pt>
                <c:pt idx="25">
                  <c:v>10517980</c:v>
                </c:pt>
                <c:pt idx="26">
                  <c:v>9126742</c:v>
                </c:pt>
                <c:pt idx="27">
                  <c:v>7947728</c:v>
                </c:pt>
                <c:pt idx="28">
                  <c:v>6986266</c:v>
                </c:pt>
                <c:pt idx="29">
                  <c:v>6226607</c:v>
                </c:pt>
                <c:pt idx="30">
                  <c:v>5658997</c:v>
                </c:pt>
                <c:pt idx="31">
                  <c:v>5240046</c:v>
                </c:pt>
                <c:pt idx="32">
                  <c:v>4933442</c:v>
                </c:pt>
                <c:pt idx="33">
                  <c:v>4712115</c:v>
                </c:pt>
                <c:pt idx="34">
                  <c:v>4554425</c:v>
                </c:pt>
                <c:pt idx="35">
                  <c:v>4416144</c:v>
                </c:pt>
                <c:pt idx="36">
                  <c:v>4302795</c:v>
                </c:pt>
                <c:pt idx="37">
                  <c:v>4183425</c:v>
                </c:pt>
                <c:pt idx="38">
                  <c:v>4046683</c:v>
                </c:pt>
                <c:pt idx="39">
                  <c:v>3894191</c:v>
                </c:pt>
                <c:pt idx="40">
                  <c:v>3724292</c:v>
                </c:pt>
                <c:pt idx="41">
                  <c:v>3537554</c:v>
                </c:pt>
                <c:pt idx="42">
                  <c:v>3338131</c:v>
                </c:pt>
                <c:pt idx="43">
                  <c:v>3128298</c:v>
                </c:pt>
                <c:pt idx="44">
                  <c:v>2909081</c:v>
                </c:pt>
                <c:pt idx="45">
                  <c:v>2693037</c:v>
                </c:pt>
                <c:pt idx="46">
                  <c:v>2484121</c:v>
                </c:pt>
                <c:pt idx="47">
                  <c:v>2283662</c:v>
                </c:pt>
                <c:pt idx="48">
                  <c:v>2095491</c:v>
                </c:pt>
                <c:pt idx="49">
                  <c:v>1922383</c:v>
                </c:pt>
                <c:pt idx="50">
                  <c:v>1762435</c:v>
                </c:pt>
                <c:pt idx="51">
                  <c:v>1622545</c:v>
                </c:pt>
                <c:pt idx="52">
                  <c:v>1490370</c:v>
                </c:pt>
                <c:pt idx="53">
                  <c:v>1374457</c:v>
                </c:pt>
                <c:pt idx="54">
                  <c:v>1273213</c:v>
                </c:pt>
                <c:pt idx="55">
                  <c:v>1181363</c:v>
                </c:pt>
                <c:pt idx="56">
                  <c:v>1101450</c:v>
                </c:pt>
                <c:pt idx="57">
                  <c:v>1029945</c:v>
                </c:pt>
                <c:pt idx="58">
                  <c:v>967652</c:v>
                </c:pt>
                <c:pt idx="59">
                  <c:v>909665</c:v>
                </c:pt>
                <c:pt idx="60">
                  <c:v>860349</c:v>
                </c:pt>
                <c:pt idx="61">
                  <c:v>811134</c:v>
                </c:pt>
                <c:pt idx="62">
                  <c:v>767085</c:v>
                </c:pt>
                <c:pt idx="63">
                  <c:v>726290</c:v>
                </c:pt>
                <c:pt idx="64">
                  <c:v>692564</c:v>
                </c:pt>
                <c:pt idx="65">
                  <c:v>655582</c:v>
                </c:pt>
                <c:pt idx="66">
                  <c:v>624945</c:v>
                </c:pt>
                <c:pt idx="67">
                  <c:v>594550</c:v>
                </c:pt>
                <c:pt idx="68">
                  <c:v>565722</c:v>
                </c:pt>
                <c:pt idx="69">
                  <c:v>540268</c:v>
                </c:pt>
                <c:pt idx="70">
                  <c:v>514311</c:v>
                </c:pt>
                <c:pt idx="71">
                  <c:v>491351</c:v>
                </c:pt>
                <c:pt idx="72">
                  <c:v>470250</c:v>
                </c:pt>
                <c:pt idx="73">
                  <c:v>450066</c:v>
                </c:pt>
                <c:pt idx="74">
                  <c:v>430640</c:v>
                </c:pt>
                <c:pt idx="75">
                  <c:v>412452</c:v>
                </c:pt>
                <c:pt idx="76">
                  <c:v>398368</c:v>
                </c:pt>
                <c:pt idx="77">
                  <c:v>381768</c:v>
                </c:pt>
                <c:pt idx="78">
                  <c:v>367803</c:v>
                </c:pt>
                <c:pt idx="79">
                  <c:v>353278</c:v>
                </c:pt>
                <c:pt idx="80">
                  <c:v>340445</c:v>
                </c:pt>
                <c:pt idx="81">
                  <c:v>326501</c:v>
                </c:pt>
                <c:pt idx="82">
                  <c:v>314909</c:v>
                </c:pt>
                <c:pt idx="83">
                  <c:v>304344</c:v>
                </c:pt>
                <c:pt idx="84">
                  <c:v>293931</c:v>
                </c:pt>
                <c:pt idx="85">
                  <c:v>283304</c:v>
                </c:pt>
                <c:pt idx="86">
                  <c:v>272641</c:v>
                </c:pt>
                <c:pt idx="87">
                  <c:v>263971</c:v>
                </c:pt>
                <c:pt idx="88">
                  <c:v>255771</c:v>
                </c:pt>
                <c:pt idx="89">
                  <c:v>246204</c:v>
                </c:pt>
                <c:pt idx="90">
                  <c:v>236695</c:v>
                </c:pt>
                <c:pt idx="91">
                  <c:v>230669</c:v>
                </c:pt>
                <c:pt idx="92">
                  <c:v>222805</c:v>
                </c:pt>
                <c:pt idx="93">
                  <c:v>214740</c:v>
                </c:pt>
                <c:pt idx="94">
                  <c:v>208281</c:v>
                </c:pt>
                <c:pt idx="95">
                  <c:v>200858</c:v>
                </c:pt>
                <c:pt idx="96">
                  <c:v>195661</c:v>
                </c:pt>
                <c:pt idx="97">
                  <c:v>189164</c:v>
                </c:pt>
                <c:pt idx="98">
                  <c:v>184167</c:v>
                </c:pt>
                <c:pt idx="99">
                  <c:v>177599</c:v>
                </c:pt>
                <c:pt idx="100">
                  <c:v>172422</c:v>
                </c:pt>
                <c:pt idx="101">
                  <c:v>168176</c:v>
                </c:pt>
                <c:pt idx="102">
                  <c:v>163306</c:v>
                </c:pt>
                <c:pt idx="103">
                  <c:v>158437</c:v>
                </c:pt>
                <c:pt idx="104">
                  <c:v>154778</c:v>
                </c:pt>
                <c:pt idx="105">
                  <c:v>150964</c:v>
                </c:pt>
                <c:pt idx="106">
                  <c:v>146444</c:v>
                </c:pt>
                <c:pt idx="107">
                  <c:v>142928</c:v>
                </c:pt>
                <c:pt idx="108">
                  <c:v>138742</c:v>
                </c:pt>
                <c:pt idx="109">
                  <c:v>135739</c:v>
                </c:pt>
                <c:pt idx="110">
                  <c:v>131459</c:v>
                </c:pt>
                <c:pt idx="111">
                  <c:v>128541</c:v>
                </c:pt>
                <c:pt idx="112">
                  <c:v>125550</c:v>
                </c:pt>
                <c:pt idx="113">
                  <c:v>123023</c:v>
                </c:pt>
                <c:pt idx="114">
                  <c:v>119578</c:v>
                </c:pt>
                <c:pt idx="115">
                  <c:v>117165</c:v>
                </c:pt>
                <c:pt idx="116">
                  <c:v>114053</c:v>
                </c:pt>
                <c:pt idx="117">
                  <c:v>110820</c:v>
                </c:pt>
                <c:pt idx="118">
                  <c:v>108890</c:v>
                </c:pt>
                <c:pt idx="119">
                  <c:v>106277</c:v>
                </c:pt>
                <c:pt idx="120">
                  <c:v>104009</c:v>
                </c:pt>
                <c:pt idx="121">
                  <c:v>101613</c:v>
                </c:pt>
                <c:pt idx="122">
                  <c:v>99541</c:v>
                </c:pt>
                <c:pt idx="123">
                  <c:v>97155</c:v>
                </c:pt>
                <c:pt idx="124">
                  <c:v>94501</c:v>
                </c:pt>
                <c:pt idx="125">
                  <c:v>93492</c:v>
                </c:pt>
                <c:pt idx="126">
                  <c:v>91291</c:v>
                </c:pt>
                <c:pt idx="127">
                  <c:v>89568</c:v>
                </c:pt>
                <c:pt idx="128">
                  <c:v>86457</c:v>
                </c:pt>
                <c:pt idx="129">
                  <c:v>85065</c:v>
                </c:pt>
                <c:pt idx="130">
                  <c:v>83846</c:v>
                </c:pt>
                <c:pt idx="131">
                  <c:v>81972</c:v>
                </c:pt>
                <c:pt idx="132">
                  <c:v>80845</c:v>
                </c:pt>
                <c:pt idx="133">
                  <c:v>78602</c:v>
                </c:pt>
                <c:pt idx="134">
                  <c:v>76804</c:v>
                </c:pt>
                <c:pt idx="135">
                  <c:v>75426</c:v>
                </c:pt>
                <c:pt idx="136">
                  <c:v>74050</c:v>
                </c:pt>
                <c:pt idx="137">
                  <c:v>72661</c:v>
                </c:pt>
                <c:pt idx="138">
                  <c:v>71000</c:v>
                </c:pt>
                <c:pt idx="139">
                  <c:v>70449</c:v>
                </c:pt>
                <c:pt idx="140">
                  <c:v>69373</c:v>
                </c:pt>
                <c:pt idx="141">
                  <c:v>67479</c:v>
                </c:pt>
                <c:pt idx="142">
                  <c:v>66823</c:v>
                </c:pt>
                <c:pt idx="143">
                  <c:v>65333</c:v>
                </c:pt>
                <c:pt idx="144">
                  <c:v>63738</c:v>
                </c:pt>
                <c:pt idx="145">
                  <c:v>62729</c:v>
                </c:pt>
                <c:pt idx="146">
                  <c:v>62015</c:v>
                </c:pt>
                <c:pt idx="147">
                  <c:v>60453</c:v>
                </c:pt>
                <c:pt idx="148">
                  <c:v>59282</c:v>
                </c:pt>
                <c:pt idx="149">
                  <c:v>58174</c:v>
                </c:pt>
                <c:pt idx="150">
                  <c:v>57429</c:v>
                </c:pt>
                <c:pt idx="151">
                  <c:v>56473</c:v>
                </c:pt>
                <c:pt idx="152">
                  <c:v>55836</c:v>
                </c:pt>
                <c:pt idx="153">
                  <c:v>54288</c:v>
                </c:pt>
                <c:pt idx="154">
                  <c:v>53629</c:v>
                </c:pt>
                <c:pt idx="155">
                  <c:v>52655</c:v>
                </c:pt>
                <c:pt idx="156">
                  <c:v>51900</c:v>
                </c:pt>
                <c:pt idx="157">
                  <c:v>51125</c:v>
                </c:pt>
                <c:pt idx="158">
                  <c:v>49870</c:v>
                </c:pt>
                <c:pt idx="159">
                  <c:v>49586</c:v>
                </c:pt>
                <c:pt idx="160">
                  <c:v>48569</c:v>
                </c:pt>
                <c:pt idx="161">
                  <c:v>47754</c:v>
                </c:pt>
                <c:pt idx="162">
                  <c:v>47397</c:v>
                </c:pt>
                <c:pt idx="163">
                  <c:v>47067</c:v>
                </c:pt>
                <c:pt idx="164">
                  <c:v>46044</c:v>
                </c:pt>
                <c:pt idx="165">
                  <c:v>45290</c:v>
                </c:pt>
                <c:pt idx="166">
                  <c:v>44727</c:v>
                </c:pt>
                <c:pt idx="167">
                  <c:v>44152</c:v>
                </c:pt>
                <c:pt idx="168">
                  <c:v>43010</c:v>
                </c:pt>
                <c:pt idx="169">
                  <c:v>42439</c:v>
                </c:pt>
                <c:pt idx="170">
                  <c:v>41807</c:v>
                </c:pt>
                <c:pt idx="171">
                  <c:v>41252</c:v>
                </c:pt>
                <c:pt idx="172">
                  <c:v>40897</c:v>
                </c:pt>
                <c:pt idx="173">
                  <c:v>39884</c:v>
                </c:pt>
                <c:pt idx="174">
                  <c:v>38963</c:v>
                </c:pt>
                <c:pt idx="175">
                  <c:v>38634</c:v>
                </c:pt>
                <c:pt idx="176">
                  <c:v>38212</c:v>
                </c:pt>
                <c:pt idx="177">
                  <c:v>37650</c:v>
                </c:pt>
                <c:pt idx="178">
                  <c:v>37069</c:v>
                </c:pt>
                <c:pt idx="179">
                  <c:v>36454</c:v>
                </c:pt>
                <c:pt idx="180">
                  <c:v>36436</c:v>
                </c:pt>
                <c:pt idx="181">
                  <c:v>35658</c:v>
                </c:pt>
                <c:pt idx="182">
                  <c:v>35189</c:v>
                </c:pt>
                <c:pt idx="183">
                  <c:v>34903</c:v>
                </c:pt>
                <c:pt idx="184">
                  <c:v>34045</c:v>
                </c:pt>
                <c:pt idx="185">
                  <c:v>33903</c:v>
                </c:pt>
                <c:pt idx="186">
                  <c:v>33800</c:v>
                </c:pt>
                <c:pt idx="187">
                  <c:v>32796</c:v>
                </c:pt>
                <c:pt idx="188">
                  <c:v>32641</c:v>
                </c:pt>
                <c:pt idx="189">
                  <c:v>32270</c:v>
                </c:pt>
                <c:pt idx="190">
                  <c:v>31627</c:v>
                </c:pt>
                <c:pt idx="191">
                  <c:v>31120</c:v>
                </c:pt>
                <c:pt idx="192">
                  <c:v>30718</c:v>
                </c:pt>
                <c:pt idx="193">
                  <c:v>30276</c:v>
                </c:pt>
                <c:pt idx="194">
                  <c:v>29832</c:v>
                </c:pt>
                <c:pt idx="195">
                  <c:v>29226</c:v>
                </c:pt>
                <c:pt idx="196">
                  <c:v>29225</c:v>
                </c:pt>
                <c:pt idx="197">
                  <c:v>28760</c:v>
                </c:pt>
                <c:pt idx="198">
                  <c:v>28325</c:v>
                </c:pt>
                <c:pt idx="199">
                  <c:v>28061</c:v>
                </c:pt>
                <c:pt idx="200">
                  <c:v>27533</c:v>
                </c:pt>
                <c:pt idx="201">
                  <c:v>27345</c:v>
                </c:pt>
                <c:pt idx="202">
                  <c:v>26885</c:v>
                </c:pt>
                <c:pt idx="203">
                  <c:v>27039</c:v>
                </c:pt>
                <c:pt idx="204">
                  <c:v>26590</c:v>
                </c:pt>
                <c:pt idx="205">
                  <c:v>26053</c:v>
                </c:pt>
                <c:pt idx="206">
                  <c:v>25874</c:v>
                </c:pt>
                <c:pt idx="207">
                  <c:v>25048</c:v>
                </c:pt>
                <c:pt idx="208">
                  <c:v>24809</c:v>
                </c:pt>
                <c:pt idx="209">
                  <c:v>24432</c:v>
                </c:pt>
                <c:pt idx="210">
                  <c:v>24479</c:v>
                </c:pt>
                <c:pt idx="211">
                  <c:v>24086</c:v>
                </c:pt>
                <c:pt idx="212">
                  <c:v>23759</c:v>
                </c:pt>
                <c:pt idx="213">
                  <c:v>23716</c:v>
                </c:pt>
                <c:pt idx="214">
                  <c:v>23538</c:v>
                </c:pt>
                <c:pt idx="215">
                  <c:v>22975</c:v>
                </c:pt>
                <c:pt idx="216">
                  <c:v>22717</c:v>
                </c:pt>
                <c:pt idx="217">
                  <c:v>22669</c:v>
                </c:pt>
                <c:pt idx="218">
                  <c:v>22200</c:v>
                </c:pt>
                <c:pt idx="219">
                  <c:v>21829</c:v>
                </c:pt>
                <c:pt idx="220">
                  <c:v>21658</c:v>
                </c:pt>
                <c:pt idx="221">
                  <c:v>21639</c:v>
                </c:pt>
                <c:pt idx="222">
                  <c:v>21597</c:v>
                </c:pt>
                <c:pt idx="223">
                  <c:v>20915</c:v>
                </c:pt>
                <c:pt idx="224">
                  <c:v>20680</c:v>
                </c:pt>
                <c:pt idx="225">
                  <c:v>20444</c:v>
                </c:pt>
                <c:pt idx="226">
                  <c:v>20316</c:v>
                </c:pt>
                <c:pt idx="227">
                  <c:v>20007</c:v>
                </c:pt>
                <c:pt idx="228">
                  <c:v>19727</c:v>
                </c:pt>
                <c:pt idx="229">
                  <c:v>19586</c:v>
                </c:pt>
                <c:pt idx="230">
                  <c:v>19205</c:v>
                </c:pt>
                <c:pt idx="231">
                  <c:v>18970</c:v>
                </c:pt>
                <c:pt idx="232">
                  <c:v>18969</c:v>
                </c:pt>
                <c:pt idx="233">
                  <c:v>18814</c:v>
                </c:pt>
                <c:pt idx="234">
                  <c:v>18869</c:v>
                </c:pt>
                <c:pt idx="235">
                  <c:v>18389</c:v>
                </c:pt>
                <c:pt idx="236">
                  <c:v>18363</c:v>
                </c:pt>
                <c:pt idx="237">
                  <c:v>17842</c:v>
                </c:pt>
                <c:pt idx="238">
                  <c:v>17765</c:v>
                </c:pt>
                <c:pt idx="239">
                  <c:v>17853</c:v>
                </c:pt>
                <c:pt idx="240">
                  <c:v>17398</c:v>
                </c:pt>
                <c:pt idx="241">
                  <c:v>17419</c:v>
                </c:pt>
                <c:pt idx="242">
                  <c:v>17170</c:v>
                </c:pt>
                <c:pt idx="243">
                  <c:v>16747</c:v>
                </c:pt>
                <c:pt idx="244">
                  <c:v>16799</c:v>
                </c:pt>
                <c:pt idx="245">
                  <c:v>16675</c:v>
                </c:pt>
                <c:pt idx="246">
                  <c:v>16349</c:v>
                </c:pt>
                <c:pt idx="247">
                  <c:v>16461</c:v>
                </c:pt>
                <c:pt idx="248">
                  <c:v>16173</c:v>
                </c:pt>
                <c:pt idx="249">
                  <c:v>15826</c:v>
                </c:pt>
                <c:pt idx="250">
                  <c:v>15865</c:v>
                </c:pt>
                <c:pt idx="251">
                  <c:v>15681</c:v>
                </c:pt>
                <c:pt idx="252">
                  <c:v>15720</c:v>
                </c:pt>
                <c:pt idx="253">
                  <c:v>15351</c:v>
                </c:pt>
              </c:numCache>
            </c:numRef>
          </c:yVal>
          <c:smooth val="1"/>
        </c:ser>
        <c:dLbls>
          <c:showLegendKey val="0"/>
          <c:showVal val="0"/>
          <c:showCatName val="0"/>
          <c:showSerName val="0"/>
          <c:showPercent val="0"/>
          <c:showBubbleSize val="0"/>
        </c:dLbls>
        <c:axId val="140394496"/>
        <c:axId val="140396032"/>
      </c:scatterChart>
      <c:valAx>
        <c:axId val="14039449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40396032"/>
        <c:crosses val="autoZero"/>
        <c:crossBetween val="midCat"/>
      </c:valAx>
      <c:valAx>
        <c:axId val="140396032"/>
        <c:scaling>
          <c:orientation val="minMax"/>
          <c:max val="3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40394496"/>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dLbls>
            <c:delete val="1"/>
          </c:dLbls>
          <c:xVal>
            <c:numRef>
              <c:f>[KW005_k17.freq.stat]KW005_k17.freq!$A$8:$A$261</c:f>
              <c:numCache>
                <c:formatCode>General</c:formatCode>
                <c:ptCount val="2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numCache>
            </c:numRef>
          </c:xVal>
          <c:yVal>
            <c:numRef>
              <c:f>[KW005_k17.freq.stat]KW005_k17.freq!$B$8:$B$261</c:f>
              <c:numCache>
                <c:formatCode>General</c:formatCode>
                <c:ptCount val="254"/>
                <c:pt idx="0">
                  <c:v>362265519</c:v>
                </c:pt>
                <c:pt idx="1">
                  <c:v>40094692</c:v>
                </c:pt>
                <c:pt idx="2">
                  <c:v>8595182</c:v>
                </c:pt>
                <c:pt idx="3">
                  <c:v>3395558</c:v>
                </c:pt>
                <c:pt idx="4">
                  <c:v>1869746</c:v>
                </c:pt>
                <c:pt idx="5">
                  <c:v>1407878</c:v>
                </c:pt>
                <c:pt idx="6">
                  <c:v>1377401</c:v>
                </c:pt>
                <c:pt idx="7">
                  <c:v>1675190</c:v>
                </c:pt>
                <c:pt idx="8">
                  <c:v>2319288</c:v>
                </c:pt>
                <c:pt idx="9">
                  <c:v>3367152</c:v>
                </c:pt>
                <c:pt idx="10">
                  <c:v>4854659</c:v>
                </c:pt>
                <c:pt idx="11">
                  <c:v>6797564</c:v>
                </c:pt>
                <c:pt idx="12">
                  <c:v>9119458</c:v>
                </c:pt>
                <c:pt idx="13">
                  <c:v>11736707</c:v>
                </c:pt>
                <c:pt idx="14">
                  <c:v>14411482</c:v>
                </c:pt>
                <c:pt idx="15">
                  <c:v>16971564</c:v>
                </c:pt>
                <c:pt idx="16">
                  <c:v>19164487</c:v>
                </c:pt>
                <c:pt idx="17">
                  <c:v>20829424</c:v>
                </c:pt>
                <c:pt idx="18">
                  <c:v>21811759</c:v>
                </c:pt>
                <c:pt idx="19">
                  <c:v>22039845</c:v>
                </c:pt>
                <c:pt idx="20">
                  <c:v>21563351</c:v>
                </c:pt>
                <c:pt idx="21">
                  <c:v>20477356</c:v>
                </c:pt>
                <c:pt idx="22">
                  <c:v>18902595</c:v>
                </c:pt>
                <c:pt idx="23">
                  <c:v>17009090</c:v>
                </c:pt>
                <c:pt idx="24">
                  <c:v>14945400</c:v>
                </c:pt>
                <c:pt idx="25">
                  <c:v>12883412</c:v>
                </c:pt>
                <c:pt idx="26">
                  <c:v>10938866</c:v>
                </c:pt>
                <c:pt idx="27">
                  <c:v>9217020</c:v>
                </c:pt>
                <c:pt idx="28">
                  <c:v>7740122</c:v>
                </c:pt>
                <c:pt idx="29">
                  <c:v>6550698</c:v>
                </c:pt>
                <c:pt idx="30">
                  <c:v>5635825</c:v>
                </c:pt>
                <c:pt idx="31">
                  <c:v>4971032</c:v>
                </c:pt>
                <c:pt idx="32">
                  <c:v>4526286</c:v>
                </c:pt>
                <c:pt idx="33">
                  <c:v>4257015</c:v>
                </c:pt>
                <c:pt idx="34">
                  <c:v>4119324</c:v>
                </c:pt>
                <c:pt idx="35">
                  <c:v>4073237</c:v>
                </c:pt>
                <c:pt idx="36">
                  <c:v>4068478</c:v>
                </c:pt>
                <c:pt idx="37">
                  <c:v>4090667</c:v>
                </c:pt>
                <c:pt idx="38">
                  <c:v>4113885</c:v>
                </c:pt>
                <c:pt idx="39">
                  <c:v>4111781</c:v>
                </c:pt>
                <c:pt idx="40">
                  <c:v>4065428</c:v>
                </c:pt>
                <c:pt idx="41">
                  <c:v>3986325</c:v>
                </c:pt>
                <c:pt idx="42">
                  <c:v>3865632</c:v>
                </c:pt>
                <c:pt idx="43">
                  <c:v>3707698</c:v>
                </c:pt>
                <c:pt idx="44">
                  <c:v>3514082</c:v>
                </c:pt>
                <c:pt idx="45">
                  <c:v>3301470</c:v>
                </c:pt>
                <c:pt idx="46">
                  <c:v>3076474</c:v>
                </c:pt>
                <c:pt idx="47">
                  <c:v>2833822</c:v>
                </c:pt>
                <c:pt idx="48">
                  <c:v>2593712</c:v>
                </c:pt>
                <c:pt idx="49">
                  <c:v>2367837</c:v>
                </c:pt>
                <c:pt idx="50">
                  <c:v>2147732</c:v>
                </c:pt>
                <c:pt idx="51">
                  <c:v>1945283</c:v>
                </c:pt>
                <c:pt idx="52">
                  <c:v>1761345</c:v>
                </c:pt>
                <c:pt idx="53">
                  <c:v>1602981</c:v>
                </c:pt>
                <c:pt idx="54">
                  <c:v>1465585</c:v>
                </c:pt>
                <c:pt idx="55">
                  <c:v>1341400</c:v>
                </c:pt>
                <c:pt idx="56">
                  <c:v>1235052</c:v>
                </c:pt>
                <c:pt idx="57">
                  <c:v>1145350</c:v>
                </c:pt>
                <c:pt idx="58">
                  <c:v>1068755</c:v>
                </c:pt>
                <c:pt idx="59">
                  <c:v>1004302</c:v>
                </c:pt>
                <c:pt idx="60">
                  <c:v>945279</c:v>
                </c:pt>
                <c:pt idx="61">
                  <c:v>896727</c:v>
                </c:pt>
                <c:pt idx="62">
                  <c:v>851439</c:v>
                </c:pt>
                <c:pt idx="63">
                  <c:v>810023</c:v>
                </c:pt>
                <c:pt idx="64">
                  <c:v>769627</c:v>
                </c:pt>
                <c:pt idx="65">
                  <c:v>732293</c:v>
                </c:pt>
                <c:pt idx="66">
                  <c:v>699611</c:v>
                </c:pt>
                <c:pt idx="67">
                  <c:v>666387</c:v>
                </c:pt>
                <c:pt idx="68">
                  <c:v>632419</c:v>
                </c:pt>
                <c:pt idx="69">
                  <c:v>603105</c:v>
                </c:pt>
                <c:pt idx="70">
                  <c:v>573083</c:v>
                </c:pt>
                <c:pt idx="71">
                  <c:v>546189</c:v>
                </c:pt>
                <c:pt idx="72">
                  <c:v>519987</c:v>
                </c:pt>
                <c:pt idx="73">
                  <c:v>495478</c:v>
                </c:pt>
                <c:pt idx="74">
                  <c:v>472863</c:v>
                </c:pt>
                <c:pt idx="75">
                  <c:v>452665</c:v>
                </c:pt>
                <c:pt idx="76">
                  <c:v>434401</c:v>
                </c:pt>
                <c:pt idx="77">
                  <c:v>415525</c:v>
                </c:pt>
                <c:pt idx="78">
                  <c:v>399520</c:v>
                </c:pt>
                <c:pt idx="79">
                  <c:v>384609</c:v>
                </c:pt>
                <c:pt idx="80">
                  <c:v>370556</c:v>
                </c:pt>
                <c:pt idx="81">
                  <c:v>357838</c:v>
                </c:pt>
                <c:pt idx="82">
                  <c:v>345011</c:v>
                </c:pt>
                <c:pt idx="83">
                  <c:v>332088</c:v>
                </c:pt>
                <c:pt idx="84">
                  <c:v>321008</c:v>
                </c:pt>
                <c:pt idx="85">
                  <c:v>310008</c:v>
                </c:pt>
                <c:pt idx="86">
                  <c:v>300384</c:v>
                </c:pt>
                <c:pt idx="87">
                  <c:v>289654</c:v>
                </c:pt>
                <c:pt idx="88">
                  <c:v>278932</c:v>
                </c:pt>
                <c:pt idx="89">
                  <c:v>270059</c:v>
                </c:pt>
                <c:pt idx="90">
                  <c:v>261306</c:v>
                </c:pt>
                <c:pt idx="91">
                  <c:v>252726</c:v>
                </c:pt>
                <c:pt idx="92">
                  <c:v>244051</c:v>
                </c:pt>
                <c:pt idx="93">
                  <c:v>235591</c:v>
                </c:pt>
                <c:pt idx="94">
                  <c:v>227640</c:v>
                </c:pt>
                <c:pt idx="95">
                  <c:v>219612</c:v>
                </c:pt>
                <c:pt idx="96">
                  <c:v>212434</c:v>
                </c:pt>
                <c:pt idx="97">
                  <c:v>205757</c:v>
                </c:pt>
                <c:pt idx="98">
                  <c:v>198380</c:v>
                </c:pt>
                <c:pt idx="99">
                  <c:v>192947</c:v>
                </c:pt>
                <c:pt idx="100">
                  <c:v>186789</c:v>
                </c:pt>
                <c:pt idx="101">
                  <c:v>180879</c:v>
                </c:pt>
                <c:pt idx="102">
                  <c:v>175255</c:v>
                </c:pt>
                <c:pt idx="103">
                  <c:v>169936</c:v>
                </c:pt>
                <c:pt idx="104">
                  <c:v>165429</c:v>
                </c:pt>
                <c:pt idx="105">
                  <c:v>160671</c:v>
                </c:pt>
                <c:pt idx="106">
                  <c:v>155786</c:v>
                </c:pt>
                <c:pt idx="107">
                  <c:v>152129</c:v>
                </c:pt>
                <c:pt idx="108">
                  <c:v>147884</c:v>
                </c:pt>
                <c:pt idx="109">
                  <c:v>143781</c:v>
                </c:pt>
                <c:pt idx="110">
                  <c:v>140383</c:v>
                </c:pt>
                <c:pt idx="111">
                  <c:v>136090</c:v>
                </c:pt>
                <c:pt idx="112">
                  <c:v>131836</c:v>
                </c:pt>
                <c:pt idx="113">
                  <c:v>130006</c:v>
                </c:pt>
                <c:pt idx="114">
                  <c:v>126722</c:v>
                </c:pt>
                <c:pt idx="115">
                  <c:v>122371</c:v>
                </c:pt>
                <c:pt idx="116">
                  <c:v>119368</c:v>
                </c:pt>
                <c:pt idx="117">
                  <c:v>116066</c:v>
                </c:pt>
                <c:pt idx="118">
                  <c:v>113352</c:v>
                </c:pt>
                <c:pt idx="119">
                  <c:v>111010</c:v>
                </c:pt>
                <c:pt idx="120">
                  <c:v>108667</c:v>
                </c:pt>
                <c:pt idx="121">
                  <c:v>105537</c:v>
                </c:pt>
                <c:pt idx="122">
                  <c:v>104180</c:v>
                </c:pt>
                <c:pt idx="123">
                  <c:v>100791</c:v>
                </c:pt>
                <c:pt idx="124">
                  <c:v>98633</c:v>
                </c:pt>
                <c:pt idx="125">
                  <c:v>96189</c:v>
                </c:pt>
                <c:pt idx="126">
                  <c:v>93992</c:v>
                </c:pt>
                <c:pt idx="127">
                  <c:v>91349</c:v>
                </c:pt>
                <c:pt idx="128">
                  <c:v>89847</c:v>
                </c:pt>
                <c:pt idx="129">
                  <c:v>88452</c:v>
                </c:pt>
                <c:pt idx="130">
                  <c:v>86320</c:v>
                </c:pt>
                <c:pt idx="131">
                  <c:v>85233</c:v>
                </c:pt>
                <c:pt idx="132">
                  <c:v>82974</c:v>
                </c:pt>
                <c:pt idx="133">
                  <c:v>81481</c:v>
                </c:pt>
                <c:pt idx="134">
                  <c:v>79377</c:v>
                </c:pt>
                <c:pt idx="135">
                  <c:v>78169</c:v>
                </c:pt>
                <c:pt idx="136">
                  <c:v>76428</c:v>
                </c:pt>
                <c:pt idx="137">
                  <c:v>74314</c:v>
                </c:pt>
                <c:pt idx="138">
                  <c:v>73156</c:v>
                </c:pt>
                <c:pt idx="139">
                  <c:v>71691</c:v>
                </c:pt>
                <c:pt idx="140">
                  <c:v>70454</c:v>
                </c:pt>
                <c:pt idx="141">
                  <c:v>68827</c:v>
                </c:pt>
                <c:pt idx="142">
                  <c:v>67570</c:v>
                </c:pt>
                <c:pt idx="143">
                  <c:v>66149</c:v>
                </c:pt>
                <c:pt idx="144">
                  <c:v>64553</c:v>
                </c:pt>
                <c:pt idx="145">
                  <c:v>63174</c:v>
                </c:pt>
                <c:pt idx="146">
                  <c:v>62268</c:v>
                </c:pt>
                <c:pt idx="147">
                  <c:v>60657</c:v>
                </c:pt>
                <c:pt idx="148">
                  <c:v>59364</c:v>
                </c:pt>
                <c:pt idx="149">
                  <c:v>58222</c:v>
                </c:pt>
                <c:pt idx="150">
                  <c:v>57912</c:v>
                </c:pt>
                <c:pt idx="151">
                  <c:v>57156</c:v>
                </c:pt>
                <c:pt idx="152">
                  <c:v>55917</c:v>
                </c:pt>
                <c:pt idx="153">
                  <c:v>54980</c:v>
                </c:pt>
                <c:pt idx="154">
                  <c:v>53658</c:v>
                </c:pt>
                <c:pt idx="155">
                  <c:v>52870</c:v>
                </c:pt>
                <c:pt idx="156">
                  <c:v>52016</c:v>
                </c:pt>
                <c:pt idx="157">
                  <c:v>51473</c:v>
                </c:pt>
                <c:pt idx="158">
                  <c:v>50519</c:v>
                </c:pt>
                <c:pt idx="159">
                  <c:v>49185</c:v>
                </c:pt>
                <c:pt idx="160">
                  <c:v>48595</c:v>
                </c:pt>
                <c:pt idx="161">
                  <c:v>47824</c:v>
                </c:pt>
                <c:pt idx="162">
                  <c:v>46808</c:v>
                </c:pt>
                <c:pt idx="163">
                  <c:v>46261</c:v>
                </c:pt>
                <c:pt idx="164">
                  <c:v>45346</c:v>
                </c:pt>
                <c:pt idx="165">
                  <c:v>44736</c:v>
                </c:pt>
                <c:pt idx="166">
                  <c:v>44025</c:v>
                </c:pt>
                <c:pt idx="167">
                  <c:v>43532</c:v>
                </c:pt>
                <c:pt idx="168">
                  <c:v>42646</c:v>
                </c:pt>
                <c:pt idx="169">
                  <c:v>42137</c:v>
                </c:pt>
                <c:pt idx="170">
                  <c:v>41161</c:v>
                </c:pt>
                <c:pt idx="171">
                  <c:v>40562</c:v>
                </c:pt>
                <c:pt idx="172">
                  <c:v>39929</c:v>
                </c:pt>
                <c:pt idx="173">
                  <c:v>39758</c:v>
                </c:pt>
                <c:pt idx="174">
                  <c:v>39085</c:v>
                </c:pt>
                <c:pt idx="175">
                  <c:v>38229</c:v>
                </c:pt>
                <c:pt idx="176">
                  <c:v>37731</c:v>
                </c:pt>
                <c:pt idx="177">
                  <c:v>37159</c:v>
                </c:pt>
                <c:pt idx="178">
                  <c:v>36756</c:v>
                </c:pt>
                <c:pt idx="179">
                  <c:v>36210</c:v>
                </c:pt>
                <c:pt idx="180">
                  <c:v>35638</c:v>
                </c:pt>
                <c:pt idx="181">
                  <c:v>35363</c:v>
                </c:pt>
                <c:pt idx="182">
                  <c:v>34905</c:v>
                </c:pt>
                <c:pt idx="183">
                  <c:v>33603</c:v>
                </c:pt>
                <c:pt idx="184">
                  <c:v>33438</c:v>
                </c:pt>
                <c:pt idx="185">
                  <c:v>33130</c:v>
                </c:pt>
                <c:pt idx="186">
                  <c:v>32664</c:v>
                </c:pt>
                <c:pt idx="187">
                  <c:v>32358</c:v>
                </c:pt>
                <c:pt idx="188">
                  <c:v>31992</c:v>
                </c:pt>
                <c:pt idx="189">
                  <c:v>31596</c:v>
                </c:pt>
                <c:pt idx="190">
                  <c:v>31020</c:v>
                </c:pt>
                <c:pt idx="191">
                  <c:v>30987</c:v>
                </c:pt>
                <c:pt idx="192">
                  <c:v>30326</c:v>
                </c:pt>
                <c:pt idx="193">
                  <c:v>30129</c:v>
                </c:pt>
                <c:pt idx="194">
                  <c:v>29698</c:v>
                </c:pt>
                <c:pt idx="195">
                  <c:v>29523</c:v>
                </c:pt>
                <c:pt idx="196">
                  <c:v>28865</c:v>
                </c:pt>
                <c:pt idx="197">
                  <c:v>28203</c:v>
                </c:pt>
                <c:pt idx="198">
                  <c:v>27898</c:v>
                </c:pt>
                <c:pt idx="199">
                  <c:v>28103</c:v>
                </c:pt>
                <c:pt idx="200">
                  <c:v>27445</c:v>
                </c:pt>
                <c:pt idx="201">
                  <c:v>27151</c:v>
                </c:pt>
                <c:pt idx="202">
                  <c:v>26687</c:v>
                </c:pt>
                <c:pt idx="203">
                  <c:v>26190</c:v>
                </c:pt>
                <c:pt idx="204">
                  <c:v>26124</c:v>
                </c:pt>
                <c:pt idx="205">
                  <c:v>25838</c:v>
                </c:pt>
                <c:pt idx="206">
                  <c:v>25582</c:v>
                </c:pt>
                <c:pt idx="207">
                  <c:v>25286</c:v>
                </c:pt>
                <c:pt idx="208">
                  <c:v>25228</c:v>
                </c:pt>
                <c:pt idx="209">
                  <c:v>24449</c:v>
                </c:pt>
                <c:pt idx="210">
                  <c:v>24187</c:v>
                </c:pt>
                <c:pt idx="211">
                  <c:v>24183</c:v>
                </c:pt>
                <c:pt idx="212">
                  <c:v>23726</c:v>
                </c:pt>
                <c:pt idx="213">
                  <c:v>23242</c:v>
                </c:pt>
                <c:pt idx="214">
                  <c:v>23077</c:v>
                </c:pt>
                <c:pt idx="215">
                  <c:v>22912</c:v>
                </c:pt>
                <c:pt idx="216">
                  <c:v>22341</c:v>
                </c:pt>
                <c:pt idx="217">
                  <c:v>22452</c:v>
                </c:pt>
                <c:pt idx="218">
                  <c:v>22125</c:v>
                </c:pt>
                <c:pt idx="219">
                  <c:v>21849</c:v>
                </c:pt>
                <c:pt idx="220">
                  <c:v>21649</c:v>
                </c:pt>
                <c:pt idx="221">
                  <c:v>21615</c:v>
                </c:pt>
                <c:pt idx="222">
                  <c:v>21117</c:v>
                </c:pt>
                <c:pt idx="223">
                  <c:v>20728</c:v>
                </c:pt>
                <c:pt idx="224">
                  <c:v>20720</c:v>
                </c:pt>
                <c:pt idx="225">
                  <c:v>20428</c:v>
                </c:pt>
                <c:pt idx="226">
                  <c:v>20234</c:v>
                </c:pt>
                <c:pt idx="227">
                  <c:v>20165</c:v>
                </c:pt>
                <c:pt idx="228">
                  <c:v>19711</c:v>
                </c:pt>
                <c:pt idx="229">
                  <c:v>19554</c:v>
                </c:pt>
                <c:pt idx="230">
                  <c:v>19557</c:v>
                </c:pt>
                <c:pt idx="231">
                  <c:v>19382</c:v>
                </c:pt>
                <c:pt idx="232">
                  <c:v>19080</c:v>
                </c:pt>
                <c:pt idx="233">
                  <c:v>18813</c:v>
                </c:pt>
                <c:pt idx="234">
                  <c:v>18494</c:v>
                </c:pt>
                <c:pt idx="235">
                  <c:v>18364</c:v>
                </c:pt>
                <c:pt idx="236">
                  <c:v>18163</c:v>
                </c:pt>
                <c:pt idx="237">
                  <c:v>17882</c:v>
                </c:pt>
                <c:pt idx="238">
                  <c:v>17563</c:v>
                </c:pt>
                <c:pt idx="239">
                  <c:v>17669</c:v>
                </c:pt>
                <c:pt idx="240">
                  <c:v>17455</c:v>
                </c:pt>
                <c:pt idx="241">
                  <c:v>17140</c:v>
                </c:pt>
                <c:pt idx="242">
                  <c:v>17120</c:v>
                </c:pt>
                <c:pt idx="243">
                  <c:v>16876</c:v>
                </c:pt>
                <c:pt idx="244">
                  <c:v>16369</c:v>
                </c:pt>
                <c:pt idx="245">
                  <c:v>16593</c:v>
                </c:pt>
                <c:pt idx="246">
                  <c:v>16439</c:v>
                </c:pt>
                <c:pt idx="247">
                  <c:v>16097</c:v>
                </c:pt>
                <c:pt idx="248">
                  <c:v>16043</c:v>
                </c:pt>
                <c:pt idx="249">
                  <c:v>15712</c:v>
                </c:pt>
                <c:pt idx="250">
                  <c:v>15843</c:v>
                </c:pt>
                <c:pt idx="251">
                  <c:v>15443</c:v>
                </c:pt>
                <c:pt idx="252">
                  <c:v>15228</c:v>
                </c:pt>
                <c:pt idx="253">
                  <c:v>15064</c:v>
                </c:pt>
              </c:numCache>
            </c:numRef>
          </c:yVal>
          <c:smooth val="1"/>
        </c:ser>
        <c:dLbls>
          <c:showLegendKey val="0"/>
          <c:showVal val="0"/>
          <c:showCatName val="0"/>
          <c:showSerName val="0"/>
          <c:showPercent val="0"/>
          <c:showBubbleSize val="0"/>
        </c:dLbls>
        <c:axId val="174047616"/>
        <c:axId val="174049152"/>
      </c:scatterChart>
      <c:valAx>
        <c:axId val="17404761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74049152"/>
        <c:crosses val="autoZero"/>
        <c:crossBetween val="midCat"/>
      </c:valAx>
      <c:valAx>
        <c:axId val="174049152"/>
        <c:scaling>
          <c:orientation val="minMax"/>
          <c:max val="3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74047616"/>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dLbls>
            <c:delete val="1"/>
          </c:dLbls>
          <c:xVal>
            <c:numRef>
              <c:f>[SW021_k17.freq.stat]SW021_k17.freq!$A$8:$A$261</c:f>
              <c:numCache>
                <c:formatCode>General</c:formatCode>
                <c:ptCount val="2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numCache>
            </c:numRef>
          </c:xVal>
          <c:yVal>
            <c:numRef>
              <c:f>[SW021_k17.freq.stat]SW021_k17.freq!$B$8:$B$261</c:f>
              <c:numCache>
                <c:formatCode>General</c:formatCode>
                <c:ptCount val="254"/>
                <c:pt idx="0">
                  <c:v>304831966</c:v>
                </c:pt>
                <c:pt idx="1">
                  <c:v>31031113</c:v>
                </c:pt>
                <c:pt idx="2">
                  <c:v>6510505</c:v>
                </c:pt>
                <c:pt idx="3">
                  <c:v>2826285</c:v>
                </c:pt>
                <c:pt idx="4">
                  <c:v>1928606</c:v>
                </c:pt>
                <c:pt idx="5">
                  <c:v>2023907</c:v>
                </c:pt>
                <c:pt idx="6">
                  <c:v>2705067</c:v>
                </c:pt>
                <c:pt idx="7">
                  <c:v>3972776</c:v>
                </c:pt>
                <c:pt idx="8">
                  <c:v>5823276</c:v>
                </c:pt>
                <c:pt idx="9">
                  <c:v>8247055</c:v>
                </c:pt>
                <c:pt idx="10">
                  <c:v>11108093</c:v>
                </c:pt>
                <c:pt idx="11">
                  <c:v>14212094</c:v>
                </c:pt>
                <c:pt idx="12">
                  <c:v>17252445</c:v>
                </c:pt>
                <c:pt idx="13">
                  <c:v>19927712</c:v>
                </c:pt>
                <c:pt idx="14">
                  <c:v>22004717</c:v>
                </c:pt>
                <c:pt idx="15">
                  <c:v>23274717</c:v>
                </c:pt>
                <c:pt idx="16">
                  <c:v>23663737</c:v>
                </c:pt>
                <c:pt idx="17">
                  <c:v>23156753</c:v>
                </c:pt>
                <c:pt idx="18">
                  <c:v>21938871</c:v>
                </c:pt>
                <c:pt idx="19">
                  <c:v>20144499</c:v>
                </c:pt>
                <c:pt idx="20">
                  <c:v>18004690</c:v>
                </c:pt>
                <c:pt idx="21">
                  <c:v>15731545</c:v>
                </c:pt>
                <c:pt idx="22">
                  <c:v>13496587</c:v>
                </c:pt>
                <c:pt idx="23">
                  <c:v>11446929</c:v>
                </c:pt>
                <c:pt idx="24">
                  <c:v>9666169</c:v>
                </c:pt>
                <c:pt idx="25">
                  <c:v>8199950</c:v>
                </c:pt>
                <c:pt idx="26">
                  <c:v>7057748</c:v>
                </c:pt>
                <c:pt idx="27">
                  <c:v>6216875</c:v>
                </c:pt>
                <c:pt idx="28">
                  <c:v>5624716</c:v>
                </c:pt>
                <c:pt idx="29">
                  <c:v>5235354</c:v>
                </c:pt>
                <c:pt idx="30">
                  <c:v>4986797</c:v>
                </c:pt>
                <c:pt idx="31">
                  <c:v>4831236</c:v>
                </c:pt>
                <c:pt idx="32">
                  <c:v>4732695</c:v>
                </c:pt>
                <c:pt idx="33">
                  <c:v>4646350</c:v>
                </c:pt>
                <c:pt idx="34">
                  <c:v>4543533</c:v>
                </c:pt>
                <c:pt idx="35">
                  <c:v>4416829</c:v>
                </c:pt>
                <c:pt idx="36">
                  <c:v>4250523</c:v>
                </c:pt>
                <c:pt idx="37">
                  <c:v>4050997</c:v>
                </c:pt>
                <c:pt idx="38">
                  <c:v>3822316</c:v>
                </c:pt>
                <c:pt idx="39">
                  <c:v>3569784</c:v>
                </c:pt>
                <c:pt idx="40">
                  <c:v>3303839</c:v>
                </c:pt>
                <c:pt idx="41">
                  <c:v>3037422</c:v>
                </c:pt>
                <c:pt idx="42">
                  <c:v>2771381</c:v>
                </c:pt>
                <c:pt idx="43">
                  <c:v>2510897</c:v>
                </c:pt>
                <c:pt idx="44">
                  <c:v>2274556</c:v>
                </c:pt>
                <c:pt idx="45">
                  <c:v>2056728</c:v>
                </c:pt>
                <c:pt idx="46">
                  <c:v>1856074</c:v>
                </c:pt>
                <c:pt idx="47">
                  <c:v>1680900</c:v>
                </c:pt>
                <c:pt idx="48">
                  <c:v>1534298</c:v>
                </c:pt>
                <c:pt idx="49">
                  <c:v>1400211</c:v>
                </c:pt>
                <c:pt idx="50">
                  <c:v>1289796</c:v>
                </c:pt>
                <c:pt idx="51">
                  <c:v>1192569</c:v>
                </c:pt>
                <c:pt idx="52">
                  <c:v>1106689</c:v>
                </c:pt>
                <c:pt idx="53">
                  <c:v>1032732</c:v>
                </c:pt>
                <c:pt idx="54">
                  <c:v>966567</c:v>
                </c:pt>
                <c:pt idx="55">
                  <c:v>906553</c:v>
                </c:pt>
                <c:pt idx="56">
                  <c:v>854603</c:v>
                </c:pt>
                <c:pt idx="57">
                  <c:v>805524</c:v>
                </c:pt>
                <c:pt idx="58">
                  <c:v>761732</c:v>
                </c:pt>
                <c:pt idx="59">
                  <c:v>719854</c:v>
                </c:pt>
                <c:pt idx="60">
                  <c:v>680928</c:v>
                </c:pt>
                <c:pt idx="61">
                  <c:v>644698</c:v>
                </c:pt>
                <c:pt idx="62">
                  <c:v>609408</c:v>
                </c:pt>
                <c:pt idx="63">
                  <c:v>579546</c:v>
                </c:pt>
                <c:pt idx="64">
                  <c:v>548256</c:v>
                </c:pt>
                <c:pt idx="65">
                  <c:v>521653</c:v>
                </c:pt>
                <c:pt idx="66">
                  <c:v>496107</c:v>
                </c:pt>
                <c:pt idx="67">
                  <c:v>471534</c:v>
                </c:pt>
                <c:pt idx="68">
                  <c:v>449028</c:v>
                </c:pt>
                <c:pt idx="69">
                  <c:v>429916</c:v>
                </c:pt>
                <c:pt idx="70">
                  <c:v>411414</c:v>
                </c:pt>
                <c:pt idx="71">
                  <c:v>393060</c:v>
                </c:pt>
                <c:pt idx="72">
                  <c:v>378953</c:v>
                </c:pt>
                <c:pt idx="73">
                  <c:v>362876</c:v>
                </c:pt>
                <c:pt idx="74">
                  <c:v>348201</c:v>
                </c:pt>
                <c:pt idx="75">
                  <c:v>333873</c:v>
                </c:pt>
                <c:pt idx="76">
                  <c:v>320786</c:v>
                </c:pt>
                <c:pt idx="77">
                  <c:v>308183</c:v>
                </c:pt>
                <c:pt idx="78">
                  <c:v>297228</c:v>
                </c:pt>
                <c:pt idx="79">
                  <c:v>285523</c:v>
                </c:pt>
                <c:pt idx="80">
                  <c:v>275400</c:v>
                </c:pt>
                <c:pt idx="81">
                  <c:v>263504</c:v>
                </c:pt>
                <c:pt idx="82">
                  <c:v>254639</c:v>
                </c:pt>
                <c:pt idx="83">
                  <c:v>244736</c:v>
                </c:pt>
                <c:pt idx="84">
                  <c:v>236325</c:v>
                </c:pt>
                <c:pt idx="85">
                  <c:v>227673</c:v>
                </c:pt>
                <c:pt idx="86">
                  <c:v>220202</c:v>
                </c:pt>
                <c:pt idx="87">
                  <c:v>211666</c:v>
                </c:pt>
                <c:pt idx="88">
                  <c:v>204264</c:v>
                </c:pt>
                <c:pt idx="89">
                  <c:v>196900</c:v>
                </c:pt>
                <c:pt idx="90">
                  <c:v>190954</c:v>
                </c:pt>
                <c:pt idx="91">
                  <c:v>184220</c:v>
                </c:pt>
                <c:pt idx="92">
                  <c:v>178069</c:v>
                </c:pt>
                <c:pt idx="93">
                  <c:v>172989</c:v>
                </c:pt>
                <c:pt idx="94">
                  <c:v>166491</c:v>
                </c:pt>
                <c:pt idx="95">
                  <c:v>162120</c:v>
                </c:pt>
                <c:pt idx="96">
                  <c:v>156938</c:v>
                </c:pt>
                <c:pt idx="97">
                  <c:v>151833</c:v>
                </c:pt>
                <c:pt idx="98">
                  <c:v>148113</c:v>
                </c:pt>
                <c:pt idx="99">
                  <c:v>143585</c:v>
                </c:pt>
                <c:pt idx="100">
                  <c:v>139255</c:v>
                </c:pt>
                <c:pt idx="101">
                  <c:v>134968</c:v>
                </c:pt>
                <c:pt idx="102">
                  <c:v>131685</c:v>
                </c:pt>
                <c:pt idx="103">
                  <c:v>128674</c:v>
                </c:pt>
                <c:pt idx="104">
                  <c:v>124519</c:v>
                </c:pt>
                <c:pt idx="105">
                  <c:v>121655</c:v>
                </c:pt>
                <c:pt idx="106">
                  <c:v>117860</c:v>
                </c:pt>
                <c:pt idx="107">
                  <c:v>115465</c:v>
                </c:pt>
                <c:pt idx="108">
                  <c:v>111907</c:v>
                </c:pt>
                <c:pt idx="109">
                  <c:v>108868</c:v>
                </c:pt>
                <c:pt idx="110">
                  <c:v>106263</c:v>
                </c:pt>
                <c:pt idx="111">
                  <c:v>103381</c:v>
                </c:pt>
                <c:pt idx="112">
                  <c:v>100997</c:v>
                </c:pt>
                <c:pt idx="113">
                  <c:v>98122</c:v>
                </c:pt>
                <c:pt idx="114">
                  <c:v>95963</c:v>
                </c:pt>
                <c:pt idx="115">
                  <c:v>92931</c:v>
                </c:pt>
                <c:pt idx="116">
                  <c:v>91408</c:v>
                </c:pt>
                <c:pt idx="117">
                  <c:v>89529</c:v>
                </c:pt>
                <c:pt idx="118">
                  <c:v>87396</c:v>
                </c:pt>
                <c:pt idx="119">
                  <c:v>84772</c:v>
                </c:pt>
                <c:pt idx="120">
                  <c:v>82799</c:v>
                </c:pt>
                <c:pt idx="121">
                  <c:v>81101</c:v>
                </c:pt>
                <c:pt idx="122">
                  <c:v>79434</c:v>
                </c:pt>
                <c:pt idx="123">
                  <c:v>77305</c:v>
                </c:pt>
                <c:pt idx="124">
                  <c:v>75695</c:v>
                </c:pt>
                <c:pt idx="125">
                  <c:v>74182</c:v>
                </c:pt>
                <c:pt idx="126">
                  <c:v>72098</c:v>
                </c:pt>
                <c:pt idx="127">
                  <c:v>70614</c:v>
                </c:pt>
                <c:pt idx="128">
                  <c:v>69270</c:v>
                </c:pt>
                <c:pt idx="129">
                  <c:v>67684</c:v>
                </c:pt>
                <c:pt idx="130">
                  <c:v>66575</c:v>
                </c:pt>
                <c:pt idx="131">
                  <c:v>64888</c:v>
                </c:pt>
                <c:pt idx="132">
                  <c:v>63467</c:v>
                </c:pt>
                <c:pt idx="133">
                  <c:v>61954</c:v>
                </c:pt>
                <c:pt idx="134">
                  <c:v>60924</c:v>
                </c:pt>
                <c:pt idx="135">
                  <c:v>59862</c:v>
                </c:pt>
                <c:pt idx="136">
                  <c:v>58750</c:v>
                </c:pt>
                <c:pt idx="137">
                  <c:v>57125</c:v>
                </c:pt>
                <c:pt idx="138">
                  <c:v>56347</c:v>
                </c:pt>
                <c:pt idx="139">
                  <c:v>54904</c:v>
                </c:pt>
                <c:pt idx="140">
                  <c:v>54498</c:v>
                </c:pt>
                <c:pt idx="141">
                  <c:v>52776</c:v>
                </c:pt>
                <c:pt idx="142">
                  <c:v>51714</c:v>
                </c:pt>
                <c:pt idx="143">
                  <c:v>51078</c:v>
                </c:pt>
                <c:pt idx="144">
                  <c:v>50204</c:v>
                </c:pt>
                <c:pt idx="145">
                  <c:v>49216</c:v>
                </c:pt>
                <c:pt idx="146">
                  <c:v>48463</c:v>
                </c:pt>
                <c:pt idx="147">
                  <c:v>47247</c:v>
                </c:pt>
                <c:pt idx="148">
                  <c:v>46388</c:v>
                </c:pt>
                <c:pt idx="149">
                  <c:v>45788</c:v>
                </c:pt>
                <c:pt idx="150">
                  <c:v>45292</c:v>
                </c:pt>
                <c:pt idx="151">
                  <c:v>44249</c:v>
                </c:pt>
                <c:pt idx="152">
                  <c:v>43773</c:v>
                </c:pt>
                <c:pt idx="153">
                  <c:v>42939</c:v>
                </c:pt>
                <c:pt idx="154">
                  <c:v>42628</c:v>
                </c:pt>
                <c:pt idx="155">
                  <c:v>41787</c:v>
                </c:pt>
                <c:pt idx="156">
                  <c:v>40747</c:v>
                </c:pt>
                <c:pt idx="157">
                  <c:v>40240</c:v>
                </c:pt>
                <c:pt idx="158">
                  <c:v>39165</c:v>
                </c:pt>
                <c:pt idx="159">
                  <c:v>38967</c:v>
                </c:pt>
                <c:pt idx="160">
                  <c:v>38249</c:v>
                </c:pt>
                <c:pt idx="161">
                  <c:v>37462</c:v>
                </c:pt>
                <c:pt idx="162">
                  <c:v>37244</c:v>
                </c:pt>
                <c:pt idx="163">
                  <c:v>36498</c:v>
                </c:pt>
                <c:pt idx="164">
                  <c:v>36042</c:v>
                </c:pt>
                <c:pt idx="165">
                  <c:v>35210</c:v>
                </c:pt>
                <c:pt idx="166">
                  <c:v>34821</c:v>
                </c:pt>
                <c:pt idx="167">
                  <c:v>34365</c:v>
                </c:pt>
                <c:pt idx="168">
                  <c:v>34096</c:v>
                </c:pt>
                <c:pt idx="169">
                  <c:v>33784</c:v>
                </c:pt>
                <c:pt idx="170">
                  <c:v>32911</c:v>
                </c:pt>
                <c:pt idx="171">
                  <c:v>32582</c:v>
                </c:pt>
                <c:pt idx="172">
                  <c:v>31674</c:v>
                </c:pt>
                <c:pt idx="173">
                  <c:v>31649</c:v>
                </c:pt>
                <c:pt idx="174">
                  <c:v>30989</c:v>
                </c:pt>
                <c:pt idx="175">
                  <c:v>30985</c:v>
                </c:pt>
                <c:pt idx="176">
                  <c:v>30359</c:v>
                </c:pt>
                <c:pt idx="177">
                  <c:v>29931</c:v>
                </c:pt>
                <c:pt idx="178">
                  <c:v>29760</c:v>
                </c:pt>
                <c:pt idx="179">
                  <c:v>28985</c:v>
                </c:pt>
                <c:pt idx="180">
                  <c:v>28848</c:v>
                </c:pt>
                <c:pt idx="181">
                  <c:v>28218</c:v>
                </c:pt>
                <c:pt idx="182">
                  <c:v>27886</c:v>
                </c:pt>
                <c:pt idx="183">
                  <c:v>27473</c:v>
                </c:pt>
                <c:pt idx="184">
                  <c:v>27319</c:v>
                </c:pt>
                <c:pt idx="185">
                  <c:v>27142</c:v>
                </c:pt>
                <c:pt idx="186">
                  <c:v>26694</c:v>
                </c:pt>
                <c:pt idx="187">
                  <c:v>26158</c:v>
                </c:pt>
                <c:pt idx="188">
                  <c:v>26076</c:v>
                </c:pt>
                <c:pt idx="189">
                  <c:v>25602</c:v>
                </c:pt>
                <c:pt idx="190">
                  <c:v>25052</c:v>
                </c:pt>
                <c:pt idx="191">
                  <c:v>24834</c:v>
                </c:pt>
                <c:pt idx="192">
                  <c:v>24632</c:v>
                </c:pt>
                <c:pt idx="193">
                  <c:v>24346</c:v>
                </c:pt>
                <c:pt idx="194">
                  <c:v>23708</c:v>
                </c:pt>
                <c:pt idx="195">
                  <c:v>23267</c:v>
                </c:pt>
                <c:pt idx="196">
                  <c:v>23530</c:v>
                </c:pt>
                <c:pt idx="197">
                  <c:v>23030</c:v>
                </c:pt>
                <c:pt idx="198">
                  <c:v>22616</c:v>
                </c:pt>
                <c:pt idx="199">
                  <c:v>22400</c:v>
                </c:pt>
                <c:pt idx="200">
                  <c:v>22079</c:v>
                </c:pt>
                <c:pt idx="201">
                  <c:v>21926</c:v>
                </c:pt>
                <c:pt idx="202">
                  <c:v>21484</c:v>
                </c:pt>
                <c:pt idx="203">
                  <c:v>21390</c:v>
                </c:pt>
                <c:pt idx="204">
                  <c:v>21115</c:v>
                </c:pt>
                <c:pt idx="205">
                  <c:v>20984</c:v>
                </c:pt>
                <c:pt idx="206">
                  <c:v>20723</c:v>
                </c:pt>
                <c:pt idx="207">
                  <c:v>20594</c:v>
                </c:pt>
                <c:pt idx="208">
                  <c:v>20355</c:v>
                </c:pt>
                <c:pt idx="209">
                  <c:v>19992</c:v>
                </c:pt>
                <c:pt idx="210">
                  <c:v>19864</c:v>
                </c:pt>
                <c:pt idx="211">
                  <c:v>19600</c:v>
                </c:pt>
                <c:pt idx="212">
                  <c:v>19358</c:v>
                </c:pt>
                <c:pt idx="213">
                  <c:v>18911</c:v>
                </c:pt>
                <c:pt idx="214">
                  <c:v>19032</c:v>
                </c:pt>
                <c:pt idx="215">
                  <c:v>18636</c:v>
                </c:pt>
                <c:pt idx="216">
                  <c:v>18519</c:v>
                </c:pt>
                <c:pt idx="217">
                  <c:v>17946</c:v>
                </c:pt>
                <c:pt idx="218">
                  <c:v>17884</c:v>
                </c:pt>
                <c:pt idx="219">
                  <c:v>17899</c:v>
                </c:pt>
                <c:pt idx="220">
                  <c:v>17414</c:v>
                </c:pt>
                <c:pt idx="221">
                  <c:v>17560</c:v>
                </c:pt>
                <c:pt idx="222">
                  <c:v>17250</c:v>
                </c:pt>
                <c:pt idx="223">
                  <c:v>16943</c:v>
                </c:pt>
                <c:pt idx="224">
                  <c:v>16821</c:v>
                </c:pt>
                <c:pt idx="225">
                  <c:v>16888</c:v>
                </c:pt>
                <c:pt idx="226">
                  <c:v>16701</c:v>
                </c:pt>
                <c:pt idx="227">
                  <c:v>16658</c:v>
                </c:pt>
                <c:pt idx="228">
                  <c:v>16567</c:v>
                </c:pt>
                <c:pt idx="229">
                  <c:v>16374</c:v>
                </c:pt>
                <c:pt idx="230">
                  <c:v>16379</c:v>
                </c:pt>
                <c:pt idx="231">
                  <c:v>15911</c:v>
                </c:pt>
                <c:pt idx="232">
                  <c:v>15758</c:v>
                </c:pt>
                <c:pt idx="233">
                  <c:v>15762</c:v>
                </c:pt>
                <c:pt idx="234">
                  <c:v>15437</c:v>
                </c:pt>
                <c:pt idx="235">
                  <c:v>15402</c:v>
                </c:pt>
                <c:pt idx="236">
                  <c:v>15270</c:v>
                </c:pt>
                <c:pt idx="237">
                  <c:v>15109</c:v>
                </c:pt>
                <c:pt idx="238">
                  <c:v>14809</c:v>
                </c:pt>
                <c:pt idx="239">
                  <c:v>14788</c:v>
                </c:pt>
                <c:pt idx="240">
                  <c:v>14688</c:v>
                </c:pt>
                <c:pt idx="241">
                  <c:v>14611</c:v>
                </c:pt>
                <c:pt idx="242">
                  <c:v>14240</c:v>
                </c:pt>
                <c:pt idx="243">
                  <c:v>14386</c:v>
                </c:pt>
                <c:pt idx="244">
                  <c:v>14312</c:v>
                </c:pt>
                <c:pt idx="245">
                  <c:v>14250</c:v>
                </c:pt>
                <c:pt idx="246">
                  <c:v>13892</c:v>
                </c:pt>
                <c:pt idx="247">
                  <c:v>13900</c:v>
                </c:pt>
                <c:pt idx="248">
                  <c:v>13682</c:v>
                </c:pt>
                <c:pt idx="249">
                  <c:v>13717</c:v>
                </c:pt>
                <c:pt idx="250">
                  <c:v>13420</c:v>
                </c:pt>
                <c:pt idx="251">
                  <c:v>13362</c:v>
                </c:pt>
                <c:pt idx="252">
                  <c:v>13062</c:v>
                </c:pt>
                <c:pt idx="253">
                  <c:v>13204</c:v>
                </c:pt>
              </c:numCache>
            </c:numRef>
          </c:yVal>
          <c:smooth val="1"/>
        </c:ser>
        <c:dLbls>
          <c:showLegendKey val="0"/>
          <c:showVal val="0"/>
          <c:showCatName val="0"/>
          <c:showSerName val="0"/>
          <c:showPercent val="0"/>
          <c:showBubbleSize val="0"/>
        </c:dLbls>
        <c:axId val="183688576"/>
        <c:axId val="185177600"/>
      </c:scatterChart>
      <c:valAx>
        <c:axId val="18368857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85177600"/>
        <c:crosses val="autoZero"/>
        <c:crossBetween val="midCat"/>
      </c:valAx>
      <c:valAx>
        <c:axId val="185177600"/>
        <c:scaling>
          <c:orientation val="minMax"/>
          <c:max val="3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83688576"/>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dLbls>
            <c:delete val="1"/>
          </c:dLbls>
          <c:xVal>
            <c:numRef>
              <c:f>[SW001_k17.freq.stat]SW001_k17.freq!$A$8:$A$261</c:f>
              <c:numCache>
                <c:formatCode>General</c:formatCode>
                <c:ptCount val="2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numCache>
            </c:numRef>
          </c:xVal>
          <c:yVal>
            <c:numRef>
              <c:f>[SW001_k17.freq.stat]SW001_k17.freq!$B$8:$B$261</c:f>
              <c:numCache>
                <c:formatCode>General</c:formatCode>
                <c:ptCount val="254"/>
                <c:pt idx="0">
                  <c:v>311790228</c:v>
                </c:pt>
                <c:pt idx="1">
                  <c:v>32648750</c:v>
                </c:pt>
                <c:pt idx="2">
                  <c:v>6880223</c:v>
                </c:pt>
                <c:pt idx="3">
                  <c:v>2912614</c:v>
                </c:pt>
                <c:pt idx="4">
                  <c:v>1805597</c:v>
                </c:pt>
                <c:pt idx="5">
                  <c:v>1638389</c:v>
                </c:pt>
                <c:pt idx="6">
                  <c:v>1952242</c:v>
                </c:pt>
                <c:pt idx="7">
                  <c:v>2717420</c:v>
                </c:pt>
                <c:pt idx="8">
                  <c:v>3975781</c:v>
                </c:pt>
                <c:pt idx="9">
                  <c:v>5746219</c:v>
                </c:pt>
                <c:pt idx="10">
                  <c:v>7995331</c:v>
                </c:pt>
                <c:pt idx="11">
                  <c:v>10620819</c:v>
                </c:pt>
                <c:pt idx="12">
                  <c:v>13449085</c:v>
                </c:pt>
                <c:pt idx="13">
                  <c:v>16243743</c:v>
                </c:pt>
                <c:pt idx="14">
                  <c:v>18739728</c:v>
                </c:pt>
                <c:pt idx="15">
                  <c:v>20730454</c:v>
                </c:pt>
                <c:pt idx="16">
                  <c:v>22033490</c:v>
                </c:pt>
                <c:pt idx="17">
                  <c:v>22545057</c:v>
                </c:pt>
                <c:pt idx="18">
                  <c:v>22272757</c:v>
                </c:pt>
                <c:pt idx="19">
                  <c:v>21343913</c:v>
                </c:pt>
                <c:pt idx="20">
                  <c:v>19846887</c:v>
                </c:pt>
                <c:pt idx="21">
                  <c:v>17971751</c:v>
                </c:pt>
                <c:pt idx="22">
                  <c:v>15888492</c:v>
                </c:pt>
                <c:pt idx="23">
                  <c:v>13785029</c:v>
                </c:pt>
                <c:pt idx="24">
                  <c:v>11771588</c:v>
                </c:pt>
                <c:pt idx="25">
                  <c:v>9970746</c:v>
                </c:pt>
                <c:pt idx="26">
                  <c:v>8447127</c:v>
                </c:pt>
                <c:pt idx="27">
                  <c:v>7198251</c:v>
                </c:pt>
                <c:pt idx="28">
                  <c:v>6233084</c:v>
                </c:pt>
                <c:pt idx="29">
                  <c:v>5528009</c:v>
                </c:pt>
                <c:pt idx="30">
                  <c:v>5043602</c:v>
                </c:pt>
                <c:pt idx="31">
                  <c:v>4730748</c:v>
                </c:pt>
                <c:pt idx="32">
                  <c:v>4546148</c:v>
                </c:pt>
                <c:pt idx="33">
                  <c:v>4449125</c:v>
                </c:pt>
                <c:pt idx="34">
                  <c:v>4383926</c:v>
                </c:pt>
                <c:pt idx="35">
                  <c:v>4329211</c:v>
                </c:pt>
                <c:pt idx="36">
                  <c:v>4270018</c:v>
                </c:pt>
                <c:pt idx="37">
                  <c:v>4191276</c:v>
                </c:pt>
                <c:pt idx="38">
                  <c:v>4078952</c:v>
                </c:pt>
                <c:pt idx="39">
                  <c:v>3936095</c:v>
                </c:pt>
                <c:pt idx="40">
                  <c:v>3751883</c:v>
                </c:pt>
                <c:pt idx="41">
                  <c:v>3543109</c:v>
                </c:pt>
                <c:pt idx="42">
                  <c:v>3315046</c:v>
                </c:pt>
                <c:pt idx="43">
                  <c:v>3076980</c:v>
                </c:pt>
                <c:pt idx="44">
                  <c:v>2827474</c:v>
                </c:pt>
                <c:pt idx="45">
                  <c:v>2582388</c:v>
                </c:pt>
                <c:pt idx="46">
                  <c:v>2348444</c:v>
                </c:pt>
                <c:pt idx="47">
                  <c:v>2134062</c:v>
                </c:pt>
                <c:pt idx="48">
                  <c:v>1935313</c:v>
                </c:pt>
                <c:pt idx="49">
                  <c:v>1756494</c:v>
                </c:pt>
                <c:pt idx="50">
                  <c:v>1593614</c:v>
                </c:pt>
                <c:pt idx="51">
                  <c:v>1452941</c:v>
                </c:pt>
                <c:pt idx="52">
                  <c:v>1330407</c:v>
                </c:pt>
                <c:pt idx="53">
                  <c:v>1223797</c:v>
                </c:pt>
                <c:pt idx="54">
                  <c:v>1132005</c:v>
                </c:pt>
                <c:pt idx="55">
                  <c:v>1056860</c:v>
                </c:pt>
                <c:pt idx="56">
                  <c:v>986272</c:v>
                </c:pt>
                <c:pt idx="57">
                  <c:v>929632</c:v>
                </c:pt>
                <c:pt idx="58">
                  <c:v>876564</c:v>
                </c:pt>
                <c:pt idx="59">
                  <c:v>826197</c:v>
                </c:pt>
                <c:pt idx="60">
                  <c:v>782291</c:v>
                </c:pt>
                <c:pt idx="61">
                  <c:v>739838</c:v>
                </c:pt>
                <c:pt idx="62">
                  <c:v>700606</c:v>
                </c:pt>
                <c:pt idx="63">
                  <c:v>662346</c:v>
                </c:pt>
                <c:pt idx="64">
                  <c:v>630663</c:v>
                </c:pt>
                <c:pt idx="65">
                  <c:v>597728</c:v>
                </c:pt>
                <c:pt idx="66">
                  <c:v>566625</c:v>
                </c:pt>
                <c:pt idx="67">
                  <c:v>538692</c:v>
                </c:pt>
                <c:pt idx="68">
                  <c:v>511541</c:v>
                </c:pt>
                <c:pt idx="69">
                  <c:v>487309</c:v>
                </c:pt>
                <c:pt idx="70">
                  <c:v>464198</c:v>
                </c:pt>
                <c:pt idx="71">
                  <c:v>441639</c:v>
                </c:pt>
                <c:pt idx="72">
                  <c:v>423659</c:v>
                </c:pt>
                <c:pt idx="73">
                  <c:v>402619</c:v>
                </c:pt>
                <c:pt idx="74">
                  <c:v>387456</c:v>
                </c:pt>
                <c:pt idx="75">
                  <c:v>372217</c:v>
                </c:pt>
                <c:pt idx="76">
                  <c:v>357523</c:v>
                </c:pt>
                <c:pt idx="77">
                  <c:v>343294</c:v>
                </c:pt>
                <c:pt idx="78">
                  <c:v>330264</c:v>
                </c:pt>
                <c:pt idx="79">
                  <c:v>318445</c:v>
                </c:pt>
                <c:pt idx="80">
                  <c:v>306072</c:v>
                </c:pt>
                <c:pt idx="81">
                  <c:v>295305</c:v>
                </c:pt>
                <c:pt idx="82">
                  <c:v>283079</c:v>
                </c:pt>
                <c:pt idx="83">
                  <c:v>272510</c:v>
                </c:pt>
                <c:pt idx="84">
                  <c:v>263447</c:v>
                </c:pt>
                <c:pt idx="85">
                  <c:v>253032</c:v>
                </c:pt>
                <c:pt idx="86">
                  <c:v>245129</c:v>
                </c:pt>
                <c:pt idx="87">
                  <c:v>235417</c:v>
                </c:pt>
                <c:pt idx="88">
                  <c:v>227742</c:v>
                </c:pt>
                <c:pt idx="89">
                  <c:v>218985</c:v>
                </c:pt>
                <c:pt idx="90">
                  <c:v>211362</c:v>
                </c:pt>
                <c:pt idx="91">
                  <c:v>203970</c:v>
                </c:pt>
                <c:pt idx="92">
                  <c:v>197429</c:v>
                </c:pt>
                <c:pt idx="93">
                  <c:v>191026</c:v>
                </c:pt>
                <c:pt idx="94">
                  <c:v>184376</c:v>
                </c:pt>
                <c:pt idx="95">
                  <c:v>178112</c:v>
                </c:pt>
                <c:pt idx="96">
                  <c:v>172705</c:v>
                </c:pt>
                <c:pt idx="97">
                  <c:v>167322</c:v>
                </c:pt>
                <c:pt idx="98">
                  <c:v>161906</c:v>
                </c:pt>
                <c:pt idx="99">
                  <c:v>156632</c:v>
                </c:pt>
                <c:pt idx="100">
                  <c:v>151916</c:v>
                </c:pt>
                <c:pt idx="101">
                  <c:v>147806</c:v>
                </c:pt>
                <c:pt idx="102">
                  <c:v>142648</c:v>
                </c:pt>
                <c:pt idx="103">
                  <c:v>139289</c:v>
                </c:pt>
                <c:pt idx="104">
                  <c:v>135126</c:v>
                </c:pt>
                <c:pt idx="105">
                  <c:v>131297</c:v>
                </c:pt>
                <c:pt idx="106">
                  <c:v>127442</c:v>
                </c:pt>
                <c:pt idx="107">
                  <c:v>124636</c:v>
                </c:pt>
                <c:pt idx="108">
                  <c:v>121580</c:v>
                </c:pt>
                <c:pt idx="109">
                  <c:v>118376</c:v>
                </c:pt>
                <c:pt idx="110">
                  <c:v>114958</c:v>
                </c:pt>
                <c:pt idx="111">
                  <c:v>111868</c:v>
                </c:pt>
                <c:pt idx="112">
                  <c:v>109707</c:v>
                </c:pt>
                <c:pt idx="113">
                  <c:v>106400</c:v>
                </c:pt>
                <c:pt idx="114">
                  <c:v>103825</c:v>
                </c:pt>
                <c:pt idx="115">
                  <c:v>101972</c:v>
                </c:pt>
                <c:pt idx="116">
                  <c:v>99462</c:v>
                </c:pt>
                <c:pt idx="117">
                  <c:v>96814</c:v>
                </c:pt>
                <c:pt idx="118">
                  <c:v>95055</c:v>
                </c:pt>
                <c:pt idx="119">
                  <c:v>92013</c:v>
                </c:pt>
                <c:pt idx="120">
                  <c:v>89931</c:v>
                </c:pt>
                <c:pt idx="121">
                  <c:v>88059</c:v>
                </c:pt>
                <c:pt idx="122">
                  <c:v>86387</c:v>
                </c:pt>
                <c:pt idx="123">
                  <c:v>84348</c:v>
                </c:pt>
                <c:pt idx="124">
                  <c:v>82386</c:v>
                </c:pt>
                <c:pt idx="125">
                  <c:v>80905</c:v>
                </c:pt>
                <c:pt idx="126">
                  <c:v>78534</c:v>
                </c:pt>
                <c:pt idx="127">
                  <c:v>76938</c:v>
                </c:pt>
                <c:pt idx="128">
                  <c:v>75639</c:v>
                </c:pt>
                <c:pt idx="129">
                  <c:v>73992</c:v>
                </c:pt>
                <c:pt idx="130">
                  <c:v>71965</c:v>
                </c:pt>
                <c:pt idx="131">
                  <c:v>70335</c:v>
                </c:pt>
                <c:pt idx="132">
                  <c:v>69198</c:v>
                </c:pt>
                <c:pt idx="133">
                  <c:v>67852</c:v>
                </c:pt>
                <c:pt idx="134">
                  <c:v>66353</c:v>
                </c:pt>
                <c:pt idx="135">
                  <c:v>65104</c:v>
                </c:pt>
                <c:pt idx="136">
                  <c:v>64093</c:v>
                </c:pt>
                <c:pt idx="137">
                  <c:v>62689</c:v>
                </c:pt>
                <c:pt idx="138">
                  <c:v>61818</c:v>
                </c:pt>
                <c:pt idx="139">
                  <c:v>60525</c:v>
                </c:pt>
                <c:pt idx="140">
                  <c:v>59392</c:v>
                </c:pt>
                <c:pt idx="141">
                  <c:v>58001</c:v>
                </c:pt>
                <c:pt idx="142">
                  <c:v>56571</c:v>
                </c:pt>
                <c:pt idx="143">
                  <c:v>55509</c:v>
                </c:pt>
                <c:pt idx="144">
                  <c:v>54450</c:v>
                </c:pt>
                <c:pt idx="145">
                  <c:v>53778</c:v>
                </c:pt>
                <c:pt idx="146">
                  <c:v>53021</c:v>
                </c:pt>
                <c:pt idx="147">
                  <c:v>51725</c:v>
                </c:pt>
                <c:pt idx="148">
                  <c:v>50809</c:v>
                </c:pt>
                <c:pt idx="149">
                  <c:v>50222</c:v>
                </c:pt>
                <c:pt idx="150">
                  <c:v>49543</c:v>
                </c:pt>
                <c:pt idx="151">
                  <c:v>48312</c:v>
                </c:pt>
                <c:pt idx="152">
                  <c:v>48002</c:v>
                </c:pt>
                <c:pt idx="153">
                  <c:v>46979</c:v>
                </c:pt>
                <c:pt idx="154">
                  <c:v>45795</c:v>
                </c:pt>
                <c:pt idx="155">
                  <c:v>44903</c:v>
                </c:pt>
                <c:pt idx="156">
                  <c:v>44194</c:v>
                </c:pt>
                <c:pt idx="157">
                  <c:v>43556</c:v>
                </c:pt>
                <c:pt idx="158">
                  <c:v>43078</c:v>
                </c:pt>
                <c:pt idx="159">
                  <c:v>41929</c:v>
                </c:pt>
                <c:pt idx="160">
                  <c:v>41480</c:v>
                </c:pt>
                <c:pt idx="161">
                  <c:v>40958</c:v>
                </c:pt>
                <c:pt idx="162">
                  <c:v>40040</c:v>
                </c:pt>
                <c:pt idx="163">
                  <c:v>39642</c:v>
                </c:pt>
                <c:pt idx="164">
                  <c:v>38770</c:v>
                </c:pt>
                <c:pt idx="165">
                  <c:v>38146</c:v>
                </c:pt>
                <c:pt idx="166">
                  <c:v>37709</c:v>
                </c:pt>
                <c:pt idx="167">
                  <c:v>37140</c:v>
                </c:pt>
                <c:pt idx="168">
                  <c:v>36534</c:v>
                </c:pt>
                <c:pt idx="169">
                  <c:v>36010</c:v>
                </c:pt>
                <c:pt idx="170">
                  <c:v>35526</c:v>
                </c:pt>
                <c:pt idx="171">
                  <c:v>34960</c:v>
                </c:pt>
                <c:pt idx="172">
                  <c:v>34141</c:v>
                </c:pt>
                <c:pt idx="173">
                  <c:v>34185</c:v>
                </c:pt>
                <c:pt idx="174">
                  <c:v>33331</c:v>
                </c:pt>
                <c:pt idx="175">
                  <c:v>32789</c:v>
                </c:pt>
                <c:pt idx="176">
                  <c:v>32253</c:v>
                </c:pt>
                <c:pt idx="177">
                  <c:v>32209</c:v>
                </c:pt>
                <c:pt idx="178">
                  <c:v>31596</c:v>
                </c:pt>
                <c:pt idx="179">
                  <c:v>31238</c:v>
                </c:pt>
                <c:pt idx="180">
                  <c:v>30310</c:v>
                </c:pt>
                <c:pt idx="181">
                  <c:v>29696</c:v>
                </c:pt>
                <c:pt idx="182">
                  <c:v>29961</c:v>
                </c:pt>
                <c:pt idx="183">
                  <c:v>29214</c:v>
                </c:pt>
                <c:pt idx="184">
                  <c:v>28972</c:v>
                </c:pt>
                <c:pt idx="185">
                  <c:v>28399</c:v>
                </c:pt>
                <c:pt idx="186">
                  <c:v>27761</c:v>
                </c:pt>
                <c:pt idx="187">
                  <c:v>27348</c:v>
                </c:pt>
                <c:pt idx="188">
                  <c:v>27259</c:v>
                </c:pt>
                <c:pt idx="189">
                  <c:v>26923</c:v>
                </c:pt>
                <c:pt idx="190">
                  <c:v>26671</c:v>
                </c:pt>
                <c:pt idx="191">
                  <c:v>26421</c:v>
                </c:pt>
                <c:pt idx="192">
                  <c:v>25978</c:v>
                </c:pt>
                <c:pt idx="193">
                  <c:v>25971</c:v>
                </c:pt>
                <c:pt idx="194">
                  <c:v>25279</c:v>
                </c:pt>
                <c:pt idx="195">
                  <c:v>25093</c:v>
                </c:pt>
                <c:pt idx="196">
                  <c:v>24478</c:v>
                </c:pt>
                <c:pt idx="197">
                  <c:v>24439</c:v>
                </c:pt>
                <c:pt idx="198">
                  <c:v>23936</c:v>
                </c:pt>
                <c:pt idx="199">
                  <c:v>24109</c:v>
                </c:pt>
                <c:pt idx="200">
                  <c:v>23798</c:v>
                </c:pt>
                <c:pt idx="201">
                  <c:v>23421</c:v>
                </c:pt>
                <c:pt idx="202">
                  <c:v>23155</c:v>
                </c:pt>
                <c:pt idx="203">
                  <c:v>22653</c:v>
                </c:pt>
                <c:pt idx="204">
                  <c:v>22403</c:v>
                </c:pt>
                <c:pt idx="205">
                  <c:v>22036</c:v>
                </c:pt>
                <c:pt idx="206">
                  <c:v>22084</c:v>
                </c:pt>
                <c:pt idx="207">
                  <c:v>21706</c:v>
                </c:pt>
                <c:pt idx="208">
                  <c:v>21585</c:v>
                </c:pt>
                <c:pt idx="209">
                  <c:v>21296</c:v>
                </c:pt>
                <c:pt idx="210">
                  <c:v>20961</c:v>
                </c:pt>
                <c:pt idx="211">
                  <c:v>20405</c:v>
                </c:pt>
                <c:pt idx="212">
                  <c:v>20490</c:v>
                </c:pt>
                <c:pt idx="213">
                  <c:v>20126</c:v>
                </c:pt>
                <c:pt idx="214">
                  <c:v>19932</c:v>
                </c:pt>
                <c:pt idx="215">
                  <c:v>19858</c:v>
                </c:pt>
                <c:pt idx="216">
                  <c:v>19501</c:v>
                </c:pt>
                <c:pt idx="217">
                  <c:v>19471</c:v>
                </c:pt>
                <c:pt idx="218">
                  <c:v>19286</c:v>
                </c:pt>
                <c:pt idx="219">
                  <c:v>19022</c:v>
                </c:pt>
                <c:pt idx="220">
                  <c:v>18919</c:v>
                </c:pt>
                <c:pt idx="221">
                  <c:v>18726</c:v>
                </c:pt>
                <c:pt idx="222">
                  <c:v>18378</c:v>
                </c:pt>
                <c:pt idx="223">
                  <c:v>18483</c:v>
                </c:pt>
                <c:pt idx="224">
                  <c:v>18162</c:v>
                </c:pt>
                <c:pt idx="225">
                  <c:v>17918</c:v>
                </c:pt>
                <c:pt idx="226">
                  <c:v>17650</c:v>
                </c:pt>
                <c:pt idx="227">
                  <c:v>17258</c:v>
                </c:pt>
                <c:pt idx="228">
                  <c:v>17293</c:v>
                </c:pt>
                <c:pt idx="229">
                  <c:v>16968</c:v>
                </c:pt>
                <c:pt idx="230">
                  <c:v>16897</c:v>
                </c:pt>
                <c:pt idx="231">
                  <c:v>16836</c:v>
                </c:pt>
                <c:pt idx="232">
                  <c:v>16721</c:v>
                </c:pt>
                <c:pt idx="233">
                  <c:v>16349</c:v>
                </c:pt>
                <c:pt idx="234">
                  <c:v>16319</c:v>
                </c:pt>
                <c:pt idx="235">
                  <c:v>16177</c:v>
                </c:pt>
                <c:pt idx="236">
                  <c:v>15907</c:v>
                </c:pt>
                <c:pt idx="237">
                  <c:v>15995</c:v>
                </c:pt>
                <c:pt idx="238">
                  <c:v>15694</c:v>
                </c:pt>
                <c:pt idx="239">
                  <c:v>15619</c:v>
                </c:pt>
                <c:pt idx="240">
                  <c:v>15180</c:v>
                </c:pt>
                <c:pt idx="241">
                  <c:v>15112</c:v>
                </c:pt>
                <c:pt idx="242">
                  <c:v>15055</c:v>
                </c:pt>
                <c:pt idx="243">
                  <c:v>14820</c:v>
                </c:pt>
                <c:pt idx="244">
                  <c:v>14813</c:v>
                </c:pt>
                <c:pt idx="245">
                  <c:v>14773</c:v>
                </c:pt>
                <c:pt idx="246">
                  <c:v>14549</c:v>
                </c:pt>
                <c:pt idx="247">
                  <c:v>14399</c:v>
                </c:pt>
                <c:pt idx="248">
                  <c:v>14337</c:v>
                </c:pt>
                <c:pt idx="249">
                  <c:v>14367</c:v>
                </c:pt>
                <c:pt idx="250">
                  <c:v>14235</c:v>
                </c:pt>
                <c:pt idx="251">
                  <c:v>13967</c:v>
                </c:pt>
                <c:pt idx="252">
                  <c:v>14008</c:v>
                </c:pt>
                <c:pt idx="253">
                  <c:v>13539</c:v>
                </c:pt>
              </c:numCache>
            </c:numRef>
          </c:yVal>
          <c:smooth val="1"/>
        </c:ser>
        <c:dLbls>
          <c:showLegendKey val="0"/>
          <c:showVal val="0"/>
          <c:showCatName val="0"/>
          <c:showSerName val="0"/>
          <c:showPercent val="0"/>
          <c:showBubbleSize val="0"/>
        </c:dLbls>
        <c:axId val="225826688"/>
        <c:axId val="225878016"/>
      </c:scatterChart>
      <c:valAx>
        <c:axId val="22582668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25878016"/>
        <c:crosses val="autoZero"/>
        <c:crossBetween val="midCat"/>
      </c:valAx>
      <c:valAx>
        <c:axId val="225878016"/>
        <c:scaling>
          <c:orientation val="minMax"/>
          <c:max val="3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25826688"/>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259537601375211"/>
          <c:y val="0.0981130390094035"/>
          <c:w val="0.531555257743737"/>
          <c:h val="0.7184548805468"/>
        </c:manualLayout>
      </c:layout>
      <c:barChart>
        <c:barDir val="col"/>
        <c:grouping val="clustered"/>
        <c:varyColors val="0"/>
        <c:ser>
          <c:idx val="0"/>
          <c:order val="0"/>
          <c:spPr>
            <a:ln>
              <a:solidFill>
                <a:srgbClr val="FF0000"/>
              </a:solidFill>
            </a:ln>
          </c:spPr>
          <c:invertIfNegative val="0"/>
          <c:dLbls>
            <c:delete val="1"/>
          </c:dLbls>
          <c:val>
            <c:numRef>
              <c:f>'STB03 kmer17'!$C$2:$C$255</c:f>
              <c:numCache>
                <c:formatCode>General</c:formatCode>
                <c:ptCount val="254"/>
                <c:pt idx="0">
                  <c:v>1.24761</c:v>
                </c:pt>
                <c:pt idx="1">
                  <c:v>0.715385</c:v>
                </c:pt>
                <c:pt idx="2">
                  <c:v>0.391042</c:v>
                </c:pt>
                <c:pt idx="3">
                  <c:v>0.282416</c:v>
                </c:pt>
                <c:pt idx="4">
                  <c:v>0.239352</c:v>
                </c:pt>
                <c:pt idx="5">
                  <c:v>0.215361</c:v>
                </c:pt>
                <c:pt idx="6">
                  <c:v>0.190585</c:v>
                </c:pt>
                <c:pt idx="7">
                  <c:v>0.162757</c:v>
                </c:pt>
                <c:pt idx="8">
                  <c:v>0.13448</c:v>
                </c:pt>
                <c:pt idx="9">
                  <c:v>0.108912</c:v>
                </c:pt>
                <c:pt idx="10">
                  <c:v>0.0883322</c:v>
                </c:pt>
                <c:pt idx="11">
                  <c:v>0.0730099</c:v>
                </c:pt>
                <c:pt idx="12">
                  <c:v>0.0621736</c:v>
                </c:pt>
                <c:pt idx="13">
                  <c:v>0.0550959</c:v>
                </c:pt>
                <c:pt idx="14">
                  <c:v>0.050674</c:v>
                </c:pt>
                <c:pt idx="15">
                  <c:v>0.0482256</c:v>
                </c:pt>
                <c:pt idx="16">
                  <c:v>0.0470988</c:v>
                </c:pt>
                <c:pt idx="17">
                  <c:v>0.0471828</c:v>
                </c:pt>
                <c:pt idx="18">
                  <c:v>0.0483036</c:v>
                </c:pt>
                <c:pt idx="19">
                  <c:v>0.0501291</c:v>
                </c:pt>
                <c:pt idx="20">
                  <c:v>0.0526316</c:v>
                </c:pt>
                <c:pt idx="21">
                  <c:v>0.0558686</c:v>
                </c:pt>
                <c:pt idx="22">
                  <c:v>0.0597733</c:v>
                </c:pt>
                <c:pt idx="23">
                  <c:v>0.0643456</c:v>
                </c:pt>
                <c:pt idx="24">
                  <c:v>0.0696069</c:v>
                </c:pt>
                <c:pt idx="25">
                  <c:v>0.0754982</c:v>
                </c:pt>
                <c:pt idx="26">
                  <c:v>0.0821692</c:v>
                </c:pt>
                <c:pt idx="27">
                  <c:v>0.0896378000000001</c:v>
                </c:pt>
                <c:pt idx="28">
                  <c:v>0.0978747</c:v>
                </c:pt>
                <c:pt idx="29">
                  <c:v>0.107228</c:v>
                </c:pt>
                <c:pt idx="30">
                  <c:v>0.117369</c:v>
                </c:pt>
                <c:pt idx="31">
                  <c:v>0.129056</c:v>
                </c:pt>
                <c:pt idx="32">
                  <c:v>0.14166</c:v>
                </c:pt>
                <c:pt idx="33">
                  <c:v>0.155543</c:v>
                </c:pt>
                <c:pt idx="34">
                  <c:v>0.171102</c:v>
                </c:pt>
                <c:pt idx="35">
                  <c:v>0.187963</c:v>
                </c:pt>
                <c:pt idx="36">
                  <c:v>0.206265</c:v>
                </c:pt>
                <c:pt idx="37">
                  <c:v>0.226539</c:v>
                </c:pt>
                <c:pt idx="38">
                  <c:v>0.248679</c:v>
                </c:pt>
                <c:pt idx="39">
                  <c:v>0.272076</c:v>
                </c:pt>
                <c:pt idx="40">
                  <c:v>0.297086</c:v>
                </c:pt>
                <c:pt idx="41">
                  <c:v>0.323695</c:v>
                </c:pt>
                <c:pt idx="42">
                  <c:v>0.351848</c:v>
                </c:pt>
                <c:pt idx="43">
                  <c:v>0.381148</c:v>
                </c:pt>
                <c:pt idx="44">
                  <c:v>0.411422</c:v>
                </c:pt>
                <c:pt idx="45">
                  <c:v>0.442446</c:v>
                </c:pt>
                <c:pt idx="46">
                  <c:v>0.474278</c:v>
                </c:pt>
                <c:pt idx="47">
                  <c:v>0.505632</c:v>
                </c:pt>
                <c:pt idx="48">
                  <c:v>0.536864</c:v>
                </c:pt>
                <c:pt idx="49">
                  <c:v>0.567577</c:v>
                </c:pt>
                <c:pt idx="50">
                  <c:v>0.596672</c:v>
                </c:pt>
                <c:pt idx="51">
                  <c:v>0.623417</c:v>
                </c:pt>
                <c:pt idx="52">
                  <c:v>0.648288</c:v>
                </c:pt>
                <c:pt idx="53">
                  <c:v>0.670641000000001</c:v>
                </c:pt>
                <c:pt idx="54">
                  <c:v>0.689229</c:v>
                </c:pt>
                <c:pt idx="55">
                  <c:v>0.704716</c:v>
                </c:pt>
                <c:pt idx="56">
                  <c:v>0.715864</c:v>
                </c:pt>
                <c:pt idx="57">
                  <c:v>0.722544</c:v>
                </c:pt>
                <c:pt idx="58">
                  <c:v>0.725368</c:v>
                </c:pt>
                <c:pt idx="59">
                  <c:v>0.723845</c:v>
                </c:pt>
                <c:pt idx="60">
                  <c:v>0.717718</c:v>
                </c:pt>
                <c:pt idx="61">
                  <c:v>0.707516</c:v>
                </c:pt>
                <c:pt idx="62">
                  <c:v>0.693409</c:v>
                </c:pt>
                <c:pt idx="63">
                  <c:v>0.675033</c:v>
                </c:pt>
                <c:pt idx="64">
                  <c:v>0.653633</c:v>
                </c:pt>
                <c:pt idx="65">
                  <c:v>0.629242</c:v>
                </c:pt>
                <c:pt idx="66">
                  <c:v>0.602114</c:v>
                </c:pt>
                <c:pt idx="67">
                  <c:v>0.573025</c:v>
                </c:pt>
                <c:pt idx="68">
                  <c:v>0.542645</c:v>
                </c:pt>
                <c:pt idx="69">
                  <c:v>0.511564</c:v>
                </c:pt>
                <c:pt idx="70">
                  <c:v>0.479803</c:v>
                </c:pt>
                <c:pt idx="71">
                  <c:v>0.448621</c:v>
                </c:pt>
                <c:pt idx="72">
                  <c:v>0.417709</c:v>
                </c:pt>
                <c:pt idx="73">
                  <c:v>0.387079</c:v>
                </c:pt>
                <c:pt idx="74">
                  <c:v>0.358359</c:v>
                </c:pt>
                <c:pt idx="75">
                  <c:v>0.330882</c:v>
                </c:pt>
                <c:pt idx="76">
                  <c:v>0.305618</c:v>
                </c:pt>
                <c:pt idx="77">
                  <c:v>0.28176</c:v>
                </c:pt>
                <c:pt idx="78">
                  <c:v>0.260445</c:v>
                </c:pt>
                <c:pt idx="79">
                  <c:v>0.240766</c:v>
                </c:pt>
                <c:pt idx="80">
                  <c:v>0.22367</c:v>
                </c:pt>
                <c:pt idx="81">
                  <c:v>0.208054</c:v>
                </c:pt>
                <c:pt idx="82">
                  <c:v>0.194745</c:v>
                </c:pt>
                <c:pt idx="83">
                  <c:v>0.183052</c:v>
                </c:pt>
                <c:pt idx="84">
                  <c:v>0.174055</c:v>
                </c:pt>
                <c:pt idx="85">
                  <c:v>0.166116</c:v>
                </c:pt>
                <c:pt idx="86">
                  <c:v>0.160031</c:v>
                </c:pt>
                <c:pt idx="87">
                  <c:v>0.155723</c:v>
                </c:pt>
                <c:pt idx="88">
                  <c:v>0.152579</c:v>
                </c:pt>
                <c:pt idx="89">
                  <c:v>0.150791</c:v>
                </c:pt>
                <c:pt idx="90">
                  <c:v>0.149655</c:v>
                </c:pt>
                <c:pt idx="91">
                  <c:v>0.149994</c:v>
                </c:pt>
                <c:pt idx="92">
                  <c:v>0.151467</c:v>
                </c:pt>
                <c:pt idx="93">
                  <c:v>0.153058</c:v>
                </c:pt>
                <c:pt idx="94">
                  <c:v>0.156023</c:v>
                </c:pt>
                <c:pt idx="95">
                  <c:v>0.158926</c:v>
                </c:pt>
                <c:pt idx="96">
                  <c:v>0.162863</c:v>
                </c:pt>
                <c:pt idx="97">
                  <c:v>0.167047</c:v>
                </c:pt>
                <c:pt idx="98">
                  <c:v>0.171429</c:v>
                </c:pt>
                <c:pt idx="99">
                  <c:v>0.176475</c:v>
                </c:pt>
                <c:pt idx="100">
                  <c:v>0.181779</c:v>
                </c:pt>
                <c:pt idx="101">
                  <c:v>0.187015</c:v>
                </c:pt>
                <c:pt idx="102">
                  <c:v>0.192273</c:v>
                </c:pt>
                <c:pt idx="103">
                  <c:v>0.197476</c:v>
                </c:pt>
                <c:pt idx="104">
                  <c:v>0.203107</c:v>
                </c:pt>
                <c:pt idx="105">
                  <c:v>0.208317</c:v>
                </c:pt>
                <c:pt idx="106">
                  <c:v>0.213395</c:v>
                </c:pt>
                <c:pt idx="107">
                  <c:v>0.218261</c:v>
                </c:pt>
                <c:pt idx="108">
                  <c:v>0.223636</c:v>
                </c:pt>
                <c:pt idx="109">
                  <c:v>0.22774</c:v>
                </c:pt>
                <c:pt idx="110">
                  <c:v>0.232887</c:v>
                </c:pt>
                <c:pt idx="111">
                  <c:v>0.237079</c:v>
                </c:pt>
                <c:pt idx="112">
                  <c:v>0.240711</c:v>
                </c:pt>
                <c:pt idx="113">
                  <c:v>0.243649</c:v>
                </c:pt>
                <c:pt idx="114">
                  <c:v>0.246744</c:v>
                </c:pt>
                <c:pt idx="115">
                  <c:v>0.249394</c:v>
                </c:pt>
                <c:pt idx="116">
                  <c:v>0.25143</c:v>
                </c:pt>
                <c:pt idx="117">
                  <c:v>0.252914</c:v>
                </c:pt>
                <c:pt idx="118">
                  <c:v>0.25369</c:v>
                </c:pt>
                <c:pt idx="119">
                  <c:v>0.25415</c:v>
                </c:pt>
                <c:pt idx="120">
                  <c:v>0.254434</c:v>
                </c:pt>
                <c:pt idx="121">
                  <c:v>0.253434</c:v>
                </c:pt>
                <c:pt idx="122">
                  <c:v>0.252861</c:v>
                </c:pt>
                <c:pt idx="123">
                  <c:v>0.251612</c:v>
                </c:pt>
                <c:pt idx="124">
                  <c:v>0.249054</c:v>
                </c:pt>
                <c:pt idx="125">
                  <c:v>0.247236</c:v>
                </c:pt>
                <c:pt idx="126">
                  <c:v>0.244104</c:v>
                </c:pt>
                <c:pt idx="127">
                  <c:v>0.240768</c:v>
                </c:pt>
                <c:pt idx="128">
                  <c:v>0.237151</c:v>
                </c:pt>
                <c:pt idx="129">
                  <c:v>0.23363</c:v>
                </c:pt>
                <c:pt idx="130">
                  <c:v>0.228799</c:v>
                </c:pt>
                <c:pt idx="131">
                  <c:v>0.22465</c:v>
                </c:pt>
                <c:pt idx="132">
                  <c:v>0.220079</c:v>
                </c:pt>
                <c:pt idx="133">
                  <c:v>0.215012</c:v>
                </c:pt>
                <c:pt idx="134">
                  <c:v>0.210044</c:v>
                </c:pt>
                <c:pt idx="135">
                  <c:v>0.204966</c:v>
                </c:pt>
                <c:pt idx="136">
                  <c:v>0.199462</c:v>
                </c:pt>
                <c:pt idx="137">
                  <c:v>0.194661</c:v>
                </c:pt>
                <c:pt idx="138">
                  <c:v>0.189863</c:v>
                </c:pt>
                <c:pt idx="139">
                  <c:v>0.184574</c:v>
                </c:pt>
                <c:pt idx="140">
                  <c:v>0.179715</c:v>
                </c:pt>
                <c:pt idx="141">
                  <c:v>0.175013</c:v>
                </c:pt>
                <c:pt idx="142">
                  <c:v>0.170247</c:v>
                </c:pt>
                <c:pt idx="143">
                  <c:v>0.165839</c:v>
                </c:pt>
                <c:pt idx="144">
                  <c:v>0.161752</c:v>
                </c:pt>
                <c:pt idx="145">
                  <c:v>0.158202</c:v>
                </c:pt>
                <c:pt idx="146">
                  <c:v>0.154386</c:v>
                </c:pt>
                <c:pt idx="147">
                  <c:v>0.150564</c:v>
                </c:pt>
                <c:pt idx="148">
                  <c:v>0.147558</c:v>
                </c:pt>
                <c:pt idx="149">
                  <c:v>0.144818</c:v>
                </c:pt>
                <c:pt idx="150">
                  <c:v>0.142255</c:v>
                </c:pt>
                <c:pt idx="151">
                  <c:v>0.13992</c:v>
                </c:pt>
                <c:pt idx="152">
                  <c:v>0.1386</c:v>
                </c:pt>
                <c:pt idx="153">
                  <c:v>0.136458</c:v>
                </c:pt>
                <c:pt idx="154">
                  <c:v>0.135542</c:v>
                </c:pt>
                <c:pt idx="155">
                  <c:v>0.134252</c:v>
                </c:pt>
                <c:pt idx="156">
                  <c:v>0.133445</c:v>
                </c:pt>
                <c:pt idx="157">
                  <c:v>0.133367</c:v>
                </c:pt>
                <c:pt idx="158">
                  <c:v>0.133063</c:v>
                </c:pt>
                <c:pt idx="159">
                  <c:v>0.133008</c:v>
                </c:pt>
                <c:pt idx="160">
                  <c:v>0.133188</c:v>
                </c:pt>
                <c:pt idx="161">
                  <c:v>0.134105</c:v>
                </c:pt>
                <c:pt idx="162">
                  <c:v>0.134601</c:v>
                </c:pt>
                <c:pt idx="163">
                  <c:v>0.135436</c:v>
                </c:pt>
                <c:pt idx="164">
                  <c:v>0.136308</c:v>
                </c:pt>
                <c:pt idx="165">
                  <c:v>0.137105</c:v>
                </c:pt>
                <c:pt idx="166">
                  <c:v>0.138605</c:v>
                </c:pt>
                <c:pt idx="167">
                  <c:v>0.139817</c:v>
                </c:pt>
                <c:pt idx="168">
                  <c:v>0.140706</c:v>
                </c:pt>
                <c:pt idx="169">
                  <c:v>0.142153</c:v>
                </c:pt>
                <c:pt idx="170">
                  <c:v>0.143436</c:v>
                </c:pt>
                <c:pt idx="171">
                  <c:v>0.144697</c:v>
                </c:pt>
                <c:pt idx="172">
                  <c:v>0.145923</c:v>
                </c:pt>
                <c:pt idx="173">
                  <c:v>0.146878</c:v>
                </c:pt>
                <c:pt idx="174">
                  <c:v>0.148157</c:v>
                </c:pt>
                <c:pt idx="175">
                  <c:v>0.149117</c:v>
                </c:pt>
                <c:pt idx="176">
                  <c:v>0.150256</c:v>
                </c:pt>
                <c:pt idx="177">
                  <c:v>0.150753</c:v>
                </c:pt>
                <c:pt idx="178">
                  <c:v>0.152094</c:v>
                </c:pt>
                <c:pt idx="179">
                  <c:v>0.15256</c:v>
                </c:pt>
                <c:pt idx="180">
                  <c:v>0.153181</c:v>
                </c:pt>
                <c:pt idx="181">
                  <c:v>0.153684</c:v>
                </c:pt>
                <c:pt idx="182">
                  <c:v>0.153839</c:v>
                </c:pt>
                <c:pt idx="183">
                  <c:v>0.153832</c:v>
                </c:pt>
                <c:pt idx="184">
                  <c:v>0.15354</c:v>
                </c:pt>
                <c:pt idx="185">
                  <c:v>0.153392</c:v>
                </c:pt>
                <c:pt idx="186">
                  <c:v>0.153089</c:v>
                </c:pt>
                <c:pt idx="187">
                  <c:v>0.152506</c:v>
                </c:pt>
                <c:pt idx="188">
                  <c:v>0.152133</c:v>
                </c:pt>
                <c:pt idx="189">
                  <c:v>0.151176</c:v>
                </c:pt>
                <c:pt idx="190">
                  <c:v>0.150627</c:v>
                </c:pt>
                <c:pt idx="191">
                  <c:v>0.149207</c:v>
                </c:pt>
                <c:pt idx="192">
                  <c:v>0.147654</c:v>
                </c:pt>
                <c:pt idx="193">
                  <c:v>0.14612</c:v>
                </c:pt>
                <c:pt idx="194">
                  <c:v>0.14452</c:v>
                </c:pt>
                <c:pt idx="195">
                  <c:v>0.142739</c:v>
                </c:pt>
                <c:pt idx="196">
                  <c:v>0.140857</c:v>
                </c:pt>
                <c:pt idx="197">
                  <c:v>0.139138</c:v>
                </c:pt>
                <c:pt idx="198">
                  <c:v>0.137084</c:v>
                </c:pt>
                <c:pt idx="199">
                  <c:v>0.134967</c:v>
                </c:pt>
                <c:pt idx="200">
                  <c:v>0.132725</c:v>
                </c:pt>
                <c:pt idx="201">
                  <c:v>0.130293</c:v>
                </c:pt>
                <c:pt idx="202">
                  <c:v>0.127748</c:v>
                </c:pt>
                <c:pt idx="203">
                  <c:v>0.125526</c:v>
                </c:pt>
                <c:pt idx="204">
                  <c:v>0.122627</c:v>
                </c:pt>
                <c:pt idx="205">
                  <c:v>0.120457</c:v>
                </c:pt>
                <c:pt idx="206">
                  <c:v>0.117098</c:v>
                </c:pt>
                <c:pt idx="207">
                  <c:v>0.114976</c:v>
                </c:pt>
                <c:pt idx="208">
                  <c:v>0.112491</c:v>
                </c:pt>
                <c:pt idx="209">
                  <c:v>0.109989</c:v>
                </c:pt>
                <c:pt idx="210">
                  <c:v>0.107516</c:v>
                </c:pt>
                <c:pt idx="211">
                  <c:v>0.105106</c:v>
                </c:pt>
                <c:pt idx="212">
                  <c:v>0.102772</c:v>
                </c:pt>
                <c:pt idx="213">
                  <c:v>0.100193</c:v>
                </c:pt>
                <c:pt idx="214">
                  <c:v>0.0978953</c:v>
                </c:pt>
                <c:pt idx="215">
                  <c:v>0.0958736</c:v>
                </c:pt>
                <c:pt idx="216">
                  <c:v>0.0936601000000001</c:v>
                </c:pt>
                <c:pt idx="217">
                  <c:v>0.0910732</c:v>
                </c:pt>
                <c:pt idx="218">
                  <c:v>0.0892268</c:v>
                </c:pt>
                <c:pt idx="219">
                  <c:v>0.0871435</c:v>
                </c:pt>
                <c:pt idx="220">
                  <c:v>0.0852015</c:v>
                </c:pt>
                <c:pt idx="221">
                  <c:v>0.0832017</c:v>
                </c:pt>
                <c:pt idx="222">
                  <c:v>0.0815508</c:v>
                </c:pt>
                <c:pt idx="223">
                  <c:v>0.0801956</c:v>
                </c:pt>
                <c:pt idx="224">
                  <c:v>0.0781821</c:v>
                </c:pt>
                <c:pt idx="225">
                  <c:v>0.0766826</c:v>
                </c:pt>
                <c:pt idx="226">
                  <c:v>0.075296</c:v>
                </c:pt>
                <c:pt idx="227">
                  <c:v>0.073997</c:v>
                </c:pt>
                <c:pt idx="228">
                  <c:v>0.0727817</c:v>
                </c:pt>
                <c:pt idx="229">
                  <c:v>0.0714825</c:v>
                </c:pt>
                <c:pt idx="230">
                  <c:v>0.0701204</c:v>
                </c:pt>
                <c:pt idx="231">
                  <c:v>0.0691341</c:v>
                </c:pt>
                <c:pt idx="232">
                  <c:v>0.0679062</c:v>
                </c:pt>
                <c:pt idx="233">
                  <c:v>0.0672223</c:v>
                </c:pt>
                <c:pt idx="234">
                  <c:v>0.0661067</c:v>
                </c:pt>
                <c:pt idx="235">
                  <c:v>0.0653441</c:v>
                </c:pt>
                <c:pt idx="236">
                  <c:v>0.0643881</c:v>
                </c:pt>
                <c:pt idx="237">
                  <c:v>0.0634965</c:v>
                </c:pt>
                <c:pt idx="238">
                  <c:v>0.062751</c:v>
                </c:pt>
                <c:pt idx="239">
                  <c:v>0.0624436</c:v>
                </c:pt>
                <c:pt idx="240">
                  <c:v>0.0616998</c:v>
                </c:pt>
                <c:pt idx="241">
                  <c:v>0.0610654</c:v>
                </c:pt>
                <c:pt idx="242">
                  <c:v>0.0605471</c:v>
                </c:pt>
                <c:pt idx="243">
                  <c:v>0.0599478</c:v>
                </c:pt>
                <c:pt idx="244">
                  <c:v>0.059405</c:v>
                </c:pt>
                <c:pt idx="245">
                  <c:v>0.0588397</c:v>
                </c:pt>
                <c:pt idx="246">
                  <c:v>0.0583169</c:v>
                </c:pt>
                <c:pt idx="247">
                  <c:v>0.0578575</c:v>
                </c:pt>
                <c:pt idx="248">
                  <c:v>0.0571603</c:v>
                </c:pt>
                <c:pt idx="249">
                  <c:v>0.0565202</c:v>
                </c:pt>
                <c:pt idx="250">
                  <c:v>0.0562958</c:v>
                </c:pt>
                <c:pt idx="251">
                  <c:v>0.0559799</c:v>
                </c:pt>
                <c:pt idx="252">
                  <c:v>0.0554664</c:v>
                </c:pt>
                <c:pt idx="253">
                  <c:v>0.0549898</c:v>
                </c:pt>
              </c:numCache>
            </c:numRef>
          </c:val>
        </c:ser>
        <c:dLbls>
          <c:showLegendKey val="0"/>
          <c:showVal val="0"/>
          <c:showCatName val="0"/>
          <c:showSerName val="0"/>
          <c:showPercent val="0"/>
          <c:showBubbleSize val="0"/>
        </c:dLbls>
        <c:gapWidth val="150"/>
        <c:axId val="226105216"/>
        <c:axId val="226131968"/>
      </c:barChart>
      <c:catAx>
        <c:axId val="226105216"/>
        <c:scaling>
          <c:orientation val="minMax"/>
        </c:scaling>
        <c:delete val="0"/>
        <c:axPos val="b"/>
        <c:title>
          <c:tx>
            <c:rich>
              <a:bodyPr rot="0" spcFirstLastPara="0" vertOverflow="ellipsis" vert="horz" wrap="square" anchor="ctr" anchorCtr="1"/>
              <a:lstStyle/>
              <a:p>
                <a:pPr>
                  <a:defRPr lang="zh-CN" sz="1400" b="1" i="0" u="none" strike="noStrike" kern="1200" baseline="0">
                    <a:solidFill>
                      <a:schemeClr val="tx1"/>
                    </a:solidFill>
                    <a:latin typeface="+mn-lt"/>
                    <a:ea typeface="+mn-ea"/>
                    <a:cs typeface="+mn-cs"/>
                  </a:defRPr>
                </a:pPr>
                <a:r>
                  <a:rPr lang="en-US"/>
                  <a:t>Depth</a:t>
                </a:r>
                <a:endParaRPr lang="en-US"/>
              </a:p>
            </c:rich>
          </c:tx>
          <c:layout>
            <c:manualLayout>
              <c:xMode val="edge"/>
              <c:yMode val="edge"/>
              <c:x val="0.469852918838217"/>
              <c:y val="0.895975547631177"/>
            </c:manualLayout>
          </c:layout>
          <c:overlay val="0"/>
        </c:title>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cs"/>
              </a:defRPr>
            </a:pPr>
          </a:p>
        </c:txPr>
        <c:crossAx val="226131968"/>
        <c:crosses val="autoZero"/>
        <c:auto val="1"/>
        <c:lblAlgn val="ctr"/>
        <c:lblOffset val="100"/>
        <c:tickLblSkip val="10"/>
        <c:tickMarkSkip val="10"/>
        <c:noMultiLvlLbl val="0"/>
      </c:catAx>
      <c:valAx>
        <c:axId val="226131968"/>
        <c:scaling>
          <c:orientation val="minMax"/>
        </c:scaling>
        <c:delete val="0"/>
        <c:axPos val="l"/>
        <c:majorGridlines/>
        <c:title>
          <c:tx>
            <c:rich>
              <a:bodyPr rot="-5400000" spcFirstLastPara="0" vertOverflow="ellipsis" vert="horz" wrap="square" anchor="ctr" anchorCtr="1"/>
              <a:lstStyle/>
              <a:p>
                <a:pPr>
                  <a:defRPr lang="zh-CN" sz="1800" b="1" i="0" u="none" strike="noStrike" kern="1200" baseline="0">
                    <a:solidFill>
                      <a:schemeClr val="tx1"/>
                    </a:solidFill>
                    <a:latin typeface="+mn-lt"/>
                    <a:ea typeface="+mn-ea"/>
                    <a:cs typeface="+mn-cs"/>
                  </a:defRPr>
                </a:pPr>
                <a:r>
                  <a:rPr lang="en-US" sz="1800"/>
                  <a:t>Percentage</a:t>
                </a:r>
                <a:endParaRPr lang="zh-CN" sz="1800"/>
              </a:p>
            </c:rich>
          </c:tx>
          <c:layout/>
          <c:overlay val="0"/>
        </c:title>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cs"/>
              </a:defRPr>
            </a:pPr>
          </a:p>
        </c:txPr>
        <c:crossAx val="226105216"/>
        <c:crosses val="autoZero"/>
        <c:crossBetween val="between"/>
      </c:valAx>
    </c:plotArea>
    <c:plotVisOnly val="1"/>
    <c:dispBlanksAs val="gap"/>
    <c:showDLblsOverMax val="0"/>
  </c:chart>
  <c:spPr>
    <a:solidFill>
      <a:schemeClr val="bg2"/>
    </a:solidFill>
    <a:ln>
      <a:noFill/>
    </a:ln>
  </c:spPr>
  <c:txPr>
    <a:bodyPr/>
    <a:lstStyle/>
    <a:p>
      <a:pPr>
        <a:defRPr lang="zh-CN" sz="14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《植物基因组学》配套PPT，樊龙江主编</a:t>
            </a: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403"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8068"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02405"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406"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407"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p:sp>
      <p:sp>
        <p:nvSpPr>
          <p:cNvPr id="89091" name="备注占位符 2"/>
          <p:cNvSpPr>
            <a:spLocks noGrp="1"/>
          </p:cNvSpPr>
          <p:nvPr>
            <p:ph type="body" idx="1"/>
          </p:nvPr>
        </p:nvSpPr>
        <p:spPr/>
        <p:txBody>
          <a:bodyPr wrap="square" lIns="91440" tIns="45720" rIns="91440" bIns="45720" anchor="t"/>
          <a:lstStyle/>
          <a:p>
            <a:pPr lvl="0"/>
            <a:endParaRPr lang="zh-CN" altLang="en-US" dirty="0"/>
          </a:p>
        </p:txBody>
      </p:sp>
      <p:sp>
        <p:nvSpPr>
          <p:cNvPr id="2" name="页眉占位符 1"/>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p:sp>
      <p:sp>
        <p:nvSpPr>
          <p:cNvPr id="102403" name="备注占位符 2"/>
          <p:cNvSpPr>
            <a:spLocks noGrp="1"/>
          </p:cNvSpPr>
          <p:nvPr>
            <p:ph type="body" idx="1"/>
          </p:nvPr>
        </p:nvSpPr>
        <p:spPr/>
        <p:txBody>
          <a:bodyPr wrap="square" lIns="91440" tIns="45720" rIns="91440" bIns="45720" anchor="t"/>
          <a:lstStyle/>
          <a:p>
            <a:pPr lvl="0"/>
            <a:r>
              <a:rPr lang="en-US" altLang="zh-CN" dirty="0"/>
              <a:t>We started with 600 million 100mer reads from a genomic library and plotted its K-mer distribution. It looked like the following plot</a:t>
            </a:r>
            <a:endParaRPr lang="zh-CN" altLang="en-US" dirty="0"/>
          </a:p>
        </p:txBody>
      </p:sp>
      <p:sp>
        <p:nvSpPr>
          <p:cNvPr id="2" name="页眉占位符 1"/>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Rot="1" noChangeAspect="1" noTextEdit="1"/>
          </p:cNvSpPr>
          <p:nvPr>
            <p:ph type="sldImg"/>
          </p:nvPr>
        </p:nvSpPr>
        <p:spPr/>
      </p:sp>
      <p:sp>
        <p:nvSpPr>
          <p:cNvPr id="90116" name="Rectangle 3"/>
          <p:cNvSpPr>
            <a:spLocks noGrp="1"/>
          </p:cNvSpPr>
          <p:nvPr>
            <p:ph type="body" idx="1"/>
          </p:nvPr>
        </p:nvSpPr>
        <p:spPr/>
        <p:txBody>
          <a:bodyPr wrap="square" lIns="91440" tIns="45720" rIns="91440" bIns="45720" anchor="t"/>
          <a:lstStyle/>
          <a:p>
            <a:pPr lvl="0" eaLnBrk="1" hangingPunct="1"/>
            <a:r>
              <a:rPr lang="en-US" altLang="zh-CN" dirty="0"/>
              <a:t>map-based approach</a:t>
            </a:r>
            <a:endParaRPr lang="en-US" altLang="zh-CN" dirty="0"/>
          </a:p>
        </p:txBody>
      </p:sp>
      <p:sp>
        <p:nvSpPr>
          <p:cNvPr id="2" name="页眉占位符 1"/>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p:sp>
      <p:sp>
        <p:nvSpPr>
          <p:cNvPr id="92163" name="备注占位符 2"/>
          <p:cNvSpPr>
            <a:spLocks noGrp="1"/>
          </p:cNvSpPr>
          <p:nvPr>
            <p:ph type="body" idx="1"/>
          </p:nvPr>
        </p:nvSpPr>
        <p:spPr/>
        <p:txBody>
          <a:bodyPr wrap="square" lIns="91440" tIns="45720" rIns="91440" bIns="45720" anchor="t"/>
          <a:lstStyle/>
          <a:p>
            <a:pPr lvl="0"/>
            <a:r>
              <a:rPr lang="en-US" altLang="zh-CN" dirty="0"/>
              <a:t>There are three major types of erroneous connections that</a:t>
            </a:r>
            <a:endParaRPr lang="en-US" altLang="zh-CN" dirty="0"/>
          </a:p>
          <a:p>
            <a:pPr lvl="0"/>
            <a:r>
              <a:rPr lang="en-US" altLang="zh-CN" dirty="0"/>
              <a:t>need to be addressed: (1) tips—short and low-coverage dead ends,</a:t>
            </a:r>
            <a:endParaRPr lang="en-US" altLang="zh-CN" dirty="0"/>
          </a:p>
          <a:p>
            <a:pPr lvl="0"/>
            <a:r>
              <a:rPr lang="en-US" altLang="zh-CN" dirty="0"/>
              <a:t>which are likely to be caused by sequencing errors at read ends; (2)</a:t>
            </a:r>
            <a:endParaRPr lang="en-US" altLang="zh-CN" dirty="0"/>
          </a:p>
          <a:p>
            <a:pPr lvl="0"/>
            <a:r>
              <a:rPr lang="en-US" altLang="zh-CN" dirty="0"/>
              <a:t>low-coverage links—nodes connected by only one or a few reads,</a:t>
            </a:r>
            <a:endParaRPr lang="en-US" altLang="zh-CN" dirty="0"/>
          </a:p>
          <a:p>
            <a:pPr lvl="0"/>
            <a:r>
              <a:rPr lang="en-US" altLang="zh-CN" dirty="0"/>
              <a:t>which are likely to be chimeric connections; and (3) bubbles—</a:t>
            </a:r>
            <a:endParaRPr lang="en-US" altLang="zh-CN" dirty="0"/>
          </a:p>
          <a:p>
            <a:pPr lvl="0"/>
            <a:r>
              <a:rPr lang="en-US" altLang="zh-CN" dirty="0"/>
              <a:t>redundant paths with minor differences, which may represent</a:t>
            </a:r>
            <a:endParaRPr lang="en-US" altLang="zh-CN" dirty="0"/>
          </a:p>
          <a:p>
            <a:pPr lvl="0"/>
            <a:r>
              <a:rPr lang="en-US" altLang="zh-CN" dirty="0"/>
              <a:t>polymorphisms between either homogenous chromosomes or</a:t>
            </a:r>
            <a:endParaRPr lang="en-US" altLang="zh-CN" dirty="0"/>
          </a:p>
          <a:p>
            <a:pPr lvl="0"/>
            <a:r>
              <a:rPr lang="en-US" altLang="zh-CN" dirty="0"/>
              <a:t>repeat copies.</a:t>
            </a:r>
            <a:endParaRPr lang="zh-CN" altLang="en-US" dirty="0"/>
          </a:p>
        </p:txBody>
      </p:sp>
      <p:sp>
        <p:nvSpPr>
          <p:cNvPr id="2" name="页眉占位符 1"/>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
          <p:cNvSpPr>
            <a:spLocks noGrp="1" noRot="1" noChangeAspect="1" noTextEdit="1"/>
          </p:cNvSpPr>
          <p:nvPr>
            <p:ph type="sldImg"/>
          </p:nvPr>
        </p:nvSpPr>
        <p:spPr>
          <a:xfrm>
            <a:off x="1347788" y="912813"/>
            <a:ext cx="4159250" cy="3121025"/>
          </a:xfrm>
          <a:solidFill>
            <a:srgbClr val="FFFFFF">
              <a:alpha val="100000"/>
            </a:srgbClr>
          </a:solidFill>
        </p:spPr>
      </p:sp>
      <p:sp>
        <p:nvSpPr>
          <p:cNvPr id="104451" name="Rectangle 2"/>
          <p:cNvSpPr>
            <a:spLocks noGrp="1"/>
          </p:cNvSpPr>
          <p:nvPr>
            <p:ph type="body" idx="1"/>
          </p:nvPr>
        </p:nvSpPr>
        <p:spPr>
          <a:xfrm>
            <a:off x="1046163" y="4338638"/>
            <a:ext cx="4767262" cy="3462337"/>
          </a:xfrm>
        </p:spPr>
        <p:txBody>
          <a:bodyPr wrap="none" lIns="91440" tIns="45720" rIns="91440" bIns="45720" anchor="ctr"/>
          <a:lstStyle/>
          <a:p>
            <a:pPr lvl="0" eaLnBrk="1" hangingPunct="1"/>
            <a:endParaRPr lang="zh-CN" altLang="en-US" dirty="0"/>
          </a:p>
        </p:txBody>
      </p:sp>
      <p:sp>
        <p:nvSpPr>
          <p:cNvPr id="2" name="页眉占位符 1"/>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026"/>
          <p:cNvSpPr>
            <a:spLocks noGrp="1" noRot="1" noChangeAspect="1" noTextEdit="1"/>
          </p:cNvSpPr>
          <p:nvPr>
            <p:ph type="sldImg"/>
          </p:nvPr>
        </p:nvSpPr>
        <p:spPr>
          <a:xfrm>
            <a:off x="1347788" y="912813"/>
            <a:ext cx="4159250" cy="3121025"/>
          </a:xfrm>
          <a:solidFill>
            <a:srgbClr val="FFFFFF">
              <a:alpha val="100000"/>
            </a:srgbClr>
          </a:solidFill>
        </p:spPr>
      </p:sp>
      <p:sp>
        <p:nvSpPr>
          <p:cNvPr id="106499" name="Rectangle 1027"/>
          <p:cNvSpPr>
            <a:spLocks noGrp="1"/>
          </p:cNvSpPr>
          <p:nvPr>
            <p:ph type="body" idx="1"/>
          </p:nvPr>
        </p:nvSpPr>
        <p:spPr>
          <a:xfrm>
            <a:off x="1046163" y="4338638"/>
            <a:ext cx="4767262" cy="3460750"/>
          </a:xfrm>
        </p:spPr>
        <p:txBody>
          <a:bodyPr wrap="none" lIns="91440" tIns="45720" rIns="91440" bIns="45720" anchor="ctr"/>
          <a:lstStyle/>
          <a:p>
            <a:pPr lvl="0" eaLnBrk="1" hangingPunct="1"/>
            <a:endParaRPr lang="zh-CN" altLang="en-US" dirty="0"/>
          </a:p>
        </p:txBody>
      </p:sp>
      <p:sp>
        <p:nvSpPr>
          <p:cNvPr id="2" name="页眉占位符 1"/>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p:sp>
      <p:sp>
        <p:nvSpPr>
          <p:cNvPr id="98307" name="备注占位符 2"/>
          <p:cNvSpPr>
            <a:spLocks noGrp="1"/>
          </p:cNvSpPr>
          <p:nvPr>
            <p:ph type="body" idx="1"/>
          </p:nvPr>
        </p:nvSpPr>
        <p:spPr/>
        <p:txBody>
          <a:bodyPr wrap="square" lIns="91440" tIns="45720" rIns="91440" bIns="45720" anchor="t"/>
          <a:lstStyle/>
          <a:p>
            <a:pPr lvl="0"/>
            <a:r>
              <a:rPr lang="zh-CN" altLang="en-US" dirty="0">
                <a:solidFill>
                  <a:schemeClr val="tx2"/>
                </a:solidFill>
              </a:rPr>
              <a:t>Li, X. and Waterman, M.S. 2003. Estimating the repeat structure and length of DNA。 </a:t>
            </a:r>
            <a:r>
              <a:rPr lang="en-US" altLang="zh-CN" i="1" dirty="0"/>
              <a:t>Genome Res. </a:t>
            </a:r>
            <a:r>
              <a:rPr lang="en-US" altLang="zh-CN" dirty="0"/>
              <a:t>2003 13: 1916-1922</a:t>
            </a:r>
            <a:endParaRPr lang="en-US" altLang="zh-CN" dirty="0">
              <a:solidFill>
                <a:schemeClr val="tx2"/>
              </a:solidFill>
            </a:endParaRPr>
          </a:p>
          <a:p>
            <a:pPr lvl="0"/>
            <a:r>
              <a:rPr lang="en-US" altLang="zh-CN" dirty="0"/>
              <a:t>2015</a:t>
            </a:r>
            <a:r>
              <a:rPr lang="zh-CN" altLang="en-US" dirty="0"/>
              <a:t>年</a:t>
            </a:r>
            <a:r>
              <a:rPr lang="en-US" altLang="zh-CN" dirty="0"/>
              <a:t>2</a:t>
            </a:r>
            <a:r>
              <a:rPr lang="zh-CN" altLang="en-US" dirty="0"/>
              <a:t>月</a:t>
            </a:r>
            <a:r>
              <a:rPr lang="en-US" altLang="zh-CN" dirty="0"/>
              <a:t>10</a:t>
            </a:r>
            <a:r>
              <a:rPr lang="zh-CN" altLang="en-US" dirty="0"/>
              <a:t>日，以色列特拉维夫大学校长、丹</a:t>
            </a:r>
            <a:r>
              <a:rPr lang="en-US" altLang="zh-CN" dirty="0"/>
              <a:t>•</a:t>
            </a:r>
            <a:r>
              <a:rPr lang="zh-CN" altLang="en-US" dirty="0"/>
              <a:t>大卫奖（</a:t>
            </a:r>
            <a:r>
              <a:rPr lang="en-US" altLang="zh-CN" dirty="0"/>
              <a:t>Dan David Prize</a:t>
            </a:r>
            <a:r>
              <a:rPr lang="zh-CN" altLang="en-US" dirty="0"/>
              <a:t>）委员会主席</a:t>
            </a:r>
            <a:r>
              <a:rPr lang="en-US" altLang="zh-CN" dirty="0"/>
              <a:t>Joseph Klafter</a:t>
            </a:r>
            <a:r>
              <a:rPr lang="zh-CN" altLang="en-US" dirty="0"/>
              <a:t>宣布，</a:t>
            </a:r>
            <a:r>
              <a:rPr lang="en-US" altLang="zh-CN" dirty="0"/>
              <a:t>2015</a:t>
            </a:r>
            <a:r>
              <a:rPr lang="zh-CN" altLang="en-US" dirty="0"/>
              <a:t>年丹</a:t>
            </a:r>
            <a:r>
              <a:rPr lang="en-US" altLang="zh-CN" dirty="0"/>
              <a:t>•</a:t>
            </a:r>
            <a:r>
              <a:rPr lang="zh-CN" altLang="en-US" dirty="0"/>
              <a:t>大卫奖之未来奖授予生物信息学领域的三位杰出的科学家</a:t>
            </a:r>
            <a:r>
              <a:rPr lang="en-US" altLang="zh-CN" dirty="0"/>
              <a:t>Cyrus Chothia</a:t>
            </a:r>
            <a:r>
              <a:rPr lang="zh-CN" altLang="en-US" dirty="0"/>
              <a:t>教授、</a:t>
            </a:r>
            <a:r>
              <a:rPr lang="en-US" altLang="zh-CN" dirty="0"/>
              <a:t>David Haussler</a:t>
            </a:r>
            <a:r>
              <a:rPr lang="zh-CN" altLang="en-US" dirty="0"/>
              <a:t>教授和</a:t>
            </a:r>
            <a:r>
              <a:rPr lang="en-US" altLang="zh-CN" dirty="0"/>
              <a:t>Michael Waterman</a:t>
            </a:r>
            <a:r>
              <a:rPr lang="zh-CN" altLang="en-US" dirty="0"/>
              <a:t>教授，三位科学家将分享一百万美元的奖金，颁奖典礼将于</a:t>
            </a:r>
            <a:r>
              <a:rPr lang="en-US" altLang="zh-CN" dirty="0"/>
              <a:t>2015</a:t>
            </a:r>
            <a:r>
              <a:rPr lang="zh-CN" altLang="en-US" dirty="0"/>
              <a:t>年</a:t>
            </a:r>
            <a:r>
              <a:rPr lang="en-US" altLang="zh-CN" dirty="0"/>
              <a:t>5</a:t>
            </a:r>
            <a:r>
              <a:rPr lang="zh-CN" altLang="en-US" dirty="0"/>
              <a:t>月</a:t>
            </a:r>
            <a:r>
              <a:rPr lang="en-US" altLang="zh-CN" dirty="0"/>
              <a:t>17</a:t>
            </a:r>
            <a:r>
              <a:rPr lang="zh-CN" altLang="en-US" dirty="0"/>
              <a:t>日在特拉维夫举行。</a:t>
            </a:r>
            <a:endParaRPr lang="zh-CN" altLang="en-US" dirty="0"/>
          </a:p>
        </p:txBody>
      </p:sp>
      <p:sp>
        <p:nvSpPr>
          <p:cNvPr id="2" name="页眉占位符 1"/>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zh-CN" altLang="zh-CN" sz="1200" b="0" i="0" u="none" strike="noStrike" kern="1200" cap="none" spc="0" normalizeH="0" baseline="0" noProof="0" dirty="0" smtClean="0">
                <a:ln>
                  <a:noFill/>
                </a:ln>
                <a:solidFill>
                  <a:schemeClr val="tx1"/>
                </a:solidFill>
                <a:effectLst/>
                <a:uLnTx/>
                <a:uFillTx/>
                <a:latin typeface="+mn-lt"/>
                <a:ea typeface="+mn-ea"/>
                <a:cs typeface="+mn-cs"/>
              </a:rPr>
              <a:t>随着高通量测序时代的到来，越来越多的物种全基因组序列被测序，生物信息学家们又发展了一套基于全基因组测序片段的</a:t>
            </a:r>
            <a:r>
              <a:rPr kumimoji="1" lang="en-US" altLang="zh-CN" sz="1200" b="0" i="1" u="none" strike="noStrike" kern="1200" cap="none" spc="0" normalizeH="0" baseline="0" noProof="0" dirty="0" smtClean="0">
                <a:ln>
                  <a:noFill/>
                </a:ln>
                <a:solidFill>
                  <a:schemeClr val="tx1"/>
                </a:solidFill>
                <a:effectLst/>
                <a:uLnTx/>
                <a:uFillTx/>
                <a:latin typeface="+mn-lt"/>
                <a:ea typeface="+mn-ea"/>
                <a:cs typeface="+mn-cs"/>
              </a:rPr>
              <a:t>K</a:t>
            </a:r>
            <a:r>
              <a:rPr kumimoji="1" lang="en-US"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zh-CN" sz="1200" b="0" i="0" u="none" strike="noStrike" kern="1200" cap="none" spc="0" normalizeH="0" baseline="0" noProof="0" dirty="0" err="1" smtClean="0">
                <a:ln>
                  <a:noFill/>
                </a:ln>
                <a:solidFill>
                  <a:schemeClr val="tx1"/>
                </a:solidFill>
                <a:effectLst/>
                <a:uLnTx/>
                <a:uFillTx/>
                <a:latin typeface="+mn-lt"/>
                <a:ea typeface="+mn-ea"/>
                <a:cs typeface="+mn-cs"/>
              </a:rPr>
              <a:t>mer</a:t>
            </a:r>
            <a:r>
              <a:rPr kumimoji="1" lang="zh-CN" altLang="zh-CN" sz="1200" b="0" i="0" u="none" strike="noStrike" kern="1200" cap="none" spc="0" normalizeH="0" baseline="0" noProof="0" dirty="0" smtClean="0">
                <a:ln>
                  <a:noFill/>
                </a:ln>
                <a:solidFill>
                  <a:schemeClr val="tx1"/>
                </a:solidFill>
                <a:effectLst/>
                <a:uLnTx/>
                <a:uFillTx/>
                <a:latin typeface="+mn-lt"/>
                <a:ea typeface="+mn-ea"/>
                <a:cs typeface="+mn-cs"/>
              </a:rPr>
              <a:t>深度分布来估测物种基因组大小的方法（</a:t>
            </a:r>
            <a:r>
              <a:rPr kumimoji="1" lang="en-US" altLang="zh-CN" sz="1200" b="0" i="0" u="none" strike="noStrike" kern="1200" cap="none" spc="0" normalizeH="0" baseline="0" noProof="0" dirty="0" smtClean="0">
                <a:ln>
                  <a:noFill/>
                </a:ln>
                <a:solidFill>
                  <a:schemeClr val="tx1"/>
                </a:solidFill>
                <a:effectLst/>
                <a:uLnTx/>
                <a:uFillTx/>
                <a:latin typeface="+mn-lt"/>
                <a:ea typeface="+mn-ea"/>
                <a:cs typeface="+mn-cs"/>
              </a:rPr>
              <a:t>Li</a:t>
            </a:r>
            <a:r>
              <a:rPr kumimoji="1" lang="zh-CN" altLang="zh-CN" sz="1200" b="0" i="0" u="none" strike="noStrike" kern="1200" cap="none" spc="0" normalizeH="0" baseline="0" noProof="0" dirty="0" smtClean="0">
                <a:ln>
                  <a:noFill/>
                </a:ln>
                <a:solidFill>
                  <a:schemeClr val="tx1"/>
                </a:solidFill>
                <a:effectLst/>
                <a:uLnTx/>
                <a:uFillTx/>
                <a:latin typeface="+mn-lt"/>
                <a:ea typeface="+mn-ea"/>
                <a:cs typeface="+mn-cs"/>
              </a:rPr>
              <a:t>和</a:t>
            </a:r>
            <a:r>
              <a:rPr kumimoji="1" lang="en-US" altLang="zh-CN" sz="1200" b="0" i="0" u="none" strike="noStrike" kern="1200" cap="none" spc="0" normalizeH="0" baseline="0" noProof="0" dirty="0" smtClean="0">
                <a:ln>
                  <a:noFill/>
                </a:ln>
                <a:solidFill>
                  <a:schemeClr val="tx1"/>
                </a:solidFill>
                <a:effectLst/>
                <a:uLnTx/>
                <a:uFillTx/>
                <a:latin typeface="+mn-lt"/>
                <a:ea typeface="+mn-ea"/>
                <a:cs typeface="+mn-cs"/>
              </a:rPr>
              <a:t>Waterman</a:t>
            </a:r>
            <a:r>
              <a:rPr kumimoji="1" lang="zh-CN"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zh-CN" sz="1200" b="0" i="0" u="none" strike="noStrike" kern="1200" cap="none" spc="0" normalizeH="0" baseline="0" noProof="0" dirty="0" smtClean="0">
                <a:ln>
                  <a:noFill/>
                </a:ln>
                <a:solidFill>
                  <a:schemeClr val="tx1"/>
                </a:solidFill>
                <a:effectLst/>
                <a:uLnTx/>
                <a:uFillTx/>
                <a:latin typeface="+mn-lt"/>
                <a:ea typeface="+mn-ea"/>
                <a:cs typeface="+mn-cs"/>
              </a:rPr>
              <a:t>2003</a:t>
            </a:r>
            <a:r>
              <a:rPr kumimoji="1" lang="zh-CN"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zh-CN" sz="1200" b="0" i="0" u="none" strike="noStrike" kern="1200" cap="none" spc="0" normalizeH="0" baseline="0" noProof="0" dirty="0" err="1" smtClean="0">
                <a:ln>
                  <a:noFill/>
                </a:ln>
                <a:solidFill>
                  <a:schemeClr val="tx1"/>
                </a:solidFill>
                <a:effectLst/>
                <a:uLnTx/>
                <a:uFillTx/>
                <a:latin typeface="+mn-lt"/>
                <a:ea typeface="+mn-ea"/>
                <a:cs typeface="+mn-cs"/>
              </a:rPr>
              <a:t>Havlak</a:t>
            </a:r>
            <a:r>
              <a:rPr kumimoji="1" lang="zh-CN" altLang="zh-CN" sz="1200" b="0" i="0" u="none" strike="noStrike" kern="1200" cap="none" spc="0" normalizeH="0" baseline="0" noProof="0" dirty="0" smtClean="0">
                <a:ln>
                  <a:noFill/>
                </a:ln>
                <a:solidFill>
                  <a:schemeClr val="tx1"/>
                </a:solidFill>
                <a:effectLst/>
                <a:uLnTx/>
                <a:uFillTx/>
                <a:latin typeface="+mn-lt"/>
                <a:ea typeface="+mn-ea"/>
                <a:cs typeface="+mn-cs"/>
              </a:rPr>
              <a:t>等，</a:t>
            </a:r>
            <a:r>
              <a:rPr kumimoji="1" lang="en-US" altLang="zh-CN" sz="1200" b="0" i="0" u="none" strike="noStrike" kern="1200" cap="none" spc="0" normalizeH="0" baseline="0" noProof="0" dirty="0" smtClean="0">
                <a:ln>
                  <a:noFill/>
                </a:ln>
                <a:solidFill>
                  <a:schemeClr val="tx1"/>
                </a:solidFill>
                <a:effectLst/>
                <a:uLnTx/>
                <a:uFillTx/>
                <a:latin typeface="+mn-lt"/>
                <a:ea typeface="+mn-ea"/>
                <a:cs typeface="+mn-cs"/>
              </a:rPr>
              <a:t>2004</a:t>
            </a:r>
            <a:r>
              <a:rPr kumimoji="1" lang="zh-CN" altLang="zh-CN" sz="1200" b="0" i="0" u="none" strike="noStrike" kern="1200" cap="none" spc="0" normalizeH="0" baseline="0" noProof="0" dirty="0" smtClean="0">
                <a:ln>
                  <a:noFill/>
                </a:ln>
                <a:solidFill>
                  <a:schemeClr val="tx1"/>
                </a:solidFill>
                <a:effectLst/>
                <a:uLnTx/>
                <a:uFillTx/>
                <a:latin typeface="+mn-lt"/>
                <a:ea typeface="+mn-ea"/>
                <a:cs typeface="+mn-cs"/>
              </a:rPr>
              <a:t>），简称</a:t>
            </a:r>
            <a:r>
              <a:rPr kumimoji="1" lang="en-US" altLang="zh-CN" sz="1200" b="0" i="1" u="none" strike="noStrike" kern="1200" cap="none" spc="0" normalizeH="0" baseline="0" noProof="0" dirty="0" smtClean="0">
                <a:ln>
                  <a:noFill/>
                </a:ln>
                <a:solidFill>
                  <a:schemeClr val="tx1"/>
                </a:solidFill>
                <a:effectLst/>
                <a:uLnTx/>
                <a:uFillTx/>
                <a:latin typeface="+mn-lt"/>
                <a:ea typeface="+mn-ea"/>
                <a:cs typeface="+mn-cs"/>
              </a:rPr>
              <a:t>K</a:t>
            </a:r>
            <a:r>
              <a:rPr kumimoji="1" lang="en-US" altLang="zh-CN" sz="12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zh-CN" sz="1200" b="0" i="0" u="none" strike="noStrike" kern="1200" cap="none" spc="0" normalizeH="0" baseline="0" noProof="0" dirty="0" err="1" smtClean="0">
                <a:ln>
                  <a:noFill/>
                </a:ln>
                <a:solidFill>
                  <a:schemeClr val="tx1"/>
                </a:solidFill>
                <a:effectLst/>
                <a:uLnTx/>
                <a:uFillTx/>
                <a:latin typeface="+mn-lt"/>
                <a:ea typeface="+mn-ea"/>
                <a:cs typeface="+mn-cs"/>
              </a:rPr>
              <a:t>mer</a:t>
            </a:r>
            <a:r>
              <a:rPr kumimoji="1" lang="zh-CN" altLang="zh-CN" sz="1200" b="0" i="0" u="none" strike="noStrike" kern="1200" cap="none" spc="0" normalizeH="0" baseline="0" noProof="0" dirty="0" smtClean="0">
                <a:ln>
                  <a:noFill/>
                </a:ln>
                <a:solidFill>
                  <a:schemeClr val="tx1"/>
                </a:solidFill>
                <a:effectLst/>
                <a:uLnTx/>
                <a:uFillTx/>
                <a:latin typeface="+mn-lt"/>
                <a:ea typeface="+mn-ea"/>
                <a:cs typeface="+mn-cs"/>
              </a:rPr>
              <a:t>分析，并得到推广使用。</a:t>
            </a:r>
            <a:r>
              <a:rPr kumimoji="1" lang="zh-CN" altLang="en-US"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宋体" panose="02010600030101010101" pitchFamily="2" charset="-122"/>
                <a:cs typeface="+mn-cs"/>
              </a:rPr>
              <a:t>Li, X. and Waterman, M.S. 2003. Estimating the repeat structure and length of DNA。 </a:t>
            </a:r>
            <a:r>
              <a:rPr kumimoji="1" lang="en-US" altLang="zh-CN" sz="1200" b="0" i="1"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Genome Res. </a:t>
            </a:r>
            <a:r>
              <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2003 13: 1916-1922</a:t>
            </a:r>
            <a:endParaRPr kumimoji="1" lang="en-US" altLang="zh-CN"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Lander, E.S. and Waterman, M.S. 1988. Genomic mapping by fingerprinting random clones: A mathematical analysis. </a:t>
            </a:r>
            <a:r>
              <a:rPr kumimoji="1" lang="en-US" altLang="zh-CN" sz="1200" b="0" i="1"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Genomics </a:t>
            </a:r>
            <a:r>
              <a:rPr kumimoji="1" lang="en-US" altLang="zh-CN"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 </a:t>
            </a:r>
            <a:r>
              <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231–239.</a:t>
            </a:r>
            <a:endPar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In the process of shotgun sequence assembly, reads of</a:t>
            </a:r>
            <a:endPar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length ∼600 </a:t>
            </a:r>
            <a:r>
              <a:rPr kumimoji="1" lang="en-US" altLang="zh-CN" sz="12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宋体" panose="02010600030101010101" pitchFamily="2" charset="-122"/>
                <a:cs typeface="+mn-cs"/>
              </a:rPr>
              <a:t>bp</a:t>
            </a:r>
            <a:r>
              <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are sampled randomly from a DNA clone library.</a:t>
            </a:r>
            <a:endPar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In traditional sequencing, using the sequences of those reads,</a:t>
            </a:r>
            <a:endPar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pairwise overlaps are calculated, and then read layout is determined,</a:t>
            </a:r>
            <a:endPar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and finally, the consensus sequence is deduced. This</a:t>
            </a:r>
            <a:endPar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yields an estimate of the original DNA sequence. In 1988, Lander</a:t>
            </a:r>
            <a:endPar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and Waterman (Lander and Waterman 1988; Waterman 1995) described</a:t>
            </a:r>
            <a:endPar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the statistical issues of this process. They model the left</a:t>
            </a:r>
            <a:endPar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(right) ends of reads as a Poisson process, and give formulas for</a:t>
            </a:r>
            <a:endPar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the expected properties of the project.</a:t>
            </a:r>
            <a:endParaRPr kumimoji="1" lang="zh-CN"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页眉占位符 1"/>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TextEdit="1"/>
          </p:cNvSpPr>
          <p:nvPr>
            <p:ph type="sldImg"/>
          </p:nvPr>
        </p:nvSpPr>
        <p:spPr/>
      </p:sp>
      <p:sp>
        <p:nvSpPr>
          <p:cNvPr id="100356" name="Rectangle 3"/>
          <p:cNvSpPr>
            <a:spLocks noGrp="1"/>
          </p:cNvSpPr>
          <p:nvPr>
            <p:ph type="body" idx="1"/>
          </p:nvPr>
        </p:nvSpPr>
        <p:spPr/>
        <p:txBody>
          <a:bodyPr wrap="square" lIns="91440" tIns="45720" rIns="91440" bIns="45720" anchor="t"/>
          <a:lstStyle/>
          <a:p>
            <a:pPr lvl="0" eaLnBrk="1" hangingPunct="1"/>
            <a:endParaRPr lang="zh-CN" altLang="zh-CN" dirty="0">
              <a:latin typeface="Arial" panose="020B0604020202020204" pitchFamily="34" charset="0"/>
            </a:endParaRPr>
          </a:p>
        </p:txBody>
      </p:sp>
      <p:sp>
        <p:nvSpPr>
          <p:cNvPr id="2" name="页眉占位符 1"/>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2050" name="Group 29"/>
          <p:cNvGrpSpPr/>
          <p:nvPr/>
        </p:nvGrpSpPr>
        <p:grpSpPr>
          <a:xfrm>
            <a:off x="0" y="0"/>
            <a:ext cx="9144000" cy="6858000"/>
            <a:chOff x="0" y="0"/>
            <a:chExt cx="5760" cy="4320"/>
          </a:xfrm>
        </p:grpSpPr>
        <p:grpSp>
          <p:nvGrpSpPr>
            <p:cNvPr id="2056" name="Group 2"/>
            <p:cNvGrpSpPr/>
            <p:nvPr userDrawn="1"/>
          </p:nvGrpSpPr>
          <p:grpSpPr>
            <a:xfrm>
              <a:off x="0" y="0"/>
              <a:ext cx="5568" cy="4320"/>
              <a:chOff x="0" y="0"/>
              <a:chExt cx="5568" cy="4320"/>
            </a:xfrm>
          </p:grpSpPr>
          <p:grpSp>
            <p:nvGrpSpPr>
              <p:cNvPr id="2060" name="Group 3"/>
              <p:cNvGrpSpPr/>
              <p:nvPr userDrawn="1"/>
            </p:nvGrpSpPr>
            <p:grpSpPr>
              <a:xfrm>
                <a:off x="0" y="0"/>
                <a:ext cx="3216" cy="3072"/>
                <a:chOff x="0" y="0"/>
                <a:chExt cx="2928" cy="2784"/>
              </a:xfrm>
            </p:grpSpPr>
            <p:sp>
              <p:nvSpPr>
                <p:cNvPr id="2073" name="Oval 4"/>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2074" name="Oval 5"/>
                <p:cNvSpPr/>
                <p:nvPr userDrawn="1"/>
              </p:nvSpPr>
              <p:spPr>
                <a:xfrm>
                  <a:off x="240" y="240"/>
                  <a:ext cx="2445" cy="230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2075" name="Oval 6"/>
                <p:cNvSpPr/>
                <p:nvPr userDrawn="1"/>
              </p:nvSpPr>
              <p:spPr>
                <a:xfrm>
                  <a:off x="480" y="480"/>
                  <a:ext cx="1968" cy="1822"/>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2076" name="Oval 7"/>
                <p:cNvSpPr/>
                <p:nvPr userDrawn="1"/>
              </p:nvSpPr>
              <p:spPr>
                <a:xfrm>
                  <a:off x="720" y="720"/>
                  <a:ext cx="1488" cy="1349"/>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2077" name="Oval 8"/>
                <p:cNvSpPr/>
                <p:nvPr userDrawn="1"/>
              </p:nvSpPr>
              <p:spPr>
                <a:xfrm>
                  <a:off x="912" y="912"/>
                  <a:ext cx="1103" cy="962"/>
                </a:xfrm>
                <a:prstGeom prst="ellipse">
                  <a:avLst/>
                </a:prstGeom>
                <a:noFill/>
                <a:ln w="9525" cap="flat" cmpd="sng">
                  <a:solidFill>
                    <a:schemeClr val="accent1"/>
                  </a:solidFill>
                  <a:prstDash val="sysDot"/>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grpSp>
          <p:grpSp>
            <p:nvGrpSpPr>
              <p:cNvPr id="2061" name="Group 9"/>
              <p:cNvGrpSpPr/>
              <p:nvPr userDrawn="1"/>
            </p:nvGrpSpPr>
            <p:grpSpPr>
              <a:xfrm>
                <a:off x="2016" y="2016"/>
                <a:ext cx="2448" cy="2304"/>
                <a:chOff x="0" y="0"/>
                <a:chExt cx="2928" cy="2784"/>
              </a:xfrm>
            </p:grpSpPr>
            <p:sp>
              <p:nvSpPr>
                <p:cNvPr id="2068" name="Oval 10"/>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2" name="Oval 11"/>
                <p:cNvSpPr/>
                <p:nvPr userDrawn="1"/>
              </p:nvSpPr>
              <p:spPr>
                <a:xfrm>
                  <a:off x="240" y="240"/>
                  <a:ext cx="2447" cy="2303"/>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3" name="Oval 12"/>
                <p:cNvSpPr/>
                <p:nvPr userDrawn="1"/>
              </p:nvSpPr>
              <p:spPr>
                <a:xfrm>
                  <a:off x="480" y="480"/>
                  <a:ext cx="1970" cy="1826"/>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2071" name="Oval 13"/>
                <p:cNvSpPr/>
                <p:nvPr userDrawn="1"/>
              </p:nvSpPr>
              <p:spPr>
                <a:xfrm>
                  <a:off x="720" y="720"/>
                  <a:ext cx="1488" cy="134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2072" name="Oval 14"/>
                <p:cNvSpPr/>
                <p:nvPr userDrawn="1"/>
              </p:nvSpPr>
              <p:spPr>
                <a:xfrm>
                  <a:off x="911" y="912"/>
                  <a:ext cx="1105" cy="958"/>
                </a:xfrm>
                <a:prstGeom prst="ellipse">
                  <a:avLst/>
                </a:prstGeom>
                <a:noFill/>
                <a:ln w="9525" cap="flat" cmpd="sng">
                  <a:solidFill>
                    <a:schemeClr val="accent1"/>
                  </a:solidFill>
                  <a:prstDash val="sysDot"/>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grpSp>
          <p:grpSp>
            <p:nvGrpSpPr>
              <p:cNvPr id="2062" name="Group 15"/>
              <p:cNvGrpSpPr/>
              <p:nvPr userDrawn="1"/>
            </p:nvGrpSpPr>
            <p:grpSpPr>
              <a:xfrm>
                <a:off x="2832" y="96"/>
                <a:ext cx="2736" cy="2592"/>
                <a:chOff x="0" y="0"/>
                <a:chExt cx="2928" cy="2784"/>
              </a:xfrm>
            </p:grpSpPr>
            <p:sp>
              <p:nvSpPr>
                <p:cNvPr id="2063" name="Oval 16"/>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2064" name="Oval 17"/>
                <p:cNvSpPr/>
                <p:nvPr userDrawn="1"/>
              </p:nvSpPr>
              <p:spPr>
                <a:xfrm>
                  <a:off x="240" y="240"/>
                  <a:ext cx="2452" cy="2305"/>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2065" name="Oval 18"/>
                <p:cNvSpPr/>
                <p:nvPr userDrawn="1"/>
              </p:nvSpPr>
              <p:spPr>
                <a:xfrm>
                  <a:off x="481" y="480"/>
                  <a:ext cx="1967" cy="182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2066" name="Oval 19"/>
                <p:cNvSpPr/>
                <p:nvPr userDrawn="1"/>
              </p:nvSpPr>
              <p:spPr>
                <a:xfrm>
                  <a:off x="720" y="720"/>
                  <a:ext cx="1488" cy="1347"/>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2067" name="Oval 20"/>
                <p:cNvSpPr/>
                <p:nvPr userDrawn="1"/>
              </p:nvSpPr>
              <p:spPr>
                <a:xfrm>
                  <a:off x="912" y="912"/>
                  <a:ext cx="1104" cy="960"/>
                </a:xfrm>
                <a:prstGeom prst="ellipse">
                  <a:avLst/>
                </a:prstGeom>
                <a:noFill/>
                <a:ln w="9525" cap="flat" cmpd="sng">
                  <a:solidFill>
                    <a:schemeClr val="accent1"/>
                  </a:solidFill>
                  <a:prstDash val="sysDot"/>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grpSp>
        </p:grpSp>
        <p:sp>
          <p:nvSpPr>
            <p:cNvPr id="2057" name="Line 26"/>
            <p:cNvSpPr/>
            <p:nvPr userDrawn="1"/>
          </p:nvSpPr>
          <p:spPr>
            <a:xfrm flipH="1">
              <a:off x="0" y="1536"/>
              <a:ext cx="1584" cy="2160"/>
            </a:xfrm>
            <a:prstGeom prst="line">
              <a:avLst/>
            </a:prstGeom>
            <a:ln w="9525" cap="flat" cmpd="sng">
              <a:solidFill>
                <a:schemeClr val="accent1"/>
              </a:solidFill>
              <a:prstDash val="dash"/>
              <a:headEnd type="none" w="med" len="med"/>
              <a:tailEnd type="none" w="med" len="med"/>
            </a:ln>
          </p:spPr>
        </p:sp>
        <p:sp>
          <p:nvSpPr>
            <p:cNvPr id="2058" name="Line 27"/>
            <p:cNvSpPr/>
            <p:nvPr userDrawn="1"/>
          </p:nvSpPr>
          <p:spPr>
            <a:xfrm>
              <a:off x="4176" y="1392"/>
              <a:ext cx="1584" cy="1728"/>
            </a:xfrm>
            <a:prstGeom prst="line">
              <a:avLst/>
            </a:prstGeom>
            <a:ln w="9525" cap="flat" cmpd="sng">
              <a:solidFill>
                <a:schemeClr val="accent1"/>
              </a:solidFill>
              <a:prstDash val="dash"/>
              <a:headEnd type="none" w="med" len="med"/>
              <a:tailEnd type="none" w="med" len="med"/>
            </a:ln>
          </p:spPr>
        </p:sp>
        <p:sp>
          <p:nvSpPr>
            <p:cNvPr id="2059" name="Line 28"/>
            <p:cNvSpPr/>
            <p:nvPr userDrawn="1"/>
          </p:nvSpPr>
          <p:spPr>
            <a:xfrm flipV="1">
              <a:off x="3216" y="0"/>
              <a:ext cx="240" cy="3120"/>
            </a:xfrm>
            <a:prstGeom prst="line">
              <a:avLst/>
            </a:prstGeom>
            <a:ln w="9525" cap="flat" cmpd="sng">
              <a:solidFill>
                <a:schemeClr val="accent1"/>
              </a:solidFill>
              <a:prstDash val="solid"/>
              <a:headEnd type="none" w="med" len="med"/>
              <a:tailEnd type="none" w="med" len="med"/>
            </a:ln>
          </p:spPr>
        </p:sp>
      </p:grpSp>
      <p:sp>
        <p:nvSpPr>
          <p:cNvPr id="2069" name="Rectangle 21"/>
          <p:cNvSpPr>
            <a:spLocks noGrp="1" noChangeArrowheads="1"/>
          </p:cNvSpPr>
          <p:nvPr>
            <p:ph type="ctrTitle"/>
          </p:nvPr>
        </p:nvSpPr>
        <p:spPr>
          <a:xfrm>
            <a:off x="685800" y="2286000"/>
            <a:ext cx="7772400" cy="1143000"/>
          </a:xfrm>
        </p:spPr>
        <p:txBody>
          <a:bodyPr/>
          <a:lstStyle>
            <a:lvl1pPr>
              <a:defRPr/>
            </a:lvl1pPr>
          </a:lstStyle>
          <a:p>
            <a:r>
              <a:rPr lang="zh-CN" altLang="en-US"/>
              <a:t>单击此处编辑母版标题样式</a:t>
            </a:r>
            <a:endParaRPr lang="zh-CN" altLang="en-US"/>
          </a:p>
        </p:txBody>
      </p:sp>
      <p:sp>
        <p:nvSpPr>
          <p:cNvPr id="2070" name="Rectangle 2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endParaRPr lang="zh-CN" altLang="en-US"/>
          </a:p>
        </p:txBody>
      </p:sp>
      <p:sp>
        <p:nvSpPr>
          <p:cNvPr id="49" name="Rectangle 23"/>
          <p:cNvSpPr>
            <a:spLocks noGrp="1" noChangeArrowheads="1"/>
          </p:cNvSpPr>
          <p:nvPr>
            <p:ph type="dt" sz="half" idx="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 name="Rectangle 24"/>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b="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 name="Rectangle 25"/>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lstStyle/>
          <a:p>
            <a:pPr algn="r"/>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2"/>
              </a:buClr>
              <a:buSzPct val="110000"/>
              <a:buFontTx/>
              <a:buChar char="•"/>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26" name="日期占位符 5"/>
          <p:cNvSpPr>
            <a:spLocks noGrp="1"/>
          </p:cNvSpPr>
          <p:nvPr>
            <p:ph type="dt" sz="half" idx="1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 name="页脚占位符 6"/>
          <p:cNvSpPr>
            <a:spLocks noGrp="1"/>
          </p:cNvSpPr>
          <p:nvPr>
            <p:ph type="ftr" sz="quarter" idx="1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-1-</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8" name="灯片编号占位符 7"/>
          <p:cNvSpPr>
            <a:spLocks noGrp="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algn="r"/>
            <a:fld id="{9A0DB2DC-4C9A-4742-B13C-FB6460FD3503}" type="slidenum">
              <a:rPr lang="en-US" altLang="zh-CN" dirty="0"/>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Pct val="110000"/>
              <a:buFontTx/>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5"/>
          <p:cNvGrpSpPr/>
          <p:nvPr/>
        </p:nvGrpSpPr>
        <p:grpSpPr>
          <a:xfrm>
            <a:off x="0" y="0"/>
            <a:ext cx="8839200" cy="6858000"/>
            <a:chOff x="0" y="0"/>
            <a:chExt cx="5568" cy="4320"/>
          </a:xfrm>
        </p:grpSpPr>
        <p:grpSp>
          <p:nvGrpSpPr>
            <p:cNvPr id="1032" name="Group 12"/>
            <p:cNvGrpSpPr/>
            <p:nvPr userDrawn="1"/>
          </p:nvGrpSpPr>
          <p:grpSpPr>
            <a:xfrm>
              <a:off x="0" y="0"/>
              <a:ext cx="3216" cy="3072"/>
              <a:chOff x="0" y="0"/>
              <a:chExt cx="2928" cy="2784"/>
            </a:xfrm>
          </p:grpSpPr>
          <p:sp>
            <p:nvSpPr>
              <p:cNvPr id="1045" name="Oval 7"/>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1046" name="Oval 8"/>
              <p:cNvSpPr/>
              <p:nvPr userDrawn="1"/>
            </p:nvSpPr>
            <p:spPr>
              <a:xfrm>
                <a:off x="240" y="240"/>
                <a:ext cx="2445" cy="230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1047" name="Oval 9"/>
              <p:cNvSpPr/>
              <p:nvPr userDrawn="1"/>
            </p:nvSpPr>
            <p:spPr>
              <a:xfrm>
                <a:off x="480" y="480"/>
                <a:ext cx="1968" cy="1822"/>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1048" name="Oval 10"/>
              <p:cNvSpPr/>
              <p:nvPr userDrawn="1"/>
            </p:nvSpPr>
            <p:spPr>
              <a:xfrm>
                <a:off x="720" y="720"/>
                <a:ext cx="1488" cy="1349"/>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1049" name="Oval 11"/>
              <p:cNvSpPr/>
              <p:nvPr userDrawn="1"/>
            </p:nvSpPr>
            <p:spPr>
              <a:xfrm>
                <a:off x="912" y="912"/>
                <a:ext cx="1103" cy="962"/>
              </a:xfrm>
              <a:prstGeom prst="ellipse">
                <a:avLst/>
              </a:prstGeom>
              <a:noFill/>
              <a:ln w="9525" cap="flat" cmpd="sng">
                <a:solidFill>
                  <a:schemeClr val="accent1"/>
                </a:solidFill>
                <a:prstDash val="sysDot"/>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grpSp>
        <p:grpSp>
          <p:nvGrpSpPr>
            <p:cNvPr id="1033" name="Group 13"/>
            <p:cNvGrpSpPr/>
            <p:nvPr userDrawn="1"/>
          </p:nvGrpSpPr>
          <p:grpSpPr>
            <a:xfrm>
              <a:off x="2016" y="2016"/>
              <a:ext cx="2448" cy="2304"/>
              <a:chOff x="0" y="0"/>
              <a:chExt cx="2928" cy="2784"/>
            </a:xfrm>
          </p:grpSpPr>
          <p:sp>
            <p:nvSpPr>
              <p:cNvPr id="1040" name="Oval 14"/>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1041" name="Oval 15"/>
              <p:cNvSpPr/>
              <p:nvPr userDrawn="1"/>
            </p:nvSpPr>
            <p:spPr>
              <a:xfrm>
                <a:off x="240" y="240"/>
                <a:ext cx="2447" cy="2303"/>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1042" name="Oval 16"/>
              <p:cNvSpPr/>
              <p:nvPr userDrawn="1"/>
            </p:nvSpPr>
            <p:spPr>
              <a:xfrm>
                <a:off x="480" y="480"/>
                <a:ext cx="1970" cy="1826"/>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1043" name="Oval 17"/>
              <p:cNvSpPr/>
              <p:nvPr userDrawn="1"/>
            </p:nvSpPr>
            <p:spPr>
              <a:xfrm>
                <a:off x="720" y="720"/>
                <a:ext cx="1488" cy="134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1044" name="Oval 18"/>
              <p:cNvSpPr/>
              <p:nvPr userDrawn="1"/>
            </p:nvSpPr>
            <p:spPr>
              <a:xfrm>
                <a:off x="911" y="912"/>
                <a:ext cx="1105" cy="958"/>
              </a:xfrm>
              <a:prstGeom prst="ellipse">
                <a:avLst/>
              </a:prstGeom>
              <a:noFill/>
              <a:ln w="9525" cap="flat" cmpd="sng">
                <a:solidFill>
                  <a:schemeClr val="accent1"/>
                </a:solidFill>
                <a:prstDash val="sysDot"/>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grpSp>
        <p:grpSp>
          <p:nvGrpSpPr>
            <p:cNvPr id="1034" name="Group 19"/>
            <p:cNvGrpSpPr/>
            <p:nvPr userDrawn="1"/>
          </p:nvGrpSpPr>
          <p:grpSpPr>
            <a:xfrm>
              <a:off x="2832" y="96"/>
              <a:ext cx="2736" cy="2592"/>
              <a:chOff x="0" y="0"/>
              <a:chExt cx="2928" cy="2784"/>
            </a:xfrm>
          </p:grpSpPr>
          <p:sp>
            <p:nvSpPr>
              <p:cNvPr id="1035" name="Oval 20"/>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1036" name="Oval 21"/>
              <p:cNvSpPr/>
              <p:nvPr userDrawn="1"/>
            </p:nvSpPr>
            <p:spPr>
              <a:xfrm>
                <a:off x="240" y="240"/>
                <a:ext cx="2452" cy="2305"/>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1037" name="Oval 22"/>
              <p:cNvSpPr/>
              <p:nvPr userDrawn="1"/>
            </p:nvSpPr>
            <p:spPr>
              <a:xfrm>
                <a:off x="481" y="480"/>
                <a:ext cx="1967" cy="1824"/>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1038" name="Oval 23"/>
              <p:cNvSpPr/>
              <p:nvPr userDrawn="1"/>
            </p:nvSpPr>
            <p:spPr>
              <a:xfrm>
                <a:off x="720" y="720"/>
                <a:ext cx="1488" cy="1347"/>
              </a:xfrm>
              <a:prstGeom prst="ellipse">
                <a:avLst/>
              </a:prstGeom>
              <a:noFill/>
              <a:ln w="9525" cap="flat" cmpd="sng">
                <a:solidFill>
                  <a:schemeClr val="accent1"/>
                </a:solidFill>
                <a:prstDash val="solid"/>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sp>
            <p:nvSpPr>
              <p:cNvPr id="1039" name="Oval 24"/>
              <p:cNvSpPr/>
              <p:nvPr userDrawn="1"/>
            </p:nvSpPr>
            <p:spPr>
              <a:xfrm>
                <a:off x="912" y="912"/>
                <a:ext cx="1104" cy="960"/>
              </a:xfrm>
              <a:prstGeom prst="ellipse">
                <a:avLst/>
              </a:prstGeom>
              <a:noFill/>
              <a:ln w="9525" cap="flat" cmpd="sng">
                <a:solidFill>
                  <a:schemeClr val="accent1"/>
                </a:solidFill>
                <a:prstDash val="sysDot"/>
                <a:headEnd type="none" w="med" len="med"/>
                <a:tailEnd type="none" w="med" len="med"/>
              </a:ln>
            </p:spPr>
            <p:txBody>
              <a:bodyPr wrap="none" anchor="ctr"/>
              <a:lstStyle/>
              <a:p>
                <a:pPr lvl="0" eaLnBrk="1" hangingPunct="1"/>
                <a:endParaRPr lang="zh-CN" altLang="en-US" dirty="0">
                  <a:latin typeface="Times New Roman" panose="02020603050405020304" pitchFamily="18" charset="0"/>
                </a:endParaRPr>
              </a:p>
            </p:txBody>
          </p:sp>
        </p:grpSp>
      </p:grpSp>
      <p:sp>
        <p:nvSpPr>
          <p:cNvPr id="1027" name="Rectangle 2"/>
          <p:cNvSpPr>
            <a:spLocks noGrp="1"/>
          </p:cNvSpPr>
          <p:nvPr>
            <p:ph type="title"/>
          </p:nvPr>
        </p:nvSpPr>
        <p:spPr>
          <a:xfrm>
            <a:off x="685800" y="609600"/>
            <a:ext cx="77724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8" name="Rectangle 3"/>
          <p:cNvSpPr>
            <a:spLocks noGrp="1"/>
          </p:cNvSpPr>
          <p:nvPr>
            <p:ph type="body" idx="1"/>
          </p:nvPr>
        </p:nvSpPr>
        <p:spPr>
          <a:xfrm>
            <a:off x="685800" y="1981200"/>
            <a:ext cx="7772400" cy="411480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kumimoji="0" sz="1400" b="1">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kumimoji="0" sz="1400" b="1">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b="1"/>
            </a:lvl1p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2"/>
        </a:buClr>
        <a:buSzPct val="11000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1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11000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6.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hyperlink" Target="http://genome.wustl.edu/eddy/tRNAscan-SE/" TargetMode="External"/><Relationship Id="rId3" Type="http://schemas.openxmlformats.org/officeDocument/2006/relationships/hyperlink" Target="http://genemark.biology.gatech.edu/GeneMark/" TargetMode="External"/><Relationship Id="rId2" Type="http://schemas.openxmlformats.org/officeDocument/2006/relationships/hyperlink" Target="http://ccr-081.mit.edu/GENSCAN.html" TargetMode="External"/><Relationship Id="rId1" Type="http://schemas.openxmlformats.org/officeDocument/2006/relationships/hyperlink" Target="http://www.softberry.co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25.png"/><Relationship Id="rId1"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2.xml"/><Relationship Id="rId7" Type="http://schemas.openxmlformats.org/officeDocument/2006/relationships/image" Target="../media/image5.png"/><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a:xfrm>
            <a:off x="611560" y="404664"/>
            <a:ext cx="7772400" cy="1143000"/>
          </a:xfrm>
        </p:spPr>
        <p:txBody>
          <a:bodyPr vert="horz" wrap="square" lIns="91440" tIns="45720" rIns="91440" bIns="45720" anchor="ctr"/>
          <a:lstStyle/>
          <a:p>
            <a:br>
              <a:rPr lang="en-US" altLang="zh-CN" sz="4000" b="1" dirty="0">
                <a:solidFill>
                  <a:srgbClr val="FF0000"/>
                </a:solidFill>
                <a:latin typeface="Verdana" panose="020B0604030504040204" pitchFamily="34" charset="0"/>
              </a:rPr>
            </a:br>
            <a:r>
              <a:rPr lang="en-US" altLang="zh-CN" sz="4000" b="1" dirty="0">
                <a:solidFill>
                  <a:srgbClr val="FF0000"/>
                </a:solidFill>
                <a:latin typeface="Verdana" panose="020B0604030504040204" pitchFamily="34" charset="0"/>
              </a:rPr>
              <a:t>Studying genomes</a:t>
            </a:r>
            <a:br>
              <a:rPr lang="zh-CN" altLang="en-US" sz="4000" b="1" dirty="0">
                <a:solidFill>
                  <a:srgbClr val="FF0000"/>
                </a:solidFill>
                <a:latin typeface="Verdana" panose="020B0604030504040204" pitchFamily="34" charset="0"/>
              </a:rPr>
            </a:br>
            <a:endParaRPr lang="zh-CN" altLang="en-US" sz="4000" dirty="0">
              <a:solidFill>
                <a:srgbClr val="FF0000"/>
              </a:solidFill>
            </a:endParaRPr>
          </a:p>
        </p:txBody>
      </p:sp>
      <p:sp>
        <p:nvSpPr>
          <p:cNvPr id="4099" name="内容占位符 2"/>
          <p:cNvSpPr>
            <a:spLocks noGrp="1"/>
          </p:cNvSpPr>
          <p:nvPr>
            <p:ph idx="1"/>
          </p:nvPr>
        </p:nvSpPr>
        <p:spPr>
          <a:xfrm>
            <a:off x="1362306" y="1772816"/>
            <a:ext cx="7772400" cy="4114800"/>
          </a:xfrm>
        </p:spPr>
        <p:txBody>
          <a:bodyPr vert="horz" wrap="square" lIns="91440" tIns="45720" rIns="91440" bIns="45720" anchor="t"/>
          <a:lstStyle/>
          <a:p>
            <a:pPr>
              <a:lnSpc>
                <a:spcPct val="150000"/>
              </a:lnSpc>
            </a:pPr>
            <a:r>
              <a:rPr lang="en-US" altLang="zh-CN" sz="3600" b="1" dirty="0" smtClean="0"/>
              <a:t>Genome </a:t>
            </a:r>
            <a:r>
              <a:rPr lang="en-US" altLang="zh-CN" sz="3600" b="1" dirty="0"/>
              <a:t>sequencing</a:t>
            </a:r>
            <a:endParaRPr lang="en-US" altLang="zh-CN" sz="3600" b="1" dirty="0"/>
          </a:p>
          <a:p>
            <a:pPr>
              <a:lnSpc>
                <a:spcPct val="150000"/>
              </a:lnSpc>
            </a:pPr>
            <a:r>
              <a:rPr lang="en-US" altLang="zh-CN" sz="3600" b="1" dirty="0" smtClean="0"/>
              <a:t>Genome </a:t>
            </a:r>
            <a:r>
              <a:rPr lang="en-US" altLang="zh-CN" sz="3600" b="1" dirty="0"/>
              <a:t>assembly</a:t>
            </a:r>
            <a:endParaRPr lang="en-US" altLang="zh-CN" sz="3600" b="1" dirty="0"/>
          </a:p>
          <a:p>
            <a:pPr>
              <a:lnSpc>
                <a:spcPct val="150000"/>
              </a:lnSpc>
            </a:pPr>
            <a:r>
              <a:rPr lang="en-US" altLang="zh-CN" sz="3600" b="1" dirty="0" smtClean="0"/>
              <a:t>Genome </a:t>
            </a:r>
            <a:r>
              <a:rPr lang="en-US" altLang="zh-CN" sz="3600" b="1" dirty="0"/>
              <a:t>annotation</a:t>
            </a:r>
            <a:endParaRPr lang="en-US" altLang="zh-CN" sz="3600" b="1" dirty="0"/>
          </a:p>
          <a:p>
            <a:pPr>
              <a:lnSpc>
                <a:spcPct val="150000"/>
              </a:lnSpc>
            </a:pPr>
            <a:endParaRPr lang="en-US" altLang="zh-CN" sz="3600" b="1" dirty="0"/>
          </a:p>
          <a:p>
            <a:pPr>
              <a:lnSpc>
                <a:spcPct val="150000"/>
              </a:lnSpc>
            </a:pPr>
            <a:endParaRPr lang="en-US" altLang="zh-CN" sz="3600" b="1" dirty="0"/>
          </a:p>
          <a:p>
            <a:pPr>
              <a:lnSpc>
                <a:spcPct val="150000"/>
              </a:lnSpc>
            </a:pPr>
            <a:endParaRPr lang="en-US" altLang="zh-CN"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p:txBody>
          <a:bodyPr vert="horz" wrap="square" lIns="91440" tIns="45720" rIns="91440" bIns="45720" anchor="ctr"/>
          <a:lstStyle/>
          <a:p>
            <a:r>
              <a:rPr lang="zh-CN" altLang="en-US" i="1" dirty="0">
                <a:latin typeface="Arial Unicode MS" panose="020B0604020202020204" charset="-122"/>
                <a:ea typeface="Arial Unicode MS" panose="020B0604020202020204" charset="-122"/>
                <a:sym typeface="Wingdings" panose="05000000000000000000" pitchFamily="2" charset="2"/>
              </a:rPr>
              <a:t>K-mer </a:t>
            </a:r>
            <a:r>
              <a:rPr lang="zh-CN" altLang="en-US" dirty="0">
                <a:latin typeface="Arial Unicode MS" panose="020B0604020202020204" charset="-122"/>
                <a:ea typeface="Arial Unicode MS" panose="020B0604020202020204" charset="-122"/>
                <a:sym typeface="Wingdings" panose="05000000000000000000" pitchFamily="2" charset="2"/>
              </a:rPr>
              <a:t>深度分布曲线</a:t>
            </a:r>
            <a:endParaRPr lang="zh-CN" altLang="en-US" dirty="0"/>
          </a:p>
        </p:txBody>
      </p:sp>
      <p:sp>
        <p:nvSpPr>
          <p:cNvPr id="53251" name="内容占位符 2"/>
          <p:cNvSpPr>
            <a:spLocks noGrp="1"/>
          </p:cNvSpPr>
          <p:nvPr>
            <p:ph idx="1"/>
          </p:nvPr>
        </p:nvSpPr>
        <p:spPr/>
        <p:txBody>
          <a:bodyPr vert="horz" wrap="square" lIns="91440" tIns="45720" rIns="91440" bIns="45720" anchor="t"/>
          <a:lstStyle/>
          <a:p>
            <a:r>
              <a:rPr lang="zh-CN" altLang="en-US" dirty="0"/>
              <a:t>受到基因组杂合度、倍性和重复序列构成的影响，因此可以用于评价基因组杂合度和重复序列比例</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K-mer测基因组大小"/>
          <p:cNvPicPr>
            <a:picLocks noChangeAspect="1"/>
          </p:cNvPicPr>
          <p:nvPr/>
        </p:nvPicPr>
        <p:blipFill>
          <a:blip r:embed="rId1"/>
          <a:stretch>
            <a:fillRect/>
          </a:stretch>
        </p:blipFill>
        <p:spPr>
          <a:xfrm>
            <a:off x="2843808" y="4077072"/>
            <a:ext cx="3655571" cy="2463029"/>
          </a:xfrm>
          <a:prstGeom prst="rect">
            <a:avLst/>
          </a:prstGeom>
          <a:noFill/>
          <a:ln w="9525">
            <a:noFill/>
          </a:ln>
        </p:spPr>
      </p:pic>
      <p:pic>
        <p:nvPicPr>
          <p:cNvPr id="7" name="图片 6" descr="7.1 A1"/>
          <p:cNvPicPr>
            <a:picLocks noChangeAspect="1"/>
          </p:cNvPicPr>
          <p:nvPr/>
        </p:nvPicPr>
        <p:blipFill>
          <a:blip r:embed="rId2"/>
          <a:stretch>
            <a:fillRect/>
          </a:stretch>
        </p:blipFill>
        <p:spPr>
          <a:xfrm>
            <a:off x="2339752" y="30190"/>
            <a:ext cx="4925159" cy="37581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116631" y="1268760"/>
          <a:ext cx="10945215" cy="4968553"/>
        </p:xfrm>
        <a:graphic>
          <a:graphicData uri="http://schemas.openxmlformats.org/drawingml/2006/chart">
            <c:chart xmlns:c="http://schemas.openxmlformats.org/drawingml/2006/chart" xmlns:r="http://schemas.openxmlformats.org/officeDocument/2006/relationships" r:id="rId1"/>
          </a:graphicData>
        </a:graphic>
      </p:graphicFrame>
      <p:sp>
        <p:nvSpPr>
          <p:cNvPr id="54275" name="矩形 2"/>
          <p:cNvSpPr/>
          <p:nvPr/>
        </p:nvSpPr>
        <p:spPr>
          <a:xfrm>
            <a:off x="684213" y="635000"/>
            <a:ext cx="7559675" cy="461963"/>
          </a:xfrm>
          <a:prstGeom prst="rect">
            <a:avLst/>
          </a:prstGeom>
          <a:noFill/>
          <a:ln w="9525">
            <a:noFill/>
          </a:ln>
        </p:spPr>
        <p:txBody>
          <a:bodyPr>
            <a:spAutoFit/>
          </a:bodyPr>
          <a:lstStyle/>
          <a:p>
            <a:r>
              <a:rPr lang="en-US" altLang="zh-CN" b="1" dirty="0">
                <a:latin typeface="Times New Roman" panose="02020603050405020304" pitchFamily="18" charset="0"/>
              </a:rPr>
              <a:t>Genome size estimation of barnyardgrass </a:t>
            </a:r>
            <a:r>
              <a:rPr lang="en-US" altLang="zh-CN" b="1" i="1" dirty="0">
                <a:latin typeface="Times New Roman" panose="02020603050405020304" pitchFamily="18" charset="0"/>
              </a:rPr>
              <a:t>E. crus-galli</a:t>
            </a:r>
            <a:r>
              <a:rPr lang="en-US" altLang="zh-CN" b="1" dirty="0">
                <a:latin typeface="Times New Roman" panose="02020603050405020304" pitchFamily="18" charset="0"/>
              </a:rPr>
              <a:t>. </a:t>
            </a:r>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685800" y="500063"/>
            <a:ext cx="7772400" cy="1143000"/>
          </a:xfrm>
        </p:spPr>
        <p:txBody>
          <a:bodyPr vert="horz" wrap="square" lIns="91440" tIns="45720" rIns="91440" bIns="45720" anchor="ctr"/>
          <a:lstStyle/>
          <a:p>
            <a:pPr eaLnBrk="1" hangingPunct="1"/>
            <a:r>
              <a:rPr lang="zh-CN" altLang="en-US" dirty="0"/>
              <a:t>基因组测序的策略</a:t>
            </a:r>
            <a:br>
              <a:rPr lang="en-US" altLang="zh-CN" dirty="0"/>
            </a:br>
            <a:r>
              <a:rPr lang="en-US" altLang="zh-CN" dirty="0"/>
              <a:t>How to sequence a genome?</a:t>
            </a:r>
            <a:endParaRPr lang="zh-CN" altLang="en-US" dirty="0"/>
          </a:p>
        </p:txBody>
      </p:sp>
      <p:sp>
        <p:nvSpPr>
          <p:cNvPr id="13315" name="Rectangle 5"/>
          <p:cNvSpPr/>
          <p:nvPr/>
        </p:nvSpPr>
        <p:spPr>
          <a:xfrm>
            <a:off x="3109913" y="1662113"/>
            <a:ext cx="9144000" cy="0"/>
          </a:xfrm>
          <a:prstGeom prst="rect">
            <a:avLst/>
          </a:prstGeom>
          <a:noFill/>
          <a:ln w="9525">
            <a:noFill/>
          </a:ln>
        </p:spPr>
        <p:txBody>
          <a:bodyPr>
            <a:spAutoFit/>
          </a:bodyPr>
          <a:lstStyle/>
          <a:p>
            <a:endParaRPr lang="zh-CN" altLang="en-US" dirty="0">
              <a:latin typeface="Times New Roman" panose="02020603050405020304" pitchFamily="18" charset="0"/>
            </a:endParaRPr>
          </a:p>
        </p:txBody>
      </p:sp>
      <p:sp>
        <p:nvSpPr>
          <p:cNvPr id="13316" name="矩形 8"/>
          <p:cNvSpPr/>
          <p:nvPr/>
        </p:nvSpPr>
        <p:spPr>
          <a:xfrm>
            <a:off x="857250" y="2143125"/>
            <a:ext cx="6091238" cy="3540125"/>
          </a:xfrm>
          <a:prstGeom prst="rect">
            <a:avLst/>
          </a:prstGeom>
          <a:noFill/>
          <a:ln w="9525">
            <a:noFill/>
          </a:ln>
        </p:spPr>
        <p:txBody>
          <a:bodyPr>
            <a:spAutoFit/>
          </a:bodyPr>
          <a:lstStyle/>
          <a:p>
            <a:r>
              <a:rPr lang="zh-CN" altLang="en-US" sz="3200" dirty="0">
                <a:solidFill>
                  <a:srgbClr val="00CC00"/>
                </a:solidFill>
                <a:latin typeface="Times New Roman" panose="02020603050405020304" pitchFamily="18" charset="0"/>
              </a:rPr>
              <a:t>两个基因组测序策略：</a:t>
            </a:r>
            <a:endParaRPr lang="en-US" altLang="zh-CN" sz="3200" dirty="0">
              <a:solidFill>
                <a:srgbClr val="00CC00"/>
              </a:solidFill>
              <a:latin typeface="Times New Roman" panose="02020603050405020304" pitchFamily="18" charset="0"/>
            </a:endParaRPr>
          </a:p>
          <a:p>
            <a:endParaRPr lang="en-US" altLang="zh-CN" sz="3200" dirty="0">
              <a:latin typeface="Times New Roman" panose="02020603050405020304" pitchFamily="18" charset="0"/>
            </a:endParaRPr>
          </a:p>
          <a:p>
            <a:r>
              <a:rPr lang="zh-CN" altLang="en-US" sz="3200" dirty="0">
                <a:latin typeface="Times New Roman" panose="02020603050405020304" pitchFamily="18" charset="0"/>
              </a:rPr>
              <a:t>逐步克隆方法</a:t>
            </a:r>
            <a:br>
              <a:rPr lang="zh-CN" altLang="en-US" sz="3200" dirty="0">
                <a:latin typeface="Times New Roman" panose="02020603050405020304" pitchFamily="18" charset="0"/>
              </a:rPr>
            </a:br>
            <a:r>
              <a:rPr lang="zh-CN" altLang="en-US" sz="3200" dirty="0">
                <a:latin typeface="Times New Roman" panose="02020603050405020304" pitchFamily="18" charset="0"/>
              </a:rPr>
              <a:t>（</a:t>
            </a:r>
            <a:r>
              <a:rPr lang="en-US" altLang="zh-CN" sz="3200" dirty="0">
                <a:latin typeface="Times New Roman" panose="02020603050405020304" pitchFamily="18" charset="0"/>
              </a:rPr>
              <a:t>clone by clone)</a:t>
            </a:r>
            <a:endParaRPr lang="en-US" altLang="zh-CN" sz="3200" dirty="0">
              <a:latin typeface="Times New Roman" panose="02020603050405020304" pitchFamily="18" charset="0"/>
            </a:endParaRPr>
          </a:p>
          <a:p>
            <a:r>
              <a:rPr lang="en-US" altLang="zh-CN" sz="3200" dirty="0">
                <a:latin typeface="Times New Roman" panose="02020603050405020304" pitchFamily="18" charset="0"/>
              </a:rPr>
              <a:t> </a:t>
            </a:r>
            <a:br>
              <a:rPr lang="en-US" altLang="zh-CN" sz="3200" dirty="0">
                <a:latin typeface="Times New Roman" panose="02020603050405020304" pitchFamily="18" charset="0"/>
              </a:rPr>
            </a:br>
            <a:r>
              <a:rPr lang="zh-CN" altLang="en-US" sz="3200" dirty="0">
                <a:latin typeface="Times New Roman" panose="02020603050405020304" pitchFamily="18" charset="0"/>
              </a:rPr>
              <a:t>全基因组鸟枪方法</a:t>
            </a:r>
            <a:br>
              <a:rPr lang="zh-CN" altLang="en-US" sz="3200" dirty="0">
                <a:latin typeface="Times New Roman" panose="02020603050405020304" pitchFamily="18" charset="0"/>
              </a:rPr>
            </a:br>
            <a:r>
              <a:rPr lang="zh-CN" altLang="en-US" sz="3200" dirty="0">
                <a:latin typeface="Times New Roman" panose="02020603050405020304" pitchFamily="18" charset="0"/>
              </a:rPr>
              <a:t>（</a:t>
            </a:r>
            <a:r>
              <a:rPr lang="en-US" altLang="zh-CN" sz="3200" dirty="0">
                <a:latin typeface="Times New Roman" panose="02020603050405020304" pitchFamily="18" charset="0"/>
              </a:rPr>
              <a:t>whole genome shotgun, WGS)</a:t>
            </a:r>
            <a:endParaRPr lang="zh-CN" altLang="en-US" sz="3200" dirty="0">
              <a:latin typeface="Times New Roman" panose="02020603050405020304" pitchFamily="18" charset="0"/>
            </a:endParaRPr>
          </a:p>
        </p:txBody>
      </p:sp>
      <p:pic>
        <p:nvPicPr>
          <p:cNvPr id="13317" name="图片 5" descr="u=4111238678,2573097329&amp;fm=0&amp;gp=0.jpg"/>
          <p:cNvPicPr>
            <a:picLocks noChangeAspect="1"/>
          </p:cNvPicPr>
          <p:nvPr/>
        </p:nvPicPr>
        <p:blipFill>
          <a:blip r:embed="rId1"/>
          <a:stretch>
            <a:fillRect/>
          </a:stretch>
        </p:blipFill>
        <p:spPr>
          <a:xfrm>
            <a:off x="6875463" y="4435475"/>
            <a:ext cx="1055687" cy="1570038"/>
          </a:xfrm>
          <a:prstGeom prst="rect">
            <a:avLst/>
          </a:prstGeom>
          <a:noFill/>
          <a:ln w="9525">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p:nvPr/>
        </p:nvSpPr>
        <p:spPr>
          <a:xfrm>
            <a:off x="2952750" y="1895475"/>
            <a:ext cx="9144000" cy="0"/>
          </a:xfrm>
          <a:prstGeom prst="rect">
            <a:avLst/>
          </a:prstGeom>
          <a:noFill/>
          <a:ln w="9525">
            <a:noFill/>
          </a:ln>
        </p:spPr>
        <p:txBody>
          <a:bodyPr>
            <a:spAutoFit/>
          </a:bodyPr>
          <a:lstStyle/>
          <a:p>
            <a:endParaRPr lang="zh-CN" altLang="en-US" dirty="0">
              <a:latin typeface="Times New Roman" panose="02020603050405020304" pitchFamily="18" charset="0"/>
            </a:endParaRPr>
          </a:p>
        </p:txBody>
      </p:sp>
      <p:pic>
        <p:nvPicPr>
          <p:cNvPr id="14339" name="Picture 6" descr="E:\临时文件\Figure 2.files\409860ab.2.jpg"/>
          <p:cNvPicPr>
            <a:picLocks noChangeAspect="1"/>
          </p:cNvPicPr>
          <p:nvPr/>
        </p:nvPicPr>
        <p:blipFill>
          <a:blip r:embed="rId1"/>
          <a:stretch>
            <a:fillRect/>
          </a:stretch>
        </p:blipFill>
        <p:spPr>
          <a:xfrm>
            <a:off x="1447800" y="0"/>
            <a:ext cx="7010400" cy="6842125"/>
          </a:xfrm>
          <a:prstGeom prst="rect">
            <a:avLst/>
          </a:prstGeom>
          <a:noFill/>
          <a:ln w="9525">
            <a:noFill/>
          </a:ln>
        </p:spPr>
      </p:pic>
      <p:cxnSp>
        <p:nvCxnSpPr>
          <p:cNvPr id="5" name="曲线连接符 4"/>
          <p:cNvCxnSpPr/>
          <p:nvPr/>
        </p:nvCxnSpPr>
        <p:spPr bwMode="auto">
          <a:xfrm rot="5400000">
            <a:off x="5328295" y="2888729"/>
            <a:ext cx="3888432" cy="504478"/>
          </a:xfrm>
          <a:prstGeom prst="curvedConnector3">
            <a:avLst>
              <a:gd name="adj1" fmla="val 80887"/>
            </a:avLst>
          </a:prstGeom>
          <a:solidFill>
            <a:schemeClr val="accent1"/>
          </a:solidFill>
          <a:ln w="28575" cap="flat" cmpd="sng" algn="ctr">
            <a:solidFill>
              <a:schemeClr val="bg1"/>
            </a:solidFill>
            <a:prstDash val="solid"/>
            <a:round/>
            <a:headEnd type="none" w="med" len="med"/>
            <a:tailEnd type="arrow"/>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611188" y="333375"/>
            <a:ext cx="7772400" cy="1143000"/>
          </a:xfrm>
        </p:spPr>
        <p:txBody>
          <a:bodyPr vert="horz" wrap="square" lIns="91440" tIns="45720" rIns="91440" bIns="45720" anchor="ctr"/>
          <a:lstStyle/>
          <a:p>
            <a:r>
              <a:rPr lang="en-US" altLang="zh-CN" dirty="0"/>
              <a:t>Genome sequencing</a:t>
            </a:r>
            <a:endParaRPr lang="zh-CN" altLang="en-US" dirty="0"/>
          </a:p>
        </p:txBody>
      </p:sp>
      <p:sp>
        <p:nvSpPr>
          <p:cNvPr id="15363" name="内容占位符 2"/>
          <p:cNvSpPr>
            <a:spLocks noGrp="1"/>
          </p:cNvSpPr>
          <p:nvPr>
            <p:ph idx="1"/>
          </p:nvPr>
        </p:nvSpPr>
        <p:spPr>
          <a:xfrm>
            <a:off x="684213" y="1484313"/>
            <a:ext cx="7772400" cy="4114800"/>
          </a:xfrm>
        </p:spPr>
        <p:txBody>
          <a:bodyPr vert="horz" wrap="square" lIns="91440" tIns="45720" rIns="91440" bIns="45720" anchor="t"/>
          <a:lstStyle/>
          <a:p>
            <a:r>
              <a:rPr lang="en-US" altLang="zh-CN" dirty="0"/>
              <a:t>Wikipedia: Whole genome sequencing (WGS), complete genome sequencing, or entire genome sequencing</a:t>
            </a:r>
            <a:endParaRPr lang="en-US" altLang="zh-CN" dirty="0"/>
          </a:p>
          <a:p>
            <a:r>
              <a:rPr lang="en-US" altLang="zh-CN" dirty="0"/>
              <a:t>Sequencing technology</a:t>
            </a:r>
            <a:endParaRPr lang="en-US" altLang="zh-CN" dirty="0"/>
          </a:p>
          <a:p>
            <a:pPr lvl="1"/>
            <a:r>
              <a:rPr lang="en-US" altLang="zh-CN" dirty="0"/>
              <a:t>Sanger method</a:t>
            </a:r>
            <a:endParaRPr lang="en-US" altLang="zh-CN" dirty="0"/>
          </a:p>
          <a:p>
            <a:pPr lvl="2"/>
            <a:r>
              <a:rPr lang="en-US" altLang="zh-CN" sz="2000" dirty="0"/>
              <a:t>ABI3730: 700-900bp per read</a:t>
            </a:r>
            <a:endParaRPr lang="en-US" altLang="zh-CN" sz="2000" dirty="0"/>
          </a:p>
          <a:p>
            <a:pPr lvl="1"/>
            <a:r>
              <a:rPr lang="en-US" altLang="zh-CN" dirty="0"/>
              <a:t>High-throughput approaches (two- and three-generation sequencing, NGS/TGS)</a:t>
            </a:r>
            <a:endParaRPr lang="en-US" altLang="zh-CN" dirty="0"/>
          </a:p>
          <a:p>
            <a:pPr lvl="2"/>
            <a:r>
              <a:rPr lang="en-US" altLang="zh-CN" sz="2000" dirty="0"/>
              <a:t>Illumina Geome Analyzer </a:t>
            </a:r>
            <a:r>
              <a:rPr lang="en-US" altLang="zh-CN" sz="2000" dirty="0">
                <a:latin typeface="Arial Unicode MS" panose="020B0604020202020204" charset="-122"/>
                <a:ea typeface="Arial Unicode MS" panose="020B0604020202020204" charset="-122"/>
              </a:rPr>
              <a:t>Ⅱ System/ HiSeq 2000</a:t>
            </a:r>
            <a:endParaRPr lang="en-US" altLang="zh-CN" sz="2000" dirty="0">
              <a:latin typeface="Arial Unicode MS" panose="020B0604020202020204" charset="-122"/>
              <a:ea typeface="Arial Unicode MS" panose="020B0604020202020204" charset="-122"/>
            </a:endParaRPr>
          </a:p>
          <a:p>
            <a:pPr lvl="2"/>
            <a:r>
              <a:rPr lang="en-US" altLang="zh-CN" sz="2000" dirty="0">
                <a:latin typeface="Arial Unicode MS" panose="020B0604020202020204" charset="-122"/>
                <a:ea typeface="Arial Unicode MS" panose="020B0604020202020204" charset="-122"/>
              </a:rPr>
              <a:t>PacBio</a:t>
            </a:r>
            <a:endParaRPr lang="en-US" altLang="zh-CN" sz="2000" dirty="0">
              <a:latin typeface="Arial Unicode MS" panose="020B0604020202020204" charset="-122"/>
              <a:ea typeface="Arial Unicode MS" panose="020B0604020202020204" charset="-122"/>
            </a:endParaRPr>
          </a:p>
          <a:p>
            <a:pPr lvl="2"/>
            <a:r>
              <a:rPr lang="en-US" altLang="zh-CN" sz="2000" dirty="0">
                <a:latin typeface="Arial Unicode MS" panose="020B0604020202020204" charset="-122"/>
                <a:ea typeface="Arial Unicode MS" panose="020B0604020202020204" charset="-122"/>
              </a:rPr>
              <a:t>NaroPore</a:t>
            </a:r>
            <a:endParaRPr lang="en-US" altLang="zh-CN" sz="2000" dirty="0">
              <a:latin typeface="Arial Unicode MS" panose="020B0604020202020204" charset="-122"/>
              <a:ea typeface="Arial Unicode MS" panose="020B0604020202020204" charset="-122"/>
            </a:endParaRPr>
          </a:p>
          <a:p>
            <a:pPr lvl="1"/>
            <a:endParaRPr lang="zh-CN" alt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11760" y="4226562"/>
            <a:ext cx="3437893" cy="277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1400"/>
            <a:ext cx="9144001"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83568" y="4653136"/>
            <a:ext cx="1484702" cy="1077218"/>
          </a:xfrm>
          <a:prstGeom prst="rect">
            <a:avLst/>
          </a:prstGeom>
        </p:spPr>
        <p:txBody>
          <a:bodyPr wrap="none">
            <a:spAutoFit/>
          </a:bodyPr>
          <a:lstStyle/>
          <a:p>
            <a:r>
              <a:rPr lang="en-US" altLang="zh-CN" sz="3200" dirty="0" err="1" smtClean="0">
                <a:latin typeface="Arial Unicode MS" panose="020B0604020202020204" charset="-122"/>
                <a:ea typeface="Arial Unicode MS" panose="020B0604020202020204" charset="-122"/>
              </a:rPr>
              <a:t>PacBio</a:t>
            </a:r>
            <a:endParaRPr lang="en-US" altLang="zh-CN" sz="3200" dirty="0" smtClean="0">
              <a:latin typeface="Arial Unicode MS" panose="020B0604020202020204" charset="-122"/>
              <a:ea typeface="Arial Unicode MS" panose="020B0604020202020204" charset="-122"/>
            </a:endParaRPr>
          </a:p>
          <a:p>
            <a:r>
              <a:rPr lang="en-US" altLang="zh-CN" sz="3200" dirty="0" smtClean="0">
                <a:latin typeface="Arial Unicode MS" panose="020B0604020202020204" charset="-122"/>
                <a:ea typeface="Arial Unicode MS" panose="020B0604020202020204" charset="-122"/>
              </a:rPr>
              <a:t>CCS</a:t>
            </a:r>
            <a:endParaRPr lang="zh-CN" alt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vert="horz" wrap="square" lIns="91440" tIns="45720" rIns="91440" bIns="45720" anchor="ctr"/>
          <a:lstStyle/>
          <a:p>
            <a:r>
              <a:rPr lang="en-US" altLang="zh-CN" sz="3600" dirty="0"/>
              <a:t>Genome re-sequencing</a:t>
            </a:r>
            <a:endParaRPr lang="zh-CN" altLang="en-US" sz="3600" dirty="0"/>
          </a:p>
        </p:txBody>
      </p:sp>
      <p:sp>
        <p:nvSpPr>
          <p:cNvPr id="21507" name="内容占位符 2"/>
          <p:cNvSpPr>
            <a:spLocks noGrp="1"/>
          </p:cNvSpPr>
          <p:nvPr>
            <p:ph idx="1"/>
          </p:nvPr>
        </p:nvSpPr>
        <p:spPr/>
        <p:txBody>
          <a:bodyPr vert="horz" wrap="square" lIns="91440" tIns="45720" rIns="91440" bIns="45720" anchor="t"/>
          <a:lstStyle/>
          <a:p>
            <a:r>
              <a:rPr lang="en-US" altLang="zh-CN" dirty="0"/>
              <a:t>Genome re-sequencing: </a:t>
            </a:r>
            <a:endParaRPr lang="en-US" altLang="zh-CN" dirty="0"/>
          </a:p>
          <a:p>
            <a:pPr lvl="1"/>
            <a:r>
              <a:rPr lang="en-US" altLang="zh-CN" dirty="0"/>
              <a:t>Deep sequencing: 30-50X</a:t>
            </a:r>
            <a:endParaRPr lang="en-US" altLang="zh-CN" dirty="0"/>
          </a:p>
          <a:p>
            <a:pPr lvl="2"/>
            <a:r>
              <a:rPr lang="en-US" altLang="zh-CN" dirty="0"/>
              <a:t>SNP calling/ de novo assembly</a:t>
            </a:r>
            <a:endParaRPr lang="en-US" altLang="zh-CN" dirty="0"/>
          </a:p>
          <a:p>
            <a:pPr lvl="1"/>
            <a:r>
              <a:rPr lang="en-US" altLang="zh-CN" dirty="0"/>
              <a:t> Germplasm survey: 10-15X</a:t>
            </a:r>
            <a:endParaRPr lang="en-US" altLang="zh-CN" dirty="0"/>
          </a:p>
          <a:p>
            <a:pPr lvl="2"/>
            <a:r>
              <a:rPr lang="en-US" altLang="zh-CN" dirty="0"/>
              <a:t>SNP calling</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vert="horz" wrap="square" lIns="91440" tIns="45720" rIns="91440" bIns="45720" anchor="ctr"/>
          <a:lstStyle/>
          <a:p>
            <a:r>
              <a:rPr lang="en-US" altLang="zh-CN" b="1" dirty="0" smtClean="0"/>
              <a:t>Genome </a:t>
            </a:r>
            <a:r>
              <a:rPr lang="en-US" altLang="zh-CN" b="1" dirty="0"/>
              <a:t>assembly</a:t>
            </a:r>
            <a:endParaRPr lang="zh-CN" altLang="en-US" dirty="0"/>
          </a:p>
        </p:txBody>
      </p:sp>
      <p:sp>
        <p:nvSpPr>
          <p:cNvPr id="23555" name="内容占位符 2"/>
          <p:cNvSpPr>
            <a:spLocks noGrp="1"/>
          </p:cNvSpPr>
          <p:nvPr>
            <p:ph idx="1"/>
          </p:nvPr>
        </p:nvSpPr>
        <p:spPr/>
        <p:txBody>
          <a:bodyPr vert="horz" wrap="square" lIns="91440" tIns="45720" rIns="91440" bIns="45720" anchor="t"/>
          <a:lstStyle/>
          <a:p>
            <a:r>
              <a:rPr lang="en-US" altLang="zh-CN" b="1" dirty="0"/>
              <a:t>About assembly</a:t>
            </a:r>
            <a:endParaRPr lang="en-US" altLang="zh-CN" b="1" dirty="0"/>
          </a:p>
          <a:p>
            <a:r>
              <a:rPr lang="en-US" altLang="zh-CN" b="1" dirty="0"/>
              <a:t>Assembly Algorithms</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vert="horz" wrap="square" lIns="91440" tIns="45720" rIns="91440" bIns="45720" anchor="ctr"/>
          <a:lstStyle/>
          <a:p>
            <a:r>
              <a:rPr lang="en-US" altLang="zh-CN" sz="4000" b="1" dirty="0"/>
              <a:t>Influence of technological changes</a:t>
            </a:r>
            <a:endParaRPr lang="en-US" altLang="zh-CN" sz="4000" b="1" dirty="0"/>
          </a:p>
        </p:txBody>
      </p:sp>
      <p:sp>
        <p:nvSpPr>
          <p:cNvPr id="25603" name="Rectangle 3"/>
          <p:cNvSpPr>
            <a:spLocks noGrp="1"/>
          </p:cNvSpPr>
          <p:nvPr>
            <p:ph idx="1"/>
          </p:nvPr>
        </p:nvSpPr>
        <p:spPr/>
        <p:txBody>
          <a:bodyPr vert="horz" wrap="square" lIns="91440" tIns="45720" rIns="91440" bIns="45720" anchor="t"/>
          <a:lstStyle/>
          <a:p>
            <a:r>
              <a:rPr lang="en-US" altLang="zh-CN" dirty="0"/>
              <a:t>The complexity of sequence assembly is driven by two major factors: the number of fragments and their lengths. </a:t>
            </a:r>
            <a:endParaRPr lang="en-US" altLang="zh-CN" dirty="0"/>
          </a:p>
          <a:p>
            <a:pPr lvl="1"/>
            <a:r>
              <a:rPr lang="en-US" altLang="zh-CN" dirty="0"/>
              <a:t>PHRAD: Sanger sequencing</a:t>
            </a:r>
            <a:endParaRPr lang="en-US" altLang="zh-CN" dirty="0"/>
          </a:p>
          <a:p>
            <a:pPr lvl="1"/>
            <a:r>
              <a:rPr lang="en-US" altLang="zh-CN" dirty="0"/>
              <a:t>NGS: 454/Illumina/PacBio</a:t>
            </a:r>
            <a:endParaRPr lang="en-US" altLang="zh-CN" dirty="0"/>
          </a:p>
          <a:p>
            <a:r>
              <a:rPr lang="en-US" altLang="zh-CN" dirty="0"/>
              <a:t>The complexity of sequence assembly is also driven by other several factors: repeat; sequencing errors, high heterozygous rate, polyploid, etc. </a:t>
            </a:r>
            <a:endParaRPr lang="en-US" altLang="zh-C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88640"/>
            <a:ext cx="7772400" cy="1143000"/>
          </a:xfrm>
        </p:spPr>
        <p:txBody>
          <a:bodyPr/>
          <a:lstStyle/>
          <a:p>
            <a:r>
              <a:rPr lang="zh-CN" altLang="en-US">
                <a:latin typeface="黑体" panose="02010609060101010101" pitchFamily="49" charset="-122"/>
                <a:ea typeface="黑体" panose="02010609060101010101" pitchFamily="49" charset="-122"/>
              </a:rPr>
              <a:t>基因组学方法概述</a:t>
            </a:r>
            <a:endParaRPr lang="zh-CN" altLang="en-US">
              <a:latin typeface="黑体" panose="02010609060101010101" pitchFamily="49" charset="-122"/>
              <a:ea typeface="黑体" panose="02010609060101010101" pitchFamily="49" charset="-122"/>
            </a:endParaRPr>
          </a:p>
        </p:txBody>
      </p:sp>
      <p:graphicFrame>
        <p:nvGraphicFramePr>
          <p:cNvPr id="3" name="表格 2"/>
          <p:cNvGraphicFramePr/>
          <p:nvPr/>
        </p:nvGraphicFramePr>
        <p:xfrm>
          <a:off x="685800" y="1510075"/>
          <a:ext cx="8061325" cy="4378329"/>
        </p:xfrm>
        <a:graphic>
          <a:graphicData uri="http://schemas.openxmlformats.org/drawingml/2006/table">
            <a:tbl>
              <a:tblPr firstRow="1" bandRow="1">
                <a:tableStyleId>{5940675A-B579-460E-94D1-54222C63F5DA}</a:tableStyleId>
              </a:tblPr>
              <a:tblGrid>
                <a:gridCol w="2891155"/>
                <a:gridCol w="5170170"/>
              </a:tblGrid>
              <a:tr h="365760">
                <a:tc>
                  <a:txBody>
                    <a:bodyPr/>
                    <a:lstStyle/>
                    <a:p>
                      <a:pPr indent="0">
                        <a:buNone/>
                      </a:pPr>
                      <a:r>
                        <a:rPr lang="zh-CN" altLang="en-US" sz="2400" b="1">
                          <a:solidFill>
                            <a:schemeClr val="bg1"/>
                          </a:solidFill>
                          <a:latin typeface="黑体" panose="02010609060101010101" pitchFamily="49" charset="-122"/>
                          <a:ea typeface="黑体" panose="02010609060101010101" pitchFamily="49" charset="-122"/>
                          <a:cs typeface="宋体" panose="02010600030101010101" pitchFamily="2" charset="-122"/>
                        </a:rPr>
                        <a:t>类别</a:t>
                      </a:r>
                      <a:endParaRPr lang="zh-CN" altLang="en-US" sz="2400" b="1">
                        <a:solidFill>
                          <a:schemeClr val="bg1"/>
                        </a:solidFill>
                        <a:latin typeface="黑体" panose="02010609060101010101" pitchFamily="49" charset="-122"/>
                        <a:ea typeface="黑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1"/>
                    </a:solidFill>
                  </a:tcPr>
                </a:tc>
                <a:tc>
                  <a:txBody>
                    <a:bodyPr/>
                    <a:lstStyle/>
                    <a:p>
                      <a:pPr indent="0">
                        <a:buNone/>
                      </a:pPr>
                      <a:r>
                        <a:rPr lang="zh-CN" altLang="en-US" sz="2400" b="1">
                          <a:solidFill>
                            <a:schemeClr val="bg1"/>
                          </a:solidFill>
                          <a:latin typeface="黑体" panose="02010609060101010101" pitchFamily="49" charset="-122"/>
                          <a:ea typeface="黑体" panose="02010609060101010101" pitchFamily="49" charset="-122"/>
                          <a:cs typeface="宋体" panose="02010600030101010101" pitchFamily="2" charset="-122"/>
                        </a:rPr>
                        <a:t>具体方法</a:t>
                      </a:r>
                      <a:endParaRPr lang="zh-CN" altLang="en-US" sz="2400" b="1">
                        <a:solidFill>
                          <a:schemeClr val="bg1"/>
                        </a:solidFill>
                        <a:latin typeface="黑体" panose="02010609060101010101" pitchFamily="49" charset="-122"/>
                        <a:ea typeface="黑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1"/>
                    </a:solidFill>
                  </a:tcPr>
                </a:tc>
              </a:tr>
              <a:tr h="726440">
                <a:tc>
                  <a:txBody>
                    <a:bodyPr/>
                    <a:lstStyle/>
                    <a:p>
                      <a:pPr indent="0">
                        <a:buNone/>
                      </a:pPr>
                      <a:r>
                        <a:rPr lang="zh-CN" altLang="en-US" sz="2400" b="0">
                          <a:latin typeface="宋体" panose="02010600030101010101" pitchFamily="2" charset="-122"/>
                          <a:ea typeface="宋体" panose="02010600030101010101" pitchFamily="2" charset="-122"/>
                          <a:cs typeface="宋体" panose="02010600030101010101" pitchFamily="2" charset="-122"/>
                        </a:rPr>
                        <a:t>细胞遗传学技术</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2400" b="0">
                          <a:latin typeface="宋体" panose="02010600030101010101" pitchFamily="2" charset="-122"/>
                          <a:ea typeface="宋体" panose="02010600030101010101" pitchFamily="2" charset="-122"/>
                          <a:cs typeface="宋体" panose="02010600030101010101" pitchFamily="2" charset="-122"/>
                        </a:rPr>
                        <a:t>流式细胞仪、</a:t>
                      </a:r>
                      <a:r>
                        <a:rPr lang="en-US" altLang="zh-CN" sz="2400" b="0">
                          <a:latin typeface="宋体" panose="02010600030101010101" pitchFamily="2" charset="-122"/>
                          <a:ea typeface="宋体" panose="02010600030101010101" pitchFamily="2" charset="-122"/>
                          <a:cs typeface="宋体" panose="02010600030101010101" pitchFamily="2" charset="-122"/>
                        </a:rPr>
                        <a:t>FISH/</a:t>
                      </a:r>
                      <a:r>
                        <a:rPr lang="zh-CN" altLang="en-US" sz="2400" b="0">
                          <a:latin typeface="宋体" panose="02010600030101010101" pitchFamily="2" charset="-122"/>
                          <a:ea typeface="宋体" panose="02010600030101010101" pitchFamily="2" charset="-122"/>
                          <a:cs typeface="宋体" panose="02010600030101010101" pitchFamily="2" charset="-122"/>
                        </a:rPr>
                        <a:t>染色体观测（荧光）</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5805">
                <a:tc>
                  <a:txBody>
                    <a:bodyPr/>
                    <a:lstStyle/>
                    <a:p>
                      <a:pPr indent="0">
                        <a:buNone/>
                      </a:pPr>
                      <a:r>
                        <a:rPr lang="en-US" altLang="zh-CN" sz="2400" b="0">
                          <a:latin typeface="宋体" panose="02010600030101010101" pitchFamily="2" charset="-122"/>
                          <a:ea typeface="宋体" panose="02010600030101010101" pitchFamily="2" charset="-122"/>
                          <a:cs typeface="宋体" panose="02010600030101010101" pitchFamily="2" charset="-122"/>
                        </a:rPr>
                        <a:t>DNA</a:t>
                      </a:r>
                      <a:r>
                        <a:rPr lang="zh-CN" altLang="en-US" sz="2400" b="0">
                          <a:latin typeface="宋体" panose="02010600030101010101" pitchFamily="2" charset="-122"/>
                          <a:ea typeface="宋体" panose="02010600030101010101" pitchFamily="2" charset="-122"/>
                          <a:cs typeface="宋体" panose="02010600030101010101" pitchFamily="2" charset="-122"/>
                        </a:rPr>
                        <a:t>测序技术</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2400" b="0">
                          <a:latin typeface="宋体" panose="02010600030101010101" pitchFamily="2" charset="-122"/>
                          <a:ea typeface="宋体" panose="02010600030101010101" pitchFamily="2" charset="-122"/>
                          <a:cs typeface="宋体" panose="02010600030101010101" pitchFamily="2" charset="-122"/>
                        </a:rPr>
                        <a:t>三种测序技术；各种与基因组相关测序方式</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5805">
                <a:tc>
                  <a:txBody>
                    <a:bodyPr/>
                    <a:lstStyle/>
                    <a:p>
                      <a:pPr indent="0">
                        <a:buNone/>
                      </a:pPr>
                      <a:r>
                        <a:rPr lang="zh-CN" altLang="en-US" sz="2400" b="0">
                          <a:latin typeface="宋体" panose="02010600030101010101" pitchFamily="2" charset="-122"/>
                          <a:ea typeface="宋体" panose="02010600030101010101" pitchFamily="2" charset="-122"/>
                          <a:cs typeface="宋体" panose="02010600030101010101" pitchFamily="2" charset="-122"/>
                        </a:rPr>
                        <a:t>基因组组装技术</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2400" b="0">
                          <a:latin typeface="宋体" panose="02010600030101010101" pitchFamily="2" charset="-122"/>
                          <a:ea typeface="宋体" panose="02010600030101010101" pitchFamily="2" charset="-122"/>
                          <a:cs typeface="宋体" panose="02010600030101010101" pitchFamily="2" charset="-122"/>
                        </a:rPr>
                        <a:t>基因组拼接、遗传图谱、物理图谱；</a:t>
                      </a:r>
                      <a:r>
                        <a:rPr lang="en-US" altLang="zh-CN" sz="2400" b="0">
                          <a:latin typeface="宋体" panose="02010600030101010101" pitchFamily="2" charset="-122"/>
                          <a:ea typeface="宋体" panose="02010600030101010101" pitchFamily="2" charset="-122"/>
                          <a:cs typeface="宋体" panose="02010600030101010101" pitchFamily="2" charset="-122"/>
                        </a:rPr>
                        <a:t>hiC</a:t>
                      </a:r>
                      <a:r>
                        <a:rPr lang="zh-CN" altLang="en-US" sz="2400" b="0">
                          <a:latin typeface="宋体" panose="02010600030101010101" pitchFamily="2" charset="-122"/>
                          <a:ea typeface="宋体" panose="02010600030101010101" pitchFamily="2" charset="-122"/>
                          <a:cs typeface="宋体" panose="02010600030101010101" pitchFamily="2" charset="-122"/>
                        </a:rPr>
                        <a:t>技术等</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5805">
                <a:tc>
                  <a:txBody>
                    <a:bodyPr/>
                    <a:lstStyle/>
                    <a:p>
                      <a:pPr indent="0">
                        <a:buNone/>
                      </a:pPr>
                      <a:r>
                        <a:rPr lang="zh-CN" altLang="en-US" sz="2400" b="0">
                          <a:latin typeface="宋体" panose="02010600030101010101" pitchFamily="2" charset="-122"/>
                          <a:ea typeface="宋体" panose="02010600030101010101" pitchFamily="2" charset="-122"/>
                          <a:cs typeface="宋体" panose="02010600030101010101" pitchFamily="2" charset="-122"/>
                        </a:rPr>
                        <a:t>基因组序列分析技术</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2400" b="0">
                          <a:latin typeface="宋体" panose="02010600030101010101" pitchFamily="2" charset="-122"/>
                          <a:ea typeface="宋体" panose="02010600030101010101" pitchFamily="2" charset="-122"/>
                          <a:cs typeface="宋体" panose="02010600030101010101" pitchFamily="2" charset="-122"/>
                        </a:rPr>
                        <a:t>基因注释、进化分析、可视化等技术</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a:txBody>
                    <a:bodyPr/>
                    <a:lstStyle/>
                    <a:p>
                      <a:pPr indent="0">
                        <a:buNone/>
                      </a:pPr>
                      <a:r>
                        <a:rPr lang="zh-CN" altLang="en-US" sz="2400" b="0">
                          <a:latin typeface="宋体" panose="02010600030101010101" pitchFamily="2" charset="-122"/>
                          <a:ea typeface="宋体" panose="02010600030101010101" pitchFamily="2" charset="-122"/>
                          <a:cs typeface="宋体" panose="02010600030101010101" pitchFamily="2" charset="-122"/>
                        </a:rPr>
                        <a:t>功能基因组学技术</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2400" b="0">
                          <a:latin typeface="宋体" panose="02010600030101010101" pitchFamily="2" charset="-122"/>
                          <a:ea typeface="宋体" panose="02010600030101010101" pitchFamily="2" charset="-122"/>
                          <a:cs typeface="宋体" panose="02010600030101010101" pitchFamily="2" charset="-122"/>
                        </a:rPr>
                        <a:t>QTL</a:t>
                      </a:r>
                      <a:r>
                        <a:rPr lang="zh-CN" altLang="en-US" sz="2400" b="0">
                          <a:latin typeface="宋体" panose="02010600030101010101" pitchFamily="2" charset="-122"/>
                          <a:ea typeface="宋体" panose="02010600030101010101" pitchFamily="2" charset="-122"/>
                          <a:cs typeface="宋体" panose="02010600030101010101" pitchFamily="2" charset="-122"/>
                        </a:rPr>
                        <a:t>、</a:t>
                      </a:r>
                      <a:r>
                        <a:rPr lang="en-US" altLang="zh-CN" sz="2400" b="0">
                          <a:latin typeface="宋体" panose="02010600030101010101" pitchFamily="2" charset="-122"/>
                          <a:ea typeface="宋体" panose="02010600030101010101" pitchFamily="2" charset="-122"/>
                          <a:cs typeface="宋体" panose="02010600030101010101" pitchFamily="2" charset="-122"/>
                        </a:rPr>
                        <a:t>GWAS</a:t>
                      </a:r>
                      <a:r>
                        <a:rPr lang="zh-CN" altLang="en-US" sz="2400" b="0">
                          <a:latin typeface="宋体" panose="02010600030101010101" pitchFamily="2" charset="-122"/>
                          <a:ea typeface="宋体" panose="02010600030101010101" pitchFamily="2" charset="-122"/>
                          <a:cs typeface="宋体" panose="02010600030101010101" pitchFamily="2" charset="-122"/>
                        </a:rPr>
                        <a:t>、</a:t>
                      </a:r>
                      <a:r>
                        <a:rPr lang="en-US" altLang="zh-CN" sz="2400" b="0">
                          <a:latin typeface="宋体" panose="02010600030101010101" pitchFamily="2" charset="-122"/>
                          <a:ea typeface="宋体" panose="02010600030101010101" pitchFamily="2" charset="-122"/>
                          <a:cs typeface="宋体" panose="02010600030101010101" pitchFamily="2" charset="-122"/>
                        </a:rPr>
                        <a:t>BSA</a:t>
                      </a:r>
                      <a:r>
                        <a:rPr lang="zh-CN" altLang="en-US" sz="2400" b="0">
                          <a:latin typeface="宋体" panose="02010600030101010101" pitchFamily="2" charset="-122"/>
                          <a:ea typeface="宋体" panose="02010600030101010101" pitchFamily="2" charset="-122"/>
                          <a:cs typeface="宋体" panose="02010600030101010101" pitchFamily="2" charset="-122"/>
                        </a:rPr>
                        <a:t>等定位技术；</a:t>
                      </a:r>
                      <a:r>
                        <a:rPr lang="en-US" altLang="zh-CN" sz="2400" b="0">
                          <a:latin typeface="宋体" panose="02010600030101010101" pitchFamily="2" charset="-122"/>
                          <a:ea typeface="宋体" panose="02010600030101010101" pitchFamily="2" charset="-122"/>
                          <a:cs typeface="宋体" panose="02010600030101010101" pitchFamily="2" charset="-122"/>
                        </a:rPr>
                        <a:t>T-DNA</a:t>
                      </a:r>
                      <a:r>
                        <a:rPr lang="zh-CN" altLang="en-US" sz="2400" b="0">
                          <a:latin typeface="宋体" panose="02010600030101010101" pitchFamily="2" charset="-122"/>
                          <a:ea typeface="宋体" panose="02010600030101010101" pitchFamily="2" charset="-122"/>
                          <a:cs typeface="宋体" panose="02010600030101010101" pitchFamily="2" charset="-122"/>
                        </a:rPr>
                        <a:t>、</a:t>
                      </a:r>
                      <a:r>
                        <a:rPr lang="en-US" altLang="zh-CN" sz="2400" b="0">
                          <a:latin typeface="宋体" panose="02010600030101010101" pitchFamily="2" charset="-122"/>
                          <a:ea typeface="宋体" panose="02010600030101010101" pitchFamily="2" charset="-122"/>
                          <a:cs typeface="宋体" panose="02010600030101010101" pitchFamily="2" charset="-122"/>
                        </a:rPr>
                        <a:t>EMS</a:t>
                      </a:r>
                      <a:r>
                        <a:rPr lang="zh-CN" altLang="en-US" sz="2400" b="0">
                          <a:latin typeface="宋体" panose="02010600030101010101" pitchFamily="2" charset="-122"/>
                          <a:ea typeface="宋体" panose="02010600030101010101" pitchFamily="2" charset="-122"/>
                          <a:cs typeface="宋体" panose="02010600030101010101" pitchFamily="2" charset="-122"/>
                        </a:rPr>
                        <a:t>、</a:t>
                      </a:r>
                      <a:r>
                        <a:rPr lang="en-US" altLang="zh-CN" sz="2400" b="0">
                          <a:latin typeface="宋体" panose="02010600030101010101" pitchFamily="2" charset="-122"/>
                          <a:ea typeface="宋体" panose="02010600030101010101" pitchFamily="2" charset="-122"/>
                          <a:cs typeface="宋体" panose="02010600030101010101" pitchFamily="2" charset="-122"/>
                        </a:rPr>
                        <a:t>TILLING</a:t>
                      </a:r>
                      <a:r>
                        <a:rPr lang="zh-CN" altLang="en-US" sz="2400" b="0">
                          <a:latin typeface="宋体" panose="02010600030101010101" pitchFamily="2" charset="-122"/>
                          <a:ea typeface="宋体" panose="02010600030101010101" pitchFamily="2" charset="-122"/>
                          <a:cs typeface="宋体" panose="02010600030101010101" pitchFamily="2" charset="-122"/>
                        </a:rPr>
                        <a:t>等突变技术；</a:t>
                      </a:r>
                      <a:r>
                        <a:rPr lang="en-US" altLang="zh-CN" sz="2400" b="0">
                          <a:latin typeface="宋体" panose="02010600030101010101" pitchFamily="2" charset="-122"/>
                          <a:ea typeface="宋体" panose="02010600030101010101" pitchFamily="2" charset="-122"/>
                          <a:cs typeface="宋体" panose="02010600030101010101" pitchFamily="2" charset="-122"/>
                        </a:rPr>
                        <a:t>RNAi</a:t>
                      </a:r>
                      <a:r>
                        <a:rPr lang="zh-CN" altLang="en-US" sz="2400" b="0">
                          <a:latin typeface="宋体" panose="02010600030101010101" pitchFamily="2" charset="-122"/>
                          <a:ea typeface="宋体" panose="02010600030101010101" pitchFamily="2" charset="-122"/>
                          <a:cs typeface="宋体" panose="02010600030101010101" pitchFamily="2" charset="-122"/>
                        </a:rPr>
                        <a:t>和基因组编辑等功能分析技术</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72465"/>
            <a:ext cx="8229600" cy="1371600"/>
          </a:xfrm>
        </p:spPr>
        <p:txBody>
          <a:bodyPr/>
          <a:lstStyle/>
          <a:p>
            <a:r>
              <a:rPr lang="zh-CN" altLang="en-US" sz="2600">
                <a:latin typeface="黑体" panose="02010609060101010101" pitchFamily="49" charset="-122"/>
                <a:ea typeface="黑体" panose="02010609060101010101" pitchFamily="49" charset="-122"/>
              </a:rPr>
              <a:t>植物基因组拼接需要测序技术与拼接算法的有机结合</a:t>
            </a:r>
            <a:endParaRPr lang="zh-CN" altLang="en-US" sz="2600">
              <a:latin typeface="黑体" panose="02010609060101010101" pitchFamily="49" charset="-122"/>
              <a:ea typeface="黑体" panose="02010609060101010101" pitchFamily="49" charset="-122"/>
            </a:endParaRPr>
          </a:p>
        </p:txBody>
      </p:sp>
      <p:pic>
        <p:nvPicPr>
          <p:cNvPr id="4" name="内容占位符 3" descr="7.3"/>
          <p:cNvPicPr>
            <a:picLocks noGrp="1" noChangeAspect="1"/>
          </p:cNvPicPr>
          <p:nvPr>
            <p:ph idx="1"/>
          </p:nvPr>
        </p:nvPicPr>
        <p:blipFill>
          <a:blip r:embed="rId1"/>
          <a:stretch>
            <a:fillRect/>
          </a:stretch>
        </p:blipFill>
        <p:spPr>
          <a:xfrm>
            <a:off x="668020" y="2510155"/>
            <a:ext cx="7808595" cy="3379470"/>
          </a:xfrm>
          <a:prstGeom prst="rect">
            <a:avLst/>
          </a:prstGeom>
        </p:spPr>
      </p:pic>
      <p:sp>
        <p:nvSpPr>
          <p:cNvPr id="100" name="文本框 99"/>
          <p:cNvSpPr txBox="1"/>
          <p:nvPr/>
        </p:nvSpPr>
        <p:spPr>
          <a:xfrm>
            <a:off x="4430395" y="6195695"/>
            <a:ext cx="4412615" cy="337185"/>
          </a:xfrm>
          <a:prstGeom prst="rect">
            <a:avLst/>
          </a:prstGeom>
          <a:noFill/>
          <a:ln w="9525">
            <a:noFill/>
          </a:ln>
        </p:spPr>
        <p:txBody>
          <a:bodyPr wrap="square">
            <a:spAutoFit/>
          </a:bodyPr>
          <a:lstStyle/>
          <a:p>
            <a:pPr indent="127000" algn="r"/>
            <a:r>
              <a:rPr lang="zh-CN" sz="1600">
                <a:latin typeface="Times New Roman" panose="02020603050405020304" pitchFamily="18" charset="0"/>
                <a:ea typeface="宋体" panose="02010600030101010101" pitchFamily="2" charset="-122"/>
              </a:rPr>
              <a:t>（</a:t>
            </a:r>
            <a:r>
              <a:rPr lang="en-US" sz="1600">
                <a:latin typeface="Times New Roman" panose="02020603050405020304" pitchFamily="18" charset="0"/>
                <a:ea typeface="宋体" panose="02010600030101010101" pitchFamily="2" charset="-122"/>
                <a:cs typeface="Times New Roman" panose="02020603050405020304" pitchFamily="18" charset="0"/>
              </a:rPr>
              <a:t>Michael and VanBuren</a:t>
            </a:r>
            <a:r>
              <a:rPr lang="zh-CN" sz="1600">
                <a:latin typeface="Times New Roman" panose="02020603050405020304" pitchFamily="18" charset="0"/>
                <a:ea typeface="宋体" panose="02010600030101010101" pitchFamily="2" charset="-122"/>
              </a:rPr>
              <a:t>，</a:t>
            </a:r>
            <a:r>
              <a:rPr lang="en-US" sz="1600">
                <a:latin typeface="Times New Roman" panose="02020603050405020304" pitchFamily="18" charset="0"/>
                <a:ea typeface="宋体" panose="02010600030101010101" pitchFamily="2" charset="-122"/>
              </a:rPr>
              <a:t>2020</a:t>
            </a:r>
            <a:r>
              <a:rPr lang="zh-CN" sz="1600">
                <a:latin typeface="Times New Roman" panose="02020603050405020304" pitchFamily="18" charset="0"/>
                <a:ea typeface="宋体" panose="02010600030101010101" pitchFamily="2" charset="-122"/>
              </a:rPr>
              <a:t>）</a:t>
            </a:r>
            <a:endParaRPr lang="zh-CN" altLang="en-US" sz="1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684213" y="476250"/>
            <a:ext cx="7772400" cy="1143000"/>
          </a:xfrm>
        </p:spPr>
        <p:txBody>
          <a:bodyPr vert="horz" wrap="square" lIns="91440" tIns="45720" rIns="91440" bIns="45720" anchor="ctr"/>
          <a:lstStyle/>
          <a:p>
            <a:r>
              <a:rPr lang="en-US" altLang="zh-CN" dirty="0">
                <a:ea typeface="Arial Unicode MS" panose="020B0604020202020204" charset="-122"/>
              </a:rPr>
              <a:t>Overlap-Layout-Consensus </a:t>
            </a:r>
            <a:endParaRPr lang="en-US" altLang="zh-CN" dirty="0">
              <a:ea typeface="Arial Unicode MS" panose="020B0604020202020204" charset="-122"/>
            </a:endParaRPr>
          </a:p>
        </p:txBody>
      </p:sp>
      <p:grpSp>
        <p:nvGrpSpPr>
          <p:cNvPr id="2" name="Group 4"/>
          <p:cNvGrpSpPr/>
          <p:nvPr/>
        </p:nvGrpSpPr>
        <p:grpSpPr>
          <a:xfrm>
            <a:off x="6248400" y="2362200"/>
            <a:ext cx="2119313" cy="322263"/>
            <a:chOff x="3901" y="1190"/>
            <a:chExt cx="1335" cy="203"/>
          </a:xfrm>
        </p:grpSpPr>
        <p:sp>
          <p:nvSpPr>
            <p:cNvPr id="27763" name="Line 5"/>
            <p:cNvSpPr/>
            <p:nvPr/>
          </p:nvSpPr>
          <p:spPr>
            <a:xfrm>
              <a:off x="3901" y="1190"/>
              <a:ext cx="938" cy="0"/>
            </a:xfrm>
            <a:prstGeom prst="line">
              <a:avLst/>
            </a:prstGeom>
            <a:ln w="57150" cap="flat" cmpd="sng">
              <a:solidFill>
                <a:schemeClr val="hlink"/>
              </a:solidFill>
              <a:prstDash val="solid"/>
              <a:headEnd type="none" w="med" len="med"/>
              <a:tailEnd type="none" w="med" len="med"/>
            </a:ln>
          </p:spPr>
        </p:sp>
        <p:sp>
          <p:nvSpPr>
            <p:cNvPr id="27764" name="Line 6"/>
            <p:cNvSpPr/>
            <p:nvPr/>
          </p:nvSpPr>
          <p:spPr>
            <a:xfrm>
              <a:off x="4298" y="1393"/>
              <a:ext cx="938" cy="0"/>
            </a:xfrm>
            <a:prstGeom prst="line">
              <a:avLst/>
            </a:prstGeom>
            <a:ln w="57150" cap="flat" cmpd="sng">
              <a:solidFill>
                <a:schemeClr val="hlink"/>
              </a:solidFill>
              <a:prstDash val="solid"/>
              <a:headEnd type="none" w="med" len="med"/>
              <a:tailEnd type="none" w="med" len="med"/>
            </a:ln>
          </p:spPr>
        </p:sp>
        <p:grpSp>
          <p:nvGrpSpPr>
            <p:cNvPr id="27765" name="Group 7"/>
            <p:cNvGrpSpPr/>
            <p:nvPr/>
          </p:nvGrpSpPr>
          <p:grpSpPr>
            <a:xfrm>
              <a:off x="4320" y="1211"/>
              <a:ext cx="498" cy="162"/>
              <a:chOff x="3240" y="2318"/>
              <a:chExt cx="498" cy="162"/>
            </a:xfrm>
          </p:grpSpPr>
          <p:sp>
            <p:nvSpPr>
              <p:cNvPr id="27766" name="Line 8"/>
              <p:cNvSpPr/>
              <p:nvPr/>
            </p:nvSpPr>
            <p:spPr>
              <a:xfrm>
                <a:off x="3240" y="2318"/>
                <a:ext cx="0" cy="162"/>
              </a:xfrm>
              <a:prstGeom prst="line">
                <a:avLst/>
              </a:prstGeom>
              <a:ln w="9525" cap="flat" cmpd="sng">
                <a:solidFill>
                  <a:schemeClr val="hlink"/>
                </a:solidFill>
                <a:prstDash val="solid"/>
                <a:headEnd type="none" w="med" len="med"/>
                <a:tailEnd type="none" w="med" len="med"/>
              </a:ln>
            </p:spPr>
          </p:sp>
          <p:sp>
            <p:nvSpPr>
              <p:cNvPr id="27767" name="Line 9"/>
              <p:cNvSpPr/>
              <p:nvPr/>
            </p:nvSpPr>
            <p:spPr>
              <a:xfrm>
                <a:off x="3282" y="2318"/>
                <a:ext cx="0" cy="162"/>
              </a:xfrm>
              <a:prstGeom prst="line">
                <a:avLst/>
              </a:prstGeom>
              <a:ln w="9525" cap="flat" cmpd="sng">
                <a:solidFill>
                  <a:schemeClr val="hlink"/>
                </a:solidFill>
                <a:prstDash val="solid"/>
                <a:headEnd type="none" w="med" len="med"/>
                <a:tailEnd type="none" w="med" len="med"/>
              </a:ln>
            </p:spPr>
          </p:sp>
          <p:sp>
            <p:nvSpPr>
              <p:cNvPr id="27768" name="Line 10"/>
              <p:cNvSpPr/>
              <p:nvPr/>
            </p:nvSpPr>
            <p:spPr>
              <a:xfrm>
                <a:off x="3318" y="2318"/>
                <a:ext cx="0" cy="162"/>
              </a:xfrm>
              <a:prstGeom prst="line">
                <a:avLst/>
              </a:prstGeom>
              <a:ln w="9525" cap="flat" cmpd="sng">
                <a:solidFill>
                  <a:schemeClr val="hlink"/>
                </a:solidFill>
                <a:prstDash val="solid"/>
                <a:headEnd type="none" w="med" len="med"/>
                <a:tailEnd type="none" w="med" len="med"/>
              </a:ln>
            </p:spPr>
          </p:sp>
          <p:sp>
            <p:nvSpPr>
              <p:cNvPr id="27769" name="Line 11"/>
              <p:cNvSpPr/>
              <p:nvPr/>
            </p:nvSpPr>
            <p:spPr>
              <a:xfrm>
                <a:off x="3360" y="2318"/>
                <a:ext cx="0" cy="162"/>
              </a:xfrm>
              <a:prstGeom prst="line">
                <a:avLst/>
              </a:prstGeom>
              <a:ln w="9525" cap="flat" cmpd="sng">
                <a:solidFill>
                  <a:schemeClr val="hlink"/>
                </a:solidFill>
                <a:prstDash val="solid"/>
                <a:headEnd type="none" w="med" len="med"/>
                <a:tailEnd type="none" w="med" len="med"/>
              </a:ln>
            </p:spPr>
          </p:sp>
          <p:sp>
            <p:nvSpPr>
              <p:cNvPr id="27770" name="Line 12"/>
              <p:cNvSpPr/>
              <p:nvPr/>
            </p:nvSpPr>
            <p:spPr>
              <a:xfrm>
                <a:off x="3396" y="2318"/>
                <a:ext cx="0" cy="162"/>
              </a:xfrm>
              <a:prstGeom prst="line">
                <a:avLst/>
              </a:prstGeom>
              <a:ln w="9525" cap="flat" cmpd="sng">
                <a:solidFill>
                  <a:schemeClr val="hlink"/>
                </a:solidFill>
                <a:prstDash val="solid"/>
                <a:headEnd type="none" w="med" len="med"/>
                <a:tailEnd type="none" w="med" len="med"/>
              </a:ln>
            </p:spPr>
          </p:sp>
          <p:sp>
            <p:nvSpPr>
              <p:cNvPr id="27771" name="Line 13"/>
              <p:cNvSpPr/>
              <p:nvPr/>
            </p:nvSpPr>
            <p:spPr>
              <a:xfrm>
                <a:off x="3438" y="2318"/>
                <a:ext cx="0" cy="162"/>
              </a:xfrm>
              <a:prstGeom prst="line">
                <a:avLst/>
              </a:prstGeom>
              <a:ln w="9525" cap="flat" cmpd="sng">
                <a:solidFill>
                  <a:schemeClr val="hlink"/>
                </a:solidFill>
                <a:prstDash val="solid"/>
                <a:headEnd type="none" w="med" len="med"/>
                <a:tailEnd type="none" w="med" len="med"/>
              </a:ln>
            </p:spPr>
          </p:sp>
          <p:sp>
            <p:nvSpPr>
              <p:cNvPr id="27772" name="Line 14"/>
              <p:cNvSpPr/>
              <p:nvPr/>
            </p:nvSpPr>
            <p:spPr>
              <a:xfrm>
                <a:off x="3474" y="2318"/>
                <a:ext cx="0" cy="162"/>
              </a:xfrm>
              <a:prstGeom prst="line">
                <a:avLst/>
              </a:prstGeom>
              <a:ln w="9525" cap="flat" cmpd="sng">
                <a:solidFill>
                  <a:schemeClr val="hlink"/>
                </a:solidFill>
                <a:prstDash val="solid"/>
                <a:headEnd type="none" w="med" len="med"/>
                <a:tailEnd type="none" w="med" len="med"/>
              </a:ln>
            </p:spPr>
          </p:sp>
          <p:sp>
            <p:nvSpPr>
              <p:cNvPr id="27773" name="Line 15"/>
              <p:cNvSpPr/>
              <p:nvPr/>
            </p:nvSpPr>
            <p:spPr>
              <a:xfrm>
                <a:off x="3516" y="2318"/>
                <a:ext cx="0" cy="162"/>
              </a:xfrm>
              <a:prstGeom prst="line">
                <a:avLst/>
              </a:prstGeom>
              <a:ln w="9525" cap="flat" cmpd="sng">
                <a:solidFill>
                  <a:schemeClr val="hlink"/>
                </a:solidFill>
                <a:prstDash val="solid"/>
                <a:headEnd type="none" w="med" len="med"/>
                <a:tailEnd type="none" w="med" len="med"/>
              </a:ln>
            </p:spPr>
          </p:sp>
          <p:sp>
            <p:nvSpPr>
              <p:cNvPr id="27774" name="Line 16"/>
              <p:cNvSpPr/>
              <p:nvPr/>
            </p:nvSpPr>
            <p:spPr>
              <a:xfrm>
                <a:off x="3552" y="2318"/>
                <a:ext cx="0" cy="162"/>
              </a:xfrm>
              <a:prstGeom prst="line">
                <a:avLst/>
              </a:prstGeom>
              <a:ln w="9525" cap="flat" cmpd="sng">
                <a:solidFill>
                  <a:schemeClr val="hlink"/>
                </a:solidFill>
                <a:prstDash val="solid"/>
                <a:headEnd type="none" w="med" len="med"/>
                <a:tailEnd type="none" w="med" len="med"/>
              </a:ln>
            </p:spPr>
          </p:sp>
          <p:sp>
            <p:nvSpPr>
              <p:cNvPr id="27775" name="Line 17"/>
              <p:cNvSpPr/>
              <p:nvPr/>
            </p:nvSpPr>
            <p:spPr>
              <a:xfrm>
                <a:off x="3594" y="2318"/>
                <a:ext cx="0" cy="162"/>
              </a:xfrm>
              <a:prstGeom prst="line">
                <a:avLst/>
              </a:prstGeom>
              <a:ln w="9525" cap="flat" cmpd="sng">
                <a:solidFill>
                  <a:schemeClr val="hlink"/>
                </a:solidFill>
                <a:prstDash val="solid"/>
                <a:headEnd type="none" w="med" len="med"/>
                <a:tailEnd type="none" w="med" len="med"/>
              </a:ln>
            </p:spPr>
          </p:sp>
          <p:sp>
            <p:nvSpPr>
              <p:cNvPr id="27776" name="Line 18"/>
              <p:cNvSpPr/>
              <p:nvPr/>
            </p:nvSpPr>
            <p:spPr>
              <a:xfrm>
                <a:off x="3630" y="2318"/>
                <a:ext cx="0" cy="162"/>
              </a:xfrm>
              <a:prstGeom prst="line">
                <a:avLst/>
              </a:prstGeom>
              <a:ln w="9525" cap="flat" cmpd="sng">
                <a:solidFill>
                  <a:schemeClr val="hlink"/>
                </a:solidFill>
                <a:prstDash val="solid"/>
                <a:headEnd type="none" w="med" len="med"/>
                <a:tailEnd type="none" w="med" len="med"/>
              </a:ln>
            </p:spPr>
          </p:sp>
          <p:sp>
            <p:nvSpPr>
              <p:cNvPr id="27777" name="Line 19"/>
              <p:cNvSpPr/>
              <p:nvPr/>
            </p:nvSpPr>
            <p:spPr>
              <a:xfrm>
                <a:off x="3672" y="2318"/>
                <a:ext cx="0" cy="162"/>
              </a:xfrm>
              <a:prstGeom prst="line">
                <a:avLst/>
              </a:prstGeom>
              <a:ln w="9525" cap="flat" cmpd="sng">
                <a:solidFill>
                  <a:schemeClr val="hlink"/>
                </a:solidFill>
                <a:prstDash val="solid"/>
                <a:headEnd type="none" w="med" len="med"/>
                <a:tailEnd type="none" w="med" len="med"/>
              </a:ln>
            </p:spPr>
          </p:sp>
          <p:sp>
            <p:nvSpPr>
              <p:cNvPr id="27778" name="Line 20"/>
              <p:cNvSpPr/>
              <p:nvPr/>
            </p:nvSpPr>
            <p:spPr>
              <a:xfrm>
                <a:off x="3708" y="2318"/>
                <a:ext cx="0" cy="162"/>
              </a:xfrm>
              <a:prstGeom prst="line">
                <a:avLst/>
              </a:prstGeom>
              <a:ln w="9525" cap="flat" cmpd="sng">
                <a:solidFill>
                  <a:schemeClr val="hlink"/>
                </a:solidFill>
                <a:prstDash val="solid"/>
                <a:headEnd type="none" w="med" len="med"/>
                <a:tailEnd type="none" w="med" len="med"/>
              </a:ln>
            </p:spPr>
          </p:sp>
          <p:sp>
            <p:nvSpPr>
              <p:cNvPr id="27779" name="Line 21"/>
              <p:cNvSpPr/>
              <p:nvPr/>
            </p:nvSpPr>
            <p:spPr>
              <a:xfrm>
                <a:off x="3738" y="2318"/>
                <a:ext cx="0" cy="162"/>
              </a:xfrm>
              <a:prstGeom prst="line">
                <a:avLst/>
              </a:prstGeom>
              <a:ln w="9525" cap="flat" cmpd="sng">
                <a:solidFill>
                  <a:schemeClr val="hlink"/>
                </a:solidFill>
                <a:prstDash val="solid"/>
                <a:headEnd type="none" w="med" len="med"/>
                <a:tailEnd type="none" w="med" len="med"/>
              </a:ln>
            </p:spPr>
          </p:sp>
        </p:grpSp>
      </p:grpSp>
      <p:grpSp>
        <p:nvGrpSpPr>
          <p:cNvPr id="4" name="Group 22"/>
          <p:cNvGrpSpPr/>
          <p:nvPr/>
        </p:nvGrpSpPr>
        <p:grpSpPr>
          <a:xfrm>
            <a:off x="6477000" y="3276600"/>
            <a:ext cx="1677988" cy="538163"/>
            <a:chOff x="4060" y="1928"/>
            <a:chExt cx="1057" cy="339"/>
          </a:xfrm>
        </p:grpSpPr>
        <p:sp>
          <p:nvSpPr>
            <p:cNvPr id="27747" name="Line 23"/>
            <p:cNvSpPr/>
            <p:nvPr/>
          </p:nvSpPr>
          <p:spPr>
            <a:xfrm>
              <a:off x="4078" y="1940"/>
              <a:ext cx="320" cy="0"/>
            </a:xfrm>
            <a:prstGeom prst="line">
              <a:avLst/>
            </a:prstGeom>
            <a:ln w="38100" cap="flat" cmpd="sng">
              <a:solidFill>
                <a:schemeClr val="hlink"/>
              </a:solidFill>
              <a:prstDash val="solid"/>
              <a:headEnd type="none" w="med" len="med"/>
              <a:tailEnd type="none" w="med" len="med"/>
            </a:ln>
          </p:spPr>
        </p:sp>
        <p:sp>
          <p:nvSpPr>
            <p:cNvPr id="27748" name="Line 24"/>
            <p:cNvSpPr/>
            <p:nvPr/>
          </p:nvSpPr>
          <p:spPr>
            <a:xfrm>
              <a:off x="4836" y="1935"/>
              <a:ext cx="241" cy="0"/>
            </a:xfrm>
            <a:prstGeom prst="line">
              <a:avLst/>
            </a:prstGeom>
            <a:ln w="38100" cap="flat" cmpd="sng">
              <a:solidFill>
                <a:schemeClr val="hlink"/>
              </a:solidFill>
              <a:prstDash val="solid"/>
              <a:headEnd type="none" w="med" len="med"/>
              <a:tailEnd type="none" w="med" len="med"/>
            </a:ln>
          </p:spPr>
        </p:sp>
        <p:sp>
          <p:nvSpPr>
            <p:cNvPr id="27749" name="Line 25"/>
            <p:cNvSpPr/>
            <p:nvPr/>
          </p:nvSpPr>
          <p:spPr>
            <a:xfrm>
              <a:off x="4205" y="2133"/>
              <a:ext cx="320" cy="0"/>
            </a:xfrm>
            <a:prstGeom prst="line">
              <a:avLst/>
            </a:prstGeom>
            <a:ln w="38100" cap="flat" cmpd="sng">
              <a:solidFill>
                <a:schemeClr val="hlink"/>
              </a:solidFill>
              <a:prstDash val="solid"/>
              <a:headEnd type="none" w="med" len="med"/>
              <a:tailEnd type="none" w="med" len="med"/>
            </a:ln>
          </p:spPr>
        </p:sp>
        <p:sp>
          <p:nvSpPr>
            <p:cNvPr id="27750" name="Line 26"/>
            <p:cNvSpPr/>
            <p:nvPr/>
          </p:nvSpPr>
          <p:spPr>
            <a:xfrm>
              <a:off x="4361" y="1994"/>
              <a:ext cx="212" cy="0"/>
            </a:xfrm>
            <a:prstGeom prst="line">
              <a:avLst/>
            </a:prstGeom>
            <a:ln w="38100" cap="flat" cmpd="sng">
              <a:solidFill>
                <a:schemeClr val="hlink"/>
              </a:solidFill>
              <a:prstDash val="solid"/>
              <a:headEnd type="none" w="med" len="med"/>
              <a:tailEnd type="none" w="med" len="med"/>
            </a:ln>
          </p:spPr>
        </p:sp>
        <p:sp>
          <p:nvSpPr>
            <p:cNvPr id="27751" name="Line 27"/>
            <p:cNvSpPr/>
            <p:nvPr/>
          </p:nvSpPr>
          <p:spPr>
            <a:xfrm>
              <a:off x="4115" y="2060"/>
              <a:ext cx="212" cy="0"/>
            </a:xfrm>
            <a:prstGeom prst="line">
              <a:avLst/>
            </a:prstGeom>
            <a:ln w="38100" cap="flat" cmpd="sng">
              <a:solidFill>
                <a:schemeClr val="hlink"/>
              </a:solidFill>
              <a:prstDash val="solid"/>
              <a:headEnd type="none" w="med" len="med"/>
              <a:tailEnd type="none" w="med" len="med"/>
            </a:ln>
          </p:spPr>
        </p:sp>
        <p:sp>
          <p:nvSpPr>
            <p:cNvPr id="27752" name="Line 28"/>
            <p:cNvSpPr/>
            <p:nvPr/>
          </p:nvSpPr>
          <p:spPr>
            <a:xfrm>
              <a:off x="4127" y="2197"/>
              <a:ext cx="260" cy="0"/>
            </a:xfrm>
            <a:prstGeom prst="line">
              <a:avLst/>
            </a:prstGeom>
            <a:ln w="38100" cap="flat" cmpd="sng">
              <a:solidFill>
                <a:schemeClr val="hlink"/>
              </a:solidFill>
              <a:prstDash val="solid"/>
              <a:headEnd type="none" w="med" len="med"/>
              <a:tailEnd type="none" w="med" len="med"/>
            </a:ln>
          </p:spPr>
        </p:sp>
        <p:sp>
          <p:nvSpPr>
            <p:cNvPr id="27753" name="Line 29"/>
            <p:cNvSpPr/>
            <p:nvPr/>
          </p:nvSpPr>
          <p:spPr>
            <a:xfrm>
              <a:off x="4429" y="2197"/>
              <a:ext cx="320" cy="0"/>
            </a:xfrm>
            <a:prstGeom prst="line">
              <a:avLst/>
            </a:prstGeom>
            <a:ln w="38100" cap="flat" cmpd="sng">
              <a:solidFill>
                <a:schemeClr val="hlink"/>
              </a:solidFill>
              <a:prstDash val="solid"/>
              <a:headEnd type="none" w="med" len="med"/>
              <a:tailEnd type="none" w="med" len="med"/>
            </a:ln>
          </p:spPr>
        </p:sp>
        <p:sp>
          <p:nvSpPr>
            <p:cNvPr id="27754" name="Line 30"/>
            <p:cNvSpPr/>
            <p:nvPr/>
          </p:nvSpPr>
          <p:spPr>
            <a:xfrm>
              <a:off x="4060" y="2267"/>
              <a:ext cx="1057" cy="0"/>
            </a:xfrm>
            <a:prstGeom prst="line">
              <a:avLst/>
            </a:prstGeom>
            <a:ln w="57150" cap="flat" cmpd="sng">
              <a:solidFill>
                <a:srgbClr val="FF0000"/>
              </a:solidFill>
              <a:prstDash val="solid"/>
              <a:headEnd type="none" w="med" len="med"/>
              <a:tailEnd type="none" w="med" len="med"/>
            </a:ln>
          </p:spPr>
        </p:sp>
        <p:sp>
          <p:nvSpPr>
            <p:cNvPr id="27755" name="Line 31"/>
            <p:cNvSpPr/>
            <p:nvPr/>
          </p:nvSpPr>
          <p:spPr>
            <a:xfrm>
              <a:off x="4797" y="2197"/>
              <a:ext cx="320" cy="0"/>
            </a:xfrm>
            <a:prstGeom prst="line">
              <a:avLst/>
            </a:prstGeom>
            <a:ln w="38100" cap="flat" cmpd="sng">
              <a:solidFill>
                <a:schemeClr val="hlink"/>
              </a:solidFill>
              <a:prstDash val="solid"/>
              <a:headEnd type="none" w="med" len="med"/>
              <a:tailEnd type="none" w="med" len="med"/>
            </a:ln>
          </p:spPr>
        </p:sp>
        <p:sp>
          <p:nvSpPr>
            <p:cNvPr id="27756" name="Line 32"/>
            <p:cNvSpPr/>
            <p:nvPr/>
          </p:nvSpPr>
          <p:spPr>
            <a:xfrm>
              <a:off x="4421" y="2060"/>
              <a:ext cx="320" cy="0"/>
            </a:xfrm>
            <a:prstGeom prst="line">
              <a:avLst/>
            </a:prstGeom>
            <a:ln w="38100" cap="flat" cmpd="sng">
              <a:solidFill>
                <a:schemeClr val="hlink"/>
              </a:solidFill>
              <a:prstDash val="solid"/>
              <a:headEnd type="none" w="med" len="med"/>
              <a:tailEnd type="none" w="med" len="med"/>
            </a:ln>
          </p:spPr>
        </p:sp>
        <p:sp>
          <p:nvSpPr>
            <p:cNvPr id="27757" name="Line 33"/>
            <p:cNvSpPr/>
            <p:nvPr/>
          </p:nvSpPr>
          <p:spPr>
            <a:xfrm>
              <a:off x="4596" y="2133"/>
              <a:ext cx="222" cy="0"/>
            </a:xfrm>
            <a:prstGeom prst="line">
              <a:avLst/>
            </a:prstGeom>
            <a:ln w="38100" cap="flat" cmpd="sng">
              <a:solidFill>
                <a:schemeClr val="hlink"/>
              </a:solidFill>
              <a:prstDash val="solid"/>
              <a:headEnd type="none" w="med" len="med"/>
              <a:tailEnd type="none" w="med" len="med"/>
            </a:ln>
          </p:spPr>
        </p:sp>
        <p:sp>
          <p:nvSpPr>
            <p:cNvPr id="27758" name="Line 34"/>
            <p:cNvSpPr/>
            <p:nvPr/>
          </p:nvSpPr>
          <p:spPr>
            <a:xfrm>
              <a:off x="4536" y="1928"/>
              <a:ext cx="222" cy="0"/>
            </a:xfrm>
            <a:prstGeom prst="line">
              <a:avLst/>
            </a:prstGeom>
            <a:ln w="38100" cap="flat" cmpd="sng">
              <a:solidFill>
                <a:schemeClr val="hlink"/>
              </a:solidFill>
              <a:prstDash val="solid"/>
              <a:headEnd type="none" w="med" len="med"/>
              <a:tailEnd type="none" w="med" len="med"/>
            </a:ln>
          </p:spPr>
        </p:sp>
        <p:sp>
          <p:nvSpPr>
            <p:cNvPr id="27759" name="Line 35"/>
            <p:cNvSpPr/>
            <p:nvPr/>
          </p:nvSpPr>
          <p:spPr>
            <a:xfrm>
              <a:off x="4878" y="2030"/>
              <a:ext cx="222" cy="0"/>
            </a:xfrm>
            <a:prstGeom prst="line">
              <a:avLst/>
            </a:prstGeom>
            <a:ln w="38100" cap="flat" cmpd="sng">
              <a:solidFill>
                <a:schemeClr val="hlink"/>
              </a:solidFill>
              <a:prstDash val="solid"/>
              <a:headEnd type="none" w="med" len="med"/>
              <a:tailEnd type="none" w="med" len="med"/>
            </a:ln>
          </p:spPr>
        </p:sp>
        <p:sp>
          <p:nvSpPr>
            <p:cNvPr id="27760" name="Line 36"/>
            <p:cNvSpPr/>
            <p:nvPr/>
          </p:nvSpPr>
          <p:spPr>
            <a:xfrm flipV="1">
              <a:off x="4675" y="1995"/>
              <a:ext cx="200" cy="0"/>
            </a:xfrm>
            <a:prstGeom prst="line">
              <a:avLst/>
            </a:prstGeom>
            <a:ln w="38100" cap="flat" cmpd="sng">
              <a:solidFill>
                <a:schemeClr val="hlink"/>
              </a:solidFill>
              <a:prstDash val="solid"/>
              <a:headEnd type="none" w="med" len="med"/>
              <a:tailEnd type="none" w="med" len="med"/>
            </a:ln>
          </p:spPr>
        </p:sp>
        <p:sp>
          <p:nvSpPr>
            <p:cNvPr id="27761" name="Line 37"/>
            <p:cNvSpPr/>
            <p:nvPr/>
          </p:nvSpPr>
          <p:spPr>
            <a:xfrm>
              <a:off x="4842" y="2096"/>
              <a:ext cx="241" cy="0"/>
            </a:xfrm>
            <a:prstGeom prst="line">
              <a:avLst/>
            </a:prstGeom>
            <a:ln w="38100" cap="flat" cmpd="sng">
              <a:solidFill>
                <a:schemeClr val="hlink"/>
              </a:solidFill>
              <a:prstDash val="solid"/>
              <a:headEnd type="none" w="med" len="med"/>
              <a:tailEnd type="none" w="med" len="med"/>
            </a:ln>
          </p:spPr>
        </p:sp>
        <p:sp>
          <p:nvSpPr>
            <p:cNvPr id="27762" name="Line 38"/>
            <p:cNvSpPr/>
            <p:nvPr/>
          </p:nvSpPr>
          <p:spPr>
            <a:xfrm>
              <a:off x="4061" y="1994"/>
              <a:ext cx="212" cy="0"/>
            </a:xfrm>
            <a:prstGeom prst="line">
              <a:avLst/>
            </a:prstGeom>
            <a:ln w="38100" cap="flat" cmpd="sng">
              <a:solidFill>
                <a:schemeClr val="hlink"/>
              </a:solidFill>
              <a:prstDash val="solid"/>
              <a:headEnd type="none" w="med" len="med"/>
              <a:tailEnd type="none" w="med" len="med"/>
            </a:ln>
          </p:spPr>
        </p:sp>
      </p:grpSp>
      <p:sp>
        <p:nvSpPr>
          <p:cNvPr id="27653" name="Text Box 39"/>
          <p:cNvSpPr txBox="1"/>
          <p:nvPr/>
        </p:nvSpPr>
        <p:spPr>
          <a:xfrm>
            <a:off x="1066800" y="1423988"/>
            <a:ext cx="7316788" cy="427037"/>
          </a:xfrm>
          <a:prstGeom prst="rect">
            <a:avLst/>
          </a:prstGeom>
          <a:noFill/>
          <a:ln w="9525">
            <a:noFill/>
          </a:ln>
        </p:spPr>
        <p:txBody>
          <a:bodyPr wrap="none">
            <a:spAutoFit/>
          </a:bodyPr>
          <a:lstStyle/>
          <a:p>
            <a:r>
              <a:rPr lang="en-US" altLang="zh-CN" sz="2200" dirty="0">
                <a:latin typeface="Times New Roman" panose="02020603050405020304" pitchFamily="18" charset="0"/>
              </a:rPr>
              <a:t>Assemblers:	ARACHNE, PHRAP, CAP, TIGR, CELERA</a:t>
            </a:r>
            <a:endParaRPr lang="en-US" altLang="zh-CN" sz="2200" dirty="0">
              <a:latin typeface="Times New Roman" panose="02020603050405020304" pitchFamily="18" charset="0"/>
            </a:endParaRPr>
          </a:p>
        </p:txBody>
      </p:sp>
      <p:sp>
        <p:nvSpPr>
          <p:cNvPr id="304168" name="Text Box 40"/>
          <p:cNvSpPr txBox="1"/>
          <p:nvPr/>
        </p:nvSpPr>
        <p:spPr>
          <a:xfrm>
            <a:off x="228600" y="2338388"/>
            <a:ext cx="5564188" cy="427037"/>
          </a:xfrm>
          <a:prstGeom prst="rect">
            <a:avLst/>
          </a:prstGeom>
          <a:noFill/>
          <a:ln w="9525">
            <a:noFill/>
          </a:ln>
        </p:spPr>
        <p:txBody>
          <a:bodyPr wrap="none">
            <a:spAutoFit/>
          </a:bodyPr>
          <a:lstStyle/>
          <a:p>
            <a:r>
              <a:rPr lang="en-US" altLang="zh-CN" sz="2200" dirty="0">
                <a:latin typeface="Times New Roman" panose="02020603050405020304" pitchFamily="18" charset="0"/>
              </a:rPr>
              <a:t>Overlap:  find potentially overlapping reads</a:t>
            </a:r>
            <a:endParaRPr lang="en-US" altLang="zh-CN" sz="2200" dirty="0">
              <a:latin typeface="Times New Roman" panose="02020603050405020304" pitchFamily="18" charset="0"/>
            </a:endParaRPr>
          </a:p>
        </p:txBody>
      </p:sp>
      <p:sp>
        <p:nvSpPr>
          <p:cNvPr id="304169" name="Text Box 41"/>
          <p:cNvSpPr txBox="1"/>
          <p:nvPr/>
        </p:nvSpPr>
        <p:spPr>
          <a:xfrm>
            <a:off x="228600" y="3733800"/>
            <a:ext cx="5197475" cy="762000"/>
          </a:xfrm>
          <a:prstGeom prst="rect">
            <a:avLst/>
          </a:prstGeom>
          <a:noFill/>
          <a:ln w="9525">
            <a:noFill/>
          </a:ln>
        </p:spPr>
        <p:txBody>
          <a:bodyPr>
            <a:spAutoFit/>
          </a:bodyPr>
          <a:lstStyle/>
          <a:p>
            <a:r>
              <a:rPr lang="en-US" altLang="zh-CN" sz="2200" dirty="0">
                <a:latin typeface="Times New Roman" panose="02020603050405020304" pitchFamily="18" charset="0"/>
              </a:rPr>
              <a:t>Layout:  merge reads into contigs and                   </a:t>
            </a:r>
            <a:endParaRPr lang="en-US" altLang="zh-CN" sz="2200" dirty="0">
              <a:latin typeface="Times New Roman" panose="02020603050405020304" pitchFamily="18" charset="0"/>
            </a:endParaRPr>
          </a:p>
          <a:p>
            <a:r>
              <a:rPr lang="en-US" altLang="zh-CN" sz="2200" dirty="0">
                <a:latin typeface="Times New Roman" panose="02020603050405020304" pitchFamily="18" charset="0"/>
              </a:rPr>
              <a:t>               contigs into supercontigs</a:t>
            </a:r>
            <a:endParaRPr lang="en-US" altLang="zh-CN" sz="2200" dirty="0">
              <a:latin typeface="Times New Roman" panose="02020603050405020304" pitchFamily="18" charset="0"/>
            </a:endParaRPr>
          </a:p>
        </p:txBody>
      </p:sp>
      <p:sp>
        <p:nvSpPr>
          <p:cNvPr id="304170" name="Text Box 42"/>
          <p:cNvSpPr txBox="1"/>
          <p:nvPr/>
        </p:nvSpPr>
        <p:spPr>
          <a:xfrm>
            <a:off x="228600" y="5334000"/>
            <a:ext cx="4876800" cy="762000"/>
          </a:xfrm>
          <a:prstGeom prst="rect">
            <a:avLst/>
          </a:prstGeom>
          <a:noFill/>
          <a:ln w="9525">
            <a:noFill/>
          </a:ln>
        </p:spPr>
        <p:txBody>
          <a:bodyPr>
            <a:spAutoFit/>
          </a:bodyPr>
          <a:lstStyle/>
          <a:p>
            <a:pPr>
              <a:spcBef>
                <a:spcPct val="20000"/>
              </a:spcBef>
              <a:buClr>
                <a:schemeClr val="accent1"/>
              </a:buClr>
              <a:buSzPct val="65000"/>
              <a:buFont typeface="Wingdings" panose="05000000000000000000" pitchFamily="2" charset="2"/>
              <a:buNone/>
            </a:pPr>
            <a:r>
              <a:rPr lang="en-US" altLang="zh-CN" sz="2200" dirty="0">
                <a:latin typeface="Times New Roman" panose="02020603050405020304" pitchFamily="18" charset="0"/>
              </a:rPr>
              <a:t>Consensus:  derive the DNA sequence and correct read errors</a:t>
            </a:r>
            <a:endParaRPr lang="en-US" altLang="zh-CN" sz="2200" dirty="0">
              <a:latin typeface="Times New Roman" panose="02020603050405020304" pitchFamily="18" charset="0"/>
            </a:endParaRPr>
          </a:p>
        </p:txBody>
      </p:sp>
      <p:grpSp>
        <p:nvGrpSpPr>
          <p:cNvPr id="5" name="Group 43"/>
          <p:cNvGrpSpPr/>
          <p:nvPr/>
        </p:nvGrpSpPr>
        <p:grpSpPr>
          <a:xfrm>
            <a:off x="5638800" y="4114800"/>
            <a:ext cx="3038475" cy="752475"/>
            <a:chOff x="3609" y="2670"/>
            <a:chExt cx="1914" cy="474"/>
          </a:xfrm>
        </p:grpSpPr>
        <p:sp>
          <p:nvSpPr>
            <p:cNvPr id="27659" name="Line 44"/>
            <p:cNvSpPr/>
            <p:nvPr/>
          </p:nvSpPr>
          <p:spPr>
            <a:xfrm>
              <a:off x="3612" y="3039"/>
              <a:ext cx="320" cy="0"/>
            </a:xfrm>
            <a:prstGeom prst="line">
              <a:avLst/>
            </a:prstGeom>
            <a:ln w="38100" cap="flat" cmpd="sng">
              <a:solidFill>
                <a:srgbClr val="FF0000"/>
              </a:solidFill>
              <a:prstDash val="solid"/>
              <a:headEnd type="none" w="med" len="med"/>
              <a:tailEnd type="none" w="med" len="med"/>
            </a:ln>
          </p:spPr>
        </p:sp>
        <p:sp>
          <p:nvSpPr>
            <p:cNvPr id="27660" name="Line 45"/>
            <p:cNvSpPr/>
            <p:nvPr/>
          </p:nvSpPr>
          <p:spPr>
            <a:xfrm>
              <a:off x="4028" y="3039"/>
              <a:ext cx="517" cy="0"/>
            </a:xfrm>
            <a:prstGeom prst="line">
              <a:avLst/>
            </a:prstGeom>
            <a:ln w="38100" cap="flat" cmpd="sng">
              <a:solidFill>
                <a:srgbClr val="FF0000"/>
              </a:solidFill>
              <a:prstDash val="solid"/>
              <a:headEnd type="none" w="med" len="med"/>
              <a:tailEnd type="none" w="med" len="med"/>
            </a:ln>
          </p:spPr>
        </p:sp>
        <p:sp>
          <p:nvSpPr>
            <p:cNvPr id="27661" name="Line 46"/>
            <p:cNvSpPr/>
            <p:nvPr/>
          </p:nvSpPr>
          <p:spPr>
            <a:xfrm>
              <a:off x="4615" y="3039"/>
              <a:ext cx="416" cy="0"/>
            </a:xfrm>
            <a:prstGeom prst="line">
              <a:avLst/>
            </a:prstGeom>
            <a:ln w="38100" cap="flat" cmpd="sng">
              <a:solidFill>
                <a:srgbClr val="FF0000"/>
              </a:solidFill>
              <a:prstDash val="solid"/>
              <a:headEnd type="none" w="med" len="med"/>
              <a:tailEnd type="none" w="med" len="med"/>
            </a:ln>
          </p:spPr>
        </p:sp>
        <p:sp>
          <p:nvSpPr>
            <p:cNvPr id="27662" name="Line 47"/>
            <p:cNvSpPr/>
            <p:nvPr/>
          </p:nvSpPr>
          <p:spPr>
            <a:xfrm>
              <a:off x="5107" y="3039"/>
              <a:ext cx="416" cy="0"/>
            </a:xfrm>
            <a:prstGeom prst="line">
              <a:avLst/>
            </a:prstGeom>
            <a:ln w="38100" cap="flat" cmpd="sng">
              <a:solidFill>
                <a:srgbClr val="FF0000"/>
              </a:solidFill>
              <a:prstDash val="solid"/>
              <a:headEnd type="none" w="med" len="med"/>
              <a:tailEnd type="none" w="med" len="med"/>
            </a:ln>
          </p:spPr>
        </p:sp>
        <p:sp>
          <p:nvSpPr>
            <p:cNvPr id="27663" name="Line 48"/>
            <p:cNvSpPr/>
            <p:nvPr/>
          </p:nvSpPr>
          <p:spPr>
            <a:xfrm>
              <a:off x="3616" y="2980"/>
              <a:ext cx="84" cy="0"/>
            </a:xfrm>
            <a:prstGeom prst="line">
              <a:avLst/>
            </a:prstGeom>
            <a:ln w="19050" cap="flat" cmpd="sng">
              <a:solidFill>
                <a:schemeClr val="hlink"/>
              </a:solidFill>
              <a:prstDash val="solid"/>
              <a:headEnd type="none" w="med" len="med"/>
              <a:tailEnd type="none" w="med" len="med"/>
            </a:ln>
          </p:spPr>
        </p:sp>
        <p:sp>
          <p:nvSpPr>
            <p:cNvPr id="27664" name="Line 49"/>
            <p:cNvSpPr/>
            <p:nvPr/>
          </p:nvSpPr>
          <p:spPr>
            <a:xfrm>
              <a:off x="3640" y="2944"/>
              <a:ext cx="84" cy="0"/>
            </a:xfrm>
            <a:prstGeom prst="line">
              <a:avLst/>
            </a:prstGeom>
            <a:ln w="19050" cap="flat" cmpd="sng">
              <a:solidFill>
                <a:schemeClr val="hlink"/>
              </a:solidFill>
              <a:prstDash val="solid"/>
              <a:headEnd type="none" w="med" len="med"/>
              <a:tailEnd type="none" w="med" len="med"/>
            </a:ln>
          </p:spPr>
        </p:sp>
        <p:sp>
          <p:nvSpPr>
            <p:cNvPr id="27665" name="Line 50"/>
            <p:cNvSpPr/>
            <p:nvPr/>
          </p:nvSpPr>
          <p:spPr>
            <a:xfrm>
              <a:off x="3844" y="2977"/>
              <a:ext cx="84" cy="0"/>
            </a:xfrm>
            <a:prstGeom prst="line">
              <a:avLst/>
            </a:prstGeom>
            <a:ln w="19050" cap="flat" cmpd="sng">
              <a:solidFill>
                <a:schemeClr val="hlink"/>
              </a:solidFill>
              <a:prstDash val="solid"/>
              <a:headEnd type="none" w="med" len="med"/>
              <a:tailEnd type="none" w="med" len="med"/>
            </a:ln>
          </p:spPr>
        </p:sp>
        <p:sp>
          <p:nvSpPr>
            <p:cNvPr id="27666" name="Line 51"/>
            <p:cNvSpPr/>
            <p:nvPr/>
          </p:nvSpPr>
          <p:spPr>
            <a:xfrm>
              <a:off x="3742" y="2974"/>
              <a:ext cx="57" cy="0"/>
            </a:xfrm>
            <a:prstGeom prst="line">
              <a:avLst/>
            </a:prstGeom>
            <a:ln w="19050" cap="flat" cmpd="sng">
              <a:solidFill>
                <a:schemeClr val="hlink"/>
              </a:solidFill>
              <a:prstDash val="solid"/>
              <a:headEnd type="none" w="med" len="med"/>
              <a:tailEnd type="none" w="med" len="med"/>
            </a:ln>
          </p:spPr>
        </p:sp>
        <p:sp>
          <p:nvSpPr>
            <p:cNvPr id="27667" name="Line 52"/>
            <p:cNvSpPr/>
            <p:nvPr/>
          </p:nvSpPr>
          <p:spPr>
            <a:xfrm>
              <a:off x="3859" y="2896"/>
              <a:ext cx="84" cy="0"/>
            </a:xfrm>
            <a:prstGeom prst="line">
              <a:avLst/>
            </a:prstGeom>
            <a:ln w="19050" cap="flat" cmpd="sng">
              <a:solidFill>
                <a:schemeClr val="hlink"/>
              </a:solidFill>
              <a:prstDash val="solid"/>
              <a:headEnd type="none" w="med" len="med"/>
              <a:tailEnd type="none" w="med" len="med"/>
            </a:ln>
          </p:spPr>
        </p:sp>
        <p:sp>
          <p:nvSpPr>
            <p:cNvPr id="27668" name="Line 53"/>
            <p:cNvSpPr/>
            <p:nvPr/>
          </p:nvSpPr>
          <p:spPr>
            <a:xfrm>
              <a:off x="3835" y="2932"/>
              <a:ext cx="84" cy="0"/>
            </a:xfrm>
            <a:prstGeom prst="line">
              <a:avLst/>
            </a:prstGeom>
            <a:ln w="19050" cap="flat" cmpd="sng">
              <a:solidFill>
                <a:schemeClr val="hlink"/>
              </a:solidFill>
              <a:prstDash val="solid"/>
              <a:headEnd type="none" w="med" len="med"/>
              <a:tailEnd type="none" w="med" len="med"/>
            </a:ln>
          </p:spPr>
        </p:sp>
        <p:sp>
          <p:nvSpPr>
            <p:cNvPr id="27669" name="Line 54"/>
            <p:cNvSpPr/>
            <p:nvPr/>
          </p:nvSpPr>
          <p:spPr>
            <a:xfrm>
              <a:off x="3649" y="2899"/>
              <a:ext cx="84" cy="0"/>
            </a:xfrm>
            <a:prstGeom prst="line">
              <a:avLst/>
            </a:prstGeom>
            <a:ln w="19050" cap="flat" cmpd="sng">
              <a:solidFill>
                <a:schemeClr val="hlink"/>
              </a:solidFill>
              <a:prstDash val="solid"/>
              <a:headEnd type="none" w="med" len="med"/>
              <a:tailEnd type="none" w="med" len="med"/>
            </a:ln>
          </p:spPr>
        </p:sp>
        <p:sp>
          <p:nvSpPr>
            <p:cNvPr id="27670" name="Line 55"/>
            <p:cNvSpPr/>
            <p:nvPr/>
          </p:nvSpPr>
          <p:spPr>
            <a:xfrm>
              <a:off x="3769" y="2911"/>
              <a:ext cx="57" cy="0"/>
            </a:xfrm>
            <a:prstGeom prst="line">
              <a:avLst/>
            </a:prstGeom>
            <a:ln w="19050" cap="flat" cmpd="sng">
              <a:solidFill>
                <a:schemeClr val="hlink"/>
              </a:solidFill>
              <a:prstDash val="solid"/>
              <a:headEnd type="none" w="med" len="med"/>
              <a:tailEnd type="none" w="med" len="med"/>
            </a:ln>
          </p:spPr>
        </p:sp>
        <p:sp>
          <p:nvSpPr>
            <p:cNvPr id="27671" name="Line 56"/>
            <p:cNvSpPr/>
            <p:nvPr/>
          </p:nvSpPr>
          <p:spPr>
            <a:xfrm>
              <a:off x="3739" y="2935"/>
              <a:ext cx="57" cy="0"/>
            </a:xfrm>
            <a:prstGeom prst="line">
              <a:avLst/>
            </a:prstGeom>
            <a:ln w="19050" cap="flat" cmpd="sng">
              <a:solidFill>
                <a:schemeClr val="hlink"/>
              </a:solidFill>
              <a:prstDash val="solid"/>
              <a:headEnd type="none" w="med" len="med"/>
              <a:tailEnd type="none" w="med" len="med"/>
            </a:ln>
          </p:spPr>
        </p:sp>
        <p:sp>
          <p:nvSpPr>
            <p:cNvPr id="27672" name="Line 57"/>
            <p:cNvSpPr/>
            <p:nvPr/>
          </p:nvSpPr>
          <p:spPr>
            <a:xfrm>
              <a:off x="3628" y="2869"/>
              <a:ext cx="84" cy="0"/>
            </a:xfrm>
            <a:prstGeom prst="line">
              <a:avLst/>
            </a:prstGeom>
            <a:ln w="19050" cap="flat" cmpd="sng">
              <a:solidFill>
                <a:schemeClr val="hlink"/>
              </a:solidFill>
              <a:prstDash val="solid"/>
              <a:headEnd type="none" w="med" len="med"/>
              <a:tailEnd type="none" w="med" len="med"/>
            </a:ln>
          </p:spPr>
        </p:sp>
        <p:sp>
          <p:nvSpPr>
            <p:cNvPr id="27673" name="Line 58"/>
            <p:cNvSpPr/>
            <p:nvPr/>
          </p:nvSpPr>
          <p:spPr>
            <a:xfrm>
              <a:off x="3847" y="2821"/>
              <a:ext cx="84" cy="0"/>
            </a:xfrm>
            <a:prstGeom prst="line">
              <a:avLst/>
            </a:prstGeom>
            <a:ln w="19050" cap="flat" cmpd="sng">
              <a:solidFill>
                <a:schemeClr val="hlink"/>
              </a:solidFill>
              <a:prstDash val="solid"/>
              <a:headEnd type="none" w="med" len="med"/>
              <a:tailEnd type="none" w="med" len="med"/>
            </a:ln>
          </p:spPr>
        </p:sp>
        <p:sp>
          <p:nvSpPr>
            <p:cNvPr id="27674" name="Line 59"/>
            <p:cNvSpPr/>
            <p:nvPr/>
          </p:nvSpPr>
          <p:spPr>
            <a:xfrm>
              <a:off x="3796" y="2857"/>
              <a:ext cx="84" cy="0"/>
            </a:xfrm>
            <a:prstGeom prst="line">
              <a:avLst/>
            </a:prstGeom>
            <a:ln w="19050" cap="flat" cmpd="sng">
              <a:solidFill>
                <a:schemeClr val="hlink"/>
              </a:solidFill>
              <a:prstDash val="solid"/>
              <a:headEnd type="none" w="med" len="med"/>
              <a:tailEnd type="none" w="med" len="med"/>
            </a:ln>
          </p:spPr>
        </p:sp>
        <p:sp>
          <p:nvSpPr>
            <p:cNvPr id="27675" name="Line 60"/>
            <p:cNvSpPr/>
            <p:nvPr/>
          </p:nvSpPr>
          <p:spPr>
            <a:xfrm>
              <a:off x="3619" y="2824"/>
              <a:ext cx="84" cy="0"/>
            </a:xfrm>
            <a:prstGeom prst="line">
              <a:avLst/>
            </a:prstGeom>
            <a:ln w="19050" cap="flat" cmpd="sng">
              <a:solidFill>
                <a:schemeClr val="hlink"/>
              </a:solidFill>
              <a:prstDash val="solid"/>
              <a:headEnd type="none" w="med" len="med"/>
              <a:tailEnd type="none" w="med" len="med"/>
            </a:ln>
          </p:spPr>
        </p:sp>
        <p:sp>
          <p:nvSpPr>
            <p:cNvPr id="27676" name="Line 61"/>
            <p:cNvSpPr/>
            <p:nvPr/>
          </p:nvSpPr>
          <p:spPr>
            <a:xfrm>
              <a:off x="3748" y="2836"/>
              <a:ext cx="57" cy="0"/>
            </a:xfrm>
            <a:prstGeom prst="line">
              <a:avLst/>
            </a:prstGeom>
            <a:ln w="19050" cap="flat" cmpd="sng">
              <a:solidFill>
                <a:schemeClr val="hlink"/>
              </a:solidFill>
              <a:prstDash val="solid"/>
              <a:headEnd type="none" w="med" len="med"/>
              <a:tailEnd type="none" w="med" len="med"/>
            </a:ln>
          </p:spPr>
        </p:sp>
        <p:sp>
          <p:nvSpPr>
            <p:cNvPr id="27677" name="Line 62"/>
            <p:cNvSpPr/>
            <p:nvPr/>
          </p:nvSpPr>
          <p:spPr>
            <a:xfrm>
              <a:off x="4018" y="2977"/>
              <a:ext cx="84" cy="0"/>
            </a:xfrm>
            <a:prstGeom prst="line">
              <a:avLst/>
            </a:prstGeom>
            <a:ln w="19050" cap="flat" cmpd="sng">
              <a:solidFill>
                <a:schemeClr val="hlink"/>
              </a:solidFill>
              <a:prstDash val="solid"/>
              <a:headEnd type="none" w="med" len="med"/>
              <a:tailEnd type="none" w="med" len="med"/>
            </a:ln>
          </p:spPr>
        </p:sp>
        <p:sp>
          <p:nvSpPr>
            <p:cNvPr id="27678" name="Line 63"/>
            <p:cNvSpPr/>
            <p:nvPr/>
          </p:nvSpPr>
          <p:spPr>
            <a:xfrm>
              <a:off x="4249" y="2941"/>
              <a:ext cx="84" cy="0"/>
            </a:xfrm>
            <a:prstGeom prst="line">
              <a:avLst/>
            </a:prstGeom>
            <a:ln w="19050" cap="flat" cmpd="sng">
              <a:solidFill>
                <a:schemeClr val="hlink"/>
              </a:solidFill>
              <a:prstDash val="solid"/>
              <a:headEnd type="none" w="med" len="med"/>
              <a:tailEnd type="none" w="med" len="med"/>
            </a:ln>
          </p:spPr>
        </p:sp>
        <p:sp>
          <p:nvSpPr>
            <p:cNvPr id="27679" name="Line 64"/>
            <p:cNvSpPr/>
            <p:nvPr/>
          </p:nvSpPr>
          <p:spPr>
            <a:xfrm>
              <a:off x="4246" y="2974"/>
              <a:ext cx="84" cy="0"/>
            </a:xfrm>
            <a:prstGeom prst="line">
              <a:avLst/>
            </a:prstGeom>
            <a:ln w="19050" cap="flat" cmpd="sng">
              <a:solidFill>
                <a:schemeClr val="hlink"/>
              </a:solidFill>
              <a:prstDash val="solid"/>
              <a:headEnd type="none" w="med" len="med"/>
              <a:tailEnd type="none" w="med" len="med"/>
            </a:ln>
          </p:spPr>
        </p:sp>
        <p:sp>
          <p:nvSpPr>
            <p:cNvPr id="27680" name="Line 65"/>
            <p:cNvSpPr/>
            <p:nvPr/>
          </p:nvSpPr>
          <p:spPr>
            <a:xfrm>
              <a:off x="4144" y="2971"/>
              <a:ext cx="57" cy="0"/>
            </a:xfrm>
            <a:prstGeom prst="line">
              <a:avLst/>
            </a:prstGeom>
            <a:ln w="19050" cap="flat" cmpd="sng">
              <a:solidFill>
                <a:schemeClr val="hlink"/>
              </a:solidFill>
              <a:prstDash val="solid"/>
              <a:headEnd type="none" w="med" len="med"/>
              <a:tailEnd type="none" w="med" len="med"/>
            </a:ln>
          </p:spPr>
        </p:sp>
        <p:sp>
          <p:nvSpPr>
            <p:cNvPr id="27681" name="Line 66"/>
            <p:cNvSpPr/>
            <p:nvPr/>
          </p:nvSpPr>
          <p:spPr>
            <a:xfrm>
              <a:off x="4468" y="2893"/>
              <a:ext cx="84" cy="0"/>
            </a:xfrm>
            <a:prstGeom prst="line">
              <a:avLst/>
            </a:prstGeom>
            <a:ln w="19050" cap="flat" cmpd="sng">
              <a:solidFill>
                <a:schemeClr val="hlink"/>
              </a:solidFill>
              <a:prstDash val="solid"/>
              <a:headEnd type="none" w="med" len="med"/>
              <a:tailEnd type="none" w="med" len="med"/>
            </a:ln>
          </p:spPr>
        </p:sp>
        <p:sp>
          <p:nvSpPr>
            <p:cNvPr id="27682" name="Line 67"/>
            <p:cNvSpPr/>
            <p:nvPr/>
          </p:nvSpPr>
          <p:spPr>
            <a:xfrm>
              <a:off x="4444" y="2929"/>
              <a:ext cx="84" cy="0"/>
            </a:xfrm>
            <a:prstGeom prst="line">
              <a:avLst/>
            </a:prstGeom>
            <a:ln w="19050" cap="flat" cmpd="sng">
              <a:solidFill>
                <a:schemeClr val="hlink"/>
              </a:solidFill>
              <a:prstDash val="solid"/>
              <a:headEnd type="none" w="med" len="med"/>
              <a:tailEnd type="none" w="med" len="med"/>
            </a:ln>
          </p:spPr>
        </p:sp>
        <p:sp>
          <p:nvSpPr>
            <p:cNvPr id="27683" name="Line 68"/>
            <p:cNvSpPr/>
            <p:nvPr/>
          </p:nvSpPr>
          <p:spPr>
            <a:xfrm>
              <a:off x="4258" y="2896"/>
              <a:ext cx="84" cy="0"/>
            </a:xfrm>
            <a:prstGeom prst="line">
              <a:avLst/>
            </a:prstGeom>
            <a:ln w="19050" cap="flat" cmpd="sng">
              <a:solidFill>
                <a:schemeClr val="hlink"/>
              </a:solidFill>
              <a:prstDash val="solid"/>
              <a:headEnd type="none" w="med" len="med"/>
              <a:tailEnd type="none" w="med" len="med"/>
            </a:ln>
          </p:spPr>
        </p:sp>
        <p:sp>
          <p:nvSpPr>
            <p:cNvPr id="27684" name="Line 69"/>
            <p:cNvSpPr/>
            <p:nvPr/>
          </p:nvSpPr>
          <p:spPr>
            <a:xfrm>
              <a:off x="4378" y="2908"/>
              <a:ext cx="57" cy="0"/>
            </a:xfrm>
            <a:prstGeom prst="line">
              <a:avLst/>
            </a:prstGeom>
            <a:ln w="19050" cap="flat" cmpd="sng">
              <a:solidFill>
                <a:schemeClr val="hlink"/>
              </a:solidFill>
              <a:prstDash val="solid"/>
              <a:headEnd type="none" w="med" len="med"/>
              <a:tailEnd type="none" w="med" len="med"/>
            </a:ln>
          </p:spPr>
        </p:sp>
        <p:sp>
          <p:nvSpPr>
            <p:cNvPr id="27685" name="Line 70"/>
            <p:cNvSpPr/>
            <p:nvPr/>
          </p:nvSpPr>
          <p:spPr>
            <a:xfrm>
              <a:off x="4348" y="2932"/>
              <a:ext cx="57" cy="0"/>
            </a:xfrm>
            <a:prstGeom prst="line">
              <a:avLst/>
            </a:prstGeom>
            <a:ln w="19050" cap="flat" cmpd="sng">
              <a:solidFill>
                <a:schemeClr val="hlink"/>
              </a:solidFill>
              <a:prstDash val="solid"/>
              <a:headEnd type="none" w="med" len="med"/>
              <a:tailEnd type="none" w="med" len="med"/>
            </a:ln>
          </p:spPr>
        </p:sp>
        <p:sp>
          <p:nvSpPr>
            <p:cNvPr id="27686" name="Line 71"/>
            <p:cNvSpPr/>
            <p:nvPr/>
          </p:nvSpPr>
          <p:spPr>
            <a:xfrm>
              <a:off x="4237" y="2866"/>
              <a:ext cx="84" cy="0"/>
            </a:xfrm>
            <a:prstGeom prst="line">
              <a:avLst/>
            </a:prstGeom>
            <a:ln w="19050" cap="flat" cmpd="sng">
              <a:solidFill>
                <a:schemeClr val="hlink"/>
              </a:solidFill>
              <a:prstDash val="solid"/>
              <a:headEnd type="none" w="med" len="med"/>
              <a:tailEnd type="none" w="med" len="med"/>
            </a:ln>
          </p:spPr>
        </p:sp>
        <p:sp>
          <p:nvSpPr>
            <p:cNvPr id="27687" name="Line 72"/>
            <p:cNvSpPr/>
            <p:nvPr/>
          </p:nvSpPr>
          <p:spPr>
            <a:xfrm>
              <a:off x="4456" y="2818"/>
              <a:ext cx="84" cy="0"/>
            </a:xfrm>
            <a:prstGeom prst="line">
              <a:avLst/>
            </a:prstGeom>
            <a:ln w="19050" cap="flat" cmpd="sng">
              <a:solidFill>
                <a:schemeClr val="hlink"/>
              </a:solidFill>
              <a:prstDash val="solid"/>
              <a:headEnd type="none" w="med" len="med"/>
              <a:tailEnd type="none" w="med" len="med"/>
            </a:ln>
          </p:spPr>
        </p:sp>
        <p:sp>
          <p:nvSpPr>
            <p:cNvPr id="27688" name="Line 73"/>
            <p:cNvSpPr/>
            <p:nvPr/>
          </p:nvSpPr>
          <p:spPr>
            <a:xfrm>
              <a:off x="4405" y="2854"/>
              <a:ext cx="84" cy="0"/>
            </a:xfrm>
            <a:prstGeom prst="line">
              <a:avLst/>
            </a:prstGeom>
            <a:ln w="19050" cap="flat" cmpd="sng">
              <a:solidFill>
                <a:schemeClr val="hlink"/>
              </a:solidFill>
              <a:prstDash val="solid"/>
              <a:headEnd type="none" w="med" len="med"/>
              <a:tailEnd type="none" w="med" len="med"/>
            </a:ln>
          </p:spPr>
        </p:sp>
        <p:sp>
          <p:nvSpPr>
            <p:cNvPr id="27689" name="Line 74"/>
            <p:cNvSpPr/>
            <p:nvPr/>
          </p:nvSpPr>
          <p:spPr>
            <a:xfrm>
              <a:off x="4228" y="2821"/>
              <a:ext cx="84" cy="0"/>
            </a:xfrm>
            <a:prstGeom prst="line">
              <a:avLst/>
            </a:prstGeom>
            <a:ln w="19050" cap="flat" cmpd="sng">
              <a:solidFill>
                <a:schemeClr val="hlink"/>
              </a:solidFill>
              <a:prstDash val="solid"/>
              <a:headEnd type="none" w="med" len="med"/>
              <a:tailEnd type="none" w="med" len="med"/>
            </a:ln>
          </p:spPr>
        </p:sp>
        <p:sp>
          <p:nvSpPr>
            <p:cNvPr id="27690" name="Line 75"/>
            <p:cNvSpPr/>
            <p:nvPr/>
          </p:nvSpPr>
          <p:spPr>
            <a:xfrm>
              <a:off x="4357" y="2833"/>
              <a:ext cx="57" cy="0"/>
            </a:xfrm>
            <a:prstGeom prst="line">
              <a:avLst/>
            </a:prstGeom>
            <a:ln w="19050" cap="flat" cmpd="sng">
              <a:solidFill>
                <a:schemeClr val="hlink"/>
              </a:solidFill>
              <a:prstDash val="solid"/>
              <a:headEnd type="none" w="med" len="med"/>
              <a:tailEnd type="none" w="med" len="med"/>
            </a:ln>
          </p:spPr>
        </p:sp>
        <p:sp>
          <p:nvSpPr>
            <p:cNvPr id="27691" name="Line 76"/>
            <p:cNvSpPr/>
            <p:nvPr/>
          </p:nvSpPr>
          <p:spPr>
            <a:xfrm>
              <a:off x="4030" y="2911"/>
              <a:ext cx="84" cy="0"/>
            </a:xfrm>
            <a:prstGeom prst="line">
              <a:avLst/>
            </a:prstGeom>
            <a:ln w="19050" cap="flat" cmpd="sng">
              <a:solidFill>
                <a:schemeClr val="hlink"/>
              </a:solidFill>
              <a:prstDash val="solid"/>
              <a:headEnd type="none" w="med" len="med"/>
              <a:tailEnd type="none" w="med" len="med"/>
            </a:ln>
          </p:spPr>
        </p:sp>
        <p:sp>
          <p:nvSpPr>
            <p:cNvPr id="27692" name="Line 77"/>
            <p:cNvSpPr/>
            <p:nvPr/>
          </p:nvSpPr>
          <p:spPr>
            <a:xfrm>
              <a:off x="4054" y="2944"/>
              <a:ext cx="84" cy="0"/>
            </a:xfrm>
            <a:prstGeom prst="line">
              <a:avLst/>
            </a:prstGeom>
            <a:ln w="19050" cap="flat" cmpd="sng">
              <a:solidFill>
                <a:schemeClr val="hlink"/>
              </a:solidFill>
              <a:prstDash val="solid"/>
              <a:headEnd type="none" w="med" len="med"/>
              <a:tailEnd type="none" w="med" len="med"/>
            </a:ln>
          </p:spPr>
        </p:sp>
        <p:sp>
          <p:nvSpPr>
            <p:cNvPr id="27693" name="Line 78"/>
            <p:cNvSpPr/>
            <p:nvPr/>
          </p:nvSpPr>
          <p:spPr>
            <a:xfrm>
              <a:off x="4066" y="2866"/>
              <a:ext cx="84" cy="0"/>
            </a:xfrm>
            <a:prstGeom prst="line">
              <a:avLst/>
            </a:prstGeom>
            <a:ln w="19050" cap="flat" cmpd="sng">
              <a:solidFill>
                <a:schemeClr val="hlink"/>
              </a:solidFill>
              <a:prstDash val="solid"/>
              <a:headEnd type="none" w="med" len="med"/>
              <a:tailEnd type="none" w="med" len="med"/>
            </a:ln>
          </p:spPr>
        </p:sp>
        <p:sp>
          <p:nvSpPr>
            <p:cNvPr id="27694" name="Line 79"/>
            <p:cNvSpPr/>
            <p:nvPr/>
          </p:nvSpPr>
          <p:spPr>
            <a:xfrm>
              <a:off x="4045" y="2836"/>
              <a:ext cx="84" cy="0"/>
            </a:xfrm>
            <a:prstGeom prst="line">
              <a:avLst/>
            </a:prstGeom>
            <a:ln w="19050" cap="flat" cmpd="sng">
              <a:solidFill>
                <a:schemeClr val="hlink"/>
              </a:solidFill>
              <a:prstDash val="solid"/>
              <a:headEnd type="none" w="med" len="med"/>
              <a:tailEnd type="none" w="med" len="med"/>
            </a:ln>
          </p:spPr>
        </p:sp>
        <p:sp>
          <p:nvSpPr>
            <p:cNvPr id="27695" name="Line 80"/>
            <p:cNvSpPr/>
            <p:nvPr/>
          </p:nvSpPr>
          <p:spPr>
            <a:xfrm>
              <a:off x="4363" y="2974"/>
              <a:ext cx="84" cy="0"/>
            </a:xfrm>
            <a:prstGeom prst="line">
              <a:avLst/>
            </a:prstGeom>
            <a:ln w="19050" cap="flat" cmpd="sng">
              <a:solidFill>
                <a:schemeClr val="hlink"/>
              </a:solidFill>
              <a:prstDash val="solid"/>
              <a:headEnd type="none" w="med" len="med"/>
              <a:tailEnd type="none" w="med" len="med"/>
            </a:ln>
          </p:spPr>
        </p:sp>
        <p:sp>
          <p:nvSpPr>
            <p:cNvPr id="27696" name="Line 81"/>
            <p:cNvSpPr/>
            <p:nvPr/>
          </p:nvSpPr>
          <p:spPr>
            <a:xfrm>
              <a:off x="4483" y="2968"/>
              <a:ext cx="57" cy="0"/>
            </a:xfrm>
            <a:prstGeom prst="line">
              <a:avLst/>
            </a:prstGeom>
            <a:ln w="19050" cap="flat" cmpd="sng">
              <a:solidFill>
                <a:schemeClr val="hlink"/>
              </a:solidFill>
              <a:prstDash val="solid"/>
              <a:headEnd type="none" w="med" len="med"/>
              <a:tailEnd type="none" w="med" len="med"/>
            </a:ln>
          </p:spPr>
        </p:sp>
        <p:sp>
          <p:nvSpPr>
            <p:cNvPr id="27697" name="Line 82"/>
            <p:cNvSpPr/>
            <p:nvPr/>
          </p:nvSpPr>
          <p:spPr>
            <a:xfrm>
              <a:off x="4135" y="2890"/>
              <a:ext cx="84" cy="0"/>
            </a:xfrm>
            <a:prstGeom prst="line">
              <a:avLst/>
            </a:prstGeom>
            <a:ln w="19050" cap="flat" cmpd="sng">
              <a:solidFill>
                <a:schemeClr val="hlink"/>
              </a:solidFill>
              <a:prstDash val="solid"/>
              <a:headEnd type="none" w="med" len="med"/>
              <a:tailEnd type="none" w="med" len="med"/>
            </a:ln>
          </p:spPr>
        </p:sp>
        <p:sp>
          <p:nvSpPr>
            <p:cNvPr id="27698" name="Line 83"/>
            <p:cNvSpPr/>
            <p:nvPr/>
          </p:nvSpPr>
          <p:spPr>
            <a:xfrm>
              <a:off x="4174" y="2929"/>
              <a:ext cx="57" cy="0"/>
            </a:xfrm>
            <a:prstGeom prst="line">
              <a:avLst/>
            </a:prstGeom>
            <a:ln w="19050" cap="flat" cmpd="sng">
              <a:solidFill>
                <a:schemeClr val="hlink"/>
              </a:solidFill>
              <a:prstDash val="solid"/>
              <a:headEnd type="none" w="med" len="med"/>
              <a:tailEnd type="none" w="med" len="med"/>
            </a:ln>
          </p:spPr>
        </p:sp>
        <p:sp>
          <p:nvSpPr>
            <p:cNvPr id="27699" name="Line 84"/>
            <p:cNvSpPr/>
            <p:nvPr/>
          </p:nvSpPr>
          <p:spPr>
            <a:xfrm>
              <a:off x="4930" y="2974"/>
              <a:ext cx="84" cy="0"/>
            </a:xfrm>
            <a:prstGeom prst="line">
              <a:avLst/>
            </a:prstGeom>
            <a:ln w="19050" cap="flat" cmpd="sng">
              <a:solidFill>
                <a:schemeClr val="hlink"/>
              </a:solidFill>
              <a:prstDash val="solid"/>
              <a:headEnd type="none" w="med" len="med"/>
              <a:tailEnd type="none" w="med" len="med"/>
            </a:ln>
          </p:spPr>
        </p:sp>
        <p:sp>
          <p:nvSpPr>
            <p:cNvPr id="27700" name="Line 85"/>
            <p:cNvSpPr/>
            <p:nvPr/>
          </p:nvSpPr>
          <p:spPr>
            <a:xfrm>
              <a:off x="4612" y="2971"/>
              <a:ext cx="57" cy="0"/>
            </a:xfrm>
            <a:prstGeom prst="line">
              <a:avLst/>
            </a:prstGeom>
            <a:ln w="19050" cap="flat" cmpd="sng">
              <a:solidFill>
                <a:schemeClr val="hlink"/>
              </a:solidFill>
              <a:prstDash val="solid"/>
              <a:headEnd type="none" w="med" len="med"/>
              <a:tailEnd type="none" w="med" len="med"/>
            </a:ln>
          </p:spPr>
        </p:sp>
        <p:sp>
          <p:nvSpPr>
            <p:cNvPr id="27701" name="Line 86"/>
            <p:cNvSpPr/>
            <p:nvPr/>
          </p:nvSpPr>
          <p:spPr>
            <a:xfrm>
              <a:off x="4945" y="2893"/>
              <a:ext cx="84" cy="0"/>
            </a:xfrm>
            <a:prstGeom prst="line">
              <a:avLst/>
            </a:prstGeom>
            <a:ln w="19050" cap="flat" cmpd="sng">
              <a:solidFill>
                <a:schemeClr val="hlink"/>
              </a:solidFill>
              <a:prstDash val="solid"/>
              <a:headEnd type="none" w="med" len="med"/>
              <a:tailEnd type="none" w="med" len="med"/>
            </a:ln>
          </p:spPr>
        </p:sp>
        <p:sp>
          <p:nvSpPr>
            <p:cNvPr id="27702" name="Line 87"/>
            <p:cNvSpPr/>
            <p:nvPr/>
          </p:nvSpPr>
          <p:spPr>
            <a:xfrm>
              <a:off x="4921" y="2929"/>
              <a:ext cx="84" cy="0"/>
            </a:xfrm>
            <a:prstGeom prst="line">
              <a:avLst/>
            </a:prstGeom>
            <a:ln w="19050" cap="flat" cmpd="sng">
              <a:solidFill>
                <a:schemeClr val="hlink"/>
              </a:solidFill>
              <a:prstDash val="solid"/>
              <a:headEnd type="none" w="med" len="med"/>
              <a:tailEnd type="none" w="med" len="med"/>
            </a:ln>
          </p:spPr>
        </p:sp>
        <p:sp>
          <p:nvSpPr>
            <p:cNvPr id="27703" name="Line 88"/>
            <p:cNvSpPr/>
            <p:nvPr/>
          </p:nvSpPr>
          <p:spPr>
            <a:xfrm>
              <a:off x="4639" y="2908"/>
              <a:ext cx="57" cy="0"/>
            </a:xfrm>
            <a:prstGeom prst="line">
              <a:avLst/>
            </a:prstGeom>
            <a:ln w="19050" cap="flat" cmpd="sng">
              <a:solidFill>
                <a:schemeClr val="hlink"/>
              </a:solidFill>
              <a:prstDash val="solid"/>
              <a:headEnd type="none" w="med" len="med"/>
              <a:tailEnd type="none" w="med" len="med"/>
            </a:ln>
          </p:spPr>
        </p:sp>
        <p:sp>
          <p:nvSpPr>
            <p:cNvPr id="27704" name="Line 89"/>
            <p:cNvSpPr/>
            <p:nvPr/>
          </p:nvSpPr>
          <p:spPr>
            <a:xfrm>
              <a:off x="4609" y="2932"/>
              <a:ext cx="57" cy="0"/>
            </a:xfrm>
            <a:prstGeom prst="line">
              <a:avLst/>
            </a:prstGeom>
            <a:ln w="19050" cap="flat" cmpd="sng">
              <a:solidFill>
                <a:schemeClr val="hlink"/>
              </a:solidFill>
              <a:prstDash val="solid"/>
              <a:headEnd type="none" w="med" len="med"/>
              <a:tailEnd type="none" w="med" len="med"/>
            </a:ln>
          </p:spPr>
        </p:sp>
        <p:sp>
          <p:nvSpPr>
            <p:cNvPr id="27705" name="Line 90"/>
            <p:cNvSpPr/>
            <p:nvPr/>
          </p:nvSpPr>
          <p:spPr>
            <a:xfrm>
              <a:off x="4933" y="2818"/>
              <a:ext cx="84" cy="0"/>
            </a:xfrm>
            <a:prstGeom prst="line">
              <a:avLst/>
            </a:prstGeom>
            <a:ln w="19050" cap="flat" cmpd="sng">
              <a:solidFill>
                <a:schemeClr val="hlink"/>
              </a:solidFill>
              <a:prstDash val="solid"/>
              <a:headEnd type="none" w="med" len="med"/>
              <a:tailEnd type="none" w="med" len="med"/>
            </a:ln>
          </p:spPr>
        </p:sp>
        <p:sp>
          <p:nvSpPr>
            <p:cNvPr id="27706" name="Line 91"/>
            <p:cNvSpPr/>
            <p:nvPr/>
          </p:nvSpPr>
          <p:spPr>
            <a:xfrm>
              <a:off x="4666" y="2854"/>
              <a:ext cx="84" cy="0"/>
            </a:xfrm>
            <a:prstGeom prst="line">
              <a:avLst/>
            </a:prstGeom>
            <a:ln w="19050" cap="flat" cmpd="sng">
              <a:solidFill>
                <a:schemeClr val="hlink"/>
              </a:solidFill>
              <a:prstDash val="solid"/>
              <a:headEnd type="none" w="med" len="med"/>
              <a:tailEnd type="none" w="med" len="med"/>
            </a:ln>
          </p:spPr>
        </p:sp>
        <p:sp>
          <p:nvSpPr>
            <p:cNvPr id="27707" name="Line 92"/>
            <p:cNvSpPr/>
            <p:nvPr/>
          </p:nvSpPr>
          <p:spPr>
            <a:xfrm>
              <a:off x="4618" y="2833"/>
              <a:ext cx="57" cy="0"/>
            </a:xfrm>
            <a:prstGeom prst="line">
              <a:avLst/>
            </a:prstGeom>
            <a:ln w="19050" cap="flat" cmpd="sng">
              <a:solidFill>
                <a:schemeClr val="hlink"/>
              </a:solidFill>
              <a:prstDash val="solid"/>
              <a:headEnd type="none" w="med" len="med"/>
              <a:tailEnd type="none" w="med" len="med"/>
            </a:ln>
          </p:spPr>
        </p:sp>
        <p:sp>
          <p:nvSpPr>
            <p:cNvPr id="27708" name="Line 93"/>
            <p:cNvSpPr/>
            <p:nvPr/>
          </p:nvSpPr>
          <p:spPr>
            <a:xfrm>
              <a:off x="4714" y="2938"/>
              <a:ext cx="84" cy="0"/>
            </a:xfrm>
            <a:prstGeom prst="line">
              <a:avLst/>
            </a:prstGeom>
            <a:ln w="19050" cap="flat" cmpd="sng">
              <a:solidFill>
                <a:schemeClr val="hlink"/>
              </a:solidFill>
              <a:prstDash val="solid"/>
              <a:headEnd type="none" w="med" len="med"/>
              <a:tailEnd type="none" w="med" len="med"/>
            </a:ln>
          </p:spPr>
        </p:sp>
        <p:sp>
          <p:nvSpPr>
            <p:cNvPr id="27709" name="Line 94"/>
            <p:cNvSpPr/>
            <p:nvPr/>
          </p:nvSpPr>
          <p:spPr>
            <a:xfrm>
              <a:off x="4711" y="2971"/>
              <a:ext cx="84" cy="0"/>
            </a:xfrm>
            <a:prstGeom prst="line">
              <a:avLst/>
            </a:prstGeom>
            <a:ln w="19050" cap="flat" cmpd="sng">
              <a:solidFill>
                <a:schemeClr val="hlink"/>
              </a:solidFill>
              <a:prstDash val="solid"/>
              <a:headEnd type="none" w="med" len="med"/>
              <a:tailEnd type="none" w="med" len="med"/>
            </a:ln>
          </p:spPr>
        </p:sp>
        <p:sp>
          <p:nvSpPr>
            <p:cNvPr id="27710" name="Line 95"/>
            <p:cNvSpPr/>
            <p:nvPr/>
          </p:nvSpPr>
          <p:spPr>
            <a:xfrm>
              <a:off x="4723" y="2893"/>
              <a:ext cx="84" cy="0"/>
            </a:xfrm>
            <a:prstGeom prst="line">
              <a:avLst/>
            </a:prstGeom>
            <a:ln w="19050" cap="flat" cmpd="sng">
              <a:solidFill>
                <a:schemeClr val="hlink"/>
              </a:solidFill>
              <a:prstDash val="solid"/>
              <a:headEnd type="none" w="med" len="med"/>
              <a:tailEnd type="none" w="med" len="med"/>
            </a:ln>
          </p:spPr>
        </p:sp>
        <p:sp>
          <p:nvSpPr>
            <p:cNvPr id="27711" name="Line 96"/>
            <p:cNvSpPr/>
            <p:nvPr/>
          </p:nvSpPr>
          <p:spPr>
            <a:xfrm>
              <a:off x="4843" y="2905"/>
              <a:ext cx="57" cy="0"/>
            </a:xfrm>
            <a:prstGeom prst="line">
              <a:avLst/>
            </a:prstGeom>
            <a:ln w="19050" cap="flat" cmpd="sng">
              <a:solidFill>
                <a:schemeClr val="hlink"/>
              </a:solidFill>
              <a:prstDash val="solid"/>
              <a:headEnd type="none" w="med" len="med"/>
              <a:tailEnd type="none" w="med" len="med"/>
            </a:ln>
          </p:spPr>
        </p:sp>
        <p:sp>
          <p:nvSpPr>
            <p:cNvPr id="27712" name="Line 97"/>
            <p:cNvSpPr/>
            <p:nvPr/>
          </p:nvSpPr>
          <p:spPr>
            <a:xfrm>
              <a:off x="4813" y="2929"/>
              <a:ext cx="57" cy="0"/>
            </a:xfrm>
            <a:prstGeom prst="line">
              <a:avLst/>
            </a:prstGeom>
            <a:ln w="19050" cap="flat" cmpd="sng">
              <a:solidFill>
                <a:schemeClr val="hlink"/>
              </a:solidFill>
              <a:prstDash val="solid"/>
              <a:headEnd type="none" w="med" len="med"/>
              <a:tailEnd type="none" w="med" len="med"/>
            </a:ln>
          </p:spPr>
        </p:sp>
        <p:sp>
          <p:nvSpPr>
            <p:cNvPr id="27713" name="Line 98"/>
            <p:cNvSpPr/>
            <p:nvPr/>
          </p:nvSpPr>
          <p:spPr>
            <a:xfrm>
              <a:off x="4693" y="2818"/>
              <a:ext cx="84" cy="0"/>
            </a:xfrm>
            <a:prstGeom prst="line">
              <a:avLst/>
            </a:prstGeom>
            <a:ln w="19050" cap="flat" cmpd="sng">
              <a:solidFill>
                <a:schemeClr val="hlink"/>
              </a:solidFill>
              <a:prstDash val="solid"/>
              <a:headEnd type="none" w="med" len="med"/>
              <a:tailEnd type="none" w="med" len="med"/>
            </a:ln>
          </p:spPr>
        </p:sp>
        <p:sp>
          <p:nvSpPr>
            <p:cNvPr id="27714" name="Line 99"/>
            <p:cNvSpPr/>
            <p:nvPr/>
          </p:nvSpPr>
          <p:spPr>
            <a:xfrm>
              <a:off x="4822" y="2830"/>
              <a:ext cx="57" cy="0"/>
            </a:xfrm>
            <a:prstGeom prst="line">
              <a:avLst/>
            </a:prstGeom>
            <a:ln w="19050" cap="flat" cmpd="sng">
              <a:solidFill>
                <a:schemeClr val="hlink"/>
              </a:solidFill>
              <a:prstDash val="solid"/>
              <a:headEnd type="none" w="med" len="med"/>
              <a:tailEnd type="none" w="med" len="med"/>
            </a:ln>
          </p:spPr>
        </p:sp>
        <p:sp>
          <p:nvSpPr>
            <p:cNvPr id="27715" name="Line 100"/>
            <p:cNvSpPr/>
            <p:nvPr/>
          </p:nvSpPr>
          <p:spPr>
            <a:xfrm>
              <a:off x="4828" y="2971"/>
              <a:ext cx="84" cy="0"/>
            </a:xfrm>
            <a:prstGeom prst="line">
              <a:avLst/>
            </a:prstGeom>
            <a:ln w="19050" cap="flat" cmpd="sng">
              <a:solidFill>
                <a:schemeClr val="hlink"/>
              </a:solidFill>
              <a:prstDash val="solid"/>
              <a:headEnd type="none" w="med" len="med"/>
              <a:tailEnd type="none" w="med" len="med"/>
            </a:ln>
          </p:spPr>
        </p:sp>
        <p:sp>
          <p:nvSpPr>
            <p:cNvPr id="27716" name="Line 101"/>
            <p:cNvSpPr/>
            <p:nvPr/>
          </p:nvSpPr>
          <p:spPr>
            <a:xfrm>
              <a:off x="4876" y="2857"/>
              <a:ext cx="84" cy="0"/>
            </a:xfrm>
            <a:prstGeom prst="line">
              <a:avLst/>
            </a:prstGeom>
            <a:ln w="19050" cap="flat" cmpd="sng">
              <a:solidFill>
                <a:schemeClr val="hlink"/>
              </a:solidFill>
              <a:prstDash val="solid"/>
              <a:headEnd type="none" w="med" len="med"/>
              <a:tailEnd type="none" w="med" len="med"/>
            </a:ln>
          </p:spPr>
        </p:sp>
        <p:sp>
          <p:nvSpPr>
            <p:cNvPr id="27717" name="Line 102"/>
            <p:cNvSpPr/>
            <p:nvPr/>
          </p:nvSpPr>
          <p:spPr>
            <a:xfrm>
              <a:off x="4774" y="2854"/>
              <a:ext cx="57" cy="0"/>
            </a:xfrm>
            <a:prstGeom prst="line">
              <a:avLst/>
            </a:prstGeom>
            <a:ln w="19050" cap="flat" cmpd="sng">
              <a:solidFill>
                <a:schemeClr val="hlink"/>
              </a:solidFill>
              <a:prstDash val="solid"/>
              <a:headEnd type="none" w="med" len="med"/>
              <a:tailEnd type="none" w="med" len="med"/>
            </a:ln>
          </p:spPr>
        </p:sp>
        <p:sp>
          <p:nvSpPr>
            <p:cNvPr id="27718" name="Line 103"/>
            <p:cNvSpPr/>
            <p:nvPr/>
          </p:nvSpPr>
          <p:spPr>
            <a:xfrm flipH="1" flipV="1">
              <a:off x="5404" y="2833"/>
              <a:ext cx="84" cy="0"/>
            </a:xfrm>
            <a:prstGeom prst="line">
              <a:avLst/>
            </a:prstGeom>
            <a:ln w="19050" cap="flat" cmpd="sng">
              <a:solidFill>
                <a:schemeClr val="hlink"/>
              </a:solidFill>
              <a:prstDash val="solid"/>
              <a:headEnd type="none" w="med" len="med"/>
              <a:tailEnd type="none" w="med" len="med"/>
            </a:ln>
          </p:spPr>
        </p:sp>
        <p:sp>
          <p:nvSpPr>
            <p:cNvPr id="27719" name="Line 104"/>
            <p:cNvSpPr/>
            <p:nvPr/>
          </p:nvSpPr>
          <p:spPr>
            <a:xfrm flipH="1" flipV="1">
              <a:off x="5305" y="2839"/>
              <a:ext cx="57" cy="0"/>
            </a:xfrm>
            <a:prstGeom prst="line">
              <a:avLst/>
            </a:prstGeom>
            <a:ln w="19050" cap="flat" cmpd="sng">
              <a:solidFill>
                <a:schemeClr val="hlink"/>
              </a:solidFill>
              <a:prstDash val="solid"/>
              <a:headEnd type="none" w="med" len="med"/>
              <a:tailEnd type="none" w="med" len="med"/>
            </a:ln>
          </p:spPr>
        </p:sp>
        <p:sp>
          <p:nvSpPr>
            <p:cNvPr id="27720" name="Line 105"/>
            <p:cNvSpPr/>
            <p:nvPr/>
          </p:nvSpPr>
          <p:spPr>
            <a:xfrm flipH="1" flipV="1">
              <a:off x="5392" y="2899"/>
              <a:ext cx="84" cy="0"/>
            </a:xfrm>
            <a:prstGeom prst="line">
              <a:avLst/>
            </a:prstGeom>
            <a:ln w="19050" cap="flat" cmpd="sng">
              <a:solidFill>
                <a:schemeClr val="hlink"/>
              </a:solidFill>
              <a:prstDash val="solid"/>
              <a:headEnd type="none" w="med" len="med"/>
              <a:tailEnd type="none" w="med" len="med"/>
            </a:ln>
          </p:spPr>
        </p:sp>
        <p:sp>
          <p:nvSpPr>
            <p:cNvPr id="27721" name="Line 106"/>
            <p:cNvSpPr/>
            <p:nvPr/>
          </p:nvSpPr>
          <p:spPr>
            <a:xfrm flipH="1" flipV="1">
              <a:off x="5368" y="2866"/>
              <a:ext cx="84" cy="0"/>
            </a:xfrm>
            <a:prstGeom prst="line">
              <a:avLst/>
            </a:prstGeom>
            <a:ln w="19050" cap="flat" cmpd="sng">
              <a:solidFill>
                <a:schemeClr val="hlink"/>
              </a:solidFill>
              <a:prstDash val="solid"/>
              <a:headEnd type="none" w="med" len="med"/>
              <a:tailEnd type="none" w="med" len="med"/>
            </a:ln>
          </p:spPr>
        </p:sp>
        <p:sp>
          <p:nvSpPr>
            <p:cNvPr id="27722" name="Line 107"/>
            <p:cNvSpPr/>
            <p:nvPr/>
          </p:nvSpPr>
          <p:spPr>
            <a:xfrm flipH="1" flipV="1">
              <a:off x="5356" y="2944"/>
              <a:ext cx="84" cy="0"/>
            </a:xfrm>
            <a:prstGeom prst="line">
              <a:avLst/>
            </a:prstGeom>
            <a:ln w="19050" cap="flat" cmpd="sng">
              <a:solidFill>
                <a:schemeClr val="hlink"/>
              </a:solidFill>
              <a:prstDash val="solid"/>
              <a:headEnd type="none" w="med" len="med"/>
              <a:tailEnd type="none" w="med" len="med"/>
            </a:ln>
          </p:spPr>
        </p:sp>
        <p:sp>
          <p:nvSpPr>
            <p:cNvPr id="27723" name="Line 108"/>
            <p:cNvSpPr/>
            <p:nvPr/>
          </p:nvSpPr>
          <p:spPr>
            <a:xfrm flipH="1" flipV="1">
              <a:off x="5377" y="2974"/>
              <a:ext cx="84" cy="0"/>
            </a:xfrm>
            <a:prstGeom prst="line">
              <a:avLst/>
            </a:prstGeom>
            <a:ln w="19050" cap="flat" cmpd="sng">
              <a:solidFill>
                <a:schemeClr val="hlink"/>
              </a:solidFill>
              <a:prstDash val="solid"/>
              <a:headEnd type="none" w="med" len="med"/>
              <a:tailEnd type="none" w="med" len="med"/>
            </a:ln>
          </p:spPr>
        </p:sp>
        <p:sp>
          <p:nvSpPr>
            <p:cNvPr id="27724" name="Line 109"/>
            <p:cNvSpPr/>
            <p:nvPr/>
          </p:nvSpPr>
          <p:spPr>
            <a:xfrm flipH="1" flipV="1">
              <a:off x="5287" y="2920"/>
              <a:ext cx="84" cy="0"/>
            </a:xfrm>
            <a:prstGeom prst="line">
              <a:avLst/>
            </a:prstGeom>
            <a:ln w="19050" cap="flat" cmpd="sng">
              <a:solidFill>
                <a:schemeClr val="hlink"/>
              </a:solidFill>
              <a:prstDash val="solid"/>
              <a:headEnd type="none" w="med" len="med"/>
              <a:tailEnd type="none" w="med" len="med"/>
            </a:ln>
          </p:spPr>
        </p:sp>
        <p:sp>
          <p:nvSpPr>
            <p:cNvPr id="27725" name="Line 110"/>
            <p:cNvSpPr/>
            <p:nvPr/>
          </p:nvSpPr>
          <p:spPr>
            <a:xfrm flipH="1" flipV="1">
              <a:off x="5275" y="2881"/>
              <a:ext cx="57" cy="0"/>
            </a:xfrm>
            <a:prstGeom prst="line">
              <a:avLst/>
            </a:prstGeom>
            <a:ln w="19050" cap="flat" cmpd="sng">
              <a:solidFill>
                <a:schemeClr val="hlink"/>
              </a:solidFill>
              <a:prstDash val="solid"/>
              <a:headEnd type="none" w="med" len="med"/>
              <a:tailEnd type="none" w="med" len="med"/>
            </a:ln>
          </p:spPr>
        </p:sp>
        <p:sp>
          <p:nvSpPr>
            <p:cNvPr id="27726" name="Line 111"/>
            <p:cNvSpPr/>
            <p:nvPr/>
          </p:nvSpPr>
          <p:spPr>
            <a:xfrm>
              <a:off x="5173" y="2902"/>
              <a:ext cx="57" cy="0"/>
            </a:xfrm>
            <a:prstGeom prst="line">
              <a:avLst/>
            </a:prstGeom>
            <a:ln w="19050" cap="flat" cmpd="sng">
              <a:solidFill>
                <a:schemeClr val="hlink"/>
              </a:solidFill>
              <a:prstDash val="solid"/>
              <a:headEnd type="none" w="med" len="med"/>
              <a:tailEnd type="none" w="med" len="med"/>
            </a:ln>
          </p:spPr>
        </p:sp>
        <p:sp>
          <p:nvSpPr>
            <p:cNvPr id="27727" name="Line 112"/>
            <p:cNvSpPr/>
            <p:nvPr/>
          </p:nvSpPr>
          <p:spPr>
            <a:xfrm>
              <a:off x="5143" y="2926"/>
              <a:ext cx="57" cy="0"/>
            </a:xfrm>
            <a:prstGeom prst="line">
              <a:avLst/>
            </a:prstGeom>
            <a:ln w="19050" cap="flat" cmpd="sng">
              <a:solidFill>
                <a:schemeClr val="hlink"/>
              </a:solidFill>
              <a:prstDash val="solid"/>
              <a:headEnd type="none" w="med" len="med"/>
              <a:tailEnd type="none" w="med" len="med"/>
            </a:ln>
          </p:spPr>
        </p:sp>
        <p:sp>
          <p:nvSpPr>
            <p:cNvPr id="27728" name="Line 113"/>
            <p:cNvSpPr/>
            <p:nvPr/>
          </p:nvSpPr>
          <p:spPr>
            <a:xfrm>
              <a:off x="5179" y="2818"/>
              <a:ext cx="57" cy="0"/>
            </a:xfrm>
            <a:prstGeom prst="line">
              <a:avLst/>
            </a:prstGeom>
            <a:ln w="19050" cap="flat" cmpd="sng">
              <a:solidFill>
                <a:schemeClr val="hlink"/>
              </a:solidFill>
              <a:prstDash val="solid"/>
              <a:headEnd type="none" w="med" len="med"/>
              <a:tailEnd type="none" w="med" len="med"/>
            </a:ln>
          </p:spPr>
        </p:sp>
        <p:sp>
          <p:nvSpPr>
            <p:cNvPr id="27729" name="Line 114"/>
            <p:cNvSpPr/>
            <p:nvPr/>
          </p:nvSpPr>
          <p:spPr>
            <a:xfrm>
              <a:off x="5158" y="2968"/>
              <a:ext cx="84" cy="0"/>
            </a:xfrm>
            <a:prstGeom prst="line">
              <a:avLst/>
            </a:prstGeom>
            <a:ln w="19050" cap="flat" cmpd="sng">
              <a:solidFill>
                <a:schemeClr val="hlink"/>
              </a:solidFill>
              <a:prstDash val="solid"/>
              <a:headEnd type="none" w="med" len="med"/>
              <a:tailEnd type="none" w="med" len="med"/>
            </a:ln>
          </p:spPr>
        </p:sp>
        <p:sp>
          <p:nvSpPr>
            <p:cNvPr id="27730" name="Line 115"/>
            <p:cNvSpPr/>
            <p:nvPr/>
          </p:nvSpPr>
          <p:spPr>
            <a:xfrm>
              <a:off x="5206" y="2854"/>
              <a:ext cx="84" cy="0"/>
            </a:xfrm>
            <a:prstGeom prst="line">
              <a:avLst/>
            </a:prstGeom>
            <a:ln w="19050" cap="flat" cmpd="sng">
              <a:solidFill>
                <a:schemeClr val="hlink"/>
              </a:solidFill>
              <a:prstDash val="solid"/>
              <a:headEnd type="none" w="med" len="med"/>
              <a:tailEnd type="none" w="med" len="med"/>
            </a:ln>
          </p:spPr>
        </p:sp>
        <p:sp>
          <p:nvSpPr>
            <p:cNvPr id="27731" name="Line 116"/>
            <p:cNvSpPr/>
            <p:nvPr/>
          </p:nvSpPr>
          <p:spPr>
            <a:xfrm>
              <a:off x="5104" y="2851"/>
              <a:ext cx="57" cy="0"/>
            </a:xfrm>
            <a:prstGeom prst="line">
              <a:avLst/>
            </a:prstGeom>
            <a:ln w="19050" cap="flat" cmpd="sng">
              <a:solidFill>
                <a:schemeClr val="hlink"/>
              </a:solidFill>
              <a:prstDash val="solid"/>
              <a:headEnd type="none" w="med" len="med"/>
              <a:tailEnd type="none" w="med" len="med"/>
            </a:ln>
          </p:spPr>
        </p:sp>
        <p:sp>
          <p:nvSpPr>
            <p:cNvPr id="27732" name="Line 117"/>
            <p:cNvSpPr/>
            <p:nvPr/>
          </p:nvSpPr>
          <p:spPr>
            <a:xfrm flipV="1">
              <a:off x="5281" y="2971"/>
              <a:ext cx="57" cy="0"/>
            </a:xfrm>
            <a:prstGeom prst="line">
              <a:avLst/>
            </a:prstGeom>
            <a:ln w="19050" cap="flat" cmpd="sng">
              <a:solidFill>
                <a:schemeClr val="hlink"/>
              </a:solidFill>
              <a:prstDash val="solid"/>
              <a:headEnd type="none" w="med" len="med"/>
              <a:tailEnd type="none" w="med" len="med"/>
            </a:ln>
          </p:spPr>
        </p:sp>
        <p:sp>
          <p:nvSpPr>
            <p:cNvPr id="27733" name="Line 118"/>
            <p:cNvSpPr/>
            <p:nvPr/>
          </p:nvSpPr>
          <p:spPr>
            <a:xfrm flipV="1">
              <a:off x="5251" y="2947"/>
              <a:ext cx="57" cy="0"/>
            </a:xfrm>
            <a:prstGeom prst="line">
              <a:avLst/>
            </a:prstGeom>
            <a:ln w="19050" cap="flat" cmpd="sng">
              <a:solidFill>
                <a:schemeClr val="hlink"/>
              </a:solidFill>
              <a:prstDash val="solid"/>
              <a:headEnd type="none" w="med" len="med"/>
              <a:tailEnd type="none" w="med" len="med"/>
            </a:ln>
          </p:spPr>
        </p:sp>
        <p:sp>
          <p:nvSpPr>
            <p:cNvPr id="27734" name="AutoShape 119"/>
            <p:cNvSpPr/>
            <p:nvPr/>
          </p:nvSpPr>
          <p:spPr>
            <a:xfrm rot="-5400000">
              <a:off x="4027" y="2581"/>
              <a:ext cx="72" cy="387"/>
            </a:xfrm>
            <a:prstGeom prst="rightBrace">
              <a:avLst>
                <a:gd name="adj1" fmla="val 44791"/>
                <a:gd name="adj2" fmla="val 50000"/>
              </a:avLst>
            </a:prstGeom>
            <a:noFill/>
            <a:ln w="9525" cap="flat" cmpd="sng">
              <a:solidFill>
                <a:srgbClr val="FF9900"/>
              </a:solidFill>
              <a:prstDash val="solid"/>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27735" name="AutoShape 120"/>
            <p:cNvSpPr/>
            <p:nvPr/>
          </p:nvSpPr>
          <p:spPr>
            <a:xfrm rot="-5400000">
              <a:off x="3997" y="2461"/>
              <a:ext cx="63" cy="486"/>
            </a:xfrm>
            <a:prstGeom prst="rightBrace">
              <a:avLst>
                <a:gd name="adj1" fmla="val 64285"/>
                <a:gd name="adj2" fmla="val 50000"/>
              </a:avLst>
            </a:prstGeom>
            <a:noFill/>
            <a:ln w="9525" cap="flat" cmpd="sng">
              <a:solidFill>
                <a:srgbClr val="FF9900"/>
              </a:solidFill>
              <a:prstDash val="solid"/>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27736" name="Line 121"/>
            <p:cNvSpPr/>
            <p:nvPr/>
          </p:nvSpPr>
          <p:spPr>
            <a:xfrm>
              <a:off x="3754" y="2743"/>
              <a:ext cx="57" cy="0"/>
            </a:xfrm>
            <a:prstGeom prst="line">
              <a:avLst/>
            </a:prstGeom>
            <a:ln w="19050" cap="flat" cmpd="sng">
              <a:solidFill>
                <a:schemeClr val="hlink"/>
              </a:solidFill>
              <a:prstDash val="solid"/>
              <a:headEnd type="none" w="med" len="med"/>
              <a:tailEnd type="none" w="med" len="med"/>
            </a:ln>
          </p:spPr>
        </p:sp>
        <p:sp>
          <p:nvSpPr>
            <p:cNvPr id="27737" name="Line 122"/>
            <p:cNvSpPr/>
            <p:nvPr/>
          </p:nvSpPr>
          <p:spPr>
            <a:xfrm>
              <a:off x="4246" y="2743"/>
              <a:ext cx="84" cy="0"/>
            </a:xfrm>
            <a:prstGeom prst="line">
              <a:avLst/>
            </a:prstGeom>
            <a:ln w="19050" cap="flat" cmpd="sng">
              <a:solidFill>
                <a:schemeClr val="hlink"/>
              </a:solidFill>
              <a:prstDash val="solid"/>
              <a:headEnd type="none" w="med" len="med"/>
              <a:tailEnd type="none" w="med" len="med"/>
            </a:ln>
          </p:spPr>
        </p:sp>
        <p:sp>
          <p:nvSpPr>
            <p:cNvPr id="27738" name="AutoShape 123"/>
            <p:cNvSpPr/>
            <p:nvPr/>
          </p:nvSpPr>
          <p:spPr>
            <a:xfrm rot="-5400000">
              <a:off x="4578" y="2655"/>
              <a:ext cx="72" cy="234"/>
            </a:xfrm>
            <a:prstGeom prst="rightBrace">
              <a:avLst>
                <a:gd name="adj1" fmla="val 27083"/>
                <a:gd name="adj2" fmla="val 50000"/>
              </a:avLst>
            </a:prstGeom>
            <a:noFill/>
            <a:ln w="9525" cap="flat" cmpd="sng">
              <a:solidFill>
                <a:srgbClr val="FF9900"/>
              </a:solidFill>
              <a:prstDash val="solid"/>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27739" name="AutoShape 124"/>
            <p:cNvSpPr/>
            <p:nvPr/>
          </p:nvSpPr>
          <p:spPr>
            <a:xfrm rot="-5400000">
              <a:off x="4593" y="2508"/>
              <a:ext cx="63" cy="387"/>
            </a:xfrm>
            <a:prstGeom prst="rightBrace">
              <a:avLst>
                <a:gd name="adj1" fmla="val 51190"/>
                <a:gd name="adj2" fmla="val 50000"/>
              </a:avLst>
            </a:prstGeom>
            <a:noFill/>
            <a:ln w="9525" cap="flat" cmpd="sng">
              <a:solidFill>
                <a:srgbClr val="FF9900"/>
              </a:solidFill>
              <a:prstDash val="solid"/>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27740" name="Line 125"/>
            <p:cNvSpPr/>
            <p:nvPr/>
          </p:nvSpPr>
          <p:spPr>
            <a:xfrm>
              <a:off x="4399" y="2740"/>
              <a:ext cx="57" cy="0"/>
            </a:xfrm>
            <a:prstGeom prst="line">
              <a:avLst/>
            </a:prstGeom>
            <a:ln w="19050" cap="flat" cmpd="sng">
              <a:solidFill>
                <a:schemeClr val="hlink"/>
              </a:solidFill>
              <a:prstDash val="solid"/>
              <a:headEnd type="none" w="med" len="med"/>
              <a:tailEnd type="none" w="med" len="med"/>
            </a:ln>
          </p:spPr>
        </p:sp>
        <p:sp>
          <p:nvSpPr>
            <p:cNvPr id="27741" name="Line 126"/>
            <p:cNvSpPr/>
            <p:nvPr/>
          </p:nvSpPr>
          <p:spPr>
            <a:xfrm>
              <a:off x="4792" y="2740"/>
              <a:ext cx="84" cy="0"/>
            </a:xfrm>
            <a:prstGeom prst="line">
              <a:avLst/>
            </a:prstGeom>
            <a:ln w="19050" cap="flat" cmpd="sng">
              <a:solidFill>
                <a:schemeClr val="hlink"/>
              </a:solidFill>
              <a:prstDash val="solid"/>
              <a:headEnd type="none" w="med" len="med"/>
              <a:tailEnd type="none" w="med" len="med"/>
            </a:ln>
          </p:spPr>
        </p:sp>
        <p:sp>
          <p:nvSpPr>
            <p:cNvPr id="27742" name="AutoShape 127"/>
            <p:cNvSpPr/>
            <p:nvPr/>
          </p:nvSpPr>
          <p:spPr>
            <a:xfrm rot="-5400000">
              <a:off x="5061" y="2652"/>
              <a:ext cx="72" cy="234"/>
            </a:xfrm>
            <a:prstGeom prst="rightBrace">
              <a:avLst>
                <a:gd name="adj1" fmla="val 27083"/>
                <a:gd name="adj2" fmla="val 50000"/>
              </a:avLst>
            </a:prstGeom>
            <a:noFill/>
            <a:ln w="9525" cap="flat" cmpd="sng">
              <a:solidFill>
                <a:srgbClr val="FF9900"/>
              </a:solidFill>
              <a:prstDash val="solid"/>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27743" name="AutoShape 128"/>
            <p:cNvSpPr/>
            <p:nvPr/>
          </p:nvSpPr>
          <p:spPr>
            <a:xfrm rot="-5400000">
              <a:off x="5112" y="2523"/>
              <a:ext cx="63" cy="387"/>
            </a:xfrm>
            <a:prstGeom prst="rightBrace">
              <a:avLst>
                <a:gd name="adj1" fmla="val 51190"/>
                <a:gd name="adj2" fmla="val 50000"/>
              </a:avLst>
            </a:prstGeom>
            <a:noFill/>
            <a:ln w="9525" cap="flat" cmpd="sng">
              <a:solidFill>
                <a:srgbClr val="FF9900"/>
              </a:solidFill>
              <a:prstDash val="solid"/>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27744" name="Line 129"/>
            <p:cNvSpPr/>
            <p:nvPr/>
          </p:nvSpPr>
          <p:spPr>
            <a:xfrm>
              <a:off x="4918" y="2755"/>
              <a:ext cx="57" cy="0"/>
            </a:xfrm>
            <a:prstGeom prst="line">
              <a:avLst/>
            </a:prstGeom>
            <a:ln w="19050" cap="flat" cmpd="sng">
              <a:solidFill>
                <a:schemeClr val="hlink"/>
              </a:solidFill>
              <a:prstDash val="solid"/>
              <a:headEnd type="none" w="med" len="med"/>
              <a:tailEnd type="none" w="med" len="med"/>
            </a:ln>
          </p:spPr>
        </p:sp>
        <p:sp>
          <p:nvSpPr>
            <p:cNvPr id="27745" name="Line 130"/>
            <p:cNvSpPr/>
            <p:nvPr/>
          </p:nvSpPr>
          <p:spPr>
            <a:xfrm>
              <a:off x="5311" y="2755"/>
              <a:ext cx="84" cy="0"/>
            </a:xfrm>
            <a:prstGeom prst="line">
              <a:avLst/>
            </a:prstGeom>
            <a:ln w="19050" cap="flat" cmpd="sng">
              <a:solidFill>
                <a:schemeClr val="hlink"/>
              </a:solidFill>
              <a:prstDash val="solid"/>
              <a:headEnd type="none" w="med" len="med"/>
              <a:tailEnd type="none" w="med" len="med"/>
            </a:ln>
          </p:spPr>
        </p:sp>
        <p:sp>
          <p:nvSpPr>
            <p:cNvPr id="27746" name="Line 131"/>
            <p:cNvSpPr/>
            <p:nvPr/>
          </p:nvSpPr>
          <p:spPr>
            <a:xfrm>
              <a:off x="3609" y="3144"/>
              <a:ext cx="1913" cy="0"/>
            </a:xfrm>
            <a:prstGeom prst="line">
              <a:avLst/>
            </a:prstGeom>
            <a:ln w="38100" cap="flat" cmpd="sng">
              <a:solidFill>
                <a:schemeClr val="hlink"/>
              </a:solidFill>
              <a:prstDash val="solid"/>
              <a:headEnd type="none" w="med" len="med"/>
              <a:tailEnd type="none" w="med" len="med"/>
            </a:ln>
          </p:spPr>
        </p:sp>
      </p:grpSp>
      <p:sp>
        <p:nvSpPr>
          <p:cNvPr id="304260" name="Text Box 132"/>
          <p:cNvSpPr txBox="1"/>
          <p:nvPr/>
        </p:nvSpPr>
        <p:spPr>
          <a:xfrm>
            <a:off x="5486400" y="5538788"/>
            <a:ext cx="3522663" cy="427037"/>
          </a:xfrm>
          <a:prstGeom prst="rect">
            <a:avLst/>
          </a:prstGeom>
          <a:noFill/>
          <a:ln w="9525">
            <a:noFill/>
          </a:ln>
        </p:spPr>
        <p:txBody>
          <a:bodyPr wrap="none">
            <a:spAutoFit/>
          </a:bodyPr>
          <a:lstStyle/>
          <a:p>
            <a:r>
              <a:rPr lang="en-US" altLang="zh-CN" sz="2200" dirty="0">
                <a:solidFill>
                  <a:schemeClr val="tx2"/>
                </a:solidFill>
                <a:latin typeface="Arial Unicode MS" panose="020B0604020202020204" charset="-122"/>
                <a:ea typeface="Arial Unicode MS" panose="020B0604020202020204" charset="-122"/>
              </a:rPr>
              <a:t>..ACGATTACAATAGGTT..</a:t>
            </a:r>
            <a:endParaRPr lang="en-US" altLang="zh-CN" sz="2200" dirty="0">
              <a:solidFill>
                <a:schemeClr val="tx2"/>
              </a:solidFill>
              <a:latin typeface="Arial Unicode MS" panose="020B0604020202020204" charset="-122"/>
              <a:ea typeface="Arial Unicode MS" panose="020B0604020202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416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0416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499"/>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04170"/>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304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68" grpId="0"/>
      <p:bldP spid="304169" grpId="0"/>
      <p:bldP spid="304170" grpId="0"/>
      <p:bldP spid="3042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685800" y="218440"/>
            <a:ext cx="7772400" cy="1143000"/>
          </a:xfrm>
        </p:spPr>
        <p:txBody>
          <a:bodyPr vert="horz" wrap="square" lIns="91440" tIns="45720" rIns="91440" bIns="45720" anchor="ctr"/>
          <a:lstStyle/>
          <a:p>
            <a:r>
              <a:rPr lang="zh-CN" altLang="en-US" sz="3600" b="1" dirty="0">
                <a:latin typeface="黑体" panose="02010609060101010101" pitchFamily="49" charset="-122"/>
                <a:ea typeface="黑体" panose="02010609060101010101" pitchFamily="49" charset="-122"/>
              </a:rPr>
              <a:t>短序列（读序）拼装难题</a:t>
            </a:r>
            <a:endParaRPr lang="zh-CN" altLang="en-US" sz="3600" b="1" dirty="0">
              <a:latin typeface="黑体" panose="02010609060101010101" pitchFamily="49" charset="-122"/>
              <a:ea typeface="黑体" panose="02010609060101010101" pitchFamily="49" charset="-122"/>
            </a:endParaRPr>
          </a:p>
        </p:txBody>
      </p:sp>
      <p:sp>
        <p:nvSpPr>
          <p:cNvPr id="24579" name="Rectangle 3"/>
          <p:cNvSpPr>
            <a:spLocks noGrp="1"/>
          </p:cNvSpPr>
          <p:nvPr>
            <p:ph idx="1"/>
          </p:nvPr>
        </p:nvSpPr>
        <p:spPr>
          <a:xfrm>
            <a:off x="627698" y="1633220"/>
            <a:ext cx="8137525" cy="4114800"/>
          </a:xfrm>
        </p:spPr>
        <p:txBody>
          <a:bodyPr vert="horz" wrap="square" lIns="91440" tIns="45720" rIns="91440" bIns="45720" anchor="t"/>
          <a:lstStyle/>
          <a:p>
            <a:pPr>
              <a:lnSpc>
                <a:spcPct val="95000"/>
              </a:lnSpc>
            </a:pPr>
            <a:r>
              <a:rPr lang="zh-CN" altLang="en-US" sz="1600" b="1" dirty="0">
                <a:latin typeface="黑体" panose="02010609060101010101" pitchFamily="49" charset="-122"/>
                <a:ea typeface="黑体" panose="02010609060101010101" pitchFamily="49" charset="-122"/>
              </a:rPr>
              <a:t>短序列拼装几乎是近年来</a:t>
            </a:r>
            <a:r>
              <a:rPr lang="en-US" altLang="zh-CN" sz="1600" b="1" dirty="0">
                <a:latin typeface="黑体" panose="02010609060101010101" pitchFamily="49" charset="-122"/>
                <a:ea typeface="黑体" panose="02010609060101010101" pitchFamily="49" charset="-122"/>
              </a:rPr>
              <a:t>NGS</a:t>
            </a:r>
            <a:r>
              <a:rPr lang="zh-CN" altLang="en-US" sz="1600" b="1" dirty="0">
                <a:latin typeface="黑体" panose="02010609060101010101" pitchFamily="49" charset="-122"/>
                <a:ea typeface="黑体" panose="02010609060101010101" pitchFamily="49" charset="-122"/>
              </a:rPr>
              <a:t>（</a:t>
            </a:r>
            <a:r>
              <a:rPr lang="en-US" altLang="zh-CN" sz="1600" b="1" dirty="0">
                <a:latin typeface="黑体" panose="02010609060101010101" pitchFamily="49" charset="-122"/>
                <a:ea typeface="黑体" panose="02010609060101010101" pitchFamily="49" charset="-122"/>
              </a:rPr>
              <a:t>next-generation sequencing</a:t>
            </a:r>
            <a:r>
              <a:rPr lang="zh-CN" altLang="en-US" sz="1600" b="1" dirty="0">
                <a:latin typeface="黑体" panose="02010609060101010101" pitchFamily="49" charset="-122"/>
                <a:ea typeface="黑体" panose="02010609060101010101" pitchFamily="49" charset="-122"/>
              </a:rPr>
              <a:t>）最热门的话题。简单来说，就是把基因组长长的序列打断</a:t>
            </a:r>
            <a:r>
              <a:rPr lang="en-US" altLang="zh-CN" sz="1600" b="1" dirty="0">
                <a:latin typeface="黑体" panose="02010609060101010101" pitchFamily="49" charset="-122"/>
                <a:ea typeface="黑体" panose="02010609060101010101" pitchFamily="49" charset="-122"/>
              </a:rPr>
              <a:t>(shotgun sequencing)</a:t>
            </a:r>
            <a:r>
              <a:rPr lang="zh-CN" altLang="en-US" sz="1600" b="1" dirty="0">
                <a:latin typeface="黑体" panose="02010609060101010101" pitchFamily="49" charset="-122"/>
                <a:ea typeface="黑体" panose="02010609060101010101" pitchFamily="49" charset="-122"/>
              </a:rPr>
              <a:t>，因为我们不知道基因组整条序列是如何排列成为一条染色体的（如何区分不同染色体），而我们又无法实现一次把整条长序列完整测序。</a:t>
            </a:r>
            <a:endParaRPr lang="zh-CN" altLang="en-US" sz="1600" b="1" dirty="0">
              <a:latin typeface="黑体" panose="02010609060101010101" pitchFamily="49" charset="-122"/>
              <a:ea typeface="黑体" panose="02010609060101010101" pitchFamily="49" charset="-122"/>
            </a:endParaRPr>
          </a:p>
          <a:p>
            <a:pPr>
              <a:lnSpc>
                <a:spcPct val="95000"/>
              </a:lnSpc>
            </a:pPr>
            <a:r>
              <a:rPr lang="zh-CN" altLang="en-US" sz="1600" b="1" dirty="0">
                <a:latin typeface="黑体" panose="02010609060101010101" pitchFamily="49" charset="-122"/>
                <a:ea typeface="黑体" panose="02010609060101010101" pitchFamily="49" charset="-122"/>
              </a:rPr>
              <a:t>需要通过算法，把这些短的序列组装起来成为一条完整有序的序列。</a:t>
            </a:r>
            <a:endParaRPr lang="zh-CN" altLang="en-US" sz="1600" b="1" dirty="0">
              <a:latin typeface="黑体" panose="02010609060101010101" pitchFamily="49" charset="-122"/>
              <a:ea typeface="黑体" panose="02010609060101010101" pitchFamily="49" charset="-122"/>
            </a:endParaRPr>
          </a:p>
          <a:p>
            <a:pPr marL="0" indent="0">
              <a:lnSpc>
                <a:spcPct val="95000"/>
              </a:lnSpc>
              <a:buNone/>
            </a:pPr>
            <a:endParaRPr lang="en-US" altLang="zh-CN" sz="1600" b="1" dirty="0">
              <a:latin typeface="黑体" panose="02010609060101010101" pitchFamily="49" charset="-122"/>
              <a:ea typeface="黑体" panose="02010609060101010101" pitchFamily="49" charset="-122"/>
            </a:endParaRPr>
          </a:p>
          <a:p>
            <a:pPr>
              <a:lnSpc>
                <a:spcPct val="95000"/>
              </a:lnSpc>
            </a:pPr>
            <a:r>
              <a:rPr lang="zh-CN" altLang="en-US" sz="1600" dirty="0"/>
              <a:t>就好比我们有这样一句话：     </a:t>
            </a:r>
            <a:r>
              <a:rPr lang="en-US" altLang="zh-CN" sz="1600" dirty="0"/>
              <a:t>it is just a hypothesis, so don't be seriously</a:t>
            </a:r>
            <a:r>
              <a:rPr lang="zh-CN" altLang="en-US" sz="1600" dirty="0"/>
              <a:t>！</a:t>
            </a:r>
            <a:br>
              <a:rPr lang="zh-CN" altLang="en-US" sz="1600" dirty="0"/>
            </a:br>
            <a:r>
              <a:rPr lang="zh-CN" altLang="en-US" sz="1600" dirty="0"/>
              <a:t>假设，我们现在不知道这句话到底是什么，就像我们有一个</a:t>
            </a:r>
            <a:r>
              <a:rPr lang="en-US" altLang="zh-CN" sz="1600" dirty="0"/>
              <a:t>box</a:t>
            </a:r>
            <a:r>
              <a:rPr lang="zh-CN" altLang="en-US" sz="1600" dirty="0"/>
              <a:t>，我们抽到一张纸，但没打开，我们把这张纸撕成</a:t>
            </a:r>
            <a:r>
              <a:rPr lang="en-US" altLang="zh-CN" sz="1600" dirty="0"/>
              <a:t>pieces</a:t>
            </a:r>
            <a:r>
              <a:rPr lang="zh-CN" altLang="en-US" sz="1600" dirty="0"/>
              <a:t>，当然可能还发生了变化，所有的空格和标点都消失了（魔术！）我们得到：</a:t>
            </a:r>
            <a:br>
              <a:rPr lang="zh-CN" altLang="en-US" sz="1600" dirty="0"/>
            </a:br>
            <a:r>
              <a:rPr lang="zh-CN" altLang="en-US" sz="1600" dirty="0"/>
              <a:t>    </a:t>
            </a:r>
            <a:r>
              <a:rPr lang="en-US" altLang="zh-CN" sz="1600" dirty="0"/>
              <a:t>itis ypo stah the sodo eriou siss ju ntbes sly……</a:t>
            </a:r>
            <a:br>
              <a:rPr lang="en-US" altLang="zh-CN" sz="1600" dirty="0"/>
            </a:br>
            <a:r>
              <a:rPr lang="en-US" altLang="zh-CN" sz="1600" dirty="0"/>
              <a:t> </a:t>
            </a:r>
            <a:r>
              <a:rPr lang="zh-CN" altLang="en-US" sz="1600" dirty="0"/>
              <a:t>因为我们测了几次，为了增加覆盖度，这样我们能通过高覆盖度而提高置信度：</a:t>
            </a:r>
            <a:br>
              <a:rPr lang="zh-CN" altLang="en-US" sz="1600" dirty="0"/>
            </a:br>
            <a:r>
              <a:rPr lang="zh-CN" altLang="en-US" sz="1600" dirty="0"/>
              <a:t>    </a:t>
            </a:r>
            <a:r>
              <a:rPr lang="en-US" altLang="zh-CN" sz="1600" dirty="0"/>
              <a:t>itis ypo stah the sodo eriou siss ju ntbes sly tis yopth sodon beser beser ssod iti sju……</a:t>
            </a:r>
            <a:br>
              <a:rPr lang="en-US" altLang="zh-CN" sz="1600" dirty="0"/>
            </a:br>
            <a:r>
              <a:rPr lang="zh-CN" altLang="en-US" sz="1600" dirty="0"/>
              <a:t>另外，我们又发明了一种称作为</a:t>
            </a:r>
            <a:r>
              <a:rPr lang="en-US" altLang="zh-CN" sz="1600" dirty="0"/>
              <a:t>paired-ends</a:t>
            </a:r>
            <a:r>
              <a:rPr lang="zh-CN" altLang="en-US" sz="1600" dirty="0"/>
              <a:t>的序列测序方法，即两头定长，中间插入片段一定的序列，像这样：</a:t>
            </a:r>
            <a:br>
              <a:rPr lang="zh-CN" altLang="en-US" sz="1600" dirty="0"/>
            </a:br>
            <a:r>
              <a:rPr lang="zh-CN" altLang="en-US" sz="1600" dirty="0"/>
              <a:t>    </a:t>
            </a:r>
            <a:r>
              <a:rPr lang="en-US" altLang="zh-CN" sz="1600" dirty="0"/>
              <a:t>iti*****ahyp sju*****pot the*****don sod*****ser bes*****sly ……</a:t>
            </a:r>
            <a:br>
              <a:rPr lang="en-US" altLang="zh-CN" sz="1600" dirty="0"/>
            </a:br>
            <a:r>
              <a:rPr lang="zh-CN" altLang="en-US" sz="1600" dirty="0"/>
              <a:t>这样我们根据如下图的方法，我们可以把这句话拼回来：</a:t>
            </a:r>
            <a:br>
              <a:rPr lang="zh-CN" altLang="en-US" sz="1600" dirty="0"/>
            </a:br>
            <a:r>
              <a:rPr lang="zh-CN" altLang="en-US" sz="1600" dirty="0"/>
              <a:t>     </a:t>
            </a:r>
            <a:r>
              <a:rPr lang="en-US" altLang="zh-CN" sz="1600" dirty="0"/>
              <a:t>itisjustahypothesissodontbeseriously</a:t>
            </a:r>
            <a:br>
              <a:rPr lang="en-US" altLang="zh-CN" sz="1600" dirty="0"/>
            </a:br>
            <a:r>
              <a:rPr lang="zh-CN" altLang="en-US" sz="1600" dirty="0"/>
              <a:t>但它不是最终结果，我们根据我们的现有的语法习惯，我们给它们加上空格（</a:t>
            </a:r>
            <a:r>
              <a:rPr lang="en-US" altLang="zh-CN" sz="1600" dirty="0"/>
              <a:t>gap)</a:t>
            </a:r>
            <a:r>
              <a:rPr lang="zh-CN" altLang="en-US" sz="1600" dirty="0"/>
              <a:t>和标点（遗漏的关键东西），我们能够还原原话！</a:t>
            </a:r>
            <a:br>
              <a:rPr lang="zh-CN" altLang="en-US" sz="1600" dirty="0"/>
            </a:br>
            <a:br>
              <a:rPr lang="zh-CN" altLang="en-US" sz="1600" dirty="0"/>
            </a:br>
            <a:endParaRPr lang="zh-CN" altLang="en-US" sz="1600" dirty="0"/>
          </a:p>
        </p:txBody>
      </p:sp>
      <p:sp>
        <p:nvSpPr>
          <p:cNvPr id="2" name="文本框 1"/>
          <p:cNvSpPr txBox="1"/>
          <p:nvPr/>
        </p:nvSpPr>
        <p:spPr>
          <a:xfrm>
            <a:off x="7129780" y="6264910"/>
            <a:ext cx="1328420" cy="521970"/>
          </a:xfrm>
          <a:prstGeom prst="rect">
            <a:avLst/>
          </a:prstGeom>
          <a:noFill/>
        </p:spPr>
        <p:txBody>
          <a:bodyPr wrap="none" rtlCol="0">
            <a:spAutoFit/>
          </a:bodyPr>
          <a:lstStyle/>
          <a:p>
            <a:pPr algn="l"/>
            <a:r>
              <a:rPr lang="en-US" altLang="zh-CN" sz="1400" b="1" dirty="0">
                <a:sym typeface="+mn-ea"/>
              </a:rPr>
              <a:t>www.bioxxx.cn</a:t>
            </a:r>
            <a:endParaRPr lang="zh-CN" altLang="en-US" sz="1400" b="1" dirty="0"/>
          </a:p>
          <a:p>
            <a:endParaRPr lang="zh-CN" altLang="en-US" sz="1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179388" y="2997200"/>
            <a:ext cx="720725" cy="1143000"/>
          </a:xfrm>
        </p:spPr>
        <p:txBody>
          <a:bodyPr vert="horz" wrap="square" lIns="91440" tIns="45720" rIns="91440" bIns="45720" anchor="ctr"/>
          <a:lstStyle/>
          <a:p>
            <a:r>
              <a:rPr lang="zh-CN" altLang="en-US" sz="2400" b="1" dirty="0"/>
              <a:t>为什么需要新方法处理高通量数据？</a:t>
            </a:r>
            <a:br>
              <a:rPr lang="en-US" altLang="zh-CN" sz="2400" b="1" dirty="0"/>
            </a:br>
            <a:endParaRPr lang="zh-CN" altLang="en-US" sz="2400" b="1" dirty="0"/>
          </a:p>
        </p:txBody>
      </p:sp>
      <p:sp>
        <p:nvSpPr>
          <p:cNvPr id="28675" name="内容占位符 2"/>
          <p:cNvSpPr>
            <a:spLocks noGrp="1"/>
          </p:cNvSpPr>
          <p:nvPr>
            <p:ph idx="1"/>
          </p:nvPr>
        </p:nvSpPr>
        <p:spPr>
          <a:xfrm>
            <a:off x="685800" y="765175"/>
            <a:ext cx="7772400" cy="4114800"/>
          </a:xfrm>
        </p:spPr>
        <p:txBody>
          <a:bodyPr vert="horz" wrap="square" lIns="91440" tIns="45720" rIns="91440" bIns="45720" anchor="t"/>
          <a:lstStyle/>
          <a:p>
            <a:r>
              <a:rPr lang="en-US" altLang="zh-CN" sz="2400" dirty="0"/>
              <a:t>OLC: for very short reads, it is hard to distinguish correct assembly from repetitive sequence overlap due to there being only a very short sequence overlap between these short reads. Also, in practice, it is unrealistic to record into a computer memory all the sequence overlap information from deep sequencing.</a:t>
            </a:r>
            <a:endParaRPr lang="en-US" altLang="zh-CN" sz="2400" dirty="0"/>
          </a:p>
          <a:p>
            <a:r>
              <a:rPr lang="en-US" altLang="zh-CN" sz="2400" b="1" u="sng" dirty="0"/>
              <a:t>The de bruijn graph </a:t>
            </a:r>
            <a:r>
              <a:rPr lang="en-US" altLang="zh-CN" sz="2400" dirty="0"/>
              <a:t>data structure, introduced in the EULER (Pevzner et al. 2001) assembler, is particularly suitable for representing the short read overlap relationship. The advantage of the data structure is that it uses </a:t>
            </a:r>
            <a:r>
              <a:rPr lang="en-US" altLang="zh-CN" sz="2400" i="1" dirty="0"/>
              <a:t>K</a:t>
            </a:r>
            <a:r>
              <a:rPr lang="en-US" altLang="zh-CN" sz="2400" dirty="0"/>
              <a:t>-mer as vertex, and read path along the </a:t>
            </a:r>
            <a:r>
              <a:rPr lang="en-US" altLang="zh-CN" sz="2400" i="1" dirty="0"/>
              <a:t>K</a:t>
            </a:r>
            <a:r>
              <a:rPr lang="en-US" altLang="zh-CN" sz="2400" dirty="0"/>
              <a:t>-mers as edges on the graph. Hence the graph size is determined by the genome size and repeat contents of the sequenced sample, and in principle, will not be affected by the high redundancy of deep read coverage.</a:t>
            </a:r>
            <a:endParaRPr lang="zh-CN" altLang="en-US" sz="2400" dirty="0"/>
          </a:p>
        </p:txBody>
      </p:sp>
      <p:sp>
        <p:nvSpPr>
          <p:cNvPr id="4" name="矩形 3"/>
          <p:cNvSpPr/>
          <p:nvPr/>
        </p:nvSpPr>
        <p:spPr>
          <a:xfrm>
            <a:off x="6516688" y="6165850"/>
            <a:ext cx="2200275" cy="3079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400" b="0" i="0" u="none" strike="noStrike" kern="0" cap="none" spc="0" normalizeH="0" baseline="0" noProof="0" dirty="0">
                <a:ln>
                  <a:noFill/>
                </a:ln>
                <a:solidFill>
                  <a:srgbClr val="FFFFFF"/>
                </a:solidFill>
                <a:effectLst/>
                <a:uLnTx/>
                <a:uFillTx/>
                <a:latin typeface="Times New Roman" panose="02020603050405020304"/>
                <a:ea typeface="宋体" panose="02010600030101010101" pitchFamily="2" charset="-122"/>
                <a:cs typeface="+mn-cs"/>
              </a:rPr>
              <a:t>Li et al. 2010, Genome Res.</a:t>
            </a:r>
            <a:endParaRPr kumimoji="1"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vert="horz" wrap="square" lIns="91440" tIns="45720" rIns="91440" bIns="45720" anchor="ctr"/>
          <a:lstStyle/>
          <a:p>
            <a:r>
              <a:rPr lang="en-US" altLang="zh-CN" b="1" dirty="0"/>
              <a:t>Assembly Algorithms</a:t>
            </a:r>
            <a:endParaRPr lang="zh-CN" altLang="en-US" b="1" dirty="0"/>
          </a:p>
        </p:txBody>
      </p:sp>
      <p:sp>
        <p:nvSpPr>
          <p:cNvPr id="26627" name="Rectangle 3"/>
          <p:cNvSpPr>
            <a:spLocks noGrp="1"/>
          </p:cNvSpPr>
          <p:nvPr>
            <p:ph idx="1"/>
          </p:nvPr>
        </p:nvSpPr>
        <p:spPr>
          <a:xfrm>
            <a:off x="685800" y="1981200"/>
            <a:ext cx="7486650" cy="4114800"/>
          </a:xfrm>
        </p:spPr>
        <p:txBody>
          <a:bodyPr vert="horz" wrap="square" lIns="91440" tIns="45720" rIns="91440" bIns="45720" anchor="t"/>
          <a:lstStyle/>
          <a:p>
            <a:pPr marL="609600" indent="-609600"/>
            <a:r>
              <a:rPr lang="en-US" altLang="zh-CN" b="1" dirty="0"/>
              <a:t>Overlap–Layout–Consensus (OLC)</a:t>
            </a:r>
            <a:endParaRPr lang="en-US" altLang="zh-CN" b="1" dirty="0"/>
          </a:p>
          <a:p>
            <a:pPr marL="609600" indent="-609600"/>
            <a:r>
              <a:rPr lang="en-US" altLang="zh-CN" b="1" dirty="0"/>
              <a:t>de Bruijn Graph (DBG)</a:t>
            </a:r>
            <a:endParaRPr lang="en-US" altLang="zh-CN" b="1" dirty="0"/>
          </a:p>
          <a:p>
            <a:pPr marL="609600" indent="-609600"/>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3250" y="2743200"/>
            <a:ext cx="653415" cy="1371600"/>
          </a:xfrm>
        </p:spPr>
        <p:txBody>
          <a:bodyPr/>
          <a:lstStyle/>
          <a:p>
            <a:r>
              <a:rPr lang="zh-CN" altLang="en-US" sz="3200" b="1">
                <a:latin typeface="黑体" panose="02010609060101010101" pitchFamily="49" charset="-122"/>
                <a:ea typeface="黑体" panose="02010609060101010101" pitchFamily="49" charset="-122"/>
              </a:rPr>
              <a:t>基因组拼接算法及其工具</a:t>
            </a:r>
            <a:endParaRPr lang="zh-CN" altLang="en-US" sz="3200" b="1">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2005965" y="630555"/>
            <a:ext cx="7623810" cy="3209290"/>
          </a:xfrm>
        </p:spPr>
        <p:txBody>
          <a:bodyPr/>
          <a:lstStyle/>
          <a:p>
            <a:r>
              <a:rPr lang="en-US" altLang="zh-CN" dirty="0">
                <a:latin typeface="Times New Roman" panose="02020603050405020304" pitchFamily="18" charset="0"/>
                <a:ea typeface="Arial Unicode MS" panose="020B0604020202020204" charset="-122"/>
                <a:cs typeface="Times New Roman" panose="02020603050405020304" pitchFamily="18" charset="0"/>
                <a:sym typeface="+mn-ea"/>
              </a:rPr>
              <a:t>Overlap-Layout-Consensus (OLC)</a:t>
            </a:r>
            <a:endParaRPr lang="en-US" altLang="zh-CN" dirty="0">
              <a:latin typeface="Times New Roman" panose="02020603050405020304" pitchFamily="18" charset="0"/>
              <a:ea typeface="Arial Unicode MS" panose="020B0604020202020204" charset="-122"/>
              <a:cs typeface="Times New Roman" panose="02020603050405020304" pitchFamily="18" charset="0"/>
              <a:sym typeface="+mn-ea"/>
            </a:endParaRPr>
          </a:p>
          <a:p>
            <a:pPr lvl="1"/>
            <a:r>
              <a:rPr lang="zh-CN" altLang="en-US">
                <a:latin typeface="Times New Roman" panose="02020603050405020304" pitchFamily="18" charset="0"/>
                <a:cs typeface="Times New Roman" panose="02020603050405020304" pitchFamily="18" charset="0"/>
                <a:sym typeface="+mn-ea"/>
              </a:rPr>
              <a:t>Falcon</a:t>
            </a:r>
            <a:endParaRPr lang="zh-CN" altLang="en-US">
              <a:latin typeface="Times New Roman" panose="02020603050405020304" pitchFamily="18" charset="0"/>
              <a:cs typeface="Times New Roman" panose="02020603050405020304" pitchFamily="18" charset="0"/>
              <a:sym typeface="+mn-ea"/>
            </a:endParaRPr>
          </a:p>
          <a:p>
            <a:pPr lvl="1"/>
            <a:r>
              <a:rPr lang="zh-CN" altLang="en-US">
                <a:latin typeface="Times New Roman" panose="02020603050405020304" pitchFamily="18" charset="0"/>
                <a:cs typeface="Times New Roman" panose="02020603050405020304" pitchFamily="18" charset="0"/>
                <a:sym typeface="+mn-ea"/>
              </a:rPr>
              <a:t>Canu</a:t>
            </a:r>
            <a:r>
              <a:rPr lang="en-US" altLang="zh-CN">
                <a:latin typeface="Times New Roman" panose="02020603050405020304" pitchFamily="18" charset="0"/>
                <a:cs typeface="Times New Roman" panose="02020603050405020304" pitchFamily="18" charset="0"/>
                <a:sym typeface="+mn-ea"/>
              </a:rPr>
              <a:t>/ HiCanu (Nurke et al., 2020)</a:t>
            </a:r>
            <a:endParaRPr lang="zh-CN" altLang="en-US">
              <a:latin typeface="Times New Roman" panose="02020603050405020304" pitchFamily="18" charset="0"/>
              <a:cs typeface="Times New Roman" panose="02020603050405020304" pitchFamily="18" charset="0"/>
              <a:sym typeface="+mn-ea"/>
            </a:endParaRPr>
          </a:p>
          <a:p>
            <a:r>
              <a:rPr lang="en-US" altLang="zh-CN" dirty="0">
                <a:latin typeface="Times New Roman" panose="02020603050405020304" pitchFamily="18" charset="0"/>
                <a:cs typeface="Times New Roman" panose="02020603050405020304" pitchFamily="18" charset="0"/>
                <a:sym typeface="+mn-ea"/>
              </a:rPr>
              <a:t>de Bruijn Graph </a:t>
            </a:r>
            <a:r>
              <a:rPr lang="en-US" altLang="zh-CN">
                <a:sym typeface="+mn-ea"/>
              </a:rPr>
              <a:t>(</a:t>
            </a:r>
            <a:r>
              <a:rPr lang="zh-CN" altLang="en-US">
                <a:sym typeface="+mn-ea"/>
              </a:rPr>
              <a:t>德布鲁因图）</a:t>
            </a:r>
            <a:endParaRPr lang="en-US" altLang="zh-CN" dirty="0">
              <a:latin typeface="Times New Roman" panose="02020603050405020304" pitchFamily="18" charset="0"/>
              <a:cs typeface="Times New Roman" panose="02020603050405020304" pitchFamily="18" charset="0"/>
              <a:sym typeface="+mn-ea"/>
            </a:endParaRPr>
          </a:p>
          <a:p>
            <a:pPr lvl="1"/>
            <a:r>
              <a:rPr lang="en-US" altLang="zh-CN" dirty="0">
                <a:latin typeface="Times New Roman" panose="02020603050405020304" pitchFamily="18" charset="0"/>
                <a:cs typeface="Times New Roman" panose="02020603050405020304" pitchFamily="18" charset="0"/>
                <a:sym typeface="+mn-ea"/>
              </a:rPr>
              <a:t>EULER</a:t>
            </a:r>
            <a:endParaRPr lang="en-US" altLang="zh-CN" dirty="0">
              <a:latin typeface="Times New Roman" panose="02020603050405020304" pitchFamily="18" charset="0"/>
              <a:cs typeface="Times New Roman" panose="02020603050405020304" pitchFamily="18" charset="0"/>
              <a:sym typeface="+mn-ea"/>
            </a:endParaRPr>
          </a:p>
          <a:p>
            <a:pPr lvl="1"/>
            <a:r>
              <a:rPr lang="en-US" altLang="zh-CN" dirty="0">
                <a:latin typeface="Times New Roman" panose="02020603050405020304" pitchFamily="18" charset="0"/>
                <a:cs typeface="Times New Roman" panose="02020603050405020304" pitchFamily="18" charset="0"/>
                <a:sym typeface="+mn-ea"/>
              </a:rPr>
              <a:t>SOAPdenov</a:t>
            </a:r>
            <a:endParaRPr lang="en-US" altLang="zh-CN" dirty="0">
              <a:latin typeface="Times New Roman" panose="02020603050405020304" pitchFamily="18" charset="0"/>
              <a:cs typeface="Times New Roman" panose="02020603050405020304" pitchFamily="18" charset="0"/>
              <a:sym typeface="+mn-ea"/>
            </a:endParaRPr>
          </a:p>
          <a:p>
            <a:pPr lvl="1"/>
            <a:r>
              <a:rPr lang="zh-CN" altLang="en-US">
                <a:latin typeface="Times New Roman" panose="02020603050405020304" pitchFamily="18" charset="0"/>
                <a:cs typeface="Times New Roman" panose="02020603050405020304" pitchFamily="18" charset="0"/>
                <a:sym typeface="+mn-ea"/>
              </a:rPr>
              <a:t>ABruijn </a:t>
            </a:r>
            <a:r>
              <a:rPr lang="en-US" altLang="zh-CN">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HINGE</a:t>
            </a:r>
            <a:endParaRPr lang="zh-CN" altLang="en-US">
              <a:latin typeface="Times New Roman" panose="02020603050405020304" pitchFamily="18" charset="0"/>
              <a:cs typeface="Times New Roman" panose="02020603050405020304" pitchFamily="18" charset="0"/>
              <a:sym typeface="+mn-ea"/>
            </a:endParaRPr>
          </a:p>
          <a:p>
            <a:pPr lvl="1"/>
            <a:r>
              <a:rPr lang="zh-CN" altLang="en-US">
                <a:latin typeface="Times New Roman" panose="02020603050405020304" pitchFamily="18" charset="0"/>
                <a:cs typeface="Times New Roman" panose="02020603050405020304" pitchFamily="18" charset="0"/>
                <a:sym typeface="+mn-ea"/>
              </a:rPr>
              <a:t>wtdbg （Ruan and Li, 2019）</a:t>
            </a:r>
            <a:endParaRPr lang="zh-CN" altLang="en-US">
              <a:latin typeface="Times New Roman" panose="02020603050405020304" pitchFamily="18" charset="0"/>
              <a:cs typeface="Times New Roman" panose="02020603050405020304" pitchFamily="18" charset="0"/>
              <a:sym typeface="+mn-ea"/>
            </a:endParaRPr>
          </a:p>
          <a:p>
            <a:pPr lvl="1"/>
            <a:r>
              <a:rPr lang="en-US" altLang="zh-CN">
                <a:latin typeface="Times New Roman" panose="02020603050405020304" pitchFamily="18" charset="0"/>
                <a:cs typeface="Times New Roman" panose="02020603050405020304" pitchFamily="18" charset="0"/>
                <a:sym typeface="+mn-ea"/>
              </a:rPr>
              <a:t>Hifiasm (Cheng et al., 2020)</a:t>
            </a:r>
            <a:endParaRPr lang="zh-CN" altLang="en-US">
              <a:latin typeface="Times New Roman" panose="02020603050405020304" pitchFamily="18" charset="0"/>
              <a:cs typeface="Times New Roman" panose="02020603050405020304" pitchFamily="18" charset="0"/>
              <a:sym typeface="+mn-ea"/>
            </a:endParaRPr>
          </a:p>
          <a:p>
            <a:r>
              <a:rPr lang="en-US" altLang="zh-CN">
                <a:latin typeface="Times New Roman" panose="02020603050405020304" pitchFamily="18" charset="0"/>
                <a:cs typeface="Times New Roman" panose="02020603050405020304" pitchFamily="18" charset="0"/>
              </a:rPr>
              <a:t>Repeat Graph</a:t>
            </a:r>
            <a:endParaRPr lang="en-US" altLang="zh-CN">
              <a:latin typeface="Times New Roman" panose="02020603050405020304" pitchFamily="18" charset="0"/>
              <a:cs typeface="Times New Roman" panose="02020603050405020304" pitchFamily="18" charset="0"/>
            </a:endParaRPr>
          </a:p>
          <a:p>
            <a:pPr lvl="1"/>
            <a:r>
              <a:rPr lang="en-US">
                <a:latin typeface="Times New Roman" panose="02020603050405020304" pitchFamily="18" charset="0"/>
                <a:ea typeface="黑体" panose="02010609060101010101" pitchFamily="49" charset="-122"/>
                <a:cs typeface="Times New Roman" panose="02020603050405020304" pitchFamily="18" charset="0"/>
                <a:sym typeface="+mn-ea"/>
              </a:rPr>
              <a:t>Flye</a:t>
            </a:r>
            <a:r>
              <a:rPr lang="zh-CN">
                <a:latin typeface="Times New Roman" panose="02020603050405020304" pitchFamily="18" charset="0"/>
                <a:ea typeface="黑体" panose="02010609060101010101" pitchFamily="49" charset="-122"/>
                <a:cs typeface="Times New Roman" panose="02020603050405020304" pitchFamily="18" charset="0"/>
                <a:sym typeface="+mn-ea"/>
              </a:rPr>
              <a:t>（</a:t>
            </a:r>
            <a:r>
              <a:rPr lang="en-US">
                <a:latin typeface="Times New Roman" panose="02020603050405020304" pitchFamily="18" charset="0"/>
                <a:ea typeface="黑体" panose="02010609060101010101" pitchFamily="49" charset="-122"/>
                <a:cs typeface="Times New Roman" panose="02020603050405020304" pitchFamily="18" charset="0"/>
                <a:sym typeface="+mn-ea"/>
              </a:rPr>
              <a:t>Kolmogorov et al., 2019</a:t>
            </a:r>
            <a:r>
              <a:rPr lang="zh-CN">
                <a:latin typeface="Times New Roman" panose="02020603050405020304" pitchFamily="18" charset="0"/>
                <a:ea typeface="黑体" panose="02010609060101010101" pitchFamily="49" charset="-122"/>
                <a:cs typeface="Times New Roman" panose="02020603050405020304" pitchFamily="18" charset="0"/>
                <a:sym typeface="+mn-ea"/>
              </a:rPr>
              <a:t>）</a:t>
            </a:r>
            <a:endParaRPr lang="en-US" altLang="zh-CN">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vert="horz" wrap="square" lIns="91440" tIns="45720" rIns="91440" bIns="45720" anchor="ctr"/>
          <a:lstStyle/>
          <a:p>
            <a:r>
              <a:rPr lang="zh-CN" altLang="zh-CN" dirty="0"/>
              <a:t>基因组拼接主要利用两类算法</a:t>
            </a:r>
            <a:endParaRPr lang="zh-CN" altLang="en-US" dirty="0"/>
          </a:p>
        </p:txBody>
      </p:sp>
      <p:sp>
        <p:nvSpPr>
          <p:cNvPr id="43011" name="内容占位符 2"/>
          <p:cNvSpPr>
            <a:spLocks noGrp="1"/>
          </p:cNvSpPr>
          <p:nvPr>
            <p:ph idx="1"/>
          </p:nvPr>
        </p:nvSpPr>
        <p:spPr/>
        <p:txBody>
          <a:bodyPr vert="horz" wrap="square" lIns="91440" tIns="45720" rIns="91440" bIns="45720" anchor="t"/>
          <a:lstStyle/>
          <a:p>
            <a:r>
              <a:rPr lang="zh-CN" altLang="zh-CN" sz="2000" dirty="0"/>
              <a:t>一是</a:t>
            </a:r>
            <a:r>
              <a:rPr lang="en-US" altLang="zh-CN" sz="2000" dirty="0"/>
              <a:t>OLC</a:t>
            </a:r>
            <a:r>
              <a:rPr lang="zh-CN" altLang="zh-CN" sz="2000" dirty="0"/>
              <a:t>算法</a:t>
            </a:r>
            <a:r>
              <a:rPr lang="en-US" altLang="zh-CN" sz="2000" dirty="0"/>
              <a:t>(Overlap-Layout-Consensus)</a:t>
            </a:r>
            <a:r>
              <a:rPr lang="zh-CN" altLang="zh-CN" sz="2000" dirty="0"/>
              <a:t>，适用于第一代测序技术等获得的长测序读序（</a:t>
            </a:r>
            <a:r>
              <a:rPr lang="en-US" altLang="zh-CN" sz="2000" dirty="0"/>
              <a:t>read</a:t>
            </a:r>
            <a:r>
              <a:rPr lang="zh-CN" altLang="zh-CN" sz="2000" dirty="0"/>
              <a:t>），但不适用于第二代测序数据的短读序（长度</a:t>
            </a:r>
            <a:r>
              <a:rPr lang="en-US" altLang="zh-CN" sz="2000" dirty="0"/>
              <a:t>100BP</a:t>
            </a:r>
            <a:r>
              <a:rPr lang="zh-CN" altLang="zh-CN" sz="2000" dirty="0"/>
              <a:t>左右）。</a:t>
            </a:r>
            <a:r>
              <a:rPr lang="en-US" altLang="zh-CN" sz="2000" dirty="0"/>
              <a:t>OLC</a:t>
            </a:r>
            <a:r>
              <a:rPr lang="zh-CN" altLang="zh-CN" sz="2000" dirty="0"/>
              <a:t>算法对于短读序，由于重复序列问题，很难基于序列重叠（</a:t>
            </a:r>
            <a:r>
              <a:rPr lang="en-US" altLang="zh-CN" sz="2000" dirty="0"/>
              <a:t>overlap</a:t>
            </a:r>
            <a:r>
              <a:rPr lang="zh-CN" altLang="zh-CN" sz="2000" dirty="0"/>
              <a:t>）获得一个正确的拼接结果，而且在实际运算过程中，大量重叠关系的读序信息需要大量内存，目前计算机能力难以承受。</a:t>
            </a:r>
            <a:endParaRPr lang="en-US" altLang="zh-CN" sz="2000" dirty="0"/>
          </a:p>
          <a:p>
            <a:r>
              <a:rPr lang="zh-CN" altLang="zh-CN" sz="2000" dirty="0"/>
              <a:t>另一类为基于德布鲁因图的算法，是目前用于高通量测序数据拼接的主要算法。基于德布鲁因图的数据结构，特别适合处理大量具有重叠关系的短度序。该数据结构利用</a:t>
            </a:r>
            <a:r>
              <a:rPr lang="en-US" altLang="zh-CN" sz="2000" i="1" dirty="0"/>
              <a:t>K</a:t>
            </a:r>
            <a:r>
              <a:rPr lang="en-US" altLang="zh-CN" sz="2000" dirty="0"/>
              <a:t>-mer</a:t>
            </a:r>
            <a:r>
              <a:rPr lang="zh-CN" altLang="zh-CN" sz="2000" dirty="0"/>
              <a:t>作为顶点，读序作为边，这样总体上说，图的大小就是由目标基因组大小和重复序列含量决定，而与读序覆盖深度无法。</a:t>
            </a:r>
            <a:endParaRPr lang="zh-CN" altLang="en-US" sz="2000" dirty="0"/>
          </a:p>
        </p:txBody>
      </p:sp>
      <p:sp>
        <p:nvSpPr>
          <p:cNvPr id="4" name="矩形 3"/>
          <p:cNvSpPr/>
          <p:nvPr/>
        </p:nvSpPr>
        <p:spPr>
          <a:xfrm>
            <a:off x="6011863" y="5949950"/>
            <a:ext cx="2127250"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zh-CN" sz="2000" b="0" i="0" u="none" strike="noStrike" kern="0" cap="none" spc="0" normalizeH="0" baseline="0" noProof="0" dirty="0" smtClean="0">
                <a:ln>
                  <a:noFill/>
                </a:ln>
                <a:solidFill>
                  <a:srgbClr val="EAEAEA"/>
                </a:solidFill>
                <a:effectLst/>
                <a:uLnTx/>
                <a:uFillTx/>
                <a:latin typeface="Times New Roman" panose="02020603050405020304"/>
                <a:ea typeface="宋体" panose="02010600030101010101" pitchFamily="2" charset="-122"/>
                <a:cs typeface="+mn-cs"/>
              </a:rPr>
              <a:t>（</a:t>
            </a:r>
            <a:r>
              <a:rPr kumimoji="1" lang="en-US" altLang="zh-CN" sz="2000" b="0" i="0" u="none" strike="noStrike" kern="0" cap="none" spc="0" normalizeH="0" baseline="0" noProof="0" dirty="0" smtClean="0">
                <a:ln>
                  <a:noFill/>
                </a:ln>
                <a:solidFill>
                  <a:srgbClr val="EAEAEA"/>
                </a:solidFill>
                <a:effectLst/>
                <a:uLnTx/>
                <a:uFillTx/>
                <a:latin typeface="Times New Roman" panose="02020603050405020304"/>
                <a:ea typeface="宋体" panose="02010600030101010101" pitchFamily="2" charset="-122"/>
                <a:cs typeface="+mn-cs"/>
              </a:rPr>
              <a:t>Li et al., 2010</a:t>
            </a:r>
            <a:r>
              <a:rPr kumimoji="1" lang="zh-CN" altLang="zh-CN" sz="2000" b="0" i="0" u="none" strike="noStrike" kern="0" cap="none" spc="0" normalizeH="0" baseline="0" noProof="0" dirty="0" smtClean="0">
                <a:ln>
                  <a:noFill/>
                </a:ln>
                <a:solidFill>
                  <a:srgbClr val="EAEAEA"/>
                </a:solidFill>
                <a:effectLst/>
                <a:uLnTx/>
                <a:uFillTx/>
                <a:latin typeface="Times New Roman" panose="02020603050405020304"/>
                <a:ea typeface="宋体" panose="02010600030101010101" pitchFamily="2" charset="-122"/>
                <a:cs typeface="+mn-cs"/>
              </a:rPr>
              <a:t>）</a:t>
            </a:r>
            <a:endParaRPr kumimoji="1" lang="zh-CN" altLang="en-US"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685800" y="325120"/>
            <a:ext cx="7772400" cy="1143000"/>
          </a:xfrm>
        </p:spPr>
        <p:txBody>
          <a:bodyPr vert="horz" wrap="square" lIns="91440" tIns="45720" rIns="91440" bIns="45720" anchor="ctr"/>
          <a:lstStyle/>
          <a:p>
            <a:r>
              <a:rPr lang="en-US" altLang="zh-CN" dirty="0"/>
              <a:t>Read, </a:t>
            </a:r>
            <a:r>
              <a:rPr lang="en-US" altLang="zh-CN" i="1" dirty="0"/>
              <a:t>k</a:t>
            </a:r>
            <a:r>
              <a:rPr lang="en-US" altLang="zh-CN" dirty="0"/>
              <a:t>-mer and de Bruijn Graph</a:t>
            </a:r>
            <a:endParaRPr lang="zh-CN" altLang="en-US" dirty="0"/>
          </a:p>
        </p:txBody>
      </p:sp>
      <p:pic>
        <p:nvPicPr>
          <p:cNvPr id="30723" name="Picture 2"/>
          <p:cNvPicPr>
            <a:picLocks noChangeAspect="1"/>
          </p:cNvPicPr>
          <p:nvPr/>
        </p:nvPicPr>
        <p:blipFill>
          <a:blip r:embed="rId1"/>
          <a:stretch>
            <a:fillRect/>
          </a:stretch>
        </p:blipFill>
        <p:spPr>
          <a:xfrm>
            <a:off x="612140" y="1777048"/>
            <a:ext cx="3714750" cy="2390775"/>
          </a:xfrm>
          <a:prstGeom prst="rect">
            <a:avLst/>
          </a:prstGeom>
          <a:noFill/>
          <a:ln w="9525">
            <a:noFill/>
          </a:ln>
        </p:spPr>
      </p:pic>
      <p:pic>
        <p:nvPicPr>
          <p:cNvPr id="30724" name="Picture 3"/>
          <p:cNvPicPr>
            <a:picLocks noChangeAspect="1"/>
          </p:cNvPicPr>
          <p:nvPr/>
        </p:nvPicPr>
        <p:blipFill>
          <a:blip r:embed="rId2"/>
          <a:stretch>
            <a:fillRect/>
          </a:stretch>
        </p:blipFill>
        <p:spPr>
          <a:xfrm>
            <a:off x="4975225" y="2204085"/>
            <a:ext cx="3976370" cy="1315720"/>
          </a:xfrm>
          <a:prstGeom prst="rect">
            <a:avLst/>
          </a:prstGeom>
          <a:noFill/>
          <a:ln w="9525">
            <a:noFill/>
          </a:ln>
        </p:spPr>
      </p:pic>
      <p:sp>
        <p:nvSpPr>
          <p:cNvPr id="30725" name="TextBox 1"/>
          <p:cNvSpPr txBox="1"/>
          <p:nvPr/>
        </p:nvSpPr>
        <p:spPr>
          <a:xfrm>
            <a:off x="3377248" y="2630488"/>
            <a:ext cx="578485" cy="368300"/>
          </a:xfrm>
          <a:prstGeom prst="rect">
            <a:avLst/>
          </a:prstGeom>
          <a:noFill/>
          <a:ln w="9525">
            <a:noFill/>
          </a:ln>
        </p:spPr>
        <p:txBody>
          <a:bodyPr wrap="none">
            <a:spAutoFit/>
          </a:bodyPr>
          <a:lstStyle/>
          <a:p>
            <a:r>
              <a:rPr lang="en-US" altLang="zh-CN" sz="1800" i="1" dirty="0">
                <a:solidFill>
                  <a:schemeClr val="bg2"/>
                </a:solidFill>
                <a:latin typeface="Times New Roman" panose="02020603050405020304" pitchFamily="18" charset="0"/>
              </a:rPr>
              <a:t>K</a:t>
            </a:r>
            <a:r>
              <a:rPr lang="en-US" altLang="zh-CN" sz="1800" dirty="0">
                <a:solidFill>
                  <a:schemeClr val="bg2"/>
                </a:solidFill>
                <a:latin typeface="Times New Roman" panose="02020603050405020304" pitchFamily="18" charset="0"/>
              </a:rPr>
              <a:t>=3</a:t>
            </a:r>
            <a:endParaRPr lang="en-US" altLang="zh-CN" sz="1800" dirty="0">
              <a:solidFill>
                <a:schemeClr val="bg2"/>
              </a:solidFill>
              <a:latin typeface="Times New Roman" panose="02020603050405020304" pitchFamily="18" charset="0"/>
            </a:endParaRPr>
          </a:p>
        </p:txBody>
      </p:sp>
      <p:pic>
        <p:nvPicPr>
          <p:cNvPr id="33795" name="Picture 2"/>
          <p:cNvPicPr>
            <a:picLocks noChangeAspect="1"/>
          </p:cNvPicPr>
          <p:nvPr/>
        </p:nvPicPr>
        <p:blipFill>
          <a:blip r:embed="rId3"/>
          <a:stretch>
            <a:fillRect/>
          </a:stretch>
        </p:blipFill>
        <p:spPr>
          <a:xfrm>
            <a:off x="2371090" y="4856480"/>
            <a:ext cx="4989830" cy="1494155"/>
          </a:xfrm>
          <a:prstGeom prst="rect">
            <a:avLst/>
          </a:prstGeom>
          <a:noFill/>
          <a:ln w="9525">
            <a:noFill/>
          </a:ln>
        </p:spPr>
      </p:pic>
      <p:cxnSp>
        <p:nvCxnSpPr>
          <p:cNvPr id="2" name="直接箭头连接符 1"/>
          <p:cNvCxnSpPr/>
          <p:nvPr/>
        </p:nvCxnSpPr>
        <p:spPr>
          <a:xfrm>
            <a:off x="4437380" y="2837180"/>
            <a:ext cx="494665" cy="15240"/>
          </a:xfrm>
          <a:prstGeom prst="straightConnector1">
            <a:avLst/>
          </a:prstGeom>
          <a:solidFill>
            <a:schemeClr val="accent1"/>
          </a:solidFill>
          <a:ln w="41275" cap="flat" cmpd="sng" algn="ctr">
            <a:solidFill>
              <a:schemeClr val="tx1"/>
            </a:solidFill>
            <a:prstDash val="solid"/>
            <a:round/>
            <a:headEnd type="none" w="med" len="med"/>
            <a:tailEnd type="arrow"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vert="horz" wrap="square" lIns="91440" tIns="45720" rIns="91440" bIns="45720" anchor="ctr"/>
          <a:lstStyle/>
          <a:p>
            <a:endParaRPr lang="zh-CN" altLang="en-US" dirty="0"/>
          </a:p>
        </p:txBody>
      </p:sp>
      <p:sp>
        <p:nvSpPr>
          <p:cNvPr id="33797" name="矩形 1"/>
          <p:cNvSpPr/>
          <p:nvPr/>
        </p:nvSpPr>
        <p:spPr>
          <a:xfrm>
            <a:off x="2339975" y="5630863"/>
            <a:ext cx="1725613" cy="461962"/>
          </a:xfrm>
          <a:prstGeom prst="rect">
            <a:avLst/>
          </a:prstGeom>
          <a:noFill/>
          <a:ln w="9525">
            <a:noFill/>
          </a:ln>
        </p:spPr>
        <p:txBody>
          <a:bodyPr wrap="none">
            <a:spAutoFit/>
          </a:bodyPr>
          <a:lstStyle/>
          <a:p>
            <a:r>
              <a:rPr lang="en-US" altLang="zh-CN" dirty="0">
                <a:latin typeface="Times New Roman" panose="02020603050405020304" pitchFamily="18" charset="0"/>
              </a:rPr>
              <a:t>SOAPdenov</a:t>
            </a:r>
            <a:endParaRPr lang="zh-CN" altLang="en-US" dirty="0">
              <a:latin typeface="Times New Roman" panose="02020603050405020304" pitchFamily="18" charset="0"/>
            </a:endParaRPr>
          </a:p>
        </p:txBody>
      </p:sp>
      <p:pic>
        <p:nvPicPr>
          <p:cNvPr id="2" name="图片 1" descr="7.7"/>
          <p:cNvPicPr>
            <a:picLocks noChangeAspect="1"/>
          </p:cNvPicPr>
          <p:nvPr/>
        </p:nvPicPr>
        <p:blipFill>
          <a:blip r:embed="rId1"/>
          <a:stretch>
            <a:fillRect/>
          </a:stretch>
        </p:blipFill>
        <p:spPr>
          <a:xfrm>
            <a:off x="1254125" y="57785"/>
            <a:ext cx="7028815" cy="6742430"/>
          </a:xfrm>
          <a:prstGeom prst="rect">
            <a:avLst/>
          </a:prstGeom>
        </p:spPr>
      </p:pic>
      <p:cxnSp>
        <p:nvCxnSpPr>
          <p:cNvPr id="3" name="直接连接符 2"/>
          <p:cNvCxnSpPr/>
          <p:nvPr/>
        </p:nvCxnSpPr>
        <p:spPr>
          <a:xfrm>
            <a:off x="1331595" y="260350"/>
            <a:ext cx="2664460" cy="0"/>
          </a:xfrm>
          <a:prstGeom prst="line">
            <a:avLst/>
          </a:prstGeom>
          <a:solidFill>
            <a:schemeClr val="accent1"/>
          </a:solidFill>
          <a:ln w="38100" cap="flat" cmpd="sng" algn="ctr">
            <a:solidFill>
              <a:srgbClr val="336600"/>
            </a:solidFill>
            <a:prstDash val="solid"/>
            <a:round/>
            <a:headEnd type="none" w="med" len="med"/>
            <a:tailEnd type="non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539750" y="476250"/>
            <a:ext cx="2806700" cy="1143000"/>
          </a:xfrm>
        </p:spPr>
        <p:txBody>
          <a:bodyPr vert="horz" wrap="square" lIns="91440" tIns="45720" rIns="91440" bIns="45720" anchor="ctr"/>
          <a:lstStyle/>
          <a:p>
            <a:r>
              <a:rPr lang="en-US" altLang="zh-CN" sz="3600" dirty="0"/>
              <a:t>SOAPdenov</a:t>
            </a:r>
            <a:endParaRPr lang="zh-CN" altLang="en-US" sz="3600" dirty="0"/>
          </a:p>
        </p:txBody>
      </p:sp>
      <p:pic>
        <p:nvPicPr>
          <p:cNvPr id="29699" name="Picture 2"/>
          <p:cNvPicPr>
            <a:picLocks noChangeAspect="1"/>
          </p:cNvPicPr>
          <p:nvPr/>
        </p:nvPicPr>
        <p:blipFill>
          <a:blip r:embed="rId1"/>
          <a:stretch>
            <a:fillRect/>
          </a:stretch>
        </p:blipFill>
        <p:spPr>
          <a:xfrm>
            <a:off x="3708400" y="0"/>
            <a:ext cx="4535488" cy="6788150"/>
          </a:xfrm>
          <a:prstGeom prst="rect">
            <a:avLst/>
          </a:prstGeom>
          <a:noFill/>
          <a:ln w="9525">
            <a:noFill/>
          </a:ln>
        </p:spPr>
      </p:pic>
      <p:sp>
        <p:nvSpPr>
          <p:cNvPr id="4" name="矩形 3"/>
          <p:cNvSpPr/>
          <p:nvPr/>
        </p:nvSpPr>
        <p:spPr>
          <a:xfrm>
            <a:off x="323850" y="5876925"/>
            <a:ext cx="3095625" cy="369888"/>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800" b="0" i="0" u="none" strike="noStrike" kern="0" cap="none" spc="0" normalizeH="0" baseline="0" noProof="0" dirty="0">
                <a:ln>
                  <a:noFill/>
                </a:ln>
                <a:solidFill>
                  <a:srgbClr val="FFFFFF"/>
                </a:solidFill>
                <a:effectLst/>
                <a:uLnTx/>
                <a:uFillTx/>
                <a:latin typeface="Times New Roman" panose="02020603050405020304"/>
                <a:ea typeface="宋体" panose="02010600030101010101" pitchFamily="2" charset="-122"/>
                <a:cs typeface="+mj-cs"/>
              </a:rPr>
              <a:t>Li et al. 2010, Genome Res.</a:t>
            </a:r>
            <a:endParaRPr kumimoji="1"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683568" y="260648"/>
            <a:ext cx="7772400" cy="1143000"/>
          </a:xfrm>
        </p:spPr>
        <p:txBody>
          <a:bodyPr vert="horz" wrap="square" lIns="91440" tIns="45720" rIns="91440" bIns="45720" anchor="ctr"/>
          <a:lstStyle/>
          <a:p>
            <a:r>
              <a:rPr lang="zh-CN" altLang="en-US" dirty="0" smtClean="0"/>
              <a:t>图谱</a:t>
            </a:r>
            <a:endParaRPr lang="zh-CN" altLang="en-US" dirty="0"/>
          </a:p>
        </p:txBody>
      </p:sp>
      <p:sp>
        <p:nvSpPr>
          <p:cNvPr id="6" name="Rectangle 2"/>
          <p:cNvSpPr txBox="1"/>
          <p:nvPr/>
        </p:nvSpPr>
        <p:spPr>
          <a:xfrm>
            <a:off x="683568" y="1054254"/>
            <a:ext cx="7772400" cy="1143000"/>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r>
              <a:rPr lang="en-US" altLang="zh-CN" sz="4000" b="1" kern="0" dirty="0" smtClean="0">
                <a:ea typeface="仿宋_GB2312" pitchFamily="49" charset="-122"/>
              </a:rPr>
              <a:t>A</a:t>
            </a:r>
            <a:r>
              <a:rPr lang="zh-CN" altLang="en-US" sz="4000" b="1" kern="0" dirty="0" smtClean="0">
                <a:ea typeface="仿宋_GB2312" pitchFamily="49" charset="-122"/>
              </a:rPr>
              <a:t>、遗传图谱</a:t>
            </a:r>
            <a:r>
              <a:rPr lang="en-US" altLang="zh-CN" sz="4000" b="1" kern="0" dirty="0" smtClean="0">
                <a:ea typeface="仿宋_GB2312" pitchFamily="49" charset="-122"/>
              </a:rPr>
              <a:t>(genetic map)</a:t>
            </a:r>
            <a:r>
              <a:rPr lang="zh-CN" altLang="en-US" sz="4000" kern="0" dirty="0" smtClean="0"/>
              <a:t> </a:t>
            </a:r>
            <a:endParaRPr lang="zh-CN" altLang="en-US" sz="4000" kern="0" dirty="0"/>
          </a:p>
        </p:txBody>
      </p:sp>
      <p:sp>
        <p:nvSpPr>
          <p:cNvPr id="7" name="Rectangle 2"/>
          <p:cNvSpPr txBox="1"/>
          <p:nvPr/>
        </p:nvSpPr>
        <p:spPr>
          <a:xfrm>
            <a:off x="827584" y="1856539"/>
            <a:ext cx="7772400" cy="1143000"/>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r>
              <a:rPr lang="en-US" altLang="zh-CN" sz="4000" b="1" kern="0" dirty="0" smtClean="0">
                <a:ea typeface="仿宋_GB2312" pitchFamily="49" charset="-122"/>
              </a:rPr>
              <a:t>B</a:t>
            </a:r>
            <a:r>
              <a:rPr lang="zh-CN" altLang="en-US" sz="4000" b="1" kern="0" dirty="0" smtClean="0">
                <a:ea typeface="仿宋_GB2312" pitchFamily="49" charset="-122"/>
              </a:rPr>
              <a:t>、物理图谱</a:t>
            </a:r>
            <a:r>
              <a:rPr lang="en-US" altLang="zh-CN" sz="4000" b="1" kern="0" dirty="0" smtClean="0">
                <a:ea typeface="仿宋_GB2312" pitchFamily="49" charset="-122"/>
              </a:rPr>
              <a:t>(physical map)</a:t>
            </a:r>
            <a:r>
              <a:rPr lang="zh-CN" altLang="en-US" sz="4000" kern="0" dirty="0" smtClean="0"/>
              <a:t> </a:t>
            </a:r>
            <a:endParaRPr lang="zh-CN" altLang="en-US" sz="4000" kern="0" dirty="0"/>
          </a:p>
        </p:txBody>
      </p:sp>
      <p:sp>
        <p:nvSpPr>
          <p:cNvPr id="8" name="Rectangle 2"/>
          <p:cNvSpPr txBox="1"/>
          <p:nvPr/>
        </p:nvSpPr>
        <p:spPr>
          <a:xfrm>
            <a:off x="899592" y="3068960"/>
            <a:ext cx="7772400" cy="1143000"/>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r>
              <a:rPr lang="en-US" altLang="zh-CN" sz="4000" b="1" kern="0" dirty="0" smtClean="0">
                <a:ea typeface="仿宋_GB2312" pitchFamily="49" charset="-122"/>
              </a:rPr>
              <a:t>C</a:t>
            </a:r>
            <a:r>
              <a:rPr lang="zh-CN" altLang="en-US" sz="4000" b="1" kern="0" dirty="0" smtClean="0">
                <a:ea typeface="仿宋_GB2312" pitchFamily="49" charset="-122"/>
              </a:rPr>
              <a:t>、序列图谱</a:t>
            </a:r>
            <a:r>
              <a:rPr lang="en-US" altLang="zh-CN" sz="4000" b="1" kern="0" dirty="0" smtClean="0">
                <a:ea typeface="仿宋_GB2312" pitchFamily="49" charset="-122"/>
              </a:rPr>
              <a:t>(sequence map)</a:t>
            </a:r>
            <a:r>
              <a:rPr lang="zh-CN" altLang="en-US" sz="4000" kern="0" dirty="0" smtClean="0"/>
              <a:t> </a:t>
            </a:r>
            <a:endParaRPr lang="zh-CN" altLang="en-US" sz="4000" kern="0" dirty="0"/>
          </a:p>
        </p:txBody>
      </p:sp>
      <p:sp>
        <p:nvSpPr>
          <p:cNvPr id="9" name="Rectangle 3"/>
          <p:cNvSpPr>
            <a:spLocks noGrp="1"/>
          </p:cNvSpPr>
          <p:nvPr>
            <p:ph idx="1"/>
          </p:nvPr>
        </p:nvSpPr>
        <p:spPr>
          <a:xfrm>
            <a:off x="899592" y="4196581"/>
            <a:ext cx="7772400" cy="1320651"/>
          </a:xfrm>
        </p:spPr>
        <p:txBody>
          <a:bodyPr vert="horz" wrap="square" lIns="91440" tIns="45720" rIns="91440" bIns="45720" anchor="t"/>
          <a:lstStyle/>
          <a:p>
            <a:pPr eaLnBrk="1" hangingPunct="1">
              <a:lnSpc>
                <a:spcPct val="90000"/>
              </a:lnSpc>
            </a:pPr>
            <a:r>
              <a:rPr lang="zh-CN" altLang="en-US" sz="2600" dirty="0">
                <a:ea typeface="仿宋_GB2312" pitchFamily="49" charset="-122"/>
              </a:rPr>
              <a:t>由全部核甘酸组成的基因组序列图。前面所谈的遗传图与物理图的构建都是为了绘制序列图而建的</a:t>
            </a:r>
            <a:r>
              <a:rPr lang="zh-CN" altLang="en-US" sz="2600" dirty="0" smtClean="0">
                <a:ea typeface="仿宋_GB2312" pitchFamily="49" charset="-122"/>
              </a:rPr>
              <a:t>。</a:t>
            </a:r>
            <a:endParaRPr lang="en-US" altLang="zh-CN" sz="2600" dirty="0">
              <a:ea typeface="仿宋_GB2312" pitchFamily="49" charset="-122"/>
            </a:endParaRPr>
          </a:p>
        </p:txBody>
      </p:sp>
      <p:sp>
        <p:nvSpPr>
          <p:cNvPr id="2" name="文本框 1"/>
          <p:cNvSpPr txBox="1"/>
          <p:nvPr/>
        </p:nvSpPr>
        <p:spPr>
          <a:xfrm>
            <a:off x="6534150" y="2721610"/>
            <a:ext cx="2316480" cy="460375"/>
          </a:xfrm>
          <a:prstGeom prst="rect">
            <a:avLst/>
          </a:prstGeom>
          <a:noFill/>
        </p:spPr>
        <p:txBody>
          <a:bodyPr wrap="none" rtlCol="0">
            <a:spAutoFit/>
          </a:bodyPr>
          <a:p>
            <a:r>
              <a:rPr lang="zh-CN" altLang="en-US" i="1"/>
              <a:t>详见蒋老师讲解</a:t>
            </a:r>
            <a:endParaRPr lang="zh-CN" altLang="en-US" i="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a:latin typeface="黑体" panose="02010609060101010101" pitchFamily="49" charset="-122"/>
                <a:ea typeface="黑体" panose="02010609060101010101" pitchFamily="49" charset="-122"/>
                <a:cs typeface="黑体" panose="02010609060101010101" pitchFamily="49" charset="-122"/>
              </a:rPr>
              <a:t>基因组染色体水平组装</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遗传图谱</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
        <p:nvSpPr>
          <p:cNvPr id="3" name="内容占位符 2"/>
          <p:cNvSpPr>
            <a:spLocks noGrp="1"/>
          </p:cNvSpPr>
          <p:nvPr>
            <p:ph idx="1"/>
          </p:nvPr>
        </p:nvSpPr>
        <p:spPr/>
        <p:txBody>
          <a:bodyPr/>
          <a:lstStyle/>
          <a:p>
            <a:endParaRPr lang="zh-CN" altLang="en-US"/>
          </a:p>
        </p:txBody>
      </p:sp>
      <p:pic>
        <p:nvPicPr>
          <p:cNvPr id="4" name="图片 3" descr="7.11"/>
          <p:cNvPicPr>
            <a:picLocks noChangeAspect="1"/>
          </p:cNvPicPr>
          <p:nvPr/>
        </p:nvPicPr>
        <p:blipFill>
          <a:blip r:embed="rId1"/>
          <a:stretch>
            <a:fillRect/>
          </a:stretch>
        </p:blipFill>
        <p:spPr>
          <a:xfrm>
            <a:off x="1042670" y="1939925"/>
            <a:ext cx="7200900" cy="43662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a:latin typeface="黑体" panose="02010609060101010101" pitchFamily="49" charset="-122"/>
                <a:ea typeface="黑体" panose="02010609060101010101" pitchFamily="49" charset="-122"/>
                <a:cs typeface="黑体" panose="02010609060101010101" pitchFamily="49" charset="-122"/>
              </a:rPr>
              <a:t>基因组染色体水平组装</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新技术</a:t>
            </a:r>
            <a:endParaRPr lang="en-US" altLang="zh-CN" sz="3600" b="1">
              <a:latin typeface="黑体" panose="02010609060101010101" pitchFamily="49" charset="-122"/>
              <a:ea typeface="黑体" panose="02010609060101010101" pitchFamily="49" charset="-122"/>
              <a:cs typeface="黑体" panose="02010609060101010101" pitchFamily="49" charset="-122"/>
            </a:endParaRPr>
          </a:p>
        </p:txBody>
      </p:sp>
      <p:pic>
        <p:nvPicPr>
          <p:cNvPr id="4" name="图片 3" descr="7.12"/>
          <p:cNvPicPr>
            <a:picLocks noChangeAspect="1"/>
          </p:cNvPicPr>
          <p:nvPr/>
        </p:nvPicPr>
        <p:blipFill>
          <a:blip r:embed="rId1"/>
          <a:stretch>
            <a:fillRect/>
          </a:stretch>
        </p:blipFill>
        <p:spPr>
          <a:xfrm>
            <a:off x="2794000" y="1752600"/>
            <a:ext cx="5664200" cy="4875530"/>
          </a:xfrm>
          <a:prstGeom prst="rect">
            <a:avLst/>
          </a:prstGeom>
        </p:spPr>
      </p:pic>
      <p:sp>
        <p:nvSpPr>
          <p:cNvPr id="5" name="文本框 4"/>
          <p:cNvSpPr txBox="1"/>
          <p:nvPr/>
        </p:nvSpPr>
        <p:spPr>
          <a:xfrm>
            <a:off x="477520" y="2547620"/>
            <a:ext cx="2087880" cy="1630045"/>
          </a:xfrm>
          <a:prstGeom prst="rect">
            <a:avLst/>
          </a:prstGeom>
          <a:noFill/>
        </p:spPr>
        <p:txBody>
          <a:bodyPr wrap="none" rtlCol="0">
            <a:spAutoFit/>
          </a:bodyPr>
          <a:lstStyle/>
          <a:p>
            <a:pPr algn="l"/>
            <a:r>
              <a:rPr lang="en-US" altLang="zh-CN" sz="2000">
                <a:latin typeface="黑体" panose="02010609060101010101" pitchFamily="49" charset="-122"/>
                <a:ea typeface="黑体" panose="02010609060101010101" pitchFamily="49" charset="-122"/>
                <a:cs typeface="黑体" panose="02010609060101010101" pitchFamily="49" charset="-122"/>
              </a:rPr>
              <a:t>a. </a:t>
            </a:r>
            <a:r>
              <a:rPr lang="zh-CN" altLang="en-US" sz="2000">
                <a:latin typeface="黑体" panose="02010609060101010101" pitchFamily="49" charset="-122"/>
                <a:ea typeface="黑体" panose="02010609060101010101" pitchFamily="49" charset="-122"/>
                <a:cs typeface="黑体" panose="02010609060101010101" pitchFamily="49" charset="-122"/>
              </a:rPr>
              <a:t>Hi-C技术</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algn="l"/>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algn="l"/>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algn="l"/>
            <a:r>
              <a:rPr lang="en-US" altLang="zh-CN" sz="2000">
                <a:latin typeface="黑体" panose="02010609060101010101" pitchFamily="49" charset="-122"/>
                <a:ea typeface="黑体" panose="02010609060101010101" pitchFamily="49" charset="-122"/>
                <a:cs typeface="黑体" panose="02010609060101010101" pitchFamily="49" charset="-122"/>
              </a:rPr>
              <a:t>b. </a:t>
            </a:r>
            <a:r>
              <a:rPr lang="zh-CN" altLang="en-US" sz="2000">
                <a:latin typeface="黑体" panose="02010609060101010101" pitchFamily="49" charset="-122"/>
                <a:ea typeface="黑体" panose="02010609060101010101" pitchFamily="49" charset="-122"/>
                <a:cs typeface="黑体" panose="02010609060101010101" pitchFamily="49" charset="-122"/>
              </a:rPr>
              <a:t>光学图谱技术</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algn="l"/>
            <a:r>
              <a:rPr lang="zh-CN" altLang="en-US" sz="2000">
                <a:latin typeface="黑体" panose="02010609060101010101" pitchFamily="49" charset="-122"/>
                <a:ea typeface="黑体" panose="02010609060101010101" pitchFamily="49" charset="-122"/>
                <a:cs typeface="黑体" panose="02010609060101010101" pitchFamily="49" charset="-122"/>
              </a:rPr>
              <a:t>（BioNano）</a:t>
            </a:r>
            <a:endParaRPr lang="zh-CN" altLang="en-US" sz="200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069783" y="2801303"/>
            <a:ext cx="3168015" cy="2947988"/>
          </a:xfrm>
          <a:prstGeom prst="rect">
            <a:avLst/>
          </a:prstGeom>
        </p:spPr>
      </p:pic>
      <p:pic>
        <p:nvPicPr>
          <p:cNvPr id="3" name="图片 2"/>
          <p:cNvPicPr>
            <a:picLocks noChangeAspect="1"/>
          </p:cNvPicPr>
          <p:nvPr/>
        </p:nvPicPr>
        <p:blipFill>
          <a:blip r:embed="rId2"/>
          <a:stretch>
            <a:fillRect/>
          </a:stretch>
        </p:blipFill>
        <p:spPr>
          <a:xfrm>
            <a:off x="364331" y="849630"/>
            <a:ext cx="5115878" cy="1737836"/>
          </a:xfrm>
          <a:prstGeom prst="rect">
            <a:avLst/>
          </a:prstGeom>
        </p:spPr>
      </p:pic>
      <p:pic>
        <p:nvPicPr>
          <p:cNvPr id="4" name="图片 3"/>
          <p:cNvPicPr>
            <a:picLocks noChangeAspect="1"/>
          </p:cNvPicPr>
          <p:nvPr/>
        </p:nvPicPr>
        <p:blipFill>
          <a:blip r:embed="rId3"/>
          <a:stretch>
            <a:fillRect/>
          </a:stretch>
        </p:blipFill>
        <p:spPr>
          <a:xfrm>
            <a:off x="5562124" y="2799874"/>
            <a:ext cx="3175635" cy="2949416"/>
          </a:xfrm>
          <a:prstGeom prst="rect">
            <a:avLst/>
          </a:prstGeom>
        </p:spPr>
      </p:pic>
      <p:sp>
        <p:nvSpPr>
          <p:cNvPr id="5" name="文本框 4"/>
          <p:cNvSpPr txBox="1"/>
          <p:nvPr/>
        </p:nvSpPr>
        <p:spPr>
          <a:xfrm>
            <a:off x="7127968" y="6136526"/>
            <a:ext cx="1575881" cy="338554"/>
          </a:xfrm>
          <a:prstGeom prst="rect">
            <a:avLst/>
          </a:prstGeom>
          <a:noFill/>
        </p:spPr>
        <p:txBody>
          <a:bodyPr wrap="none" rtlCol="0">
            <a:spAutoFit/>
          </a:bodyPr>
          <a:lstStyle/>
          <a:p>
            <a:r>
              <a:rPr lang="en-US" altLang="zh-CN" sz="1600" dirty="0"/>
              <a:t>(Wu et al., </a:t>
            </a:r>
            <a:r>
              <a:rPr lang="en-US" altLang="zh-CN" sz="1600" dirty="0" smtClean="0"/>
              <a:t>2021)</a:t>
            </a:r>
            <a:endParaRPr lang="en-US" altLang="zh-CN" sz="1600" dirty="0"/>
          </a:p>
        </p:txBody>
      </p:sp>
      <p:sp>
        <p:nvSpPr>
          <p:cNvPr id="6" name="文本框 5"/>
          <p:cNvSpPr txBox="1"/>
          <p:nvPr/>
        </p:nvSpPr>
        <p:spPr>
          <a:xfrm>
            <a:off x="6129655" y="1010920"/>
            <a:ext cx="2316480" cy="460375"/>
          </a:xfrm>
          <a:prstGeom prst="rect">
            <a:avLst/>
          </a:prstGeom>
          <a:noFill/>
        </p:spPr>
        <p:txBody>
          <a:bodyPr wrap="none" rtlCol="0">
            <a:spAutoFit/>
          </a:bodyPr>
          <a:lstStyle/>
          <a:p>
            <a:r>
              <a:rPr lang="zh-CN" altLang="en-US"/>
              <a:t>稗草基因组组装</a:t>
            </a:r>
            <a:endParaRPr lang="zh-CN" altLang="en-US"/>
          </a:p>
        </p:txBody>
      </p:sp>
    </p:spTree>
    <p:custDataLst>
      <p:tags r:id="rId4"/>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a:latin typeface="黑体" panose="02010609060101010101" pitchFamily="49" charset="-122"/>
                <a:ea typeface="黑体" panose="02010609060101010101" pitchFamily="49" charset="-122"/>
              </a:rPr>
              <a:t>基因组拼装质量评估</a:t>
            </a:r>
            <a:endParaRPr lang="zh-CN" altLang="en-US" sz="3600" b="1">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lstStyle/>
          <a:p>
            <a:pPr>
              <a:buFont typeface="Wingdings" panose="05000000000000000000" charset="0"/>
              <a:buChar char="ü"/>
            </a:pPr>
            <a:r>
              <a:rPr lang="zh-CN" altLang="en-US" sz="2800">
                <a:latin typeface="黑体" panose="02010609060101010101" pitchFamily="49" charset="-122"/>
                <a:ea typeface="黑体" panose="02010609060101010101" pitchFamily="49" charset="-122"/>
                <a:cs typeface="黑体" panose="02010609060101010101" pitchFamily="49" charset="-122"/>
              </a:rPr>
              <a:t>拼接指标Contig和Scaffold N50指标</a:t>
            </a:r>
            <a:endParaRPr lang="zh-CN" altLang="en-US" sz="2800">
              <a:latin typeface="黑体" panose="02010609060101010101" pitchFamily="49" charset="-122"/>
              <a:ea typeface="黑体" panose="02010609060101010101" pitchFamily="49" charset="-122"/>
              <a:cs typeface="黑体" panose="02010609060101010101" pitchFamily="49" charset="-122"/>
            </a:endParaRPr>
          </a:p>
          <a:p>
            <a:pPr>
              <a:buFont typeface="Wingdings" panose="05000000000000000000" charset="0"/>
              <a:buChar char="ü"/>
            </a:pPr>
            <a:r>
              <a:rPr lang="zh-CN" altLang="en-US" sz="2800">
                <a:latin typeface="黑体" panose="02010609060101010101" pitchFamily="49" charset="-122"/>
                <a:ea typeface="黑体" panose="02010609060101010101" pitchFamily="49" charset="-122"/>
                <a:cs typeface="黑体" panose="02010609060101010101" pitchFamily="49" charset="-122"/>
              </a:rPr>
              <a:t>矫正后的测序数据比对到基因组拼接上的比例</a:t>
            </a:r>
            <a:endParaRPr lang="zh-CN" altLang="en-US" sz="2800">
              <a:latin typeface="黑体" panose="02010609060101010101" pitchFamily="49" charset="-122"/>
              <a:ea typeface="黑体" panose="02010609060101010101" pitchFamily="49" charset="-122"/>
              <a:cs typeface="黑体" panose="02010609060101010101" pitchFamily="49" charset="-122"/>
            </a:endParaRPr>
          </a:p>
          <a:p>
            <a:pPr>
              <a:buFont typeface="Wingdings" panose="05000000000000000000" charset="0"/>
              <a:buChar char="ü"/>
            </a:pPr>
            <a:r>
              <a:rPr lang="zh-CN" altLang="en-US" sz="2800">
                <a:latin typeface="黑体" panose="02010609060101010101" pitchFamily="49" charset="-122"/>
                <a:ea typeface="黑体" panose="02010609060101010101" pitchFamily="49" charset="-122"/>
                <a:cs typeface="黑体" panose="02010609060101010101" pitchFamily="49" charset="-122"/>
              </a:rPr>
              <a:t>利用转录本或重复序列元件（如LTR）等基因水平序列进行评估</a:t>
            </a:r>
            <a:endParaRPr lang="zh-CN" altLang="en-US" sz="2800">
              <a:latin typeface="黑体" panose="02010609060101010101" pitchFamily="49" charset="-122"/>
              <a:ea typeface="黑体" panose="02010609060101010101" pitchFamily="49" charset="-122"/>
              <a:cs typeface="黑体" panose="02010609060101010101" pitchFamily="49" charset="-122"/>
            </a:endParaRPr>
          </a:p>
          <a:p>
            <a:pPr>
              <a:buFont typeface="Wingdings" panose="05000000000000000000" charset="0"/>
              <a:buChar char="ü"/>
            </a:pPr>
            <a:r>
              <a:rPr lang="zh-CN" altLang="en-US" sz="2800">
                <a:latin typeface="黑体" panose="02010609060101010101" pitchFamily="49" charset="-122"/>
                <a:ea typeface="黑体" panose="02010609060101010101" pitchFamily="49" charset="-122"/>
                <a:cs typeface="黑体" panose="02010609060101010101" pitchFamily="49" charset="-122"/>
              </a:rPr>
              <a:t>利用已发表评判基因组拼接完整度的数据库，如CEGMA和BUSCO等</a:t>
            </a:r>
            <a:endParaRPr lang="zh-CN" altLang="en-US" sz="2800">
              <a:latin typeface="黑体" panose="02010609060101010101" pitchFamily="49" charset="-122"/>
              <a:ea typeface="黑体" panose="02010609060101010101" pitchFamily="49" charset="-122"/>
              <a:cs typeface="黑体" panose="02010609060101010101" pitchFamily="49" charset="-122"/>
            </a:endParaRPr>
          </a:p>
          <a:p>
            <a:pPr>
              <a:buFont typeface="Wingdings" panose="05000000000000000000" charset="0"/>
              <a:buChar char="ü"/>
            </a:pPr>
            <a:r>
              <a:rPr lang="zh-CN" altLang="en-US" sz="2800">
                <a:latin typeface="黑体" panose="02010609060101010101" pitchFamily="49" charset="-122"/>
                <a:ea typeface="黑体" panose="02010609060101010101" pitchFamily="49" charset="-122"/>
                <a:cs typeface="黑体" panose="02010609060101010101" pitchFamily="49" charset="-122"/>
              </a:rPr>
              <a:t>通过</a:t>
            </a:r>
            <a:r>
              <a:rPr lang="zh-CN" altLang="en-US" sz="2800">
                <a:latin typeface="黑体" panose="02010609060101010101" pitchFamily="49" charset="-122"/>
                <a:ea typeface="黑体" panose="02010609060101010101" pitchFamily="49" charset="-122"/>
                <a:cs typeface="黑体" panose="02010609060101010101" pitchFamily="49" charset="-122"/>
                <a:sym typeface="+mn-ea"/>
              </a:rPr>
              <a:t>BAC等克隆序列、</a:t>
            </a:r>
            <a:r>
              <a:rPr lang="zh-CN" altLang="en-US" sz="2800">
                <a:latin typeface="黑体" panose="02010609060101010101" pitchFamily="49" charset="-122"/>
                <a:ea typeface="黑体" panose="02010609060101010101" pitchFamily="49" charset="-122"/>
                <a:cs typeface="黑体" panose="02010609060101010101" pitchFamily="49" charset="-122"/>
              </a:rPr>
              <a:t>BioNano光学图谱、Hi-C以及遗传图谱等各种类型的独立数据进行一致性进行比较</a:t>
            </a:r>
            <a:endParaRPr lang="zh-CN" altLang="en-US" sz="2800">
              <a:latin typeface="黑体" panose="02010609060101010101" pitchFamily="49" charset="-122"/>
              <a:ea typeface="黑体" panose="02010609060101010101" pitchFamily="49" charset="-122"/>
              <a:cs typeface="黑体" panose="02010609060101010101" pitchFamily="49" charset="-122"/>
            </a:endParaRPr>
          </a:p>
          <a:p>
            <a:endParaRPr lang="zh-CN" altLang="en-US" sz="280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a:latin typeface="黑体" panose="02010609060101010101" pitchFamily="49" charset="-122"/>
                <a:ea typeface="黑体" panose="02010609060101010101" pitchFamily="49" charset="-122"/>
              </a:rPr>
              <a:t>基于LTR完整度进行评估的方法——LAI</a:t>
            </a:r>
            <a:endParaRPr lang="zh-CN" altLang="en-US" sz="3200" b="1">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lstStyle/>
          <a:p>
            <a:endParaRPr lang="zh-CN" altLang="en-US" b="1">
              <a:latin typeface="黑体" panose="02010609060101010101" pitchFamily="49" charset="-122"/>
              <a:ea typeface="黑体" panose="02010609060101010101" pitchFamily="49" charset="-122"/>
              <a:sym typeface="+mn-ea"/>
            </a:endParaRPr>
          </a:p>
        </p:txBody>
      </p:sp>
      <p:pic>
        <p:nvPicPr>
          <p:cNvPr id="4" name="图片 3" descr="7.13"/>
          <p:cNvPicPr>
            <a:picLocks noChangeAspect="1"/>
          </p:cNvPicPr>
          <p:nvPr/>
        </p:nvPicPr>
        <p:blipFill>
          <a:blip r:embed="rId1"/>
          <a:stretch>
            <a:fillRect/>
          </a:stretch>
        </p:blipFill>
        <p:spPr>
          <a:xfrm>
            <a:off x="1624330" y="1925955"/>
            <a:ext cx="5161915" cy="4224655"/>
          </a:xfrm>
          <a:prstGeom prst="rect">
            <a:avLst/>
          </a:prstGeom>
        </p:spPr>
      </p:pic>
      <p:sp>
        <p:nvSpPr>
          <p:cNvPr id="5" name="文本框 4"/>
          <p:cNvSpPr txBox="1"/>
          <p:nvPr/>
        </p:nvSpPr>
        <p:spPr>
          <a:xfrm>
            <a:off x="6085205" y="6267450"/>
            <a:ext cx="2014220" cy="306705"/>
          </a:xfrm>
          <a:prstGeom prst="rect">
            <a:avLst/>
          </a:prstGeom>
          <a:noFill/>
        </p:spPr>
        <p:txBody>
          <a:bodyPr wrap="none" rtlCol="0">
            <a:spAutoFit/>
          </a:bodyPr>
          <a:lstStyle/>
          <a:p>
            <a:pPr algn="l"/>
            <a:r>
              <a:rPr lang="zh-CN" altLang="en-US" sz="1400" b="1">
                <a:latin typeface="+mj-lt"/>
                <a:ea typeface="黑体" panose="02010609060101010101" pitchFamily="49" charset="-122"/>
                <a:cs typeface="+mj-lt"/>
                <a:sym typeface="+mn-ea"/>
              </a:rPr>
              <a:t>（Ou and Jiang, 2018）</a:t>
            </a:r>
            <a:endParaRPr lang="zh-CN" altLang="en-US" sz="1400" b="1">
              <a:latin typeface="+mj-lt"/>
              <a:ea typeface="黑体" panose="02010609060101010101" pitchFamily="49" charset="-122"/>
              <a:cs typeface="+mj-lt"/>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p:txBody>
          <a:bodyPr vert="horz" wrap="square" lIns="91440" tIns="45720" rIns="91440" bIns="45720" anchor="ctr"/>
          <a:lstStyle/>
          <a:p>
            <a:r>
              <a:rPr lang="en-US" altLang="zh-CN" b="1" dirty="0" smtClean="0"/>
              <a:t>Genome </a:t>
            </a:r>
            <a:r>
              <a:rPr lang="en-US" altLang="zh-CN" b="1" dirty="0"/>
              <a:t>annotation </a:t>
            </a:r>
            <a:endParaRPr lang="en-US" altLang="zh-CN" b="1" dirty="0"/>
          </a:p>
        </p:txBody>
      </p:sp>
      <p:sp>
        <p:nvSpPr>
          <p:cNvPr id="46083" name="内容占位符 2"/>
          <p:cNvSpPr>
            <a:spLocks noGrp="1"/>
          </p:cNvSpPr>
          <p:nvPr>
            <p:ph idx="1"/>
          </p:nvPr>
        </p:nvSpPr>
        <p:spPr>
          <a:xfrm>
            <a:off x="684213" y="2492375"/>
            <a:ext cx="7772400" cy="4114800"/>
          </a:xfrm>
        </p:spPr>
        <p:txBody>
          <a:bodyPr vert="horz" wrap="square" lIns="91440" tIns="45720" rIns="91440" bIns="45720" anchor="t"/>
          <a:lstStyle/>
          <a:p>
            <a:r>
              <a:rPr lang="en-US" altLang="zh-CN" dirty="0"/>
              <a:t>Gene finding</a:t>
            </a:r>
            <a:endParaRPr lang="en-US" altLang="zh-CN" dirty="0"/>
          </a:p>
          <a:p>
            <a:pPr lvl="1"/>
            <a:r>
              <a:rPr lang="en-US" altLang="zh-CN" dirty="0"/>
              <a:t>Coding genes</a:t>
            </a:r>
            <a:endParaRPr lang="en-US" altLang="zh-CN" dirty="0"/>
          </a:p>
          <a:p>
            <a:pPr lvl="1"/>
            <a:r>
              <a:rPr lang="en-US" altLang="zh-CN" dirty="0"/>
              <a:t>non-coding small RNAs</a:t>
            </a:r>
            <a:endParaRPr lang="en-US" altLang="zh-CN" dirty="0"/>
          </a:p>
          <a:p>
            <a:r>
              <a:rPr lang="en-US" altLang="zh-CN" dirty="0"/>
              <a:t>Repeat annotation</a:t>
            </a:r>
            <a:endParaRPr lang="en-US" altLang="zh-CN" dirty="0"/>
          </a:p>
          <a:p>
            <a:endParaRPr lang="en-US" altLang="zh-CN" dirty="0"/>
          </a:p>
          <a:p>
            <a:endParaRPr lang="en-US" altLang="zh-C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609600" y="228600"/>
            <a:ext cx="8153400" cy="1143000"/>
          </a:xfrm>
        </p:spPr>
        <p:txBody>
          <a:bodyPr vert="horz" wrap="square" lIns="91440" tIns="45720" rIns="91440" bIns="45720" anchor="ctr"/>
          <a:lstStyle/>
          <a:p>
            <a:pPr eaLnBrk="1" hangingPunct="1"/>
            <a:r>
              <a:rPr lang="en-US" altLang="zh-CN" b="1" i="1" dirty="0">
                <a:solidFill>
                  <a:schemeClr val="tx1"/>
                </a:solidFill>
                <a:latin typeface="Arial" panose="020B0604020202020204" pitchFamily="34" charset="0"/>
              </a:rPr>
              <a:t>Appearance of Genome</a:t>
            </a:r>
            <a:r>
              <a:rPr lang="en-US" altLang="zh-CN" dirty="0">
                <a:solidFill>
                  <a:schemeClr val="tx1"/>
                </a:solidFill>
              </a:rPr>
              <a:t> </a:t>
            </a:r>
            <a:endParaRPr lang="en-US" altLang="zh-CN" dirty="0">
              <a:solidFill>
                <a:schemeClr val="tx1"/>
              </a:solidFill>
            </a:endParaRPr>
          </a:p>
        </p:txBody>
      </p:sp>
      <p:sp>
        <p:nvSpPr>
          <p:cNvPr id="57347" name="Rectangle 3"/>
          <p:cNvSpPr>
            <a:spLocks noGrp="1"/>
          </p:cNvSpPr>
          <p:nvPr>
            <p:ph type="body" sz="half"/>
          </p:nvPr>
        </p:nvSpPr>
        <p:spPr>
          <a:xfrm>
            <a:off x="250825" y="1762125"/>
            <a:ext cx="4267200" cy="4114800"/>
          </a:xfrm>
        </p:spPr>
        <p:txBody>
          <a:bodyPr vert="horz" wrap="square" lIns="91440" tIns="45720" rIns="91440" bIns="45720" anchor="t"/>
          <a:lstStyle>
            <a:lvl1pPr lvl="0">
              <a:defRPr sz="2800"/>
            </a:lvl1pPr>
            <a:lvl2pPr lvl="1">
              <a:defRPr sz="2400"/>
            </a:lvl2pPr>
            <a:lvl3pPr lvl="2">
              <a:defRPr sz="2000"/>
            </a:lvl3pPr>
            <a:lvl4pPr lvl="3">
              <a:defRPr sz="1800"/>
            </a:lvl4pPr>
            <a:lvl5pPr lvl="4">
              <a:defRPr sz="1800"/>
            </a:lvl5pPr>
          </a:lstStyle>
          <a:p>
            <a:pPr lvl="0" eaLnBrk="1" hangingPunct="1">
              <a:lnSpc>
                <a:spcPct val="90000"/>
              </a:lnSpc>
            </a:pPr>
            <a:r>
              <a:rPr lang="en-US" altLang="zh-CN" sz="2400" dirty="0">
                <a:ea typeface="Arial Unicode MS" panose="020B0604020202020204" charset="-122"/>
              </a:rPr>
              <a:t>♞</a:t>
            </a:r>
            <a:r>
              <a:rPr lang="en-US" altLang="zh-CN" sz="2400" dirty="0"/>
              <a:t>One to many chromosomes</a:t>
            </a:r>
            <a:endParaRPr lang="en-US" altLang="zh-CN" sz="2400" dirty="0"/>
          </a:p>
          <a:p>
            <a:pPr lvl="0" eaLnBrk="1" hangingPunct="1">
              <a:lnSpc>
                <a:spcPct val="90000"/>
              </a:lnSpc>
            </a:pPr>
            <a:r>
              <a:rPr lang="en-US" altLang="zh-CN" sz="2400" dirty="0">
                <a:ea typeface="Arial Unicode MS" panose="020B0604020202020204" charset="-122"/>
              </a:rPr>
              <a:t>♞</a:t>
            </a:r>
            <a:r>
              <a:rPr lang="en-US" altLang="zh-CN" sz="2400" dirty="0"/>
              <a:t> Repeat sequences common in some genomes e.g. 35% of human are transposable elements -10% </a:t>
            </a:r>
            <a:r>
              <a:rPr lang="en-US" altLang="zh-CN" sz="2400" i="1" dirty="0"/>
              <a:t>Alu</a:t>
            </a:r>
            <a:r>
              <a:rPr lang="en-US" altLang="zh-CN" sz="2400" dirty="0"/>
              <a:t>, 14.6% LINE1 sequences </a:t>
            </a:r>
            <a:endParaRPr lang="en-US" altLang="zh-CN" sz="2400" dirty="0"/>
          </a:p>
          <a:p>
            <a:pPr lvl="0" eaLnBrk="1" hangingPunct="1">
              <a:lnSpc>
                <a:spcPct val="90000"/>
              </a:lnSpc>
            </a:pPr>
            <a:r>
              <a:rPr lang="en-US" altLang="zh-CN" sz="2400" dirty="0">
                <a:ea typeface="Arial Unicode MS" panose="020B0604020202020204" charset="-122"/>
              </a:rPr>
              <a:t>♞</a:t>
            </a:r>
            <a:r>
              <a:rPr lang="en-US" altLang="zh-CN" sz="2400" dirty="0"/>
              <a:t> Gene structure varies – no. and length of introns</a:t>
            </a:r>
            <a:endParaRPr lang="en-US" altLang="zh-CN" sz="2400" dirty="0"/>
          </a:p>
        </p:txBody>
      </p:sp>
      <p:sp>
        <p:nvSpPr>
          <p:cNvPr id="57348" name="Line 4"/>
          <p:cNvSpPr/>
          <p:nvPr/>
        </p:nvSpPr>
        <p:spPr>
          <a:xfrm>
            <a:off x="5137150" y="3224213"/>
            <a:ext cx="3276600" cy="0"/>
          </a:xfrm>
          <a:prstGeom prst="line">
            <a:avLst/>
          </a:prstGeom>
          <a:ln w="57150" cap="flat" cmpd="sng">
            <a:solidFill>
              <a:schemeClr val="tx1"/>
            </a:solidFill>
            <a:prstDash val="solid"/>
            <a:headEnd type="none" w="med" len="med"/>
            <a:tailEnd type="none" w="med" len="med"/>
          </a:ln>
        </p:spPr>
      </p:sp>
      <p:sp>
        <p:nvSpPr>
          <p:cNvPr id="57349" name="Rectangle 5"/>
          <p:cNvSpPr/>
          <p:nvPr/>
        </p:nvSpPr>
        <p:spPr>
          <a:xfrm>
            <a:off x="5456238" y="3117850"/>
            <a:ext cx="152400" cy="76200"/>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50" name="Rectangle 6"/>
          <p:cNvSpPr/>
          <p:nvPr/>
        </p:nvSpPr>
        <p:spPr>
          <a:xfrm>
            <a:off x="6127750" y="3103563"/>
            <a:ext cx="152400" cy="76200"/>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51" name="Rectangle 7"/>
          <p:cNvSpPr/>
          <p:nvPr/>
        </p:nvSpPr>
        <p:spPr>
          <a:xfrm>
            <a:off x="5699125" y="3071813"/>
            <a:ext cx="352425" cy="122237"/>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52" name="Rectangle 8"/>
          <p:cNvSpPr/>
          <p:nvPr/>
        </p:nvSpPr>
        <p:spPr>
          <a:xfrm flipV="1">
            <a:off x="6394450" y="3057525"/>
            <a:ext cx="968375" cy="123825"/>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53" name="Text Box 9"/>
          <p:cNvSpPr txBox="1"/>
          <p:nvPr/>
        </p:nvSpPr>
        <p:spPr>
          <a:xfrm>
            <a:off x="4621213" y="1735138"/>
            <a:ext cx="4343400" cy="830262"/>
          </a:xfrm>
          <a:prstGeom prst="rect">
            <a:avLst/>
          </a:prstGeom>
          <a:noFill/>
          <a:ln w="9525">
            <a:noFill/>
          </a:ln>
        </p:spPr>
        <p:txBody>
          <a:bodyPr>
            <a:spAutoFit/>
          </a:bodyPr>
          <a:lstStyle/>
          <a:p>
            <a:pPr algn="ctr"/>
            <a:r>
              <a:rPr lang="en-US" altLang="zh-CN" b="1" i="1" dirty="0">
                <a:latin typeface="Times New Roman" panose="02020603050405020304" pitchFamily="18" charset="0"/>
              </a:rPr>
              <a:t>What does 50 kb of sequence look like?</a:t>
            </a:r>
            <a:endParaRPr lang="en-US" altLang="zh-CN" b="1" i="1" dirty="0">
              <a:latin typeface="Times New Roman" panose="02020603050405020304" pitchFamily="18" charset="0"/>
            </a:endParaRPr>
          </a:p>
        </p:txBody>
      </p:sp>
      <p:sp>
        <p:nvSpPr>
          <p:cNvPr id="57354" name="Rectangle 10"/>
          <p:cNvSpPr/>
          <p:nvPr/>
        </p:nvSpPr>
        <p:spPr>
          <a:xfrm>
            <a:off x="7956550" y="2995613"/>
            <a:ext cx="373063" cy="18415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55" name="Text Box 11"/>
          <p:cNvSpPr txBox="1"/>
          <p:nvPr/>
        </p:nvSpPr>
        <p:spPr>
          <a:xfrm>
            <a:off x="6356350" y="3197225"/>
            <a:ext cx="803275" cy="396875"/>
          </a:xfrm>
          <a:prstGeom prst="rect">
            <a:avLst/>
          </a:prstGeom>
          <a:noFill/>
          <a:ln w="9525">
            <a:noFill/>
          </a:ln>
        </p:spPr>
        <p:txBody>
          <a:bodyPr wrap="none">
            <a:spAutoFit/>
          </a:bodyPr>
          <a:lstStyle/>
          <a:p>
            <a:r>
              <a:rPr lang="en-US" altLang="zh-CN" sz="2000" dirty="0">
                <a:latin typeface="Times New Roman" panose="02020603050405020304" pitchFamily="18" charset="0"/>
              </a:rPr>
              <a:t>repeat</a:t>
            </a:r>
            <a:endParaRPr lang="en-US" altLang="zh-CN" sz="2000" dirty="0">
              <a:latin typeface="Times New Roman" panose="02020603050405020304" pitchFamily="18" charset="0"/>
            </a:endParaRPr>
          </a:p>
        </p:txBody>
      </p:sp>
      <p:sp>
        <p:nvSpPr>
          <p:cNvPr id="57356" name="Text Box 12"/>
          <p:cNvSpPr txBox="1"/>
          <p:nvPr/>
        </p:nvSpPr>
        <p:spPr>
          <a:xfrm>
            <a:off x="7423150" y="3197225"/>
            <a:ext cx="1397000" cy="396875"/>
          </a:xfrm>
          <a:prstGeom prst="rect">
            <a:avLst/>
          </a:prstGeom>
          <a:noFill/>
          <a:ln w="9525">
            <a:noFill/>
          </a:ln>
        </p:spPr>
        <p:txBody>
          <a:bodyPr wrap="none">
            <a:spAutoFit/>
          </a:bodyPr>
          <a:lstStyle/>
          <a:p>
            <a:r>
              <a:rPr lang="en-US" altLang="zh-CN" sz="2000" dirty="0">
                <a:latin typeface="Times New Roman" panose="02020603050405020304" pitchFamily="18" charset="0"/>
              </a:rPr>
              <a:t>Pseudogene</a:t>
            </a:r>
            <a:endParaRPr lang="en-US" altLang="zh-CN" sz="2000" dirty="0">
              <a:latin typeface="Times New Roman" panose="02020603050405020304" pitchFamily="18" charset="0"/>
            </a:endParaRPr>
          </a:p>
        </p:txBody>
      </p:sp>
      <p:sp>
        <p:nvSpPr>
          <p:cNvPr id="57357" name="Line 13"/>
          <p:cNvSpPr/>
          <p:nvPr/>
        </p:nvSpPr>
        <p:spPr>
          <a:xfrm flipV="1">
            <a:off x="5441950" y="3300413"/>
            <a:ext cx="152400" cy="457200"/>
          </a:xfrm>
          <a:prstGeom prst="line">
            <a:avLst/>
          </a:prstGeom>
          <a:ln w="9525" cap="flat" cmpd="sng">
            <a:solidFill>
              <a:schemeClr val="tx1"/>
            </a:solidFill>
            <a:prstDash val="solid"/>
            <a:headEnd type="none" w="med" len="med"/>
            <a:tailEnd type="triangle" w="med" len="med"/>
          </a:ln>
        </p:spPr>
      </p:sp>
      <p:sp>
        <p:nvSpPr>
          <p:cNvPr id="57358" name="Line 14"/>
          <p:cNvSpPr/>
          <p:nvPr/>
        </p:nvSpPr>
        <p:spPr>
          <a:xfrm flipV="1">
            <a:off x="5594350" y="3300413"/>
            <a:ext cx="533400" cy="457200"/>
          </a:xfrm>
          <a:prstGeom prst="line">
            <a:avLst/>
          </a:prstGeom>
          <a:ln w="9525" cap="flat" cmpd="sng">
            <a:solidFill>
              <a:schemeClr val="tx1"/>
            </a:solidFill>
            <a:prstDash val="solid"/>
            <a:headEnd type="none" w="med" len="med"/>
            <a:tailEnd type="triangle" w="med" len="med"/>
          </a:ln>
        </p:spPr>
      </p:sp>
      <p:sp>
        <p:nvSpPr>
          <p:cNvPr id="57359" name="Text Box 15"/>
          <p:cNvSpPr txBox="1"/>
          <p:nvPr/>
        </p:nvSpPr>
        <p:spPr>
          <a:xfrm>
            <a:off x="4968875" y="3695700"/>
            <a:ext cx="3663950" cy="396875"/>
          </a:xfrm>
          <a:prstGeom prst="rect">
            <a:avLst/>
          </a:prstGeom>
          <a:noFill/>
          <a:ln w="9525">
            <a:noFill/>
          </a:ln>
        </p:spPr>
        <p:txBody>
          <a:bodyPr wrap="none">
            <a:spAutoFit/>
          </a:bodyPr>
          <a:lstStyle/>
          <a:p>
            <a:r>
              <a:rPr lang="en-US" altLang="zh-CN" sz="2000" dirty="0">
                <a:latin typeface="Times New Roman" panose="02020603050405020304" pitchFamily="18" charset="0"/>
              </a:rPr>
              <a:t>Intron-exon components of a gene</a:t>
            </a:r>
            <a:endParaRPr lang="en-US" altLang="zh-CN" sz="2000" dirty="0">
              <a:latin typeface="Times New Roman" panose="02020603050405020304" pitchFamily="18" charset="0"/>
            </a:endParaRPr>
          </a:p>
        </p:txBody>
      </p:sp>
      <p:sp>
        <p:nvSpPr>
          <p:cNvPr id="57360" name="Rectangle 16"/>
          <p:cNvSpPr/>
          <p:nvPr/>
        </p:nvSpPr>
        <p:spPr>
          <a:xfrm>
            <a:off x="7651750" y="2995613"/>
            <a:ext cx="128588" cy="184150"/>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61" name="Rectangle 17"/>
          <p:cNvSpPr/>
          <p:nvPr/>
        </p:nvSpPr>
        <p:spPr>
          <a:xfrm>
            <a:off x="7575550" y="2995613"/>
            <a:ext cx="128588" cy="184150"/>
          </a:xfrm>
          <a:prstGeom prst="rect">
            <a:avLst/>
          </a:prstGeom>
          <a:solidFill>
            <a:srgbClr val="FF66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62" name="Rectangle 18"/>
          <p:cNvSpPr/>
          <p:nvPr/>
        </p:nvSpPr>
        <p:spPr>
          <a:xfrm>
            <a:off x="7499350" y="2995613"/>
            <a:ext cx="128588" cy="184150"/>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63" name="Rectangle 19"/>
          <p:cNvSpPr/>
          <p:nvPr/>
        </p:nvSpPr>
        <p:spPr>
          <a:xfrm>
            <a:off x="5303838" y="3116263"/>
            <a:ext cx="152400" cy="76200"/>
          </a:xfrm>
          <a:prstGeom prst="rect">
            <a:avLst/>
          </a:prstGeom>
          <a:solidFill>
            <a:srgbClr val="FF66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64" name="Text Box 20"/>
          <p:cNvSpPr txBox="1"/>
          <p:nvPr/>
        </p:nvSpPr>
        <p:spPr>
          <a:xfrm>
            <a:off x="4908550" y="4214813"/>
            <a:ext cx="184150" cy="457200"/>
          </a:xfrm>
          <a:prstGeom prst="rect">
            <a:avLst/>
          </a:prstGeom>
          <a:noFill/>
          <a:ln w="9525">
            <a:noFill/>
          </a:ln>
        </p:spPr>
        <p:txBody>
          <a:bodyPr wrap="none">
            <a:spAutoFit/>
          </a:bodyPr>
          <a:lstStyle/>
          <a:p>
            <a:endParaRPr lang="zh-CN" altLang="en-US" dirty="0">
              <a:latin typeface="Times New Roman" panose="02020603050405020304" pitchFamily="18" charset="0"/>
            </a:endParaRPr>
          </a:p>
        </p:txBody>
      </p:sp>
      <p:sp>
        <p:nvSpPr>
          <p:cNvPr id="57365" name="Text Box 21"/>
          <p:cNvSpPr txBox="1"/>
          <p:nvPr/>
        </p:nvSpPr>
        <p:spPr>
          <a:xfrm>
            <a:off x="4905375" y="4062413"/>
            <a:ext cx="4346575" cy="457200"/>
          </a:xfrm>
          <a:prstGeom prst="rect">
            <a:avLst/>
          </a:prstGeom>
          <a:noFill/>
          <a:ln w="9525">
            <a:noFill/>
          </a:ln>
        </p:spPr>
        <p:txBody>
          <a:bodyPr wrap="none">
            <a:spAutoFit/>
          </a:bodyPr>
          <a:lstStyle/>
          <a:p>
            <a:r>
              <a:rPr lang="en-US" altLang="zh-CN" dirty="0">
                <a:latin typeface="Times New Roman" panose="02020603050405020304" pitchFamily="18" charset="0"/>
              </a:rPr>
              <a:t>Human – very few genes - repeats</a:t>
            </a:r>
            <a:endParaRPr lang="en-US" altLang="zh-CN" dirty="0">
              <a:latin typeface="Times New Roman" panose="02020603050405020304" pitchFamily="18" charset="0"/>
            </a:endParaRPr>
          </a:p>
        </p:txBody>
      </p:sp>
      <p:sp>
        <p:nvSpPr>
          <p:cNvPr id="57366" name="Line 22"/>
          <p:cNvSpPr/>
          <p:nvPr/>
        </p:nvSpPr>
        <p:spPr>
          <a:xfrm>
            <a:off x="5213350" y="5053013"/>
            <a:ext cx="3276600" cy="0"/>
          </a:xfrm>
          <a:prstGeom prst="line">
            <a:avLst/>
          </a:prstGeom>
          <a:ln w="57150" cap="flat" cmpd="sng">
            <a:solidFill>
              <a:schemeClr val="tx1"/>
            </a:solidFill>
            <a:prstDash val="solid"/>
            <a:headEnd type="none" w="med" len="med"/>
            <a:tailEnd type="none" w="med" len="med"/>
          </a:ln>
        </p:spPr>
      </p:sp>
      <p:sp>
        <p:nvSpPr>
          <p:cNvPr id="57367" name="Rectangle 23"/>
          <p:cNvSpPr/>
          <p:nvPr/>
        </p:nvSpPr>
        <p:spPr>
          <a:xfrm>
            <a:off x="5289550" y="4900613"/>
            <a:ext cx="196850" cy="123825"/>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68" name="Rectangle 24"/>
          <p:cNvSpPr/>
          <p:nvPr/>
        </p:nvSpPr>
        <p:spPr>
          <a:xfrm>
            <a:off x="5594350" y="4900613"/>
            <a:ext cx="196850" cy="123825"/>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69" name="Rectangle 25"/>
          <p:cNvSpPr/>
          <p:nvPr/>
        </p:nvSpPr>
        <p:spPr>
          <a:xfrm>
            <a:off x="5899150" y="4900613"/>
            <a:ext cx="196850" cy="123825"/>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70" name="Rectangle 26"/>
          <p:cNvSpPr/>
          <p:nvPr/>
        </p:nvSpPr>
        <p:spPr>
          <a:xfrm>
            <a:off x="6203950" y="4900613"/>
            <a:ext cx="196850" cy="123825"/>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71" name="Rectangle 27"/>
          <p:cNvSpPr/>
          <p:nvPr/>
        </p:nvSpPr>
        <p:spPr>
          <a:xfrm>
            <a:off x="6508750" y="4900613"/>
            <a:ext cx="231775" cy="139700"/>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72" name="Rectangle 28"/>
          <p:cNvSpPr/>
          <p:nvPr/>
        </p:nvSpPr>
        <p:spPr>
          <a:xfrm>
            <a:off x="7042150" y="4900613"/>
            <a:ext cx="196850" cy="123825"/>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73" name="Rectangle 29"/>
          <p:cNvSpPr/>
          <p:nvPr/>
        </p:nvSpPr>
        <p:spPr>
          <a:xfrm>
            <a:off x="7346950" y="4900613"/>
            <a:ext cx="196850" cy="123825"/>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74" name="Rectangle 30"/>
          <p:cNvSpPr/>
          <p:nvPr/>
        </p:nvSpPr>
        <p:spPr>
          <a:xfrm>
            <a:off x="7651750" y="4900613"/>
            <a:ext cx="196850" cy="123825"/>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75" name="Rectangle 31"/>
          <p:cNvSpPr/>
          <p:nvPr/>
        </p:nvSpPr>
        <p:spPr>
          <a:xfrm>
            <a:off x="7956550" y="4900613"/>
            <a:ext cx="196850" cy="123825"/>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76" name="Rectangle 32"/>
          <p:cNvSpPr/>
          <p:nvPr/>
        </p:nvSpPr>
        <p:spPr>
          <a:xfrm>
            <a:off x="8261350" y="4900613"/>
            <a:ext cx="196850" cy="123825"/>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77" name="Text Box 33"/>
          <p:cNvSpPr txBox="1"/>
          <p:nvPr/>
        </p:nvSpPr>
        <p:spPr>
          <a:xfrm>
            <a:off x="4968875" y="5170488"/>
            <a:ext cx="3978275" cy="830262"/>
          </a:xfrm>
          <a:prstGeom prst="rect">
            <a:avLst/>
          </a:prstGeom>
          <a:noFill/>
          <a:ln w="9525">
            <a:noFill/>
          </a:ln>
        </p:spPr>
        <p:txBody>
          <a:bodyPr>
            <a:spAutoFit/>
          </a:bodyPr>
          <a:lstStyle/>
          <a:p>
            <a:r>
              <a:rPr lang="en-US" altLang="zh-CN" dirty="0">
                <a:latin typeface="Times New Roman" panose="02020603050405020304" pitchFamily="18" charset="0"/>
              </a:rPr>
              <a:t>Yeast – many genes (~25) – few repeats</a:t>
            </a:r>
            <a:endParaRPr lang="en-US" altLang="zh-CN" dirty="0">
              <a:latin typeface="Times New Roman" panose="02020603050405020304" pitchFamily="18" charset="0"/>
            </a:endParaRPr>
          </a:p>
        </p:txBody>
      </p:sp>
      <p:sp>
        <p:nvSpPr>
          <p:cNvPr id="57378" name="Line 34"/>
          <p:cNvSpPr/>
          <p:nvPr/>
        </p:nvSpPr>
        <p:spPr>
          <a:xfrm>
            <a:off x="971550" y="5157788"/>
            <a:ext cx="3276600" cy="0"/>
          </a:xfrm>
          <a:prstGeom prst="line">
            <a:avLst/>
          </a:prstGeom>
          <a:ln w="57150" cap="flat" cmpd="sng">
            <a:solidFill>
              <a:schemeClr val="tx1"/>
            </a:solidFill>
            <a:prstDash val="solid"/>
            <a:headEnd type="none" w="med" len="med"/>
            <a:tailEnd type="none" w="med" len="med"/>
          </a:ln>
        </p:spPr>
      </p:sp>
      <p:sp>
        <p:nvSpPr>
          <p:cNvPr id="57379" name="Rectangle 35"/>
          <p:cNvSpPr/>
          <p:nvPr/>
        </p:nvSpPr>
        <p:spPr>
          <a:xfrm flipV="1">
            <a:off x="1109663" y="4989513"/>
            <a:ext cx="1555750" cy="117475"/>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80" name="Rectangle 36"/>
          <p:cNvSpPr/>
          <p:nvPr/>
        </p:nvSpPr>
        <p:spPr>
          <a:xfrm>
            <a:off x="6205538" y="3105150"/>
            <a:ext cx="152400" cy="76200"/>
          </a:xfrm>
          <a:prstGeom prst="rect">
            <a:avLst/>
          </a:prstGeom>
          <a:solidFill>
            <a:srgbClr val="FF66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81" name="Rectangle 37"/>
          <p:cNvSpPr/>
          <p:nvPr/>
        </p:nvSpPr>
        <p:spPr>
          <a:xfrm flipV="1">
            <a:off x="3105150" y="5005388"/>
            <a:ext cx="1219200" cy="120650"/>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82" name="Rectangle 38"/>
          <p:cNvSpPr/>
          <p:nvPr/>
        </p:nvSpPr>
        <p:spPr>
          <a:xfrm>
            <a:off x="5424488" y="4900613"/>
            <a:ext cx="93662" cy="139700"/>
          </a:xfrm>
          <a:prstGeom prst="rect">
            <a:avLst/>
          </a:prstGeom>
          <a:solidFill>
            <a:srgbClr val="FF66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83" name="Rectangle 39"/>
          <p:cNvSpPr/>
          <p:nvPr/>
        </p:nvSpPr>
        <p:spPr>
          <a:xfrm>
            <a:off x="2724150" y="5005388"/>
            <a:ext cx="196850" cy="123825"/>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84" name="Text Box 40"/>
          <p:cNvSpPr txBox="1"/>
          <p:nvPr/>
        </p:nvSpPr>
        <p:spPr>
          <a:xfrm>
            <a:off x="819150" y="5233988"/>
            <a:ext cx="3016250" cy="457200"/>
          </a:xfrm>
          <a:prstGeom prst="rect">
            <a:avLst/>
          </a:prstGeom>
          <a:noFill/>
          <a:ln w="9525">
            <a:noFill/>
          </a:ln>
        </p:spPr>
        <p:txBody>
          <a:bodyPr wrap="none">
            <a:spAutoFit/>
          </a:bodyPr>
          <a:lstStyle/>
          <a:p>
            <a:r>
              <a:rPr lang="en-US" altLang="zh-CN" dirty="0">
                <a:latin typeface="Times New Roman" panose="02020603050405020304" pitchFamily="18" charset="0"/>
              </a:rPr>
              <a:t>Maize – mostly repeats</a:t>
            </a:r>
            <a:endParaRPr lang="en-US" altLang="zh-CN" dirty="0">
              <a:latin typeface="Times New Roman" panose="02020603050405020304" pitchFamily="18" charset="0"/>
            </a:endParaRPr>
          </a:p>
        </p:txBody>
      </p:sp>
      <p:sp>
        <p:nvSpPr>
          <p:cNvPr id="57385" name="Line 41"/>
          <p:cNvSpPr/>
          <p:nvPr/>
        </p:nvSpPr>
        <p:spPr>
          <a:xfrm>
            <a:off x="4832350" y="4595813"/>
            <a:ext cx="4419600" cy="0"/>
          </a:xfrm>
          <a:prstGeom prst="line">
            <a:avLst/>
          </a:prstGeom>
          <a:ln w="9525" cap="flat" cmpd="sng">
            <a:solidFill>
              <a:schemeClr val="bg1"/>
            </a:solidFill>
            <a:prstDash val="sysDot"/>
            <a:headEnd type="oval" w="med" len="med"/>
            <a:tailEnd type="oval" w="med" len="med"/>
          </a:ln>
        </p:spPr>
      </p:sp>
      <p:sp>
        <p:nvSpPr>
          <p:cNvPr id="57386" name="Line 42"/>
          <p:cNvSpPr/>
          <p:nvPr/>
        </p:nvSpPr>
        <p:spPr>
          <a:xfrm>
            <a:off x="4832350" y="6043613"/>
            <a:ext cx="4419600" cy="0"/>
          </a:xfrm>
          <a:prstGeom prst="line">
            <a:avLst/>
          </a:prstGeom>
          <a:ln w="9525" cap="flat" cmpd="sng">
            <a:solidFill>
              <a:schemeClr val="bg1"/>
            </a:solidFill>
            <a:prstDash val="sysDot"/>
            <a:headEnd type="oval" w="med" len="med"/>
            <a:tailEnd type="oval" w="med" len="med"/>
          </a:ln>
        </p:spPr>
      </p:sp>
      <p:sp>
        <p:nvSpPr>
          <p:cNvPr id="57387" name="Line 43"/>
          <p:cNvSpPr/>
          <p:nvPr/>
        </p:nvSpPr>
        <p:spPr>
          <a:xfrm>
            <a:off x="4832350" y="2843213"/>
            <a:ext cx="4419600" cy="0"/>
          </a:xfrm>
          <a:prstGeom prst="line">
            <a:avLst/>
          </a:prstGeom>
          <a:ln w="9525" cap="flat" cmpd="sng">
            <a:solidFill>
              <a:schemeClr val="bg1"/>
            </a:solidFill>
            <a:prstDash val="sysDot"/>
            <a:headEnd type="oval" w="med" len="med"/>
            <a:tailEnd type="oval" w="med" len="med"/>
          </a:ln>
        </p:spPr>
      </p:sp>
      <p:sp>
        <p:nvSpPr>
          <p:cNvPr id="57388" name="Line 44"/>
          <p:cNvSpPr/>
          <p:nvPr/>
        </p:nvSpPr>
        <p:spPr>
          <a:xfrm>
            <a:off x="4832350" y="6958013"/>
            <a:ext cx="4419600" cy="0"/>
          </a:xfrm>
          <a:prstGeom prst="line">
            <a:avLst/>
          </a:prstGeom>
          <a:ln w="9525" cap="flat" cmpd="sng">
            <a:solidFill>
              <a:schemeClr val="bg1"/>
            </a:solidFill>
            <a:prstDash val="sysDot"/>
            <a:headEnd type="oval" w="med" len="med"/>
            <a:tailEnd type="oval" w="med" len="med"/>
          </a:ln>
        </p:spPr>
      </p:sp>
      <p:sp>
        <p:nvSpPr>
          <p:cNvPr id="57389" name="Line 34"/>
          <p:cNvSpPr/>
          <p:nvPr/>
        </p:nvSpPr>
        <p:spPr>
          <a:xfrm>
            <a:off x="971550" y="6064250"/>
            <a:ext cx="3276600" cy="0"/>
          </a:xfrm>
          <a:prstGeom prst="line">
            <a:avLst/>
          </a:prstGeom>
          <a:ln w="57150" cap="flat" cmpd="sng">
            <a:solidFill>
              <a:schemeClr val="tx1"/>
            </a:solidFill>
            <a:prstDash val="solid"/>
            <a:headEnd type="none" w="med" len="med"/>
            <a:tailEnd type="none" w="med" len="med"/>
          </a:ln>
        </p:spPr>
      </p:sp>
      <p:sp>
        <p:nvSpPr>
          <p:cNvPr id="57390" name="Rectangle 39"/>
          <p:cNvSpPr/>
          <p:nvPr/>
        </p:nvSpPr>
        <p:spPr>
          <a:xfrm>
            <a:off x="2724150" y="5876925"/>
            <a:ext cx="196850" cy="123825"/>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91" name="Text Box 40"/>
          <p:cNvSpPr txBox="1"/>
          <p:nvPr/>
        </p:nvSpPr>
        <p:spPr>
          <a:xfrm>
            <a:off x="250825" y="6207125"/>
            <a:ext cx="5000625" cy="461963"/>
          </a:xfrm>
          <a:prstGeom prst="rect">
            <a:avLst/>
          </a:prstGeom>
          <a:noFill/>
          <a:ln w="9525">
            <a:noFill/>
          </a:ln>
        </p:spPr>
        <p:txBody>
          <a:bodyPr wrap="none">
            <a:spAutoFit/>
          </a:bodyPr>
          <a:lstStyle/>
          <a:p>
            <a:r>
              <a:rPr lang="en-US" altLang="zh-CN" dirty="0">
                <a:latin typeface="Times New Roman" panose="02020603050405020304" pitchFamily="18" charset="0"/>
              </a:rPr>
              <a:t>Rice – not many gene - not few repeats</a:t>
            </a:r>
            <a:endParaRPr lang="en-US" altLang="zh-CN" dirty="0">
              <a:latin typeface="Times New Roman" panose="02020603050405020304" pitchFamily="18" charset="0"/>
            </a:endParaRPr>
          </a:p>
        </p:txBody>
      </p:sp>
      <p:sp>
        <p:nvSpPr>
          <p:cNvPr id="57392" name="Rectangle 7"/>
          <p:cNvSpPr/>
          <p:nvPr/>
        </p:nvSpPr>
        <p:spPr>
          <a:xfrm>
            <a:off x="2187575" y="5876925"/>
            <a:ext cx="352425" cy="12223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93" name="Rectangle 7"/>
          <p:cNvSpPr/>
          <p:nvPr/>
        </p:nvSpPr>
        <p:spPr>
          <a:xfrm>
            <a:off x="1106488" y="5876925"/>
            <a:ext cx="352425" cy="12223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94" name="Rectangle 7"/>
          <p:cNvSpPr/>
          <p:nvPr/>
        </p:nvSpPr>
        <p:spPr>
          <a:xfrm>
            <a:off x="3698875" y="5876925"/>
            <a:ext cx="352425" cy="12223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95" name="Rectangle 39"/>
          <p:cNvSpPr/>
          <p:nvPr/>
        </p:nvSpPr>
        <p:spPr>
          <a:xfrm>
            <a:off x="3051175" y="5876925"/>
            <a:ext cx="196850" cy="123825"/>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96" name="Rectangle 39"/>
          <p:cNvSpPr/>
          <p:nvPr/>
        </p:nvSpPr>
        <p:spPr>
          <a:xfrm>
            <a:off x="1682750" y="5876925"/>
            <a:ext cx="196850" cy="123825"/>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
        <p:nvSpPr>
          <p:cNvPr id="57397" name="Rectangle 39"/>
          <p:cNvSpPr/>
          <p:nvPr/>
        </p:nvSpPr>
        <p:spPr>
          <a:xfrm>
            <a:off x="3340100" y="5876925"/>
            <a:ext cx="196850" cy="123825"/>
          </a:xfrm>
          <a:prstGeom prst="rect">
            <a:avLst/>
          </a:prstGeom>
          <a:solidFill>
            <a:srgbClr val="CC0000"/>
          </a:solidFill>
          <a:ln w="9525" cap="flat" cmpd="sng">
            <a:solidFill>
              <a:schemeClr val="tx1"/>
            </a:solidFill>
            <a:prstDash val="solid"/>
            <a:miter/>
            <a:headEnd type="none" w="med" len="med"/>
            <a:tailEnd type="none" w="med" len="med"/>
          </a:ln>
        </p:spPr>
        <p:txBody>
          <a:bodyPr wrap="none" anchor="ctr"/>
          <a:lstStyle/>
          <a:p>
            <a:endParaRPr lang="zh-CN" altLang="en-US" dirty="0">
              <a:latin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a:xfrm>
            <a:off x="755650" y="1989138"/>
            <a:ext cx="7772400" cy="1143000"/>
          </a:xfrm>
        </p:spPr>
        <p:txBody>
          <a:bodyPr vert="horz" wrap="square" lIns="91440" tIns="45720" rIns="91440" bIns="45720" anchor="ctr"/>
          <a:lstStyle/>
          <a:p>
            <a:r>
              <a:rPr lang="en-US" altLang="zh-CN" dirty="0"/>
              <a:t>Protein-coding and non-coding sequences in genome</a:t>
            </a:r>
            <a:br>
              <a:rPr lang="en-US" altLang="zh-CN" dirty="0"/>
            </a:br>
            <a:br>
              <a:rPr lang="en-US" altLang="zh-CN" dirty="0"/>
            </a:br>
            <a:r>
              <a:rPr lang="zh-CN" altLang="en-US" sz="3200" dirty="0"/>
              <a:t>基因组包括基因和非编码</a:t>
            </a:r>
            <a:r>
              <a:rPr lang="en-US" altLang="zh-CN" sz="3200" dirty="0"/>
              <a:t>DNA</a:t>
            </a:r>
            <a:endParaRPr lang="zh-CN" altLang="en-US" sz="3200" dirty="0"/>
          </a:p>
        </p:txBody>
      </p:sp>
      <p:sp>
        <p:nvSpPr>
          <p:cNvPr id="58371" name="TextBox 2"/>
          <p:cNvSpPr txBox="1"/>
          <p:nvPr/>
        </p:nvSpPr>
        <p:spPr>
          <a:xfrm>
            <a:off x="1019175" y="4581525"/>
            <a:ext cx="7800975" cy="954088"/>
          </a:xfrm>
          <a:prstGeom prst="rect">
            <a:avLst/>
          </a:prstGeom>
          <a:noFill/>
          <a:ln w="9525">
            <a:noFill/>
          </a:ln>
        </p:spPr>
        <p:txBody>
          <a:bodyPr>
            <a:spAutoFit/>
          </a:bodyPr>
          <a:lstStyle/>
          <a:p>
            <a:r>
              <a:rPr lang="en-US" altLang="zh-CN" sz="2800" dirty="0">
                <a:latin typeface="Times New Roman" panose="02020603050405020304" pitchFamily="18" charset="0"/>
              </a:rPr>
              <a:t>Non-coding sequences: small RNAs (microRNA and siRNA) and long non-coding RNAs (lncRNA)</a:t>
            </a:r>
            <a:endParaRPr lang="zh-CN" altLang="en-US" sz="2800" dirty="0">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vert="horz" wrap="square" lIns="91440" tIns="45720" rIns="91440" bIns="45720" anchor="ctr"/>
          <a:lstStyle/>
          <a:p>
            <a:r>
              <a:rPr lang="en-US" altLang="zh-CN" b="1" dirty="0"/>
              <a:t>Gene finding</a:t>
            </a:r>
            <a:endParaRPr lang="zh-CN" altLang="en-US" b="1" dirty="0"/>
          </a:p>
        </p:txBody>
      </p:sp>
      <p:sp>
        <p:nvSpPr>
          <p:cNvPr id="56323" name="内容占位符 2"/>
          <p:cNvSpPr>
            <a:spLocks noGrp="1"/>
          </p:cNvSpPr>
          <p:nvPr>
            <p:ph idx="1"/>
          </p:nvPr>
        </p:nvSpPr>
        <p:spPr/>
        <p:txBody>
          <a:bodyPr vert="horz" wrap="square" lIns="91440" tIns="45720" rIns="91440" bIns="45720" anchor="t"/>
          <a:lstStyle/>
          <a:p>
            <a:r>
              <a:rPr lang="en-US" altLang="zh-CN" dirty="0"/>
              <a:t>Coding genes</a:t>
            </a:r>
            <a:endParaRPr lang="en-US" altLang="zh-CN" dirty="0"/>
          </a:p>
          <a:p>
            <a:r>
              <a:rPr lang="en-US" altLang="zh-CN" dirty="0"/>
              <a:t>non-coding small RNAs</a:t>
            </a:r>
            <a:endParaRPr lang="en-US" altLang="zh-CN" dirty="0"/>
          </a:p>
          <a:p>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p:txBody>
          <a:bodyPr vert="horz" wrap="square" lIns="91440" tIns="45720" rIns="91440" bIns="45720" anchor="ctr"/>
          <a:lstStyle/>
          <a:p>
            <a:pPr eaLnBrk="1" hangingPunct="1"/>
            <a:r>
              <a:rPr lang="en-US" altLang="zh-CN" b="1" dirty="0">
                <a:latin typeface="Arial Black" panose="020B0A04020102020204" pitchFamily="34" charset="0"/>
              </a:rPr>
              <a:t>Coding Gene finding</a:t>
            </a:r>
            <a:endParaRPr lang="zh-CN" altLang="en-US" dirty="0"/>
          </a:p>
        </p:txBody>
      </p:sp>
      <p:sp>
        <p:nvSpPr>
          <p:cNvPr id="60419" name="内容占位符 2"/>
          <p:cNvSpPr>
            <a:spLocks noGrp="1"/>
          </p:cNvSpPr>
          <p:nvPr>
            <p:ph idx="1"/>
          </p:nvPr>
        </p:nvSpPr>
        <p:spPr/>
        <p:txBody>
          <a:bodyPr vert="horz" wrap="square" lIns="91440" tIns="45720" rIns="91440" bIns="45720" anchor="t"/>
          <a:lstStyle/>
          <a:p>
            <a:pPr defTabSz="0" eaLnBrk="1" hangingPunct="1">
              <a:tabLst>
                <a:tab pos="446405" algn="l"/>
                <a:tab pos="895350" algn="l"/>
                <a:tab pos="1344930" algn="l"/>
                <a:tab pos="1793875" algn="l"/>
                <a:tab pos="2243455" algn="l"/>
                <a:tab pos="2692400" algn="l"/>
                <a:tab pos="3141980" algn="l"/>
                <a:tab pos="3590925" algn="l"/>
                <a:tab pos="4040505" algn="l"/>
                <a:tab pos="4489450" algn="l"/>
                <a:tab pos="4939030" algn="l"/>
                <a:tab pos="5387975" algn="l"/>
                <a:tab pos="5837555" algn="l"/>
                <a:tab pos="6286500" algn="l"/>
                <a:tab pos="6736080" algn="l"/>
                <a:tab pos="7185025" algn="l"/>
                <a:tab pos="7634605" algn="l"/>
                <a:tab pos="8083550" algn="l"/>
                <a:tab pos="8533130" algn="l"/>
                <a:tab pos="8982075" algn="l"/>
              </a:tabLst>
            </a:pPr>
            <a:r>
              <a:rPr lang="en-GB" altLang="zh-CN" sz="2400" dirty="0"/>
              <a:t>Given the sequence of a genome, we would like to be able to identify:</a:t>
            </a:r>
            <a:endParaRPr lang="en-GB" altLang="zh-CN" sz="2400" dirty="0"/>
          </a:p>
          <a:p>
            <a:pPr lvl="1" defTabSz="0" eaLnBrk="1" hangingPunct="1">
              <a:lnSpc>
                <a:spcPct val="90000"/>
              </a:lnSpc>
              <a:tabLst>
                <a:tab pos="446405" algn="l"/>
                <a:tab pos="895350" algn="l"/>
                <a:tab pos="1344930" algn="l"/>
                <a:tab pos="1793875" algn="l"/>
                <a:tab pos="2243455" algn="l"/>
                <a:tab pos="2692400" algn="l"/>
                <a:tab pos="3141980" algn="l"/>
                <a:tab pos="3590925" algn="l"/>
                <a:tab pos="4040505" algn="l"/>
                <a:tab pos="4489450" algn="l"/>
                <a:tab pos="4939030" algn="l"/>
                <a:tab pos="5387975" algn="l"/>
                <a:tab pos="5837555" algn="l"/>
                <a:tab pos="6286500" algn="l"/>
                <a:tab pos="6736080" algn="l"/>
                <a:tab pos="7185025" algn="l"/>
                <a:tab pos="7634605" algn="l"/>
                <a:tab pos="8083550" algn="l"/>
                <a:tab pos="8533130" algn="l"/>
                <a:tab pos="8982075" algn="l"/>
              </a:tabLst>
            </a:pPr>
            <a:r>
              <a:rPr lang="en-GB" altLang="zh-CN" sz="2000" dirty="0"/>
              <a:t>Genes</a:t>
            </a:r>
            <a:endParaRPr lang="en-GB" altLang="zh-CN" sz="2000" dirty="0"/>
          </a:p>
          <a:p>
            <a:pPr lvl="1" defTabSz="0" eaLnBrk="1" hangingPunct="1">
              <a:lnSpc>
                <a:spcPct val="90000"/>
              </a:lnSpc>
              <a:tabLst>
                <a:tab pos="446405" algn="l"/>
                <a:tab pos="895350" algn="l"/>
                <a:tab pos="1344930" algn="l"/>
                <a:tab pos="1793875" algn="l"/>
                <a:tab pos="2243455" algn="l"/>
                <a:tab pos="2692400" algn="l"/>
                <a:tab pos="3141980" algn="l"/>
                <a:tab pos="3590925" algn="l"/>
                <a:tab pos="4040505" algn="l"/>
                <a:tab pos="4489450" algn="l"/>
                <a:tab pos="4939030" algn="l"/>
                <a:tab pos="5387975" algn="l"/>
                <a:tab pos="5837555" algn="l"/>
                <a:tab pos="6286500" algn="l"/>
                <a:tab pos="6736080" algn="l"/>
                <a:tab pos="7185025" algn="l"/>
                <a:tab pos="7634605" algn="l"/>
                <a:tab pos="8083550" algn="l"/>
                <a:tab pos="8533130" algn="l"/>
                <a:tab pos="8982075" algn="l"/>
              </a:tabLst>
            </a:pPr>
            <a:r>
              <a:rPr lang="en-GB" altLang="zh-CN" sz="2000" dirty="0"/>
              <a:t>Exon boundaries &amp; splice sites</a:t>
            </a:r>
            <a:endParaRPr lang="en-GB" altLang="zh-CN" sz="2000" dirty="0"/>
          </a:p>
          <a:p>
            <a:pPr lvl="1" defTabSz="0" eaLnBrk="1" hangingPunct="1">
              <a:lnSpc>
                <a:spcPct val="90000"/>
              </a:lnSpc>
              <a:tabLst>
                <a:tab pos="446405" algn="l"/>
                <a:tab pos="895350" algn="l"/>
                <a:tab pos="1344930" algn="l"/>
                <a:tab pos="1793875" algn="l"/>
                <a:tab pos="2243455" algn="l"/>
                <a:tab pos="2692400" algn="l"/>
                <a:tab pos="3141980" algn="l"/>
                <a:tab pos="3590925" algn="l"/>
                <a:tab pos="4040505" algn="l"/>
                <a:tab pos="4489450" algn="l"/>
                <a:tab pos="4939030" algn="l"/>
                <a:tab pos="5387975" algn="l"/>
                <a:tab pos="5837555" algn="l"/>
                <a:tab pos="6286500" algn="l"/>
                <a:tab pos="6736080" algn="l"/>
                <a:tab pos="7185025" algn="l"/>
                <a:tab pos="7634605" algn="l"/>
                <a:tab pos="8083550" algn="l"/>
                <a:tab pos="8533130" algn="l"/>
                <a:tab pos="8982075" algn="l"/>
              </a:tabLst>
            </a:pPr>
            <a:r>
              <a:rPr lang="en-GB" altLang="zh-CN" sz="2000" dirty="0"/>
              <a:t>Beginning and end of translation</a:t>
            </a:r>
            <a:endParaRPr lang="en-GB" altLang="zh-CN" sz="2000" dirty="0"/>
          </a:p>
          <a:p>
            <a:pPr lvl="1" defTabSz="0" eaLnBrk="1" hangingPunct="1">
              <a:lnSpc>
                <a:spcPct val="90000"/>
              </a:lnSpc>
              <a:tabLst>
                <a:tab pos="446405" algn="l"/>
                <a:tab pos="895350" algn="l"/>
                <a:tab pos="1344930" algn="l"/>
                <a:tab pos="1793875" algn="l"/>
                <a:tab pos="2243455" algn="l"/>
                <a:tab pos="2692400" algn="l"/>
                <a:tab pos="3141980" algn="l"/>
                <a:tab pos="3590925" algn="l"/>
                <a:tab pos="4040505" algn="l"/>
                <a:tab pos="4489450" algn="l"/>
                <a:tab pos="4939030" algn="l"/>
                <a:tab pos="5387975" algn="l"/>
                <a:tab pos="5837555" algn="l"/>
                <a:tab pos="6286500" algn="l"/>
                <a:tab pos="6736080" algn="l"/>
                <a:tab pos="7185025" algn="l"/>
                <a:tab pos="7634605" algn="l"/>
                <a:tab pos="8083550" algn="l"/>
                <a:tab pos="8533130" algn="l"/>
                <a:tab pos="8982075" algn="l"/>
              </a:tabLst>
            </a:pPr>
            <a:r>
              <a:rPr lang="en-GB" altLang="zh-CN" sz="2000" dirty="0"/>
              <a:t>Alternative splicings</a:t>
            </a:r>
            <a:endParaRPr lang="en-GB" altLang="zh-CN" sz="2000" dirty="0"/>
          </a:p>
          <a:p>
            <a:pPr lvl="1" defTabSz="0" eaLnBrk="1" hangingPunct="1">
              <a:lnSpc>
                <a:spcPct val="90000"/>
              </a:lnSpc>
              <a:tabLst>
                <a:tab pos="446405" algn="l"/>
                <a:tab pos="895350" algn="l"/>
                <a:tab pos="1344930" algn="l"/>
                <a:tab pos="1793875" algn="l"/>
                <a:tab pos="2243455" algn="l"/>
                <a:tab pos="2692400" algn="l"/>
                <a:tab pos="3141980" algn="l"/>
                <a:tab pos="3590925" algn="l"/>
                <a:tab pos="4040505" algn="l"/>
                <a:tab pos="4489450" algn="l"/>
                <a:tab pos="4939030" algn="l"/>
                <a:tab pos="5387975" algn="l"/>
                <a:tab pos="5837555" algn="l"/>
                <a:tab pos="6286500" algn="l"/>
                <a:tab pos="6736080" algn="l"/>
                <a:tab pos="7185025" algn="l"/>
                <a:tab pos="7634605" algn="l"/>
                <a:tab pos="8083550" algn="l"/>
                <a:tab pos="8533130" algn="l"/>
                <a:tab pos="8982075" algn="l"/>
              </a:tabLst>
            </a:pPr>
            <a:r>
              <a:rPr lang="en-GB" altLang="zh-CN" sz="2000" dirty="0"/>
              <a:t>Regulatory elements (e.g. promoters) </a:t>
            </a:r>
            <a:endParaRPr lang="en-GB" altLang="zh-CN" sz="2000" dirty="0"/>
          </a:p>
          <a:p>
            <a:pPr defTabSz="0" eaLnBrk="1" hangingPunct="1">
              <a:tabLst>
                <a:tab pos="446405" algn="l"/>
                <a:tab pos="895350" algn="l"/>
                <a:tab pos="1344930" algn="l"/>
                <a:tab pos="1793875" algn="l"/>
                <a:tab pos="2243455" algn="l"/>
                <a:tab pos="2692400" algn="l"/>
                <a:tab pos="3141980" algn="l"/>
                <a:tab pos="3590925" algn="l"/>
                <a:tab pos="4040505" algn="l"/>
                <a:tab pos="4489450" algn="l"/>
                <a:tab pos="4939030" algn="l"/>
                <a:tab pos="5387975" algn="l"/>
                <a:tab pos="5837555" algn="l"/>
                <a:tab pos="6286500" algn="l"/>
                <a:tab pos="6736080" algn="l"/>
                <a:tab pos="7185025" algn="l"/>
                <a:tab pos="7634605" algn="l"/>
                <a:tab pos="8083550" algn="l"/>
                <a:tab pos="8533130" algn="l"/>
                <a:tab pos="8982075" algn="l"/>
              </a:tabLst>
            </a:pPr>
            <a:r>
              <a:rPr lang="en-GB" altLang="zh-CN" sz="2400" dirty="0"/>
              <a:t>Only certain way to do this is experimentally, but computational methods can achieve reasonable accuracy quickly, and help direct experimental approaches.</a:t>
            </a:r>
            <a:endParaRPr lang="en-GB" altLang="zh-CN" sz="2400" dirty="0"/>
          </a:p>
          <a:p>
            <a:pPr defTabSz="0" eaLnBrk="1" hangingPunct="1">
              <a:tabLst>
                <a:tab pos="446405" algn="l"/>
                <a:tab pos="895350" algn="l"/>
                <a:tab pos="1344930" algn="l"/>
                <a:tab pos="1793875" algn="l"/>
                <a:tab pos="2243455" algn="l"/>
                <a:tab pos="2692400" algn="l"/>
                <a:tab pos="3141980" algn="l"/>
                <a:tab pos="3590925" algn="l"/>
                <a:tab pos="4040505" algn="l"/>
                <a:tab pos="4489450" algn="l"/>
                <a:tab pos="4939030" algn="l"/>
                <a:tab pos="5387975" algn="l"/>
                <a:tab pos="5837555" algn="l"/>
                <a:tab pos="6286500" algn="l"/>
                <a:tab pos="6736080" algn="l"/>
                <a:tab pos="7185025" algn="l"/>
                <a:tab pos="7634605" algn="l"/>
                <a:tab pos="8083550" algn="l"/>
                <a:tab pos="8533130" algn="l"/>
                <a:tab pos="8982075" algn="l"/>
              </a:tabLst>
            </a:pPr>
            <a:endParaRPr lang="zh-CN"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p:txBody>
          <a:bodyPr vert="horz" wrap="square" lIns="91440" tIns="45720" rIns="91440" bIns="45720" anchor="ctr"/>
          <a:lstStyle/>
          <a:p>
            <a:r>
              <a:rPr lang="en-US" altLang="zh-CN" dirty="0"/>
              <a:t>Genome survey</a:t>
            </a:r>
            <a:endParaRPr lang="zh-CN" altLang="en-US" dirty="0"/>
          </a:p>
        </p:txBody>
      </p:sp>
      <p:sp>
        <p:nvSpPr>
          <p:cNvPr id="47107" name="内容占位符 2"/>
          <p:cNvSpPr>
            <a:spLocks noGrp="1"/>
          </p:cNvSpPr>
          <p:nvPr>
            <p:ph idx="1"/>
          </p:nvPr>
        </p:nvSpPr>
        <p:spPr/>
        <p:txBody>
          <a:bodyPr vert="horz" wrap="square" lIns="91440" tIns="45720" rIns="91440" bIns="45720" anchor="t"/>
          <a:lstStyle/>
          <a:p>
            <a:pPr marL="342900" lvl="1" indent="-342900">
              <a:buClr>
                <a:schemeClr val="accent2"/>
              </a:buClr>
            </a:pPr>
            <a:r>
              <a:rPr lang="en-US" altLang="zh-CN" dirty="0"/>
              <a:t>To get a big picture of a target genome, such genome size, GC content, repeat content, heterozygous rate, polyploid, based on genome survey sequencing</a:t>
            </a:r>
            <a:endParaRPr lang="en-US" altLang="zh-CN" dirty="0"/>
          </a:p>
          <a:p>
            <a:pPr marL="342900" lvl="1" indent="-342900">
              <a:buClr>
                <a:schemeClr val="accent2"/>
              </a:buClr>
            </a:pPr>
            <a:r>
              <a:rPr lang="en-US" altLang="zh-CN" dirty="0"/>
              <a:t>Genomic data: 20-40 genome coverage (</a:t>
            </a:r>
            <a:r>
              <a:rPr lang="en-US" altLang="zh-CN" dirty="0">
                <a:latin typeface="Arial" panose="020B0604020202020204" pitchFamily="34" charset="0"/>
              </a:rPr>
              <a:t>×</a:t>
            </a:r>
            <a:r>
              <a:rPr lang="en-US" altLang="zh-CN" dirty="0"/>
              <a:t>) of next-generation sequencing data</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p:cNvSpPr>
          <p:nvPr>
            <p:ph type="title"/>
          </p:nvPr>
        </p:nvSpPr>
        <p:spPr>
          <a:xfrm>
            <a:off x="785813" y="428625"/>
            <a:ext cx="7362825" cy="1143000"/>
          </a:xfrm>
        </p:spPr>
        <p:txBody>
          <a:bodyPr vert="horz" wrap="square" lIns="91440" tIns="45720" rIns="91440" bIns="45720" anchor="ctr"/>
          <a:lstStyle/>
          <a:p>
            <a:pPr defTabSz="0" eaLnBrk="1" hangingPunct="1">
              <a:tabLst>
                <a:tab pos="0" algn="l"/>
                <a:tab pos="405130" algn="l"/>
                <a:tab pos="812800" algn="l"/>
                <a:tab pos="1221105" algn="l"/>
                <a:tab pos="1627505" algn="l"/>
                <a:tab pos="2035175" algn="l"/>
                <a:tab pos="2443480" algn="l"/>
                <a:tab pos="2851150" algn="l"/>
                <a:tab pos="3257550" algn="l"/>
                <a:tab pos="3665855" algn="l"/>
                <a:tab pos="4073525" algn="l"/>
                <a:tab pos="4479925" algn="l"/>
                <a:tab pos="4888230" algn="l"/>
                <a:tab pos="5295900" algn="l"/>
                <a:tab pos="5704205" algn="l"/>
                <a:tab pos="6110605" algn="l"/>
                <a:tab pos="6518275" algn="l"/>
                <a:tab pos="6926580" algn="l"/>
                <a:tab pos="7332980" algn="l"/>
                <a:tab pos="7740650" algn="l"/>
                <a:tab pos="8148955" algn="l"/>
              </a:tabLst>
            </a:pPr>
            <a:r>
              <a:rPr lang="en-GB" altLang="zh-CN" dirty="0"/>
              <a:t>ORFs</a:t>
            </a:r>
            <a:endParaRPr lang="en-GB" altLang="zh-CN" dirty="0"/>
          </a:p>
        </p:txBody>
      </p:sp>
      <p:sp>
        <p:nvSpPr>
          <p:cNvPr id="62467" name="Rectangle 2"/>
          <p:cNvSpPr>
            <a:spLocks noGrp="1"/>
          </p:cNvSpPr>
          <p:nvPr>
            <p:ph idx="1"/>
          </p:nvPr>
        </p:nvSpPr>
        <p:spPr>
          <a:xfrm>
            <a:off x="627063" y="1895475"/>
            <a:ext cx="8515350" cy="4964113"/>
          </a:xfrm>
        </p:spPr>
        <p:txBody>
          <a:bodyPr vert="horz" wrap="square" lIns="91440" tIns="45720" rIns="91440" bIns="45720" anchor="t"/>
          <a:lstStyle/>
          <a:p>
            <a:pPr defTabSz="0" eaLnBrk="1" hangingPunct="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ORF = Open Reading Frame.   Region of sequence that has the potential to be translated into a protein.</a:t>
            </a:r>
            <a:endParaRPr lang="en-GB" altLang="zh-CN" dirty="0"/>
          </a:p>
          <a:p>
            <a:pPr lvl="1" defTabSz="0" eaLnBrk="1" hangingPunct="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Six possible “reading frames” (3 starts x 2 strands)</a:t>
            </a:r>
            <a:endParaRPr lang="en-GB" altLang="zh-CN" dirty="0"/>
          </a:p>
          <a:p>
            <a:pPr lvl="1" defTabSz="0" eaLnBrk="1" hangingPunct="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Starts with a atg (methionine)</a:t>
            </a:r>
            <a:endParaRPr lang="en-GB" altLang="zh-CN" dirty="0"/>
          </a:p>
          <a:p>
            <a:pPr lvl="1" defTabSz="0" eaLnBrk="1" hangingPunct="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Ends with a stop codon (taa, tag or tga).</a:t>
            </a:r>
            <a:endParaRPr lang="en-GB" altLang="zh-CN" dirty="0"/>
          </a:p>
          <a:p>
            <a:pPr lvl="1" defTabSz="0" eaLnBrk="1" hangingPunct="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No intervening stop codons</a:t>
            </a:r>
            <a:endParaRPr lang="en-GB" altLang="zh-CN" dirty="0"/>
          </a:p>
          <a:p>
            <a:pPr defTabSz="0" eaLnBrk="1" hangingPunct="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Not all ORFs are exons, but all exons must be in an ORF. </a:t>
            </a:r>
            <a:endParaRPr lang="en-GB" altLang="zh-CN"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vert="horz" wrap="square" lIns="91440" tIns="45720" rIns="91440" bIns="45720" anchor="ctr"/>
          <a:lstStyle/>
          <a:p>
            <a:pPr eaLnBrk="1" hangingPunct="1"/>
            <a:r>
              <a:rPr lang="en-US" altLang="zh-CN" dirty="0">
                <a:latin typeface="Arial" panose="020B0604020202020204" pitchFamily="34" charset="0"/>
              </a:rPr>
              <a:t>Gene finding strategies</a:t>
            </a:r>
            <a:endParaRPr lang="en-US" altLang="zh-CN" dirty="0">
              <a:latin typeface="Arial" panose="020B0604020202020204" pitchFamily="34" charset="0"/>
            </a:endParaRPr>
          </a:p>
        </p:txBody>
      </p:sp>
      <p:sp>
        <p:nvSpPr>
          <p:cNvPr id="64515" name="Rectangle 3"/>
          <p:cNvSpPr>
            <a:spLocks noGrp="1"/>
          </p:cNvSpPr>
          <p:nvPr>
            <p:ph idx="1"/>
          </p:nvPr>
        </p:nvSpPr>
        <p:spPr/>
        <p:txBody>
          <a:bodyPr vert="horz" wrap="square" lIns="91440" tIns="45720" rIns="91440" bIns="45720" anchor="t"/>
          <a:lstStyle/>
          <a:p>
            <a:pPr marL="309880" indent="-309880" defTabSz="828675" eaLnBrk="1" hangingPunct="1">
              <a:buNone/>
            </a:pPr>
            <a:r>
              <a:rPr lang="en-GB" altLang="zh-CN" sz="2500" i="1" dirty="0">
                <a:latin typeface="Arial" panose="020B0604020202020204" pitchFamily="34" charset="0"/>
              </a:rPr>
              <a:t>There is no (yet known) perfect method for finding genes.  All approaches rely on combining various “weak signals” together and assemble into a consistent gene model</a:t>
            </a:r>
            <a:endParaRPr lang="zh-CN" altLang="en-US" sz="2500" i="1" dirty="0">
              <a:latin typeface="Arial" panose="020B0604020202020204" pitchFamily="34" charset="0"/>
            </a:endParaRPr>
          </a:p>
          <a:p>
            <a:pPr marL="309880" indent="-309880" defTabSz="828675" eaLnBrk="1" hangingPunct="1">
              <a:buNone/>
            </a:pPr>
            <a:r>
              <a:rPr lang="en-US" altLang="zh-CN" sz="2500" u="sng" dirty="0">
                <a:latin typeface="Arial" panose="020B0604020202020204" pitchFamily="34" charset="0"/>
              </a:rPr>
              <a:t>Homology method</a:t>
            </a:r>
            <a:endParaRPr lang="en-US" altLang="zh-CN" sz="2500" u="sng" dirty="0">
              <a:latin typeface="Arial" panose="020B0604020202020204" pitchFamily="34" charset="0"/>
            </a:endParaRPr>
          </a:p>
          <a:p>
            <a:pPr marL="309880" indent="-309880" defTabSz="828675" eaLnBrk="1" hangingPunct="1"/>
            <a:r>
              <a:rPr lang="en-US" altLang="zh-CN" sz="2500" dirty="0">
                <a:latin typeface="CMSY7" charset="0"/>
              </a:rPr>
              <a:t> </a:t>
            </a:r>
            <a:r>
              <a:rPr lang="en-US" altLang="zh-CN" sz="2500" dirty="0">
                <a:latin typeface="Arial" panose="020B0604020202020204" pitchFamily="34" charset="0"/>
              </a:rPr>
              <a:t>Gene structure can be deduced by homology</a:t>
            </a:r>
            <a:endParaRPr lang="en-US" altLang="zh-CN" sz="2500" dirty="0">
              <a:latin typeface="Arial" panose="020B0604020202020204" pitchFamily="34" charset="0"/>
            </a:endParaRPr>
          </a:p>
          <a:p>
            <a:pPr marL="309880" indent="-309880" defTabSz="828675" eaLnBrk="1" hangingPunct="1"/>
            <a:r>
              <a:rPr lang="en-US" altLang="zh-CN" sz="2500" dirty="0">
                <a:latin typeface="CMSY7" charset="0"/>
              </a:rPr>
              <a:t> </a:t>
            </a:r>
            <a:r>
              <a:rPr lang="en-US" altLang="zh-CN" sz="2500" dirty="0">
                <a:latin typeface="Arial" panose="020B0604020202020204" pitchFamily="34" charset="0"/>
              </a:rPr>
              <a:t>Requires a not too distant homologous sequence</a:t>
            </a:r>
            <a:endParaRPr lang="en-US" altLang="zh-CN" sz="2500" dirty="0">
              <a:latin typeface="Arial" panose="020B0604020202020204" pitchFamily="34" charset="0"/>
            </a:endParaRPr>
          </a:p>
          <a:p>
            <a:pPr marL="309880" indent="-309880" defTabSz="828675" eaLnBrk="1" hangingPunct="1">
              <a:buNone/>
            </a:pPr>
            <a:r>
              <a:rPr lang="en-US" altLang="zh-CN" sz="2500" i="1" u="sng" dirty="0">
                <a:latin typeface="Arial" panose="020B0604020202020204" pitchFamily="34" charset="0"/>
              </a:rPr>
              <a:t>Ab initio</a:t>
            </a:r>
            <a:r>
              <a:rPr lang="en-US" altLang="zh-CN" sz="2500" u="sng" dirty="0">
                <a:latin typeface="Arial" panose="020B0604020202020204" pitchFamily="34" charset="0"/>
              </a:rPr>
              <a:t> method</a:t>
            </a:r>
            <a:endParaRPr lang="en-US" altLang="zh-CN" sz="2500" u="sng" dirty="0">
              <a:latin typeface="Arial" panose="020B0604020202020204" pitchFamily="34" charset="0"/>
            </a:endParaRPr>
          </a:p>
          <a:p>
            <a:pPr marL="309880" indent="-309880" defTabSz="828675" eaLnBrk="1" hangingPunct="1"/>
            <a:r>
              <a:rPr lang="en-US" altLang="zh-CN" sz="2500" dirty="0">
                <a:latin typeface="CMSY7" charset="0"/>
              </a:rPr>
              <a:t> </a:t>
            </a:r>
            <a:r>
              <a:rPr lang="en-US" altLang="zh-CN" sz="2500" dirty="0">
                <a:latin typeface="Arial" panose="020B0604020202020204" pitchFamily="34" charset="0"/>
              </a:rPr>
              <a:t>Requires two types of information</a:t>
            </a:r>
            <a:endParaRPr lang="en-US" altLang="zh-CN" sz="2500" dirty="0">
              <a:latin typeface="Arial" panose="020B0604020202020204" pitchFamily="34" charset="0"/>
            </a:endParaRPr>
          </a:p>
          <a:p>
            <a:pPr marL="673100" lvl="1" indent="-258445" defTabSz="828675" eaLnBrk="1" hangingPunct="1">
              <a:buNone/>
            </a:pPr>
            <a:r>
              <a:rPr lang="en-US" altLang="zh-CN" sz="2000" dirty="0">
                <a:solidFill>
                  <a:schemeClr val="accent2"/>
                </a:solidFill>
                <a:latin typeface="CMMI7" charset="0"/>
              </a:rPr>
              <a:t>. </a:t>
            </a:r>
            <a:r>
              <a:rPr lang="en-US" altLang="zh-CN" sz="2000" dirty="0">
                <a:solidFill>
                  <a:schemeClr val="accent2"/>
                </a:solidFill>
                <a:latin typeface="Arial" panose="020B0604020202020204" pitchFamily="34" charset="0"/>
              </a:rPr>
              <a:t>compositional information</a:t>
            </a:r>
            <a:endParaRPr lang="en-US" altLang="zh-CN" sz="2000" dirty="0">
              <a:solidFill>
                <a:schemeClr val="accent2"/>
              </a:solidFill>
              <a:latin typeface="Arial" panose="020B0604020202020204" pitchFamily="34" charset="0"/>
            </a:endParaRPr>
          </a:p>
          <a:p>
            <a:pPr marL="673100" lvl="1" indent="-258445" defTabSz="828675" eaLnBrk="1" hangingPunct="1">
              <a:buNone/>
            </a:pPr>
            <a:r>
              <a:rPr lang="en-US" altLang="zh-CN" sz="2000" dirty="0">
                <a:solidFill>
                  <a:schemeClr val="accent2"/>
                </a:solidFill>
                <a:latin typeface="CMMI7" charset="0"/>
              </a:rPr>
              <a:t>. </a:t>
            </a:r>
            <a:r>
              <a:rPr lang="en-US" altLang="zh-CN" sz="2000" dirty="0">
                <a:solidFill>
                  <a:schemeClr val="accent2"/>
                </a:solidFill>
                <a:latin typeface="Arial" panose="020B0604020202020204" pitchFamily="34" charset="0"/>
              </a:rPr>
              <a:t>signal information</a:t>
            </a:r>
            <a:endParaRPr lang="en-US" altLang="zh-CN" sz="2000" dirty="0">
              <a:solidFill>
                <a:schemeClr val="accent2"/>
              </a:solidFill>
              <a:latin typeface="Arial" panose="020B0604020202020204" pitchFamily="34" charset="0"/>
            </a:endParaRPr>
          </a:p>
          <a:p>
            <a:pPr marL="309880" indent="-309880" defTabSz="828675" eaLnBrk="1" hangingPunct="1">
              <a:buNone/>
            </a:pPr>
            <a:endParaRPr lang="zh-CN" altLang="en-US" sz="25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p:cNvSpPr>
          <p:nvPr>
            <p:ph type="title"/>
          </p:nvPr>
        </p:nvSpPr>
        <p:spPr>
          <a:xfrm>
            <a:off x="782638" y="622300"/>
            <a:ext cx="7361237" cy="1139825"/>
          </a:xfrm>
        </p:spPr>
        <p:txBody>
          <a:bodyPr vert="horz" wrap="square" lIns="91440" tIns="45720" rIns="91440" bIns="45720" anchor="ctr"/>
          <a:lstStyle/>
          <a:p>
            <a:pPr algn="l" eaLnBrk="1" hangingPunct="1"/>
            <a:r>
              <a:rPr lang="en-US" altLang="zh-CN" sz="1800" dirty="0">
                <a:latin typeface="Arial Unicode MS" panose="020B0604020202020204" charset="-122"/>
                <a:ea typeface="Arial Unicode MS" panose="020B0604020202020204" charset="-122"/>
              </a:rPr>
              <a:t>LOCUS         OSJN00244 151936 bp DNA linear PLN 14-NOV-2003 DEFINITION Oryza sativa genomic DNA, chromosome 4, BAC clone: </a:t>
            </a:r>
            <a:br>
              <a:rPr lang="en-US" altLang="zh-CN" sz="1800" dirty="0">
                <a:latin typeface="Arial Unicode MS" panose="020B0604020202020204" charset="-122"/>
                <a:ea typeface="Arial Unicode MS" panose="020B0604020202020204" charset="-122"/>
              </a:rPr>
            </a:br>
            <a:r>
              <a:rPr lang="en-US" altLang="zh-CN" sz="1800" dirty="0">
                <a:latin typeface="Arial Unicode MS" panose="020B0604020202020204" charset="-122"/>
                <a:ea typeface="Arial Unicode MS" panose="020B0604020202020204" charset="-122"/>
              </a:rPr>
              <a:t>                     OSJNBa0053B21, complete sequence. </a:t>
            </a:r>
            <a:endParaRPr lang="zh-CN" altLang="en-US" sz="1800" dirty="0">
              <a:latin typeface="Arial Unicode MS" panose="020B0604020202020204" charset="-122"/>
              <a:ea typeface="Arial Unicode MS" panose="020B0604020202020204" charset="-122"/>
            </a:endParaRPr>
          </a:p>
        </p:txBody>
      </p:sp>
      <p:sp>
        <p:nvSpPr>
          <p:cNvPr id="65539" name="Rectangle 1027"/>
          <p:cNvSpPr>
            <a:spLocks noGrp="1"/>
          </p:cNvSpPr>
          <p:nvPr>
            <p:ph idx="1"/>
          </p:nvPr>
        </p:nvSpPr>
        <p:spPr>
          <a:xfrm>
            <a:off x="690563" y="1895475"/>
            <a:ext cx="8288337" cy="4962525"/>
          </a:xfrm>
        </p:spPr>
        <p:txBody>
          <a:bodyPr vert="horz" wrap="square" lIns="91440" tIns="45720" rIns="91440" bIns="45720" anchor="t"/>
          <a:lstStyle/>
          <a:p>
            <a:pPr eaLnBrk="1" hangingPunct="1">
              <a:buFont typeface="StarSymbol" charset="0"/>
              <a:buNone/>
            </a:pPr>
            <a:r>
              <a:rPr lang="en-US" altLang="zh-CN" sz="2200" dirty="0">
                <a:latin typeface="Arial Unicode MS" panose="020B0604020202020204" charset="-122"/>
                <a:ea typeface="Arial Unicode MS" panose="020B0604020202020204" charset="-122"/>
              </a:rPr>
              <a:t>COMMENT</a:t>
            </a:r>
            <a:endParaRPr lang="en-US" altLang="zh-CN" sz="2200" dirty="0">
              <a:latin typeface="Arial Unicode MS" panose="020B0604020202020204" charset="-122"/>
              <a:ea typeface="Arial Unicode MS" panose="020B0604020202020204" charset="-122"/>
            </a:endParaRPr>
          </a:p>
          <a:p>
            <a:pPr eaLnBrk="1" hangingPunct="1">
              <a:buFont typeface="StarSymbol" charset="0"/>
              <a:buNone/>
            </a:pPr>
            <a:r>
              <a:rPr lang="en-US" altLang="zh-CN" sz="2200" dirty="0">
                <a:latin typeface="Arial Unicode MS" panose="020B0604020202020204" charset="-122"/>
                <a:ea typeface="Arial Unicode MS" panose="020B0604020202020204" charset="-122"/>
              </a:rPr>
              <a:t>     -------------- Summary Statistics -------------- </a:t>
            </a:r>
            <a:endParaRPr lang="en-US" altLang="zh-CN" sz="2200" dirty="0">
              <a:latin typeface="Arial Unicode MS" panose="020B0604020202020204" charset="-122"/>
              <a:ea typeface="Arial Unicode MS" panose="020B0604020202020204" charset="-122"/>
            </a:endParaRPr>
          </a:p>
          <a:p>
            <a:pPr eaLnBrk="1" hangingPunct="1">
              <a:buFont typeface="StarSymbol" charset="0"/>
              <a:buNone/>
            </a:pPr>
            <a:r>
              <a:rPr lang="en-US" altLang="zh-CN" sz="2200" dirty="0">
                <a:latin typeface="Arial Unicode MS" panose="020B0604020202020204" charset="-122"/>
                <a:ea typeface="Arial Unicode MS" panose="020B0604020202020204" charset="-122"/>
              </a:rPr>
              <a:t>    Assembly program: phrap</a:t>
            </a:r>
            <a:endParaRPr lang="en-US" altLang="zh-CN" sz="2200" dirty="0">
              <a:latin typeface="Arial Unicode MS" panose="020B0604020202020204" charset="-122"/>
              <a:ea typeface="Arial Unicode MS" panose="020B0604020202020204" charset="-122"/>
            </a:endParaRPr>
          </a:p>
          <a:p>
            <a:pPr eaLnBrk="1" hangingPunct="1">
              <a:buFont typeface="StarSymbol" charset="0"/>
              <a:buNone/>
            </a:pPr>
            <a:r>
              <a:rPr lang="en-US" altLang="zh-CN" sz="2200" dirty="0">
                <a:latin typeface="Arial Unicode MS" panose="020B0604020202020204" charset="-122"/>
                <a:ea typeface="Arial Unicode MS" panose="020B0604020202020204" charset="-122"/>
              </a:rPr>
              <a:t>    Genes were identified by a combination of several methods: Gene prediction programs including Fgenesh (</a:t>
            </a:r>
            <a:r>
              <a:rPr lang="en-US" altLang="zh-CN" sz="2200" dirty="0">
                <a:latin typeface="Arial Unicode MS" panose="020B0604020202020204" charset="-122"/>
                <a:ea typeface="Arial Unicode MS" panose="020B0604020202020204" charset="-122"/>
                <a:hlinkClick r:id="rId1"/>
              </a:rPr>
              <a:t>http://www.softberry.com/</a:t>
            </a:r>
            <a:r>
              <a:rPr lang="en-US" altLang="zh-CN" sz="2200" dirty="0">
                <a:latin typeface="Arial Unicode MS" panose="020B0604020202020204" charset="-122"/>
                <a:ea typeface="Arial Unicode MS" panose="020B0604020202020204" charset="-122"/>
              </a:rPr>
              <a:t>), genscan (</a:t>
            </a:r>
            <a:r>
              <a:rPr lang="en-US" altLang="zh-CN" sz="2200" dirty="0">
                <a:latin typeface="Arial Unicode MS" panose="020B0604020202020204" charset="-122"/>
                <a:ea typeface="Arial Unicode MS" panose="020B0604020202020204" charset="-122"/>
                <a:hlinkClick r:id="rId2"/>
              </a:rPr>
              <a:t>http://CCR-081.mit.edu/GENSCAN.html</a:t>
            </a:r>
            <a:r>
              <a:rPr lang="en-US" altLang="zh-CN" sz="2200" dirty="0">
                <a:latin typeface="Arial Unicode MS" panose="020B0604020202020204" charset="-122"/>
                <a:ea typeface="Arial Unicode MS" panose="020B0604020202020204" charset="-122"/>
              </a:rPr>
              <a:t>), GeneMarkHMM (</a:t>
            </a:r>
            <a:r>
              <a:rPr lang="en-US" altLang="zh-CN" sz="2200" dirty="0">
                <a:latin typeface="Arial Unicode MS" panose="020B0604020202020204" charset="-122"/>
                <a:ea typeface="Arial Unicode MS" panose="020B0604020202020204" charset="-122"/>
                <a:hlinkClick r:id="rId3"/>
              </a:rPr>
              <a:t>http://genemark.biology.gatech.edu/GeneMark/</a:t>
            </a:r>
            <a:r>
              <a:rPr lang="en-US" altLang="zh-CN" sz="2200" dirty="0">
                <a:latin typeface="Arial Unicode MS" panose="020B0604020202020204" charset="-122"/>
                <a:ea typeface="Arial Unicode MS" panose="020B0604020202020204" charset="-122"/>
              </a:rPr>
              <a:t>), tRNAscan-SE (Sean Eddy, </a:t>
            </a:r>
            <a:r>
              <a:rPr lang="en-US" altLang="zh-CN" sz="2200" dirty="0">
                <a:latin typeface="Arial Unicode MS" panose="020B0604020202020204" charset="-122"/>
                <a:ea typeface="Arial Unicode MS" panose="020B0604020202020204" charset="-122"/>
                <a:hlinkClick r:id="rId4"/>
              </a:rPr>
              <a:t>http://genome.wustl.edu/eddy/tRNAscan-SE/</a:t>
            </a:r>
            <a:r>
              <a:rPr lang="en-US" altLang="zh-CN" sz="2200" dirty="0">
                <a:latin typeface="Arial Unicode MS" panose="020B0604020202020204" charset="-122"/>
                <a:ea typeface="Arial Unicode MS" panose="020B0604020202020204" charset="-122"/>
              </a:rPr>
              <a:t>), searches of the complete sequence against NCBI none redundant protein database (nr) (ftp://ncbi.nlm.nih.gov/blast/db) and the EST database at NCGR. </a:t>
            </a:r>
            <a:endParaRPr lang="zh-CN" altLang="en-US" sz="2200" dirty="0">
              <a:latin typeface="Arial Unicode MS" panose="020B0604020202020204" charset="-122"/>
              <a:ea typeface="Arial Unicode MS" panose="020B060402020202020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p:cNvSpPr>
          <p:nvPr>
            <p:ph type="title"/>
          </p:nvPr>
        </p:nvSpPr>
        <p:spPr>
          <a:xfrm>
            <a:off x="857250" y="642938"/>
            <a:ext cx="7361238" cy="1139825"/>
          </a:xfrm>
        </p:spPr>
        <p:txBody>
          <a:bodyPr vert="horz" wrap="square" lIns="91440" tIns="45720" rIns="91440" bIns="45720" anchor="ctr"/>
          <a:lstStyle/>
          <a:p>
            <a:pPr eaLnBrk="1" hangingPunct="1"/>
            <a:r>
              <a:rPr lang="en-US" altLang="zh-CN" dirty="0">
                <a:latin typeface="Arial" panose="020B0604020202020204" pitchFamily="34" charset="0"/>
              </a:rPr>
              <a:t>Homology method</a:t>
            </a:r>
            <a:endParaRPr lang="en-US" altLang="zh-CN" dirty="0">
              <a:latin typeface="Arial" panose="020B0604020202020204" pitchFamily="34" charset="0"/>
            </a:endParaRPr>
          </a:p>
        </p:txBody>
      </p:sp>
      <p:sp>
        <p:nvSpPr>
          <p:cNvPr id="66563" name="Rectangle 1027"/>
          <p:cNvSpPr>
            <a:spLocks noGrp="1"/>
          </p:cNvSpPr>
          <p:nvPr>
            <p:ph idx="1"/>
          </p:nvPr>
        </p:nvSpPr>
        <p:spPr>
          <a:xfrm>
            <a:off x="690563" y="2005013"/>
            <a:ext cx="8226425" cy="4114800"/>
          </a:xfrm>
        </p:spPr>
        <p:txBody>
          <a:bodyPr vert="horz" wrap="square" lIns="91440" tIns="45720" rIns="91440" bIns="45720" anchor="t"/>
          <a:lstStyle/>
          <a:p>
            <a:pPr marL="309880" indent="-309880" defTabSz="828675" eaLnBrk="1" hangingPunct="1">
              <a:lnSpc>
                <a:spcPct val="96000"/>
              </a:lnSpc>
              <a:buNone/>
            </a:pPr>
            <a:r>
              <a:rPr lang="en-US" altLang="zh-CN" sz="2200" dirty="0">
                <a:solidFill>
                  <a:schemeClr val="tx2"/>
                </a:solidFill>
                <a:latin typeface="Arial" panose="020B0604020202020204" pitchFamily="34" charset="0"/>
              </a:rPr>
              <a:t>Principles of the homology method:</a:t>
            </a:r>
            <a:endParaRPr lang="en-US" altLang="zh-CN" sz="2200" dirty="0">
              <a:solidFill>
                <a:schemeClr val="tx2"/>
              </a:solidFill>
              <a:latin typeface="Arial" panose="020B0604020202020204" pitchFamily="34" charset="0"/>
            </a:endParaRPr>
          </a:p>
          <a:p>
            <a:pPr marL="309880" indent="-309880" defTabSz="828675" eaLnBrk="1" hangingPunct="1">
              <a:lnSpc>
                <a:spcPct val="96000"/>
              </a:lnSpc>
            </a:pPr>
            <a:r>
              <a:rPr lang="en-US" altLang="zh-CN" sz="2200" dirty="0">
                <a:solidFill>
                  <a:schemeClr val="tx2"/>
                </a:solidFill>
                <a:latin typeface="CMSY7" charset="0"/>
              </a:rPr>
              <a:t> </a:t>
            </a:r>
            <a:r>
              <a:rPr lang="en-US" altLang="zh-CN" sz="2200" b="1" u="sng" dirty="0">
                <a:solidFill>
                  <a:schemeClr val="tx2"/>
                </a:solidFill>
                <a:latin typeface="Arial" panose="020B0604020202020204" pitchFamily="34" charset="0"/>
              </a:rPr>
              <a:t>Coding regions evolve slower than non-coding regions</a:t>
            </a:r>
            <a:r>
              <a:rPr lang="en-US" altLang="zh-CN" sz="2200" dirty="0">
                <a:solidFill>
                  <a:schemeClr val="tx2"/>
                </a:solidFill>
                <a:latin typeface="Arial" panose="020B0604020202020204" pitchFamily="34" charset="0"/>
              </a:rPr>
              <a:t>, i.e. local sequence similarity can be used as a gene finder.</a:t>
            </a:r>
            <a:endParaRPr lang="en-US" altLang="zh-CN" sz="2200" dirty="0">
              <a:solidFill>
                <a:schemeClr val="tx2"/>
              </a:solidFill>
              <a:latin typeface="Arial" panose="020B0604020202020204" pitchFamily="34" charset="0"/>
            </a:endParaRPr>
          </a:p>
          <a:p>
            <a:pPr marL="309880" indent="-309880" defTabSz="828675" eaLnBrk="1" hangingPunct="1">
              <a:lnSpc>
                <a:spcPct val="96000"/>
              </a:lnSpc>
            </a:pPr>
            <a:r>
              <a:rPr lang="en-US" altLang="zh-CN" sz="2200" dirty="0">
                <a:solidFill>
                  <a:schemeClr val="tx2"/>
                </a:solidFill>
                <a:latin typeface="CMSY7" charset="0"/>
              </a:rPr>
              <a:t> </a:t>
            </a:r>
            <a:r>
              <a:rPr lang="en-US" altLang="zh-CN" sz="2200" dirty="0">
                <a:solidFill>
                  <a:schemeClr val="tx2"/>
                </a:solidFill>
                <a:latin typeface="Arial" panose="020B0604020202020204" pitchFamily="34" charset="0"/>
              </a:rPr>
              <a:t>Homologous sequences reflect a common evolutionary origin and possibly a common gene structure, i.e. gene structure can be solved by homology (mRNAs, ESTs, proteins, domains).</a:t>
            </a:r>
            <a:endParaRPr lang="en-US" altLang="zh-CN" sz="2200" dirty="0">
              <a:solidFill>
                <a:schemeClr val="tx2"/>
              </a:solidFill>
              <a:latin typeface="Arial" panose="020B0604020202020204" pitchFamily="34" charset="0"/>
            </a:endParaRPr>
          </a:p>
          <a:p>
            <a:pPr marL="309880" indent="-309880" defTabSz="828675" eaLnBrk="1" hangingPunct="1">
              <a:lnSpc>
                <a:spcPct val="96000"/>
              </a:lnSpc>
            </a:pPr>
            <a:r>
              <a:rPr lang="en-US" altLang="zh-CN" sz="2200" dirty="0">
                <a:solidFill>
                  <a:schemeClr val="tx2"/>
                </a:solidFill>
                <a:latin typeface="CMSY7" charset="0"/>
              </a:rPr>
              <a:t> </a:t>
            </a:r>
            <a:r>
              <a:rPr lang="en-US" altLang="zh-CN" sz="2200" dirty="0">
                <a:solidFill>
                  <a:schemeClr val="tx2"/>
                </a:solidFill>
                <a:latin typeface="Arial" panose="020B0604020202020204" pitchFamily="34" charset="0"/>
              </a:rPr>
              <a:t>Standard homology search methods can be used (BLAST, Smith-Waterman, ...).</a:t>
            </a:r>
            <a:endParaRPr lang="en-US" altLang="zh-CN" sz="2200" dirty="0">
              <a:solidFill>
                <a:schemeClr val="tx2"/>
              </a:solidFill>
              <a:latin typeface="Arial" panose="020B0604020202020204" pitchFamily="34" charset="0"/>
            </a:endParaRPr>
          </a:p>
          <a:p>
            <a:pPr marL="309880" indent="-309880" defTabSz="828675" eaLnBrk="1" hangingPunct="1">
              <a:lnSpc>
                <a:spcPct val="96000"/>
              </a:lnSpc>
            </a:pPr>
            <a:r>
              <a:rPr lang="en-US" altLang="zh-CN" sz="2200" dirty="0">
                <a:solidFill>
                  <a:schemeClr val="tx2"/>
                </a:solidFill>
                <a:latin typeface="CMSY7" charset="0"/>
              </a:rPr>
              <a:t> </a:t>
            </a:r>
            <a:r>
              <a:rPr lang="en-US" altLang="zh-CN" sz="2200" dirty="0">
                <a:solidFill>
                  <a:schemeClr val="tx2"/>
                </a:solidFill>
                <a:latin typeface="Arial" panose="020B0604020202020204" pitchFamily="34" charset="0"/>
              </a:rPr>
              <a:t>Include ”gene syntax” information (start/stop codons, ...).</a:t>
            </a:r>
            <a:endParaRPr lang="en-US" altLang="zh-CN" sz="2200" dirty="0">
              <a:solidFill>
                <a:schemeClr val="tx2"/>
              </a:solidFill>
              <a:latin typeface="Arial" panose="020B0604020202020204" pitchFamily="34" charset="0"/>
            </a:endParaRPr>
          </a:p>
          <a:p>
            <a:pPr marL="309880" indent="-309880" defTabSz="828675" eaLnBrk="1" hangingPunct="1">
              <a:lnSpc>
                <a:spcPct val="96000"/>
              </a:lnSpc>
              <a:buNone/>
            </a:pPr>
            <a:endParaRPr lang="zh-CN" altLang="en-US" sz="2200" dirty="0">
              <a:solidFill>
                <a:schemeClr val="tx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857250" y="500063"/>
            <a:ext cx="7361238" cy="1139825"/>
          </a:xfrm>
        </p:spPr>
        <p:txBody>
          <a:bodyPr vert="horz" wrap="square" lIns="91440" tIns="45720" rIns="91440" bIns="45720" anchor="ctr"/>
          <a:lstStyle/>
          <a:p>
            <a:pPr eaLnBrk="1" hangingPunct="1"/>
            <a:r>
              <a:rPr lang="en-US" altLang="zh-CN" dirty="0">
                <a:solidFill>
                  <a:srgbClr val="33B333"/>
                </a:solidFill>
                <a:latin typeface="Arial" panose="020B0604020202020204" pitchFamily="34" charset="0"/>
              </a:rPr>
              <a:t>A simple view</a:t>
            </a:r>
            <a:endParaRPr lang="zh-CN" altLang="en-US" dirty="0">
              <a:latin typeface="Arial" panose="020B0604020202020204" pitchFamily="34" charset="0"/>
            </a:endParaRPr>
          </a:p>
        </p:txBody>
      </p:sp>
      <p:graphicFrame>
        <p:nvGraphicFramePr>
          <p:cNvPr id="67587" name="Object 2"/>
          <p:cNvGraphicFramePr>
            <a:graphicFrameLocks noChangeAspect="1"/>
          </p:cNvGraphicFramePr>
          <p:nvPr/>
        </p:nvGraphicFramePr>
        <p:xfrm>
          <a:off x="1717040" y="1856740"/>
          <a:ext cx="6331585" cy="3872865"/>
        </p:xfrm>
        <a:graphic>
          <a:graphicData uri="http://schemas.openxmlformats.org/presentationml/2006/ole">
            <mc:AlternateContent xmlns:mc="http://schemas.openxmlformats.org/markup-compatibility/2006">
              <mc:Choice xmlns:v="urn:schemas-microsoft-com:vml" Requires="v">
                <p:oleObj spid="_x0000_s3106" name="" r:id="rId1" imgW="5543550" imgH="3390900" progId="Paint.Picture">
                  <p:embed/>
                </p:oleObj>
              </mc:Choice>
              <mc:Fallback>
                <p:oleObj name="" r:id="rId1" imgW="5543550" imgH="3390900" progId="Paint.Picture">
                  <p:embed/>
                  <p:pic>
                    <p:nvPicPr>
                      <p:cNvPr id="0" name="图片 3076"/>
                      <p:cNvPicPr/>
                      <p:nvPr/>
                    </p:nvPicPr>
                    <p:blipFill>
                      <a:blip r:embed="rId2"/>
                      <a:stretch>
                        <a:fillRect/>
                      </a:stretch>
                    </p:blipFill>
                    <p:spPr>
                      <a:xfrm>
                        <a:off x="1717040" y="1856740"/>
                        <a:ext cx="6331585" cy="3872865"/>
                      </a:xfrm>
                      <a:prstGeom prst="rect">
                        <a:avLst/>
                      </a:prstGeom>
                      <a:noFill/>
                      <a:ln w="38100">
                        <a:noFill/>
                        <a:miter/>
                      </a:ln>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857250" y="428625"/>
            <a:ext cx="7364413" cy="1144588"/>
          </a:xfrm>
        </p:spPr>
        <p:txBody>
          <a:bodyPr vert="horz" wrap="square" lIns="91440" tIns="45720" rIns="91440" bIns="45720" anchor="ctr"/>
          <a:lstStyle/>
          <a:p>
            <a:pPr defTabSz="0" eaLnBrk="1" hangingPunct="1">
              <a:tabLst>
                <a:tab pos="0" algn="l"/>
                <a:tab pos="405130" algn="l"/>
                <a:tab pos="812800" algn="l"/>
                <a:tab pos="1221105" algn="l"/>
                <a:tab pos="1627505" algn="l"/>
                <a:tab pos="2035175" algn="l"/>
                <a:tab pos="2443480" algn="l"/>
                <a:tab pos="2851150" algn="l"/>
                <a:tab pos="3257550" algn="l"/>
                <a:tab pos="3665855" algn="l"/>
                <a:tab pos="4073525" algn="l"/>
                <a:tab pos="4479925" algn="l"/>
                <a:tab pos="4888230" algn="l"/>
                <a:tab pos="5295900" algn="l"/>
                <a:tab pos="5704205" algn="l"/>
                <a:tab pos="6110605" algn="l"/>
                <a:tab pos="6518275" algn="l"/>
                <a:tab pos="6926580" algn="l"/>
                <a:tab pos="7332980" algn="l"/>
                <a:tab pos="7740650" algn="l"/>
                <a:tab pos="8148955" algn="l"/>
              </a:tabLst>
            </a:pPr>
            <a:r>
              <a:rPr lang="en-GB" altLang="zh-CN" dirty="0"/>
              <a:t>Inference by homology</a:t>
            </a:r>
            <a:endParaRPr lang="en-GB" altLang="zh-CN" dirty="0"/>
          </a:p>
        </p:txBody>
      </p:sp>
      <p:sp>
        <p:nvSpPr>
          <p:cNvPr id="68611" name="Rectangle 3"/>
          <p:cNvSpPr>
            <a:spLocks noGrp="1"/>
          </p:cNvSpPr>
          <p:nvPr>
            <p:ph idx="1"/>
          </p:nvPr>
        </p:nvSpPr>
        <p:spPr>
          <a:xfrm>
            <a:off x="627063" y="1893888"/>
            <a:ext cx="8516937" cy="2678112"/>
          </a:xfrm>
        </p:spPr>
        <p:txBody>
          <a:bodyPr vert="horz" wrap="square" lIns="91440" tIns="45720" rIns="91440" bIns="45720" anchor="t"/>
          <a:lstStyle/>
          <a:p>
            <a:pPr marL="338455" indent="-338455" defTabSz="0" eaLnBrk="1" hangingPunct="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For exon finding, we need to find matches to</a:t>
            </a:r>
            <a:endParaRPr lang="en-GB" altLang="zh-CN" dirty="0"/>
          </a:p>
          <a:p>
            <a:pPr marL="738505" lvl="1" indent="-284480" defTabSz="0" eaLnBrk="1" hangingPunct="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mRNA/cDNA sequences</a:t>
            </a:r>
            <a:endParaRPr lang="en-GB" altLang="zh-CN" dirty="0"/>
          </a:p>
          <a:p>
            <a:pPr marL="738505" lvl="1" indent="-284480" defTabSz="0" eaLnBrk="1" hangingPunct="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ESTs</a:t>
            </a:r>
            <a:endParaRPr lang="en-GB" altLang="zh-CN" dirty="0"/>
          </a:p>
          <a:p>
            <a:pPr marL="738505" lvl="1" indent="-284480" defTabSz="0" eaLnBrk="1" hangingPunct="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r>
              <a:rPr lang="en-GB" altLang="zh-CN" dirty="0"/>
              <a:t>Known </a:t>
            </a:r>
            <a:r>
              <a:rPr lang="en-US" altLang="en-GB" dirty="0"/>
              <a:t>genes</a:t>
            </a:r>
            <a:endParaRPr lang="en-GB" altLang="zh-CN" dirty="0"/>
          </a:p>
          <a:p>
            <a:pPr marL="338455" indent="-338455" defTabSz="0" eaLnBrk="1" hangingPunct="1">
              <a:tabLst>
                <a:tab pos="403225" algn="l"/>
                <a:tab pos="811530" algn="l"/>
                <a:tab pos="1219200" algn="l"/>
                <a:tab pos="1627505" algn="l"/>
                <a:tab pos="2033905" algn="l"/>
                <a:tab pos="2441575" algn="l"/>
                <a:tab pos="2849880" algn="l"/>
                <a:tab pos="3256280" algn="l"/>
                <a:tab pos="3663950" algn="l"/>
                <a:tab pos="4072255" algn="l"/>
                <a:tab pos="4478655" algn="l"/>
                <a:tab pos="4886325" algn="l"/>
                <a:tab pos="5294630" algn="l"/>
                <a:tab pos="5702300" algn="l"/>
                <a:tab pos="6108700" algn="l"/>
                <a:tab pos="6517005" algn="l"/>
                <a:tab pos="6924675" algn="l"/>
                <a:tab pos="7331075" algn="l"/>
                <a:tab pos="7739380" algn="l"/>
                <a:tab pos="8147050" algn="l"/>
              </a:tabLst>
            </a:pPr>
            <a:endParaRPr lang="en-GB" altLang="zh-CN"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762000" y="381000"/>
            <a:ext cx="7772400" cy="1143000"/>
          </a:xfrm>
        </p:spPr>
        <p:txBody>
          <a:bodyPr vert="horz" wrap="square" lIns="91440" tIns="45720" rIns="91440" bIns="45720" anchor="ctr"/>
          <a:lstStyle/>
          <a:p>
            <a:pPr eaLnBrk="1" hangingPunct="1"/>
            <a:r>
              <a:rPr lang="en-US" altLang="zh-CN" sz="4000" dirty="0"/>
              <a:t>EST/RNA-Seq reads can be helpful in confirming a gene model</a:t>
            </a:r>
            <a:endParaRPr lang="en-US" altLang="zh-CN" sz="4000" dirty="0"/>
          </a:p>
        </p:txBody>
      </p:sp>
      <p:sp>
        <p:nvSpPr>
          <p:cNvPr id="69635" name="Text Box 4"/>
          <p:cNvSpPr txBox="1"/>
          <p:nvPr/>
        </p:nvSpPr>
        <p:spPr>
          <a:xfrm>
            <a:off x="3328988" y="2133600"/>
            <a:ext cx="2873375" cy="461963"/>
          </a:xfrm>
          <a:prstGeom prst="rect">
            <a:avLst/>
          </a:prstGeom>
          <a:noFill/>
          <a:ln w="9525">
            <a:noFill/>
          </a:ln>
        </p:spPr>
        <p:txBody>
          <a:bodyPr wrap="none" lIns="91430" tIns="45715" rIns="91430" bIns="45715">
            <a:spAutoFit/>
          </a:bodyPr>
          <a:lstStyle/>
          <a:p>
            <a:r>
              <a:rPr lang="en-US" altLang="zh-CN" dirty="0">
                <a:solidFill>
                  <a:schemeClr val="tx2"/>
                </a:solidFill>
                <a:latin typeface="Arial" panose="020B0604020202020204" pitchFamily="34" charset="0"/>
              </a:rPr>
              <a:t>Genome sequence </a:t>
            </a:r>
            <a:endParaRPr lang="en-US" altLang="zh-CN" dirty="0">
              <a:solidFill>
                <a:schemeClr val="tx2"/>
              </a:solidFill>
              <a:latin typeface="Arial" panose="020B0604020202020204" pitchFamily="34" charset="0"/>
            </a:endParaRPr>
          </a:p>
        </p:txBody>
      </p:sp>
      <p:sp>
        <p:nvSpPr>
          <p:cNvPr id="81925" name="Line 5"/>
          <p:cNvSpPr>
            <a:spLocks noChangeShapeType="1"/>
          </p:cNvSpPr>
          <p:nvPr/>
        </p:nvSpPr>
        <p:spPr bwMode="auto">
          <a:xfrm>
            <a:off x="1676400" y="2971800"/>
            <a:ext cx="914400" cy="0"/>
          </a:xfrm>
          <a:prstGeom prst="line">
            <a:avLst/>
          </a:prstGeom>
        </p:spPr>
        <p:style>
          <a:lnRef idx="1">
            <a:schemeClr val="accent5"/>
          </a:lnRef>
          <a:fillRef idx="0">
            <a:schemeClr val="accent5"/>
          </a:fillRef>
          <a:effectRef idx="0">
            <a:schemeClr val="accent5"/>
          </a:effectRef>
          <a:fontRef idx="minor">
            <a:schemeClr val="tx1"/>
          </a:fontRef>
        </p:style>
        <p:txBody>
          <a:bodyPr lIns="82945" tIns="41473" rIns="82945" bIns="41473"/>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2"/>
              </a:solidFill>
              <a:effectLst/>
              <a:uLnTx/>
              <a:uFillTx/>
              <a:latin typeface="+mn-lt"/>
              <a:ea typeface="+mn-ea"/>
              <a:cs typeface="+mn-cs"/>
            </a:endParaRPr>
          </a:p>
        </p:txBody>
      </p:sp>
      <p:sp>
        <p:nvSpPr>
          <p:cNvPr id="81926" name="Line 6"/>
          <p:cNvSpPr>
            <a:spLocks noChangeShapeType="1"/>
          </p:cNvSpPr>
          <p:nvPr/>
        </p:nvSpPr>
        <p:spPr bwMode="auto">
          <a:xfrm>
            <a:off x="3124200" y="2971800"/>
            <a:ext cx="533400" cy="0"/>
          </a:xfrm>
          <a:prstGeom prst="line">
            <a:avLst/>
          </a:prstGeom>
        </p:spPr>
        <p:style>
          <a:lnRef idx="1">
            <a:schemeClr val="accent4"/>
          </a:lnRef>
          <a:fillRef idx="0">
            <a:schemeClr val="accent4"/>
          </a:fillRef>
          <a:effectRef idx="0">
            <a:schemeClr val="accent4"/>
          </a:effectRef>
          <a:fontRef idx="minor">
            <a:schemeClr val="tx1"/>
          </a:fontRef>
        </p:style>
        <p:txBody>
          <a:bodyPr lIns="82945" tIns="41473" rIns="82945" bIns="41473"/>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2"/>
              </a:solidFill>
              <a:effectLst/>
              <a:uLnTx/>
              <a:uFillTx/>
              <a:latin typeface="+mn-lt"/>
              <a:ea typeface="+mn-ea"/>
              <a:cs typeface="+mn-cs"/>
            </a:endParaRPr>
          </a:p>
        </p:txBody>
      </p:sp>
      <p:sp>
        <p:nvSpPr>
          <p:cNvPr id="81927" name="Line 7"/>
          <p:cNvSpPr>
            <a:spLocks noChangeShapeType="1"/>
          </p:cNvSpPr>
          <p:nvPr/>
        </p:nvSpPr>
        <p:spPr bwMode="auto">
          <a:xfrm>
            <a:off x="5105400" y="2971800"/>
            <a:ext cx="533400" cy="0"/>
          </a:xfrm>
          <a:prstGeom prst="line">
            <a:avLst/>
          </a:prstGeom>
        </p:spPr>
        <p:style>
          <a:lnRef idx="1">
            <a:schemeClr val="accent4"/>
          </a:lnRef>
          <a:fillRef idx="0">
            <a:schemeClr val="accent4"/>
          </a:fillRef>
          <a:effectRef idx="0">
            <a:schemeClr val="accent4"/>
          </a:effectRef>
          <a:fontRef idx="minor">
            <a:schemeClr val="tx1"/>
          </a:fontRef>
        </p:style>
        <p:txBody>
          <a:bodyPr lIns="82945" tIns="41473" rIns="82945" bIns="41473"/>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2"/>
              </a:solidFill>
              <a:effectLst/>
              <a:uLnTx/>
              <a:uFillTx/>
              <a:latin typeface="+mn-lt"/>
              <a:ea typeface="+mn-ea"/>
              <a:cs typeface="+mn-cs"/>
            </a:endParaRPr>
          </a:p>
        </p:txBody>
      </p:sp>
      <p:sp>
        <p:nvSpPr>
          <p:cNvPr id="81928" name="Line 8"/>
          <p:cNvSpPr>
            <a:spLocks noChangeShapeType="1"/>
          </p:cNvSpPr>
          <p:nvPr/>
        </p:nvSpPr>
        <p:spPr bwMode="auto">
          <a:xfrm>
            <a:off x="6477000" y="2971800"/>
            <a:ext cx="1143000" cy="0"/>
          </a:xfrm>
          <a:prstGeom prst="line">
            <a:avLst/>
          </a:prstGeom>
        </p:spPr>
        <p:style>
          <a:lnRef idx="1">
            <a:schemeClr val="accent4"/>
          </a:lnRef>
          <a:fillRef idx="0">
            <a:schemeClr val="accent4"/>
          </a:fillRef>
          <a:effectRef idx="0">
            <a:schemeClr val="accent4"/>
          </a:effectRef>
          <a:fontRef idx="minor">
            <a:schemeClr val="tx1"/>
          </a:fontRef>
        </p:style>
        <p:txBody>
          <a:bodyPr lIns="82945" tIns="41473" rIns="82945" bIns="41473"/>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2"/>
              </a:solidFill>
              <a:effectLst/>
              <a:uLnTx/>
              <a:uFillTx/>
              <a:latin typeface="+mn-lt"/>
              <a:ea typeface="+mn-ea"/>
              <a:cs typeface="+mn-cs"/>
            </a:endParaRPr>
          </a:p>
        </p:txBody>
      </p:sp>
      <p:sp>
        <p:nvSpPr>
          <p:cNvPr id="69640" name="Text Box 9"/>
          <p:cNvSpPr txBox="1"/>
          <p:nvPr/>
        </p:nvSpPr>
        <p:spPr>
          <a:xfrm>
            <a:off x="228600" y="2743200"/>
            <a:ext cx="1571625" cy="862013"/>
          </a:xfrm>
          <a:prstGeom prst="rect">
            <a:avLst/>
          </a:prstGeom>
          <a:noFill/>
          <a:ln w="9525">
            <a:noFill/>
          </a:ln>
        </p:spPr>
        <p:txBody>
          <a:bodyPr wrap="none" lIns="91430" tIns="45715" rIns="91430" bIns="45715">
            <a:spAutoFit/>
          </a:bodyPr>
          <a:lstStyle/>
          <a:p>
            <a:r>
              <a:rPr lang="en-US" altLang="zh-CN" dirty="0">
                <a:solidFill>
                  <a:schemeClr val="tx2"/>
                </a:solidFill>
                <a:latin typeface="Arial" panose="020B0604020202020204" pitchFamily="34" charset="0"/>
              </a:rPr>
              <a:t>Predicted </a:t>
            </a:r>
            <a:endParaRPr lang="en-US" altLang="zh-CN" dirty="0">
              <a:solidFill>
                <a:schemeClr val="tx2"/>
              </a:solidFill>
              <a:latin typeface="Arial" panose="020B0604020202020204" pitchFamily="34" charset="0"/>
            </a:endParaRPr>
          </a:p>
          <a:p>
            <a:r>
              <a:rPr lang="en-US" altLang="zh-CN" dirty="0">
                <a:solidFill>
                  <a:schemeClr val="tx2"/>
                </a:solidFill>
                <a:latin typeface="Arial" panose="020B0604020202020204" pitchFamily="34" charset="0"/>
              </a:rPr>
              <a:t>exons</a:t>
            </a:r>
            <a:endParaRPr lang="en-US" altLang="zh-CN" dirty="0">
              <a:solidFill>
                <a:schemeClr val="tx2"/>
              </a:solidFill>
              <a:latin typeface="Arial" panose="020B0604020202020204" pitchFamily="34" charset="0"/>
            </a:endParaRPr>
          </a:p>
        </p:txBody>
      </p:sp>
      <p:sp>
        <p:nvSpPr>
          <p:cNvPr id="69641" name="Line 10"/>
          <p:cNvSpPr/>
          <p:nvPr/>
        </p:nvSpPr>
        <p:spPr>
          <a:xfrm>
            <a:off x="7010400" y="3352800"/>
            <a:ext cx="609600" cy="0"/>
          </a:xfrm>
          <a:prstGeom prst="line">
            <a:avLst/>
          </a:prstGeom>
          <a:ln w="76200" cap="flat" cmpd="sng">
            <a:solidFill>
              <a:srgbClr val="FFCC00"/>
            </a:solidFill>
            <a:prstDash val="solid"/>
            <a:headEnd type="none" w="med" len="med"/>
            <a:tailEnd type="none" w="med" len="med"/>
          </a:ln>
        </p:spPr>
      </p:sp>
      <p:sp>
        <p:nvSpPr>
          <p:cNvPr id="69642" name="Line 11"/>
          <p:cNvSpPr/>
          <p:nvPr/>
        </p:nvSpPr>
        <p:spPr>
          <a:xfrm>
            <a:off x="6477000" y="3581400"/>
            <a:ext cx="1066800" cy="0"/>
          </a:xfrm>
          <a:prstGeom prst="line">
            <a:avLst/>
          </a:prstGeom>
          <a:ln w="76200" cap="flat" cmpd="sng">
            <a:solidFill>
              <a:srgbClr val="FFCC00"/>
            </a:solidFill>
            <a:prstDash val="solid"/>
            <a:headEnd type="none" w="med" len="med"/>
            <a:tailEnd type="none" w="med" len="med"/>
          </a:ln>
        </p:spPr>
      </p:sp>
      <p:sp>
        <p:nvSpPr>
          <p:cNvPr id="69643" name="Line 12"/>
          <p:cNvSpPr/>
          <p:nvPr/>
        </p:nvSpPr>
        <p:spPr>
          <a:xfrm>
            <a:off x="6553200" y="3810000"/>
            <a:ext cx="1066800" cy="0"/>
          </a:xfrm>
          <a:prstGeom prst="line">
            <a:avLst/>
          </a:prstGeom>
          <a:ln w="76200" cap="flat" cmpd="sng">
            <a:solidFill>
              <a:srgbClr val="FFCC00"/>
            </a:solidFill>
            <a:prstDash val="solid"/>
            <a:headEnd type="none" w="med" len="med"/>
            <a:tailEnd type="none" w="med" len="med"/>
          </a:ln>
        </p:spPr>
      </p:sp>
      <p:sp>
        <p:nvSpPr>
          <p:cNvPr id="69644" name="Line 13"/>
          <p:cNvSpPr/>
          <p:nvPr/>
        </p:nvSpPr>
        <p:spPr>
          <a:xfrm>
            <a:off x="5334000" y="3810000"/>
            <a:ext cx="304800" cy="0"/>
          </a:xfrm>
          <a:prstGeom prst="line">
            <a:avLst/>
          </a:prstGeom>
          <a:ln w="76200" cap="flat" cmpd="sng">
            <a:solidFill>
              <a:srgbClr val="FFCC00"/>
            </a:solidFill>
            <a:prstDash val="solid"/>
            <a:headEnd type="none" w="med" len="med"/>
            <a:tailEnd type="none" w="med" len="med"/>
          </a:ln>
        </p:spPr>
      </p:sp>
      <p:sp>
        <p:nvSpPr>
          <p:cNvPr id="69645" name="Line 14"/>
          <p:cNvSpPr/>
          <p:nvPr/>
        </p:nvSpPr>
        <p:spPr>
          <a:xfrm>
            <a:off x="5638800" y="3810000"/>
            <a:ext cx="990600" cy="0"/>
          </a:xfrm>
          <a:prstGeom prst="line">
            <a:avLst/>
          </a:prstGeom>
          <a:ln w="9525" cap="flat" cmpd="sng">
            <a:solidFill>
              <a:srgbClr val="FFCC00"/>
            </a:solidFill>
            <a:prstDash val="solid"/>
            <a:headEnd type="none" w="med" len="med"/>
            <a:tailEnd type="none" w="med" len="med"/>
          </a:ln>
        </p:spPr>
      </p:sp>
      <p:sp>
        <p:nvSpPr>
          <p:cNvPr id="69646" name="Line 15"/>
          <p:cNvSpPr/>
          <p:nvPr/>
        </p:nvSpPr>
        <p:spPr>
          <a:xfrm>
            <a:off x="3276600" y="4038600"/>
            <a:ext cx="304800" cy="0"/>
          </a:xfrm>
          <a:prstGeom prst="line">
            <a:avLst/>
          </a:prstGeom>
          <a:ln w="76200" cap="flat" cmpd="sng">
            <a:solidFill>
              <a:srgbClr val="FFCC00"/>
            </a:solidFill>
            <a:prstDash val="solid"/>
            <a:headEnd type="none" w="med" len="med"/>
            <a:tailEnd type="none" w="med" len="med"/>
          </a:ln>
        </p:spPr>
      </p:sp>
      <p:sp>
        <p:nvSpPr>
          <p:cNvPr id="69647" name="Line 16"/>
          <p:cNvSpPr/>
          <p:nvPr/>
        </p:nvSpPr>
        <p:spPr>
          <a:xfrm>
            <a:off x="2286000" y="4191000"/>
            <a:ext cx="304800" cy="0"/>
          </a:xfrm>
          <a:prstGeom prst="line">
            <a:avLst/>
          </a:prstGeom>
          <a:ln w="76200" cap="flat" cmpd="sng">
            <a:solidFill>
              <a:srgbClr val="FFCC00"/>
            </a:solidFill>
            <a:prstDash val="solid"/>
            <a:headEnd type="none" w="med" len="med"/>
            <a:tailEnd type="none" w="med" len="med"/>
          </a:ln>
        </p:spPr>
      </p:sp>
      <p:sp>
        <p:nvSpPr>
          <p:cNvPr id="69648" name="Line 17"/>
          <p:cNvSpPr/>
          <p:nvPr/>
        </p:nvSpPr>
        <p:spPr>
          <a:xfrm>
            <a:off x="5181600" y="4191000"/>
            <a:ext cx="304800" cy="0"/>
          </a:xfrm>
          <a:prstGeom prst="line">
            <a:avLst/>
          </a:prstGeom>
          <a:ln w="76200" cap="flat" cmpd="sng">
            <a:solidFill>
              <a:srgbClr val="FFCC00"/>
            </a:solidFill>
            <a:prstDash val="solid"/>
            <a:headEnd type="none" w="med" len="med"/>
            <a:tailEnd type="none" w="med" len="med"/>
          </a:ln>
        </p:spPr>
      </p:sp>
      <p:sp>
        <p:nvSpPr>
          <p:cNvPr id="69649" name="Line 18"/>
          <p:cNvSpPr/>
          <p:nvPr/>
        </p:nvSpPr>
        <p:spPr>
          <a:xfrm>
            <a:off x="1828800" y="4343400"/>
            <a:ext cx="609600" cy="0"/>
          </a:xfrm>
          <a:prstGeom prst="line">
            <a:avLst/>
          </a:prstGeom>
          <a:ln w="76200" cap="flat" cmpd="sng">
            <a:solidFill>
              <a:srgbClr val="FFCC00"/>
            </a:solidFill>
            <a:prstDash val="solid"/>
            <a:headEnd type="none" w="med" len="med"/>
            <a:tailEnd type="none" w="med" len="med"/>
          </a:ln>
        </p:spPr>
      </p:sp>
      <p:sp>
        <p:nvSpPr>
          <p:cNvPr id="69650" name="Text Box 19"/>
          <p:cNvSpPr txBox="1"/>
          <p:nvPr/>
        </p:nvSpPr>
        <p:spPr>
          <a:xfrm>
            <a:off x="4267200" y="4267200"/>
            <a:ext cx="3725863" cy="461963"/>
          </a:xfrm>
          <a:prstGeom prst="rect">
            <a:avLst/>
          </a:prstGeom>
          <a:noFill/>
          <a:ln w="9525">
            <a:noFill/>
          </a:ln>
        </p:spPr>
        <p:txBody>
          <a:bodyPr wrap="none" lIns="91430" tIns="45715" rIns="91430" bIns="45715">
            <a:spAutoFit/>
          </a:bodyPr>
          <a:lstStyle/>
          <a:p>
            <a:r>
              <a:rPr lang="en-US" altLang="zh-CN" dirty="0">
                <a:solidFill>
                  <a:srgbClr val="FFC000"/>
                </a:solidFill>
                <a:latin typeface="Arial" panose="020B0604020202020204" pitchFamily="34" charset="0"/>
              </a:rPr>
              <a:t>ESTs should match exons</a:t>
            </a:r>
            <a:endParaRPr lang="en-US" altLang="zh-CN" dirty="0">
              <a:solidFill>
                <a:srgbClr val="FFC000"/>
              </a:solidFill>
              <a:latin typeface="Arial" panose="020B0604020202020204" pitchFamily="34" charset="0"/>
            </a:endParaRPr>
          </a:p>
        </p:txBody>
      </p:sp>
      <p:sp>
        <p:nvSpPr>
          <p:cNvPr id="69651" name="Text Box 20"/>
          <p:cNvSpPr txBox="1"/>
          <p:nvPr/>
        </p:nvSpPr>
        <p:spPr>
          <a:xfrm>
            <a:off x="785813" y="5072063"/>
            <a:ext cx="7391400" cy="1323975"/>
          </a:xfrm>
          <a:prstGeom prst="rect">
            <a:avLst/>
          </a:prstGeom>
          <a:noFill/>
          <a:ln w="9525">
            <a:noFill/>
          </a:ln>
        </p:spPr>
        <p:txBody>
          <a:bodyPr lIns="91430" tIns="45715" rIns="91430" bIns="45715">
            <a:spAutoFit/>
          </a:bodyPr>
          <a:lstStyle/>
          <a:p>
            <a:pPr>
              <a:buClr>
                <a:schemeClr val="bg1"/>
              </a:buClr>
            </a:pPr>
            <a:r>
              <a:rPr lang="en-US" altLang="zh-CN" sz="2000" dirty="0">
                <a:solidFill>
                  <a:schemeClr val="tx2"/>
                </a:solidFill>
                <a:latin typeface="Arial" panose="020B0604020202020204" pitchFamily="34" charset="0"/>
              </a:rPr>
              <a:t>may need to fill in gaps by RT PCR and often need to obtain the whole cDNA sequence</a:t>
            </a:r>
            <a:endParaRPr lang="en-US" altLang="zh-CN" sz="2000" dirty="0">
              <a:solidFill>
                <a:schemeClr val="tx2"/>
              </a:solidFill>
              <a:latin typeface="Arial" panose="020B0604020202020204" pitchFamily="34" charset="0"/>
            </a:endParaRPr>
          </a:p>
          <a:p>
            <a:pPr>
              <a:buClr>
                <a:schemeClr val="bg1"/>
              </a:buClr>
            </a:pPr>
            <a:r>
              <a:rPr lang="en-US" altLang="zh-CN" sz="2000" dirty="0">
                <a:solidFill>
                  <a:schemeClr val="tx2"/>
                </a:solidFill>
                <a:latin typeface="Arial" panose="020B0604020202020204" pitchFamily="34" charset="0"/>
              </a:rPr>
              <a:t>same mRNA may be spliced differently in different tissues giving a different protein or mRNA may be edited to change sequence</a:t>
            </a:r>
            <a:endParaRPr lang="en-US" altLang="zh-CN" sz="2000" dirty="0">
              <a:solidFill>
                <a:schemeClr val="tx2"/>
              </a:solidFill>
              <a:latin typeface="Arial" panose="020B0604020202020204" pitchFamily="34" charset="0"/>
            </a:endParaRPr>
          </a:p>
        </p:txBody>
      </p:sp>
      <p:sp>
        <p:nvSpPr>
          <p:cNvPr id="81923" name="Line 3"/>
          <p:cNvSpPr>
            <a:spLocks noChangeShapeType="1"/>
          </p:cNvSpPr>
          <p:nvPr/>
        </p:nvSpPr>
        <p:spPr bwMode="auto">
          <a:xfrm>
            <a:off x="990600" y="2667000"/>
            <a:ext cx="7239000" cy="0"/>
          </a:xfrm>
          <a:prstGeom prst="line">
            <a:avLst/>
          </a:prstGeom>
        </p:spPr>
        <p:style>
          <a:lnRef idx="1">
            <a:schemeClr val="accent4"/>
          </a:lnRef>
          <a:fillRef idx="0">
            <a:schemeClr val="accent4"/>
          </a:fillRef>
          <a:effectRef idx="0">
            <a:schemeClr val="accent4"/>
          </a:effectRef>
          <a:fontRef idx="minor">
            <a:schemeClr val="tx1"/>
          </a:fontRef>
        </p:style>
        <p:txBody>
          <a:bodyPr lIns="82945" tIns="41473" rIns="82945" bIns="41473"/>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857250" y="785813"/>
            <a:ext cx="7361238" cy="1139825"/>
          </a:xfrm>
        </p:spPr>
        <p:txBody>
          <a:bodyPr vert="horz" wrap="square" lIns="91440" tIns="45720" rIns="91440" bIns="45720" anchor="ctr"/>
          <a:lstStyle/>
          <a:p>
            <a:pPr eaLnBrk="1" hangingPunct="1"/>
            <a:r>
              <a:rPr lang="en-US" altLang="zh-CN" i="1" dirty="0">
                <a:solidFill>
                  <a:srgbClr val="33B333"/>
                </a:solidFill>
                <a:latin typeface="Arial" panose="020B0604020202020204" pitchFamily="34" charset="0"/>
              </a:rPr>
              <a:t>Ab initio</a:t>
            </a:r>
            <a:r>
              <a:rPr lang="en-US" altLang="zh-CN" dirty="0">
                <a:solidFill>
                  <a:srgbClr val="33B333"/>
                </a:solidFill>
                <a:latin typeface="Arial" panose="020B0604020202020204" pitchFamily="34" charset="0"/>
              </a:rPr>
              <a:t> method</a:t>
            </a:r>
            <a:endParaRPr lang="zh-CN" altLang="en-US" dirty="0">
              <a:latin typeface="Arial" panose="020B0604020202020204" pitchFamily="34" charset="0"/>
            </a:endParaRPr>
          </a:p>
        </p:txBody>
      </p:sp>
      <p:sp>
        <p:nvSpPr>
          <p:cNvPr id="70659" name="Text Box 3"/>
          <p:cNvSpPr txBox="1"/>
          <p:nvPr/>
        </p:nvSpPr>
        <p:spPr>
          <a:xfrm>
            <a:off x="898525" y="2211388"/>
            <a:ext cx="8245475" cy="4192587"/>
          </a:xfrm>
          <a:prstGeom prst="rect">
            <a:avLst/>
          </a:prstGeom>
          <a:noFill/>
          <a:ln w="9525">
            <a:noFill/>
          </a:ln>
        </p:spPr>
        <p:txBody>
          <a:bodyPr lIns="82945" tIns="41473" rIns="82945" bIns="41473">
            <a:spAutoFit/>
          </a:bodyPr>
          <a:lstStyle/>
          <a:p>
            <a:r>
              <a:rPr lang="en-US" altLang="zh-CN" sz="2900" b="1" dirty="0">
                <a:latin typeface="Arial" panose="020B0604020202020204" pitchFamily="34" charset="0"/>
              </a:rPr>
              <a:t>Principles of the </a:t>
            </a:r>
            <a:r>
              <a:rPr lang="en-US" altLang="zh-CN" sz="2900" b="1" i="1" dirty="0">
                <a:latin typeface="Arial" panose="020B0604020202020204" pitchFamily="34" charset="0"/>
              </a:rPr>
              <a:t>ab initio</a:t>
            </a:r>
            <a:r>
              <a:rPr lang="en-US" altLang="zh-CN" sz="2900" b="1" dirty="0">
                <a:latin typeface="Arial" panose="020B0604020202020204" pitchFamily="34" charset="0"/>
              </a:rPr>
              <a:t> methods</a:t>
            </a:r>
            <a:endParaRPr lang="en-US" altLang="zh-CN" sz="2900" b="1" dirty="0">
              <a:latin typeface="Arial" panose="020B0604020202020204" pitchFamily="34" charset="0"/>
            </a:endParaRPr>
          </a:p>
          <a:p>
            <a:endParaRPr lang="en-US" altLang="zh-CN" sz="2900" b="1" dirty="0">
              <a:latin typeface="Arial" panose="020B0604020202020204" pitchFamily="34" charset="0"/>
            </a:endParaRPr>
          </a:p>
          <a:p>
            <a:pPr lvl="1" eaLnBrk="1" hangingPunct="1">
              <a:buChar char="•"/>
            </a:pPr>
            <a:r>
              <a:rPr lang="en-US" altLang="zh-CN" sz="2500" dirty="0">
                <a:solidFill>
                  <a:srgbClr val="33B333"/>
                </a:solidFill>
                <a:latin typeface="CMSY7" charset="0"/>
              </a:rPr>
              <a:t> </a:t>
            </a:r>
            <a:r>
              <a:rPr lang="en-US" altLang="zh-CN" sz="2500" dirty="0">
                <a:latin typeface="Arial" panose="020B0604020202020204" pitchFamily="34" charset="0"/>
              </a:rPr>
              <a:t>Integration of </a:t>
            </a:r>
            <a:r>
              <a:rPr lang="en-US" altLang="zh-CN" sz="2500" dirty="0">
                <a:solidFill>
                  <a:srgbClr val="CD4D4D"/>
                </a:solidFill>
                <a:latin typeface="Arial" panose="020B0604020202020204" pitchFamily="34" charset="0"/>
              </a:rPr>
              <a:t>signal detection </a:t>
            </a:r>
            <a:r>
              <a:rPr lang="en-US" altLang="zh-CN" sz="2500" dirty="0">
                <a:latin typeface="Arial" panose="020B0604020202020204" pitchFamily="34" charset="0"/>
              </a:rPr>
              <a:t>and </a:t>
            </a:r>
            <a:r>
              <a:rPr lang="en-US" altLang="zh-CN" sz="2500" dirty="0">
                <a:solidFill>
                  <a:srgbClr val="CD4D4D"/>
                </a:solidFill>
                <a:latin typeface="Arial" panose="020B0604020202020204" pitchFamily="34" charset="0"/>
              </a:rPr>
              <a:t>coding statistics</a:t>
            </a:r>
            <a:endParaRPr lang="en-US" altLang="zh-CN" sz="2500" dirty="0">
              <a:solidFill>
                <a:srgbClr val="CD4D4D"/>
              </a:solidFill>
              <a:latin typeface="Arial" panose="020B0604020202020204" pitchFamily="34" charset="0"/>
            </a:endParaRPr>
          </a:p>
          <a:p>
            <a:pPr lvl="1" eaLnBrk="1" hangingPunct="1">
              <a:buChar char="•"/>
            </a:pPr>
            <a:r>
              <a:rPr lang="en-US" altLang="zh-CN" sz="2500" dirty="0">
                <a:solidFill>
                  <a:srgbClr val="33B333"/>
                </a:solidFill>
                <a:latin typeface="CMSY7" charset="0"/>
              </a:rPr>
              <a:t> </a:t>
            </a:r>
            <a:r>
              <a:rPr lang="en-US" altLang="zh-CN" sz="2500" dirty="0">
                <a:solidFill>
                  <a:srgbClr val="CD4D4D"/>
                </a:solidFill>
                <a:latin typeface="Arial" panose="020B0604020202020204" pitchFamily="34" charset="0"/>
              </a:rPr>
              <a:t>Signal detection </a:t>
            </a:r>
            <a:r>
              <a:rPr lang="en-US" altLang="zh-CN" sz="2500" dirty="0">
                <a:latin typeface="Arial" panose="020B0604020202020204" pitchFamily="34" charset="0"/>
              </a:rPr>
              <a:t>and </a:t>
            </a:r>
            <a:r>
              <a:rPr lang="en-US" altLang="zh-CN" sz="2500" dirty="0">
                <a:solidFill>
                  <a:srgbClr val="CD4D4D"/>
                </a:solidFill>
                <a:latin typeface="Arial" panose="020B0604020202020204" pitchFamily="34" charset="0"/>
              </a:rPr>
              <a:t>coding statistics </a:t>
            </a:r>
            <a:r>
              <a:rPr lang="en-US" altLang="zh-CN" sz="2500" dirty="0">
                <a:latin typeface="Arial" panose="020B0604020202020204" pitchFamily="34" charset="0"/>
              </a:rPr>
              <a:t>are deduced from a training set</a:t>
            </a:r>
            <a:endParaRPr lang="en-US" altLang="zh-CN" sz="2500" dirty="0">
              <a:latin typeface="Arial" panose="020B0604020202020204" pitchFamily="34" charset="0"/>
            </a:endParaRPr>
          </a:p>
          <a:p>
            <a:pPr lvl="1" eaLnBrk="1" hangingPunct="1">
              <a:buChar char="•"/>
            </a:pPr>
            <a:r>
              <a:rPr lang="en-US" altLang="zh-CN" sz="2500" dirty="0">
                <a:solidFill>
                  <a:srgbClr val="33B333"/>
                </a:solidFill>
                <a:latin typeface="CMSY7" charset="0"/>
              </a:rPr>
              <a:t> </a:t>
            </a:r>
            <a:r>
              <a:rPr lang="en-US" altLang="zh-CN" sz="2500" dirty="0">
                <a:latin typeface="Arial" panose="020B0604020202020204" pitchFamily="34" charset="0"/>
              </a:rPr>
              <a:t>Probabilistic frameworks are used to infer a probable gene structure</a:t>
            </a:r>
            <a:endParaRPr lang="en-US" altLang="zh-CN" sz="2500" dirty="0">
              <a:latin typeface="Arial" panose="020B0604020202020204" pitchFamily="34" charset="0"/>
            </a:endParaRPr>
          </a:p>
          <a:p>
            <a:pPr lvl="1" eaLnBrk="1" hangingPunct="1">
              <a:buChar char="•"/>
            </a:pPr>
            <a:r>
              <a:rPr lang="en-US" altLang="zh-CN" sz="2500" dirty="0">
                <a:solidFill>
                  <a:srgbClr val="33B333"/>
                </a:solidFill>
                <a:latin typeface="CMSY7" charset="0"/>
              </a:rPr>
              <a:t> </a:t>
            </a:r>
            <a:r>
              <a:rPr lang="en-US" altLang="zh-CN" sz="2500" dirty="0">
                <a:latin typeface="Arial" panose="020B0604020202020204" pitchFamily="34" charset="0"/>
              </a:rPr>
              <a:t>A solid scoring system can be used to evaluate the predictions</a:t>
            </a:r>
            <a:endParaRPr lang="en-US" altLang="zh-CN" sz="2500" dirty="0">
              <a:latin typeface="Arial" panose="020B0604020202020204" pitchFamily="34" charset="0"/>
            </a:endParaRPr>
          </a:p>
          <a:p>
            <a:pPr lvl="1" eaLnBrk="1" hangingPunct="1"/>
            <a:endParaRPr lang="zh-CN" altLang="en-US" sz="2500" dirty="0">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685800" y="214313"/>
            <a:ext cx="7772400" cy="1143000"/>
          </a:xfrm>
        </p:spPr>
        <p:txBody>
          <a:bodyPr vert="horz" wrap="square" lIns="91440" tIns="45720" rIns="91440" bIns="45720" anchor="ctr"/>
          <a:lstStyle/>
          <a:p>
            <a:pPr eaLnBrk="1" hangingPunct="1"/>
            <a:r>
              <a:rPr lang="en-US" altLang="zh-CN" dirty="0"/>
              <a:t>A simple review</a:t>
            </a:r>
            <a:endParaRPr lang="en-US" altLang="zh-CN" dirty="0"/>
          </a:p>
        </p:txBody>
      </p:sp>
      <p:graphicFrame>
        <p:nvGraphicFramePr>
          <p:cNvPr id="71683" name="Object 2"/>
          <p:cNvGraphicFramePr>
            <a:graphicFrameLocks noChangeAspect="1"/>
          </p:cNvGraphicFramePr>
          <p:nvPr/>
        </p:nvGraphicFramePr>
        <p:xfrm>
          <a:off x="2002790" y="1553845"/>
          <a:ext cx="5842635" cy="4558030"/>
        </p:xfrm>
        <a:graphic>
          <a:graphicData uri="http://schemas.openxmlformats.org/presentationml/2006/ole">
            <mc:AlternateContent xmlns:mc="http://schemas.openxmlformats.org/markup-compatibility/2006">
              <mc:Choice xmlns:v="urn:schemas-microsoft-com:vml" Requires="v">
                <p:oleObj spid="_x0000_s4124" name="" r:id="rId1" imgW="4933950" imgH="3848100" progId="Paint.Picture">
                  <p:embed/>
                </p:oleObj>
              </mc:Choice>
              <mc:Fallback>
                <p:oleObj name="" r:id="rId1" imgW="4933950" imgH="3848100" progId="Paint.Picture">
                  <p:embed/>
                  <p:pic>
                    <p:nvPicPr>
                      <p:cNvPr id="0" name="图片 3077"/>
                      <p:cNvPicPr/>
                      <p:nvPr/>
                    </p:nvPicPr>
                    <p:blipFill>
                      <a:blip r:embed="rId2"/>
                      <a:stretch>
                        <a:fillRect/>
                      </a:stretch>
                    </p:blipFill>
                    <p:spPr>
                      <a:xfrm>
                        <a:off x="2002790" y="1553845"/>
                        <a:ext cx="5842635" cy="4558030"/>
                      </a:xfrm>
                      <a:prstGeom prst="rect">
                        <a:avLst/>
                      </a:prstGeom>
                      <a:noFill/>
                      <a:ln w="38100">
                        <a:noFill/>
                        <a:miter/>
                      </a:ln>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p:nvPr>
        </p:nvSpPr>
        <p:spPr/>
        <p:txBody>
          <a:bodyPr vert="horz" wrap="square" lIns="91440" tIns="45720" rIns="91440" bIns="45720" anchor="ctr"/>
          <a:lstStyle/>
          <a:p>
            <a:r>
              <a:rPr lang="en-US" altLang="zh-CN" dirty="0"/>
              <a:t>Repeat annotation</a:t>
            </a:r>
            <a:endParaRPr lang="zh-CN" altLang="en-US" dirty="0"/>
          </a:p>
        </p:txBody>
      </p:sp>
      <p:sp>
        <p:nvSpPr>
          <p:cNvPr id="74755" name="内容占位符 2"/>
          <p:cNvSpPr>
            <a:spLocks noGrp="1"/>
          </p:cNvSpPr>
          <p:nvPr>
            <p:ph idx="1"/>
          </p:nvPr>
        </p:nvSpPr>
        <p:spPr/>
        <p:txBody>
          <a:bodyPr vert="horz" wrap="square" lIns="91440" tIns="45720" rIns="91440" bIns="45720" anchor="t"/>
          <a:lstStyle/>
          <a:p>
            <a:r>
              <a:rPr lang="zh-CN" altLang="en-US" dirty="0"/>
              <a:t>基因组重复序列比例</a:t>
            </a:r>
            <a:endParaRPr lang="en-US" altLang="zh-CN" dirty="0"/>
          </a:p>
          <a:p>
            <a:r>
              <a:rPr lang="zh-CN" altLang="en-US" dirty="0"/>
              <a:t>重复序列类别</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p:txBody>
          <a:bodyPr vert="horz" wrap="square" lIns="91440" tIns="45720" rIns="91440" bIns="45720" anchor="ctr"/>
          <a:lstStyle/>
          <a:p>
            <a:r>
              <a:rPr lang="en-US" altLang="zh-CN" dirty="0"/>
              <a:t>Genome size estimation based on </a:t>
            </a:r>
            <a:r>
              <a:rPr lang="en-US" altLang="zh-CN" i="1" dirty="0"/>
              <a:t>k</a:t>
            </a:r>
            <a:r>
              <a:rPr lang="en-US" altLang="zh-CN" dirty="0"/>
              <a:t>-mer</a:t>
            </a:r>
            <a:endParaRPr lang="zh-CN" altLang="en-US" dirty="0"/>
          </a:p>
        </p:txBody>
      </p:sp>
      <p:sp>
        <p:nvSpPr>
          <p:cNvPr id="48131" name="内容占位符 2"/>
          <p:cNvSpPr>
            <a:spLocks noGrp="1"/>
          </p:cNvSpPr>
          <p:nvPr>
            <p:ph idx="1"/>
          </p:nvPr>
        </p:nvSpPr>
        <p:spPr>
          <a:xfrm>
            <a:off x="685800" y="1981200"/>
            <a:ext cx="7847013" cy="4114800"/>
          </a:xfrm>
        </p:spPr>
        <p:txBody>
          <a:bodyPr vert="horz" wrap="square" lIns="91440" tIns="45720" rIns="91440" bIns="45720" anchor="t"/>
          <a:lstStyle/>
          <a:p>
            <a:r>
              <a:rPr lang="zh-CN" altLang="en-US" dirty="0"/>
              <a:t>假设存在完整连续序列</a:t>
            </a:r>
            <a:r>
              <a:rPr lang="en-US" altLang="zh-CN" dirty="0"/>
              <a:t>G</a:t>
            </a:r>
            <a:r>
              <a:rPr lang="zh-CN" altLang="en-US" dirty="0"/>
              <a:t>，随机选取片段长度为</a:t>
            </a:r>
            <a:r>
              <a:rPr lang="en-US" altLang="zh-CN" i="1" dirty="0"/>
              <a:t>K</a:t>
            </a:r>
            <a:r>
              <a:rPr lang="zh-CN" altLang="en-US" dirty="0"/>
              <a:t>，该片段称为</a:t>
            </a:r>
            <a:r>
              <a:rPr lang="en-US" altLang="zh-CN" i="1" dirty="0"/>
              <a:t>K</a:t>
            </a:r>
            <a:r>
              <a:rPr lang="en-US" altLang="zh-CN" dirty="0"/>
              <a:t>-mer</a:t>
            </a:r>
            <a:r>
              <a:rPr lang="zh-CN" altLang="en-US" dirty="0"/>
              <a:t>。当达到一定覆盖度时，根据</a:t>
            </a:r>
            <a:r>
              <a:rPr lang="en-US" altLang="zh-CN" i="1" dirty="0"/>
              <a:t>K</a:t>
            </a:r>
            <a:r>
              <a:rPr lang="en-US" altLang="zh-CN" dirty="0"/>
              <a:t>-mer</a:t>
            </a:r>
            <a:r>
              <a:rPr lang="zh-CN" altLang="en-US" dirty="0"/>
              <a:t>数量和深度估计</a:t>
            </a:r>
            <a:r>
              <a:rPr lang="en-US" altLang="zh-CN" dirty="0"/>
              <a:t>G</a:t>
            </a:r>
            <a:r>
              <a:rPr lang="zh-CN" altLang="en-US" dirty="0"/>
              <a:t>长度</a:t>
            </a:r>
            <a:r>
              <a:rPr lang="en-US" altLang="zh-CN" dirty="0"/>
              <a:t>(</a:t>
            </a:r>
            <a:r>
              <a:rPr lang="zh-CN" altLang="en-US" dirty="0">
                <a:solidFill>
                  <a:schemeClr val="tx2"/>
                </a:solidFill>
                <a:latin typeface="Arial Unicode MS" panose="020B0604020202020204" charset="-122"/>
                <a:ea typeface="Arial Unicode MS" panose="020B0604020202020204" charset="-122"/>
                <a:sym typeface="Wingdings" panose="05000000000000000000" pitchFamily="2" charset="2"/>
              </a:rPr>
              <a:t> Lander_waterman 算法</a:t>
            </a:r>
            <a:r>
              <a:rPr lang="en-US" altLang="zh-CN" dirty="0"/>
              <a:t>)</a:t>
            </a:r>
            <a:r>
              <a:rPr lang="zh-CN" altLang="en-US" dirty="0" smtClean="0"/>
              <a:t>。</a:t>
            </a:r>
            <a:endParaRPr lang="en-US" altLang="zh-CN"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9388" y="2276475"/>
          <a:ext cx="8856661" cy="3384551"/>
        </p:xfrm>
        <a:graphic>
          <a:graphicData uri="http://schemas.openxmlformats.org/drawingml/2006/table">
            <a:tbl>
              <a:tblPr firstRow="1" firstCol="1" bandRow="1">
                <a:tableStyleId>{5C22544A-7EE6-4342-B048-85BDC9FD1C3A}</a:tableStyleId>
              </a:tblPr>
              <a:tblGrid>
                <a:gridCol w="1512113"/>
                <a:gridCol w="720054"/>
                <a:gridCol w="1152086"/>
                <a:gridCol w="936070"/>
                <a:gridCol w="981831"/>
                <a:gridCol w="1219470"/>
                <a:gridCol w="1097264"/>
                <a:gridCol w="1097264"/>
                <a:gridCol w="140509"/>
              </a:tblGrid>
              <a:tr h="815555">
                <a:tc gridSpan="2">
                  <a:txBody>
                    <a:bodyPr/>
                    <a:lstStyle/>
                    <a:p>
                      <a:pPr algn="ctr">
                        <a:spcAft>
                          <a:spcPts val="0"/>
                        </a:spcAft>
                      </a:pPr>
                      <a:r>
                        <a:rPr lang="en-US" sz="1600" kern="100" dirty="0">
                          <a:effectLst/>
                        </a:rPr>
                        <a:t>Super-family</a:t>
                      </a:r>
                      <a:endParaRPr lang="zh-CN" sz="1600" kern="100" dirty="0">
                        <a:effectLst/>
                        <a:latin typeface="Calibri" panose="020F0502020204030204"/>
                        <a:ea typeface="宋体" panose="02010600030101010101" pitchFamily="2" charset="-122"/>
                        <a:cs typeface="Times New Roman" panose="02020603050405020304"/>
                      </a:endParaRPr>
                    </a:p>
                  </a:txBody>
                  <a:tcPr marL="68578" marR="68578" marT="0" marB="0" anchor="ctr"/>
                </a:tc>
                <a:tc hMerge="1">
                  <a:tcPr/>
                </a:tc>
                <a:tc>
                  <a:txBody>
                    <a:bodyPr/>
                    <a:lstStyle/>
                    <a:p>
                      <a:pPr algn="ctr">
                        <a:spcAft>
                          <a:spcPts val="0"/>
                        </a:spcAft>
                      </a:pPr>
                      <a:r>
                        <a:rPr lang="en-US" sz="1600" i="1" kern="100" dirty="0">
                          <a:effectLst/>
                        </a:rPr>
                        <a:t>O. </a:t>
                      </a:r>
                      <a:r>
                        <a:rPr lang="en-US" sz="1600" i="1" kern="100" dirty="0" err="1">
                          <a:effectLst/>
                        </a:rPr>
                        <a:t>staiva</a:t>
                      </a:r>
                      <a:endParaRPr lang="zh-CN" sz="1600" i="1" kern="100" dirty="0">
                        <a:effectLst/>
                        <a:latin typeface="Calibri" panose="020F0502020204030204"/>
                        <a:ea typeface="宋体" panose="02010600030101010101" pitchFamily="2" charset="-122"/>
                        <a:cs typeface="Times New Roman" panose="02020603050405020304"/>
                      </a:endParaRPr>
                    </a:p>
                  </a:txBody>
                  <a:tcPr marL="68578" marR="68578" marT="0" marB="0" anchor="ctr"/>
                </a:tc>
                <a:tc>
                  <a:txBody>
                    <a:bodyPr/>
                    <a:lstStyle/>
                    <a:p>
                      <a:pPr algn="ctr">
                        <a:spcAft>
                          <a:spcPts val="0"/>
                        </a:spcAft>
                      </a:pPr>
                      <a:r>
                        <a:rPr lang="en-US" sz="1600" i="1" kern="100" dirty="0">
                          <a:effectLst/>
                        </a:rPr>
                        <a:t>S. bicolor</a:t>
                      </a:r>
                      <a:endParaRPr lang="zh-CN" sz="1600" i="1" kern="100" dirty="0">
                        <a:effectLst/>
                        <a:latin typeface="Calibri" panose="020F0502020204030204"/>
                        <a:ea typeface="宋体" panose="02010600030101010101" pitchFamily="2" charset="-122"/>
                        <a:cs typeface="Times New Roman" panose="02020603050405020304"/>
                      </a:endParaRPr>
                    </a:p>
                  </a:txBody>
                  <a:tcPr marL="68578" marR="68578" marT="0" marB="0" anchor="ctr"/>
                </a:tc>
                <a:tc>
                  <a:txBody>
                    <a:bodyPr/>
                    <a:lstStyle/>
                    <a:p>
                      <a:pPr algn="ctr">
                        <a:spcAft>
                          <a:spcPts val="0"/>
                        </a:spcAft>
                      </a:pPr>
                      <a:r>
                        <a:rPr lang="en-US" sz="1600" i="1" kern="100" dirty="0">
                          <a:effectLst/>
                        </a:rPr>
                        <a:t>Z. mays</a:t>
                      </a:r>
                      <a:endParaRPr lang="zh-CN" sz="1600" i="1" kern="100" dirty="0">
                        <a:effectLst/>
                        <a:latin typeface="Calibri" panose="020F0502020204030204"/>
                        <a:ea typeface="宋体" panose="02010600030101010101" pitchFamily="2" charset="-122"/>
                        <a:cs typeface="Times New Roman" panose="02020603050405020304"/>
                      </a:endParaRPr>
                    </a:p>
                  </a:txBody>
                  <a:tcPr marL="68578" marR="68578" marT="0" marB="0" anchor="ctr"/>
                </a:tc>
                <a:tc>
                  <a:txBody>
                    <a:bodyPr/>
                    <a:lstStyle/>
                    <a:p>
                      <a:pPr algn="ctr">
                        <a:spcAft>
                          <a:spcPts val="0"/>
                        </a:spcAft>
                      </a:pPr>
                      <a:r>
                        <a:rPr lang="en-US" sz="1600" i="1" kern="100" dirty="0">
                          <a:effectLst/>
                        </a:rPr>
                        <a:t>B. </a:t>
                      </a:r>
                      <a:r>
                        <a:rPr lang="en-US" sz="1600" i="1" kern="100" dirty="0" err="1">
                          <a:effectLst/>
                        </a:rPr>
                        <a:t>distachyon</a:t>
                      </a:r>
                      <a:endParaRPr lang="zh-CN" sz="1600" i="1" kern="100" dirty="0">
                        <a:effectLst/>
                        <a:latin typeface="Calibri" panose="020F0502020204030204"/>
                        <a:ea typeface="宋体" panose="02010600030101010101" pitchFamily="2" charset="-122"/>
                        <a:cs typeface="Times New Roman" panose="02020603050405020304"/>
                      </a:endParaRPr>
                    </a:p>
                  </a:txBody>
                  <a:tcPr marL="68578" marR="68578" marT="0" marB="0" anchor="ctr"/>
                </a:tc>
                <a:tc>
                  <a:txBody>
                    <a:bodyPr/>
                    <a:lstStyle/>
                    <a:p>
                      <a:pPr algn="ctr">
                        <a:spcAft>
                          <a:spcPts val="0"/>
                        </a:spcAft>
                      </a:pPr>
                      <a:r>
                        <a:rPr lang="en-US" sz="1600" i="1" kern="100" dirty="0">
                          <a:effectLst/>
                        </a:rPr>
                        <a:t>S. </a:t>
                      </a:r>
                      <a:r>
                        <a:rPr lang="en-US" sz="1600" i="1" kern="100" dirty="0" err="1">
                          <a:effectLst/>
                        </a:rPr>
                        <a:t>italica</a:t>
                      </a:r>
                      <a:endParaRPr lang="zh-CN" sz="1600" i="1" kern="100" dirty="0">
                        <a:effectLst/>
                        <a:latin typeface="Calibri" panose="020F0502020204030204"/>
                        <a:ea typeface="宋体" panose="02010600030101010101" pitchFamily="2" charset="-122"/>
                        <a:cs typeface="Times New Roman" panose="02020603050405020304"/>
                      </a:endParaRPr>
                    </a:p>
                  </a:txBody>
                  <a:tcPr marL="68578" marR="68578" marT="0" marB="0" anchor="ctr"/>
                </a:tc>
                <a:tc gridSpan="2">
                  <a:txBody>
                    <a:bodyPr/>
                    <a:lstStyle/>
                    <a:p>
                      <a:pPr algn="ctr">
                        <a:spcAft>
                          <a:spcPts val="0"/>
                        </a:spcAft>
                      </a:pPr>
                      <a:r>
                        <a:rPr lang="en-US" sz="1600" i="1" kern="100" dirty="0">
                          <a:effectLst/>
                        </a:rPr>
                        <a:t>E. crus-</a:t>
                      </a:r>
                      <a:r>
                        <a:rPr lang="en-US" sz="1600" i="1" kern="100" dirty="0" err="1">
                          <a:effectLst/>
                        </a:rPr>
                        <a:t>galli</a:t>
                      </a:r>
                      <a:endParaRPr lang="zh-CN" sz="1600" i="1" kern="100" dirty="0">
                        <a:effectLst/>
                        <a:latin typeface="Calibri" panose="020F0502020204030204"/>
                        <a:ea typeface="宋体" panose="02010600030101010101" pitchFamily="2" charset="-122"/>
                        <a:cs typeface="Times New Roman" panose="02020603050405020304"/>
                      </a:endParaRPr>
                    </a:p>
                  </a:txBody>
                  <a:tcPr marL="68578" marR="68578" marT="0" marB="0" anchor="ctr"/>
                </a:tc>
                <a:tc hMerge="1">
                  <a:tcPr/>
                </a:tc>
              </a:tr>
              <a:tr h="428166">
                <a:tc rowSpan="3">
                  <a:txBody>
                    <a:bodyPr/>
                    <a:lstStyle/>
                    <a:p>
                      <a:pPr algn="ctr">
                        <a:spcAft>
                          <a:spcPts val="0"/>
                        </a:spcAft>
                      </a:pPr>
                      <a:r>
                        <a:rPr lang="en-US" sz="1600" kern="100" dirty="0" err="1">
                          <a:effectLst/>
                        </a:rPr>
                        <a:t>Retroelements</a:t>
                      </a:r>
                      <a:endParaRPr lang="zh-CN" sz="1600" kern="100" dirty="0">
                        <a:effectLst/>
                        <a:latin typeface="Calibri" panose="020F0502020204030204"/>
                        <a:ea typeface="宋体" panose="02010600030101010101" pitchFamily="2" charset="-122"/>
                        <a:cs typeface="Times New Roman" panose="02020603050405020304"/>
                      </a:endParaRPr>
                    </a:p>
                  </a:txBody>
                  <a:tcPr marL="68578" marR="68578" marT="0" marB="0" anchor="ctr">
                    <a:solidFill>
                      <a:schemeClr val="accent4">
                        <a:lumMod val="50000"/>
                      </a:schemeClr>
                    </a:solidFill>
                  </a:tcPr>
                </a:tc>
                <a:tc>
                  <a:txBody>
                    <a:bodyPr/>
                    <a:lstStyle/>
                    <a:p>
                      <a:pPr algn="just">
                        <a:spcAft>
                          <a:spcPts val="0"/>
                        </a:spcAft>
                      </a:pPr>
                      <a:r>
                        <a:rPr lang="en-US" sz="1600" kern="100">
                          <a:effectLst/>
                        </a:rPr>
                        <a:t>LTR</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solidFill>
                      <a:schemeClr val="accent4">
                        <a:lumMod val="75000"/>
                      </a:schemeClr>
                    </a:solidFill>
                  </a:tcPr>
                </a:tc>
                <a:tc>
                  <a:txBody>
                    <a:bodyPr/>
                    <a:lstStyle/>
                    <a:p>
                      <a:pPr algn="ctr">
                        <a:spcAft>
                          <a:spcPts val="0"/>
                        </a:spcAft>
                      </a:pPr>
                      <a:r>
                        <a:rPr lang="en-US" sz="1600" kern="100">
                          <a:effectLst/>
                        </a:rPr>
                        <a:t>18.18</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54.43</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74.6</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21.39</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29.58</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17.71</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just">
                        <a:spcAft>
                          <a:spcPts val="0"/>
                        </a:spcAft>
                      </a:pPr>
                      <a:r>
                        <a:rPr lang="zh-CN" sz="1600" kern="100">
                          <a:effectLst/>
                        </a:rPr>
                        <a:t> </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r>
              <a:tr h="428166">
                <a:tc vMerge="1">
                  <a:tcPr/>
                </a:tc>
                <a:tc>
                  <a:txBody>
                    <a:bodyPr/>
                    <a:lstStyle/>
                    <a:p>
                      <a:pPr algn="just">
                        <a:spcAft>
                          <a:spcPts val="0"/>
                        </a:spcAft>
                      </a:pPr>
                      <a:r>
                        <a:rPr lang="en-US" sz="1600" kern="100" dirty="0" smtClean="0">
                          <a:effectLst/>
                        </a:rPr>
                        <a:t>LINE</a:t>
                      </a:r>
                      <a:endParaRPr lang="zh-CN" sz="1600" kern="100" dirty="0">
                        <a:effectLst/>
                        <a:latin typeface="Calibri" panose="020F0502020204030204"/>
                        <a:ea typeface="宋体" panose="02010600030101010101" pitchFamily="2" charset="-122"/>
                        <a:cs typeface="Times New Roman" panose="02020603050405020304"/>
                      </a:endParaRPr>
                    </a:p>
                  </a:txBody>
                  <a:tcPr marL="68578" marR="68578" marT="0" marB="0">
                    <a:solidFill>
                      <a:schemeClr val="accent4">
                        <a:lumMod val="75000"/>
                      </a:schemeClr>
                    </a:solidFill>
                  </a:tcPr>
                </a:tc>
                <a:tc>
                  <a:txBody>
                    <a:bodyPr/>
                    <a:lstStyle/>
                    <a:p>
                      <a:pPr algn="ctr">
                        <a:spcAft>
                          <a:spcPts val="0"/>
                        </a:spcAft>
                      </a:pPr>
                      <a:r>
                        <a:rPr lang="en-US" sz="1600" kern="100">
                          <a:effectLst/>
                        </a:rPr>
                        <a:t>1.12</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0.04</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1</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1.94</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1.81</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1.75</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just">
                        <a:spcAft>
                          <a:spcPts val="0"/>
                        </a:spcAft>
                      </a:pPr>
                      <a:r>
                        <a:rPr lang="zh-CN" sz="1600" kern="100">
                          <a:effectLst/>
                        </a:rPr>
                        <a:t> </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r>
              <a:tr h="428166">
                <a:tc vMerge="1">
                  <a:tcPr/>
                </a:tc>
                <a:tc>
                  <a:txBody>
                    <a:bodyPr/>
                    <a:lstStyle/>
                    <a:p>
                      <a:pPr algn="just">
                        <a:spcAft>
                          <a:spcPts val="0"/>
                        </a:spcAft>
                      </a:pPr>
                      <a:r>
                        <a:rPr lang="en-US" sz="1600" kern="100" dirty="0" smtClean="0">
                          <a:effectLst/>
                        </a:rPr>
                        <a:t>SINE</a:t>
                      </a:r>
                      <a:endParaRPr lang="zh-CN" sz="1600" kern="100" dirty="0">
                        <a:effectLst/>
                        <a:latin typeface="Calibri" panose="020F0502020204030204"/>
                        <a:ea typeface="宋体" panose="02010600030101010101" pitchFamily="2" charset="-122"/>
                        <a:cs typeface="Times New Roman" panose="02020603050405020304"/>
                      </a:endParaRPr>
                    </a:p>
                  </a:txBody>
                  <a:tcPr marL="68578" marR="68578" marT="0" marB="0">
                    <a:solidFill>
                      <a:schemeClr val="accent4">
                        <a:lumMod val="75000"/>
                      </a:schemeClr>
                    </a:solidFill>
                  </a:tcPr>
                </a:tc>
                <a:tc>
                  <a:txBody>
                    <a:bodyPr/>
                    <a:lstStyle/>
                    <a:p>
                      <a:pPr algn="ctr">
                        <a:spcAft>
                          <a:spcPts val="0"/>
                        </a:spcAft>
                      </a:pPr>
                      <a:r>
                        <a:rPr lang="en-US" sz="1600" kern="100">
                          <a:effectLst/>
                        </a:rPr>
                        <a:t>0.06</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0</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0</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0</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0.17</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0.18</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just">
                        <a:spcAft>
                          <a:spcPts val="0"/>
                        </a:spcAft>
                      </a:pPr>
                      <a:r>
                        <a:rPr lang="zh-CN" sz="1600" kern="100">
                          <a:effectLst/>
                        </a:rPr>
                        <a:t> </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r>
              <a:tr h="428166">
                <a:tc gridSpan="2">
                  <a:txBody>
                    <a:bodyPr/>
                    <a:lstStyle/>
                    <a:p>
                      <a:pPr algn="ctr">
                        <a:spcAft>
                          <a:spcPts val="0"/>
                        </a:spcAft>
                      </a:pPr>
                      <a:r>
                        <a:rPr lang="en-US" sz="1600" kern="100" dirty="0">
                          <a:effectLst/>
                        </a:rPr>
                        <a:t>DNA transposons</a:t>
                      </a:r>
                      <a:endParaRPr lang="zh-CN" sz="1600" kern="100" dirty="0">
                        <a:effectLst/>
                        <a:latin typeface="Calibri" panose="020F0502020204030204"/>
                        <a:ea typeface="宋体" panose="02010600030101010101" pitchFamily="2" charset="-122"/>
                        <a:cs typeface="Times New Roman" panose="02020603050405020304"/>
                      </a:endParaRPr>
                    </a:p>
                  </a:txBody>
                  <a:tcPr marL="68578" marR="68578" marT="0" marB="0" anchor="ctr">
                    <a:solidFill>
                      <a:schemeClr val="accent4">
                        <a:lumMod val="50000"/>
                      </a:schemeClr>
                    </a:solidFill>
                  </a:tcPr>
                </a:tc>
                <a:tc hMerge="1">
                  <a:tcPr/>
                </a:tc>
                <a:tc>
                  <a:txBody>
                    <a:bodyPr/>
                    <a:lstStyle/>
                    <a:p>
                      <a:pPr algn="ctr">
                        <a:spcAft>
                          <a:spcPts val="0"/>
                        </a:spcAft>
                      </a:pPr>
                      <a:r>
                        <a:rPr lang="en-US" sz="1600" kern="100">
                          <a:effectLst/>
                        </a:rPr>
                        <a:t>12.96</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7.46</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8.6</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4.77</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9.38</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5.58</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just">
                        <a:spcAft>
                          <a:spcPts val="0"/>
                        </a:spcAft>
                      </a:pPr>
                      <a:r>
                        <a:rPr lang="zh-CN" sz="1600" kern="100">
                          <a:effectLst/>
                        </a:rPr>
                        <a:t> </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r>
              <a:tr h="428166">
                <a:tc gridSpan="2">
                  <a:txBody>
                    <a:bodyPr/>
                    <a:lstStyle/>
                    <a:p>
                      <a:pPr algn="ctr">
                        <a:spcAft>
                          <a:spcPts val="0"/>
                        </a:spcAft>
                      </a:pPr>
                      <a:r>
                        <a:rPr lang="en-US" sz="1600" kern="100" dirty="0">
                          <a:effectLst/>
                        </a:rPr>
                        <a:t>Unknown (unclassified)</a:t>
                      </a:r>
                      <a:endParaRPr lang="zh-CN" sz="1600" kern="100" dirty="0">
                        <a:effectLst/>
                        <a:latin typeface="Calibri" panose="020F0502020204030204"/>
                        <a:ea typeface="宋体" panose="02010600030101010101" pitchFamily="2" charset="-122"/>
                        <a:cs typeface="Times New Roman" panose="02020603050405020304"/>
                      </a:endParaRPr>
                    </a:p>
                  </a:txBody>
                  <a:tcPr marL="68578" marR="68578" marT="0" marB="0" anchor="ctr">
                    <a:solidFill>
                      <a:schemeClr val="accent4">
                        <a:lumMod val="50000"/>
                      </a:schemeClr>
                    </a:solidFill>
                  </a:tcPr>
                </a:tc>
                <a:tc hMerge="1">
                  <a:tcPr/>
                </a:tc>
                <a:tc>
                  <a:txBody>
                    <a:bodyPr/>
                    <a:lstStyle/>
                    <a:p>
                      <a:pPr algn="ctr">
                        <a:spcAft>
                          <a:spcPts val="0"/>
                        </a:spcAft>
                      </a:pPr>
                      <a:r>
                        <a:rPr lang="en-US" sz="1600" kern="100">
                          <a:effectLst/>
                        </a:rPr>
                        <a:t>1.8</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0.12</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5.39</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kern="100">
                          <a:effectLst/>
                        </a:rPr>
                        <a:t>9.27</a:t>
                      </a:r>
                      <a:endParaRPr lang="zh-CN" sz="1600" kern="10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just">
                        <a:spcAft>
                          <a:spcPts val="0"/>
                        </a:spcAft>
                      </a:pPr>
                      <a:r>
                        <a:rPr lang="zh-CN" sz="1600" kern="100">
                          <a:effectLst/>
                        </a:rPr>
                        <a:t> </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r>
              <a:tr h="428166">
                <a:tc gridSpan="2">
                  <a:txBody>
                    <a:bodyPr/>
                    <a:lstStyle/>
                    <a:p>
                      <a:pPr algn="ctr">
                        <a:spcAft>
                          <a:spcPts val="0"/>
                        </a:spcAft>
                      </a:pPr>
                      <a:r>
                        <a:rPr lang="en-US" sz="1600" kern="100" dirty="0">
                          <a:effectLst/>
                        </a:rPr>
                        <a:t>Total TEs</a:t>
                      </a:r>
                      <a:endParaRPr lang="zh-CN" sz="1600" kern="100" dirty="0">
                        <a:effectLst/>
                        <a:latin typeface="Calibri" panose="020F0502020204030204"/>
                        <a:ea typeface="宋体" panose="02010600030101010101" pitchFamily="2" charset="-122"/>
                        <a:cs typeface="Times New Roman" panose="02020603050405020304"/>
                      </a:endParaRPr>
                    </a:p>
                  </a:txBody>
                  <a:tcPr marL="68578" marR="68578" marT="0" marB="0" anchor="ctr">
                    <a:solidFill>
                      <a:schemeClr val="accent4">
                        <a:lumMod val="50000"/>
                      </a:schemeClr>
                    </a:solidFill>
                  </a:tcPr>
                </a:tc>
                <a:tc hMerge="1">
                  <a:tcPr/>
                </a:tc>
                <a:tc>
                  <a:txBody>
                    <a:bodyPr/>
                    <a:lstStyle/>
                    <a:p>
                      <a:pPr algn="ctr">
                        <a:spcAft>
                          <a:spcPts val="0"/>
                        </a:spcAft>
                      </a:pPr>
                      <a:r>
                        <a:rPr lang="en-US" sz="1600" b="1" kern="100" dirty="0">
                          <a:effectLst/>
                        </a:rPr>
                        <a:t>28.81</a:t>
                      </a:r>
                      <a:endParaRPr lang="zh-CN" sz="1600" b="1" kern="100" dirty="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b="1" kern="100" dirty="0">
                          <a:effectLst/>
                        </a:rPr>
                        <a:t>62.0</a:t>
                      </a:r>
                      <a:endParaRPr lang="zh-CN" sz="1600" b="1" kern="100" dirty="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b="1" kern="100" dirty="0">
                          <a:effectLst/>
                        </a:rPr>
                        <a:t>84.2</a:t>
                      </a:r>
                      <a:endParaRPr lang="zh-CN" sz="1600" b="1" kern="100" dirty="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b="1" kern="100" dirty="0">
                          <a:effectLst/>
                        </a:rPr>
                        <a:t>28.1</a:t>
                      </a:r>
                      <a:endParaRPr lang="zh-CN" sz="1600" b="1" kern="100" dirty="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b="1" kern="100" dirty="0">
                          <a:effectLst/>
                        </a:rPr>
                        <a:t>46.44</a:t>
                      </a:r>
                      <a:endParaRPr lang="zh-CN" sz="1600" b="1" kern="100" dirty="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ctr">
                        <a:spcAft>
                          <a:spcPts val="0"/>
                        </a:spcAft>
                      </a:pPr>
                      <a:r>
                        <a:rPr lang="en-US" sz="1600" b="1" kern="100" dirty="0">
                          <a:effectLst/>
                        </a:rPr>
                        <a:t>34.5</a:t>
                      </a:r>
                      <a:endParaRPr lang="zh-CN" sz="1600" b="1" kern="100" dirty="0">
                        <a:effectLst/>
                        <a:latin typeface="Calibri" panose="020F0502020204030204"/>
                        <a:ea typeface="宋体" panose="02010600030101010101" pitchFamily="2" charset="-122"/>
                        <a:cs typeface="Times New Roman" panose="02020603050405020304"/>
                      </a:endParaRPr>
                    </a:p>
                  </a:txBody>
                  <a:tcPr marL="68578" marR="68578" marT="0" marB="0"/>
                </a:tc>
                <a:tc>
                  <a:txBody>
                    <a:bodyPr/>
                    <a:lstStyle/>
                    <a:p>
                      <a:pPr algn="just">
                        <a:spcAft>
                          <a:spcPts val="0"/>
                        </a:spcAft>
                      </a:pPr>
                      <a:r>
                        <a:rPr lang="zh-CN" sz="1600" kern="100" dirty="0">
                          <a:effectLst/>
                        </a:rPr>
                        <a:t> </a:t>
                      </a:r>
                      <a:endParaRPr lang="zh-CN" sz="1600" kern="100" dirty="0">
                        <a:effectLst/>
                        <a:latin typeface="Calibri" panose="020F0502020204030204"/>
                        <a:ea typeface="宋体" panose="02010600030101010101" pitchFamily="2" charset="-122"/>
                        <a:cs typeface="Times New Roman" panose="02020603050405020304"/>
                      </a:endParaRPr>
                    </a:p>
                  </a:txBody>
                  <a:tcPr marL="0" marR="0" marT="0" marB="0" anchor="ctr"/>
                </a:tc>
              </a:tr>
            </a:tbl>
          </a:graphicData>
        </a:graphic>
      </p:graphicFrame>
      <p:sp>
        <p:nvSpPr>
          <p:cNvPr id="75853" name="矩形 2"/>
          <p:cNvSpPr/>
          <p:nvPr/>
        </p:nvSpPr>
        <p:spPr>
          <a:xfrm>
            <a:off x="684213" y="981075"/>
            <a:ext cx="7488237" cy="1076325"/>
          </a:xfrm>
          <a:prstGeom prst="rect">
            <a:avLst/>
          </a:prstGeom>
          <a:noFill/>
          <a:ln w="9525">
            <a:noFill/>
          </a:ln>
        </p:spPr>
        <p:txBody>
          <a:bodyPr>
            <a:spAutoFit/>
          </a:bodyPr>
          <a:lstStyle/>
          <a:p>
            <a:r>
              <a:rPr lang="en-US" altLang="zh-CN" sz="3200" b="1" dirty="0">
                <a:latin typeface="Times New Roman" panose="02020603050405020304" pitchFamily="18" charset="0"/>
              </a:rPr>
              <a:t>Percentage of repeat sequences in grass genomes</a:t>
            </a:r>
            <a:endParaRPr lang="zh-CN" altLang="en-US" sz="3200" dirty="0">
              <a:latin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vert="horz" wrap="square" lIns="91440" tIns="45720" rIns="91440" bIns="45720" anchor="ctr"/>
          <a:lstStyle/>
          <a:p>
            <a:r>
              <a:rPr lang="zh-CN" altLang="en-US" sz="4000" b="1" dirty="0">
                <a:latin typeface="黑体" panose="02010609060101010101" pitchFamily="49" charset="-122"/>
                <a:ea typeface="黑体" panose="02010609060101010101" pitchFamily="49" charset="-122"/>
              </a:rPr>
              <a:t>基因组领域急需解决的关键技术</a:t>
            </a:r>
            <a:endParaRPr lang="zh-CN" altLang="en-US" sz="4000" b="1" dirty="0">
              <a:latin typeface="黑体" panose="02010609060101010101" pitchFamily="49" charset="-122"/>
              <a:ea typeface="黑体" panose="02010609060101010101" pitchFamily="49" charset="-122"/>
            </a:endParaRPr>
          </a:p>
        </p:txBody>
      </p:sp>
      <p:sp>
        <p:nvSpPr>
          <p:cNvPr id="5123" name="内容占位符 2"/>
          <p:cNvSpPr>
            <a:spLocks noGrp="1"/>
          </p:cNvSpPr>
          <p:nvPr>
            <p:ph idx="1"/>
          </p:nvPr>
        </p:nvSpPr>
        <p:spPr/>
        <p:txBody>
          <a:bodyPr vert="horz" wrap="square" lIns="91440" tIns="45720" rIns="91440" bIns="45720" anchor="t"/>
          <a:lstStyle/>
          <a:p>
            <a:r>
              <a:rPr lang="zh-CN" altLang="en-US" dirty="0"/>
              <a:t>大基因组</a:t>
            </a:r>
            <a:r>
              <a:rPr lang="en-US" altLang="zh-CN" i="1" dirty="0"/>
              <a:t>de novo</a:t>
            </a:r>
            <a:r>
              <a:rPr lang="zh-CN" altLang="en-US" dirty="0"/>
              <a:t>组装算法与软件开发</a:t>
            </a:r>
            <a:endParaRPr lang="en-US" altLang="zh-CN" dirty="0"/>
          </a:p>
          <a:p>
            <a:r>
              <a:rPr lang="zh-CN" altLang="en-US" dirty="0"/>
              <a:t>大基因组注释核心技术开发</a:t>
            </a:r>
            <a:endParaRPr lang="en-US" altLang="zh-CN" dirty="0"/>
          </a:p>
          <a:p>
            <a:r>
              <a:rPr lang="zh-CN" altLang="en-US" dirty="0"/>
              <a:t>比较基因组与进化分析核心技术开发</a:t>
            </a:r>
            <a:endParaRPr lang="en-US" altLang="zh-CN" dirty="0"/>
          </a:p>
          <a:p>
            <a:r>
              <a:rPr lang="zh-CN" altLang="en-US" dirty="0"/>
              <a:t>大基因组重测序数据分析核心技术开发</a:t>
            </a:r>
            <a:endParaRPr lang="en-US" altLang="zh-CN" dirty="0"/>
          </a:p>
          <a:p>
            <a:r>
              <a:rPr lang="en-US" altLang="zh-CN" dirty="0"/>
              <a:t>RNA</a:t>
            </a:r>
            <a:r>
              <a:rPr lang="zh-CN" altLang="en-US" dirty="0"/>
              <a:t>分析</a:t>
            </a:r>
            <a:endParaRPr lang="zh-CN" altLang="en-US" dirty="0"/>
          </a:p>
        </p:txBody>
      </p:sp>
      <p:sp>
        <p:nvSpPr>
          <p:cNvPr id="5124" name="矩形 3"/>
          <p:cNvSpPr/>
          <p:nvPr/>
        </p:nvSpPr>
        <p:spPr>
          <a:xfrm>
            <a:off x="755650" y="5373688"/>
            <a:ext cx="7848600" cy="461962"/>
          </a:xfrm>
          <a:prstGeom prst="rect">
            <a:avLst/>
          </a:prstGeom>
          <a:noFill/>
          <a:ln w="9525">
            <a:noFill/>
          </a:ln>
        </p:spPr>
        <p:txBody>
          <a:bodyPr>
            <a:spAutoFit/>
          </a:bodyPr>
          <a:lstStyle/>
          <a:p>
            <a:r>
              <a:rPr lang="zh-CN" altLang="en-US" dirty="0">
                <a:latin typeface="Times New Roman" panose="02020603050405020304" pitchFamily="18" charset="0"/>
              </a:rPr>
              <a:t>（杨焕明主编，</a:t>
            </a:r>
            <a:r>
              <a:rPr lang="en-US" altLang="zh-CN" dirty="0">
                <a:latin typeface="Times New Roman" panose="02020603050405020304" pitchFamily="18" charset="0"/>
              </a:rPr>
              <a:t>《</a:t>
            </a:r>
            <a:r>
              <a:rPr lang="zh-CN" altLang="en-US" dirty="0">
                <a:latin typeface="Times New Roman" panose="02020603050405020304" pitchFamily="18" charset="0"/>
              </a:rPr>
              <a:t>基因组学方法</a:t>
            </a:r>
            <a:r>
              <a:rPr lang="en-US" altLang="zh-CN" dirty="0">
                <a:latin typeface="Times New Roman" panose="02020603050405020304" pitchFamily="18" charset="0"/>
              </a:rPr>
              <a:t>》</a:t>
            </a:r>
            <a:r>
              <a:rPr lang="zh-CN" altLang="en-US" dirty="0">
                <a:latin typeface="Times New Roman" panose="02020603050405020304" pitchFamily="18" charset="0"/>
              </a:rPr>
              <a:t>，科学出版社，</a:t>
            </a:r>
            <a:r>
              <a:rPr lang="en-US" altLang="zh-CN" dirty="0">
                <a:latin typeface="Times New Roman" panose="02020603050405020304" pitchFamily="18" charset="0"/>
              </a:rPr>
              <a:t>2012</a:t>
            </a:r>
            <a:r>
              <a:rPr lang="zh-CN" altLang="en-US" dirty="0">
                <a:latin typeface="Times New Roman" panose="02020603050405020304" pitchFamily="18" charset="0"/>
              </a:rPr>
              <a:t>）。</a:t>
            </a:r>
            <a:endParaRPr lang="zh-CN" altLang="en-US" dirty="0">
              <a:latin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标题 1"/>
          <p:cNvSpPr>
            <a:spLocks noGrp="1"/>
          </p:cNvSpPr>
          <p:nvPr>
            <p:ph type="title"/>
          </p:nvPr>
        </p:nvSpPr>
        <p:spPr/>
        <p:txBody>
          <a:bodyPr vert="horz" wrap="square" lIns="91440" tIns="45720" rIns="91440" bIns="45720" anchor="ctr"/>
          <a:lstStyle/>
          <a:p>
            <a:r>
              <a:rPr lang="zh-CN" altLang="en-US" dirty="0">
                <a:latin typeface="黑体" panose="02010609060101010101" pitchFamily="49" charset="-122"/>
                <a:ea typeface="黑体" panose="02010609060101010101" pitchFamily="49" charset="-122"/>
              </a:rPr>
              <a:t>本讲小结</a:t>
            </a:r>
            <a:endParaRPr lang="zh-CN" altLang="en-US" dirty="0">
              <a:latin typeface="黑体" panose="02010609060101010101" pitchFamily="49" charset="-122"/>
              <a:ea typeface="黑体" panose="02010609060101010101" pitchFamily="49" charset="-122"/>
            </a:endParaRPr>
          </a:p>
        </p:txBody>
      </p:sp>
      <p:sp>
        <p:nvSpPr>
          <p:cNvPr id="87043" name="内容占位符 2"/>
          <p:cNvSpPr>
            <a:spLocks noGrp="1"/>
          </p:cNvSpPr>
          <p:nvPr>
            <p:ph idx="1"/>
          </p:nvPr>
        </p:nvSpPr>
        <p:spPr/>
        <p:txBody>
          <a:bodyPr vert="horz" wrap="square" lIns="91440" tIns="45720" rIns="91440" bIns="45720" anchor="t"/>
          <a:lstStyle/>
          <a:p>
            <a:r>
              <a:rPr lang="zh-CN" altLang="en-US" dirty="0">
                <a:sym typeface="+mn-ea"/>
              </a:rPr>
              <a:t>基因组调查测序及其目的</a:t>
            </a:r>
            <a:endParaRPr lang="zh-CN" altLang="en-US" dirty="0">
              <a:sym typeface="+mn-ea"/>
            </a:endParaRPr>
          </a:p>
          <a:p>
            <a:r>
              <a:rPr lang="zh-CN" altLang="en-US" dirty="0"/>
              <a:t>基因组测序策略</a:t>
            </a:r>
            <a:endParaRPr lang="en-US" altLang="zh-CN" dirty="0"/>
          </a:p>
          <a:p>
            <a:r>
              <a:rPr lang="zh-CN" altLang="en-US" dirty="0"/>
              <a:t>基因组构成及其基因注释的一般方法</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p:cNvPicPr>
          <p:nvPr/>
        </p:nvPicPr>
        <p:blipFill>
          <a:blip r:embed="rId1"/>
          <a:stretch>
            <a:fillRect/>
          </a:stretch>
        </p:blipFill>
        <p:spPr>
          <a:xfrm>
            <a:off x="34925" y="115888"/>
            <a:ext cx="9021763" cy="6632575"/>
          </a:xfrm>
          <a:prstGeom prst="rect">
            <a:avLst/>
          </a:prstGeom>
          <a:noFill/>
          <a:ln w="9525">
            <a:noFill/>
          </a:ln>
        </p:spPr>
      </p:pic>
      <p:pic>
        <p:nvPicPr>
          <p:cNvPr id="11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437112"/>
            <a:ext cx="3600450" cy="1604963"/>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p:nvPr/>
        </p:nvSpPr>
        <p:spPr>
          <a:xfrm>
            <a:off x="587375" y="620713"/>
            <a:ext cx="7848600" cy="6462712"/>
          </a:xfrm>
          <a:prstGeom prst="rect">
            <a:avLst/>
          </a:prstGeom>
          <a:noFill/>
          <a:ln w="9525">
            <a:noFill/>
          </a:ln>
        </p:spPr>
        <p:txBody>
          <a:bodyPr>
            <a:spAutoFit/>
          </a:bodyPr>
          <a:lstStyle/>
          <a:p>
            <a:pPr lvl="1" eaLnBrk="1" hangingPunct="1"/>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基于</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K-mer</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的分析方法来来估计基因组大小和杂合率等，即从一段连续序列中迭代地选取长度为K个碱基的序列，若read长度为 L，</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K-mer </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长度为 K，那么可以得到L-K+1个</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K-mer</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a:t>
            </a:r>
            <a:endPar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1" eaLnBrk="1" hangingPunct="1"/>
            <a:endParaRPr lang="en-US" altLang="zh-CN"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1" eaLnBrk="1" hangingPunct="1"/>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定义：</a:t>
            </a:r>
            <a:endPar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2" eaLnBrk="1" hangingPunct="1"/>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K-mer </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深度分布曲线：</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K-mer </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深度~</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K-mer</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深度频率。</a:t>
            </a:r>
            <a:endPar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1" eaLnBrk="1" hangingPunct="1"/>
            <a:endParaRPr lang="en-US" altLang="zh-CN"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1" eaLnBrk="1" hangingPunct="1"/>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假设：</a:t>
            </a:r>
            <a:endPar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2" eaLnBrk="1" hangingPunct="1"/>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1）从 read 中逐碱基取出的所有</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K-mer</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能够遍历整个基因组。</a:t>
            </a:r>
            <a:endPar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2" eaLnBrk="1" hangingPunct="1"/>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根据 Lander_waterman 算法，基因组大小（G）满足以下公式：</a:t>
            </a:r>
            <a:endPar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2" eaLnBrk="1" hangingPunct="1"/>
            <a:endParaRPr lang="en-US" altLang="zh-CN"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2" eaLnBrk="1" hangingPunct="1"/>
            <a:endPar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2" eaLnBrk="1" hangingPunct="1"/>
            <a:endPar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2" eaLnBrk="1" hangingPunct="1"/>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a:t>
            </a:r>
            <a:r>
              <a:rPr lang="zh-CN" altLang="en-US" sz="1800" baseline="-25000" dirty="0">
                <a:solidFill>
                  <a:schemeClr val="tx2"/>
                </a:solidFill>
                <a:latin typeface="Arial Unicode MS" panose="020B0604020202020204" charset="-122"/>
                <a:ea typeface="Arial Unicode MS" panose="020B0604020202020204" charset="-122"/>
                <a:sym typeface="Wingdings" panose="05000000000000000000" pitchFamily="2" charset="2"/>
              </a:rPr>
              <a:t>num</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为 </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K-mer </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个数， </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a:t>
            </a:r>
            <a:r>
              <a:rPr lang="zh-CN" altLang="en-US" sz="1800" baseline="-25000" dirty="0">
                <a:solidFill>
                  <a:schemeClr val="tx2"/>
                </a:solidFill>
                <a:latin typeface="Arial Unicode MS" panose="020B0604020202020204" charset="-122"/>
                <a:ea typeface="Arial Unicode MS" panose="020B0604020202020204" charset="-122"/>
                <a:sym typeface="Wingdings" panose="05000000000000000000" pitchFamily="2" charset="2"/>
              </a:rPr>
              <a:t>depth</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为 </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K-mer</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期望深度，</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b</a:t>
            </a:r>
            <a:r>
              <a:rPr lang="zh-CN" altLang="en-US" sz="1800" baseline="-25000" dirty="0">
                <a:solidFill>
                  <a:schemeClr val="tx2"/>
                </a:solidFill>
                <a:latin typeface="Arial Unicode MS" panose="020B0604020202020204" charset="-122"/>
                <a:ea typeface="Arial Unicode MS" panose="020B0604020202020204" charset="-122"/>
                <a:sym typeface="Wingdings" panose="05000000000000000000" pitchFamily="2" charset="2"/>
              </a:rPr>
              <a:t>num</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为碱基个数，</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b</a:t>
            </a:r>
            <a:r>
              <a:rPr lang="zh-CN" altLang="en-US" sz="1800" baseline="-25000" dirty="0">
                <a:solidFill>
                  <a:schemeClr val="tx2"/>
                </a:solidFill>
                <a:latin typeface="Arial Unicode MS" panose="020B0604020202020204" charset="-122"/>
                <a:ea typeface="Arial Unicode MS" panose="020B0604020202020204" charset="-122"/>
                <a:sym typeface="Wingdings" panose="05000000000000000000" pitchFamily="2" charset="2"/>
              </a:rPr>
              <a:t>depth</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为碱基期望深度。</a:t>
            </a:r>
            <a:endPar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2" eaLnBrk="1" hangingPunct="1"/>
            <a:endParaRPr lang="en-US" altLang="zh-CN"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2" eaLnBrk="1" hangingPunct="1"/>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2）</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K-mer </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深度频率分布服从泊松分布</a:t>
            </a:r>
            <a:endPar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2" eaLnBrk="1" hangingPunct="1"/>
            <a:endPar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2" eaLnBrk="1" hangingPunct="1"/>
            <a:endPar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1" eaLnBrk="1" hangingPunct="1"/>
            <a:endPar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pPr lvl="2" eaLnBrk="1" hangingPunct="1"/>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λ 为期望值，取整后得到众数，即峰值为对应的测序</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K-mer</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深度，作为</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K-mer</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深度的估计值</a:t>
            </a:r>
            <a:r>
              <a:rPr lang="zh-CN" altLang="en-US" sz="1800" i="1" dirty="0">
                <a:solidFill>
                  <a:schemeClr val="tx2"/>
                </a:solidFill>
                <a:latin typeface="Arial Unicode MS" panose="020B0604020202020204" charset="-122"/>
                <a:ea typeface="Arial Unicode MS" panose="020B0604020202020204" charset="-122"/>
                <a:sym typeface="Wingdings" panose="05000000000000000000" pitchFamily="2" charset="2"/>
              </a:rPr>
              <a:t>K</a:t>
            </a:r>
            <a:r>
              <a:rPr lang="zh-CN" altLang="en-US" sz="1800" baseline="-25000" dirty="0">
                <a:solidFill>
                  <a:schemeClr val="tx2"/>
                </a:solidFill>
                <a:latin typeface="Arial Unicode MS" panose="020B0604020202020204" charset="-122"/>
                <a:ea typeface="Arial Unicode MS" panose="020B0604020202020204" charset="-122"/>
                <a:sym typeface="Wingdings" panose="05000000000000000000" pitchFamily="2" charset="2"/>
              </a:rPr>
              <a:t>depth</a:t>
            </a:r>
            <a:r>
              <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rPr>
              <a:t>。</a:t>
            </a:r>
            <a:endParaRPr lang="zh-CN" altLang="en-US" sz="1800" dirty="0">
              <a:solidFill>
                <a:schemeClr val="tx2"/>
              </a:solidFill>
              <a:latin typeface="Arial Unicode MS" panose="020B0604020202020204" charset="-122"/>
              <a:ea typeface="Arial Unicode MS" panose="020B0604020202020204" charset="-122"/>
              <a:sym typeface="Wingdings" panose="05000000000000000000" pitchFamily="2" charset="2"/>
            </a:endParaRPr>
          </a:p>
          <a:p>
            <a:endParaRPr lang="zh-CN" altLang="en-US" sz="1800" dirty="0">
              <a:solidFill>
                <a:schemeClr val="tx2"/>
              </a:solidFill>
              <a:latin typeface="Times New Roman" panose="02020603050405020304" pitchFamily="18" charset="0"/>
              <a:sym typeface="Wingdings" panose="05000000000000000000" pitchFamily="2" charset="2"/>
            </a:endParaRPr>
          </a:p>
        </p:txBody>
      </p:sp>
      <p:pic>
        <p:nvPicPr>
          <p:cNvPr id="50179" name="Picture 7" descr="公式2"/>
          <p:cNvPicPr>
            <a:picLocks noChangeAspect="1"/>
          </p:cNvPicPr>
          <p:nvPr/>
        </p:nvPicPr>
        <p:blipFill>
          <a:blip r:embed="rId1"/>
          <a:stretch>
            <a:fillRect/>
          </a:stretch>
        </p:blipFill>
        <p:spPr>
          <a:xfrm>
            <a:off x="3536950" y="5373688"/>
            <a:ext cx="1814513" cy="571500"/>
          </a:xfrm>
          <a:prstGeom prst="rect">
            <a:avLst/>
          </a:prstGeom>
          <a:noFill/>
          <a:ln w="9525">
            <a:noFill/>
          </a:ln>
        </p:spPr>
      </p:pic>
      <p:pic>
        <p:nvPicPr>
          <p:cNvPr id="50180" name="Picture 8" descr="g公式1"/>
          <p:cNvPicPr>
            <a:picLocks noChangeAspect="1"/>
          </p:cNvPicPr>
          <p:nvPr/>
        </p:nvPicPr>
        <p:blipFill>
          <a:blip r:embed="rId2"/>
          <a:stretch>
            <a:fillRect/>
          </a:stretch>
        </p:blipFill>
        <p:spPr>
          <a:xfrm>
            <a:off x="3571875" y="3500438"/>
            <a:ext cx="1592263" cy="608012"/>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611188" y="115888"/>
            <a:ext cx="7772400" cy="1143000"/>
          </a:xfrm>
        </p:spPr>
        <p:txBody>
          <a:bodyPr vert="horz" wrap="square" lIns="91440" tIns="45720" rIns="91440" bIns="45720" anchor="ctr"/>
          <a:lstStyle/>
          <a:p>
            <a:pPr eaLnBrk="1" hangingPunct="1"/>
            <a:r>
              <a:rPr lang="en-AU" altLang="zh-CN" i="1" dirty="0"/>
              <a:t>k</a:t>
            </a:r>
            <a:r>
              <a:rPr lang="en-AU" altLang="zh-CN" dirty="0"/>
              <a:t>-mer counts and frequencies </a:t>
            </a:r>
            <a:endParaRPr lang="en-AU" altLang="zh-CN" dirty="0"/>
          </a:p>
        </p:txBody>
      </p:sp>
      <p:sp>
        <p:nvSpPr>
          <p:cNvPr id="51203" name="Text Box 3"/>
          <p:cNvSpPr txBox="1"/>
          <p:nvPr/>
        </p:nvSpPr>
        <p:spPr>
          <a:xfrm>
            <a:off x="812800" y="1181100"/>
            <a:ext cx="5105400" cy="5586413"/>
          </a:xfrm>
          <a:prstGeom prst="rect">
            <a:avLst/>
          </a:prstGeom>
          <a:noFill/>
          <a:ln w="9525">
            <a:noFill/>
          </a:ln>
        </p:spPr>
        <p:txBody>
          <a:bodyPr>
            <a:spAutoFit/>
          </a:bodyPr>
          <a:lstStyle/>
          <a:p>
            <a:pPr>
              <a:lnSpc>
                <a:spcPct val="150000"/>
              </a:lnSpc>
              <a:spcBef>
                <a:spcPct val="50000"/>
              </a:spcBef>
            </a:pPr>
            <a:r>
              <a:rPr lang="en-AU" altLang="zh-CN" sz="1400" dirty="0">
                <a:latin typeface="Courier New" panose="02070309020205020404" pitchFamily="49" charset="0"/>
              </a:rPr>
              <a:t>GCGAGATCCAACGGTGAACAGCTGCCCAAAAGAAAAaCCGCCTGGAAGTCCGAGGACCTTTAGTACTGTACTCTACCCCCGAACCAGCAGCCTTCGtGCCAaGCAAGACCGCCCTTGTCCCTTTCCTTTATCCATTCCGCcTCCTTCTTTGCTTTGTTCCAATAGAGTCTAAGGCAAAGCTAAAGTGGTTCGTaTGCCTACTTTACCTACTTGACGAAAGGGAACGAACTTCGTTTCGTTTCCGGGTTTATGGATTGGATTCAGTCAGCCTCACTCCTTCCTTTTTATGTTGTCGTGATGGTTACCGGCGAACGCTCCCAAAGGCGACCCTCTCGAGTTTCCGGCTGTTTTCTAGATTGAAGTAGCCTTTCGTCGCCCCGAAAGAAGTCACTATCAAAGAGCTCGCCCTACTGAAGTACCAAAGGTGCGCTCAGCCCGGTGACTAAGAAATGGGTTTGCGCTTGAATTGAAGTGATGAGGTTTTTCGAGGGAAGTAGGGCTCTTATTGACTAAAAGTGGGTTCTTCGCTTTCCTTTAGAATGAAAGTTGCTATGAAGCCCCTACTACTTACTTTGTTTGATTCAAAAGGCGAACGGCCCCCCAACAAGTCGTATGGGGTGGGGTGCTTGTGATAAGCTGCCTTGGATATGAGGAATTCTCAAATTGGGAAAGCATTTCTTGATTTGAAGAAACAAGAAAGTTAGGGTTTTTGGA</a:t>
            </a:r>
            <a:r>
              <a:rPr lang="en-AU" altLang="zh-CN" sz="1400" u="sng" dirty="0">
                <a:latin typeface="Courier New" panose="02070309020205020404" pitchFamily="49" charset="0"/>
              </a:rPr>
              <a:t>ATTGGATTC</a:t>
            </a:r>
            <a:r>
              <a:rPr lang="en-AU" altLang="zh-CN" sz="1400" dirty="0">
                <a:latin typeface="Courier New" panose="02070309020205020404" pitchFamily="49" charset="0"/>
              </a:rPr>
              <a:t>GGATAATGTTTGTTGTTTTTtGTAAGTGTGAGATTAGAGGTTCACGAAATTTTGATGGG</a:t>
            </a:r>
            <a:endParaRPr lang="en-AU" altLang="zh-CN" sz="1400" dirty="0">
              <a:latin typeface="Courier New" panose="02070309020205020404" pitchFamily="49" charset="0"/>
            </a:endParaRPr>
          </a:p>
        </p:txBody>
      </p:sp>
      <p:sp>
        <p:nvSpPr>
          <p:cNvPr id="51204" name="Text Box 4"/>
          <p:cNvSpPr txBox="1"/>
          <p:nvPr/>
        </p:nvSpPr>
        <p:spPr>
          <a:xfrm>
            <a:off x="6300788" y="2085975"/>
            <a:ext cx="2728912" cy="2123658"/>
          </a:xfrm>
          <a:prstGeom prst="rect">
            <a:avLst/>
          </a:prstGeom>
          <a:noFill/>
          <a:ln w="9525">
            <a:noFill/>
          </a:ln>
        </p:spPr>
        <p:txBody>
          <a:bodyPr>
            <a:spAutoFit/>
          </a:bodyPr>
          <a:lstStyle/>
          <a:p>
            <a:pPr algn="ctr">
              <a:spcBef>
                <a:spcPct val="50000"/>
              </a:spcBef>
            </a:pPr>
            <a:r>
              <a:rPr lang="en-AU" altLang="zh-CN" i="1" dirty="0">
                <a:latin typeface="Arial" panose="020B0604020202020204" pitchFamily="34" charset="0"/>
              </a:rPr>
              <a:t>k</a:t>
            </a:r>
            <a:r>
              <a:rPr lang="en-AU" altLang="zh-CN" dirty="0">
                <a:latin typeface="Arial" panose="020B0604020202020204" pitchFamily="34" charset="0"/>
              </a:rPr>
              <a:t> = 8</a:t>
            </a:r>
            <a:endParaRPr lang="en-AU" altLang="zh-CN" dirty="0">
              <a:latin typeface="Arial" panose="020B0604020202020204" pitchFamily="34" charset="0"/>
            </a:endParaRPr>
          </a:p>
          <a:p>
            <a:pPr algn="ctr">
              <a:spcBef>
                <a:spcPct val="50000"/>
              </a:spcBef>
            </a:pPr>
            <a:r>
              <a:rPr lang="en-AU" altLang="zh-CN" dirty="0">
                <a:latin typeface="Arial" panose="020B0604020202020204" pitchFamily="34" charset="0"/>
              </a:rPr>
              <a:t>Total n = 782</a:t>
            </a:r>
            <a:endParaRPr lang="en-AU" altLang="zh-CN" dirty="0">
              <a:latin typeface="Arial" panose="020B0604020202020204" pitchFamily="34" charset="0"/>
            </a:endParaRPr>
          </a:p>
          <a:p>
            <a:pPr algn="ctr">
              <a:spcBef>
                <a:spcPct val="50000"/>
              </a:spcBef>
            </a:pPr>
            <a:r>
              <a:rPr lang="en-AU" altLang="zh-CN" dirty="0">
                <a:latin typeface="Arial" panose="020B0604020202020204" pitchFamily="34" charset="0"/>
              </a:rPr>
              <a:t>8-mers = 775</a:t>
            </a:r>
            <a:endParaRPr lang="en-AU" altLang="zh-CN" dirty="0">
              <a:latin typeface="Arial" panose="020B0604020202020204" pitchFamily="34" charset="0"/>
            </a:endParaRPr>
          </a:p>
          <a:p>
            <a:pPr algn="ctr">
              <a:spcBef>
                <a:spcPct val="50000"/>
              </a:spcBef>
            </a:pPr>
            <a:endParaRPr lang="en-AU" altLang="zh-CN" dirty="0">
              <a:solidFill>
                <a:srgbClr val="0066CC"/>
              </a:solidFill>
              <a:latin typeface="Arial" panose="020B0604020202020204" pitchFamily="34" charset="0"/>
            </a:endParaRPr>
          </a:p>
        </p:txBody>
      </p:sp>
      <p:sp>
        <p:nvSpPr>
          <p:cNvPr id="51205" name="Line 5"/>
          <p:cNvSpPr/>
          <p:nvPr/>
        </p:nvSpPr>
        <p:spPr>
          <a:xfrm>
            <a:off x="923925" y="1533525"/>
            <a:ext cx="819150" cy="0"/>
          </a:xfrm>
          <a:prstGeom prst="line">
            <a:avLst/>
          </a:prstGeom>
          <a:ln w="19050" cap="flat" cmpd="sng">
            <a:solidFill>
              <a:srgbClr val="0066CC"/>
            </a:solidFill>
            <a:prstDash val="solid"/>
            <a:headEnd type="none" w="med" len="med"/>
            <a:tailEnd type="none" w="med" len="med"/>
          </a:ln>
        </p:spPr>
      </p:sp>
      <p:sp>
        <p:nvSpPr>
          <p:cNvPr id="51206" name="Line 6"/>
          <p:cNvSpPr/>
          <p:nvPr/>
        </p:nvSpPr>
        <p:spPr>
          <a:xfrm>
            <a:off x="1025525" y="1577975"/>
            <a:ext cx="819150" cy="0"/>
          </a:xfrm>
          <a:prstGeom prst="line">
            <a:avLst/>
          </a:prstGeom>
          <a:ln w="19050" cap="flat" cmpd="sng">
            <a:solidFill>
              <a:srgbClr val="0066CC"/>
            </a:solidFill>
            <a:prstDash val="solid"/>
            <a:headEnd type="none" w="med" len="med"/>
            <a:tailEnd type="none" w="med" len="med"/>
          </a:ln>
        </p:spPr>
      </p:sp>
      <p:sp>
        <p:nvSpPr>
          <p:cNvPr id="51207" name="Line 7"/>
          <p:cNvSpPr/>
          <p:nvPr/>
        </p:nvSpPr>
        <p:spPr>
          <a:xfrm>
            <a:off x="1136650" y="1622425"/>
            <a:ext cx="819150" cy="0"/>
          </a:xfrm>
          <a:prstGeom prst="line">
            <a:avLst/>
          </a:prstGeom>
          <a:ln w="19050" cap="flat" cmpd="sng">
            <a:solidFill>
              <a:srgbClr val="0066CC"/>
            </a:solidFill>
            <a:prstDash val="solid"/>
            <a:headEnd type="none" w="med" len="med"/>
            <a:tailEnd type="none" w="med" len="med"/>
          </a:ln>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graphicFrame>
        <p:nvGraphicFramePr>
          <p:cNvPr id="6" name="图表 5"/>
          <p:cNvGraphicFramePr/>
          <p:nvPr/>
        </p:nvGraphicFramePr>
        <p:xfrm>
          <a:off x="2246948" y="3700780"/>
          <a:ext cx="2185988" cy="1311593"/>
        </p:xfrm>
        <a:graphic>
          <a:graphicData uri="http://schemas.openxmlformats.org/drawingml/2006/chart">
            <c:chart xmlns:c="http://schemas.openxmlformats.org/drawingml/2006/chart" xmlns:r="http://schemas.openxmlformats.org/officeDocument/2006/relationships" r:id="rId1"/>
          </a:graphicData>
        </a:graphic>
      </p:graphicFrame>
      <p:sp>
        <p:nvSpPr>
          <p:cNvPr id="7" name="文本框 6"/>
          <p:cNvSpPr txBox="1"/>
          <p:nvPr/>
        </p:nvSpPr>
        <p:spPr>
          <a:xfrm>
            <a:off x="3428841" y="3808889"/>
            <a:ext cx="831850" cy="398780"/>
          </a:xfrm>
          <a:prstGeom prst="rect">
            <a:avLst/>
          </a:prstGeom>
          <a:noFill/>
        </p:spPr>
        <p:txBody>
          <a:bodyPr wrap="none" rtlCol="0">
            <a:spAutoFit/>
          </a:bodyPr>
          <a:lstStyle/>
          <a:p>
            <a:pPr algn="ctr"/>
            <a:r>
              <a:rPr lang="en-US" altLang="zh-CN" sz="1000">
                <a:solidFill>
                  <a:schemeClr val="bg2"/>
                </a:solidFill>
              </a:rPr>
              <a:t>HB005(EW)</a:t>
            </a:r>
            <a:endParaRPr lang="en-US" altLang="zh-CN" sz="1000">
              <a:solidFill>
                <a:schemeClr val="bg2"/>
              </a:solidFill>
            </a:endParaRPr>
          </a:p>
          <a:p>
            <a:pPr algn="ctr"/>
            <a:r>
              <a:rPr lang="en-US" altLang="zh-CN" sz="1000">
                <a:solidFill>
                  <a:schemeClr val="bg2"/>
                </a:solidFill>
              </a:rPr>
              <a:t>904mb</a:t>
            </a:r>
            <a:endParaRPr lang="en-US" altLang="zh-CN" sz="1000">
              <a:solidFill>
                <a:schemeClr val="bg2"/>
              </a:solidFill>
            </a:endParaRPr>
          </a:p>
        </p:txBody>
      </p:sp>
      <p:graphicFrame>
        <p:nvGraphicFramePr>
          <p:cNvPr id="12" name="图表 11"/>
          <p:cNvGraphicFramePr/>
          <p:nvPr/>
        </p:nvGraphicFramePr>
        <p:xfrm>
          <a:off x="82391" y="3700780"/>
          <a:ext cx="2164556" cy="1298734"/>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本框 12"/>
          <p:cNvSpPr txBox="1"/>
          <p:nvPr/>
        </p:nvSpPr>
        <p:spPr>
          <a:xfrm>
            <a:off x="1217930" y="3808889"/>
            <a:ext cx="846455" cy="398780"/>
          </a:xfrm>
          <a:prstGeom prst="rect">
            <a:avLst/>
          </a:prstGeom>
          <a:noFill/>
        </p:spPr>
        <p:txBody>
          <a:bodyPr wrap="none" rtlCol="0">
            <a:spAutoFit/>
          </a:bodyPr>
          <a:lstStyle/>
          <a:p>
            <a:pPr algn="ctr"/>
            <a:r>
              <a:rPr lang="en-US" altLang="zh-CN" sz="1000">
                <a:solidFill>
                  <a:schemeClr val="bg2"/>
                </a:solidFill>
              </a:rPr>
              <a:t>SW019(EW)</a:t>
            </a:r>
            <a:endParaRPr lang="en-US" altLang="zh-CN" sz="1000">
              <a:solidFill>
                <a:schemeClr val="bg2"/>
              </a:solidFill>
            </a:endParaRPr>
          </a:p>
          <a:p>
            <a:pPr algn="ctr"/>
            <a:r>
              <a:rPr lang="en-US" altLang="zh-CN" sz="1000">
                <a:solidFill>
                  <a:schemeClr val="bg2"/>
                </a:solidFill>
              </a:rPr>
              <a:t>891mb</a:t>
            </a:r>
            <a:endParaRPr lang="en-US" altLang="zh-CN" sz="1000">
              <a:solidFill>
                <a:schemeClr val="bg2"/>
              </a:solidFill>
            </a:endParaRPr>
          </a:p>
        </p:txBody>
      </p:sp>
      <p:graphicFrame>
        <p:nvGraphicFramePr>
          <p:cNvPr id="14" name="图表 13"/>
          <p:cNvGraphicFramePr/>
          <p:nvPr/>
        </p:nvGraphicFramePr>
        <p:xfrm>
          <a:off x="4432935" y="3700780"/>
          <a:ext cx="2192655" cy="1315879"/>
        </p:xfrm>
        <a:graphic>
          <a:graphicData uri="http://schemas.openxmlformats.org/drawingml/2006/chart">
            <c:chart xmlns:c="http://schemas.openxmlformats.org/drawingml/2006/chart" xmlns:r="http://schemas.openxmlformats.org/officeDocument/2006/relationships" r:id="rId3"/>
          </a:graphicData>
        </a:graphic>
      </p:graphicFrame>
      <p:sp>
        <p:nvSpPr>
          <p:cNvPr id="15" name="文本框 14"/>
          <p:cNvSpPr txBox="1"/>
          <p:nvPr/>
        </p:nvSpPr>
        <p:spPr>
          <a:xfrm>
            <a:off x="5402263" y="3808889"/>
            <a:ext cx="1016000" cy="398780"/>
          </a:xfrm>
          <a:prstGeom prst="rect">
            <a:avLst/>
          </a:prstGeom>
          <a:noFill/>
        </p:spPr>
        <p:txBody>
          <a:bodyPr wrap="none" rtlCol="0">
            <a:spAutoFit/>
          </a:bodyPr>
          <a:lstStyle/>
          <a:p>
            <a:pPr algn="ctr"/>
            <a:r>
              <a:rPr lang="en-US" altLang="zh-CN" sz="1000">
                <a:solidFill>
                  <a:schemeClr val="bg2"/>
                </a:solidFill>
              </a:rPr>
              <a:t>PI477956(EW?)</a:t>
            </a:r>
            <a:endParaRPr lang="en-US" altLang="zh-CN" sz="1000">
              <a:solidFill>
                <a:schemeClr val="bg2"/>
              </a:solidFill>
            </a:endParaRPr>
          </a:p>
          <a:p>
            <a:pPr algn="ctr"/>
            <a:r>
              <a:rPr lang="en-US" altLang="zh-CN" sz="1000">
                <a:solidFill>
                  <a:schemeClr val="bg2"/>
                </a:solidFill>
              </a:rPr>
              <a:t>982mb</a:t>
            </a:r>
            <a:endParaRPr lang="en-US" altLang="zh-CN" sz="1000">
              <a:solidFill>
                <a:schemeClr val="bg2"/>
              </a:solidFill>
            </a:endParaRPr>
          </a:p>
        </p:txBody>
      </p:sp>
      <p:graphicFrame>
        <p:nvGraphicFramePr>
          <p:cNvPr id="16" name="图表 15"/>
          <p:cNvGraphicFramePr/>
          <p:nvPr/>
        </p:nvGraphicFramePr>
        <p:xfrm>
          <a:off x="82391" y="4909979"/>
          <a:ext cx="2164556" cy="1298734"/>
        </p:xfrm>
        <a:graphic>
          <a:graphicData uri="http://schemas.openxmlformats.org/drawingml/2006/chart">
            <c:chart xmlns:c="http://schemas.openxmlformats.org/drawingml/2006/chart" xmlns:r="http://schemas.openxmlformats.org/officeDocument/2006/relationships" r:id="rId4"/>
          </a:graphicData>
        </a:graphic>
      </p:graphicFrame>
      <p:sp>
        <p:nvSpPr>
          <p:cNvPr id="17" name="文本框 16"/>
          <p:cNvSpPr txBox="1"/>
          <p:nvPr/>
        </p:nvSpPr>
        <p:spPr>
          <a:xfrm>
            <a:off x="1222217" y="4999514"/>
            <a:ext cx="867410" cy="398780"/>
          </a:xfrm>
          <a:prstGeom prst="rect">
            <a:avLst/>
          </a:prstGeom>
          <a:noFill/>
        </p:spPr>
        <p:txBody>
          <a:bodyPr wrap="none" rtlCol="0">
            <a:spAutoFit/>
          </a:bodyPr>
          <a:lstStyle/>
          <a:p>
            <a:pPr algn="ctr"/>
            <a:r>
              <a:rPr lang="en-US" altLang="zh-CN" sz="1000">
                <a:solidFill>
                  <a:schemeClr val="bg2"/>
                </a:solidFill>
              </a:rPr>
              <a:t>KW005(EW)</a:t>
            </a:r>
            <a:endParaRPr lang="en-US" altLang="zh-CN" sz="1000">
              <a:solidFill>
                <a:schemeClr val="bg2"/>
              </a:solidFill>
            </a:endParaRPr>
          </a:p>
          <a:p>
            <a:pPr algn="ctr"/>
            <a:r>
              <a:rPr lang="en-US" altLang="zh-CN" sz="1000">
                <a:solidFill>
                  <a:schemeClr val="bg2"/>
                </a:solidFill>
              </a:rPr>
              <a:t>888mb</a:t>
            </a:r>
            <a:endParaRPr lang="en-US" altLang="zh-CN" sz="1000">
              <a:solidFill>
                <a:schemeClr val="bg2"/>
              </a:solidFill>
            </a:endParaRPr>
          </a:p>
        </p:txBody>
      </p:sp>
      <p:graphicFrame>
        <p:nvGraphicFramePr>
          <p:cNvPr id="18" name="图表 17"/>
          <p:cNvGraphicFramePr/>
          <p:nvPr/>
        </p:nvGraphicFramePr>
        <p:xfrm>
          <a:off x="2246948" y="4928076"/>
          <a:ext cx="2185988" cy="1311593"/>
        </p:xfrm>
        <a:graphic>
          <a:graphicData uri="http://schemas.openxmlformats.org/drawingml/2006/chart">
            <c:chart xmlns:c="http://schemas.openxmlformats.org/drawingml/2006/chart" xmlns:r="http://schemas.openxmlformats.org/officeDocument/2006/relationships" r:id="rId5"/>
          </a:graphicData>
        </a:graphic>
      </p:graphicFrame>
      <p:sp>
        <p:nvSpPr>
          <p:cNvPr id="19" name="文本框 18"/>
          <p:cNvSpPr txBox="1"/>
          <p:nvPr/>
        </p:nvSpPr>
        <p:spPr>
          <a:xfrm>
            <a:off x="3406776" y="5016659"/>
            <a:ext cx="846455" cy="398780"/>
          </a:xfrm>
          <a:prstGeom prst="rect">
            <a:avLst/>
          </a:prstGeom>
          <a:noFill/>
        </p:spPr>
        <p:txBody>
          <a:bodyPr wrap="none" rtlCol="0">
            <a:spAutoFit/>
          </a:bodyPr>
          <a:lstStyle/>
          <a:p>
            <a:pPr algn="ctr"/>
            <a:r>
              <a:rPr lang="en-US" altLang="zh-CN" sz="1000">
                <a:solidFill>
                  <a:schemeClr val="bg2"/>
                </a:solidFill>
              </a:rPr>
              <a:t>SW021(EW)</a:t>
            </a:r>
            <a:endParaRPr lang="en-US" altLang="zh-CN" sz="1000">
              <a:solidFill>
                <a:schemeClr val="bg2"/>
              </a:solidFill>
            </a:endParaRPr>
          </a:p>
          <a:p>
            <a:pPr algn="ctr"/>
            <a:r>
              <a:rPr lang="en-US" altLang="zh-CN" sz="1000">
                <a:solidFill>
                  <a:schemeClr val="bg2"/>
                </a:solidFill>
              </a:rPr>
              <a:t>887mb</a:t>
            </a:r>
            <a:endParaRPr lang="en-US" altLang="zh-CN" sz="1000">
              <a:solidFill>
                <a:schemeClr val="bg2"/>
              </a:solidFill>
            </a:endParaRPr>
          </a:p>
        </p:txBody>
      </p:sp>
      <p:graphicFrame>
        <p:nvGraphicFramePr>
          <p:cNvPr id="20" name="图表 19"/>
          <p:cNvGraphicFramePr/>
          <p:nvPr/>
        </p:nvGraphicFramePr>
        <p:xfrm>
          <a:off x="4432935" y="4945698"/>
          <a:ext cx="2192179" cy="1315403"/>
        </p:xfrm>
        <a:graphic>
          <a:graphicData uri="http://schemas.openxmlformats.org/drawingml/2006/chart">
            <c:chart xmlns:c="http://schemas.openxmlformats.org/drawingml/2006/chart" xmlns:r="http://schemas.openxmlformats.org/officeDocument/2006/relationships" r:id="rId6"/>
          </a:graphicData>
        </a:graphic>
      </p:graphicFrame>
      <p:sp>
        <p:nvSpPr>
          <p:cNvPr id="21" name="文本框 20"/>
          <p:cNvSpPr txBox="1"/>
          <p:nvPr/>
        </p:nvSpPr>
        <p:spPr>
          <a:xfrm>
            <a:off x="5608003" y="5016659"/>
            <a:ext cx="846455" cy="398780"/>
          </a:xfrm>
          <a:prstGeom prst="rect">
            <a:avLst/>
          </a:prstGeom>
          <a:noFill/>
        </p:spPr>
        <p:txBody>
          <a:bodyPr wrap="none" rtlCol="0">
            <a:spAutoFit/>
          </a:bodyPr>
          <a:lstStyle/>
          <a:p>
            <a:pPr algn="ctr"/>
            <a:r>
              <a:rPr lang="en-US" altLang="zh-CN" sz="1000">
                <a:solidFill>
                  <a:schemeClr val="bg2"/>
                </a:solidFill>
              </a:rPr>
              <a:t>SW001(EW)</a:t>
            </a:r>
            <a:endParaRPr lang="en-US" altLang="zh-CN" sz="1000">
              <a:solidFill>
                <a:schemeClr val="bg2"/>
              </a:solidFill>
            </a:endParaRPr>
          </a:p>
          <a:p>
            <a:pPr algn="ctr"/>
            <a:r>
              <a:rPr lang="en-US" altLang="zh-CN" sz="1000">
                <a:solidFill>
                  <a:schemeClr val="bg2"/>
                </a:solidFill>
              </a:rPr>
              <a:t>907mb</a:t>
            </a:r>
            <a:endParaRPr lang="en-US" altLang="zh-CN" sz="1000">
              <a:solidFill>
                <a:schemeClr val="bg2"/>
              </a:solidFill>
            </a:endParaRPr>
          </a:p>
        </p:txBody>
      </p:sp>
      <p:pic>
        <p:nvPicPr>
          <p:cNvPr id="3" name="图片 2"/>
          <p:cNvPicPr>
            <a:picLocks noChangeAspect="1"/>
          </p:cNvPicPr>
          <p:nvPr/>
        </p:nvPicPr>
        <p:blipFill>
          <a:blip r:embed="rId7"/>
          <a:stretch>
            <a:fillRect/>
          </a:stretch>
        </p:blipFill>
        <p:spPr>
          <a:xfrm>
            <a:off x="320675" y="890270"/>
            <a:ext cx="6579235" cy="2150745"/>
          </a:xfrm>
          <a:prstGeom prst="rect">
            <a:avLst/>
          </a:prstGeom>
        </p:spPr>
      </p:pic>
      <p:sp>
        <p:nvSpPr>
          <p:cNvPr id="24" name="文本框 23"/>
          <p:cNvSpPr txBox="1"/>
          <p:nvPr/>
        </p:nvSpPr>
        <p:spPr>
          <a:xfrm>
            <a:off x="7146290" y="1109980"/>
            <a:ext cx="1706880" cy="900246"/>
          </a:xfrm>
          <a:prstGeom prst="rect">
            <a:avLst/>
          </a:prstGeom>
          <a:noFill/>
        </p:spPr>
        <p:txBody>
          <a:bodyPr wrap="square" rtlCol="0" anchor="t">
            <a:spAutoFit/>
          </a:bodyPr>
          <a:lstStyle/>
          <a:p>
            <a:r>
              <a:rPr lang="en-US" altLang="zh-CN" sz="1050" dirty="0">
                <a:solidFill>
                  <a:schemeClr val="bg2"/>
                </a:solidFill>
                <a:sym typeface="+mn-ea"/>
              </a:rPr>
              <a:t>PI477956(EW?)</a:t>
            </a:r>
            <a:r>
              <a:rPr lang="zh-CN" altLang="zh-CN" sz="1050" dirty="0">
                <a:solidFill>
                  <a:schemeClr val="bg2"/>
                </a:solidFill>
                <a:sym typeface="+mn-ea"/>
              </a:rPr>
              <a:t>较其他材料</a:t>
            </a:r>
            <a:r>
              <a:rPr lang="en-US" altLang="zh-CN" sz="1050" dirty="0">
                <a:solidFill>
                  <a:schemeClr val="bg2"/>
                </a:solidFill>
                <a:sym typeface="+mn-ea"/>
              </a:rPr>
              <a:t>reads mapping</a:t>
            </a:r>
            <a:r>
              <a:rPr lang="zh-CN" altLang="en-US" sz="1050" dirty="0">
                <a:solidFill>
                  <a:schemeClr val="bg2"/>
                </a:solidFill>
                <a:sym typeface="+mn-ea"/>
              </a:rPr>
              <a:t>率低，基因组组成与其他材料有差别。</a:t>
            </a:r>
            <a:r>
              <a:rPr lang="en-US" altLang="zh-CN" sz="1050" dirty="0" err="1">
                <a:solidFill>
                  <a:schemeClr val="bg2"/>
                </a:solidFill>
                <a:sym typeface="+mn-ea"/>
              </a:rPr>
              <a:t>Kmer</a:t>
            </a:r>
            <a:r>
              <a:rPr lang="zh-CN" altLang="en-US" sz="1050" dirty="0">
                <a:solidFill>
                  <a:schemeClr val="bg2"/>
                </a:solidFill>
                <a:sym typeface="+mn-ea"/>
              </a:rPr>
              <a:t>基因组</a:t>
            </a:r>
            <a:r>
              <a:rPr lang="zh-CN" altLang="en-US" sz="1050" dirty="0" smtClean="0">
                <a:solidFill>
                  <a:schemeClr val="bg2"/>
                </a:solidFill>
                <a:sym typeface="+mn-ea"/>
              </a:rPr>
              <a:t>大小</a:t>
            </a:r>
            <a:r>
              <a:rPr lang="zh-CN" altLang="en-US" sz="1050" dirty="0" smtClean="0">
                <a:solidFill>
                  <a:schemeClr val="bg2"/>
                </a:solidFill>
                <a:sym typeface="+mn-ea"/>
              </a:rPr>
              <a:t>为</a:t>
            </a:r>
            <a:r>
              <a:rPr lang="en-US" altLang="zh-CN" sz="1050" dirty="0" smtClean="0">
                <a:solidFill>
                  <a:schemeClr val="bg2"/>
                </a:solidFill>
                <a:sym typeface="+mn-ea"/>
              </a:rPr>
              <a:t>900Mb</a:t>
            </a:r>
            <a:endParaRPr lang="zh-CN" altLang="en-US" sz="1050" dirty="0">
              <a:solidFill>
                <a:schemeClr val="bg2"/>
              </a:solidFill>
              <a:sym typeface="+mn-ea"/>
            </a:endParaRPr>
          </a:p>
        </p:txBody>
      </p:sp>
      <p:sp>
        <p:nvSpPr>
          <p:cNvPr id="25" name="文本框 24"/>
          <p:cNvSpPr txBox="1"/>
          <p:nvPr/>
        </p:nvSpPr>
        <p:spPr>
          <a:xfrm>
            <a:off x="6962775" y="4275455"/>
            <a:ext cx="1890395" cy="707886"/>
          </a:xfrm>
          <a:prstGeom prst="rect">
            <a:avLst/>
          </a:prstGeom>
          <a:noFill/>
        </p:spPr>
        <p:txBody>
          <a:bodyPr wrap="square" rtlCol="0">
            <a:spAutoFit/>
          </a:bodyPr>
          <a:lstStyle/>
          <a:p>
            <a:r>
              <a:rPr lang="en-US" altLang="zh-CN" sz="2000" b="1" i="1" dirty="0">
                <a:solidFill>
                  <a:schemeClr val="bg2"/>
                </a:solidFill>
              </a:rPr>
              <a:t>E. </a:t>
            </a:r>
            <a:r>
              <a:rPr lang="en-US" altLang="zh-CN" sz="2000" b="1" i="1" dirty="0" err="1">
                <a:solidFill>
                  <a:schemeClr val="bg2"/>
                </a:solidFill>
              </a:rPr>
              <a:t>walteri</a:t>
            </a:r>
            <a:r>
              <a:rPr lang="zh-CN" altLang="en-US" sz="2000" b="1" dirty="0">
                <a:solidFill>
                  <a:schemeClr val="bg2"/>
                </a:solidFill>
              </a:rPr>
              <a:t>估计</a:t>
            </a:r>
            <a:r>
              <a:rPr lang="en-US" altLang="zh-CN" sz="2000" b="1" dirty="0">
                <a:solidFill>
                  <a:schemeClr val="bg2"/>
                </a:solidFill>
              </a:rPr>
              <a:t>900Mb</a:t>
            </a:r>
            <a:r>
              <a:rPr lang="zh-CN" altLang="en-US" sz="2000" b="1" dirty="0">
                <a:solidFill>
                  <a:schemeClr val="bg2"/>
                </a:solidFill>
              </a:rPr>
              <a:t>左右</a:t>
            </a:r>
            <a:r>
              <a:rPr lang="zh-CN" altLang="en-US" sz="2000" b="1" dirty="0" smtClean="0">
                <a:solidFill>
                  <a:schemeClr val="bg2"/>
                </a:solidFill>
              </a:rPr>
              <a:t>，</a:t>
            </a:r>
            <a:endParaRPr lang="zh-CN" altLang="en-US" sz="2000" b="1" dirty="0">
              <a:solidFill>
                <a:schemeClr val="bg2"/>
              </a:solidFill>
            </a:endParaRPr>
          </a:p>
        </p:txBody>
      </p:sp>
      <p:sp>
        <p:nvSpPr>
          <p:cNvPr id="2" name="文本框 1"/>
          <p:cNvSpPr txBox="1"/>
          <p:nvPr/>
        </p:nvSpPr>
        <p:spPr>
          <a:xfrm>
            <a:off x="3429000" y="637540"/>
            <a:ext cx="1285240" cy="252730"/>
          </a:xfrm>
          <a:prstGeom prst="rect">
            <a:avLst/>
          </a:prstGeom>
          <a:noFill/>
        </p:spPr>
        <p:txBody>
          <a:bodyPr wrap="square" rtlCol="0">
            <a:spAutoFit/>
          </a:bodyPr>
          <a:lstStyle/>
          <a:p>
            <a:r>
              <a:rPr lang="zh-CN" altLang="zh-CN" sz="1050">
                <a:solidFill>
                  <a:schemeClr val="bg2"/>
                </a:solidFill>
              </a:rPr>
              <a:t>基因组覆盖</a:t>
            </a:r>
            <a:endParaRPr lang="zh-CN" altLang="zh-CN" sz="1050">
              <a:solidFill>
                <a:schemeClr val="bg2"/>
              </a:solidFill>
            </a:endParaRPr>
          </a:p>
        </p:txBody>
      </p:sp>
      <p:sp>
        <p:nvSpPr>
          <p:cNvPr id="4" name="文本框 3"/>
          <p:cNvSpPr txBox="1"/>
          <p:nvPr/>
        </p:nvSpPr>
        <p:spPr>
          <a:xfrm>
            <a:off x="5014436" y="637540"/>
            <a:ext cx="1030129" cy="252730"/>
          </a:xfrm>
          <a:prstGeom prst="rect">
            <a:avLst/>
          </a:prstGeom>
          <a:noFill/>
        </p:spPr>
        <p:txBody>
          <a:bodyPr wrap="square" rtlCol="0">
            <a:spAutoFit/>
          </a:bodyPr>
          <a:lstStyle/>
          <a:p>
            <a:r>
              <a:rPr lang="en-US" altLang="zh-CN" sz="1050">
                <a:solidFill>
                  <a:schemeClr val="bg2"/>
                </a:solidFill>
              </a:rPr>
              <a:t>Mapping ratio</a:t>
            </a:r>
            <a:endParaRPr lang="en-US" altLang="zh-CN" sz="1050">
              <a:solidFill>
                <a:schemeClr val="bg2"/>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Designs\Radar.pot</Template>
  <TotalTime>0</TotalTime>
  <Words>10446</Words>
  <Application>WPS 演示</Application>
  <PresentationFormat>全屏显示(4:3)</PresentationFormat>
  <Paragraphs>529</Paragraphs>
  <Slides>52</Slides>
  <Notes>50</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2</vt:i4>
      </vt:variant>
      <vt:variant>
        <vt:lpstr>幻灯片标题</vt:lpstr>
      </vt:variant>
      <vt:variant>
        <vt:i4>52</vt:i4>
      </vt:variant>
    </vt:vector>
  </HeadingPairs>
  <TitlesOfParts>
    <vt:vector size="74" baseType="lpstr">
      <vt:lpstr>Arial</vt:lpstr>
      <vt:lpstr>宋体</vt:lpstr>
      <vt:lpstr>Wingdings</vt:lpstr>
      <vt:lpstr>Times New Roman</vt:lpstr>
      <vt:lpstr>Verdana</vt:lpstr>
      <vt:lpstr>黑体</vt:lpstr>
      <vt:lpstr>仿宋_GB2312</vt:lpstr>
      <vt:lpstr>仿宋</vt:lpstr>
      <vt:lpstr>Arial Unicode MS</vt:lpstr>
      <vt:lpstr>Courier New</vt:lpstr>
      <vt:lpstr>微软雅黑</vt:lpstr>
      <vt:lpstr>Times New Roman</vt:lpstr>
      <vt:lpstr>Wingdings</vt:lpstr>
      <vt:lpstr>Arial Black</vt:lpstr>
      <vt:lpstr>CMSY7</vt:lpstr>
      <vt:lpstr>Segoe Print</vt:lpstr>
      <vt:lpstr>CMMI7</vt:lpstr>
      <vt:lpstr>StarSymbol</vt:lpstr>
      <vt:lpstr>Calibri</vt:lpstr>
      <vt:lpstr>Radar</vt:lpstr>
      <vt:lpstr>Paint.Picture</vt:lpstr>
      <vt:lpstr>Paint.Picture</vt:lpstr>
      <vt:lpstr> Studying genomes </vt:lpstr>
      <vt:lpstr>基因组学方法概述</vt:lpstr>
      <vt:lpstr>图谱</vt:lpstr>
      <vt:lpstr>Genome survey</vt:lpstr>
      <vt:lpstr>Genome size estimation based on k-mer</vt:lpstr>
      <vt:lpstr>PowerPoint 演示文稿</vt:lpstr>
      <vt:lpstr>PowerPoint 演示文稿</vt:lpstr>
      <vt:lpstr>k-mer counts and frequencies </vt:lpstr>
      <vt:lpstr>PowerPoint 演示文稿</vt:lpstr>
      <vt:lpstr>K-mer 深度分布曲线</vt:lpstr>
      <vt:lpstr>PowerPoint 演示文稿</vt:lpstr>
      <vt:lpstr>PowerPoint 演示文稿</vt:lpstr>
      <vt:lpstr>基因组测序的策略 How to sequence a genome?</vt:lpstr>
      <vt:lpstr>PowerPoint 演示文稿</vt:lpstr>
      <vt:lpstr>Genome sequencing</vt:lpstr>
      <vt:lpstr>PowerPoint 演示文稿</vt:lpstr>
      <vt:lpstr>Genome re-sequencing</vt:lpstr>
      <vt:lpstr>Genome assembly</vt:lpstr>
      <vt:lpstr>Influence of technological changes</vt:lpstr>
      <vt:lpstr>植物基因组拼接需要测序技术与拼接算法的有机结合</vt:lpstr>
      <vt:lpstr>Overlap-Layout-Consensus </vt:lpstr>
      <vt:lpstr>短序列（读序）拼装难题</vt:lpstr>
      <vt:lpstr>为什么需要新方法处理高通量数据？ </vt:lpstr>
      <vt:lpstr>Assembly Algorithms</vt:lpstr>
      <vt:lpstr>基因组拼接算法及其工具</vt:lpstr>
      <vt:lpstr>基因组拼接主要利用两类算法</vt:lpstr>
      <vt:lpstr>Read, k-mer and de Bruijn Graph</vt:lpstr>
      <vt:lpstr>PowerPoint 演示文稿</vt:lpstr>
      <vt:lpstr>SOAPdenov</vt:lpstr>
      <vt:lpstr>基因组染色体水平组装——遗传图谱</vt:lpstr>
      <vt:lpstr>基因组染色体水平组装——新技术</vt:lpstr>
      <vt:lpstr>PowerPoint 演示文稿</vt:lpstr>
      <vt:lpstr>基因组拼装质量评估</vt:lpstr>
      <vt:lpstr>基于LTR完整度进行评估的方法——LAI</vt:lpstr>
      <vt:lpstr>Genome annotation </vt:lpstr>
      <vt:lpstr>Appearance of Genome </vt:lpstr>
      <vt:lpstr>Protein-coding and non-coding sequences in genome  基因组包括基因和非编码DNA</vt:lpstr>
      <vt:lpstr>Gene finding</vt:lpstr>
      <vt:lpstr>Coding Gene finding</vt:lpstr>
      <vt:lpstr>ORFs</vt:lpstr>
      <vt:lpstr>Gene finding strategies</vt:lpstr>
      <vt:lpstr>LOCUS         OSJN00244 151936 bp DNA linear PLN 14-NOV-2003 DEFINITION Oryza sativa genomic DNA, chromosome 4, BAC clone:                       OSJNBa0053B21, complete sequence. </vt:lpstr>
      <vt:lpstr>Homology method</vt:lpstr>
      <vt:lpstr>A simple view</vt:lpstr>
      <vt:lpstr>Inference by homology</vt:lpstr>
      <vt:lpstr>EST/RNA-Seq reads can be helpful in confirming a gene model</vt:lpstr>
      <vt:lpstr>Ab initio method</vt:lpstr>
      <vt:lpstr>A simple review</vt:lpstr>
      <vt:lpstr>Repeat annotation</vt:lpstr>
      <vt:lpstr>PowerPoint 演示文稿</vt:lpstr>
      <vt:lpstr>基因组领域急需解决的关键技术</vt:lpstr>
      <vt:lpstr>本讲小结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Bioinformatics 生物信息学</dc:title>
  <dc:creator>user</dc:creator>
  <cp:lastModifiedBy>Dell</cp:lastModifiedBy>
  <cp:revision>449</cp:revision>
  <dcterms:created xsi:type="dcterms:W3CDTF">2003-01-29T03:58:00Z</dcterms:created>
  <dcterms:modified xsi:type="dcterms:W3CDTF">2022-12-01T06:06:14Z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ICV">
    <vt:lpwstr>E07758E074234C9F9F6D974B2BD683D6</vt:lpwstr>
  </property>
</Properties>
</file>