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1"/>
  </p:sldMasterIdLst>
  <p:notesMasterIdLst>
    <p:notesMasterId r:id="rId29"/>
  </p:notesMasterIdLst>
  <p:handoutMasterIdLst>
    <p:handoutMasterId r:id="rId30"/>
  </p:handoutMasterIdLst>
  <p:sldIdLst>
    <p:sldId id="366" r:id="rId2"/>
    <p:sldId id="412" r:id="rId3"/>
    <p:sldId id="367" r:id="rId4"/>
    <p:sldId id="372" r:id="rId5"/>
    <p:sldId id="370" r:id="rId6"/>
    <p:sldId id="374" r:id="rId7"/>
    <p:sldId id="375" r:id="rId8"/>
    <p:sldId id="385" r:id="rId9"/>
    <p:sldId id="379" r:id="rId10"/>
    <p:sldId id="386" r:id="rId11"/>
    <p:sldId id="380" r:id="rId12"/>
    <p:sldId id="387" r:id="rId13"/>
    <p:sldId id="388" r:id="rId14"/>
    <p:sldId id="391" r:id="rId15"/>
    <p:sldId id="392" r:id="rId16"/>
    <p:sldId id="397" r:id="rId17"/>
    <p:sldId id="413" r:id="rId18"/>
    <p:sldId id="401" r:id="rId19"/>
    <p:sldId id="402" r:id="rId20"/>
    <p:sldId id="404" r:id="rId21"/>
    <p:sldId id="406" r:id="rId22"/>
    <p:sldId id="407" r:id="rId23"/>
    <p:sldId id="408" r:id="rId24"/>
    <p:sldId id="409" r:id="rId25"/>
    <p:sldId id="410" r:id="rId26"/>
    <p:sldId id="411" r:id="rId27"/>
    <p:sldId id="361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080808"/>
    <a:srgbClr val="561A02"/>
    <a:srgbClr val="15B808"/>
    <a:srgbClr val="E51B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699" autoAdjust="0"/>
    <p:restoredTop sz="86817" autoAdjust="0"/>
  </p:normalViewPr>
  <p:slideViewPr>
    <p:cSldViewPr>
      <p:cViewPr>
        <p:scale>
          <a:sx n="75" d="100"/>
          <a:sy n="75" d="100"/>
        </p:scale>
        <p:origin x="-894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D35CBEA-DAA6-4B63-AD9E-3A3C3745F25B}" type="datetimeFigureOut">
              <a:rPr lang="zh-CN" altLang="en-US"/>
              <a:pPr>
                <a:defRPr/>
              </a:pPr>
              <a:t>2008-6-9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ECC71EC-6137-4C7E-9451-152CED1828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4B15D9-3246-40B1-B78A-10503871B0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819400" y="152400"/>
            <a:ext cx="4800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  <a:cs typeface="+mj-cs"/>
              </a:rPr>
              <a:t>博士学位论文答辩</a:t>
            </a:r>
            <a:endParaRPr lang="zh-CN" altLang="en-US" sz="3600" b="1" dirty="0">
              <a:solidFill>
                <a:schemeClr val="tx2"/>
              </a:solidFill>
              <a:latin typeface="黑体" pitchFamily="2" charset="-122"/>
              <a:ea typeface="黑体" pitchFamily="2" charset="-122"/>
              <a:cs typeface="+mj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838200" y="868362"/>
            <a:ext cx="6096000" cy="46038"/>
          </a:xfrm>
          <a:prstGeom prst="rect">
            <a:avLst/>
          </a:prstGeom>
          <a:gradFill flip="none" rotWithShape="1">
            <a:gsLst>
              <a:gs pos="10000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838200" y="1143000"/>
            <a:ext cx="152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  <a:cs typeface="+mj-cs"/>
              </a:rPr>
              <a:t>论文题目：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600200" y="4191000"/>
            <a:ext cx="152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  <a:cs typeface="+mj-cs"/>
              </a:rPr>
              <a:t>专  业：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600200" y="4681538"/>
            <a:ext cx="152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  <a:cs typeface="+mj-cs"/>
              </a:rPr>
              <a:t>答辩人：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600200" y="5181600"/>
            <a:ext cx="152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  <a:cs typeface="+mj-cs"/>
              </a:rPr>
              <a:t>导  师：</a:t>
            </a:r>
          </a:p>
        </p:txBody>
      </p:sp>
      <p:pic>
        <p:nvPicPr>
          <p:cNvPr id="10" name="Object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52400"/>
            <a:ext cx="2171700" cy="69215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D7B-9293-4A6C-9D9D-0DB60E18E4E3}" type="datetimeFigureOut">
              <a:rPr lang="zh-CN" altLang="en-US"/>
              <a:pPr>
                <a:defRPr/>
              </a:pPr>
              <a:t>2008-6-9</a:t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D5A12-7A6E-4CCD-AEE8-49CDE3556A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2009-6-9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F57AA-0E91-4A94-8BCC-2F746D1ED9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2009-6-9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19DED-164B-4947-8DA4-D392E2B524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D7D4-73DE-4A1E-997E-70E0A1E41F63}" type="datetimeFigureOut">
              <a:rPr lang="zh-CN" altLang="en-US"/>
              <a:pPr>
                <a:defRPr/>
              </a:pPr>
              <a:t>2008-6-9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EEEB-80AE-489E-AF88-3C443549BAD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2009-6-9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8BD0-33A0-43EF-9CA7-3C8127D496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2009-6-9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0805-9669-4A71-8823-755844A043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2009-6-9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3140-5E2E-470A-A8D6-D123E57E3E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2009-6-9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C6C80-4D48-4BA9-9B79-6A4DD677AD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2009-6-9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0624-7515-42BF-B628-7D49F838A4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2009-6-9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4AD5-0965-441B-BE27-3AAC5F9705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2009-6-9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F498F-B39D-423D-BE58-8C0AD20F58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AE4539-60E8-4607-BFF3-FFAFBFDDA09C}" type="datetimeFigureOut">
              <a:rPr lang="zh-CN" altLang="en-US"/>
              <a:pPr>
                <a:defRPr/>
              </a:pPr>
              <a:t>2008-6-9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C38043-C900-4F4A-9704-4FECDA3E08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077200" y="152400"/>
          <a:ext cx="819150" cy="776288"/>
        </p:xfrm>
        <a:graphic>
          <a:graphicData uri="http://schemas.openxmlformats.org/presentationml/2006/ole">
            <p:oleObj spid="_x0000_s2050" r:id="rId3" imgW="3421677" imgH="3421677" progId="">
              <p:embed/>
            </p:oleObj>
          </a:graphicData>
        </a:graphic>
      </p:graphicFrame>
      <p:sp>
        <p:nvSpPr>
          <p:cNvPr id="2051" name="标题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水稻小</a:t>
            </a:r>
            <a:r>
              <a:rPr lang="en-US" altLang="zh-CN" smtClean="0"/>
              <a:t>RNA</a:t>
            </a:r>
            <a:r>
              <a:rPr lang="zh-CN" altLang="en-US" smtClean="0"/>
              <a:t>的基因组分布和分子进化研究</a:t>
            </a:r>
          </a:p>
        </p:txBody>
      </p:sp>
      <p:sp>
        <p:nvSpPr>
          <p:cNvPr id="2052" name="副标题 11"/>
          <p:cNvSpPr>
            <a:spLocks noGrp="1"/>
          </p:cNvSpPr>
          <p:nvPr>
            <p:ph type="subTitle" idx="1"/>
          </p:nvPr>
        </p:nvSpPr>
        <p:spPr>
          <a:xfrm>
            <a:off x="3133725" y="4191000"/>
            <a:ext cx="5562600" cy="533400"/>
          </a:xfrm>
        </p:spPr>
        <p:txBody>
          <a:bodyPr/>
          <a:lstStyle/>
          <a:p>
            <a:pPr algn="l"/>
            <a:r>
              <a:rPr lang="zh-CN" altLang="en-US" sz="2800" smtClean="0">
                <a:solidFill>
                  <a:srgbClr val="000000"/>
                </a:solidFill>
              </a:rPr>
              <a:t>生物化学与分子生物学</a:t>
            </a: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019800"/>
            <a:ext cx="1143000" cy="47625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2008-6-9</a:t>
            </a:r>
            <a:endParaRPr lang="en-US" altLang="zh-CN" dirty="0"/>
          </a:p>
        </p:txBody>
      </p:sp>
      <p:sp>
        <p:nvSpPr>
          <p:cNvPr id="13" name="副标题 11"/>
          <p:cNvSpPr txBox="1">
            <a:spLocks/>
          </p:cNvSpPr>
          <p:nvPr/>
        </p:nvSpPr>
        <p:spPr bwMode="auto">
          <a:xfrm>
            <a:off x="3124200" y="46482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zh-CN" altLang="en-US" sz="2800" kern="0" dirty="0">
                <a:latin typeface="+mn-lt"/>
                <a:ea typeface="+mn-ea"/>
              </a:rPr>
              <a:t>王晟</a:t>
            </a:r>
            <a:endParaRPr lang="zh-CN" altLang="en-US" sz="2800" kern="0" dirty="0">
              <a:latin typeface="+mn-lt"/>
              <a:ea typeface="+mn-ea"/>
            </a:endParaRPr>
          </a:p>
        </p:txBody>
      </p:sp>
      <p:sp>
        <p:nvSpPr>
          <p:cNvPr id="14" name="副标题 11"/>
          <p:cNvSpPr txBox="1">
            <a:spLocks/>
          </p:cNvSpPr>
          <p:nvPr/>
        </p:nvSpPr>
        <p:spPr bwMode="auto">
          <a:xfrm>
            <a:off x="3048000" y="51816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zh-CN" altLang="en-US" sz="2800" kern="0" dirty="0">
                <a:latin typeface="+mn-lt"/>
                <a:ea typeface="+mn-ea"/>
              </a:rPr>
              <a:t>樊龙江 教授，李德葆 教授</a:t>
            </a:r>
            <a:endParaRPr lang="zh-CN" altLang="en-US" sz="2800" kern="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标题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40750" cy="1143000"/>
          </a:xfrm>
        </p:spPr>
        <p:txBody>
          <a:bodyPr/>
          <a:lstStyle/>
          <a:p>
            <a:r>
              <a:rPr lang="en-US" altLang="zh-CN" sz="3200" b="1" i="1" dirty="0" smtClean="0"/>
              <a:t>TAS3</a:t>
            </a:r>
            <a:r>
              <a:rPr lang="zh-CN" altLang="en-US" sz="3200" b="1" dirty="0" smtClean="0"/>
              <a:t>基因的进化</a:t>
            </a:r>
            <a:endParaRPr lang="zh-CN" altLang="en-US" sz="3200" dirty="0" smtClean="0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667000" y="6381750"/>
            <a:ext cx="2289175" cy="476250"/>
          </a:xfrm>
        </p:spPr>
        <p:txBody>
          <a:bodyPr/>
          <a:lstStyle/>
          <a:p>
            <a:pPr>
              <a:defRPr/>
            </a:pPr>
            <a:fld id="{24460996-B35B-4500-823E-DA6B012D0FE3}" type="slidenum">
              <a:rPr lang="en-US" altLang="zh-CN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19400" y="1447800"/>
          <a:ext cx="3125788" cy="4038600"/>
        </p:xfrm>
        <a:graphic>
          <a:graphicData uri="http://schemas.openxmlformats.org/presentationml/2006/ole">
            <p:oleObj spid="_x0000_s3074" name="位图图像" r:id="rId3" imgW="1857143" imgH="2400635" progId="PBrush">
              <p:embed/>
            </p:oleObj>
          </a:graphicData>
        </a:graphic>
      </p:graphicFrame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609600" y="56388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zh-CN" altLang="zh-CN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zh-CN" altLang="en-US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植物中</a:t>
            </a:r>
            <a:r>
              <a:rPr lang="en-US" altLang="zh-CN" sz="1200" i="1">
                <a:latin typeface="Cambria" pitchFamily="18" charset="0"/>
                <a:ea typeface="黑体" pitchFamily="2" charset="-122"/>
                <a:cs typeface="Times New Roman" pitchFamily="18" charset="0"/>
              </a:rPr>
              <a:t>TAS3</a:t>
            </a:r>
            <a:r>
              <a:rPr lang="zh-CN" altLang="en-US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基因的进化</a:t>
            </a:r>
            <a:endParaRPr lang="zh-CN" altLang="en-US" sz="1200">
              <a:ea typeface="黑体" pitchFamily="2" charset="-122"/>
              <a:cs typeface="Times New Roman" pitchFamily="18" charset="0"/>
            </a:endParaRPr>
          </a:p>
          <a:p>
            <a:pPr algn="just" eaLnBrk="0" hangingPunct="0"/>
            <a:r>
              <a:rPr lang="zh-CN" altLang="en-US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彩色的格子表示在相应物种中检测到的</a:t>
            </a:r>
            <a:r>
              <a:rPr lang="en-US" altLang="zh-CN" sz="1200" i="1">
                <a:latin typeface="Calibri" pitchFamily="34" charset="0"/>
                <a:ea typeface="黑体" pitchFamily="2" charset="-122"/>
                <a:cs typeface="Times New Roman" pitchFamily="18" charset="0"/>
              </a:rPr>
              <a:t>TAS3</a:t>
            </a:r>
            <a:r>
              <a:rPr lang="zh-CN" altLang="en-US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基因，不同的颜色代表不同的亚类或组。缩写：</a:t>
            </a:r>
            <a:r>
              <a:rPr lang="en-US" altLang="zh-CN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Os: </a:t>
            </a:r>
            <a:r>
              <a:rPr lang="zh-CN" altLang="en-US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水稻</a:t>
            </a:r>
            <a:r>
              <a:rPr lang="en-US" altLang="zh-CN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; Hv: </a:t>
            </a:r>
            <a:r>
              <a:rPr lang="zh-CN" altLang="en-US" sz="1200" i="1">
                <a:latin typeface="Calibri" pitchFamily="34" charset="0"/>
                <a:ea typeface="黑体" pitchFamily="2" charset="-122"/>
                <a:cs typeface="Times New Roman" pitchFamily="18" charset="0"/>
              </a:rPr>
              <a:t>大麦</a:t>
            </a:r>
            <a:r>
              <a:rPr lang="en-US" altLang="zh-CN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; Ta: </a:t>
            </a:r>
            <a:r>
              <a:rPr lang="zh-CN" altLang="en-US" sz="1200" i="1">
                <a:latin typeface="Calibri" pitchFamily="34" charset="0"/>
                <a:ea typeface="黑体" pitchFamily="2" charset="-122"/>
                <a:cs typeface="Times New Roman" pitchFamily="18" charset="0"/>
              </a:rPr>
              <a:t>小麦</a:t>
            </a:r>
            <a:r>
              <a:rPr lang="en-US" altLang="zh-CN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;  Zm: </a:t>
            </a:r>
            <a:r>
              <a:rPr lang="zh-CN" altLang="en-US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玉米</a:t>
            </a:r>
            <a:r>
              <a:rPr lang="en-US" altLang="zh-CN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;Sb: </a:t>
            </a:r>
            <a:r>
              <a:rPr lang="zh-CN" altLang="en-US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高粱</a:t>
            </a:r>
            <a:r>
              <a:rPr lang="en-US" altLang="zh-CN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; Br: </a:t>
            </a:r>
            <a:r>
              <a:rPr lang="zh-CN" altLang="en-US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十字花科</a:t>
            </a:r>
            <a:r>
              <a:rPr lang="en-US" altLang="zh-CN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; Ot: </a:t>
            </a:r>
            <a:r>
              <a:rPr lang="zh-CN" altLang="en-US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除了</a:t>
            </a:r>
            <a:r>
              <a:rPr lang="en-US" altLang="zh-CN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Br</a:t>
            </a:r>
            <a:r>
              <a:rPr lang="zh-CN" altLang="en-US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以外的双子叶植物；</a:t>
            </a:r>
            <a:r>
              <a:rPr lang="en-US" altLang="zh-CN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Pi</a:t>
            </a:r>
            <a:r>
              <a:rPr lang="zh-CN" altLang="en-US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：白云杉和北美云杉；</a:t>
            </a:r>
            <a:r>
              <a:rPr lang="en-US" altLang="zh-CN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Pt</a:t>
            </a:r>
            <a:r>
              <a:rPr lang="zh-CN" altLang="en-US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：火炬松；</a:t>
            </a:r>
            <a:r>
              <a:rPr lang="en-US" altLang="zh-CN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Pp</a:t>
            </a:r>
            <a:r>
              <a:rPr lang="zh-CN" altLang="en-US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： 小立碗藓</a:t>
            </a:r>
            <a:r>
              <a:rPr lang="en-US" altLang="zh-CN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; Gym:</a:t>
            </a:r>
            <a:r>
              <a:rPr lang="zh-CN" altLang="en-US" sz="1200">
                <a:latin typeface="Calibri" pitchFamily="34" charset="0"/>
                <a:ea typeface="黑体" pitchFamily="2" charset="-122"/>
                <a:cs typeface="Times New Roman" pitchFamily="18" charset="0"/>
              </a:rPr>
              <a:t> 裸子植物。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40750" cy="1143000"/>
          </a:xfrm>
        </p:spPr>
        <p:txBody>
          <a:bodyPr/>
          <a:lstStyle/>
          <a:p>
            <a:r>
              <a:rPr lang="en-US" altLang="zh-CN" sz="3200" b="1" i="1" dirty="0" smtClean="0"/>
              <a:t>TAS3</a:t>
            </a:r>
            <a:r>
              <a:rPr lang="zh-CN" altLang="en-US" sz="3200" b="1" dirty="0" smtClean="0"/>
              <a:t>基因的</a:t>
            </a:r>
            <a:r>
              <a:rPr lang="en-US" altLang="zh-CN" sz="3200" b="1" dirty="0" smtClean="0"/>
              <a:t>PCR</a:t>
            </a:r>
            <a:r>
              <a:rPr lang="zh-CN" altLang="en-US" sz="3200" b="1" dirty="0" smtClean="0"/>
              <a:t>扩增和测序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762000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1400" dirty="0" smtClean="0"/>
              <a:t>基于数据库挖掘找到的</a:t>
            </a:r>
            <a:r>
              <a:rPr lang="en-US" altLang="en-US" sz="1400" i="1" dirty="0" smtClean="0"/>
              <a:t>TAS3</a:t>
            </a:r>
            <a:r>
              <a:rPr lang="zh-CN" altLang="en-US" sz="1400" dirty="0" smtClean="0"/>
              <a:t>基因上</a:t>
            </a:r>
            <a:r>
              <a:rPr lang="zh-CN" altLang="en-US" sz="1400" dirty="0"/>
              <a:t>保守的</a:t>
            </a:r>
            <a:r>
              <a:rPr lang="en-US" altLang="en-US" sz="1400" dirty="0" err="1"/>
              <a:t>tasiARF</a:t>
            </a:r>
            <a:r>
              <a:rPr lang="zh-CN" altLang="en-US" sz="1400" dirty="0"/>
              <a:t>和</a:t>
            </a:r>
            <a:r>
              <a:rPr lang="en-US" altLang="en-US" sz="1400" dirty="0"/>
              <a:t>3’miR390</a:t>
            </a:r>
            <a:r>
              <a:rPr lang="zh-CN" altLang="en-US" sz="1400" dirty="0"/>
              <a:t>互补位点</a:t>
            </a:r>
            <a:r>
              <a:rPr lang="zh-CN" altLang="en-US" sz="1400" dirty="0" smtClean="0"/>
              <a:t>设计三对</a:t>
            </a:r>
            <a:r>
              <a:rPr lang="en-US" altLang="en-US" sz="1400" dirty="0" smtClean="0"/>
              <a:t>PCR</a:t>
            </a:r>
            <a:r>
              <a:rPr lang="zh-CN" altLang="en-US" sz="1400" dirty="0" smtClean="0"/>
              <a:t>引物，分别</a:t>
            </a:r>
            <a:r>
              <a:rPr lang="zh-CN" altLang="en-US" sz="1400" dirty="0"/>
              <a:t>被用来扩增玉米，大麦，小麦，高粱和甘蔗上的</a:t>
            </a:r>
            <a:r>
              <a:rPr lang="en-US" altLang="en-US" sz="1400" dirty="0"/>
              <a:t>one- </a:t>
            </a:r>
            <a:r>
              <a:rPr lang="zh-CN" altLang="en-US" sz="1400" dirty="0"/>
              <a:t>和</a:t>
            </a:r>
            <a:r>
              <a:rPr lang="en-US" altLang="en-US" sz="1400" dirty="0"/>
              <a:t> two-</a:t>
            </a:r>
            <a:r>
              <a:rPr lang="en-US" altLang="en-US" sz="1400" dirty="0" err="1"/>
              <a:t>tasiARF</a:t>
            </a:r>
            <a:r>
              <a:rPr lang="en-US" altLang="en-US" sz="1400" dirty="0"/>
              <a:t> </a:t>
            </a:r>
            <a:r>
              <a:rPr lang="en-US" altLang="en-US" sz="1400" i="1" dirty="0"/>
              <a:t>TAS3</a:t>
            </a:r>
            <a:r>
              <a:rPr lang="en-US" altLang="en-US" sz="1400" dirty="0"/>
              <a:t> </a:t>
            </a:r>
            <a:r>
              <a:rPr lang="zh-CN" altLang="en-US" sz="1400" dirty="0" smtClean="0"/>
              <a:t>基因（</a:t>
            </a:r>
            <a:r>
              <a:rPr lang="en-US" altLang="en-US" sz="1400" dirty="0" smtClean="0"/>
              <a:t>EU327115-EU327141</a:t>
            </a:r>
            <a:r>
              <a:rPr lang="zh-CN" altLang="en-US" sz="1400" dirty="0" smtClean="0"/>
              <a:t>）。</a:t>
            </a:r>
            <a:endParaRPr lang="en-US" altLang="zh-CN" sz="1400" dirty="0" smtClean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CN" sz="1400" dirty="0" smtClean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CN" sz="14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CN" sz="1400" dirty="0" smtClean="0"/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sz="1400" dirty="0" smtClean="0"/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zh-CN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CN" altLang="en-US" sz="1400" dirty="0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590800" y="6248400"/>
            <a:ext cx="2289175" cy="476250"/>
          </a:xfrm>
        </p:spPr>
        <p:txBody>
          <a:bodyPr/>
          <a:lstStyle/>
          <a:p>
            <a:pPr>
              <a:defRPr/>
            </a:pPr>
            <a:fld id="{68381205-630E-4A69-A0FC-BEBD3F4D2542}" type="slidenum">
              <a:rPr lang="en-US" altLang="zh-CN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25606" name="图片 15"/>
          <p:cNvPicPr>
            <a:picLocks noChangeAspect="1" noChangeArrowheads="1"/>
          </p:cNvPicPr>
          <p:nvPr/>
        </p:nvPicPr>
        <p:blipFill>
          <a:blip r:embed="rId2"/>
          <a:srcRect t="2277"/>
          <a:stretch>
            <a:fillRect/>
          </a:stretch>
        </p:blipFill>
        <p:spPr bwMode="auto">
          <a:xfrm>
            <a:off x="533400" y="2667000"/>
            <a:ext cx="3992563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3"/>
          <p:cNvSpPr>
            <a:spLocks noChangeArrowheads="1"/>
          </p:cNvSpPr>
          <p:nvPr/>
        </p:nvSpPr>
        <p:spPr bwMode="auto">
          <a:xfrm>
            <a:off x="457200" y="5562600"/>
            <a:ext cx="4267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/>
            <a:r>
              <a:rPr lang="zh-CN" altLang="en-US" sz="1000">
                <a:latin typeface="Cambria" pitchFamily="18" charset="0"/>
                <a:cs typeface="Times New Roman" pitchFamily="18" charset="0"/>
              </a:rPr>
              <a:t>             部分</a:t>
            </a:r>
            <a:r>
              <a:rPr lang="en-US" altLang="zh-CN" sz="1000">
                <a:latin typeface="Cambria" pitchFamily="18" charset="0"/>
                <a:cs typeface="Times New Roman" pitchFamily="18" charset="0"/>
              </a:rPr>
              <a:t>one-tasiARF </a:t>
            </a:r>
            <a:r>
              <a:rPr lang="en-US" altLang="zh-CN" sz="1000" i="1">
                <a:latin typeface="Cambria" pitchFamily="18" charset="0"/>
                <a:cs typeface="Times New Roman" pitchFamily="18" charset="0"/>
              </a:rPr>
              <a:t>TAS3</a:t>
            </a:r>
            <a:r>
              <a:rPr lang="zh-CN" altLang="en-US" sz="1000">
                <a:latin typeface="Cambria" pitchFamily="18" charset="0"/>
                <a:cs typeface="Times New Roman" pitchFamily="18" charset="0"/>
              </a:rPr>
              <a:t>基因的多序列联配</a:t>
            </a:r>
            <a:endParaRPr lang="zh-CN" altLang="en-US"/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25609" name="图片 16"/>
          <p:cNvPicPr>
            <a:picLocks noChangeAspect="1" noChangeArrowheads="1"/>
          </p:cNvPicPr>
          <p:nvPr/>
        </p:nvPicPr>
        <p:blipFill>
          <a:blip r:embed="rId3"/>
          <a:srcRect t="2277"/>
          <a:stretch>
            <a:fillRect/>
          </a:stretch>
        </p:blipFill>
        <p:spPr bwMode="auto">
          <a:xfrm>
            <a:off x="4800600" y="2819400"/>
            <a:ext cx="3992563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Rectangle 6"/>
          <p:cNvSpPr>
            <a:spLocks noChangeArrowheads="1"/>
          </p:cNvSpPr>
          <p:nvPr/>
        </p:nvSpPr>
        <p:spPr bwMode="auto">
          <a:xfrm>
            <a:off x="5029200" y="5562600"/>
            <a:ext cx="3276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/>
            <a:r>
              <a:rPr lang="zh-CN" altLang="zh-CN" sz="1000">
                <a:latin typeface="Cambria" pitchFamily="18" charset="0"/>
                <a:cs typeface="Times New Roman" pitchFamily="18" charset="0"/>
              </a:rPr>
              <a:t> </a:t>
            </a:r>
            <a:r>
              <a:rPr lang="zh-CN" altLang="en-US" sz="1000">
                <a:latin typeface="Cambria" pitchFamily="18" charset="0"/>
                <a:cs typeface="Times New Roman" pitchFamily="18" charset="0"/>
              </a:rPr>
              <a:t>部分</a:t>
            </a:r>
            <a:r>
              <a:rPr lang="en-US" altLang="zh-CN" sz="1000">
                <a:latin typeface="Cambria" pitchFamily="18" charset="0"/>
                <a:cs typeface="Times New Roman" pitchFamily="18" charset="0"/>
              </a:rPr>
              <a:t>two-tasiARF </a:t>
            </a:r>
            <a:r>
              <a:rPr lang="en-US" altLang="zh-CN" sz="1000" i="1">
                <a:latin typeface="Cambria" pitchFamily="18" charset="0"/>
                <a:cs typeface="Times New Roman" pitchFamily="18" charset="0"/>
              </a:rPr>
              <a:t>TAS3</a:t>
            </a:r>
            <a:r>
              <a:rPr lang="zh-CN" altLang="en-US" sz="1000">
                <a:latin typeface="Cambria" pitchFamily="18" charset="0"/>
                <a:cs typeface="Times New Roman" pitchFamily="18" charset="0"/>
              </a:rPr>
              <a:t>基因的多序列联配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304800" y="0"/>
            <a:ext cx="8540750" cy="1143000"/>
          </a:xfrm>
        </p:spPr>
        <p:txBody>
          <a:bodyPr/>
          <a:lstStyle/>
          <a:p>
            <a:r>
              <a:rPr lang="en-US" altLang="zh-CN" sz="3200" b="1" dirty="0" smtClean="0"/>
              <a:t>3’</a:t>
            </a:r>
            <a:r>
              <a:rPr lang="zh-CN" altLang="en-US" sz="3200" b="1" dirty="0" smtClean="0"/>
              <a:t>末端的相位保守性</a:t>
            </a:r>
            <a:endParaRPr lang="zh-CN" altLang="en-US" sz="3200" dirty="0" smtClean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667000" y="6248400"/>
            <a:ext cx="2289175" cy="476250"/>
          </a:xfrm>
        </p:spPr>
        <p:txBody>
          <a:bodyPr/>
          <a:lstStyle/>
          <a:p>
            <a:pPr>
              <a:defRPr/>
            </a:pPr>
            <a:fld id="{FC23B5B1-1E84-448A-AF08-D0FB7C8A30D1}" type="slidenum">
              <a:rPr lang="en-US" altLang="zh-CN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79248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zh-CN" altLang="en-US" sz="1400" dirty="0">
                <a:latin typeface="+mn-lt"/>
                <a:ea typeface="+mn-ea"/>
              </a:rPr>
              <a:t>在</a:t>
            </a:r>
            <a:r>
              <a:rPr lang="en-US" sz="1400" dirty="0" err="1">
                <a:latin typeface="+mn-lt"/>
                <a:ea typeface="+mn-ea"/>
              </a:rPr>
              <a:t>tasiARF</a:t>
            </a:r>
            <a:r>
              <a:rPr lang="en-US" sz="1400" dirty="0">
                <a:latin typeface="+mn-lt"/>
                <a:ea typeface="+mn-ea"/>
              </a:rPr>
              <a:t> </a:t>
            </a:r>
            <a:r>
              <a:rPr lang="zh-CN" altLang="en-US" sz="1400" dirty="0">
                <a:latin typeface="+mn-lt"/>
                <a:ea typeface="+mn-ea"/>
              </a:rPr>
              <a:t>和</a:t>
            </a:r>
            <a:r>
              <a:rPr lang="en-US" sz="1400" dirty="0">
                <a:latin typeface="+mn-lt"/>
                <a:ea typeface="+mn-ea"/>
              </a:rPr>
              <a:t>3’ miR390 </a:t>
            </a:r>
            <a:r>
              <a:rPr lang="zh-CN" altLang="en-US" sz="1400" dirty="0">
                <a:latin typeface="+mn-lt"/>
                <a:ea typeface="+mn-ea"/>
              </a:rPr>
              <a:t>互补位点之间的区域上，相位排布结构具有高度的保守性</a:t>
            </a:r>
            <a:r>
              <a:rPr lang="zh-CN" altLang="en-US" sz="1400" dirty="0">
                <a:latin typeface="+mn-lt"/>
                <a:ea typeface="+mn-ea"/>
              </a:rPr>
              <a:t>，</a:t>
            </a:r>
            <a:r>
              <a:rPr lang="en-US" sz="1400" dirty="0">
                <a:latin typeface="+mn-lt"/>
                <a:ea typeface="+mn-ea"/>
              </a:rPr>
              <a:t>3’</a:t>
            </a:r>
            <a:r>
              <a:rPr lang="zh-CN" altLang="en-US" sz="1400" dirty="0">
                <a:latin typeface="+mn-lt"/>
                <a:ea typeface="+mn-ea"/>
              </a:rPr>
              <a:t>区域序列长度严格按照以相位长度（</a:t>
            </a:r>
            <a:r>
              <a:rPr lang="en-US" sz="1400" dirty="0">
                <a:latin typeface="+mn-lt"/>
                <a:ea typeface="+mn-ea"/>
              </a:rPr>
              <a:t>21 </a:t>
            </a:r>
            <a:r>
              <a:rPr lang="en-US" sz="1400" dirty="0" err="1">
                <a:latin typeface="+mn-lt"/>
                <a:ea typeface="+mn-ea"/>
              </a:rPr>
              <a:t>nt</a:t>
            </a:r>
            <a:r>
              <a:rPr lang="zh-CN" altLang="en-US" sz="1400" dirty="0">
                <a:latin typeface="+mn-lt"/>
                <a:ea typeface="+mn-ea"/>
              </a:rPr>
              <a:t>）为单位的变化规则。</a:t>
            </a:r>
            <a:endParaRPr lang="en-US" altLang="zh-CN" sz="1400" dirty="0">
              <a:latin typeface="+mn-lt"/>
              <a:ea typeface="+mn-ea"/>
            </a:endParaRPr>
          </a:p>
          <a:p>
            <a:pPr>
              <a:defRPr/>
            </a:pPr>
            <a:endParaRPr lang="zh-CN" altLang="en-US" dirty="0"/>
          </a:p>
        </p:txBody>
      </p:sp>
      <p:pic>
        <p:nvPicPr>
          <p:cNvPr id="26629" name="图片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2057400"/>
            <a:ext cx="78200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图片 4"/>
          <p:cNvPicPr>
            <a:picLocks noChangeAspect="1" noChangeArrowheads="1"/>
          </p:cNvPicPr>
          <p:nvPr/>
        </p:nvPicPr>
        <p:blipFill>
          <a:blip r:embed="rId3"/>
          <a:srcRect t="6868" r="3102" b="8115"/>
          <a:stretch>
            <a:fillRect/>
          </a:stretch>
        </p:blipFill>
        <p:spPr bwMode="auto">
          <a:xfrm>
            <a:off x="114300" y="4038600"/>
            <a:ext cx="8801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32" name="Rectangle 4"/>
          <p:cNvSpPr>
            <a:spLocks noChangeArrowheads="1"/>
          </p:cNvSpPr>
          <p:nvPr/>
        </p:nvSpPr>
        <p:spPr bwMode="auto">
          <a:xfrm>
            <a:off x="0" y="259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0" y="5410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66700">
              <a:defRPr/>
            </a:pPr>
            <a:r>
              <a:rPr lang="en-US" altLang="zh-CN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</a:t>
            </a:r>
            <a:endParaRPr lang="en-US" altLang="zh-CN" sz="90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40750" cy="1143000"/>
          </a:xfrm>
        </p:spPr>
        <p:txBody>
          <a:bodyPr/>
          <a:lstStyle/>
          <a:p>
            <a:r>
              <a:rPr lang="zh-CN" altLang="en-US" sz="3200" b="1" smtClean="0">
                <a:solidFill>
                  <a:srgbClr val="000000"/>
                </a:solidFill>
              </a:rPr>
              <a:t>结合位点和相位序列的保守性</a:t>
            </a:r>
            <a:endParaRPr lang="zh-CN" altLang="en-US" sz="3200" smtClean="0">
              <a:solidFill>
                <a:srgbClr val="000000"/>
              </a:solidFill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590800" y="6381750"/>
            <a:ext cx="2289175" cy="476250"/>
          </a:xfrm>
        </p:spPr>
        <p:txBody>
          <a:bodyPr/>
          <a:lstStyle/>
          <a:p>
            <a:pPr>
              <a:defRPr/>
            </a:pPr>
            <a:fld id="{05934E1F-716F-4212-91A9-7317950FBBEC}" type="slidenum">
              <a:rPr lang="en-US" altLang="zh-CN"/>
              <a:pPr>
                <a:defRPr/>
              </a:pPr>
              <a:t>13</a:t>
            </a:fld>
            <a:endParaRPr lang="en-US" altLang="zh-CN" dirty="0"/>
          </a:p>
        </p:txBody>
      </p:sp>
      <p:pic>
        <p:nvPicPr>
          <p:cNvPr id="2765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84338"/>
            <a:ext cx="4267200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28800"/>
            <a:ext cx="38941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15"/>
          <p:cNvSpPr txBox="1">
            <a:spLocks noChangeArrowheads="1"/>
          </p:cNvSpPr>
          <p:nvPr/>
        </p:nvSpPr>
        <p:spPr bwMode="auto">
          <a:xfrm>
            <a:off x="4800600" y="47244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 b="1"/>
              <a:t>禾本科中</a:t>
            </a:r>
            <a:r>
              <a:rPr lang="en-US" altLang="zh-CN" sz="1200" b="1"/>
              <a:t>tasiARF</a:t>
            </a:r>
            <a:r>
              <a:rPr lang="zh-CN" altLang="en-US" sz="1200" b="1"/>
              <a:t>和两个</a:t>
            </a:r>
            <a:r>
              <a:rPr lang="en-US" altLang="zh-CN" sz="1200" b="1"/>
              <a:t>miR390</a:t>
            </a:r>
            <a:r>
              <a:rPr lang="zh-CN" altLang="en-US" sz="1200" b="1"/>
              <a:t>互补位点上序列保守性</a:t>
            </a:r>
          </a:p>
          <a:p>
            <a:r>
              <a:rPr lang="zh-CN" altLang="en-US" sz="1200"/>
              <a:t>每个位置上的标识（</a:t>
            </a:r>
            <a:r>
              <a:rPr lang="en-US" altLang="zh-CN" sz="1200"/>
              <a:t>logo</a:t>
            </a:r>
            <a:r>
              <a:rPr lang="zh-CN" altLang="en-US" sz="1200"/>
              <a:t>）的高度，对应于位点的保守性。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标题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40750" cy="762000"/>
          </a:xfrm>
        </p:spPr>
        <p:txBody>
          <a:bodyPr/>
          <a:lstStyle/>
          <a:p>
            <a:r>
              <a:rPr lang="en-US" altLang="zh-CN" sz="3200" b="1" i="1" smtClean="0"/>
              <a:t>TAS3</a:t>
            </a:r>
            <a:r>
              <a:rPr lang="zh-CN" altLang="en-US" sz="3200" b="1" smtClean="0"/>
              <a:t>基因的起源</a:t>
            </a:r>
            <a:endParaRPr lang="zh-CN" altLang="en-US" sz="3200" smtClean="0"/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362200" y="6381750"/>
            <a:ext cx="2289175" cy="476250"/>
          </a:xfrm>
        </p:spPr>
        <p:txBody>
          <a:bodyPr/>
          <a:lstStyle/>
          <a:p>
            <a:pPr>
              <a:defRPr/>
            </a:pPr>
            <a:fld id="{8922F3E8-CE7C-4CEF-BB81-AC65CAFF8F83}" type="slidenum">
              <a:rPr lang="en-US" altLang="zh-CN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04800" y="6248400"/>
            <a:ext cx="3886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 b="1"/>
              <a:t>禾本科和苔藓中</a:t>
            </a:r>
            <a:r>
              <a:rPr lang="en-US" altLang="zh-CN" sz="1200" b="1" i="1"/>
              <a:t>TAS3</a:t>
            </a:r>
            <a:r>
              <a:rPr lang="zh-CN" altLang="en-US" sz="1200" b="1"/>
              <a:t>基因的茎环结构</a:t>
            </a:r>
          </a:p>
          <a:p>
            <a:r>
              <a:rPr lang="en-US" altLang="zh-CN" sz="1200"/>
              <a:t>tasiARF  5’</a:t>
            </a:r>
            <a:r>
              <a:rPr lang="zh-CN" altLang="en-US" sz="1200"/>
              <a:t>端的</a:t>
            </a:r>
            <a:r>
              <a:rPr lang="en-US" altLang="zh-CN" sz="1200"/>
              <a:t>5</a:t>
            </a:r>
            <a:r>
              <a:rPr lang="zh-CN" altLang="en-US" sz="1200"/>
              <a:t>个核苷酸（</a:t>
            </a:r>
            <a:r>
              <a:rPr lang="en-US" altLang="zh-CN" sz="1200"/>
              <a:t>UUCUU</a:t>
            </a:r>
            <a:r>
              <a:rPr lang="zh-CN" altLang="en-US" sz="1200"/>
              <a:t>）位于顶部的环上</a:t>
            </a:r>
          </a:p>
          <a:p>
            <a:endParaRPr lang="zh-CN" alt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3733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4648200" y="1828800"/>
          <a:ext cx="3857625" cy="2752725"/>
        </p:xfrm>
        <a:graphic>
          <a:graphicData uri="http://schemas.openxmlformats.org/presentationml/2006/ole">
            <p:oleObj spid="_x0000_s4098" name="位图图像" r:id="rId4" imgW="3858164" imgH="2752381" progId="PBrush">
              <p:embed/>
            </p:oleObj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572000" y="4876800"/>
            <a:ext cx="4114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水稻中的</a:t>
            </a:r>
            <a:r>
              <a:rPr lang="en-US" altLang="zh-CN" sz="1200" i="1">
                <a:latin typeface="Cambria" pitchFamily="18" charset="0"/>
                <a:ea typeface="黑体" pitchFamily="2" charset="-122"/>
                <a:cs typeface="Times New Roman" pitchFamily="18" charset="0"/>
              </a:rPr>
              <a:t>TAS3</a:t>
            </a:r>
            <a:r>
              <a:rPr lang="en-US" altLang="zh-CN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-like</a:t>
            </a:r>
            <a:r>
              <a:rPr lang="zh-CN" altLang="en-US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基因座位</a:t>
            </a:r>
            <a:endParaRPr lang="en-US" altLang="zh-CN" sz="1200">
              <a:latin typeface="Cambria" pitchFamily="18" charset="0"/>
              <a:ea typeface="黑体" pitchFamily="2" charset="-122"/>
              <a:cs typeface="Times New Roman" pitchFamily="18" charset="0"/>
            </a:endParaRPr>
          </a:p>
          <a:p>
            <a:r>
              <a:rPr lang="zh-CN" altLang="en-US" sz="1200">
                <a:ea typeface="黑体" pitchFamily="2" charset="-122"/>
                <a:cs typeface="Times New Roman" pitchFamily="18" charset="0"/>
              </a:rPr>
              <a:t>位于</a:t>
            </a:r>
            <a:r>
              <a:rPr lang="en-US" altLang="zh-CN" sz="1200">
                <a:ea typeface="黑体" pitchFamily="2" charset="-122"/>
                <a:cs typeface="Times New Roman" pitchFamily="18" charset="0"/>
              </a:rPr>
              <a:t>miR390</a:t>
            </a:r>
            <a:r>
              <a:rPr lang="zh-CN" altLang="en-US" sz="1200">
                <a:ea typeface="黑体" pitchFamily="2" charset="-122"/>
                <a:cs typeface="Times New Roman" pitchFamily="18" charset="0"/>
              </a:rPr>
              <a:t>靶基因</a:t>
            </a:r>
            <a:r>
              <a:rPr lang="en-US" altLang="zh-CN" sz="1200">
                <a:ea typeface="黑体" pitchFamily="2" charset="-122"/>
                <a:cs typeface="Times New Roman" pitchFamily="18" charset="0"/>
              </a:rPr>
              <a:t>LRR-kinase</a:t>
            </a:r>
            <a:r>
              <a:rPr lang="zh-CN" altLang="en-US" sz="1200">
                <a:ea typeface="黑体" pitchFamily="2" charset="-122"/>
                <a:cs typeface="Times New Roman" pitchFamily="18" charset="0"/>
              </a:rPr>
              <a:t>编码区的</a:t>
            </a:r>
            <a:r>
              <a:rPr lang="en-US" altLang="zh-CN" sz="1200" i="1">
                <a:ea typeface="黑体" pitchFamily="2" charset="-122"/>
                <a:cs typeface="Times New Roman" pitchFamily="18" charset="0"/>
              </a:rPr>
              <a:t>TAS3</a:t>
            </a:r>
            <a:r>
              <a:rPr lang="en-US" altLang="zh-CN" sz="1200">
                <a:ea typeface="黑体" pitchFamily="2" charset="-122"/>
                <a:cs typeface="Times New Roman" pitchFamily="18" charset="0"/>
              </a:rPr>
              <a:t>-like</a:t>
            </a:r>
            <a:r>
              <a:rPr lang="zh-CN" altLang="en-US" sz="1200">
                <a:ea typeface="黑体" pitchFamily="2" charset="-122"/>
                <a:cs typeface="Times New Roman" pitchFamily="18" charset="0"/>
              </a:rPr>
              <a:t>基因</a:t>
            </a:r>
          </a:p>
          <a:p>
            <a:endParaRPr lang="zh-CN" altLang="en-US">
              <a:ea typeface="黑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407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/>
              <a:t>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章 水稻</a:t>
            </a:r>
            <a:r>
              <a:rPr lang="en-US" i="1" dirty="0" smtClean="0"/>
              <a:t>MIR156b/c</a:t>
            </a:r>
            <a:r>
              <a:rPr lang="zh-CN" altLang="en-US" dirty="0" smtClean="0"/>
              <a:t>基因的进化与选择分析</a:t>
            </a: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514600" y="6381750"/>
            <a:ext cx="2289175" cy="476250"/>
          </a:xfrm>
        </p:spPr>
        <p:txBody>
          <a:bodyPr/>
          <a:lstStyle/>
          <a:p>
            <a:pPr>
              <a:defRPr/>
            </a:pPr>
            <a:fld id="{8DC344E2-CFA0-4C70-A809-19E5B7B602C9}" type="slidenum">
              <a:rPr lang="en-US" altLang="zh-CN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00200"/>
            <a:ext cx="7239000" cy="2203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zh-CN" altLang="en-US" sz="2800" dirty="0">
                <a:latin typeface="+mn-lt"/>
                <a:ea typeface="+mn-ea"/>
              </a:rPr>
              <a:t>基因组倍增驱动的</a:t>
            </a:r>
            <a:r>
              <a:rPr lang="en-US" altLang="zh-CN" sz="2800" i="1" dirty="0">
                <a:latin typeface="+mn-lt"/>
                <a:ea typeface="+mn-ea"/>
              </a:rPr>
              <a:t>MIR156b/c</a:t>
            </a:r>
            <a:r>
              <a:rPr lang="en-US" altLang="zh-CN" sz="2800" dirty="0">
                <a:latin typeface="+mn-lt"/>
                <a:ea typeface="+mn-ea"/>
              </a:rPr>
              <a:t> </a:t>
            </a:r>
            <a:r>
              <a:rPr lang="zh-CN" altLang="en-US" sz="2800" dirty="0">
                <a:latin typeface="+mn-lt"/>
                <a:ea typeface="+mn-ea"/>
              </a:rPr>
              <a:t>的进化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zh-CN" altLang="en-US" sz="2800" dirty="0">
                <a:latin typeface="+mn-lt"/>
                <a:ea typeface="+mn-ea"/>
              </a:rPr>
              <a:t>禾本科作物之间</a:t>
            </a:r>
            <a:r>
              <a:rPr lang="en-US" altLang="zh-CN" sz="2800" i="1" dirty="0">
                <a:latin typeface="+mn-lt"/>
                <a:ea typeface="+mn-ea"/>
              </a:rPr>
              <a:t>MIR156b/c</a:t>
            </a:r>
            <a:r>
              <a:rPr lang="en-US" altLang="zh-CN" sz="2800" dirty="0">
                <a:latin typeface="+mn-lt"/>
                <a:ea typeface="+mn-ea"/>
              </a:rPr>
              <a:t> </a:t>
            </a:r>
            <a:r>
              <a:rPr lang="zh-CN" altLang="en-US" sz="2800" dirty="0">
                <a:latin typeface="+mn-lt"/>
                <a:ea typeface="+mn-ea"/>
              </a:rPr>
              <a:t>的高度保守性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zh-CN" sz="2800" i="1" dirty="0">
                <a:latin typeface="+mn-lt"/>
                <a:ea typeface="+mn-ea"/>
              </a:rPr>
              <a:t>MIR156b/c</a:t>
            </a:r>
            <a:r>
              <a:rPr lang="zh-CN" altLang="en-US" sz="2800" dirty="0">
                <a:latin typeface="+mn-lt"/>
                <a:ea typeface="+mn-ea"/>
              </a:rPr>
              <a:t>的遗传多样性和选择分析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40750" cy="533400"/>
          </a:xfrm>
        </p:spPr>
        <p:txBody>
          <a:bodyPr/>
          <a:lstStyle/>
          <a:p>
            <a:r>
              <a:rPr lang="zh-CN" altLang="en-US" sz="3200" smtClean="0"/>
              <a:t>水稻</a:t>
            </a:r>
            <a:r>
              <a:rPr lang="en-US" altLang="zh-CN" sz="3200" smtClean="0"/>
              <a:t>miR156</a:t>
            </a:r>
            <a:r>
              <a:rPr lang="zh-CN" altLang="en-US" sz="3200" smtClean="0"/>
              <a:t>家族的基因组分布和系统发育树</a:t>
            </a:r>
            <a:endParaRPr lang="en-US" altLang="zh-CN" sz="3200" smtClean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286000" y="6457950"/>
            <a:ext cx="2289175" cy="476250"/>
          </a:xfrm>
        </p:spPr>
        <p:txBody>
          <a:bodyPr/>
          <a:lstStyle/>
          <a:p>
            <a:pPr>
              <a:defRPr/>
            </a:pPr>
            <a:fld id="{00531E17-30BA-4CA1-9364-84F539907067}" type="slidenum">
              <a:rPr lang="en-US" altLang="zh-CN"/>
              <a:pPr>
                <a:defRPr/>
              </a:pPr>
              <a:t>16</a:t>
            </a:fld>
            <a:endParaRPr lang="en-US" altLang="zh-CN" dirty="0"/>
          </a:p>
        </p:txBody>
      </p:sp>
      <p:pic>
        <p:nvPicPr>
          <p:cNvPr id="29700" name="图片 10" descr="fig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762000"/>
            <a:ext cx="48006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895600" y="6324600"/>
            <a:ext cx="2133600" cy="365125"/>
          </a:xfrm>
        </p:spPr>
        <p:txBody>
          <a:bodyPr/>
          <a:lstStyle/>
          <a:p>
            <a:pPr>
              <a:defRPr/>
            </a:pPr>
            <a:fld id="{1C4546DD-5DBD-4169-8B36-3E7A49DF1A0B}" type="slidenum">
              <a:rPr lang="en-US" altLang="zh-CN"/>
              <a:pPr>
                <a:defRPr/>
              </a:pPr>
              <a:t>17</a:t>
            </a:fld>
            <a:endParaRPr lang="en-US" altLang="zh-CN" dirty="0"/>
          </a:p>
        </p:txBody>
      </p:sp>
      <p:grpSp>
        <p:nvGrpSpPr>
          <p:cNvPr id="30723" name="组合 5"/>
          <p:cNvGrpSpPr>
            <a:grpSpLocks/>
          </p:cNvGrpSpPr>
          <p:nvPr/>
        </p:nvGrpSpPr>
        <p:grpSpPr bwMode="auto">
          <a:xfrm>
            <a:off x="381000" y="1219200"/>
            <a:ext cx="8610600" cy="4805363"/>
            <a:chOff x="-457200" y="533400"/>
            <a:chExt cx="8610600" cy="4805065"/>
          </a:xfrm>
        </p:grpSpPr>
        <p:pic>
          <p:nvPicPr>
            <p:cNvPr id="30725" name="图片 46" descr="h_masked_1e-020"/>
            <p:cNvPicPr>
              <a:picLocks noChangeAspect="1" noChangeArrowheads="1"/>
            </p:cNvPicPr>
            <p:nvPr/>
          </p:nvPicPr>
          <p:blipFill>
            <a:blip r:embed="rId2"/>
            <a:srcRect b="43050"/>
            <a:stretch>
              <a:fillRect/>
            </a:stretch>
          </p:blipFill>
          <p:spPr bwMode="auto">
            <a:xfrm>
              <a:off x="2876550" y="1219200"/>
              <a:ext cx="5276850" cy="224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TextBox 7"/>
            <p:cNvSpPr txBox="1">
              <a:spLocks noChangeArrowheads="1"/>
            </p:cNvSpPr>
            <p:nvPr/>
          </p:nvSpPr>
          <p:spPr bwMode="auto">
            <a:xfrm>
              <a:off x="3276600" y="3657600"/>
              <a:ext cx="4800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200" b="1" i="1"/>
                <a:t>MIR156b/c</a:t>
              </a:r>
              <a:r>
                <a:rPr lang="en-US" altLang="zh-CN" sz="1200" b="1"/>
                <a:t> </a:t>
              </a:r>
              <a:r>
                <a:rPr lang="zh-CN" altLang="en-US" sz="1200" b="1"/>
                <a:t>在水稻，玉米和高粱基因组上的共线性。</a:t>
              </a:r>
              <a:endParaRPr lang="en-US" altLang="zh-CN" sz="1200" b="1"/>
            </a:p>
          </p:txBody>
        </p:sp>
        <p:pic>
          <p:nvPicPr>
            <p:cNvPr id="30727" name="图片 3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81000" y="533400"/>
              <a:ext cx="3221355" cy="423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8" name="TextBox 9"/>
            <p:cNvSpPr txBox="1">
              <a:spLocks noChangeArrowheads="1"/>
            </p:cNvSpPr>
            <p:nvPr/>
          </p:nvSpPr>
          <p:spPr bwMode="auto">
            <a:xfrm>
              <a:off x="-457200" y="4876800"/>
              <a:ext cx="4114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200" b="1"/>
                <a:t>水稻、玉米和高粱</a:t>
              </a:r>
              <a:r>
                <a:rPr lang="en-US" altLang="zh-CN" sz="1200" b="1" i="1"/>
                <a:t>MIR156b/c</a:t>
              </a:r>
              <a:r>
                <a:rPr lang="zh-CN" altLang="en-US" sz="1200" b="1"/>
                <a:t>基因的基因组序列联配结果</a:t>
              </a:r>
            </a:p>
            <a:p>
              <a:endParaRPr lang="zh-CN" altLang="en-US" sz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8200" y="381000"/>
            <a:ext cx="6477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200" i="1" dirty="0">
                <a:solidFill>
                  <a:srgbClr val="000000"/>
                </a:solidFill>
                <a:latin typeface="+mn-ea"/>
                <a:ea typeface="+mn-ea"/>
                <a:cs typeface="+mj-cs"/>
              </a:rPr>
              <a:t>MIR156b/c</a:t>
            </a:r>
            <a:r>
              <a:rPr lang="zh-CN" altLang="en-US" sz="3200" dirty="0">
                <a:solidFill>
                  <a:srgbClr val="000000"/>
                </a:solidFill>
                <a:latin typeface="+mn-ea"/>
                <a:ea typeface="+mn-ea"/>
                <a:cs typeface="+mj-cs"/>
              </a:rPr>
              <a:t>在禾本科中的保守性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40750" cy="1143000"/>
          </a:xfrm>
        </p:spPr>
        <p:txBody>
          <a:bodyPr/>
          <a:lstStyle/>
          <a:p>
            <a:r>
              <a:rPr lang="en-US" altLang="zh-CN" sz="3200" b="1" i="1" smtClean="0"/>
              <a:t>MIR156b/c</a:t>
            </a:r>
            <a:r>
              <a:rPr lang="zh-CN" altLang="en-US" sz="3200" b="1" smtClean="0"/>
              <a:t>的遗传多样性和选择</a:t>
            </a:r>
            <a:endParaRPr lang="zh-CN" altLang="en-US" sz="3200" smtClean="0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819400" y="6248400"/>
            <a:ext cx="2289175" cy="476250"/>
          </a:xfrm>
        </p:spPr>
        <p:txBody>
          <a:bodyPr/>
          <a:lstStyle/>
          <a:p>
            <a:pPr>
              <a:defRPr/>
            </a:pPr>
            <a:fld id="{EFFFF10E-FB52-46F9-B484-42CCEB23C735}" type="slidenum">
              <a:rPr lang="en-US" altLang="zh-CN"/>
              <a:pPr>
                <a:defRPr/>
              </a:pPr>
              <a:t>18</a:t>
            </a:fld>
            <a:endParaRPr lang="en-US" altLang="zh-CN" dirty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81200"/>
            <a:ext cx="74723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5334000"/>
            <a:ext cx="2133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chemeClr val="accent1">
                    <a:lumMod val="10000"/>
                  </a:schemeClr>
                </a:solidFill>
              </a:rPr>
              <a:t>核酸多态性和选择检验</a:t>
            </a:r>
            <a:endParaRPr lang="zh-CN" altLang="en-US" sz="1200" b="1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40750" cy="1143000"/>
          </a:xfrm>
        </p:spPr>
        <p:txBody>
          <a:bodyPr/>
          <a:lstStyle/>
          <a:p>
            <a:r>
              <a:rPr lang="zh-CN" altLang="en-US" smtClean="0"/>
              <a:t>第</a:t>
            </a:r>
            <a:r>
              <a:rPr lang="en-US" altLang="zh-CN" smtClean="0"/>
              <a:t>4</a:t>
            </a:r>
            <a:r>
              <a:rPr lang="zh-CN" altLang="en-US" smtClean="0"/>
              <a:t>章 水稻小</a:t>
            </a:r>
            <a:r>
              <a:rPr lang="en-US" altLang="zh-CN" smtClean="0"/>
              <a:t>RNA</a:t>
            </a:r>
            <a:r>
              <a:rPr lang="zh-CN" altLang="en-US" smtClean="0"/>
              <a:t>的全基因组分析</a:t>
            </a: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667000" y="6172200"/>
            <a:ext cx="2289175" cy="476250"/>
          </a:xfrm>
        </p:spPr>
        <p:txBody>
          <a:bodyPr/>
          <a:lstStyle/>
          <a:p>
            <a:pPr>
              <a:defRPr/>
            </a:pPr>
            <a:fld id="{5567AE34-85E5-4A4E-823C-8480F442C817}" type="slidenum">
              <a:rPr lang="en-US" altLang="zh-CN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828800"/>
            <a:ext cx="7848600" cy="2074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zh-CN" altLang="en-US" sz="2800" dirty="0">
                <a:latin typeface="+mn-lt"/>
                <a:ea typeface="+mn-ea"/>
              </a:rPr>
              <a:t>小</a:t>
            </a:r>
            <a:r>
              <a:rPr lang="en-US" altLang="zh-CN" sz="2800" dirty="0">
                <a:latin typeface="+mn-lt"/>
                <a:ea typeface="+mn-ea"/>
              </a:rPr>
              <a:t>RNA</a:t>
            </a:r>
            <a:r>
              <a:rPr lang="zh-CN" altLang="en-US" sz="2800" dirty="0">
                <a:latin typeface="+mn-lt"/>
                <a:ea typeface="+mn-ea"/>
              </a:rPr>
              <a:t>序列的概况	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zh-CN" altLang="en-US" sz="2800" dirty="0">
                <a:latin typeface="+mn-lt"/>
                <a:ea typeface="+mn-ea"/>
              </a:rPr>
              <a:t>产生小</a:t>
            </a:r>
            <a:r>
              <a:rPr lang="en-US" altLang="zh-CN" sz="2800" dirty="0">
                <a:latin typeface="+mn-lt"/>
                <a:ea typeface="+mn-ea"/>
              </a:rPr>
              <a:t>RNA</a:t>
            </a:r>
            <a:r>
              <a:rPr lang="zh-CN" altLang="en-US" sz="2800" dirty="0">
                <a:latin typeface="+mn-lt"/>
                <a:ea typeface="+mn-ea"/>
              </a:rPr>
              <a:t>位点的分布	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zh-CN" altLang="en-US" sz="2800" dirty="0">
                <a:latin typeface="+mn-lt"/>
                <a:ea typeface="+mn-ea"/>
              </a:rPr>
              <a:t>在种子两个发育时期表达存在差异的基因座位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zh-CN" altLang="en-US" sz="2800" dirty="0">
                <a:latin typeface="+mn-lt"/>
                <a:ea typeface="+mn-ea"/>
              </a:rPr>
              <a:t>水稻基因组复制块上小</a:t>
            </a:r>
            <a:r>
              <a:rPr lang="en-US" altLang="zh-CN" sz="2800" dirty="0">
                <a:latin typeface="+mn-lt"/>
                <a:ea typeface="+mn-ea"/>
              </a:rPr>
              <a:t>RNA</a:t>
            </a:r>
            <a:r>
              <a:rPr lang="zh-CN" altLang="en-US" sz="2800" dirty="0">
                <a:latin typeface="+mn-lt"/>
                <a:ea typeface="+mn-ea"/>
              </a:rPr>
              <a:t>分布的差异</a:t>
            </a:r>
            <a:r>
              <a:rPr lang="zh-CN" altLang="en-US" dirty="0"/>
              <a:t>	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zh-CN" altLang="en-US" smtClean="0"/>
              <a:t>大纲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3886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第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章 文献综述	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第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章 水稻等禾本科</a:t>
            </a:r>
            <a:r>
              <a:rPr lang="en-US" altLang="zh-CN" sz="2800" i="1" dirty="0" smtClean="0"/>
              <a:t>TAS3</a:t>
            </a:r>
            <a:r>
              <a:rPr lang="zh-CN" altLang="en-US" sz="2800" dirty="0" smtClean="0"/>
              <a:t>基因的比较与分子进化分析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第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章 水稻</a:t>
            </a:r>
            <a:r>
              <a:rPr lang="en-US" altLang="zh-CN" sz="2800" i="1" dirty="0" smtClean="0"/>
              <a:t>MIR156b/c</a:t>
            </a:r>
            <a:r>
              <a:rPr lang="zh-CN" altLang="en-US" sz="2800" dirty="0" smtClean="0"/>
              <a:t>基因的进化与选择分析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第</a:t>
            </a:r>
            <a:r>
              <a:rPr lang="en-US" altLang="zh-CN" sz="2800" dirty="0" smtClean="0"/>
              <a:t>4</a:t>
            </a:r>
            <a:r>
              <a:rPr lang="zh-CN" altLang="en-US" sz="2800" dirty="0" smtClean="0"/>
              <a:t>章 水稻小</a:t>
            </a:r>
            <a:r>
              <a:rPr lang="en-US" altLang="zh-CN" sz="2800" dirty="0" smtClean="0"/>
              <a:t>RNA</a:t>
            </a:r>
            <a:r>
              <a:rPr lang="zh-CN" altLang="en-US" sz="2800" dirty="0" smtClean="0"/>
              <a:t>的全基因组分析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590800" y="6324600"/>
            <a:ext cx="2133600" cy="365125"/>
          </a:xfrm>
        </p:spPr>
        <p:txBody>
          <a:bodyPr/>
          <a:lstStyle/>
          <a:p>
            <a:pPr>
              <a:defRPr/>
            </a:pPr>
            <a:fld id="{4CB6877B-D6AE-4E94-99DB-63C099E3ECDA}" type="slidenum">
              <a:rPr lang="en-US" altLang="zh-CN"/>
              <a:pPr>
                <a:defRPr/>
              </a:pPr>
              <a:t>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40750" cy="1143000"/>
          </a:xfrm>
        </p:spPr>
        <p:txBody>
          <a:bodyPr/>
          <a:lstStyle/>
          <a:p>
            <a:r>
              <a:rPr lang="zh-CN" altLang="en-US" sz="3200" b="1" dirty="0" smtClean="0"/>
              <a:t>数据来源和分析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219200"/>
            <a:ext cx="8540750" cy="510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dirty="0" smtClean="0"/>
              <a:t>材料为粳稻（日本晴）发育的种子，分别在受精后（</a:t>
            </a:r>
            <a:r>
              <a:rPr lang="en-US" altLang="en-US" sz="2000" dirty="0" smtClean="0"/>
              <a:t>days-after-fertilization</a:t>
            </a:r>
            <a:r>
              <a:rPr lang="zh-CN" altLang="en-US" sz="2000" dirty="0" smtClean="0"/>
              <a:t>，</a:t>
            </a:r>
            <a:r>
              <a:rPr lang="en-AU" altLang="en-US" sz="2000" dirty="0" smtClean="0"/>
              <a:t>DAF</a:t>
            </a:r>
            <a:r>
              <a:rPr lang="zh-CN" altLang="en-US" sz="2000" dirty="0" smtClean="0"/>
              <a:t>）</a:t>
            </a:r>
            <a:r>
              <a:rPr lang="en-US" altLang="en-US" sz="2000" dirty="0" smtClean="0"/>
              <a:t>1-5</a:t>
            </a:r>
            <a:r>
              <a:rPr lang="zh-CN" altLang="en-US" sz="2000" dirty="0" smtClean="0"/>
              <a:t>天（</a:t>
            </a:r>
            <a:r>
              <a:rPr lang="en-US" altLang="en-US" sz="2000" dirty="0" smtClean="0"/>
              <a:t>G1</a:t>
            </a:r>
            <a:r>
              <a:rPr lang="zh-CN" altLang="en-US" sz="2000" dirty="0" smtClean="0"/>
              <a:t>期）和</a:t>
            </a:r>
            <a:r>
              <a:rPr lang="en-US" altLang="en-US" sz="2000" dirty="0" smtClean="0"/>
              <a:t>6-10</a:t>
            </a:r>
            <a:r>
              <a:rPr lang="zh-CN" altLang="en-US" sz="2000" dirty="0" smtClean="0"/>
              <a:t>天（</a:t>
            </a:r>
            <a:r>
              <a:rPr lang="en-US" altLang="en-US" sz="2000" dirty="0" smtClean="0"/>
              <a:t>G6</a:t>
            </a:r>
            <a:r>
              <a:rPr lang="zh-CN" altLang="en-US" sz="2000" dirty="0" smtClean="0"/>
              <a:t>期）两个发育时期收集小</a:t>
            </a:r>
            <a:r>
              <a:rPr lang="en-US" altLang="en-US" sz="2000" dirty="0" smtClean="0"/>
              <a:t>RNA</a:t>
            </a:r>
            <a:r>
              <a:rPr lang="zh-CN" altLang="en-US" sz="2000" dirty="0" smtClean="0"/>
              <a:t>样品。通过</a:t>
            </a:r>
            <a:r>
              <a:rPr lang="en-AU" altLang="en-US" sz="2000" dirty="0" err="1" smtClean="0"/>
              <a:t>Illumina</a:t>
            </a:r>
            <a:r>
              <a:rPr lang="zh-CN" altLang="en-US" sz="2000" dirty="0" smtClean="0"/>
              <a:t>高通量测序技术，获得了</a:t>
            </a:r>
            <a:r>
              <a:rPr lang="en-AU" altLang="en-US" sz="2000" dirty="0" smtClean="0"/>
              <a:t>680</a:t>
            </a:r>
            <a:r>
              <a:rPr lang="zh-CN" altLang="en-US" sz="2000" dirty="0" smtClean="0"/>
              <a:t>多万条非冗余的小</a:t>
            </a:r>
            <a:r>
              <a:rPr lang="en-AU" altLang="en-US" sz="2000" dirty="0" smtClean="0"/>
              <a:t>RNA</a:t>
            </a:r>
            <a:r>
              <a:rPr lang="zh-CN" altLang="en-US" sz="2000" dirty="0" smtClean="0"/>
              <a:t>读序。</a:t>
            </a:r>
            <a:endParaRPr lang="en-US" altLang="zh-CN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dirty="0" smtClean="0"/>
              <a:t>用</a:t>
            </a:r>
            <a:r>
              <a:rPr lang="en-US" sz="2000" dirty="0" smtClean="0"/>
              <a:t>BLAST</a:t>
            </a:r>
            <a:r>
              <a:rPr lang="zh-CN" altLang="en-US" sz="2000" dirty="0" smtClean="0"/>
              <a:t>将其定位到水稻基因组上（</a:t>
            </a:r>
            <a:r>
              <a:rPr lang="en-US" sz="2000" dirty="0" smtClean="0"/>
              <a:t>TIGR</a:t>
            </a:r>
            <a:r>
              <a:rPr lang="zh-CN" altLang="en-US" sz="2000" dirty="0" smtClean="0"/>
              <a:t>，版本</a:t>
            </a:r>
            <a:r>
              <a:rPr lang="en-US" sz="2000" dirty="0" smtClean="0"/>
              <a:t>5</a:t>
            </a:r>
            <a:r>
              <a:rPr lang="zh-CN" altLang="en-US" sz="2000" dirty="0" smtClean="0"/>
              <a:t>）。</a:t>
            </a:r>
            <a:endParaRPr lang="en-US" altLang="zh-CN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dirty="0" smtClean="0"/>
              <a:t>小</a:t>
            </a:r>
            <a:r>
              <a:rPr lang="en-US" sz="2000" dirty="0" smtClean="0"/>
              <a:t>RNA</a:t>
            </a:r>
            <a:r>
              <a:rPr lang="zh-CN" altLang="en-US" sz="2000" dirty="0" smtClean="0"/>
              <a:t>的序列，位置和来源等信息存入</a:t>
            </a:r>
            <a:r>
              <a:rPr lang="en-US" sz="2000" dirty="0" err="1" smtClean="0"/>
              <a:t>MySQL</a:t>
            </a:r>
            <a:r>
              <a:rPr lang="zh-CN" altLang="en-US" sz="2000" dirty="0" smtClean="0"/>
              <a:t>数据库，其中位置信息基于</a:t>
            </a:r>
            <a:r>
              <a:rPr lang="en-US" sz="2000" dirty="0" smtClean="0"/>
              <a:t>Bio::DB::GFF</a:t>
            </a:r>
            <a:r>
              <a:rPr lang="zh-CN" altLang="en-US" sz="2000" dirty="0" smtClean="0"/>
              <a:t>数据库模式，按照称为</a:t>
            </a:r>
            <a:r>
              <a:rPr lang="en-US" sz="2000" dirty="0" smtClean="0"/>
              <a:t>’bin’</a:t>
            </a:r>
            <a:r>
              <a:rPr lang="zh-CN" altLang="en-US" sz="2000" dirty="0" smtClean="0"/>
              <a:t>的格式存储，可以将查询速度提高</a:t>
            </a:r>
            <a:r>
              <a:rPr lang="en-US" sz="2000" dirty="0" smtClean="0"/>
              <a:t>1~2</a:t>
            </a:r>
            <a:r>
              <a:rPr lang="zh-CN" altLang="en-US" sz="2000" dirty="0" smtClean="0"/>
              <a:t>个数量级。</a:t>
            </a:r>
            <a:endParaRPr lang="en-US" altLang="zh-CN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20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590800" y="6172200"/>
            <a:ext cx="2289175" cy="476250"/>
          </a:xfrm>
        </p:spPr>
        <p:txBody>
          <a:bodyPr/>
          <a:lstStyle/>
          <a:p>
            <a:pPr>
              <a:defRPr/>
            </a:pPr>
            <a:fld id="{C917533C-4DA2-4EB7-809B-4E31872858B4}" type="slidenum">
              <a:rPr lang="en-US" altLang="zh-CN"/>
              <a:pPr>
                <a:defRPr/>
              </a:pPr>
              <a:t>20</a:t>
            </a:fld>
            <a:endParaRPr lang="en-US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40750" cy="1143000"/>
          </a:xfrm>
        </p:spPr>
        <p:txBody>
          <a:bodyPr/>
          <a:lstStyle/>
          <a:p>
            <a:r>
              <a:rPr lang="zh-CN" altLang="en-US" sz="3200" b="1" smtClean="0"/>
              <a:t>小</a:t>
            </a:r>
            <a:r>
              <a:rPr lang="en-US" altLang="zh-CN" sz="3200" b="1" smtClean="0"/>
              <a:t>RNA</a:t>
            </a:r>
            <a:r>
              <a:rPr lang="zh-CN" altLang="en-US" sz="3200" b="1" smtClean="0"/>
              <a:t>序列的概况</a:t>
            </a:r>
            <a:endParaRPr lang="zh-CN" altLang="en-US" sz="3200" smtClean="0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514600" y="6381750"/>
            <a:ext cx="2289175" cy="476250"/>
          </a:xfrm>
        </p:spPr>
        <p:txBody>
          <a:bodyPr/>
          <a:lstStyle/>
          <a:p>
            <a:pPr>
              <a:defRPr/>
            </a:pPr>
            <a:fld id="{90CE4E0B-1A3A-40FF-AA49-F2869111A8BF}" type="slidenum">
              <a:rPr lang="en-US" altLang="zh-CN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34821" name="图表 1"/>
          <p:cNvPicPr>
            <a:picLocks noChangeArrowheads="1"/>
          </p:cNvPicPr>
          <p:nvPr/>
        </p:nvPicPr>
        <p:blipFill>
          <a:blip r:embed="rId2"/>
          <a:srcRect l="-3540" t="-2538" r="-2318" b="-5411"/>
          <a:stretch>
            <a:fillRect/>
          </a:stretch>
        </p:blipFill>
        <p:spPr bwMode="auto">
          <a:xfrm>
            <a:off x="1828800" y="1524000"/>
            <a:ext cx="52768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3"/>
          <p:cNvSpPr>
            <a:spLocks noChangeArrowheads="1"/>
          </p:cNvSpPr>
          <p:nvPr/>
        </p:nvSpPr>
        <p:spPr bwMode="auto">
          <a:xfrm>
            <a:off x="457200" y="548640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/>
            <a:r>
              <a:rPr lang="zh-CN" altLang="en-US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小</a:t>
            </a:r>
            <a:r>
              <a:rPr lang="en-US" altLang="zh-CN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RNA</a:t>
            </a:r>
            <a:r>
              <a:rPr lang="zh-CN" altLang="en-US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数量分布</a:t>
            </a:r>
            <a:endParaRPr lang="en-US" altLang="zh-CN" sz="1200">
              <a:latin typeface="Cambria" pitchFamily="18" charset="0"/>
              <a:ea typeface="黑体" pitchFamily="2" charset="-122"/>
              <a:cs typeface="Times New Roman" pitchFamily="18" charset="0"/>
            </a:endParaRPr>
          </a:p>
          <a:p>
            <a:pPr indent="266700"/>
            <a:r>
              <a:rPr lang="zh-CN" altLang="en-US" sz="1200">
                <a:ea typeface="黑体" pitchFamily="2" charset="-122"/>
                <a:cs typeface="Times New Roman" pitchFamily="18" charset="0"/>
              </a:rPr>
              <a:t>这些小</a:t>
            </a:r>
            <a:r>
              <a:rPr lang="en-US" altLang="zh-CN" sz="1200">
                <a:ea typeface="黑体" pitchFamily="2" charset="-122"/>
                <a:cs typeface="Times New Roman" pitchFamily="18" charset="0"/>
              </a:rPr>
              <a:t>RNA</a:t>
            </a:r>
            <a:r>
              <a:rPr lang="zh-CN" altLang="en-US" sz="1200">
                <a:ea typeface="黑体" pitchFamily="2" charset="-122"/>
                <a:cs typeface="Times New Roman" pitchFamily="18" charset="0"/>
              </a:rPr>
              <a:t>所覆盖的基因组序列长度为</a:t>
            </a:r>
            <a:r>
              <a:rPr lang="en-US" altLang="zh-CN" sz="1200">
                <a:ea typeface="黑体" pitchFamily="2" charset="-122"/>
                <a:cs typeface="Times New Roman" pitchFamily="18" charset="0"/>
              </a:rPr>
              <a:t>42,826,369 bp</a:t>
            </a:r>
            <a:r>
              <a:rPr lang="zh-CN" altLang="en-US" sz="1200">
                <a:ea typeface="黑体" pitchFamily="2" charset="-122"/>
                <a:cs typeface="Times New Roman" pitchFamily="18" charset="0"/>
              </a:rPr>
              <a:t>，占水稻基因组（</a:t>
            </a:r>
            <a:r>
              <a:rPr lang="en-US" altLang="zh-CN" sz="1200">
                <a:ea typeface="黑体" pitchFamily="2" charset="-122"/>
                <a:cs typeface="Times New Roman" pitchFamily="18" charset="0"/>
              </a:rPr>
              <a:t>372,077,801</a:t>
            </a:r>
            <a:r>
              <a:rPr lang="zh-CN" altLang="en-US" sz="1200">
                <a:ea typeface="黑体" pitchFamily="2" charset="-122"/>
                <a:cs typeface="Times New Roman" pitchFamily="18" charset="0"/>
              </a:rPr>
              <a:t>）的</a:t>
            </a:r>
            <a:r>
              <a:rPr lang="en-US" altLang="zh-CN" sz="1200">
                <a:ea typeface="黑体" pitchFamily="2" charset="-122"/>
                <a:cs typeface="Times New Roman" pitchFamily="18" charset="0"/>
              </a:rPr>
              <a:t>11.5%</a:t>
            </a:r>
            <a:r>
              <a:rPr lang="zh-CN" altLang="en-US" sz="1200">
                <a:ea typeface="黑体" pitchFamily="2" charset="-122"/>
                <a:cs typeface="Times New Roman" pitchFamily="18" charset="0"/>
              </a:rPr>
              <a:t>。这些小</a:t>
            </a:r>
            <a:r>
              <a:rPr lang="en-US" altLang="zh-CN" sz="1200">
                <a:ea typeface="黑体" pitchFamily="2" charset="-122"/>
                <a:cs typeface="Times New Roman" pitchFamily="18" charset="0"/>
              </a:rPr>
              <a:t>RNA</a:t>
            </a:r>
            <a:r>
              <a:rPr lang="zh-CN" altLang="en-US" sz="1200">
                <a:ea typeface="黑体" pitchFamily="2" charset="-122"/>
                <a:cs typeface="Times New Roman" pitchFamily="18" charset="0"/>
              </a:rPr>
              <a:t>中，</a:t>
            </a:r>
            <a:r>
              <a:rPr lang="en-US" altLang="zh-CN" sz="1200">
                <a:ea typeface="黑体" pitchFamily="2" charset="-122"/>
                <a:cs typeface="Times New Roman" pitchFamily="18" charset="0"/>
              </a:rPr>
              <a:t>89.4%</a:t>
            </a:r>
            <a:r>
              <a:rPr lang="zh-CN" altLang="en-US" sz="1200">
                <a:ea typeface="黑体" pitchFamily="2" charset="-122"/>
                <a:cs typeface="Times New Roman" pitchFamily="18" charset="0"/>
              </a:rPr>
              <a:t>（</a:t>
            </a:r>
            <a:r>
              <a:rPr lang="en-US" altLang="zh-CN" sz="1200">
                <a:ea typeface="黑体" pitchFamily="2" charset="-122"/>
                <a:cs typeface="Times New Roman" pitchFamily="18" charset="0"/>
              </a:rPr>
              <a:t>17,898,912</a:t>
            </a:r>
            <a:r>
              <a:rPr lang="zh-CN" altLang="en-US" sz="1200">
                <a:ea typeface="黑体" pitchFamily="2" charset="-122"/>
                <a:cs typeface="Times New Roman" pitchFamily="18" charset="0"/>
              </a:rPr>
              <a:t>条）的长度为</a:t>
            </a:r>
            <a:r>
              <a:rPr lang="en-US" altLang="zh-CN" sz="1200">
                <a:ea typeface="黑体" pitchFamily="2" charset="-122"/>
                <a:cs typeface="Times New Roman" pitchFamily="18" charset="0"/>
              </a:rPr>
              <a:t>21~24 nt</a:t>
            </a:r>
            <a:r>
              <a:rPr lang="zh-CN" altLang="en-US" sz="1200">
                <a:ea typeface="黑体" pitchFamily="2" charset="-122"/>
                <a:cs typeface="Times New Roman" pitchFamily="18" charset="0"/>
              </a:rPr>
              <a:t>，其中主要是</a:t>
            </a:r>
            <a:r>
              <a:rPr lang="en-US" altLang="zh-CN" sz="1200">
                <a:ea typeface="黑体" pitchFamily="2" charset="-122"/>
                <a:cs typeface="Times New Roman" pitchFamily="18" charset="0"/>
              </a:rPr>
              <a:t>24 nt</a:t>
            </a:r>
            <a:r>
              <a:rPr lang="zh-CN" altLang="en-US" sz="1200">
                <a:ea typeface="黑体" pitchFamily="2" charset="-122"/>
                <a:cs typeface="Times New Roman" pitchFamily="18" charset="0"/>
              </a:rPr>
              <a:t>（</a:t>
            </a:r>
            <a:r>
              <a:rPr lang="en-US" altLang="zh-CN" sz="1200">
                <a:ea typeface="黑体" pitchFamily="2" charset="-122"/>
                <a:cs typeface="Times New Roman" pitchFamily="18" charset="0"/>
              </a:rPr>
              <a:t>65.0%</a:t>
            </a:r>
            <a:r>
              <a:rPr lang="zh-CN" altLang="en-US" sz="1200">
                <a:ea typeface="黑体" pitchFamily="2" charset="-122"/>
                <a:cs typeface="Times New Roman" pitchFamily="18" charset="0"/>
              </a:rPr>
              <a:t>）。</a:t>
            </a:r>
            <a:endParaRPr lang="en-US" altLang="zh-CN" sz="1200">
              <a:ea typeface="黑体" pitchFamily="2" charset="-122"/>
              <a:cs typeface="Times New Roman" pitchFamily="18" charset="0"/>
            </a:endParaRPr>
          </a:p>
          <a:p>
            <a:pPr indent="266700"/>
            <a:endParaRPr lang="zh-CN" altLang="en-US" sz="1200">
              <a:ea typeface="黑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057400" y="6381750"/>
            <a:ext cx="2289175" cy="476250"/>
          </a:xfrm>
        </p:spPr>
        <p:txBody>
          <a:bodyPr/>
          <a:lstStyle/>
          <a:p>
            <a:pPr>
              <a:defRPr/>
            </a:pPr>
            <a:fld id="{0EB3C0D5-50B4-4CA0-A111-2614ACDFF75F}" type="slidenum">
              <a:rPr lang="en-US" altLang="zh-CN"/>
              <a:pPr>
                <a:defRPr/>
              </a:pPr>
              <a:t>22</a:t>
            </a:fld>
            <a:endParaRPr lang="en-US" altLang="zh-CN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矩形 6"/>
          <p:cNvSpPr>
            <a:spLocks noChangeArrowheads="1"/>
          </p:cNvSpPr>
          <p:nvPr/>
        </p:nvSpPr>
        <p:spPr bwMode="auto">
          <a:xfrm>
            <a:off x="228600" y="1600200"/>
            <a:ext cx="4648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/>
              <a:t>小</a:t>
            </a:r>
            <a:r>
              <a:rPr lang="en-US" altLang="zh-CN" b="1"/>
              <a:t>RNA</a:t>
            </a:r>
            <a:r>
              <a:rPr lang="zh-CN" altLang="en-US" b="1"/>
              <a:t>沿染色体的数量分布状况</a:t>
            </a:r>
          </a:p>
          <a:p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sz="1200"/>
              <a:t>橙色曲线表示重复归一化后的小</a:t>
            </a:r>
            <a:r>
              <a:rPr lang="en-US" altLang="zh-CN" sz="1200"/>
              <a:t>RNA</a:t>
            </a:r>
            <a:r>
              <a:rPr lang="zh-CN" altLang="en-US" sz="1200"/>
              <a:t>的数量</a:t>
            </a:r>
            <a:endParaRPr lang="en-US" altLang="zh-CN" sz="1200"/>
          </a:p>
          <a:p>
            <a:pPr>
              <a:lnSpc>
                <a:spcPct val="150000"/>
              </a:lnSpc>
            </a:pPr>
            <a:r>
              <a:rPr lang="zh-CN" altLang="en-US" sz="1200"/>
              <a:t>蓝色曲线和红色曲线分别表示逆转录元件和转座子的百分比（</a:t>
            </a:r>
            <a:r>
              <a:rPr lang="en-US" altLang="zh-CN" sz="1200"/>
              <a:t>%</a:t>
            </a:r>
            <a:r>
              <a:rPr lang="zh-CN" altLang="en-US" sz="1200"/>
              <a:t>）</a:t>
            </a:r>
            <a:endParaRPr lang="en-US" altLang="zh-CN" sz="1200"/>
          </a:p>
          <a:p>
            <a:pPr>
              <a:lnSpc>
                <a:spcPct val="150000"/>
              </a:lnSpc>
            </a:pPr>
            <a:r>
              <a:rPr lang="zh-CN" altLang="en-US" sz="1200"/>
              <a:t>黑色部分为非重复序列的百分比（</a:t>
            </a:r>
            <a:r>
              <a:rPr lang="en-US" altLang="zh-CN" sz="1200"/>
              <a:t>%</a:t>
            </a:r>
            <a:r>
              <a:rPr lang="zh-CN" altLang="en-US" sz="1200"/>
              <a:t>）</a:t>
            </a:r>
            <a:endParaRPr lang="en-US" altLang="zh-CN" sz="1200"/>
          </a:p>
          <a:p>
            <a:pPr>
              <a:lnSpc>
                <a:spcPct val="150000"/>
              </a:lnSpc>
            </a:pPr>
            <a:r>
              <a:rPr lang="zh-CN" altLang="en-US" sz="1200"/>
              <a:t>红色的短线对应中心粒及其周围区域的位置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 smtClean="0"/>
              <a:t>小</a:t>
            </a:r>
            <a:r>
              <a:rPr lang="en-US" altLang="zh-CN" sz="3200" b="1" dirty="0" smtClean="0"/>
              <a:t>RNA</a:t>
            </a:r>
            <a:r>
              <a:rPr lang="zh-CN" altLang="en-US" sz="3200" b="1" dirty="0" smtClean="0"/>
              <a:t>在基因组各种类型区域上的分布情况</a:t>
            </a: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667000" y="6381750"/>
            <a:ext cx="2289175" cy="476250"/>
          </a:xfrm>
        </p:spPr>
        <p:txBody>
          <a:bodyPr/>
          <a:lstStyle/>
          <a:p>
            <a:pPr>
              <a:defRPr/>
            </a:pPr>
            <a:fld id="{A843ECC9-D18B-4EBA-B00A-CB2330BD3F3A}" type="slidenum">
              <a:rPr lang="en-US" altLang="zh-CN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36869" name="图表 2"/>
          <p:cNvPicPr>
            <a:picLocks noChangeArrowheads="1"/>
          </p:cNvPicPr>
          <p:nvPr/>
        </p:nvPicPr>
        <p:blipFill>
          <a:blip r:embed="rId2"/>
          <a:srcRect l="1421" t="3317" r="1012" b="3267"/>
          <a:stretch>
            <a:fillRect/>
          </a:stretch>
        </p:blipFill>
        <p:spPr bwMode="auto">
          <a:xfrm>
            <a:off x="1905000" y="1828800"/>
            <a:ext cx="51435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2895600" y="5562600"/>
            <a:ext cx="541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/>
            <a:r>
              <a:rPr lang="zh-CN" altLang="en-US" sz="1000">
                <a:latin typeface="Cambria" pitchFamily="18" charset="0"/>
                <a:ea typeface="黑体" pitchFamily="2" charset="-122"/>
                <a:cs typeface="Times New Roman" pitchFamily="18" charset="0"/>
              </a:rPr>
              <a:t>小</a:t>
            </a:r>
            <a:r>
              <a:rPr lang="en-US" altLang="zh-CN" sz="1000">
                <a:latin typeface="Cambria" pitchFamily="18" charset="0"/>
                <a:ea typeface="黑体" pitchFamily="2" charset="-122"/>
                <a:cs typeface="Times New Roman" pitchFamily="18" charset="0"/>
              </a:rPr>
              <a:t>RNA</a:t>
            </a:r>
            <a:r>
              <a:rPr lang="zh-CN" altLang="en-US" sz="1000">
                <a:latin typeface="Cambria" pitchFamily="18" charset="0"/>
                <a:ea typeface="黑体" pitchFamily="2" charset="-122"/>
                <a:cs typeface="Times New Roman" pitchFamily="18" charset="0"/>
              </a:rPr>
              <a:t>在基因组各种类型区域上的分布情况</a:t>
            </a:r>
            <a:endParaRPr lang="zh-CN" altLang="en-US">
              <a:ea typeface="黑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40750" cy="1143000"/>
          </a:xfrm>
        </p:spPr>
        <p:txBody>
          <a:bodyPr/>
          <a:lstStyle/>
          <a:p>
            <a:r>
              <a:rPr lang="zh-CN" altLang="en-US" sz="3200" smtClean="0"/>
              <a:t>小</a:t>
            </a:r>
            <a:r>
              <a:rPr lang="en-US" altLang="zh-CN" sz="3200" smtClean="0"/>
              <a:t>RNA</a:t>
            </a:r>
            <a:r>
              <a:rPr lang="zh-CN" altLang="en-US" sz="3200" smtClean="0"/>
              <a:t>在各种重复元件序列中的分布和密度</a:t>
            </a: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819400" y="6381750"/>
            <a:ext cx="2289175" cy="476250"/>
          </a:xfrm>
        </p:spPr>
        <p:txBody>
          <a:bodyPr/>
          <a:lstStyle/>
          <a:p>
            <a:pPr>
              <a:defRPr/>
            </a:pPr>
            <a:fld id="{D6677AB1-EEB0-4947-941E-393B50182D6E}" type="slidenum">
              <a:rPr lang="en-US" altLang="zh-CN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37893" name="图片 58" descr="f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57054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3"/>
          <p:cNvSpPr>
            <a:spLocks noChangeArrowheads="1"/>
          </p:cNvSpPr>
          <p:nvPr/>
        </p:nvSpPr>
        <p:spPr bwMode="auto">
          <a:xfrm>
            <a:off x="990600" y="586740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小</a:t>
            </a:r>
            <a:r>
              <a:rPr lang="en-US" altLang="zh-CN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RNA</a:t>
            </a:r>
            <a:r>
              <a:rPr lang="zh-CN" altLang="en-US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在各种重复元件序列中的分布和密度</a:t>
            </a:r>
            <a:endParaRPr lang="zh-CN" altLang="en-US" sz="1200">
              <a:ea typeface="黑体" pitchFamily="2" charset="-122"/>
              <a:cs typeface="Times New Roman" pitchFamily="18" charset="0"/>
            </a:endParaRPr>
          </a:p>
          <a:p>
            <a:pPr eaLnBrk="0" hangingPunct="0"/>
            <a:r>
              <a:rPr lang="en-US" altLang="zh-CN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Raw</a:t>
            </a:r>
            <a:r>
              <a:rPr lang="zh-CN" altLang="en-US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：小</a:t>
            </a:r>
            <a:r>
              <a:rPr lang="en-US" altLang="zh-CN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RNA</a:t>
            </a:r>
            <a:r>
              <a:rPr lang="zh-CN" altLang="en-US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原始数目，</a:t>
            </a:r>
            <a:r>
              <a:rPr lang="en-US" altLang="zh-CN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RawRepNor</a:t>
            </a:r>
            <a:r>
              <a:rPr lang="zh-CN" altLang="en-US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：重复归一化后的小</a:t>
            </a:r>
            <a:r>
              <a:rPr lang="en-US" altLang="zh-CN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RNA</a:t>
            </a:r>
            <a:r>
              <a:rPr lang="zh-CN" altLang="en-US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数值，</a:t>
            </a:r>
            <a:r>
              <a:rPr lang="en-US" altLang="zh-CN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RawHitDest</a:t>
            </a:r>
            <a:r>
              <a:rPr lang="zh-CN" altLang="en-US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：每</a:t>
            </a:r>
            <a:r>
              <a:rPr lang="en-US" altLang="zh-CN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Mb</a:t>
            </a:r>
            <a:r>
              <a:rPr lang="zh-CN" altLang="en-US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序列包含的小</a:t>
            </a:r>
            <a:r>
              <a:rPr lang="en-US" altLang="zh-CN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RNA</a:t>
            </a:r>
            <a:r>
              <a:rPr lang="zh-CN" altLang="en-US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原始数目，</a:t>
            </a:r>
            <a:r>
              <a:rPr lang="en-US" altLang="zh-CN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RawNorHitDest</a:t>
            </a:r>
            <a:r>
              <a:rPr lang="zh-CN" altLang="en-US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：每</a:t>
            </a:r>
            <a:r>
              <a:rPr lang="en-US" altLang="zh-CN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Mb</a:t>
            </a:r>
            <a:r>
              <a:rPr lang="zh-CN" altLang="en-US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序列包含的重复归一化后的小</a:t>
            </a:r>
            <a:r>
              <a:rPr lang="en-US" altLang="zh-CN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RNA</a:t>
            </a:r>
            <a:r>
              <a:rPr lang="zh-CN" altLang="en-US" sz="1200">
                <a:latin typeface="Cambria" pitchFamily="18" charset="0"/>
                <a:ea typeface="黑体" pitchFamily="2" charset="-122"/>
                <a:cs typeface="Times New Roman" pitchFamily="18" charset="0"/>
              </a:rPr>
              <a:t>数目</a:t>
            </a:r>
            <a:endParaRPr lang="zh-CN" altLang="en-US" sz="12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540750" cy="685800"/>
          </a:xfrm>
        </p:spPr>
        <p:txBody>
          <a:bodyPr/>
          <a:lstStyle/>
          <a:p>
            <a:r>
              <a:rPr lang="zh-CN" altLang="en-US" sz="3200" b="1" smtClean="0"/>
              <a:t>在种子两个发育时期表达存在差异的基因座位</a:t>
            </a:r>
            <a:endParaRPr lang="zh-CN" altLang="en-US" sz="3200" smtClean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667000" y="6248400"/>
            <a:ext cx="2289175" cy="476250"/>
          </a:xfrm>
        </p:spPr>
        <p:txBody>
          <a:bodyPr/>
          <a:lstStyle/>
          <a:p>
            <a:pPr>
              <a:defRPr/>
            </a:pPr>
            <a:fld id="{108FB42F-B7A1-41AD-A434-0DEB543013A0}" type="slidenum">
              <a:rPr lang="en-US" altLang="zh-CN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209800"/>
            <a:ext cx="8153400" cy="2776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zh-CN" altLang="en-US" sz="1600" dirty="0">
                <a:latin typeface="+mn-lt"/>
                <a:ea typeface="+mn-ea"/>
              </a:rPr>
              <a:t>种子发育两个时期的小</a:t>
            </a:r>
            <a:r>
              <a:rPr lang="en-US" altLang="en-US" sz="1600" dirty="0">
                <a:latin typeface="+mn-lt"/>
                <a:ea typeface="+mn-ea"/>
              </a:rPr>
              <a:t>RNA</a:t>
            </a:r>
            <a:r>
              <a:rPr lang="zh-CN" altLang="en-US" sz="1600" dirty="0">
                <a:latin typeface="+mn-lt"/>
                <a:ea typeface="+mn-ea"/>
              </a:rPr>
              <a:t>表达谱（基因座位上的表达量）进行了比较，筛选出表达有差异的基因座位（包括</a:t>
            </a:r>
            <a:r>
              <a:rPr lang="en-US" altLang="en-US" sz="1600" dirty="0">
                <a:latin typeface="+mn-lt"/>
                <a:ea typeface="+mn-ea"/>
              </a:rPr>
              <a:t>TIGR</a:t>
            </a:r>
            <a:r>
              <a:rPr lang="zh-CN" altLang="en-US" sz="1600" dirty="0">
                <a:latin typeface="+mn-lt"/>
                <a:ea typeface="+mn-ea"/>
              </a:rPr>
              <a:t>注释的基因座位和重复序列元件）。</a:t>
            </a:r>
            <a:endParaRPr lang="en-US" altLang="zh-CN" sz="1600" dirty="0">
              <a:latin typeface="+mn-lt"/>
              <a:ea typeface="+mn-ea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zh-CN" altLang="en-US" sz="1600" dirty="0">
                <a:latin typeface="+mn-lt"/>
                <a:ea typeface="+mn-ea"/>
              </a:rPr>
              <a:t>某些</a:t>
            </a:r>
            <a:r>
              <a:rPr lang="en-US" altLang="en-US" sz="1600" dirty="0" err="1">
                <a:latin typeface="+mn-lt"/>
                <a:ea typeface="+mn-ea"/>
              </a:rPr>
              <a:t>ncRNA</a:t>
            </a:r>
            <a:r>
              <a:rPr lang="zh-CN" altLang="en-US" sz="1600" dirty="0">
                <a:latin typeface="+mn-lt"/>
                <a:ea typeface="+mn-ea"/>
              </a:rPr>
              <a:t>基因的表达差异极显著，比如，</a:t>
            </a:r>
            <a:r>
              <a:rPr lang="en-US" altLang="en-US" sz="1600" dirty="0">
                <a:latin typeface="+mn-lt"/>
                <a:ea typeface="+mn-ea"/>
              </a:rPr>
              <a:t>12006.t02006 (28.26 </a:t>
            </a:r>
            <a:r>
              <a:rPr lang="zh-CN" altLang="en-US" sz="1600" dirty="0">
                <a:latin typeface="+mn-lt"/>
                <a:ea typeface="+mn-ea"/>
              </a:rPr>
              <a:t>倍</a:t>
            </a:r>
            <a:r>
              <a:rPr lang="en-US" altLang="en-US" sz="1600" dirty="0">
                <a:latin typeface="+mn-lt"/>
                <a:ea typeface="+mn-ea"/>
              </a:rPr>
              <a:t>)</a:t>
            </a:r>
            <a:r>
              <a:rPr lang="zh-CN" altLang="en-US" sz="1600" dirty="0">
                <a:latin typeface="+mn-lt"/>
                <a:ea typeface="+mn-ea"/>
              </a:rPr>
              <a:t>。这表明该基因可能在不同发育阶段发挥调控作用</a:t>
            </a:r>
            <a:r>
              <a:rPr lang="en-US" altLang="en-US" sz="1600" dirty="0">
                <a:latin typeface="+mn-lt"/>
                <a:ea typeface="+mn-ea"/>
              </a:rPr>
              <a:t>(</a:t>
            </a:r>
            <a:r>
              <a:rPr lang="en-US" altLang="en-US" sz="1600" dirty="0" err="1">
                <a:latin typeface="+mn-lt"/>
                <a:ea typeface="+mn-ea"/>
              </a:rPr>
              <a:t>Willmann</a:t>
            </a:r>
            <a:r>
              <a:rPr lang="en-US" altLang="en-US" sz="1600" dirty="0">
                <a:latin typeface="+mn-lt"/>
                <a:ea typeface="+mn-ea"/>
              </a:rPr>
              <a:t> &amp; </a:t>
            </a:r>
            <a:r>
              <a:rPr lang="en-US" altLang="en-US" sz="1600" dirty="0" err="1">
                <a:latin typeface="+mn-lt"/>
                <a:ea typeface="+mn-ea"/>
              </a:rPr>
              <a:t>Poethig</a:t>
            </a:r>
            <a:r>
              <a:rPr lang="en-US" altLang="en-US" sz="1600" dirty="0">
                <a:latin typeface="+mn-lt"/>
                <a:ea typeface="+mn-ea"/>
              </a:rPr>
              <a:t>, 2007)</a:t>
            </a:r>
            <a:r>
              <a:rPr lang="zh-CN" altLang="en-US" sz="1600" dirty="0">
                <a:latin typeface="+mn-lt"/>
                <a:ea typeface="+mn-ea"/>
              </a:rPr>
              <a:t>。</a:t>
            </a:r>
            <a:endParaRPr lang="en-US" altLang="zh-CN" sz="1600" dirty="0">
              <a:latin typeface="+mn-lt"/>
              <a:ea typeface="+mn-ea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zh-CN" altLang="en-US" sz="1600" dirty="0">
                <a:latin typeface="+mn-lt"/>
                <a:ea typeface="+mn-ea"/>
              </a:rPr>
              <a:t>另外，很多重复元件的表达差异也比较显著，表明发育阶段的不同，对小</a:t>
            </a:r>
            <a:r>
              <a:rPr lang="en-US" altLang="en-US" sz="1600" dirty="0">
                <a:latin typeface="+mn-lt"/>
                <a:ea typeface="+mn-ea"/>
              </a:rPr>
              <a:t>RNA</a:t>
            </a:r>
            <a:r>
              <a:rPr lang="zh-CN" altLang="en-US" sz="1600" dirty="0">
                <a:latin typeface="+mn-lt"/>
                <a:ea typeface="+mn-ea"/>
              </a:rPr>
              <a:t>相关的重复元件调控的影响比较显著。这些结果为进一步进行实验验证提供了重要信息。</a:t>
            </a:r>
          </a:p>
          <a:p>
            <a:pPr>
              <a:lnSpc>
                <a:spcPct val="150000"/>
              </a:lnSpc>
              <a:defRPr/>
            </a:pPr>
            <a:endParaRPr lang="zh-CN" alt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4191000" cy="1143000"/>
          </a:xfrm>
        </p:spPr>
        <p:txBody>
          <a:bodyPr>
            <a:normAutofit/>
          </a:bodyPr>
          <a:lstStyle/>
          <a:p>
            <a:r>
              <a:rPr lang="zh-CN" altLang="en-US" sz="1800" b="1" dirty="0" smtClean="0"/>
              <a:t>水稻基因组复制块上小</a:t>
            </a:r>
            <a:r>
              <a:rPr lang="en-US" altLang="zh-CN" sz="1800" b="1" dirty="0" smtClean="0"/>
              <a:t>RNA</a:t>
            </a:r>
            <a:r>
              <a:rPr lang="zh-CN" altLang="en-US" sz="1800" b="1" dirty="0" smtClean="0"/>
              <a:t>分布的差异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590800" y="6381750"/>
            <a:ext cx="2289175" cy="476250"/>
          </a:xfrm>
        </p:spPr>
        <p:txBody>
          <a:bodyPr/>
          <a:lstStyle/>
          <a:p>
            <a:pPr>
              <a:defRPr/>
            </a:pPr>
            <a:fld id="{78F1FBFE-D8DD-439A-A188-7FF277C0C3B6}" type="slidenum">
              <a:rPr lang="en-US" altLang="zh-CN"/>
              <a:pPr>
                <a:defRPr/>
              </a:pPr>
              <a:t>26</a:t>
            </a:fld>
            <a:endParaRPr lang="en-US" altLang="zh-CN" dirty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28600"/>
            <a:ext cx="477996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905000"/>
            <a:ext cx="3886200" cy="1836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zh-CN" altLang="en-US" sz="1400" dirty="0">
                <a:latin typeface="+mn-lt"/>
                <a:ea typeface="+mn-ea"/>
              </a:rPr>
              <a:t>一对倍增块的成员之间，小</a:t>
            </a:r>
            <a:r>
              <a:rPr lang="en-US" altLang="en-US" sz="1400" dirty="0">
                <a:latin typeface="+mn-lt"/>
                <a:ea typeface="+mn-ea"/>
              </a:rPr>
              <a:t>RNA</a:t>
            </a:r>
            <a:r>
              <a:rPr lang="zh-CN" altLang="en-US" sz="1400" dirty="0">
                <a:latin typeface="+mn-lt"/>
                <a:ea typeface="+mn-ea"/>
              </a:rPr>
              <a:t>的表达量差异比较明显，且差异主要存在于非同源区域。这提示，水稻基因组倍增块在进化中，与小</a:t>
            </a:r>
            <a:r>
              <a:rPr lang="en-US" altLang="en-US" sz="1400" dirty="0">
                <a:latin typeface="+mn-lt"/>
                <a:ea typeface="+mn-ea"/>
              </a:rPr>
              <a:t>RNA</a:t>
            </a:r>
            <a:r>
              <a:rPr lang="zh-CN" altLang="en-US" sz="1400" dirty="0">
                <a:latin typeface="+mn-lt"/>
                <a:ea typeface="+mn-ea"/>
              </a:rPr>
              <a:t>相关序列及其表达发生了显著的分化。</a:t>
            </a:r>
            <a:endParaRPr lang="en-US" altLang="zh-CN" sz="140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zh-CN" altLang="en-US" sz="1400" dirty="0">
                <a:latin typeface="+mn-lt"/>
                <a:ea typeface="+mn-ea"/>
              </a:rPr>
              <a:t>同源区域小</a:t>
            </a:r>
            <a:r>
              <a:rPr lang="en-US" altLang="en-US" sz="1400" dirty="0">
                <a:latin typeface="+mn-lt"/>
                <a:ea typeface="+mn-ea"/>
              </a:rPr>
              <a:t>RNA</a:t>
            </a:r>
            <a:r>
              <a:rPr lang="zh-CN" altLang="en-US" sz="1400" dirty="0">
                <a:latin typeface="+mn-lt"/>
                <a:ea typeface="+mn-ea"/>
              </a:rPr>
              <a:t>的表达量比较低，且分布差异不显著，可能是由这些区域的保守性所决定的。</a:t>
            </a:r>
            <a:endParaRPr lang="en-US" altLang="zh-CN" sz="1400" dirty="0">
              <a:latin typeface="+mn-lt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致谢</a:t>
            </a:r>
          </a:p>
        </p:txBody>
      </p:sp>
      <p:sp>
        <p:nvSpPr>
          <p:cNvPr id="41987" name="内容占位符 2"/>
          <p:cNvSpPr>
            <a:spLocks noGrp="1"/>
          </p:cNvSpPr>
          <p:nvPr>
            <p:ph idx="1"/>
          </p:nvPr>
        </p:nvSpPr>
        <p:spPr>
          <a:xfrm>
            <a:off x="304800" y="1600200"/>
            <a:ext cx="8540750" cy="3886200"/>
          </a:xfrm>
        </p:spPr>
        <p:txBody>
          <a:bodyPr/>
          <a:lstStyle/>
          <a:p>
            <a:r>
              <a:rPr lang="zh-CN" altLang="en-US" sz="1600" smtClean="0"/>
              <a:t>感谢导师</a:t>
            </a:r>
            <a:r>
              <a:rPr lang="zh-CN" altLang="en-US" sz="1600" b="1" smtClean="0"/>
              <a:t>樊龙江</a:t>
            </a:r>
            <a:r>
              <a:rPr lang="zh-CN" altLang="en-US" sz="1600" smtClean="0"/>
              <a:t>教授和</a:t>
            </a:r>
            <a:r>
              <a:rPr lang="zh-CN" altLang="en-US" sz="1600" b="1" smtClean="0"/>
              <a:t>李德葆</a:t>
            </a:r>
            <a:r>
              <a:rPr lang="zh-CN" altLang="en-US" sz="1600" smtClean="0"/>
              <a:t>教授的悉心关怀和指导，没有他们的宽容和帮助，我能够完成学业是无法想象的。对于他们卓越的专业能力，诲人不倦的高尚师德和洞察世事的人格魅力，再多溢美之言也难以表达我对恩师的感谢和敬意。</a:t>
            </a:r>
            <a:endParaRPr lang="en-US" altLang="zh-CN" sz="1600" smtClean="0"/>
          </a:p>
          <a:p>
            <a:endParaRPr lang="zh-CN" altLang="en-US" sz="1600" smtClean="0"/>
          </a:p>
          <a:p>
            <a:r>
              <a:rPr lang="zh-CN" altLang="en-US" sz="1600" smtClean="0"/>
              <a:t>感谢郭兴益同学对本论文相关研究工作的大力帮助，感谢本实验室（</a:t>
            </a:r>
            <a:r>
              <a:rPr lang="en-US" altLang="zh-CN" sz="1600" smtClean="0"/>
              <a:t>BIOINPLANT</a:t>
            </a:r>
            <a:r>
              <a:rPr lang="zh-CN" altLang="en-US" sz="1600" smtClean="0"/>
              <a:t>）张扬，温晓，鲍坚东，王煜，桂毅杰，冷晓东，全丽艳、沈丹，姚坚强等同学的关心和帮助，和你们在一起度过了美好的时光，谢谢！同时也感谢曾在生物技术研究所共事过的庄晓峰，张峰，戴承恩，于凤池，郭晓勤，张海燕，梁慎等同学对我的帮助。</a:t>
            </a:r>
            <a:endParaRPr lang="en-US" altLang="zh-CN" sz="1600" smtClean="0"/>
          </a:p>
          <a:p>
            <a:endParaRPr lang="zh-CN" altLang="en-US" sz="1600" smtClean="0"/>
          </a:p>
          <a:p>
            <a:r>
              <a:rPr lang="zh-CN" altLang="en-US" sz="1600" smtClean="0"/>
              <a:t>特别感谢我的父母，朋友及所有亲人对我的理解，鼓励和支持。</a:t>
            </a:r>
            <a:endParaRPr lang="en-US" altLang="zh-CN" sz="1600" smtClean="0"/>
          </a:p>
          <a:p>
            <a:endParaRPr lang="zh-CN" altLang="en-US" sz="1600" smtClean="0"/>
          </a:p>
          <a:p>
            <a:r>
              <a:rPr lang="zh-CN" altLang="en-US" sz="1600" smtClean="0"/>
              <a:t>同时向所有关心和帮助过本研究工作的领导、老师和同学表示最衷心的感谢！向参加本论文评阅、答辩委员会的各位专家致以最诚挚的谢意！</a:t>
            </a:r>
          </a:p>
          <a:p>
            <a:endParaRPr lang="zh-CN" altLang="en-US" sz="16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40750" cy="1143000"/>
          </a:xfrm>
        </p:spPr>
        <p:txBody>
          <a:bodyPr/>
          <a:lstStyle/>
          <a:p>
            <a:r>
              <a:rPr lang="zh-CN" altLang="en-US" smtClean="0"/>
              <a:t>第</a:t>
            </a:r>
            <a:r>
              <a:rPr lang="en-US" altLang="zh-CN" smtClean="0"/>
              <a:t>1</a:t>
            </a:r>
            <a:r>
              <a:rPr lang="zh-CN" altLang="en-US" smtClean="0"/>
              <a:t>章 文献综述</a:t>
            </a: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743200" y="6324600"/>
            <a:ext cx="2133600" cy="365125"/>
          </a:xfrm>
        </p:spPr>
        <p:txBody>
          <a:bodyPr/>
          <a:lstStyle/>
          <a:p>
            <a:pPr>
              <a:defRPr/>
            </a:pPr>
            <a:fld id="{BD1CCA49-03AC-4AD3-824D-3F15573F74A4}" type="slidenum">
              <a:rPr lang="en-US" altLang="zh-CN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676400"/>
            <a:ext cx="7620000" cy="16681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zh-CN" altLang="en-US" sz="3200" dirty="0" smtClean="0">
                <a:latin typeface="+mn-lt"/>
                <a:ea typeface="+mn-ea"/>
              </a:rPr>
              <a:t>植物</a:t>
            </a:r>
            <a:r>
              <a:rPr lang="zh-CN" altLang="en-US" sz="3200" dirty="0">
                <a:latin typeface="+mn-lt"/>
                <a:ea typeface="+mn-ea"/>
              </a:rPr>
              <a:t>小</a:t>
            </a:r>
            <a:r>
              <a:rPr lang="en-US" altLang="zh-CN" sz="3200" dirty="0" smtClean="0">
                <a:latin typeface="+mn-lt"/>
                <a:ea typeface="+mn-ea"/>
              </a:rPr>
              <a:t>RNA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zh-CN" altLang="en-US" sz="3200" dirty="0"/>
              <a:t>植物基因组的倍增</a:t>
            </a:r>
            <a:r>
              <a:rPr lang="zh-CN" altLang="en-US" sz="3200" dirty="0" smtClean="0"/>
              <a:t>事件</a:t>
            </a:r>
            <a:r>
              <a:rPr lang="en-US" altLang="zh-CN" sz="3200" dirty="0">
                <a:latin typeface="+mn-lt"/>
                <a:ea typeface="+mn-ea"/>
              </a:rPr>
              <a:t>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638800" y="6381750"/>
            <a:ext cx="228600" cy="476250"/>
          </a:xfrm>
        </p:spPr>
        <p:txBody>
          <a:bodyPr/>
          <a:lstStyle/>
          <a:p>
            <a:pPr>
              <a:defRPr/>
            </a:pPr>
            <a:fld id="{B1F72422-0C83-4A42-81B5-F753DF3AB6FF}" type="slidenum">
              <a:rPr lang="en-US" altLang="zh-CN"/>
              <a:pPr>
                <a:defRPr/>
              </a:pPr>
              <a:t>4</a:t>
            </a:fld>
            <a:endParaRPr lang="en-US" altLang="zh-CN" dirty="0"/>
          </a:p>
        </p:txBody>
      </p:sp>
      <p:pic>
        <p:nvPicPr>
          <p:cNvPr id="20483" name="图片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7747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8600" y="6248400"/>
            <a:ext cx="906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200"/>
              <a:t>植物中的小</a:t>
            </a:r>
            <a:r>
              <a:rPr lang="en-US" altLang="zh-CN" sz="1200"/>
              <a:t>RNA</a:t>
            </a:r>
            <a:r>
              <a:rPr lang="zh-CN" altLang="en-US" sz="1200"/>
              <a:t>途径 </a:t>
            </a:r>
            <a:endParaRPr lang="en-US" altLang="zh-CN" sz="1200"/>
          </a:p>
          <a:p>
            <a:pPr algn="ctr"/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(Bonnet </a:t>
            </a:r>
            <a:r>
              <a:rPr lang="en-US" altLang="zh-CN" sz="1200" i="1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, 2006)</a:t>
            </a:r>
            <a:endParaRPr lang="en-US" altLang="zh-CN"/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1143000" y="9906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microRNA</a:t>
            </a:r>
            <a:endParaRPr lang="zh-CN" altLang="en-US"/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7239000" y="45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siRNA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5029200" y="4267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tasiRNA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381000"/>
            <a:ext cx="8540750" cy="914400"/>
          </a:xfrm>
        </p:spPr>
        <p:txBody>
          <a:bodyPr/>
          <a:lstStyle/>
          <a:p>
            <a:r>
              <a:rPr lang="zh-CN" altLang="en-US" sz="3200" b="1" smtClean="0">
                <a:solidFill>
                  <a:srgbClr val="000000"/>
                </a:solidFill>
              </a:rPr>
              <a:t>植物基因组的倍增事件</a:t>
            </a:r>
            <a:endParaRPr lang="en-US" altLang="zh-CN" sz="3200" smtClean="0">
              <a:solidFill>
                <a:srgbClr val="000000"/>
              </a:solidFill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514600" y="6324600"/>
            <a:ext cx="2133600" cy="365125"/>
          </a:xfrm>
        </p:spPr>
        <p:txBody>
          <a:bodyPr/>
          <a:lstStyle/>
          <a:p>
            <a:pPr>
              <a:defRPr/>
            </a:pPr>
            <a:fld id="{462021E9-B031-4454-9CE4-244249E44267}" type="slidenum">
              <a:rPr lang="en-US" altLang="zh-CN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981200" y="5922963"/>
            <a:ext cx="4953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/>
            <a:r>
              <a:rPr lang="zh-CN" altLang="en-US" sz="1200"/>
              <a:t>水稻</a:t>
            </a:r>
            <a:r>
              <a:rPr lang="en-US" sz="1200"/>
              <a:t> </a:t>
            </a:r>
            <a:r>
              <a:rPr lang="en-US" altLang="zh-CN" sz="1200"/>
              <a:t>(A) </a:t>
            </a:r>
            <a:r>
              <a:rPr lang="zh-CN" altLang="en-US" sz="1200"/>
              <a:t>和拟南芥</a:t>
            </a:r>
            <a:r>
              <a:rPr lang="en-US" sz="1200"/>
              <a:t> </a:t>
            </a:r>
            <a:r>
              <a:rPr lang="en-US" altLang="zh-CN" sz="1200"/>
              <a:t>(B) </a:t>
            </a:r>
            <a:r>
              <a:rPr lang="zh-CN" altLang="en-US" sz="1200"/>
              <a:t>倍增基因对点状示意图 </a:t>
            </a:r>
            <a:r>
              <a:rPr lang="en-US" altLang="zh-CN" sz="1200"/>
              <a:t>(Zhang </a:t>
            </a:r>
            <a:r>
              <a:rPr lang="en-US" altLang="zh-CN" sz="1200" i="1"/>
              <a:t>et al.</a:t>
            </a:r>
            <a:r>
              <a:rPr lang="en-US" altLang="zh-CN" sz="1200"/>
              <a:t>, 2005)</a:t>
            </a:r>
            <a:endParaRPr lang="zh-CN" altLang="en-US" sz="1200"/>
          </a:p>
          <a:p>
            <a:pPr indent="266700"/>
            <a:endParaRPr lang="en-US" altLang="zh-CN"/>
          </a:p>
        </p:txBody>
      </p:sp>
      <p:pic>
        <p:nvPicPr>
          <p:cNvPr id="19462" name="图片 3" descr="rice_bloc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19300"/>
            <a:ext cx="50292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图片 6" descr="arab_bloc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333500"/>
            <a:ext cx="30861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65" name="Rectangle 4"/>
          <p:cNvSpPr>
            <a:spLocks noChangeArrowheads="1"/>
          </p:cNvSpPr>
          <p:nvPr/>
        </p:nvSpPr>
        <p:spPr bwMode="auto">
          <a:xfrm>
            <a:off x="0" y="3390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66" name="Rectangle 5"/>
          <p:cNvSpPr>
            <a:spLocks noChangeArrowheads="1"/>
          </p:cNvSpPr>
          <p:nvPr/>
        </p:nvSpPr>
        <p:spPr bwMode="auto">
          <a:xfrm>
            <a:off x="0" y="838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66700" algn="r"/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(Zhang </a:t>
            </a:r>
            <a:r>
              <a:rPr lang="en-US" altLang="zh-CN" sz="1200" i="1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200">
                <a:latin typeface="Times New Roman" pitchFamily="18" charset="0"/>
                <a:cs typeface="Times New Roman" pitchFamily="18" charset="0"/>
              </a:rPr>
              <a:t>, 2005)</a:t>
            </a:r>
            <a:endParaRPr lang="en-US" altLang="zh-C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 bwMode="auto">
          <a:xfrm>
            <a:off x="0" y="762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4400" dirty="0">
                <a:latin typeface="+mj-lt"/>
                <a:ea typeface="+mj-ea"/>
                <a:cs typeface="+mj-cs"/>
              </a:rPr>
              <a:t>第</a:t>
            </a:r>
            <a:r>
              <a:rPr lang="en-US" altLang="zh-CN" sz="4400" dirty="0">
                <a:latin typeface="+mj-lt"/>
                <a:ea typeface="+mj-ea"/>
                <a:cs typeface="+mj-cs"/>
              </a:rPr>
              <a:t>2</a:t>
            </a:r>
            <a:r>
              <a:rPr lang="zh-CN" altLang="en-US" sz="4400" dirty="0">
                <a:latin typeface="+mj-lt"/>
                <a:ea typeface="+mj-ea"/>
                <a:cs typeface="+mj-cs"/>
              </a:rPr>
              <a:t>章 水稻等禾本科</a:t>
            </a:r>
            <a:r>
              <a:rPr lang="en-US" altLang="en-US" sz="4400" i="1" dirty="0">
                <a:latin typeface="+mj-lt"/>
                <a:ea typeface="+mj-ea"/>
                <a:cs typeface="+mj-cs"/>
              </a:rPr>
              <a:t>TAS3</a:t>
            </a:r>
            <a:r>
              <a:rPr lang="zh-CN" altLang="en-US" sz="4400" dirty="0">
                <a:latin typeface="+mj-lt"/>
                <a:ea typeface="+mj-ea"/>
                <a:cs typeface="+mj-cs"/>
              </a:rPr>
              <a:t>基因的比较与分子进化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2286000"/>
            <a:ext cx="7696200" cy="2203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zh-CN" altLang="en-US" sz="2800" dirty="0">
                <a:latin typeface="+mn-lt"/>
                <a:ea typeface="+mn-ea"/>
              </a:rPr>
              <a:t>禾本科中候选</a:t>
            </a:r>
            <a:r>
              <a:rPr lang="en-US" altLang="zh-CN" sz="2800" i="1" dirty="0">
                <a:latin typeface="+mn-lt"/>
                <a:ea typeface="+mn-ea"/>
              </a:rPr>
              <a:t>TAS3</a:t>
            </a:r>
            <a:r>
              <a:rPr lang="zh-CN" altLang="en-US" sz="2800" dirty="0">
                <a:latin typeface="+mn-lt"/>
                <a:ea typeface="+mn-ea"/>
              </a:rPr>
              <a:t>基因的鉴别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zh-CN" sz="2800" i="1" dirty="0">
                <a:latin typeface="+mn-lt"/>
                <a:ea typeface="+mn-ea"/>
              </a:rPr>
              <a:t>TAS3</a:t>
            </a:r>
            <a:r>
              <a:rPr lang="zh-CN" altLang="en-US" sz="2800" dirty="0">
                <a:latin typeface="+mn-lt"/>
                <a:ea typeface="+mn-ea"/>
              </a:rPr>
              <a:t>基因的系统发育和进化分析</a:t>
            </a:r>
            <a:endParaRPr lang="en-US" altLang="zh-CN" sz="2800" dirty="0">
              <a:latin typeface="+mn-lt"/>
              <a:ea typeface="+mn-ea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zh-CN" sz="2800" i="1" dirty="0"/>
              <a:t>TAS3</a:t>
            </a:r>
            <a:r>
              <a:rPr lang="zh-CN" altLang="en-US" sz="2800" dirty="0"/>
              <a:t>基因的其他特征</a:t>
            </a:r>
            <a:endParaRPr lang="zh-CN" altLang="en-US" sz="2800" dirty="0">
              <a:latin typeface="+mn-lt"/>
              <a:ea typeface="+mn-ea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590800" y="6324600"/>
            <a:ext cx="2133600" cy="365125"/>
          </a:xfrm>
        </p:spPr>
        <p:txBody>
          <a:bodyPr/>
          <a:lstStyle/>
          <a:p>
            <a:pPr>
              <a:defRPr/>
            </a:pPr>
            <a:fld id="{A18F1F24-36A7-4446-8699-69AB2AED09A9}" type="slidenum">
              <a:rPr lang="en-US" altLang="zh-CN"/>
              <a:pPr>
                <a:defRPr/>
              </a:pPr>
              <a:t>6</a:t>
            </a:fld>
            <a:endParaRPr lang="en-US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右箭头 36"/>
          <p:cNvSpPr>
            <a:spLocks noChangeArrowheads="1"/>
          </p:cNvSpPr>
          <p:nvPr/>
        </p:nvSpPr>
        <p:spPr bwMode="auto">
          <a:xfrm>
            <a:off x="1905000" y="2571750"/>
            <a:ext cx="5410200" cy="685800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99CC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4075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b="1" i="1" dirty="0" smtClean="0">
                <a:latin typeface="+mj-ea"/>
              </a:rPr>
              <a:t>TAS3</a:t>
            </a:r>
            <a:r>
              <a:rPr lang="zh-CN" altLang="en-US" sz="3200" b="1" dirty="0" smtClean="0">
                <a:latin typeface="+mj-ea"/>
              </a:rPr>
              <a:t>基因</a:t>
            </a:r>
            <a:endParaRPr lang="zh-CN" altLang="en-US" sz="3200" b="1" dirty="0">
              <a:latin typeface="+mj-ea"/>
            </a:endParaRPr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191000" y="6248400"/>
            <a:ext cx="457200" cy="476250"/>
          </a:xfrm>
        </p:spPr>
        <p:txBody>
          <a:bodyPr/>
          <a:lstStyle/>
          <a:p>
            <a:pPr>
              <a:defRPr/>
            </a:pPr>
            <a:fld id="{B012997F-FAB2-408B-A2A2-DD43C3BAE1DA}" type="slidenum">
              <a:rPr lang="en-US" altLang="zh-CN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057400" y="2800350"/>
            <a:ext cx="4572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2590800" y="280035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352800" y="28067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946525" y="2794000"/>
            <a:ext cx="457200" cy="228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495800" y="2800350"/>
            <a:ext cx="457200" cy="228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  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5029200" y="27940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943600" y="280035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477000" y="2800350"/>
            <a:ext cx="4572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546" name="TextBox 32"/>
          <p:cNvSpPr txBox="1">
            <a:spLocks noChangeArrowheads="1"/>
          </p:cNvSpPr>
          <p:nvPr/>
        </p:nvSpPr>
        <p:spPr bwMode="auto">
          <a:xfrm>
            <a:off x="5410200" y="28067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/>
              <a:t>…</a:t>
            </a:r>
            <a:endParaRPr lang="zh-CN" altLang="en-US" sz="1400" b="1"/>
          </a:p>
        </p:txBody>
      </p:sp>
      <p:sp>
        <p:nvSpPr>
          <p:cNvPr id="22547" name="TextBox 33"/>
          <p:cNvSpPr txBox="1">
            <a:spLocks noChangeArrowheads="1"/>
          </p:cNvSpPr>
          <p:nvPr/>
        </p:nvSpPr>
        <p:spPr bwMode="auto">
          <a:xfrm>
            <a:off x="2895600" y="28194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/>
              <a:t>…</a:t>
            </a:r>
            <a:endParaRPr lang="zh-CN" altLang="en-US" sz="1400" b="1"/>
          </a:p>
        </p:txBody>
      </p:sp>
      <p:sp>
        <p:nvSpPr>
          <p:cNvPr id="22548" name="TextBox 34"/>
          <p:cNvSpPr txBox="1">
            <a:spLocks noChangeArrowheads="1"/>
          </p:cNvSpPr>
          <p:nvPr/>
        </p:nvSpPr>
        <p:spPr bwMode="auto">
          <a:xfrm>
            <a:off x="3810000" y="31242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solidFill>
                  <a:srgbClr val="FF0000"/>
                </a:solidFill>
              </a:rPr>
              <a:t>tasiARF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22549" name="TextBox 37"/>
          <p:cNvSpPr txBox="1">
            <a:spLocks noChangeArrowheads="1"/>
          </p:cNvSpPr>
          <p:nvPr/>
        </p:nvSpPr>
        <p:spPr bwMode="auto">
          <a:xfrm>
            <a:off x="4419600" y="3124200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solidFill>
                  <a:srgbClr val="FF0000"/>
                </a:solidFill>
              </a:rPr>
              <a:t>tasiARF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22550" name="TextBox 38"/>
          <p:cNvSpPr txBox="1">
            <a:spLocks noChangeArrowheads="1"/>
          </p:cNvSpPr>
          <p:nvPr/>
        </p:nvSpPr>
        <p:spPr bwMode="auto">
          <a:xfrm>
            <a:off x="1905000" y="234315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Two-tasiARF </a:t>
            </a:r>
            <a:r>
              <a:rPr lang="en-US" altLang="zh-CN" i="1">
                <a:solidFill>
                  <a:srgbClr val="000000"/>
                </a:solidFill>
              </a:rPr>
              <a:t>TAS3</a:t>
            </a:r>
            <a:endParaRPr lang="zh-CN" altLang="en-US" i="1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05000" y="3105150"/>
            <a:ext cx="762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b="1" dirty="0" err="1">
                <a:solidFill>
                  <a:schemeClr val="tx1">
                    <a:lumMod val="75000"/>
                  </a:schemeClr>
                </a:solidFill>
              </a:rPr>
              <a:t>miRNA</a:t>
            </a:r>
            <a:r>
              <a:rPr lang="en-US" altLang="zh-CN" sz="1200" b="1" dirty="0">
                <a:solidFill>
                  <a:schemeClr val="tx1">
                    <a:lumMod val="75000"/>
                  </a:schemeClr>
                </a:solidFill>
              </a:rPr>
              <a:t> binding</a:t>
            </a:r>
          </a:p>
          <a:p>
            <a:pPr algn="ctr">
              <a:defRPr/>
            </a:pPr>
            <a:r>
              <a:rPr lang="en-US" altLang="zh-CN" sz="1200" b="1" dirty="0">
                <a:solidFill>
                  <a:schemeClr val="tx1">
                    <a:lumMod val="75000"/>
                  </a:schemeClr>
                </a:solidFill>
              </a:rPr>
              <a:t>site</a:t>
            </a:r>
            <a:endParaRPr lang="zh-CN" altLang="en-US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24600" y="3068638"/>
            <a:ext cx="762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b="1" dirty="0" err="1">
                <a:solidFill>
                  <a:schemeClr val="tx1">
                    <a:lumMod val="75000"/>
                  </a:schemeClr>
                </a:solidFill>
              </a:rPr>
              <a:t>miRNA</a:t>
            </a:r>
            <a:r>
              <a:rPr lang="en-US" altLang="zh-CN" sz="1200" b="1" dirty="0">
                <a:solidFill>
                  <a:schemeClr val="tx1">
                    <a:lumMod val="75000"/>
                  </a:schemeClr>
                </a:solidFill>
              </a:rPr>
              <a:t> binding</a:t>
            </a:r>
          </a:p>
          <a:p>
            <a:pPr algn="ctr">
              <a:defRPr/>
            </a:pPr>
            <a:r>
              <a:rPr lang="en-US" altLang="zh-CN" sz="1200" b="1" dirty="0">
                <a:solidFill>
                  <a:schemeClr val="tx1">
                    <a:lumMod val="75000"/>
                  </a:schemeClr>
                </a:solidFill>
              </a:rPr>
              <a:t>site</a:t>
            </a:r>
            <a:endParaRPr lang="zh-CN" altLang="en-US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3" name="右箭头 42"/>
          <p:cNvSpPr>
            <a:spLocks noChangeArrowheads="1"/>
          </p:cNvSpPr>
          <p:nvPr/>
        </p:nvSpPr>
        <p:spPr bwMode="auto">
          <a:xfrm>
            <a:off x="1905000" y="4057650"/>
            <a:ext cx="5410200" cy="685800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99CC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057400" y="4287838"/>
            <a:ext cx="4572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2590800" y="4287838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124200" y="4287838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495800" y="4287619"/>
            <a:ext cx="457200" cy="2286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  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5016500" y="42799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5943600" y="4287838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6477000" y="4287838"/>
            <a:ext cx="457200" cy="228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563" name="TextBox 51"/>
          <p:cNvSpPr txBox="1">
            <a:spLocks noChangeArrowheads="1"/>
          </p:cNvSpPr>
          <p:nvPr/>
        </p:nvSpPr>
        <p:spPr bwMode="auto">
          <a:xfrm>
            <a:off x="5334000" y="4267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/>
              <a:t>…</a:t>
            </a:r>
            <a:endParaRPr lang="zh-CN" altLang="en-US" sz="1400" b="1"/>
          </a:p>
        </p:txBody>
      </p:sp>
      <p:sp>
        <p:nvSpPr>
          <p:cNvPr id="22564" name="TextBox 52"/>
          <p:cNvSpPr txBox="1">
            <a:spLocks noChangeArrowheads="1"/>
          </p:cNvSpPr>
          <p:nvPr/>
        </p:nvSpPr>
        <p:spPr bwMode="auto">
          <a:xfrm>
            <a:off x="3429000" y="4267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/>
              <a:t>…</a:t>
            </a:r>
            <a:endParaRPr lang="zh-CN" altLang="en-US" sz="1400" b="1"/>
          </a:p>
        </p:txBody>
      </p:sp>
      <p:sp>
        <p:nvSpPr>
          <p:cNvPr id="22565" name="TextBox 54"/>
          <p:cNvSpPr txBox="1">
            <a:spLocks noChangeArrowheads="1"/>
          </p:cNvSpPr>
          <p:nvPr/>
        </p:nvSpPr>
        <p:spPr bwMode="auto">
          <a:xfrm>
            <a:off x="4419600" y="4592638"/>
            <a:ext cx="76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solidFill>
                  <a:srgbClr val="FF0000"/>
                </a:solidFill>
              </a:rPr>
              <a:t>tasiARF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22566" name="TextBox 55"/>
          <p:cNvSpPr txBox="1">
            <a:spLocks noChangeArrowheads="1"/>
          </p:cNvSpPr>
          <p:nvPr/>
        </p:nvSpPr>
        <p:spPr bwMode="auto">
          <a:xfrm>
            <a:off x="1924050" y="371475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0000"/>
                </a:solidFill>
              </a:rPr>
              <a:t>One-tasiARF </a:t>
            </a:r>
            <a:r>
              <a:rPr lang="en-US" altLang="zh-CN" i="1">
                <a:solidFill>
                  <a:srgbClr val="000000"/>
                </a:solidFill>
              </a:rPr>
              <a:t>TAS3</a:t>
            </a:r>
            <a:endParaRPr lang="zh-CN" altLang="en-US" i="1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05000" y="4592638"/>
            <a:ext cx="762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b="1" dirty="0" err="1">
                <a:solidFill>
                  <a:schemeClr val="tx1">
                    <a:lumMod val="75000"/>
                  </a:schemeClr>
                </a:solidFill>
              </a:rPr>
              <a:t>miRNA</a:t>
            </a:r>
            <a:r>
              <a:rPr lang="en-US" altLang="zh-CN" sz="1200" b="1" dirty="0">
                <a:solidFill>
                  <a:schemeClr val="tx1">
                    <a:lumMod val="75000"/>
                  </a:schemeClr>
                </a:solidFill>
              </a:rPr>
              <a:t> binding</a:t>
            </a:r>
          </a:p>
          <a:p>
            <a:pPr algn="ctr">
              <a:defRPr/>
            </a:pPr>
            <a:r>
              <a:rPr lang="en-US" altLang="zh-CN" sz="1200" b="1" dirty="0">
                <a:solidFill>
                  <a:schemeClr val="tx1">
                    <a:lumMod val="75000"/>
                  </a:schemeClr>
                </a:solidFill>
              </a:rPr>
              <a:t>site</a:t>
            </a:r>
            <a:endParaRPr lang="zh-CN" altLang="en-US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24600" y="4556125"/>
            <a:ext cx="762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b="1" dirty="0" err="1">
                <a:solidFill>
                  <a:schemeClr val="tx1">
                    <a:lumMod val="75000"/>
                  </a:schemeClr>
                </a:solidFill>
              </a:rPr>
              <a:t>miRNA</a:t>
            </a:r>
            <a:r>
              <a:rPr lang="en-US" altLang="zh-CN" sz="1200" b="1" dirty="0">
                <a:solidFill>
                  <a:schemeClr val="tx1">
                    <a:lumMod val="75000"/>
                  </a:schemeClr>
                </a:solidFill>
              </a:rPr>
              <a:t> binding</a:t>
            </a:r>
          </a:p>
          <a:p>
            <a:pPr algn="ctr">
              <a:defRPr/>
            </a:pPr>
            <a:r>
              <a:rPr lang="en-US" altLang="zh-CN" sz="1200" b="1" dirty="0">
                <a:solidFill>
                  <a:schemeClr val="tx1">
                    <a:lumMod val="75000"/>
                  </a:schemeClr>
                </a:solidFill>
              </a:rPr>
              <a:t>site</a:t>
            </a:r>
            <a:endParaRPr lang="zh-CN" altLang="en-US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962400" y="42799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458200" cy="762000"/>
          </a:xfrm>
        </p:spPr>
        <p:txBody>
          <a:bodyPr/>
          <a:lstStyle/>
          <a:p>
            <a:r>
              <a:rPr lang="en-US" altLang="zh-CN" sz="3200" b="1" i="1" smtClean="0">
                <a:solidFill>
                  <a:srgbClr val="000000"/>
                </a:solidFill>
              </a:rPr>
              <a:t>TAS3</a:t>
            </a:r>
            <a:r>
              <a:rPr lang="zh-CN" altLang="en-US" sz="3200" b="1" smtClean="0">
                <a:solidFill>
                  <a:srgbClr val="000000"/>
                </a:solidFill>
              </a:rPr>
              <a:t>基因的系统发育树</a:t>
            </a: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505200" y="6381750"/>
            <a:ext cx="1219200" cy="476250"/>
          </a:xfrm>
        </p:spPr>
        <p:txBody>
          <a:bodyPr/>
          <a:lstStyle/>
          <a:p>
            <a:pPr>
              <a:defRPr/>
            </a:pPr>
            <a:fld id="{6C7D6D10-3596-4303-871B-17A23A6BC1E3}" type="slidenum">
              <a:rPr lang="en-US" altLang="zh-CN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356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3561" name="Rectangle 3"/>
          <p:cNvSpPr>
            <a:spLocks noChangeArrowheads="1"/>
          </p:cNvSpPr>
          <p:nvPr/>
        </p:nvSpPr>
        <p:spPr bwMode="auto">
          <a:xfrm>
            <a:off x="304800" y="59436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1200" b="1">
                <a:latin typeface="Cambria" pitchFamily="18" charset="0"/>
                <a:cs typeface="Times New Roman" pitchFamily="18" charset="0"/>
              </a:rPr>
              <a:t> </a:t>
            </a:r>
            <a:r>
              <a:rPr lang="zh-CN" altLang="en-US" sz="1200" b="1">
                <a:latin typeface="Cambria" pitchFamily="18" charset="0"/>
                <a:cs typeface="Times New Roman" pitchFamily="18" charset="0"/>
              </a:rPr>
              <a:t>禾本科中</a:t>
            </a:r>
            <a:r>
              <a:rPr lang="en-US" altLang="zh-CN" sz="1200" b="1">
                <a:latin typeface="Cambria" pitchFamily="18" charset="0"/>
                <a:cs typeface="Times New Roman" pitchFamily="18" charset="0"/>
              </a:rPr>
              <a:t>one-tasiARF </a:t>
            </a:r>
            <a:r>
              <a:rPr lang="en-US" altLang="zh-CN" sz="1200" b="1" i="1">
                <a:latin typeface="Cambria" pitchFamily="18" charset="0"/>
                <a:cs typeface="Times New Roman" pitchFamily="18" charset="0"/>
              </a:rPr>
              <a:t>TAS3</a:t>
            </a:r>
            <a:r>
              <a:rPr lang="zh-CN" altLang="en-US" sz="1200" b="1">
                <a:latin typeface="Cambria" pitchFamily="18" charset="0"/>
                <a:cs typeface="Times New Roman" pitchFamily="18" charset="0"/>
              </a:rPr>
              <a:t>基因的系统发育树</a:t>
            </a:r>
            <a:endParaRPr lang="en-US" altLang="zh-CN" sz="1200" b="1">
              <a:latin typeface="Cambria" pitchFamily="18" charset="0"/>
              <a:cs typeface="Times New Roman" pitchFamily="18" charset="0"/>
            </a:endParaRPr>
          </a:p>
          <a:p>
            <a:endParaRPr lang="zh-CN" altLang="en-US" sz="1200" b="1"/>
          </a:p>
        </p:txBody>
      </p:sp>
      <p:sp>
        <p:nvSpPr>
          <p:cNvPr id="2356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3563" name="Rectangle 6"/>
          <p:cNvSpPr>
            <a:spLocks noChangeArrowheads="1"/>
          </p:cNvSpPr>
          <p:nvPr/>
        </p:nvSpPr>
        <p:spPr bwMode="auto">
          <a:xfrm>
            <a:off x="4876800" y="59436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200" b="1">
                <a:latin typeface="Cambria" pitchFamily="18" charset="0"/>
                <a:cs typeface="Times New Roman" pitchFamily="18" charset="0"/>
              </a:rPr>
              <a:t>禾本科中</a:t>
            </a:r>
            <a:r>
              <a:rPr lang="en-US" altLang="zh-CN" sz="1200" b="1">
                <a:latin typeface="Cambria" pitchFamily="18" charset="0"/>
                <a:cs typeface="Times New Roman" pitchFamily="18" charset="0"/>
              </a:rPr>
              <a:t>two-tasiARF </a:t>
            </a:r>
            <a:r>
              <a:rPr lang="en-US" altLang="zh-CN" sz="1200" b="1" i="1">
                <a:latin typeface="Cambria" pitchFamily="18" charset="0"/>
                <a:cs typeface="Times New Roman" pitchFamily="18" charset="0"/>
              </a:rPr>
              <a:t>TAS3</a:t>
            </a:r>
            <a:r>
              <a:rPr lang="zh-CN" altLang="en-US" sz="1200" b="1">
                <a:latin typeface="Cambria" pitchFamily="18" charset="0"/>
                <a:cs typeface="Times New Roman" pitchFamily="18" charset="0"/>
              </a:rPr>
              <a:t>基因的系统发育树</a:t>
            </a:r>
            <a:endParaRPr lang="en-US" altLang="zh-CN" sz="1200" b="1">
              <a:latin typeface="Cambria" pitchFamily="18" charset="0"/>
              <a:cs typeface="Times New Roman" pitchFamily="18" charset="0"/>
            </a:endParaRPr>
          </a:p>
          <a:p>
            <a:endParaRPr lang="zh-CN" altLang="en-US" sz="1200" b="1"/>
          </a:p>
        </p:txBody>
      </p:sp>
      <p:grpSp>
        <p:nvGrpSpPr>
          <p:cNvPr id="23564" name="组合 18"/>
          <p:cNvGrpSpPr>
            <a:grpSpLocks/>
          </p:cNvGrpSpPr>
          <p:nvPr/>
        </p:nvGrpSpPr>
        <p:grpSpPr bwMode="auto">
          <a:xfrm>
            <a:off x="0" y="1143000"/>
            <a:ext cx="4124325" cy="4057650"/>
            <a:chOff x="0" y="1066800"/>
            <a:chExt cx="4124325" cy="4057650"/>
          </a:xfrm>
        </p:grpSpPr>
        <p:pic>
          <p:nvPicPr>
            <p:cNvPr id="23570" name="图片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66800"/>
              <a:ext cx="4124325" cy="405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矩形 14"/>
            <p:cNvSpPr/>
            <p:nvPr/>
          </p:nvSpPr>
          <p:spPr>
            <a:xfrm rot="1934395">
              <a:off x="466725" y="2192338"/>
              <a:ext cx="563563" cy="198437"/>
            </a:xfrm>
            <a:prstGeom prst="rect">
              <a:avLst/>
            </a:prstGeom>
            <a:noFill/>
            <a:ln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18686453">
              <a:off x="672307" y="4096544"/>
              <a:ext cx="685800" cy="274637"/>
            </a:xfrm>
            <a:prstGeom prst="rect">
              <a:avLst/>
            </a:prstGeom>
            <a:noFill/>
            <a:ln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grpSp>
        <p:nvGrpSpPr>
          <p:cNvPr id="23565" name="组合 19"/>
          <p:cNvGrpSpPr>
            <a:grpSpLocks/>
          </p:cNvGrpSpPr>
          <p:nvPr/>
        </p:nvGrpSpPr>
        <p:grpSpPr bwMode="auto">
          <a:xfrm>
            <a:off x="4495800" y="990600"/>
            <a:ext cx="4248150" cy="4410075"/>
            <a:chOff x="4038600" y="838200"/>
            <a:chExt cx="4248150" cy="4410075"/>
          </a:xfrm>
        </p:grpSpPr>
        <p:pic>
          <p:nvPicPr>
            <p:cNvPr id="23567" name="图片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8600" y="838200"/>
              <a:ext cx="4248150" cy="441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矩形 23"/>
            <p:cNvSpPr/>
            <p:nvPr/>
          </p:nvSpPr>
          <p:spPr>
            <a:xfrm rot="4362172">
              <a:off x="5458619" y="1570831"/>
              <a:ext cx="565150" cy="198438"/>
            </a:xfrm>
            <a:prstGeom prst="rect">
              <a:avLst/>
            </a:prstGeom>
            <a:noFill/>
            <a:ln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20625057">
              <a:off x="4445000" y="3367088"/>
              <a:ext cx="685800" cy="273050"/>
            </a:xfrm>
            <a:prstGeom prst="rect">
              <a:avLst/>
            </a:prstGeom>
            <a:noFill/>
            <a:ln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76600" y="4495800"/>
            <a:ext cx="2209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srgbClr val="FF0000"/>
                </a:solidFill>
              </a:rPr>
              <a:t>松：红色</a:t>
            </a:r>
            <a:endParaRPr lang="en-US" altLang="zh-CN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zh-CN" alt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双子叶植物：浅蓝色</a:t>
            </a:r>
            <a:endParaRPr lang="en-US" altLang="zh-CN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</a:rPr>
              <a:t>禾本科的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 TAS3 </a:t>
            </a: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</a:rPr>
              <a:t>基因：黑蓝色</a:t>
            </a:r>
            <a:endParaRPr lang="zh-CN" alt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40750" cy="1143000"/>
          </a:xfrm>
        </p:spPr>
        <p:txBody>
          <a:bodyPr/>
          <a:lstStyle/>
          <a:p>
            <a:r>
              <a:rPr lang="en-US" altLang="zh-CN" sz="3200" b="1" i="1" smtClean="0"/>
              <a:t>TAS3</a:t>
            </a:r>
            <a:r>
              <a:rPr lang="zh-CN" altLang="en-US" sz="3200" b="1" smtClean="0"/>
              <a:t>基因的计算识别</a:t>
            </a:r>
            <a:endParaRPr lang="zh-CN" altLang="en-US" sz="3200" smtClean="0"/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819400" y="6324600"/>
            <a:ext cx="2133600" cy="365125"/>
          </a:xfrm>
        </p:spPr>
        <p:txBody>
          <a:bodyPr/>
          <a:lstStyle/>
          <a:p>
            <a:pPr>
              <a:defRPr/>
            </a:pPr>
            <a:fld id="{3CD5AFF0-1E68-467E-8A17-0728D47D75ED}" type="slidenum">
              <a:rPr lang="en-US" altLang="zh-CN"/>
              <a:pPr>
                <a:defRPr/>
              </a:pPr>
              <a:t>9</a:t>
            </a:fld>
            <a:endParaRPr lang="en-US" altLang="zh-CN" dirty="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001000" cy="4556125"/>
          </a:xfrm>
          <a:prstGeom prst="rect">
            <a:avLst/>
          </a:prstGeom>
          <a:solidFill>
            <a:srgbClr val="FFC000">
              <a:alpha val="4196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2462</TotalTime>
  <Words>1375</Words>
  <Application>Microsoft PowerPoint</Application>
  <PresentationFormat>全屏显示(4:3)</PresentationFormat>
  <Paragraphs>150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</vt:lpstr>
      <vt:lpstr>宋体</vt:lpstr>
      <vt:lpstr>Calibri</vt:lpstr>
      <vt:lpstr>黑体</vt:lpstr>
      <vt:lpstr>Wingdings</vt:lpstr>
      <vt:lpstr>Times New Roman</vt:lpstr>
      <vt:lpstr>Cambria</vt:lpstr>
      <vt:lpstr>Office 主题</vt:lpstr>
      <vt:lpstr>位图图像</vt:lpstr>
      <vt:lpstr>水稻小RNA的基因组分布和分子进化研究</vt:lpstr>
      <vt:lpstr>大纲</vt:lpstr>
      <vt:lpstr>第1章 文献综述</vt:lpstr>
      <vt:lpstr>幻灯片 4</vt:lpstr>
      <vt:lpstr>植物基因组的倍增事件</vt:lpstr>
      <vt:lpstr>幻灯片 6</vt:lpstr>
      <vt:lpstr>TAS3基因</vt:lpstr>
      <vt:lpstr>TAS3基因的系统发育树</vt:lpstr>
      <vt:lpstr>TAS3基因的计算识别</vt:lpstr>
      <vt:lpstr>TAS3基因的进化</vt:lpstr>
      <vt:lpstr>TAS3基因的PCR扩增和测序</vt:lpstr>
      <vt:lpstr>3’末端的相位保守性</vt:lpstr>
      <vt:lpstr>结合位点和相位序列的保守性</vt:lpstr>
      <vt:lpstr>TAS3基因的起源</vt:lpstr>
      <vt:lpstr>第3章 水稻MIR156b/c基因的进化与选择分析</vt:lpstr>
      <vt:lpstr>水稻miR156家族的基因组分布和系统发育树</vt:lpstr>
      <vt:lpstr>幻灯片 17</vt:lpstr>
      <vt:lpstr>MIR156b/c的遗传多样性和选择</vt:lpstr>
      <vt:lpstr>第4章 水稻小RNA的全基因组分析</vt:lpstr>
      <vt:lpstr>数据来源和分析</vt:lpstr>
      <vt:lpstr>小RNA序列的概况</vt:lpstr>
      <vt:lpstr>幻灯片 22</vt:lpstr>
      <vt:lpstr>小RNA在基因组各种类型区域上的分布情况</vt:lpstr>
      <vt:lpstr>小RNA在各种重复元件序列中的分布和密度</vt:lpstr>
      <vt:lpstr>在种子两个发育时期表达存在差异的基因座位</vt:lpstr>
      <vt:lpstr>水稻基因组复制块上小RNA分布的差异</vt:lpstr>
      <vt:lpstr>致谢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bsmagic</cp:lastModifiedBy>
  <cp:revision>352</cp:revision>
  <cp:lastPrinted>1601-01-01T00:00:00Z</cp:lastPrinted>
  <dcterms:created xsi:type="dcterms:W3CDTF">1601-01-01T00:00:00Z</dcterms:created>
  <dcterms:modified xsi:type="dcterms:W3CDTF">2008-06-09T00:20:19Z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