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8" r:id="rId2"/>
    <p:sldId id="315" r:id="rId3"/>
    <p:sldId id="264" r:id="rId4"/>
    <p:sldId id="317" r:id="rId5"/>
    <p:sldId id="335" r:id="rId6"/>
    <p:sldId id="334" r:id="rId7"/>
    <p:sldId id="268" r:id="rId8"/>
    <p:sldId id="320" r:id="rId9"/>
    <p:sldId id="321" r:id="rId10"/>
    <p:sldId id="338" r:id="rId11"/>
    <p:sldId id="339" r:id="rId12"/>
    <p:sldId id="272" r:id="rId13"/>
    <p:sldId id="273" r:id="rId14"/>
    <p:sldId id="323" r:id="rId15"/>
    <p:sldId id="309" r:id="rId16"/>
    <p:sldId id="311" r:id="rId17"/>
    <p:sldId id="324" r:id="rId18"/>
    <p:sldId id="282" r:id="rId19"/>
    <p:sldId id="325" r:id="rId20"/>
    <p:sldId id="284" r:id="rId21"/>
    <p:sldId id="327" r:id="rId22"/>
    <p:sldId id="285" r:id="rId23"/>
    <p:sldId id="314" r:id="rId24"/>
    <p:sldId id="289" r:id="rId25"/>
    <p:sldId id="312" r:id="rId26"/>
    <p:sldId id="295" r:id="rId27"/>
    <p:sldId id="318" r:id="rId28"/>
    <p:sldId id="328" r:id="rId29"/>
    <p:sldId id="331" r:id="rId30"/>
    <p:sldId id="329" r:id="rId31"/>
    <p:sldId id="330" r:id="rId32"/>
    <p:sldId id="332" r:id="rId33"/>
    <p:sldId id="298" r:id="rId34"/>
    <p:sldId id="300" r:id="rId35"/>
    <p:sldId id="336" r:id="rId36"/>
    <p:sldId id="333" r:id="rId37"/>
    <p:sldId id="313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3" autoAdjust="0"/>
    <p:restoredTop sz="94708" autoAdjust="0"/>
  </p:normalViewPr>
  <p:slideViewPr>
    <p:cSldViewPr>
      <p:cViewPr varScale="1">
        <p:scale>
          <a:sx n="98" d="100"/>
          <a:sy n="98" d="100"/>
        </p:scale>
        <p:origin x="-10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5FB1-9611-4291-8EF8-188D9F160A7B}" type="datetimeFigureOut">
              <a:rPr lang="zh-CN" altLang="en-US" smtClean="0"/>
              <a:pPr/>
              <a:t>2008-6-8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5D22-F762-40CA-AB29-BE4D1A682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CF1C4-E1E0-4B95-B9BA-BD620058A9DF}" type="datetimeFigureOut">
              <a:rPr lang="zh-CN" altLang="en-US" smtClean="0"/>
              <a:pPr/>
              <a:t>2008-6-8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8108-80BE-4966-A0E9-8585A7AB8D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108-80BE-4966-A0E9-8585A7AB8DB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>
          <a:xfrm>
            <a:off x="4286248" y="6357958"/>
            <a:ext cx="971528" cy="365125"/>
          </a:xfrm>
        </p:spPr>
        <p:txBody>
          <a:bodyPr/>
          <a:lstStyle/>
          <a:p>
            <a:r>
              <a:rPr lang="en-US" altLang="zh-CN" smtClean="0"/>
              <a:t>2008-5-29</a:t>
            </a:r>
            <a:endParaRPr lang="zh-CN" altLang="en-US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16" name="标题 15"/>
          <p:cNvSpPr>
            <a:spLocks noGrp="1"/>
          </p:cNvSpPr>
          <p:nvPr>
            <p:ph type="title" hasCustomPrompt="1"/>
          </p:nvPr>
        </p:nvSpPr>
        <p:spPr>
          <a:xfrm>
            <a:off x="857224" y="2214554"/>
            <a:ext cx="7358114" cy="725470"/>
          </a:xfrm>
        </p:spPr>
        <p:txBody>
          <a:bodyPr/>
          <a:lstStyle>
            <a:lvl1pPr algn="ctr"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r>
              <a:rPr lang="zh-CN" altLang="en-US" dirty="0" smtClean="0"/>
              <a:t>单击此处输入论文标题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4"/>
          </p:nvPr>
        </p:nvSpPr>
        <p:spPr>
          <a:xfrm>
            <a:off x="3500430" y="4786323"/>
            <a:ext cx="4714908" cy="500065"/>
          </a:xfrm>
        </p:spPr>
        <p:txBody>
          <a:bodyPr>
            <a:normAutofit/>
          </a:bodyPr>
          <a:lstStyle>
            <a:lvl1pPr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/>
          </p:nvPr>
        </p:nvSpPr>
        <p:spPr>
          <a:xfrm>
            <a:off x="3500430" y="4286256"/>
            <a:ext cx="4714907" cy="500066"/>
          </a:xfrm>
        </p:spPr>
        <p:txBody>
          <a:bodyPr>
            <a:normAutofit/>
          </a:bodyPr>
          <a:lstStyle>
            <a:lvl1pPr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6"/>
          </p:nvPr>
        </p:nvSpPr>
        <p:spPr>
          <a:xfrm>
            <a:off x="3500430" y="3786190"/>
            <a:ext cx="4714907" cy="500066"/>
          </a:xfrm>
        </p:spPr>
        <p:txBody>
          <a:bodyPr>
            <a:normAutofit/>
          </a:bodyPr>
          <a:lstStyle>
            <a:lvl1pPr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85860"/>
            <a:ext cx="2057400" cy="484030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85860"/>
            <a:ext cx="6019800" cy="484030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142984"/>
            <a:ext cx="7972452" cy="49831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071678"/>
            <a:ext cx="4040188" cy="40544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57299"/>
            <a:ext cx="4041775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089159"/>
            <a:ext cx="4041775" cy="40544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3008313" cy="12144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571744"/>
            <a:ext cx="3008313" cy="3554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57826"/>
            <a:ext cx="5486400" cy="8143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2008-5-29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115328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86380" y="6357958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2008-5-29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1472" y="6357958"/>
            <a:ext cx="2786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857620" y="6357958"/>
            <a:ext cx="1304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F4D5-D54A-40AA-A8FA-CDAD8D484C0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l"/>
        <a:defRPr sz="24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p"/>
        <a:defRPr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水稻基因组</a:t>
            </a:r>
            <a:r>
              <a:rPr lang="zh-CN" altLang="en-US" smtClean="0">
                <a:solidFill>
                  <a:srgbClr val="FF0000"/>
                </a:solidFill>
              </a:rPr>
              <a:t>的进化选择模式</a:t>
            </a:r>
            <a:r>
              <a:rPr lang="zh-CN" altLang="en-US" dirty="0" smtClean="0">
                <a:solidFill>
                  <a:srgbClr val="FF0000"/>
                </a:solidFill>
              </a:rPr>
              <a:t>研究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樊龙江教授</a:t>
            </a:r>
            <a:r>
              <a:rPr lang="en-US" altLang="zh-CN" dirty="0" smtClean="0"/>
              <a:t>, </a:t>
            </a:r>
            <a:r>
              <a:rPr lang="zh-CN" altLang="en-US" dirty="0" smtClean="0"/>
              <a:t>朱军教授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郭兴益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生物信息学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浙江大学生命科学学院</a:t>
            </a:r>
            <a:endParaRPr lang="zh-CN" altLang="en-US" dirty="0"/>
          </a:p>
        </p:txBody>
      </p:sp>
      <p:sp>
        <p:nvSpPr>
          <p:cNvPr id="13" name="页脚占位符 11"/>
          <p:cNvSpPr txBox="1">
            <a:spLocks/>
          </p:cNvSpPr>
          <p:nvPr/>
        </p:nvSpPr>
        <p:spPr>
          <a:xfrm>
            <a:off x="4071934" y="6357958"/>
            <a:ext cx="2786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2008-6-9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14348" y="1857364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  <p:sp>
        <p:nvSpPr>
          <p:cNvPr id="7" name="椭圆 6"/>
          <p:cNvSpPr/>
          <p:nvPr/>
        </p:nvSpPr>
        <p:spPr>
          <a:xfrm>
            <a:off x="1714480" y="1857364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Target</a:t>
            </a:r>
            <a:endParaRPr lang="zh-CN" altLang="en-US" sz="1600" dirty="0"/>
          </a:p>
        </p:txBody>
      </p:sp>
      <p:sp>
        <p:nvSpPr>
          <p:cNvPr id="8" name="上弧形箭头 7"/>
          <p:cNvSpPr/>
          <p:nvPr/>
        </p:nvSpPr>
        <p:spPr>
          <a:xfrm flipH="1">
            <a:off x="1214414" y="1428736"/>
            <a:ext cx="928694" cy="35719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142976" y="2571744"/>
            <a:ext cx="214314" cy="135732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14348" y="4071942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New target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 rot="5400000">
            <a:off x="1357290" y="3000372"/>
            <a:ext cx="35719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429124" y="2071678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Target</a:t>
            </a:r>
            <a:endParaRPr lang="zh-CN" altLang="en-US" sz="1600" dirty="0"/>
          </a:p>
        </p:txBody>
      </p:sp>
      <p:sp>
        <p:nvSpPr>
          <p:cNvPr id="15" name="椭圆 14"/>
          <p:cNvSpPr/>
          <p:nvPr/>
        </p:nvSpPr>
        <p:spPr>
          <a:xfrm>
            <a:off x="4429124" y="2857496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gene</a:t>
            </a:r>
            <a:endParaRPr lang="zh-CN" altLang="en-US" sz="16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786446" y="228599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786446" y="3071810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286512" y="1857364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6500826" y="2428868"/>
            <a:ext cx="85725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357950" y="2428868"/>
            <a:ext cx="857256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6357950" y="3071810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  <p:sp>
        <p:nvSpPr>
          <p:cNvPr id="29" name="椭圆 28"/>
          <p:cNvSpPr/>
          <p:nvPr/>
        </p:nvSpPr>
        <p:spPr>
          <a:xfrm>
            <a:off x="4429124" y="2857496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New  target </a:t>
            </a:r>
            <a:endParaRPr lang="zh-CN" alt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5984" y="450057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现在</a:t>
            </a:r>
            <a:endParaRPr lang="zh-CN" alt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animBg="1"/>
      <p:bldP spid="11" grpId="0" animBg="1"/>
      <p:bldP spid="12" grpId="0" build="allAtOnce" animBg="1"/>
      <p:bldP spid="14" grpId="0" animBg="1"/>
      <p:bldP spid="15" grpId="0" animBg="1"/>
      <p:bldP spid="20" grpId="0" animBg="1"/>
      <p:bldP spid="27" grpId="0" animBg="1"/>
      <p:bldP spid="29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654032"/>
          </a:xfrm>
        </p:spPr>
        <p:txBody>
          <a:bodyPr/>
          <a:lstStyle/>
          <a:p>
            <a:r>
              <a:rPr lang="zh-CN" altLang="en-US" dirty="0" smtClean="0"/>
              <a:t>获得</a:t>
            </a:r>
            <a:r>
              <a:rPr lang="en-US" altLang="zh-CN" dirty="0" smtClean="0"/>
              <a:t>/</a:t>
            </a:r>
            <a:r>
              <a:rPr lang="zh-CN" altLang="en-US" dirty="0" smtClean="0"/>
              <a:t>丢失</a:t>
            </a:r>
            <a:r>
              <a:rPr lang="zh-CN" altLang="en-US" dirty="0" smtClean="0"/>
              <a:t>的机制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6929454" y="2214554"/>
            <a:ext cx="6719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对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071802" y="5429264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1400" dirty="0" smtClean="0"/>
              <a:t>核苷酸突变在获得</a:t>
            </a:r>
            <a:r>
              <a:rPr lang="en-US" sz="1400" dirty="0" smtClean="0"/>
              <a:t>/</a:t>
            </a:r>
            <a:r>
              <a:rPr lang="zh-CN" altLang="en-US" sz="1400" dirty="0" smtClean="0"/>
              <a:t>丢失</a:t>
            </a:r>
            <a:r>
              <a:rPr lang="en-US" sz="1400" dirty="0" err="1" smtClean="0"/>
              <a:t>miRNA</a:t>
            </a:r>
            <a:r>
              <a:rPr lang="zh-CN" altLang="en-US" sz="1400" dirty="0" smtClean="0"/>
              <a:t>结合位点进化过程中扮演着重要角色</a:t>
            </a:r>
            <a:endParaRPr lang="zh-CN" altLang="en-US" sz="1400" dirty="0"/>
          </a:p>
        </p:txBody>
      </p:sp>
      <p:cxnSp>
        <p:nvCxnSpPr>
          <p:cNvPr id="55" name="直接箭头连接符 54"/>
          <p:cNvCxnSpPr/>
          <p:nvPr/>
        </p:nvCxnSpPr>
        <p:spPr>
          <a:xfrm>
            <a:off x="1928794" y="1857364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5046" y="18452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</a:t>
            </a:r>
            <a:endParaRPr lang="zh-CN" altLang="en-US" dirty="0"/>
          </a:p>
        </p:txBody>
      </p:sp>
      <p:cxnSp>
        <p:nvCxnSpPr>
          <p:cNvPr id="66" name="直接箭头连接符 65"/>
          <p:cNvCxnSpPr/>
          <p:nvPr/>
        </p:nvCxnSpPr>
        <p:spPr>
          <a:xfrm>
            <a:off x="1928794" y="2214554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428992" y="1857364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428992" y="2212966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00364" y="1357298"/>
            <a:ext cx="144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/>
              <a:t>miRNA</a:t>
            </a:r>
            <a:r>
              <a:rPr lang="zh-CN" altLang="en-US" sz="1400" dirty="0" smtClean="0"/>
              <a:t>结合区域</a:t>
            </a:r>
            <a:endParaRPr lang="zh-CN" altLang="en-US" sz="1400" dirty="0"/>
          </a:p>
        </p:txBody>
      </p:sp>
      <p:cxnSp>
        <p:nvCxnSpPr>
          <p:cNvPr id="82" name="直接箭头连接符 81"/>
          <p:cNvCxnSpPr/>
          <p:nvPr/>
        </p:nvCxnSpPr>
        <p:spPr>
          <a:xfrm flipV="1">
            <a:off x="1857356" y="2714619"/>
            <a:ext cx="371477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V="1">
            <a:off x="1857356" y="3071809"/>
            <a:ext cx="371477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357554" y="2713031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右大括号 90"/>
          <p:cNvSpPr/>
          <p:nvPr/>
        </p:nvSpPr>
        <p:spPr>
          <a:xfrm>
            <a:off x="6259366" y="1928802"/>
            <a:ext cx="170022" cy="10001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箭头连接符 120"/>
          <p:cNvCxnSpPr/>
          <p:nvPr/>
        </p:nvCxnSpPr>
        <p:spPr>
          <a:xfrm flipV="1">
            <a:off x="357158" y="3608460"/>
            <a:ext cx="2428892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/>
          <p:nvPr/>
        </p:nvCxnSpPr>
        <p:spPr>
          <a:xfrm flipV="1">
            <a:off x="393584" y="3965650"/>
            <a:ext cx="239246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任意多边形 132"/>
          <p:cNvSpPr/>
          <p:nvPr/>
        </p:nvSpPr>
        <p:spPr>
          <a:xfrm>
            <a:off x="1116542" y="3500438"/>
            <a:ext cx="418290" cy="181582"/>
          </a:xfrm>
          <a:custGeom>
            <a:avLst/>
            <a:gdLst>
              <a:gd name="connsiteX0" fmla="*/ 0 w 418290"/>
              <a:gd name="connsiteY0" fmla="*/ 176719 h 181582"/>
              <a:gd name="connsiteX1" fmla="*/ 107005 w 418290"/>
              <a:gd name="connsiteY1" fmla="*/ 30804 h 181582"/>
              <a:gd name="connsiteX2" fmla="*/ 165371 w 418290"/>
              <a:gd name="connsiteY2" fmla="*/ 166991 h 181582"/>
              <a:gd name="connsiteX3" fmla="*/ 223737 w 418290"/>
              <a:gd name="connsiteY3" fmla="*/ 1621 h 181582"/>
              <a:gd name="connsiteX4" fmla="*/ 262647 w 418290"/>
              <a:gd name="connsiteY4" fmla="*/ 176719 h 181582"/>
              <a:gd name="connsiteX5" fmla="*/ 301558 w 418290"/>
              <a:gd name="connsiteY5" fmla="*/ 11348 h 181582"/>
              <a:gd name="connsiteX6" fmla="*/ 350196 w 418290"/>
              <a:gd name="connsiteY6" fmla="*/ 128080 h 181582"/>
              <a:gd name="connsiteX7" fmla="*/ 379379 w 418290"/>
              <a:gd name="connsiteY7" fmla="*/ 166991 h 181582"/>
              <a:gd name="connsiteX8" fmla="*/ 418290 w 418290"/>
              <a:gd name="connsiteY8" fmla="*/ 40531 h 1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290" h="181582">
                <a:moveTo>
                  <a:pt x="0" y="176719"/>
                </a:moveTo>
                <a:cubicBezTo>
                  <a:pt x="39721" y="104572"/>
                  <a:pt x="79443" y="32425"/>
                  <a:pt x="107005" y="30804"/>
                </a:cubicBezTo>
                <a:cubicBezTo>
                  <a:pt x="134567" y="29183"/>
                  <a:pt x="145916" y="171855"/>
                  <a:pt x="165371" y="166991"/>
                </a:cubicBezTo>
                <a:cubicBezTo>
                  <a:pt x="184826" y="162127"/>
                  <a:pt x="207524" y="0"/>
                  <a:pt x="223737" y="1621"/>
                </a:cubicBezTo>
                <a:cubicBezTo>
                  <a:pt x="239950" y="3242"/>
                  <a:pt x="249677" y="175098"/>
                  <a:pt x="262647" y="176719"/>
                </a:cubicBezTo>
                <a:cubicBezTo>
                  <a:pt x="275617" y="178340"/>
                  <a:pt x="286967" y="19454"/>
                  <a:pt x="301558" y="11348"/>
                </a:cubicBezTo>
                <a:cubicBezTo>
                  <a:pt x="316149" y="3242"/>
                  <a:pt x="337226" y="102140"/>
                  <a:pt x="350196" y="128080"/>
                </a:cubicBezTo>
                <a:cubicBezTo>
                  <a:pt x="363166" y="154020"/>
                  <a:pt x="368030" y="181582"/>
                  <a:pt x="379379" y="166991"/>
                </a:cubicBezTo>
                <a:cubicBezTo>
                  <a:pt x="390728" y="152400"/>
                  <a:pt x="404509" y="96465"/>
                  <a:pt x="418290" y="40531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任意多边形 133"/>
          <p:cNvSpPr/>
          <p:nvPr/>
        </p:nvSpPr>
        <p:spPr>
          <a:xfrm>
            <a:off x="1142976" y="3855506"/>
            <a:ext cx="418290" cy="181582"/>
          </a:xfrm>
          <a:custGeom>
            <a:avLst/>
            <a:gdLst>
              <a:gd name="connsiteX0" fmla="*/ 0 w 418290"/>
              <a:gd name="connsiteY0" fmla="*/ 176719 h 181582"/>
              <a:gd name="connsiteX1" fmla="*/ 107005 w 418290"/>
              <a:gd name="connsiteY1" fmla="*/ 30804 h 181582"/>
              <a:gd name="connsiteX2" fmla="*/ 165371 w 418290"/>
              <a:gd name="connsiteY2" fmla="*/ 166991 h 181582"/>
              <a:gd name="connsiteX3" fmla="*/ 223737 w 418290"/>
              <a:gd name="connsiteY3" fmla="*/ 1621 h 181582"/>
              <a:gd name="connsiteX4" fmla="*/ 262647 w 418290"/>
              <a:gd name="connsiteY4" fmla="*/ 176719 h 181582"/>
              <a:gd name="connsiteX5" fmla="*/ 301558 w 418290"/>
              <a:gd name="connsiteY5" fmla="*/ 11348 h 181582"/>
              <a:gd name="connsiteX6" fmla="*/ 350196 w 418290"/>
              <a:gd name="connsiteY6" fmla="*/ 128080 h 181582"/>
              <a:gd name="connsiteX7" fmla="*/ 379379 w 418290"/>
              <a:gd name="connsiteY7" fmla="*/ 166991 h 181582"/>
              <a:gd name="connsiteX8" fmla="*/ 418290 w 418290"/>
              <a:gd name="connsiteY8" fmla="*/ 40531 h 1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290" h="181582">
                <a:moveTo>
                  <a:pt x="0" y="176719"/>
                </a:moveTo>
                <a:cubicBezTo>
                  <a:pt x="39721" y="104572"/>
                  <a:pt x="79443" y="32425"/>
                  <a:pt x="107005" y="30804"/>
                </a:cubicBezTo>
                <a:cubicBezTo>
                  <a:pt x="134567" y="29183"/>
                  <a:pt x="145916" y="171855"/>
                  <a:pt x="165371" y="166991"/>
                </a:cubicBezTo>
                <a:cubicBezTo>
                  <a:pt x="184826" y="162127"/>
                  <a:pt x="207524" y="0"/>
                  <a:pt x="223737" y="1621"/>
                </a:cubicBezTo>
                <a:cubicBezTo>
                  <a:pt x="239950" y="3242"/>
                  <a:pt x="249677" y="175098"/>
                  <a:pt x="262647" y="176719"/>
                </a:cubicBezTo>
                <a:cubicBezTo>
                  <a:pt x="275617" y="178340"/>
                  <a:pt x="286967" y="19454"/>
                  <a:pt x="301558" y="11348"/>
                </a:cubicBezTo>
                <a:cubicBezTo>
                  <a:pt x="316149" y="3242"/>
                  <a:pt x="337226" y="102140"/>
                  <a:pt x="350196" y="128080"/>
                </a:cubicBezTo>
                <a:cubicBezTo>
                  <a:pt x="363166" y="154020"/>
                  <a:pt x="368030" y="181582"/>
                  <a:pt x="379379" y="166991"/>
                </a:cubicBezTo>
                <a:cubicBezTo>
                  <a:pt x="390728" y="152400"/>
                  <a:pt x="404509" y="96465"/>
                  <a:pt x="418290" y="40531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箭头连接符 134"/>
          <p:cNvCxnSpPr/>
          <p:nvPr/>
        </p:nvCxnSpPr>
        <p:spPr>
          <a:xfrm flipV="1">
            <a:off x="3643306" y="3573606"/>
            <a:ext cx="26432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直接箭头连接符 135"/>
          <p:cNvCxnSpPr/>
          <p:nvPr/>
        </p:nvCxnSpPr>
        <p:spPr>
          <a:xfrm flipV="1">
            <a:off x="3679732" y="3930796"/>
            <a:ext cx="26432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任意多边形 137"/>
          <p:cNvSpPr/>
          <p:nvPr/>
        </p:nvSpPr>
        <p:spPr>
          <a:xfrm>
            <a:off x="4429124" y="3820652"/>
            <a:ext cx="418290" cy="181582"/>
          </a:xfrm>
          <a:custGeom>
            <a:avLst/>
            <a:gdLst>
              <a:gd name="connsiteX0" fmla="*/ 0 w 418290"/>
              <a:gd name="connsiteY0" fmla="*/ 176719 h 181582"/>
              <a:gd name="connsiteX1" fmla="*/ 107005 w 418290"/>
              <a:gd name="connsiteY1" fmla="*/ 30804 h 181582"/>
              <a:gd name="connsiteX2" fmla="*/ 165371 w 418290"/>
              <a:gd name="connsiteY2" fmla="*/ 166991 h 181582"/>
              <a:gd name="connsiteX3" fmla="*/ 223737 w 418290"/>
              <a:gd name="connsiteY3" fmla="*/ 1621 h 181582"/>
              <a:gd name="connsiteX4" fmla="*/ 262647 w 418290"/>
              <a:gd name="connsiteY4" fmla="*/ 176719 h 181582"/>
              <a:gd name="connsiteX5" fmla="*/ 301558 w 418290"/>
              <a:gd name="connsiteY5" fmla="*/ 11348 h 181582"/>
              <a:gd name="connsiteX6" fmla="*/ 350196 w 418290"/>
              <a:gd name="connsiteY6" fmla="*/ 128080 h 181582"/>
              <a:gd name="connsiteX7" fmla="*/ 379379 w 418290"/>
              <a:gd name="connsiteY7" fmla="*/ 166991 h 181582"/>
              <a:gd name="connsiteX8" fmla="*/ 418290 w 418290"/>
              <a:gd name="connsiteY8" fmla="*/ 40531 h 1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290" h="181582">
                <a:moveTo>
                  <a:pt x="0" y="176719"/>
                </a:moveTo>
                <a:cubicBezTo>
                  <a:pt x="39721" y="104572"/>
                  <a:pt x="79443" y="32425"/>
                  <a:pt x="107005" y="30804"/>
                </a:cubicBezTo>
                <a:cubicBezTo>
                  <a:pt x="134567" y="29183"/>
                  <a:pt x="145916" y="171855"/>
                  <a:pt x="165371" y="166991"/>
                </a:cubicBezTo>
                <a:cubicBezTo>
                  <a:pt x="184826" y="162127"/>
                  <a:pt x="207524" y="0"/>
                  <a:pt x="223737" y="1621"/>
                </a:cubicBezTo>
                <a:cubicBezTo>
                  <a:pt x="239950" y="3242"/>
                  <a:pt x="249677" y="175098"/>
                  <a:pt x="262647" y="176719"/>
                </a:cubicBezTo>
                <a:cubicBezTo>
                  <a:pt x="275617" y="178340"/>
                  <a:pt x="286967" y="19454"/>
                  <a:pt x="301558" y="11348"/>
                </a:cubicBezTo>
                <a:cubicBezTo>
                  <a:pt x="316149" y="3242"/>
                  <a:pt x="337226" y="102140"/>
                  <a:pt x="350196" y="128080"/>
                </a:cubicBezTo>
                <a:cubicBezTo>
                  <a:pt x="363166" y="154020"/>
                  <a:pt x="368030" y="181582"/>
                  <a:pt x="379379" y="166991"/>
                </a:cubicBezTo>
                <a:cubicBezTo>
                  <a:pt x="390728" y="152400"/>
                  <a:pt x="404509" y="96465"/>
                  <a:pt x="418290" y="40531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9" name="直接连接符 138"/>
          <p:cNvCxnSpPr/>
          <p:nvPr/>
        </p:nvCxnSpPr>
        <p:spPr>
          <a:xfrm>
            <a:off x="4429124" y="3537022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直接箭头连接符 139"/>
          <p:cNvCxnSpPr/>
          <p:nvPr/>
        </p:nvCxnSpPr>
        <p:spPr>
          <a:xfrm>
            <a:off x="357158" y="446571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/>
          <p:nvPr/>
        </p:nvCxnSpPr>
        <p:spPr>
          <a:xfrm>
            <a:off x="357158" y="482290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1214414" y="4821318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1214414" y="4465716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4" name="直接箭头连接符 163"/>
          <p:cNvCxnSpPr/>
          <p:nvPr/>
        </p:nvCxnSpPr>
        <p:spPr>
          <a:xfrm flipV="1">
            <a:off x="3643306" y="4430862"/>
            <a:ext cx="26432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直接箭头连接符 164"/>
          <p:cNvCxnSpPr/>
          <p:nvPr/>
        </p:nvCxnSpPr>
        <p:spPr>
          <a:xfrm flipV="1">
            <a:off x="3679732" y="4788052"/>
            <a:ext cx="26432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任意多边形 165"/>
          <p:cNvSpPr/>
          <p:nvPr/>
        </p:nvSpPr>
        <p:spPr>
          <a:xfrm>
            <a:off x="4429124" y="4677908"/>
            <a:ext cx="418290" cy="181582"/>
          </a:xfrm>
          <a:custGeom>
            <a:avLst/>
            <a:gdLst>
              <a:gd name="connsiteX0" fmla="*/ 0 w 418290"/>
              <a:gd name="connsiteY0" fmla="*/ 176719 h 181582"/>
              <a:gd name="connsiteX1" fmla="*/ 107005 w 418290"/>
              <a:gd name="connsiteY1" fmla="*/ 30804 h 181582"/>
              <a:gd name="connsiteX2" fmla="*/ 165371 w 418290"/>
              <a:gd name="connsiteY2" fmla="*/ 166991 h 181582"/>
              <a:gd name="connsiteX3" fmla="*/ 223737 w 418290"/>
              <a:gd name="connsiteY3" fmla="*/ 1621 h 181582"/>
              <a:gd name="connsiteX4" fmla="*/ 262647 w 418290"/>
              <a:gd name="connsiteY4" fmla="*/ 176719 h 181582"/>
              <a:gd name="connsiteX5" fmla="*/ 301558 w 418290"/>
              <a:gd name="connsiteY5" fmla="*/ 11348 h 181582"/>
              <a:gd name="connsiteX6" fmla="*/ 350196 w 418290"/>
              <a:gd name="connsiteY6" fmla="*/ 128080 h 181582"/>
              <a:gd name="connsiteX7" fmla="*/ 379379 w 418290"/>
              <a:gd name="connsiteY7" fmla="*/ 166991 h 181582"/>
              <a:gd name="connsiteX8" fmla="*/ 418290 w 418290"/>
              <a:gd name="connsiteY8" fmla="*/ 40531 h 1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290" h="181582">
                <a:moveTo>
                  <a:pt x="0" y="176719"/>
                </a:moveTo>
                <a:cubicBezTo>
                  <a:pt x="39721" y="104572"/>
                  <a:pt x="79443" y="32425"/>
                  <a:pt x="107005" y="30804"/>
                </a:cubicBezTo>
                <a:cubicBezTo>
                  <a:pt x="134567" y="29183"/>
                  <a:pt x="145916" y="171855"/>
                  <a:pt x="165371" y="166991"/>
                </a:cubicBezTo>
                <a:cubicBezTo>
                  <a:pt x="184826" y="162127"/>
                  <a:pt x="207524" y="0"/>
                  <a:pt x="223737" y="1621"/>
                </a:cubicBezTo>
                <a:cubicBezTo>
                  <a:pt x="239950" y="3242"/>
                  <a:pt x="249677" y="175098"/>
                  <a:pt x="262647" y="176719"/>
                </a:cubicBezTo>
                <a:cubicBezTo>
                  <a:pt x="275617" y="178340"/>
                  <a:pt x="286967" y="19454"/>
                  <a:pt x="301558" y="11348"/>
                </a:cubicBezTo>
                <a:cubicBezTo>
                  <a:pt x="316149" y="3242"/>
                  <a:pt x="337226" y="102140"/>
                  <a:pt x="350196" y="128080"/>
                </a:cubicBezTo>
                <a:cubicBezTo>
                  <a:pt x="363166" y="154020"/>
                  <a:pt x="368030" y="181582"/>
                  <a:pt x="379379" y="166991"/>
                </a:cubicBezTo>
                <a:cubicBezTo>
                  <a:pt x="390728" y="152400"/>
                  <a:pt x="404509" y="96465"/>
                  <a:pt x="418290" y="40531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/>
          <p:nvPr/>
        </p:nvCxnSpPr>
        <p:spPr>
          <a:xfrm>
            <a:off x="4429124" y="4394278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7186169" y="4000504"/>
            <a:ext cx="6719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67</a:t>
            </a:r>
            <a:r>
              <a:rPr lang="zh-CN" altLang="en-US" dirty="0" smtClean="0"/>
              <a:t>对</a:t>
            </a:r>
            <a:endParaRPr lang="zh-CN" altLang="en-US" dirty="0"/>
          </a:p>
        </p:txBody>
      </p:sp>
      <p:sp>
        <p:nvSpPr>
          <p:cNvPr id="178" name="右大括号 177"/>
          <p:cNvSpPr/>
          <p:nvPr/>
        </p:nvSpPr>
        <p:spPr>
          <a:xfrm>
            <a:off x="6516081" y="3714752"/>
            <a:ext cx="170022" cy="10001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右箭头 178"/>
          <p:cNvSpPr/>
          <p:nvPr/>
        </p:nvSpPr>
        <p:spPr>
          <a:xfrm>
            <a:off x="1000100" y="5572140"/>
            <a:ext cx="1428760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91" grpId="0" animBg="1"/>
      <p:bldP spid="133" grpId="0" animBg="1"/>
      <p:bldP spid="134" grpId="0" animBg="1"/>
      <p:bldP spid="138" grpId="0" animBg="1"/>
      <p:bldP spid="166" grpId="0" animBg="1"/>
      <p:bldP spid="177" grpId="0" animBg="1"/>
      <p:bldP spid="178" grpId="0" animBg="1"/>
      <p:bldP spid="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CN" sz="2800" kern="1200" dirty="0" err="1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miRNA</a:t>
            </a:r>
            <a:r>
              <a:rPr lang="zh-CN" altLang="en-US" sz="2800" kern="12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结合位点的序列替代</a:t>
            </a:r>
            <a:r>
              <a:rPr lang="zh-CN" altLang="en-US" sz="2800" dirty="0" smtClean="0">
                <a:latin typeface="+mj-ea"/>
                <a:ea typeface="+mj-ea"/>
              </a:rPr>
              <a:t>率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71474" y="1357298"/>
          <a:ext cx="8215369" cy="1711650"/>
        </p:xfrm>
        <a:graphic>
          <a:graphicData uri="http://schemas.openxmlformats.org/drawingml/2006/table">
            <a:tbl>
              <a:tblPr/>
              <a:tblGrid>
                <a:gridCol w="1135493"/>
                <a:gridCol w="1048104"/>
                <a:gridCol w="1048104"/>
                <a:gridCol w="1048104"/>
                <a:gridCol w="1048104"/>
                <a:gridCol w="2887460"/>
              </a:tblGrid>
              <a:tr h="252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/>
                          <a:ea typeface="宋体"/>
                          <a:cs typeface="Times New Roman"/>
                        </a:rPr>
                        <a:t>Dataset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Times New Roman"/>
                          <a:ea typeface="宋体"/>
                          <a:cs typeface="Times New Roman"/>
                        </a:rPr>
                        <a:t>Regions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latin typeface="Times New Roman"/>
                          <a:ea typeface="宋体"/>
                          <a:cs typeface="Times New Roman"/>
                        </a:rPr>
                        <a:t>Ks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latin typeface="Times New Roman"/>
                          <a:ea typeface="宋体"/>
                          <a:cs typeface="Times New Roman"/>
                        </a:rPr>
                        <a:t>P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latin typeface="Times New Roman"/>
                          <a:ea typeface="宋体"/>
                          <a:cs typeface="Times New Roman"/>
                        </a:rPr>
                        <a:t>Ka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latin typeface="Times New Roman"/>
                          <a:ea typeface="宋体"/>
                          <a:cs typeface="Times New Roman"/>
                        </a:rPr>
                        <a:t>P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Total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5flanking</a:t>
                      </a:r>
                      <a:endParaRPr lang="en-US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1.228±0.093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1.387e</a:t>
                      </a:r>
                      <a:r>
                        <a:rPr lang="en-US" sz="1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-06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0.189±0.016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1.824e</a:t>
                      </a:r>
                      <a:r>
                        <a:rPr lang="en-US" sz="1400" kern="100" baseline="30000">
                          <a:latin typeface="Times New Roman"/>
                          <a:ea typeface="宋体"/>
                          <a:cs typeface="Times New Roman"/>
                        </a:rPr>
                        <a:t>-04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0.573±0.082</a:t>
                      </a:r>
                      <a:endParaRPr lang="zh-CN" sz="14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0.125±0.026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  <a:cs typeface="Times New Roman"/>
                        </a:rPr>
                        <a:t>3flanking</a:t>
                      </a:r>
                      <a:endParaRPr lang="en-US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1.424±0.092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9.46e</a:t>
                      </a:r>
                      <a:r>
                        <a:rPr lang="en-US" sz="1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-08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0.186±0.017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1.259e</a:t>
                      </a:r>
                      <a:r>
                        <a:rPr lang="en-US" sz="1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-03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034" marR="350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42910" y="3357562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表 </a:t>
            </a:r>
            <a:r>
              <a:rPr lang="en-US" sz="1400" dirty="0" smtClean="0"/>
              <a:t>2.1 95</a:t>
            </a:r>
            <a:r>
              <a:rPr lang="zh-CN" altLang="en-US" sz="1400" dirty="0" smtClean="0"/>
              <a:t>个基因组倍增基因的</a:t>
            </a:r>
            <a:r>
              <a:rPr lang="en-US" sz="1400" dirty="0" err="1" smtClean="0"/>
              <a:t>miRNA</a:t>
            </a:r>
            <a:r>
              <a:rPr lang="zh-CN" altLang="en-US" sz="1400" dirty="0" smtClean="0"/>
              <a:t>结合位点和它们两端区域的同义替代率与非同义替代率的估算。</a:t>
            </a:r>
            <a:endParaRPr lang="zh-CN" altLang="en-US" sz="1400" dirty="0"/>
          </a:p>
        </p:txBody>
      </p:sp>
      <p:sp>
        <p:nvSpPr>
          <p:cNvPr id="11" name="右箭头 10"/>
          <p:cNvSpPr/>
          <p:nvPr/>
        </p:nvSpPr>
        <p:spPr>
          <a:xfrm>
            <a:off x="1500166" y="5072074"/>
            <a:ext cx="1428760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428992" y="4357694"/>
            <a:ext cx="2643206" cy="13573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群体遗传学数据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CN" sz="2800" kern="1200" dirty="0" err="1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miRNA</a:t>
            </a:r>
            <a:r>
              <a:rPr lang="zh-CN" altLang="en-US" sz="2800" kern="12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结合位点的核苷酸分歧度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48" y="1142984"/>
          <a:ext cx="8001054" cy="4063994"/>
        </p:xfrm>
        <a:graphic>
          <a:graphicData uri="http://schemas.openxmlformats.org/drawingml/2006/table">
            <a:tbl>
              <a:tblPr/>
              <a:tblGrid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  <a:gridCol w="889006"/>
              </a:tblGrid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latin typeface="Times New Roman"/>
                          <a:ea typeface="宋体"/>
                          <a:cs typeface="Times New Roman"/>
                        </a:rPr>
                        <a:t>miRNA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Target gene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i="1" kern="100"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Region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Position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Length (bp)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i="1" kern="100"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 (×10</a:t>
                      </a:r>
                      <a:r>
                        <a:rPr lang="en-US" sz="1200" b="1" kern="100" baseline="30000">
                          <a:latin typeface="Times New Roman"/>
                          <a:ea typeface="宋体"/>
                          <a:cs typeface="Times New Roman"/>
                        </a:rPr>
                        <a:t>-3</a:t>
                      </a: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θ (×10</a:t>
                      </a:r>
                      <a:r>
                        <a:rPr lang="en-US" sz="1200" b="1" kern="100" baseline="30000">
                          <a:latin typeface="Times New Roman"/>
                          <a:ea typeface="宋体"/>
                          <a:cs typeface="Times New Roman"/>
                        </a:rPr>
                        <a:t>-3</a:t>
                      </a:r>
                      <a:r>
                        <a:rPr lang="en-US" sz="1200" b="1" kern="100"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1-197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197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5.75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6.46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mir156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Os39890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198-218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219-797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279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2.02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2.93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1-455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455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0.56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mir159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Os59660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456-476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477-778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302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2.09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2.54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1-212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2.53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2.45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mir390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Os10100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213-233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234-689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456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1.04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1.14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1-36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2.38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7.65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mir395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Os09930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37-57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58-793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736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1.66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1.47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1-27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mir408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Os15340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28-49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50-646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597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0.56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0.44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1-40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mir820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Os02010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41-61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62-610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549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0.98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161.2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1.80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2.85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Binding site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21.2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3' flanking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536.5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宋体"/>
                          <a:cs typeface="Times New Roman"/>
                        </a:rPr>
                        <a:t>3.0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1.58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14348" y="5357826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表</a:t>
            </a:r>
            <a:r>
              <a:rPr lang="en-US" sz="1400" dirty="0" smtClean="0"/>
              <a:t>2.2 </a:t>
            </a:r>
            <a:r>
              <a:rPr lang="zh-CN" altLang="en-US" sz="1400" dirty="0" smtClean="0"/>
              <a:t>栽培稻群体中</a:t>
            </a:r>
            <a:r>
              <a:rPr lang="en-US" sz="1400" dirty="0" smtClean="0"/>
              <a:t>6</a:t>
            </a:r>
            <a:r>
              <a:rPr lang="zh-CN" altLang="en-US" sz="1400" dirty="0" smtClean="0"/>
              <a:t>个被实验证实的</a:t>
            </a:r>
            <a:r>
              <a:rPr lang="en-US" sz="1400" dirty="0" err="1" smtClean="0"/>
              <a:t>miRNA</a:t>
            </a:r>
            <a:r>
              <a:rPr lang="zh-CN" altLang="en-US" sz="1400" dirty="0" smtClean="0"/>
              <a:t>结合位点序列分歧度。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err="1" smtClean="0">
                <a:latin typeface="+mj-ea"/>
              </a:rPr>
              <a:t>miRNA</a:t>
            </a:r>
            <a:r>
              <a:rPr lang="zh-CN" altLang="en-US" sz="2800" dirty="0" smtClean="0">
                <a:latin typeface="+mj-ea"/>
              </a:rPr>
              <a:t>靶基因的预测的评估</a:t>
            </a:r>
            <a:endParaRPr lang="en-US" altLang="zh-CN" sz="2800" dirty="0" smtClean="0">
              <a:latin typeface="+mj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026" name="图片 4" descr="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4337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2" descr="Additional_Fil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00100" y="5286388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图</a:t>
            </a:r>
            <a:r>
              <a:rPr lang="en-US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2.2 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水稻全基因组倍增基因中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miRNA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靶基因的预测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(A)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和</a:t>
            </a:r>
            <a:r>
              <a:rPr lang="en-US" altLang="zh-CN" sz="1400" dirty="0" err="1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miRNA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靶基因的功能分类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(B)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21442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21442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sz="2400" dirty="0" smtClean="0">
                <a:latin typeface="+mj-ea"/>
              </a:rPr>
              <a:t> 5.2×10</a:t>
            </a:r>
            <a:r>
              <a:rPr lang="en-US" sz="2400" baseline="30000" dirty="0" smtClean="0">
                <a:latin typeface="+mj-ea"/>
              </a:rPr>
              <a:t>-9</a:t>
            </a:r>
            <a:r>
              <a:rPr lang="zh-CN" altLang="en-US" sz="2400" dirty="0" smtClean="0">
                <a:latin typeface="+mj-ea"/>
              </a:rPr>
              <a:t>每年每一个靶基因的</a:t>
            </a:r>
            <a:r>
              <a:rPr lang="en-US" sz="2400" dirty="0" err="1" smtClean="0">
                <a:latin typeface="+mj-ea"/>
              </a:rPr>
              <a:t>miRNA</a:t>
            </a:r>
            <a:r>
              <a:rPr lang="zh-CN" altLang="en-US" sz="2400" dirty="0" smtClean="0">
                <a:latin typeface="+mj-ea"/>
              </a:rPr>
              <a:t>获得</a:t>
            </a:r>
            <a:r>
              <a:rPr lang="en-US" sz="2400" dirty="0" smtClean="0">
                <a:latin typeface="+mj-ea"/>
              </a:rPr>
              <a:t>/</a:t>
            </a:r>
            <a:r>
              <a:rPr lang="zh-CN" altLang="en-US" sz="2400" dirty="0" smtClean="0">
                <a:latin typeface="+mj-ea"/>
              </a:rPr>
              <a:t>丢失率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en-US" sz="2400" dirty="0" smtClean="0">
                <a:latin typeface="+mj-ea"/>
              </a:rPr>
              <a:t>新的</a:t>
            </a:r>
            <a:r>
              <a:rPr lang="en-US" altLang="zh-CN" sz="2400" dirty="0" err="1" smtClean="0">
                <a:latin typeface="+mj-ea"/>
              </a:rPr>
              <a:t>miRNA</a:t>
            </a:r>
            <a:r>
              <a:rPr lang="en-US" altLang="zh-CN" sz="2400" dirty="0" smtClean="0">
                <a:latin typeface="+mj-ea"/>
              </a:rPr>
              <a:t>::target</a:t>
            </a:r>
            <a:r>
              <a:rPr lang="zh-CN" altLang="en-US" sz="2400" dirty="0" smtClean="0">
                <a:latin typeface="+mj-ea"/>
              </a:rPr>
              <a:t>的模式</a:t>
            </a:r>
            <a:endParaRPr lang="en-US" altLang="zh-CN" sz="2400" dirty="0" smtClean="0">
              <a:latin typeface="+mj-ea"/>
            </a:endParaRPr>
          </a:p>
          <a:p>
            <a:r>
              <a:rPr lang="en-US" altLang="zh-CN" sz="2400" dirty="0" smtClean="0">
                <a:latin typeface="+mj-ea"/>
              </a:rPr>
              <a:t>3)</a:t>
            </a:r>
            <a:r>
              <a:rPr lang="zh-CN" altLang="en-US" sz="2400" dirty="0" smtClean="0"/>
              <a:t>核苷酸突变在获得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丢失</a:t>
            </a:r>
            <a:r>
              <a:rPr lang="en-US" sz="2400" dirty="0" err="1" smtClean="0"/>
              <a:t>miRNA</a:t>
            </a:r>
            <a:r>
              <a:rPr lang="zh-CN" altLang="en-US" sz="2400" dirty="0" smtClean="0"/>
              <a:t>结合位点进化过程中扮演着重要角色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）</a:t>
            </a:r>
            <a:r>
              <a:rPr lang="en-US" sz="2400" dirty="0" err="1" smtClean="0"/>
              <a:t>miRNA</a:t>
            </a:r>
            <a:r>
              <a:rPr lang="zh-CN" altLang="en-US" sz="2400" dirty="0" smtClean="0"/>
              <a:t>结合位点受到明显的净化选择压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第二章 水稻非编码</a:t>
            </a:r>
            <a:r>
              <a:rPr lang="en-US" altLang="zh-CN" sz="2800" dirty="0" smtClean="0"/>
              <a:t>DNA </a:t>
            </a:r>
            <a:r>
              <a:rPr lang="zh-CN" altLang="en-US" sz="2800" dirty="0" smtClean="0"/>
              <a:t>序列的进化模式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32770" name="图片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143004"/>
            <a:ext cx="666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57224" y="4214818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3.1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水稻第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11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12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号染色体上的共线性倍增片段。一共包括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272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个倍增基因。其物理位置基于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TIGR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5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版注释。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142976" y="5357826"/>
            <a:ext cx="121444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00364" y="4857760"/>
            <a:ext cx="2500330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同源内含子进化状态？</a:t>
            </a:r>
            <a:endParaRPr lang="zh-CN" altLang="en-US" dirty="0"/>
          </a:p>
        </p:txBody>
      </p:sp>
      <p:sp>
        <p:nvSpPr>
          <p:cNvPr id="10" name="左大括号 9"/>
          <p:cNvSpPr/>
          <p:nvPr/>
        </p:nvSpPr>
        <p:spPr>
          <a:xfrm>
            <a:off x="5857884" y="4857760"/>
            <a:ext cx="214314" cy="12606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29388" y="49291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同源基因对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53578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同一时间发生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578645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时间发生较近代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  <p:bldP spid="10" grpId="0" animBg="1"/>
      <p:bldP spid="11" grpId="0" build="allAtOnce"/>
      <p:bldP spid="12" grpId="0" build="allAtOnce"/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技术路线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714348" y="1714488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28662" y="1643050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85918" y="1643050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43174" y="1643050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14348" y="2214554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57224" y="2143116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71736" y="2143116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9" idx="1"/>
          </p:cNvCxnSpPr>
          <p:nvPr/>
        </p:nvCxnSpPr>
        <p:spPr>
          <a:xfrm rot="10800000" flipH="1" flipV="1">
            <a:off x="1785918" y="1714488"/>
            <a:ext cx="21431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9" idx="3"/>
          </p:cNvCxnSpPr>
          <p:nvPr/>
        </p:nvCxnSpPr>
        <p:spPr>
          <a:xfrm flipH="1">
            <a:off x="2000232" y="1714488"/>
            <a:ext cx="28575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43306" y="15001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43306" y="20002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2" name="右箭头 21"/>
          <p:cNvSpPr/>
          <p:nvPr/>
        </p:nvSpPr>
        <p:spPr>
          <a:xfrm>
            <a:off x="642910" y="3143248"/>
            <a:ext cx="1000132" cy="714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28794" y="3286124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928794" y="2928934"/>
            <a:ext cx="500066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57224" y="128586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内含子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2714612" y="2857496"/>
            <a:ext cx="45720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CN" dirty="0" smtClean="0"/>
              <a:t>GT … CATGTT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… ACGCCT … AG</a:t>
            </a:r>
          </a:p>
          <a:p>
            <a:pPr algn="ctr"/>
            <a:r>
              <a:rPr lang="en-US" altLang="zh-CN" dirty="0" smtClean="0"/>
              <a:t>GT … CATGTT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 …ACGCCT …  AG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3042" y="357187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同源内含子对</a:t>
            </a:r>
            <a:endParaRPr lang="zh-CN" altLang="en-US" sz="1400" dirty="0"/>
          </a:p>
        </p:txBody>
      </p:sp>
      <p:sp>
        <p:nvSpPr>
          <p:cNvPr id="34" name="下箭头 33"/>
          <p:cNvSpPr/>
          <p:nvPr/>
        </p:nvSpPr>
        <p:spPr>
          <a:xfrm>
            <a:off x="4643438" y="3714752"/>
            <a:ext cx="357190" cy="10001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643174" y="4786322"/>
            <a:ext cx="1428760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GC</a:t>
            </a:r>
            <a:r>
              <a:rPr lang="zh-CN" altLang="en-US" dirty="0" smtClean="0"/>
              <a:t>含量</a:t>
            </a:r>
          </a:p>
          <a:p>
            <a:pPr algn="ctr"/>
            <a:r>
              <a:rPr lang="en-US" altLang="zh-CN" dirty="0" smtClean="0"/>
              <a:t>VS</a:t>
            </a:r>
          </a:p>
          <a:p>
            <a:pPr algn="ctr"/>
            <a:r>
              <a:rPr lang="zh-CN" altLang="en-US" dirty="0" smtClean="0"/>
              <a:t>分歧度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4143372" y="4786322"/>
            <a:ext cx="1428760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位置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VS</a:t>
            </a:r>
            <a:endParaRPr lang="zh-CN" altLang="en-US" dirty="0" smtClean="0"/>
          </a:p>
          <a:p>
            <a:pPr algn="ctr"/>
            <a:r>
              <a:rPr lang="zh-CN" altLang="en-US" dirty="0" smtClean="0"/>
              <a:t>分歧度</a:t>
            </a:r>
            <a:endParaRPr lang="en-US" altLang="zh-CN" dirty="0" smtClean="0"/>
          </a:p>
        </p:txBody>
      </p:sp>
      <p:sp>
        <p:nvSpPr>
          <p:cNvPr id="38" name="椭圆 37"/>
          <p:cNvSpPr/>
          <p:nvPr/>
        </p:nvSpPr>
        <p:spPr>
          <a:xfrm>
            <a:off x="1142976" y="4786322"/>
            <a:ext cx="1428760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长度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VS</a:t>
            </a:r>
          </a:p>
          <a:p>
            <a:pPr algn="ctr"/>
            <a:r>
              <a:rPr lang="zh-CN" altLang="en-US" dirty="0" smtClean="0"/>
              <a:t>分歧度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5643570" y="4786322"/>
            <a:ext cx="1428760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选择效应</a:t>
            </a:r>
            <a:endParaRPr lang="en-US" altLang="zh-CN" dirty="0" smtClean="0"/>
          </a:p>
        </p:txBody>
      </p:sp>
      <p:sp>
        <p:nvSpPr>
          <p:cNvPr id="41" name="椭圆 40"/>
          <p:cNvSpPr/>
          <p:nvPr/>
        </p:nvSpPr>
        <p:spPr>
          <a:xfrm>
            <a:off x="7143768" y="4786322"/>
            <a:ext cx="1357322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替代模式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 build="allAtOnce" animBg="1"/>
      <p:bldP spid="27" grpId="0" build="allAtOnce"/>
      <p:bldP spid="34" grpId="0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dirty="0" smtClean="0"/>
              <a:t>内含子长度 </a:t>
            </a:r>
            <a:r>
              <a:rPr lang="en-US" altLang="zh-CN" sz="2800" dirty="0" smtClean="0"/>
              <a:t>VS </a:t>
            </a:r>
            <a:r>
              <a:rPr lang="zh-CN" altLang="en-US" sz="2800" dirty="0" smtClean="0"/>
              <a:t>分歧度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33794" name="图片 12" descr="Dis_length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51435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143108" y="5143512"/>
            <a:ext cx="3552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图 </a:t>
            </a:r>
            <a:r>
              <a:rPr lang="en-US" sz="1400" dirty="0" smtClean="0"/>
              <a:t>3.2 </a:t>
            </a:r>
            <a:r>
              <a:rPr lang="zh-CN" altLang="en-US" sz="1400" dirty="0" smtClean="0"/>
              <a:t>内含子的长度和分歧度之间的关系。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G+C</a:t>
            </a:r>
            <a:r>
              <a:rPr lang="zh-CN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碱基组成含量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5058" name="图片 11" descr="GCvsDIVvsLENG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85918" y="5500702"/>
            <a:ext cx="62865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3.5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内含子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含量与分歧度和内含子长度的关系。发现没有显著性关联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(GC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含量和分歧度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R</a:t>
            </a:r>
            <a:r>
              <a:rPr kumimoji="0" lang="en-US" altLang="zh-CN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=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－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0.019,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P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= 0.649; GC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含量和内含子长度：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R</a:t>
            </a:r>
            <a:r>
              <a:rPr kumimoji="0" lang="en-US" altLang="zh-CN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= 0.000,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P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 = 0.993)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进化论的发展历程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" name="图片 5" descr="20070705205622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14818"/>
            <a:ext cx="1928826" cy="2571768"/>
          </a:xfrm>
          <a:prstGeom prst="rect">
            <a:avLst/>
          </a:prstGeom>
        </p:spPr>
      </p:pic>
      <p:pic>
        <p:nvPicPr>
          <p:cNvPr id="7" name="图片 6" descr="SW_TP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14794"/>
            <a:ext cx="1857388" cy="2643206"/>
          </a:xfrm>
          <a:prstGeom prst="rect">
            <a:avLst/>
          </a:prstGeom>
        </p:spPr>
      </p:pic>
      <p:pic>
        <p:nvPicPr>
          <p:cNvPr id="8" name="图片 7" descr="001_clip_image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256"/>
            <a:ext cx="1905000" cy="2524125"/>
          </a:xfrm>
          <a:prstGeom prst="rect">
            <a:avLst/>
          </a:prstGeom>
        </p:spPr>
      </p:pic>
      <p:pic>
        <p:nvPicPr>
          <p:cNvPr id="9" name="Picture 2" descr="UDL027F0205Darw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736"/>
            <a:ext cx="2143140" cy="2614610"/>
          </a:xfrm>
          <a:prstGeom prst="rect">
            <a:avLst/>
          </a:prstGeom>
          <a:noFill/>
        </p:spPr>
      </p:pic>
      <p:pic>
        <p:nvPicPr>
          <p:cNvPr id="10" name="Picture 2" descr="UDL028F0207BeagleRou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643074"/>
            <a:ext cx="3000396" cy="1857364"/>
          </a:xfrm>
          <a:prstGeom prst="rect">
            <a:avLst/>
          </a:prstGeom>
          <a:noFill/>
        </p:spPr>
      </p:pic>
      <p:sp>
        <p:nvSpPr>
          <p:cNvPr id="17" name="椭圆 16"/>
          <p:cNvSpPr/>
          <p:nvPr/>
        </p:nvSpPr>
        <p:spPr>
          <a:xfrm>
            <a:off x="6643702" y="2643182"/>
            <a:ext cx="1928826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遗传学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572264" y="1571612"/>
            <a:ext cx="1857388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进化论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6715140" y="3786190"/>
            <a:ext cx="1928826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群体遗传学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6858016" y="5072074"/>
            <a:ext cx="1928826" cy="85725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分子进化理论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allAtOnce" animBg="1"/>
      <p:bldP spid="18" grpId="0" uiExpand="1" build="allAtOnce" animBg="1"/>
      <p:bldP spid="19" grpId="0" build="allAtOnce" animBg="1"/>
      <p:bldP spid="20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654032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内含子分歧度与其位置的分布</a:t>
            </a:r>
            <a:endParaRPr lang="zh-CN" alt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4818" name="图片 3" descr="Ordinal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14480" y="5072074"/>
            <a:ext cx="67866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3.3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基因内沿转录方向分布的各内含子的分歧度。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选择性</a:t>
            </a:r>
            <a:r>
              <a:rPr lang="zh-CN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限制的计算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内含子中间部分数据来估算</a:t>
            </a:r>
            <a:r>
              <a:rPr lang="en-US" sz="2400" dirty="0" smtClean="0">
                <a:latin typeface="+mj-ea"/>
                <a:ea typeface="+mj-ea"/>
              </a:rPr>
              <a:t>(A↔T, A↔C, A↔G, T↔C, T↔G, C↔G)</a:t>
            </a:r>
            <a:r>
              <a:rPr lang="zh-CN" altLang="en-US" sz="2400" dirty="0" smtClean="0">
                <a:latin typeface="+mj-ea"/>
                <a:ea typeface="+mj-ea"/>
              </a:rPr>
              <a:t>，作为计算中性进化下的期望替代率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857356" y="2643182"/>
          <a:ext cx="928694" cy="357190"/>
        </p:xfrm>
        <a:graphic>
          <a:graphicData uri="http://schemas.openxmlformats.org/presentationml/2006/ole">
            <p:oleObj spid="_x0000_s162818" name="Equation" r:id="rId3" imgW="660240" imgH="203040" progId="Equation.DSMT4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3643306" y="2571744"/>
          <a:ext cx="1143008" cy="571504"/>
        </p:xfrm>
        <a:graphic>
          <a:graphicData uri="http://schemas.openxmlformats.org/presentationml/2006/ole">
            <p:oleObj spid="_x0000_s162819" name="Equation" r:id="rId4" imgW="761760" imgH="431640" progId="Equation.DSMT4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5715008" y="2643182"/>
          <a:ext cx="1285884" cy="357190"/>
        </p:xfrm>
        <a:graphic>
          <a:graphicData uri="http://schemas.openxmlformats.org/presentationml/2006/ole">
            <p:oleObj spid="_x0000_s162820" name="Equation" r:id="rId5" imgW="799920" imgH="1774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4414" y="258726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2646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4655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1000100" y="4301774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00100" y="4516088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928794" y="4158898"/>
            <a:ext cx="1571636" cy="50006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71670" y="47304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中性进化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4786314" y="4301774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786314" y="4516088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5786446" y="4158898"/>
            <a:ext cx="1571636" cy="5000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000760" y="47304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进化状态？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37302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参考序列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57884" y="3658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目标序列</a:t>
            </a:r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 rot="16200000" flipV="1">
            <a:off x="2214546" y="323020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0"/>
          </p:cNvCxnSpPr>
          <p:nvPr/>
        </p:nvCxnSpPr>
        <p:spPr>
          <a:xfrm rot="5400000" flipH="1" flipV="1">
            <a:off x="3063049" y="2792823"/>
            <a:ext cx="571504" cy="1303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5400000" flipH="1" flipV="1">
            <a:off x="4420371" y="1364063"/>
            <a:ext cx="714380" cy="4160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16200000" flipV="1">
            <a:off x="6286512" y="323020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42862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选择性限制的位置效应</a:t>
            </a:r>
            <a:endParaRPr lang="zh-CN" alt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44034" name="图片 6" descr="Constraint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00298" y="5786454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图 </a:t>
            </a:r>
            <a:r>
              <a:rPr lang="en-US" sz="1400" dirty="0" smtClean="0"/>
              <a:t>3.4 </a:t>
            </a:r>
            <a:r>
              <a:rPr lang="zh-CN" altLang="en-US" sz="1400" dirty="0" smtClean="0"/>
              <a:t>剪接位点的选择性限制。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剪接位点的选择性限制的估算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1538" y="1500174"/>
          <a:ext cx="6929485" cy="2648916"/>
        </p:xfrm>
        <a:graphic>
          <a:graphicData uri="http://schemas.openxmlformats.org/drawingml/2006/table">
            <a:tbl>
              <a:tblPr/>
              <a:tblGrid>
                <a:gridCol w="1639874"/>
                <a:gridCol w="2949063"/>
                <a:gridCol w="2340548"/>
              </a:tblGrid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latin typeface="Times New Roman"/>
                          <a:ea typeface="宋体"/>
                          <a:cs typeface="Times New Roman"/>
                        </a:rPr>
                        <a:t>Intron</a:t>
                      </a: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 end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Position (base pairs)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Constraint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5’</a:t>
                      </a:r>
                      <a:endParaRPr lang="en-US" sz="1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1-2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0.977 (0.000)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3-6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0.394 (0.001)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7-10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0.128 (0.001)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3’</a:t>
                      </a:r>
                      <a:endParaRPr lang="en-US" sz="16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1-2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1.000 (0.000)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3-6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0.351 (0.001)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7-16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0.007 (0.001)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4214818"/>
            <a:ext cx="6715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3.2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内含子剪接位点的选择性限制的估计。选择性限制均值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标准误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被显示。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替代</a:t>
            </a:r>
            <a:r>
              <a:rPr lang="zh-CN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模式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24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57224" y="1214421"/>
          <a:ext cx="6786610" cy="3286148"/>
        </p:xfrm>
        <a:graphic>
          <a:graphicData uri="http://schemas.openxmlformats.org/drawingml/2006/table">
            <a:tbl>
              <a:tblPr/>
              <a:tblGrid>
                <a:gridCol w="1003390"/>
                <a:gridCol w="964400"/>
                <a:gridCol w="964400"/>
                <a:gridCol w="963605"/>
                <a:gridCol w="963605"/>
                <a:gridCol w="963605"/>
                <a:gridCol w="963605"/>
              </a:tblGrid>
              <a:tr h="298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Sites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Type of nucleotide change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8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A↔C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C↔G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A↔G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T↔C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A↔T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T↔G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4-fold sites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0.0132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(0.0015)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0.0155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(0.0017)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0.0283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(0.0024)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0.0211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(0.0021)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0.0126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(0.0017)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0.0130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(0.0017)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rgbClr val="FF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FEI	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0.0187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(0.0020)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0.0193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(0.0025)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0.0384 (0.0029)</a:t>
                      </a:r>
                      <a:endParaRPr lang="zh-CN" sz="16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0.0355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(0.0025)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0.0200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(0.0018)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0.0178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(0.0018)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First intron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0.0092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(0.0014)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0.0127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(0.0018)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0.0196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(0.0021)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0.0233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(0.0021)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0.0098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(0.0013)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0.0094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(0.0014)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4643446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3.3 4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重简并位点、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FEI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位点和第一个内含子的碱基替代组成性差异。括号中数值表示标准误。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ea"/>
                <a:ea typeface="+mj-ea"/>
              </a:rPr>
              <a:t>(1) </a:t>
            </a:r>
            <a:r>
              <a:rPr lang="zh-CN" altLang="en-US" sz="2400" dirty="0" smtClean="0">
                <a:latin typeface="+mj-ea"/>
                <a:ea typeface="+mj-ea"/>
              </a:rPr>
              <a:t>同源内含子的分歧度和内含子的长度呈负相关性，这种进化模式和果蝇以及哺乳类动物中的研究结果相一致；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sz="2400" dirty="0" smtClean="0">
                <a:latin typeface="+mj-ea"/>
                <a:ea typeface="+mj-ea"/>
              </a:rPr>
              <a:t>(2) </a:t>
            </a:r>
            <a:r>
              <a:rPr lang="zh-CN" altLang="en-US" sz="2400" dirty="0" smtClean="0">
                <a:latin typeface="+mj-ea"/>
                <a:ea typeface="+mj-ea"/>
              </a:rPr>
              <a:t>剪接位点区域存在很强的净化选择信号；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sz="2400" dirty="0" smtClean="0">
                <a:latin typeface="+mj-ea"/>
                <a:ea typeface="+mj-ea"/>
              </a:rPr>
              <a:t>(3) </a:t>
            </a:r>
            <a:r>
              <a:rPr lang="zh-CN" altLang="en-US" sz="2400" dirty="0" smtClean="0">
                <a:latin typeface="+mj-ea"/>
                <a:ea typeface="+mj-ea"/>
              </a:rPr>
              <a:t>第一位内含子和其他内含子在分歧程度上没有显著差异，这种模式不同于果蝇和哺乳类动物的报道；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en-US" sz="2400" dirty="0" smtClean="0">
                <a:latin typeface="+mj-ea"/>
                <a:ea typeface="+mj-ea"/>
              </a:rPr>
              <a:t>(4) </a:t>
            </a:r>
            <a:r>
              <a:rPr lang="zh-CN" altLang="en-US" sz="2400" dirty="0" smtClean="0">
                <a:latin typeface="+mj-ea"/>
                <a:ea typeface="+mj-ea"/>
              </a:rPr>
              <a:t>内含子比四重简并位点分歧程度要高，这表明四重简并位点上受到选择压的作用。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 smtClean="0"/>
              <a:t>第三章 水稻编码区内</a:t>
            </a:r>
            <a:r>
              <a:rPr lang="en-US" sz="2800" b="1" dirty="0" smtClean="0"/>
              <a:t>G+C</a:t>
            </a:r>
            <a:r>
              <a:rPr lang="zh-CN" altLang="en-US" sz="2800" b="1" dirty="0" smtClean="0"/>
              <a:t>含量的进化动力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32770" name="图片 14" descr="Guo_Figure1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363378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7158" y="5143512"/>
            <a:ext cx="5857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4.1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水稻和拟南芥基因组中基因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含量的分布图。图中阴影部分为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含量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&gt;65%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的基因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在本研究中作为高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含量基因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碱基组成的进化机制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1472" y="1785926"/>
            <a:ext cx="2928958" cy="24288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GGCCCGC</a:t>
            </a:r>
            <a:r>
              <a:rPr lang="en-US" altLang="zh-CN" dirty="0" smtClean="0">
                <a:solidFill>
                  <a:srgbClr val="002060"/>
                </a:solidFill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</a:rPr>
              <a:t>GC</a:t>
            </a:r>
            <a:r>
              <a:rPr lang="en-US" altLang="zh-CN" dirty="0" smtClean="0">
                <a:solidFill>
                  <a:srgbClr val="002060"/>
                </a:solidFill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</a:rPr>
              <a:t>CG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4" name="任意多边形 73"/>
          <p:cNvSpPr/>
          <p:nvPr/>
        </p:nvSpPr>
        <p:spPr>
          <a:xfrm>
            <a:off x="500034" y="1928802"/>
            <a:ext cx="2224391" cy="1021404"/>
          </a:xfrm>
          <a:custGeom>
            <a:avLst/>
            <a:gdLst>
              <a:gd name="connsiteX0" fmla="*/ 1050587 w 2224391"/>
              <a:gd name="connsiteY0" fmla="*/ 68094 h 1021404"/>
              <a:gd name="connsiteX1" fmla="*/ 1857983 w 2224391"/>
              <a:gd name="connsiteY1" fmla="*/ 29183 h 1021404"/>
              <a:gd name="connsiteX2" fmla="*/ 710119 w 2224391"/>
              <a:gd name="connsiteY2" fmla="*/ 243191 h 1021404"/>
              <a:gd name="connsiteX3" fmla="*/ 2159540 w 2224391"/>
              <a:gd name="connsiteY3" fmla="*/ 272374 h 1021404"/>
              <a:gd name="connsiteX4" fmla="*/ 544749 w 2224391"/>
              <a:gd name="connsiteY4" fmla="*/ 428017 h 1021404"/>
              <a:gd name="connsiteX5" fmla="*/ 2217906 w 2224391"/>
              <a:gd name="connsiteY5" fmla="*/ 525294 h 1021404"/>
              <a:gd name="connsiteX6" fmla="*/ 505838 w 2224391"/>
              <a:gd name="connsiteY6" fmla="*/ 700391 h 1021404"/>
              <a:gd name="connsiteX7" fmla="*/ 2120630 w 2224391"/>
              <a:gd name="connsiteY7" fmla="*/ 749030 h 1021404"/>
              <a:gd name="connsiteX8" fmla="*/ 252919 w 2224391"/>
              <a:gd name="connsiteY8" fmla="*/ 904672 h 1021404"/>
              <a:gd name="connsiteX9" fmla="*/ 603115 w 2224391"/>
              <a:gd name="connsiteY9" fmla="*/ 1021404 h 1021404"/>
              <a:gd name="connsiteX10" fmla="*/ 603115 w 2224391"/>
              <a:gd name="connsiteY10" fmla="*/ 1021404 h 10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4391" h="1021404">
                <a:moveTo>
                  <a:pt x="1050587" y="68094"/>
                </a:moveTo>
                <a:cubicBezTo>
                  <a:pt x="1482657" y="34047"/>
                  <a:pt x="1914728" y="0"/>
                  <a:pt x="1857983" y="29183"/>
                </a:cubicBezTo>
                <a:cubicBezTo>
                  <a:pt x="1801238" y="58366"/>
                  <a:pt x="659860" y="202659"/>
                  <a:pt x="710119" y="243191"/>
                </a:cubicBezTo>
                <a:cubicBezTo>
                  <a:pt x="760378" y="283723"/>
                  <a:pt x="2187102" y="241570"/>
                  <a:pt x="2159540" y="272374"/>
                </a:cubicBezTo>
                <a:cubicBezTo>
                  <a:pt x="2131978" y="303178"/>
                  <a:pt x="535021" y="385864"/>
                  <a:pt x="544749" y="428017"/>
                </a:cubicBezTo>
                <a:cubicBezTo>
                  <a:pt x="554477" y="470170"/>
                  <a:pt x="2224391" y="479898"/>
                  <a:pt x="2217906" y="525294"/>
                </a:cubicBezTo>
                <a:cubicBezTo>
                  <a:pt x="2211421" y="570690"/>
                  <a:pt x="522051" y="663102"/>
                  <a:pt x="505838" y="700391"/>
                </a:cubicBezTo>
                <a:cubicBezTo>
                  <a:pt x="489625" y="737680"/>
                  <a:pt x="2162783" y="714983"/>
                  <a:pt x="2120630" y="749030"/>
                </a:cubicBezTo>
                <a:cubicBezTo>
                  <a:pt x="2078477" y="783077"/>
                  <a:pt x="505838" y="859276"/>
                  <a:pt x="252919" y="904672"/>
                </a:cubicBezTo>
                <a:cubicBezTo>
                  <a:pt x="0" y="950068"/>
                  <a:pt x="603115" y="1021404"/>
                  <a:pt x="603115" y="1021404"/>
                </a:cubicBezTo>
                <a:lnTo>
                  <a:pt x="603115" y="1021404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857224" y="3000372"/>
            <a:ext cx="2885872" cy="875489"/>
          </a:xfrm>
          <a:custGeom>
            <a:avLst/>
            <a:gdLst>
              <a:gd name="connsiteX0" fmla="*/ 2125494 w 2885872"/>
              <a:gd name="connsiteY0" fmla="*/ 19455 h 875489"/>
              <a:gd name="connsiteX1" fmla="*/ 2349230 w 2885872"/>
              <a:gd name="connsiteY1" fmla="*/ 19455 h 875489"/>
              <a:gd name="connsiteX2" fmla="*/ 2504872 w 2885872"/>
              <a:gd name="connsiteY2" fmla="*/ 136186 h 875489"/>
              <a:gd name="connsiteX3" fmla="*/ 63230 w 2885872"/>
              <a:gd name="connsiteY3" fmla="*/ 291829 h 875489"/>
              <a:gd name="connsiteX4" fmla="*/ 2125494 w 2885872"/>
              <a:gd name="connsiteY4" fmla="*/ 476655 h 875489"/>
              <a:gd name="connsiteX5" fmla="*/ 510702 w 2885872"/>
              <a:gd name="connsiteY5" fmla="*/ 622569 h 875489"/>
              <a:gd name="connsiteX6" fmla="*/ 1833664 w 2885872"/>
              <a:gd name="connsiteY6" fmla="*/ 758757 h 875489"/>
              <a:gd name="connsiteX7" fmla="*/ 1045723 w 2885872"/>
              <a:gd name="connsiteY7" fmla="*/ 875489 h 875489"/>
              <a:gd name="connsiteX8" fmla="*/ 1045723 w 2885872"/>
              <a:gd name="connsiteY8" fmla="*/ 875489 h 87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5872" h="875489">
                <a:moveTo>
                  <a:pt x="2125494" y="19455"/>
                </a:moveTo>
                <a:cubicBezTo>
                  <a:pt x="2205747" y="9727"/>
                  <a:pt x="2286000" y="0"/>
                  <a:pt x="2349230" y="19455"/>
                </a:cubicBezTo>
                <a:cubicBezTo>
                  <a:pt x="2412460" y="38910"/>
                  <a:pt x="2885872" y="90790"/>
                  <a:pt x="2504872" y="136186"/>
                </a:cubicBezTo>
                <a:cubicBezTo>
                  <a:pt x="2123872" y="181582"/>
                  <a:pt x="126460" y="235084"/>
                  <a:pt x="63230" y="291829"/>
                </a:cubicBezTo>
                <a:cubicBezTo>
                  <a:pt x="0" y="348574"/>
                  <a:pt x="2050915" y="421532"/>
                  <a:pt x="2125494" y="476655"/>
                </a:cubicBezTo>
                <a:cubicBezTo>
                  <a:pt x="2200073" y="531778"/>
                  <a:pt x="559340" y="575552"/>
                  <a:pt x="510702" y="622569"/>
                </a:cubicBezTo>
                <a:cubicBezTo>
                  <a:pt x="462064" y="669586"/>
                  <a:pt x="1744494" y="716604"/>
                  <a:pt x="1833664" y="758757"/>
                </a:cubicBezTo>
                <a:cubicBezTo>
                  <a:pt x="1922834" y="800910"/>
                  <a:pt x="1045723" y="875489"/>
                  <a:pt x="1045723" y="875489"/>
                </a:cubicBezTo>
                <a:lnTo>
                  <a:pt x="1045723" y="875489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429124" y="3143248"/>
            <a:ext cx="2214578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GC</a:t>
            </a:r>
            <a:r>
              <a:rPr lang="zh-CN" altLang="en-US" dirty="0" smtClean="0"/>
              <a:t>偏好的基因置换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4429124" y="2357430"/>
            <a:ext cx="2214578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dirty="0" smtClean="0"/>
              <a:t>自然选择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429124" y="1714488"/>
            <a:ext cx="2214578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dirty="0" smtClean="0"/>
              <a:t>突变偏好性</a:t>
            </a:r>
            <a:endParaRPr lang="zh-CN" altLang="en-US" dirty="0"/>
          </a:p>
        </p:txBody>
      </p:sp>
      <p:sp>
        <p:nvSpPr>
          <p:cNvPr id="81" name="等腰三角形 80"/>
          <p:cNvSpPr/>
          <p:nvPr/>
        </p:nvSpPr>
        <p:spPr>
          <a:xfrm>
            <a:off x="285720" y="4643446"/>
            <a:ext cx="1785950" cy="13573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同质区</a:t>
            </a:r>
            <a:endParaRPr lang="zh-CN" altLang="en-US" dirty="0"/>
          </a:p>
        </p:txBody>
      </p:sp>
      <p:sp>
        <p:nvSpPr>
          <p:cNvPr id="82" name="等腰三角形 81"/>
          <p:cNvSpPr/>
          <p:nvPr/>
        </p:nvSpPr>
        <p:spPr>
          <a:xfrm>
            <a:off x="2357422" y="4929198"/>
            <a:ext cx="1785950" cy="13573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</a:t>
            </a:r>
            <a:endParaRPr lang="zh-CN" altLang="en-US" dirty="0"/>
          </a:p>
        </p:txBody>
      </p:sp>
      <p:sp>
        <p:nvSpPr>
          <p:cNvPr id="83" name="等腰三角形 82"/>
          <p:cNvSpPr/>
          <p:nvPr/>
        </p:nvSpPr>
        <p:spPr>
          <a:xfrm>
            <a:off x="2428860" y="4143380"/>
            <a:ext cx="1785950" cy="13573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低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29124" y="3929066"/>
            <a:ext cx="2214578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dirty="0" smtClean="0"/>
              <a:t>密码子偏好性？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animBg="1"/>
      <p:bldP spid="78" grpId="0" build="p" animBg="1"/>
      <p:bldP spid="80" grpId="0" build="p" animBg="1"/>
      <p:bldP spid="1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技术路线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28</a:t>
            </a:fld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286116" y="157161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286116" y="185736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286116" y="214152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7164" y="135729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</a:rPr>
              <a:t>GC</a:t>
            </a:r>
            <a:r>
              <a:rPr lang="zh-CN" altLang="en-US" dirty="0" smtClean="0">
                <a:solidFill>
                  <a:srgbClr val="FF0000"/>
                </a:solidFill>
              </a:rPr>
              <a:t>基因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227" y="164305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低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2302" y="19288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参照基因</a:t>
            </a:r>
            <a:endParaRPr lang="zh-CN" altLang="en-US" dirty="0"/>
          </a:p>
        </p:txBody>
      </p:sp>
      <p:sp>
        <p:nvSpPr>
          <p:cNvPr id="13" name="左大括号 12"/>
          <p:cNvSpPr/>
          <p:nvPr/>
        </p:nvSpPr>
        <p:spPr>
          <a:xfrm>
            <a:off x="1285852" y="1500174"/>
            <a:ext cx="71438" cy="42862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71472" y="1500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水稻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19288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拟南芥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23574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357686" y="4214818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+mj-ea"/>
              </a:rPr>
              <a:t>同义密码子使用频率 </a:t>
            </a:r>
            <a:endParaRPr lang="zh-CN" altLang="en-US" sz="1400" dirty="0" smtClean="0"/>
          </a:p>
          <a:p>
            <a:r>
              <a:rPr lang="zh-CN" altLang="en-US" sz="1400" dirty="0" smtClean="0">
                <a:latin typeface="+mj-ea"/>
              </a:rPr>
              <a:t>极端偏好</a:t>
            </a:r>
            <a:r>
              <a:rPr lang="en-US" altLang="zh-CN" sz="1400" dirty="0" smtClean="0">
                <a:latin typeface="+mj-ea"/>
              </a:rPr>
              <a:t>20~59</a:t>
            </a:r>
            <a:r>
              <a:rPr lang="zh-CN" altLang="en-US" sz="1400" dirty="0" smtClean="0">
                <a:latin typeface="+mj-ea"/>
              </a:rPr>
              <a:t>不存在偏好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3357554" y="3214686"/>
            <a:ext cx="1785950" cy="9286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是否存在同义密码子偏好性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1285852" y="5214950"/>
            <a:ext cx="1428760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是否由于选择压造成</a:t>
            </a: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5857884" y="1357298"/>
            <a:ext cx="1857388" cy="10715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结构是否存在差异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2857488" y="5214950"/>
            <a:ext cx="1428760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哪些密码子？</a:t>
            </a:r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4429124" y="5214950"/>
            <a:ext cx="1428760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替代模式？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6072198" y="5143512"/>
            <a:ext cx="1428760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基因表达强度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57158" y="1285860"/>
            <a:ext cx="2286016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>
            <a:off x="4000496" y="2428868"/>
            <a:ext cx="428628" cy="5715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4071934" y="4286256"/>
            <a:ext cx="428628" cy="8572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00430" y="442913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存在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20" grpId="0" build="allAtOnce"/>
      <p:bldP spid="24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3" grpId="0" animBg="1"/>
      <p:bldP spid="34" grpId="0" animBg="1"/>
      <p:bldP spid="35" grpId="0" animBg="1"/>
      <p:bldP spid="3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43890" cy="654032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结构</a:t>
            </a:r>
            <a:r>
              <a:rPr lang="zh-CN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差异</a:t>
            </a:r>
            <a:r>
              <a:rPr lang="en-US" dirty="0" smtClean="0"/>
              <a:t>	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29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42909" y="1214421"/>
          <a:ext cx="8215372" cy="2576650"/>
        </p:xfrm>
        <a:graphic>
          <a:graphicData uri="http://schemas.openxmlformats.org/drawingml/2006/table">
            <a:tbl>
              <a:tblPr/>
              <a:tblGrid>
                <a:gridCol w="1314230"/>
                <a:gridCol w="769654"/>
                <a:gridCol w="755349"/>
                <a:gridCol w="813526"/>
                <a:gridCol w="813526"/>
                <a:gridCol w="755349"/>
                <a:gridCol w="755349"/>
                <a:gridCol w="784914"/>
                <a:gridCol w="784914"/>
                <a:gridCol w="668561"/>
              </a:tblGrid>
              <a:tr h="3355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宋体"/>
                          <a:cs typeface="Times New Roman"/>
                        </a:rPr>
                        <a:t>Genes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Intron number per gene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11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&gt;6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Times New Roman"/>
                        </a:rPr>
                        <a:t>Total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115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82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57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24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21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321</a:t>
                      </a:r>
                      <a:endParaRPr lang="zh-CN" sz="18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55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61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53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28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19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321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1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Arabidopsis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56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75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宋体"/>
                          <a:cs typeface="Times New Roman"/>
                        </a:rPr>
                        <a:t>49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35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32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18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19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宋体"/>
                          <a:cs typeface="Times New Roman"/>
                        </a:rPr>
                        <a:t>37</a:t>
                      </a:r>
                      <a:endParaRPr lang="zh-CN" sz="18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宋体"/>
                          <a:cs typeface="Times New Roman"/>
                        </a:rPr>
                        <a:t>321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85786" y="3857628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表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4.1 321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组三类同源基因的内含子数目的分布。每组同源基因包括：水稻中的高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含量基因，低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含量的同源基因和拟南芥基因组内的直系同源基因。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DNA</a:t>
            </a:r>
            <a:r>
              <a:rPr lang="zh-CN" altLang="en-US" dirty="0" smtClean="0"/>
              <a:t>序列水平上的进化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2844" y="5429264"/>
            <a:ext cx="142876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/>
              <a:t>遗传漂变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7434" y="2714620"/>
            <a:ext cx="1500186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突变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5720" y="2714620"/>
            <a:ext cx="1500198" cy="500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重组</a:t>
            </a:r>
            <a:r>
              <a:rPr lang="en-US" altLang="zh-CN" dirty="0" smtClean="0"/>
              <a:t>/</a:t>
            </a:r>
            <a:r>
              <a:rPr lang="zh-CN" altLang="en-US" dirty="0" smtClean="0"/>
              <a:t>转换</a:t>
            </a:r>
            <a:r>
              <a:rPr lang="en-US" altLang="zh-CN" dirty="0" smtClean="0"/>
              <a:t>/</a:t>
            </a:r>
            <a:r>
              <a:rPr lang="zh-CN" altLang="en-US" dirty="0" smtClean="0"/>
              <a:t>易位</a:t>
            </a:r>
            <a:r>
              <a:rPr lang="en-US" altLang="zh-CN" dirty="0" smtClean="0"/>
              <a:t>/</a:t>
            </a:r>
            <a:r>
              <a:rPr lang="zh-CN" altLang="en-US" dirty="0" smtClean="0"/>
              <a:t>倒位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00364" y="5429264"/>
            <a:ext cx="1357322" cy="500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平衡选择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643042" y="5429264"/>
            <a:ext cx="1428760" cy="500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定向选择</a:t>
            </a:r>
            <a:endParaRPr lang="en-US" altLang="zh-CN" dirty="0"/>
          </a:p>
        </p:txBody>
      </p:sp>
      <p:sp>
        <p:nvSpPr>
          <p:cNvPr id="18" name="下箭头 17"/>
          <p:cNvSpPr/>
          <p:nvPr/>
        </p:nvSpPr>
        <p:spPr>
          <a:xfrm>
            <a:off x="1928796" y="2500306"/>
            <a:ext cx="285750" cy="10001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214414" y="3786190"/>
            <a:ext cx="1643063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变异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500694" y="1142984"/>
            <a:ext cx="32147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1: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2: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3: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4: ATG AAC … ACG …</a:t>
            </a:r>
          </a:p>
          <a:p>
            <a:pPr algn="ctr"/>
            <a:r>
              <a:rPr lang="en-US" altLang="zh-CN" dirty="0" smtClean="0"/>
              <a:t>………………………………………..</a:t>
            </a:r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500034" y="1285860"/>
            <a:ext cx="3000375" cy="1000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有效群体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500694" y="2571744"/>
            <a:ext cx="32147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1: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2: ATG AA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 … AC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3: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4: ATG AAC … ACG …</a:t>
            </a:r>
          </a:p>
          <a:p>
            <a:pPr algn="ctr"/>
            <a:r>
              <a:rPr lang="en-US" altLang="zh-CN" dirty="0" smtClean="0"/>
              <a:t>………………………………………..</a:t>
            </a:r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5500694" y="3786190"/>
            <a:ext cx="32147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1: ATG AA</a:t>
            </a:r>
            <a:r>
              <a:rPr lang="en-US" altLang="zh-CN" u="sng" dirty="0" smtClean="0">
                <a:solidFill>
                  <a:srgbClr val="00B050"/>
                </a:solidFill>
              </a:rPr>
              <a:t>T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2: ATG AA</a:t>
            </a:r>
            <a:r>
              <a:rPr lang="en-US" altLang="zh-CN" u="sng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… AC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3: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4: ATG AAC … ACG …</a:t>
            </a:r>
          </a:p>
          <a:p>
            <a:pPr algn="ctr"/>
            <a:r>
              <a:rPr lang="en-US" altLang="zh-CN" dirty="0" smtClean="0"/>
              <a:t>………………………………………..</a:t>
            </a:r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357686" y="5429264"/>
            <a:ext cx="1357322" cy="500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净化选择</a:t>
            </a:r>
            <a:endParaRPr lang="en-US" altLang="zh-CN" dirty="0"/>
          </a:p>
        </p:txBody>
      </p:sp>
      <p:cxnSp>
        <p:nvCxnSpPr>
          <p:cNvPr id="19" name="直接箭头连接符 18"/>
          <p:cNvCxnSpPr/>
          <p:nvPr/>
        </p:nvCxnSpPr>
        <p:spPr>
          <a:xfrm rot="10800000" flipV="1">
            <a:off x="1000100" y="4714884"/>
            <a:ext cx="92869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928794" y="4714884"/>
            <a:ext cx="307183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1821638" y="4822039"/>
            <a:ext cx="642942" cy="428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1928794" y="4714884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715272" y="292893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9" grpId="0" build="allAtOnce" animBg="1"/>
      <p:bldP spid="12" grpId="0" animBg="1"/>
      <p:bldP spid="13" grpId="0" animBg="1"/>
      <p:bldP spid="18" grpId="0" animBg="1"/>
      <p:bldP spid="23" grpId="0" build="allAtOnce" animBg="1"/>
      <p:bldP spid="40" grpId="0" build="allAtOnce" animBg="1"/>
      <p:bldP spid="31" grpId="0" build="allAtOnce" animBg="1"/>
      <p:bldP spid="42" grpId="0" build="allAtOnce" animBg="1"/>
      <p:bldP spid="43" grpId="0" build="allAtOnce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密码子使用偏好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55298" name="图片 19" descr="Guo_Figure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1435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57356" y="4714884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4.2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水稻基因组内高低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含量其同源基因间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有效密码子数目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之间的关系。直线表示相同的数值。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密码子</a:t>
            </a:r>
            <a:r>
              <a:rPr lang="zh-CN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使用的选择</a:t>
            </a: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动力</a:t>
            </a:r>
            <a:endParaRPr lang="zh-CN" alt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56322" name="图片 15" descr="Guo_Figure3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357686" y="4714884"/>
            <a:ext cx="4786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4.3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水稻基因组内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322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对同源基因内含子位点和简并位点之间的变异关系。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42910" y="1857364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2910" y="2071678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571604" y="1714488"/>
            <a:ext cx="1571636" cy="50006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14480" y="2285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中性进化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42910" y="4071942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2910" y="4286256"/>
            <a:ext cx="3429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643042" y="3929066"/>
            <a:ext cx="1571636" cy="5000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48" y="121442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内含子</a:t>
            </a:r>
            <a:r>
              <a:rPr lang="en-US" altLang="zh-CN" dirty="0" smtClean="0"/>
              <a:t>GC</a:t>
            </a:r>
            <a:r>
              <a:rPr lang="zh-CN" altLang="en-US" dirty="0" smtClean="0"/>
              <a:t>含量差值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3345420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密码子</a:t>
            </a:r>
            <a:r>
              <a:rPr lang="en-US" altLang="zh-CN" dirty="0" smtClean="0"/>
              <a:t>4</a:t>
            </a:r>
            <a:r>
              <a:rPr lang="zh-CN" altLang="en-US" dirty="0" smtClean="0"/>
              <a:t>重简并位点</a:t>
            </a:r>
            <a:r>
              <a:rPr lang="en-US" altLang="zh-CN" dirty="0" smtClean="0"/>
              <a:t>GC</a:t>
            </a:r>
            <a:r>
              <a:rPr lang="zh-CN" altLang="en-US" dirty="0" smtClean="0"/>
              <a:t>含量差值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替代模式</a:t>
            </a:r>
            <a:endParaRPr lang="zh-CN" alt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58370" name="图片 16" descr="Guo_Figure4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357686" y="4429132"/>
            <a:ext cx="4214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4.4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水稻中同源基因简并位点碱基替代模式。以拟南芥直系同源基因作为参照。 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基因以阴影表示。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428860" y="185736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28860" y="214311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428860" y="242728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8794" y="1643050"/>
            <a:ext cx="58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CC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037" y="1928802"/>
            <a:ext cx="5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CCT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28794" y="2214554"/>
            <a:ext cx="5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CCT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 rot="10800000">
            <a:off x="1357291" y="185736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0800000">
            <a:off x="1357290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>
            <a:off x="1357290" y="2428868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44" y="164305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7781" y="191666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低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22145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参照基因</a:t>
            </a:r>
            <a:endParaRPr lang="zh-CN" altLang="en-US" dirty="0"/>
          </a:p>
        </p:txBody>
      </p:sp>
      <p:sp>
        <p:nvSpPr>
          <p:cNvPr id="21" name="下箭头 20"/>
          <p:cNvSpPr/>
          <p:nvPr/>
        </p:nvSpPr>
        <p:spPr>
          <a:xfrm>
            <a:off x="2000232" y="2928934"/>
            <a:ext cx="214314" cy="11430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14348" y="442913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基因观察到</a:t>
            </a:r>
            <a:r>
              <a:rPr lang="en-US" altLang="zh-CN" dirty="0" smtClean="0"/>
              <a:t>T-&gt;G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  <p:bldP spid="10" grpId="0"/>
      <p:bldP spid="11" grpId="0"/>
      <p:bldP spid="12" grpId="0"/>
      <p:bldP spid="18" grpId="0"/>
      <p:bldP spid="19" grpId="0"/>
      <p:bldP spid="20" grpId="0"/>
      <p:bldP spid="21" grpId="0" animBg="1"/>
      <p:bldP spid="2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哪些密码子？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728" y="1071536"/>
          <a:ext cx="4000528" cy="5286434"/>
        </p:xfrm>
        <a:graphic>
          <a:graphicData uri="http://schemas.openxmlformats.org/drawingml/2006/table">
            <a:tbl>
              <a:tblPr/>
              <a:tblGrid>
                <a:gridCol w="462741"/>
                <a:gridCol w="462741"/>
                <a:gridCol w="462741"/>
                <a:gridCol w="462741"/>
                <a:gridCol w="462741"/>
                <a:gridCol w="462741"/>
                <a:gridCol w="462741"/>
                <a:gridCol w="761341"/>
              </a:tblGrid>
              <a:tr h="161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  <a:cs typeface="Times New Roman"/>
                        </a:rPr>
                        <a:t>AA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  <a:cs typeface="Times New Roman"/>
                        </a:rPr>
                        <a:t>Codon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  <a:cs typeface="Times New Roman"/>
                        </a:rPr>
                        <a:t>RCSU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  <a:cs typeface="Times New Roman"/>
                        </a:rPr>
                        <a:t>AA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  <a:cs typeface="Times New Roman"/>
                        </a:rPr>
                        <a:t>Codon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  <a:cs typeface="Times New Roman"/>
                        </a:rPr>
                        <a:t>RCSU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18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000" b="1" kern="100" baseline="-25000"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000" b="1" kern="100" baseline="-25000"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1000" b="1" kern="100" baseline="-25000"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000" b="1" kern="100" baseline="-25000">
                          <a:latin typeface="Times New Roman"/>
                          <a:ea typeface="宋体"/>
                          <a:cs typeface="Times New Roman"/>
                        </a:rPr>
                        <a:t>gene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Ala</a:t>
                      </a:r>
                      <a:endParaRPr lang="en-US" sz="10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GCA+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0.178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0.928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Asn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AAC*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1.759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1.084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GCC*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1.823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1.206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AAU+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0.241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0.916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GCG*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1.767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Pro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CCA+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0.353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1.147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GCU+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0.231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0.946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CCC*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1.043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0.794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Cys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UGC*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1.867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1.349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CCG*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2.264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1.005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UGU+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0.133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0.651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CCU+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0.34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1.054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Asp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GAC*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1.732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0.982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Gln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CAA+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0.236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0.742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GAU+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0.268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1.018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CAG*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1.764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1.258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Glu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GAA+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0.184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0.691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Arg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AGA+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0.253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1.065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GAG*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1.816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1.309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3000"/>
                        </a:lnSpc>
                        <a:spcBef>
                          <a:spcPts val="1200"/>
                        </a:spcBef>
                        <a:spcAft>
                          <a:spcPts val="32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AGG+</a:t>
                      </a:r>
                      <a:endParaRPr lang="zh-CN" sz="10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1.39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1.673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Phe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UUC*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1.875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1.271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CGA+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0.243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0.455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UUU+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0.125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0.729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CGC*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2.172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1.246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Gly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GGA+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0.304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0.816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CGG*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1.679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0.978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Times New Roman"/>
                          <a:ea typeface="宋体"/>
                          <a:cs typeface="Times New Roman"/>
                        </a:rPr>
                        <a:t>GGC</a:t>
                      </a: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*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2.517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1.418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CGU+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0.263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0.583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u="none" kern="100">
                          <a:solidFill>
                            <a:srgbClr val="FFC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u="none" kern="100">
                        <a:solidFill>
                          <a:srgbClr val="FFC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u="none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GGG</a:t>
                      </a:r>
                      <a:endParaRPr lang="zh-CN" sz="1000" u="none" kern="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0.894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Ser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AGC*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1.774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1.296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GGU+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0.249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0.872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AGU+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0.132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0.708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His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CAC*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1.686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1.037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UCA+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0.251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1.083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CAU+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0.314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0.963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UCC*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1.165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Ile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AUA+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0.208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0.61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UCG*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1.779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0.77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AUC*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2.519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1.382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UCU+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0.245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0.977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AUU+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0.273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1.008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Thr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ACA+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1.085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AAA+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0.167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0.613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ACC*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1.698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1.26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AAG*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1.833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1.387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ACG*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1.848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0.74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Leu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CUA+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0.127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0.483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ACU+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0.214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0.915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CUC*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4.104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1.663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Val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GUA+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0.081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0.412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CUG*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2.145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1.469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GUC*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1.758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1.164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CUU+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0.259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1.081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GUG*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1.963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1.42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UUA+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0.037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0.345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GUU+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0.199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1.004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3000"/>
                        </a:lnSpc>
                        <a:spcBef>
                          <a:spcPts val="1200"/>
                        </a:spcBef>
                        <a:spcAft>
                          <a:spcPts val="32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UUG+</a:t>
                      </a:r>
                      <a:endParaRPr lang="zh-CN" sz="10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0.327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0.958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Tyr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UAC*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1.871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1.199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UAU+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  <a:cs typeface="Times New Roman"/>
                        </a:rPr>
                        <a:t>0.129</a:t>
                      </a:r>
                      <a:endParaRPr lang="zh-CN" sz="1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  <a:cs typeface="Times New Roman"/>
                        </a:rPr>
                        <a:t>0.801</a:t>
                      </a:r>
                      <a:endParaRPr lang="zh-CN" sz="1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6663" marR="466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86414" y="1857364"/>
            <a:ext cx="33575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4.2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密码子后面的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(*)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表示这个密码子在高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基因比低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基因中的使用差异显著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根据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0.05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标准的卡方检验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。相反，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(+)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表示这个密码子在低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基因比低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G+C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基因中的使用差异显著。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基因表达水平的相关性</a:t>
            </a:r>
            <a:endParaRPr lang="zh-CN" alt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59394" name="图片 17" descr="Guo_Figure5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714876" y="1857364"/>
            <a:ext cx="3500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图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4.5 (CAI)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和基于</a:t>
            </a:r>
            <a:r>
              <a:rPr lang="en-US" altLang="zh-CN" sz="1400" dirty="0" smtClean="0">
                <a:latin typeface="+mn-ea"/>
                <a:cs typeface="Times New Roman" pitchFamily="18" charset="0"/>
              </a:rPr>
              <a:t>4.5 </a:t>
            </a:r>
            <a:r>
              <a:rPr lang="zh-CN" altLang="en-US" sz="1400" dirty="0" smtClean="0">
                <a:latin typeface="+mn-ea"/>
                <a:cs typeface="Times New Roman" pitchFamily="18" charset="0"/>
              </a:rPr>
              <a:t>水稻中高低</a:t>
            </a:r>
            <a:r>
              <a:rPr lang="en-US" altLang="zh-CN" sz="1400" dirty="0" smtClean="0">
                <a:latin typeface="+mn-ea"/>
                <a:cs typeface="Times New Roman" pitchFamily="18" charset="0"/>
              </a:rPr>
              <a:t>G+C</a:t>
            </a:r>
            <a:r>
              <a:rPr lang="zh-CN" altLang="en-US" sz="1400" dirty="0" smtClean="0">
                <a:latin typeface="+mn-ea"/>
                <a:cs typeface="Times New Roman" pitchFamily="18" charset="0"/>
              </a:rPr>
              <a:t>同源基因基因表达水平和密码子使用偏好性之间的关系。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286512" y="4000504"/>
            <a:ext cx="642942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572000" y="3571876"/>
            <a:ext cx="1357322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基因高表达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7215206" y="3500438"/>
            <a:ext cx="1428760" cy="114300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密码子偏好性强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allAtOnce" animBg="1"/>
      <p:bldP spid="11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水稻基因</a:t>
            </a:r>
            <a:r>
              <a:rPr lang="en-US" altLang="zh-CN" sz="2800" dirty="0" smtClean="0"/>
              <a:t>G+C</a:t>
            </a:r>
            <a:r>
              <a:rPr lang="zh-CN" altLang="en-US" sz="2800" dirty="0" smtClean="0"/>
              <a:t>增加的进化模式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42976" y="1714488"/>
            <a:ext cx="2357454" cy="92869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高表达基因</a:t>
            </a:r>
            <a:endParaRPr lang="zh-CN" altLang="en-US" dirty="0"/>
          </a:p>
        </p:txBody>
      </p:sp>
      <p:sp>
        <p:nvSpPr>
          <p:cNvPr id="7" name="左右箭头 6"/>
          <p:cNvSpPr/>
          <p:nvPr/>
        </p:nvSpPr>
        <p:spPr>
          <a:xfrm>
            <a:off x="3857620" y="2071678"/>
            <a:ext cx="714380" cy="21431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29190" y="1785926"/>
            <a:ext cx="2500330" cy="785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>
          <a:xfrm>
            <a:off x="2285984" y="2857496"/>
            <a:ext cx="214314" cy="92869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214414" y="4000504"/>
            <a:ext cx="2357454" cy="10001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密码子偏好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2571736" y="2857496"/>
            <a:ext cx="1071570" cy="7858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tRNA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4000496" y="4286256"/>
            <a:ext cx="928694" cy="21431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572132" y="4071942"/>
            <a:ext cx="2000264" cy="10001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GC</a:t>
            </a:r>
            <a:r>
              <a:rPr lang="zh-CN" altLang="en-US" dirty="0" smtClean="0"/>
              <a:t>含量增加</a:t>
            </a:r>
            <a:endParaRPr lang="zh-CN" altLang="en-US" dirty="0"/>
          </a:p>
        </p:txBody>
      </p:sp>
      <p:sp>
        <p:nvSpPr>
          <p:cNvPr id="16" name="上下箭头 15"/>
          <p:cNvSpPr/>
          <p:nvPr/>
        </p:nvSpPr>
        <p:spPr>
          <a:xfrm>
            <a:off x="6357950" y="2857496"/>
            <a:ext cx="214314" cy="857256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4000496" y="4500570"/>
            <a:ext cx="928694" cy="21431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14744" y="4714884"/>
            <a:ext cx="1569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选择上被固定</a:t>
            </a:r>
            <a:endParaRPr lang="zh-CN" altLang="en-US" dirty="0"/>
          </a:p>
        </p:txBody>
      </p:sp>
      <p:sp>
        <p:nvSpPr>
          <p:cNvPr id="23" name="上箭头 22"/>
          <p:cNvSpPr/>
          <p:nvPr/>
        </p:nvSpPr>
        <p:spPr>
          <a:xfrm>
            <a:off x="2000232" y="2857496"/>
            <a:ext cx="214314" cy="928694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  <p:bldP spid="7" grpId="0" animBg="1"/>
      <p:bldP spid="8" grpId="0" build="allAtOnce" animBg="1"/>
      <p:bldP spid="10" grpId="0" animBg="1"/>
      <p:bldP spid="11" grpId="0" build="allAtOnce" animBg="1"/>
      <p:bldP spid="13" grpId="0" build="allAtOnce" animBg="1"/>
      <p:bldP spid="14" grpId="0" animBg="1"/>
      <p:bldP spid="15" grpId="0" build="allAtOnce" animBg="1"/>
      <p:bldP spid="16" grpId="0" animBg="1"/>
      <p:bldP spid="22" grpId="0" build="allAtOnce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针对水稻基因组中特殊的三类</a:t>
            </a:r>
            <a:r>
              <a:rPr lang="en-US" sz="2400" dirty="0" smtClean="0"/>
              <a:t>DNA</a:t>
            </a:r>
            <a:r>
              <a:rPr lang="zh-CN" altLang="en-US" sz="2400" dirty="0" smtClean="0"/>
              <a:t>序列类型进行了分子进化研究，结果表明自然选择在水稻基因组上普遍存在，是水稻基因组演化的主要驱动力之一。</a:t>
            </a:r>
          </a:p>
          <a:p>
            <a:r>
              <a:rPr lang="zh-CN" altLang="en-US" sz="2400" dirty="0" smtClean="0"/>
              <a:t>（</a:t>
            </a:r>
            <a:r>
              <a:rPr lang="en-US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sz="2400" dirty="0" err="1" smtClean="0"/>
              <a:t>miRNA</a:t>
            </a:r>
            <a:r>
              <a:rPr lang="zh-CN" altLang="en-US" sz="2400" dirty="0" smtClean="0"/>
              <a:t>结合位点受到明显的净化选择压，该研究结果为</a:t>
            </a:r>
            <a:r>
              <a:rPr lang="en-US" sz="2400" dirty="0" err="1" smtClean="0"/>
              <a:t>miRNA</a:t>
            </a:r>
            <a:r>
              <a:rPr lang="zh-CN" altLang="en-US" sz="2400" dirty="0" smtClean="0"/>
              <a:t>结合位点进化动力提供理论依据。</a:t>
            </a:r>
          </a:p>
          <a:p>
            <a:r>
              <a:rPr lang="zh-CN" altLang="en-US" sz="2400" dirty="0" smtClean="0"/>
              <a:t>（</a:t>
            </a:r>
            <a:r>
              <a:rPr lang="en-US" sz="2400" dirty="0" smtClean="0"/>
              <a:t>2</a:t>
            </a:r>
            <a:r>
              <a:rPr lang="zh-CN" altLang="en-US" sz="2400" dirty="0" smtClean="0"/>
              <a:t>）内含子明显受到自然选择的限制。以上结果为非编码区的进化模式提供强有力的理论依据，为基因结构的进化研究提供潜在的线索。</a:t>
            </a:r>
          </a:p>
          <a:p>
            <a:r>
              <a:rPr lang="zh-CN" altLang="en-US" sz="2400" dirty="0" smtClean="0"/>
              <a:t>（</a:t>
            </a:r>
            <a:r>
              <a:rPr lang="en-US" sz="2400" dirty="0" smtClean="0"/>
              <a:t>3</a:t>
            </a:r>
            <a:r>
              <a:rPr lang="zh-CN" altLang="en-US" sz="2400" dirty="0" smtClean="0"/>
              <a:t>）通过对水稻高</a:t>
            </a:r>
            <a:r>
              <a:rPr lang="en-US" sz="2400" dirty="0" smtClean="0"/>
              <a:t>G</a:t>
            </a:r>
            <a:r>
              <a:rPr lang="zh-CN" altLang="en-US" sz="2400" dirty="0" smtClean="0"/>
              <a:t>＋</a:t>
            </a:r>
            <a:r>
              <a:rPr lang="en-US" sz="2400" dirty="0" smtClean="0"/>
              <a:t>C</a:t>
            </a:r>
            <a:r>
              <a:rPr lang="zh-CN" altLang="en-US" sz="2400" dirty="0" smtClean="0"/>
              <a:t>含量基因的研究，为解释禾本科以及单子叶植物特有的高</a:t>
            </a:r>
            <a:r>
              <a:rPr lang="en-US" sz="2400" dirty="0" smtClean="0"/>
              <a:t>G+C</a:t>
            </a:r>
            <a:r>
              <a:rPr lang="zh-CN" altLang="en-US" sz="2400" dirty="0" smtClean="0"/>
              <a:t>含量基因的起源提供了进化动力的理论依据。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致谢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 smtClean="0"/>
              <a:t>首先诚挚的感谢指导教师</a:t>
            </a:r>
            <a:r>
              <a:rPr lang="zh-CN" altLang="en-US" b="1" dirty="0" smtClean="0"/>
              <a:t>樊龙江教授</a:t>
            </a:r>
            <a:r>
              <a:rPr lang="zh-CN" altLang="en-US" dirty="0" smtClean="0"/>
              <a:t>及</a:t>
            </a:r>
            <a:r>
              <a:rPr lang="zh-CN" altLang="en-US" b="1" dirty="0" smtClean="0"/>
              <a:t>朱军教授</a:t>
            </a:r>
            <a:r>
              <a:rPr lang="zh-CN" altLang="en-US" dirty="0" smtClean="0"/>
              <a:t>。几年来两位恩师悉心的指导，让我一窥生物信息领域的奥妙与深邃。导师渊博的专业知识，开阔的视野，前沿的思想，严谨的治学态度，精益求精的工作作风，诲人不倦的高尚师德，严以律己、宽以待人的崇高风范，朴实无华、平易近人的人格魅力都对产生我深远的影响。五年的求学生涯，恩师对我的培养倾注了大量的心血，在此对恩师的教诲表示衷心的感谢和敬意。</a:t>
            </a:r>
          </a:p>
          <a:p>
            <a:r>
              <a:rPr lang="zh-CN" altLang="en-US" dirty="0" smtClean="0"/>
              <a:t>感谢张扬师兄、温晓师姐，你们耐心而无私的帮助让我不断的成长和进步，同时也感谢你们营造了一个积极向上、刻苦钻研的环境。感谢王晟同学，王煜师弟和鲍坚东师弟在论文的撰写和修改上给予无私的帮助。同时感谢本实验室桂毅杰师弟、冷晓东师弟、姚坚强师弟，全丽艳师妹、沈丹师妹 ，感谢你们给我提出宝贵的意见和对我真诚的关心。“</a:t>
            </a:r>
            <a:r>
              <a:rPr lang="en-US" dirty="0" smtClean="0"/>
              <a:t>BIOINPLANT</a:t>
            </a:r>
            <a:r>
              <a:rPr lang="zh-CN" altLang="en-US" dirty="0" smtClean="0"/>
              <a:t>”实验室有着质朴的风格、求是的态度、进取的精神，能够在这里学习和生活，是我一辈子的骄傲；在我的周围，有着一批风华正茂的年轻人，你们乐观豁达，积极进取，每次和你们的交流和讨论，都激发出思想的火花，能够和你们在一起学习和生活，是我一生的财富。</a:t>
            </a:r>
          </a:p>
          <a:p>
            <a:r>
              <a:rPr lang="zh-CN" altLang="en-US" dirty="0" smtClean="0"/>
              <a:t>特别感谢我的父母，朋友及所有亲人对我的理解，鼓励和支持。</a:t>
            </a:r>
            <a:endParaRPr lang="en-US" altLang="zh-CN" dirty="0" smtClean="0"/>
          </a:p>
          <a:p>
            <a:r>
              <a:rPr lang="zh-CN" altLang="en-US" dirty="0" smtClean="0"/>
              <a:t>同时向所有关心和帮助过本研究工作的领导、老师和同学表示最衷心的感谢！向参加本论文评阅、答辩委员会的各位专家致以最诚挚的谢意！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选择的证据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7158" y="1857364"/>
            <a:ext cx="32147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1: ATG AA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2: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3: ATG AAC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4: ATG AAC … ACG …</a:t>
            </a:r>
          </a:p>
          <a:p>
            <a:pPr algn="ctr"/>
            <a:r>
              <a:rPr lang="en-US" altLang="zh-CN" dirty="0" smtClean="0"/>
              <a:t>………………………………………..</a:t>
            </a:r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7158" y="4643446"/>
            <a:ext cx="321471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1: AT</a:t>
            </a:r>
            <a:r>
              <a:rPr lang="en-US" altLang="zh-CN" dirty="0" smtClean="0">
                <a:solidFill>
                  <a:schemeClr val="tx1"/>
                </a:solidFill>
              </a:rPr>
              <a:t>G</a:t>
            </a:r>
            <a:r>
              <a:rPr lang="en-US" altLang="zh-CN" dirty="0" smtClean="0"/>
              <a:t> AA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2: ATG AA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3: AT</a:t>
            </a:r>
            <a:r>
              <a:rPr lang="en-US" altLang="zh-CN" dirty="0" smtClean="0">
                <a:solidFill>
                  <a:schemeClr val="tx1"/>
                </a:solidFill>
              </a:rPr>
              <a:t>G</a:t>
            </a:r>
            <a:r>
              <a:rPr lang="en-US" altLang="zh-CN" dirty="0" smtClean="0"/>
              <a:t> AA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zh-CN" altLang="en-US" dirty="0" smtClean="0"/>
              <a:t>基因序列</a:t>
            </a:r>
            <a:r>
              <a:rPr lang="en-US" altLang="zh-CN" dirty="0" smtClean="0"/>
              <a:t>4: ATG AA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 … ACG …</a:t>
            </a:r>
          </a:p>
          <a:p>
            <a:pPr algn="ctr"/>
            <a:r>
              <a:rPr lang="en-US" altLang="zh-CN" dirty="0" smtClean="0"/>
              <a:t>………………………………………..</a:t>
            </a:r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 smtClean="0"/>
          </a:p>
          <a:p>
            <a:pPr algn="ctr"/>
            <a:endParaRPr lang="zh-CN" altLang="en-US" dirty="0"/>
          </a:p>
        </p:txBody>
      </p:sp>
      <p:sp>
        <p:nvSpPr>
          <p:cNvPr id="15" name="下箭头 14"/>
          <p:cNvSpPr/>
          <p:nvPr/>
        </p:nvSpPr>
        <p:spPr>
          <a:xfrm>
            <a:off x="1714480" y="3500438"/>
            <a:ext cx="495392" cy="10001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857620" y="18539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同源基因</a:t>
            </a:r>
            <a:r>
              <a:rPr lang="en-US" altLang="zh-CN" dirty="0" smtClean="0"/>
              <a:t>1: ATG TT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… ACG CCT …</a:t>
            </a:r>
          </a:p>
          <a:p>
            <a:pPr algn="ctr"/>
            <a:r>
              <a:rPr lang="zh-CN" altLang="en-US" dirty="0" smtClean="0"/>
              <a:t>同源基因</a:t>
            </a:r>
            <a:r>
              <a:rPr lang="en-US" altLang="zh-CN" dirty="0" smtClean="0"/>
              <a:t>2: ATG TT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 … ACG CCT …</a:t>
            </a:r>
          </a:p>
        </p:txBody>
      </p:sp>
      <p:sp>
        <p:nvSpPr>
          <p:cNvPr id="19" name="矩形 18"/>
          <p:cNvSpPr/>
          <p:nvPr/>
        </p:nvSpPr>
        <p:spPr>
          <a:xfrm>
            <a:off x="4000496" y="40685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同源基因</a:t>
            </a:r>
            <a:r>
              <a:rPr lang="en-US" altLang="zh-CN" dirty="0" smtClean="0"/>
              <a:t>1: ATG TTC …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CG CCT …</a:t>
            </a:r>
          </a:p>
          <a:p>
            <a:pPr algn="ctr"/>
            <a:r>
              <a:rPr lang="zh-CN" altLang="en-US" dirty="0" smtClean="0"/>
              <a:t>同源基因</a:t>
            </a:r>
            <a:r>
              <a:rPr lang="en-US" altLang="zh-CN" dirty="0" smtClean="0"/>
              <a:t>2: ATG TTT … 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CG CCT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4942" y="2699089"/>
            <a:ext cx="58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TTC</a:t>
            </a:r>
          </a:p>
          <a:p>
            <a:r>
              <a:rPr lang="en-US" altLang="zh-CN" dirty="0" smtClean="0"/>
              <a:t>TTT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017304" y="2986642"/>
            <a:ext cx="780421" cy="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5998" y="2761774"/>
            <a:ext cx="55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Phe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5000628" y="2576988"/>
            <a:ext cx="2554105" cy="9948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731552" y="3631172"/>
            <a:ext cx="13407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同义替代</a:t>
            </a:r>
            <a:r>
              <a:rPr lang="en-US" altLang="zh-CN" dirty="0" err="1" smtClean="0"/>
              <a:t>d</a:t>
            </a:r>
            <a:r>
              <a:rPr lang="en-US" altLang="zh-CN" i="1" dirty="0" err="1" smtClean="0"/>
              <a:t>S</a:t>
            </a:r>
            <a:endParaRPr lang="zh-CN" altLang="en-US" i="1" dirty="0"/>
          </a:p>
        </p:txBody>
      </p:sp>
      <p:sp>
        <p:nvSpPr>
          <p:cNvPr id="27" name="椭圆 26"/>
          <p:cNvSpPr/>
          <p:nvPr/>
        </p:nvSpPr>
        <p:spPr>
          <a:xfrm>
            <a:off x="5143504" y="4786322"/>
            <a:ext cx="2571768" cy="857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357818" y="4857760"/>
            <a:ext cx="59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ACG</a:t>
            </a:r>
          </a:p>
          <a:p>
            <a:r>
              <a:rPr lang="en-US" altLang="zh-CN" dirty="0" smtClean="0"/>
              <a:t>TCG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000760" y="507048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60" y="535782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16" y="48577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Thr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6" y="514351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Ser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8" y="5702874"/>
            <a:ext cx="1624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非同义替代</a:t>
            </a:r>
            <a:r>
              <a:rPr lang="en-US" altLang="zh-CN" dirty="0" err="1" smtClean="0"/>
              <a:t>d</a:t>
            </a:r>
            <a:r>
              <a:rPr lang="en-US" altLang="zh-CN" i="1" dirty="0" err="1" smtClean="0"/>
              <a:t>N</a:t>
            </a:r>
            <a:endParaRPr lang="zh-CN" alt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00100" y="1273718"/>
            <a:ext cx="180049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分子群体遗传学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2132" y="1273718"/>
            <a:ext cx="11079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分子进化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14546" y="371475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r>
              <a:rPr lang="zh-CN" altLang="en-US" dirty="0" smtClean="0"/>
              <a:t>代后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3" grpId="0" build="allAtOnce" animBg="1"/>
      <p:bldP spid="15" grpId="0" animBg="1"/>
      <p:bldP spid="16" grpId="0" build="allAtOnce"/>
      <p:bldP spid="19" grpId="0" build="allAtOnce"/>
      <p:bldP spid="21" grpId="0"/>
      <p:bldP spid="24" grpId="0"/>
      <p:bldP spid="25" grpId="0" animBg="1"/>
      <p:bldP spid="26" grpId="0" animBg="1"/>
      <p:bldP spid="27" grpId="0" animBg="1"/>
      <p:bldP spid="28" grpId="0"/>
      <p:bldP spid="31" grpId="0"/>
      <p:bldP spid="32" grpId="0"/>
      <p:bldP spid="33" grpId="0" animBg="1"/>
      <p:bldP spid="38" grpId="0" build="allAtOnce" animBg="1"/>
      <p:bldP spid="40" grpId="0" build="allAtOnce" animBg="1"/>
      <p:bldP spid="4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214710" cy="4357718"/>
          </a:xfrm>
          <a:prstGeom prst="rect">
            <a:avLst/>
          </a:prstGeom>
          <a:noFill/>
        </p:spPr>
      </p:pic>
      <p:pic>
        <p:nvPicPr>
          <p:cNvPr id="7" name="图片 6" descr="r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57298"/>
            <a:ext cx="3143272" cy="4357717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2844" y="1928802"/>
            <a:ext cx="2928958" cy="22145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进化的理念看水稻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429124" y="2428868"/>
            <a:ext cx="1214446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水稻基因组序列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3143240" y="2714620"/>
            <a:ext cx="1143008" cy="5715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86512" y="2857496"/>
            <a:ext cx="2500330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内含子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86512" y="1928802"/>
            <a:ext cx="2500330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miRNA</a:t>
            </a:r>
            <a:r>
              <a:rPr lang="zh-CN" altLang="en-US" dirty="0" smtClean="0"/>
              <a:t>结合位点</a:t>
            </a:r>
            <a:endParaRPr lang="zh-CN" altLang="en-US" dirty="0"/>
          </a:p>
        </p:txBody>
      </p:sp>
      <p:sp>
        <p:nvSpPr>
          <p:cNvPr id="14" name="左大括号 13"/>
          <p:cNvSpPr/>
          <p:nvPr/>
        </p:nvSpPr>
        <p:spPr>
          <a:xfrm>
            <a:off x="5786446" y="1928802"/>
            <a:ext cx="214314" cy="214314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构成了本论文的研究框架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86512" y="3786190"/>
            <a:ext cx="2500330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编码基因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1" grpId="0" animBg="1"/>
      <p:bldP spid="12" grpId="0" build="allAtOnce" animBg="1"/>
      <p:bldP spid="13" grpId="0" build="allAtOnce" animBg="1"/>
      <p:bldP spid="14" grpId="0" animBg="1"/>
      <p:bldP spid="15" grpId="0"/>
      <p:bldP spid="1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第一章 水稻</a:t>
            </a:r>
            <a:r>
              <a:rPr lang="en-US" altLang="zh-CN" sz="2800" dirty="0" err="1" smtClean="0"/>
              <a:t>miRNA</a:t>
            </a:r>
            <a:r>
              <a:rPr lang="zh-CN" altLang="en-US" sz="2800" dirty="0" smtClean="0"/>
              <a:t>结合位点的进化模式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714480" y="1857364"/>
            <a:ext cx="61436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071934" y="1857364"/>
            <a:ext cx="785818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73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5’</a:t>
            </a:r>
            <a:r>
              <a:rPr lang="zh-CN" altLang="en-US" dirty="0" smtClean="0"/>
              <a:t>端侧翼序列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142873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3’</a:t>
            </a:r>
            <a:r>
              <a:rPr lang="zh-CN" altLang="en-US" dirty="0" smtClean="0"/>
              <a:t>端侧翼序列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2000240"/>
            <a:ext cx="8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miRNA</a:t>
            </a:r>
            <a:endParaRPr lang="en-US" altLang="zh-CN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929058" y="142873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21-24nt</a:t>
            </a:r>
            <a:endParaRPr lang="zh-CN" alt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752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直接连接符 28"/>
          <p:cNvCxnSpPr/>
          <p:nvPr/>
        </p:nvCxnSpPr>
        <p:spPr>
          <a:xfrm rot="10800000" flipV="1">
            <a:off x="3143241" y="1928801"/>
            <a:ext cx="857256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929190" y="1928802"/>
            <a:ext cx="857256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0100" y="3857628"/>
            <a:ext cx="417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miRNA</a:t>
            </a:r>
            <a:r>
              <a:rPr lang="zh-CN" altLang="en-US" dirty="0" smtClean="0"/>
              <a:t>捕获</a:t>
            </a:r>
            <a:r>
              <a:rPr lang="en-US" altLang="zh-CN" dirty="0" smtClean="0"/>
              <a:t>/</a:t>
            </a:r>
            <a:r>
              <a:rPr lang="zh-CN" altLang="en-US" dirty="0" smtClean="0"/>
              <a:t>丢失目标基因的速率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0100" y="4416990"/>
            <a:ext cx="4123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 err="1" smtClean="0"/>
              <a:t>miRNA</a:t>
            </a:r>
            <a:r>
              <a:rPr lang="zh-CN" altLang="en-US" dirty="0" smtClean="0"/>
              <a:t>捕获</a:t>
            </a:r>
            <a:r>
              <a:rPr lang="en-US" altLang="zh-CN" dirty="0" smtClean="0"/>
              <a:t>/</a:t>
            </a:r>
            <a:r>
              <a:rPr lang="zh-CN" altLang="en-US" dirty="0" smtClean="0"/>
              <a:t>丢失目标基因的机制？</a:t>
            </a: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0100" y="492919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）结合位点区间是否存在选择？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6" name="右大括号 35"/>
          <p:cNvSpPr/>
          <p:nvPr/>
        </p:nvSpPr>
        <p:spPr>
          <a:xfrm>
            <a:off x="5143504" y="3929066"/>
            <a:ext cx="214314" cy="128588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500694" y="4071942"/>
            <a:ext cx="1500198" cy="10001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全基因组倍增数据</a:t>
            </a:r>
            <a:endParaRPr lang="zh-CN" altLang="en-US" dirty="0"/>
          </a:p>
        </p:txBody>
      </p:sp>
      <p:sp>
        <p:nvSpPr>
          <p:cNvPr id="38" name="左大括号 37"/>
          <p:cNvSpPr/>
          <p:nvPr/>
        </p:nvSpPr>
        <p:spPr>
          <a:xfrm>
            <a:off x="7143768" y="3882841"/>
            <a:ext cx="214314" cy="12606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7358082" y="40005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同源基因对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58082" y="45720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明确的发生时间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16430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编码基因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9" grpId="0"/>
      <p:bldP spid="33" grpId="0" build="allAtOnce"/>
      <p:bldP spid="34" grpId="0" build="allAtOnce"/>
      <p:bldP spid="35" grpId="0" build="allAtOnce"/>
      <p:bldP spid="36" grpId="0" animBg="1"/>
      <p:bldP spid="37" grpId="0" build="allAtOnce" animBg="1"/>
      <p:bldP spid="38" grpId="0" animBg="1"/>
      <p:bldP spid="39" grpId="0" build="allAtOnce"/>
      <p:bldP spid="40" grpId="0" build="allAtOnce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2286972" y="3570888"/>
            <a:ext cx="1143008" cy="859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H="1">
            <a:off x="3144228" y="3213699"/>
            <a:ext cx="428628" cy="19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H="1">
            <a:off x="3213690" y="3501426"/>
            <a:ext cx="1071570" cy="926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6200000" flipH="1">
            <a:off x="-70482" y="2927946"/>
            <a:ext cx="3429024" cy="1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30704" y="2997990"/>
            <a:ext cx="357190" cy="3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0800000">
            <a:off x="1430704" y="3426618"/>
            <a:ext cx="357190" cy="3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59332" y="3000372"/>
            <a:ext cx="1714512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3042" y="25003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全基因组倍增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32146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禾本科分化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28794" y="4643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水稻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321468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约</a:t>
            </a:r>
            <a:r>
              <a:rPr lang="en-US" altLang="zh-CN" dirty="0" smtClean="0"/>
              <a:t>5</a:t>
            </a:r>
            <a:r>
              <a:rPr lang="zh-CN" altLang="en-US" dirty="0" smtClean="0"/>
              <a:t>千万年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4282" y="278605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约</a:t>
            </a:r>
            <a:r>
              <a:rPr lang="en-US" altLang="zh-CN" dirty="0" smtClean="0"/>
              <a:t>7</a:t>
            </a:r>
            <a:r>
              <a:rPr lang="zh-CN" altLang="en-US" dirty="0" smtClean="0"/>
              <a:t>千万年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4" y="44291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现在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29058" y="46434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玉米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/>
        </p:nvCxnSpPr>
        <p:spPr>
          <a:xfrm rot="16200000" flipH="1">
            <a:off x="3001352" y="3213699"/>
            <a:ext cx="428628" cy="19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2392347" y="2106603"/>
            <a:ext cx="17859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2213558" y="3570888"/>
            <a:ext cx="1143008" cy="859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16200000" flipH="1">
            <a:off x="3285129" y="3501426"/>
            <a:ext cx="1071570" cy="926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>
          <a:xfrm>
            <a:off x="6715140" y="1357298"/>
            <a:ext cx="145918" cy="107157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左大括号 55"/>
          <p:cNvSpPr/>
          <p:nvPr/>
        </p:nvSpPr>
        <p:spPr>
          <a:xfrm>
            <a:off x="7143768" y="3286124"/>
            <a:ext cx="214314" cy="8572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右大括号 61"/>
          <p:cNvSpPr/>
          <p:nvPr/>
        </p:nvSpPr>
        <p:spPr>
          <a:xfrm>
            <a:off x="3643306" y="1214422"/>
            <a:ext cx="214314" cy="157163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右大括号 63"/>
          <p:cNvSpPr/>
          <p:nvPr/>
        </p:nvSpPr>
        <p:spPr>
          <a:xfrm>
            <a:off x="4357686" y="3071810"/>
            <a:ext cx="214314" cy="13573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929454" y="1428736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7215206" y="1428736"/>
            <a:ext cx="357190" cy="2143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7429520" y="1857364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715272" y="1857364"/>
            <a:ext cx="357190" cy="2143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429520" y="3357562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7715272" y="3357562"/>
            <a:ext cx="357190" cy="21431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429520" y="2214554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715272" y="2214554"/>
            <a:ext cx="357190" cy="2143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7858148" y="1428736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8143900" y="1428736"/>
            <a:ext cx="357190" cy="2143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429520" y="3857628"/>
            <a:ext cx="357190" cy="21431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715272" y="3857628"/>
            <a:ext cx="357190" cy="2143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45242" y="1345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426131" y="10001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保守</a:t>
            </a:r>
            <a:endParaRPr lang="zh-CN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8286776" y="19288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丢失</a:t>
            </a:r>
            <a:endParaRPr lang="zh-CN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286776" y="35004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获得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242886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=80/(15×2+80)=0.727 </a:t>
            </a:r>
          </a:p>
          <a:p>
            <a:r>
              <a:rPr lang="en-US" i="1" dirty="0" smtClean="0">
                <a:latin typeface="+mj-ea"/>
              </a:rPr>
              <a:t>μ</a:t>
            </a:r>
            <a:r>
              <a:rPr lang="en-US" dirty="0" smtClean="0">
                <a:latin typeface="+mj-ea"/>
              </a:rPr>
              <a:t> = </a:t>
            </a:r>
            <a:r>
              <a:rPr lang="en-US" i="1" dirty="0" smtClean="0">
                <a:latin typeface="+mj-ea"/>
              </a:rPr>
              <a:t>p</a:t>
            </a:r>
            <a:r>
              <a:rPr lang="en-US" dirty="0" smtClean="0">
                <a:latin typeface="+mj-ea"/>
              </a:rPr>
              <a:t>/2</a:t>
            </a:r>
            <a:r>
              <a:rPr lang="en-US" i="1" dirty="0" smtClean="0">
                <a:latin typeface="+mj-ea"/>
              </a:rPr>
              <a:t>t </a:t>
            </a:r>
            <a:r>
              <a:rPr lang="en-US" dirty="0" smtClean="0">
                <a:latin typeface="+mj-ea"/>
              </a:rPr>
              <a:t>= 0.727/(2 × 70 × 10</a:t>
            </a:r>
            <a:r>
              <a:rPr lang="en-US" baseline="30000" dirty="0" smtClean="0">
                <a:latin typeface="+mj-ea"/>
              </a:rPr>
              <a:t>6</a:t>
            </a:r>
            <a:r>
              <a:rPr lang="en-US" dirty="0" smtClean="0">
                <a:latin typeface="+mj-ea"/>
              </a:rPr>
              <a:t>) = 5.2×10</a:t>
            </a:r>
            <a:r>
              <a:rPr lang="en-US" baseline="30000" dirty="0" smtClean="0">
                <a:latin typeface="+mj-ea"/>
              </a:rPr>
              <a:t>-9 </a:t>
            </a:r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2500298" y="5786454"/>
            <a:ext cx="3435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ea"/>
              </a:rPr>
              <a:t>(</a:t>
            </a:r>
            <a:r>
              <a:rPr lang="zh-CN" altLang="en-US" sz="1400" dirty="0" smtClean="0">
                <a:latin typeface="+mj-ea"/>
              </a:rPr>
              <a:t>每年每一个靶基因的</a:t>
            </a:r>
            <a:r>
              <a:rPr lang="en-US" sz="1400" dirty="0" err="1" smtClean="0">
                <a:latin typeface="+mj-ea"/>
              </a:rPr>
              <a:t>miRNA</a:t>
            </a:r>
            <a:r>
              <a:rPr lang="zh-CN" altLang="en-US" sz="1400" dirty="0" smtClean="0">
                <a:latin typeface="+mj-ea"/>
              </a:rPr>
              <a:t>获得</a:t>
            </a:r>
            <a:r>
              <a:rPr lang="en-US" sz="1400" dirty="0" smtClean="0">
                <a:latin typeface="+mj-ea"/>
              </a:rPr>
              <a:t>/</a:t>
            </a:r>
            <a:r>
              <a:rPr lang="zh-CN" altLang="en-US" sz="1400" dirty="0" smtClean="0">
                <a:latin typeface="+mj-ea"/>
              </a:rPr>
              <a:t>丢失率</a:t>
            </a:r>
            <a:r>
              <a:rPr lang="en-US" sz="1400" dirty="0" smtClean="0">
                <a:latin typeface="+mj-ea"/>
              </a:rPr>
              <a:t>)</a:t>
            </a:r>
            <a:endParaRPr lang="zh-CN" altLang="en-US" sz="1400" dirty="0"/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进化景象</a:t>
            </a:r>
            <a:endParaRPr lang="zh-CN" altLang="en-US" sz="2800" dirty="0"/>
          </a:p>
        </p:txBody>
      </p:sp>
      <p:sp>
        <p:nvSpPr>
          <p:cNvPr id="49" name="椭圆 48"/>
          <p:cNvSpPr/>
          <p:nvPr/>
        </p:nvSpPr>
        <p:spPr>
          <a:xfrm>
            <a:off x="4286248" y="1714488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  <p:sp>
        <p:nvSpPr>
          <p:cNvPr id="50" name="椭圆 49"/>
          <p:cNvSpPr/>
          <p:nvPr/>
        </p:nvSpPr>
        <p:spPr>
          <a:xfrm>
            <a:off x="5286380" y="1714488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Target</a:t>
            </a:r>
            <a:endParaRPr lang="zh-CN" altLang="en-US" sz="1600" dirty="0"/>
          </a:p>
        </p:txBody>
      </p:sp>
      <p:sp>
        <p:nvSpPr>
          <p:cNvPr id="52" name="上弧形箭头 51"/>
          <p:cNvSpPr/>
          <p:nvPr/>
        </p:nvSpPr>
        <p:spPr>
          <a:xfrm flipH="1">
            <a:off x="4786314" y="1285860"/>
            <a:ext cx="928694" cy="35719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714876" y="3500438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  <p:sp>
        <p:nvSpPr>
          <p:cNvPr id="57" name="椭圆 56"/>
          <p:cNvSpPr/>
          <p:nvPr/>
        </p:nvSpPr>
        <p:spPr>
          <a:xfrm>
            <a:off x="5715008" y="3500438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Target</a:t>
            </a:r>
            <a:endParaRPr lang="zh-CN" altLang="en-US" sz="1600" dirty="0"/>
          </a:p>
        </p:txBody>
      </p:sp>
      <p:sp>
        <p:nvSpPr>
          <p:cNvPr id="58" name="上弧形箭头 57"/>
          <p:cNvSpPr/>
          <p:nvPr/>
        </p:nvSpPr>
        <p:spPr>
          <a:xfrm flipH="1">
            <a:off x="5214942" y="3071810"/>
            <a:ext cx="928694" cy="35719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714480" y="3571876"/>
            <a:ext cx="1143008" cy="4286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Target</a:t>
            </a:r>
            <a:endParaRPr lang="zh-CN" altLang="en-US" sz="1600" dirty="0"/>
          </a:p>
        </p:txBody>
      </p:sp>
      <p:cxnSp>
        <p:nvCxnSpPr>
          <p:cNvPr id="67" name="直接箭头连接符 66"/>
          <p:cNvCxnSpPr/>
          <p:nvPr/>
        </p:nvCxnSpPr>
        <p:spPr>
          <a:xfrm rot="5400000">
            <a:off x="1715274" y="271382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00298" y="2143116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zh-CN" alt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8429652" y="2285992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429652" y="3857628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429652" y="2500306"/>
            <a:ext cx="46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zh-CN" alt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928794" y="1428736"/>
            <a:ext cx="114300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miRNA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6" grpId="0" animBg="1"/>
      <p:bldP spid="62" grpId="0" animBg="1"/>
      <p:bldP spid="64" grpId="0" animBg="1"/>
      <p:bldP spid="69" grpId="0" build="allAtOnce" animBg="1"/>
      <p:bldP spid="70" grpId="0" build="allAtOnce" animBg="1"/>
      <p:bldP spid="71" grpId="0" build="allAtOnce" animBg="1"/>
      <p:bldP spid="72" grpId="0" build="allAtOnce" animBg="1"/>
      <p:bldP spid="73" grpId="0" animBg="1"/>
      <p:bldP spid="74" grpId="0" animBg="1"/>
      <p:bldP spid="75" grpId="0" build="allAtOnce" animBg="1"/>
      <p:bldP spid="76" grpId="0" build="allAtOnce" animBg="1"/>
      <p:bldP spid="77" grpId="0" build="allAtOnce" animBg="1"/>
      <p:bldP spid="78" grpId="0" build="allAtOnce" animBg="1"/>
      <p:bldP spid="79" grpId="0" build="allAtOnce" animBg="1"/>
      <p:bldP spid="80" grpId="0" build="allAtOnce" animBg="1"/>
      <p:bldP spid="81" grpId="0" build="allAtOnce"/>
      <p:bldP spid="86" grpId="0" build="allAtOnce"/>
      <p:bldP spid="90" grpId="0" build="allAtOnce"/>
      <p:bldP spid="91" grpId="0" build="allAtOnce"/>
      <p:bldP spid="94" grpId="0" build="allAtOnce"/>
      <p:bldP spid="95" grpId="0" build="allAtOnce"/>
      <p:bldP spid="49" grpId="0" build="allAtOnce" animBg="1"/>
      <p:bldP spid="50" grpId="0" build="allAtOnce" animBg="1"/>
      <p:bldP spid="52" grpId="0" animBg="1"/>
      <p:bldP spid="53" grpId="0" uiExpand="1" build="allAtOnce" animBg="1"/>
      <p:bldP spid="57" grpId="0" build="allAtOnce" animBg="1"/>
      <p:bldP spid="58" grpId="0" animBg="1"/>
      <p:bldP spid="65" grpId="0" animBg="1"/>
      <p:bldP spid="68" grpId="0"/>
      <p:bldP spid="85" grpId="0"/>
      <p:bldP spid="8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zh-CN" altLang="en-US" sz="2800" kern="12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进一步区分结合位点获得</a:t>
            </a:r>
            <a:r>
              <a:rPr lang="en-US" altLang="zh-CN" sz="2800" kern="12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/</a:t>
            </a:r>
            <a:r>
              <a:rPr lang="zh-CN" altLang="en-US" sz="2800" kern="12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丢失</a:t>
            </a:r>
            <a:endParaRPr lang="zh-CN" altLang="en-US" sz="2800" kern="1200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zh-CN" altLang="en-US" smtClean="0"/>
              <a:t>浙江大学生命科学学院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4D5-D54A-40AA-A8FA-CDAD8D484C00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2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3332163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71538" y="4357694"/>
          <a:ext cx="2857500" cy="933450"/>
        </p:xfrm>
        <a:graphic>
          <a:graphicData uri="http://schemas.openxmlformats.org/presentationml/2006/ole">
            <p:oleObj spid="_x0000_s135170" name="位图图像" r:id="rId4" imgW="2857899" imgH="933580" progId="PBrush">
              <p:embed/>
            </p:oleObj>
          </a:graphicData>
        </a:graphic>
      </p:graphicFrame>
      <p:pic>
        <p:nvPicPr>
          <p:cNvPr id="1029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85992"/>
            <a:ext cx="31083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072066" y="3929066"/>
          <a:ext cx="2876550" cy="1095375"/>
        </p:xfrm>
        <a:graphic>
          <a:graphicData uri="http://schemas.openxmlformats.org/presentationml/2006/ole">
            <p:oleObj spid="_x0000_s135171" name="位图图像" r:id="rId6" imgW="2876190" imgH="1095528" progId="PBrush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1785918" y="5572140"/>
            <a:ext cx="6096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+mn-ea"/>
              </a:rPr>
              <a:t>图 </a:t>
            </a:r>
            <a:r>
              <a:rPr lang="en-US" sz="1400" dirty="0" smtClean="0">
                <a:latin typeface="+mn-ea"/>
              </a:rPr>
              <a:t>2.1 </a:t>
            </a:r>
            <a:r>
              <a:rPr lang="zh-CN" altLang="en-US" sz="1400" dirty="0" smtClean="0">
                <a:latin typeface="+mn-ea"/>
              </a:rPr>
              <a:t>基因家族内</a:t>
            </a:r>
            <a:r>
              <a:rPr lang="en-US" sz="1400" dirty="0" smtClean="0">
                <a:latin typeface="+mn-ea"/>
              </a:rPr>
              <a:t>miR397a </a:t>
            </a:r>
            <a:r>
              <a:rPr lang="zh-CN" altLang="en-US" sz="1400" dirty="0" smtClean="0">
                <a:latin typeface="+mn-ea"/>
              </a:rPr>
              <a:t>（</a:t>
            </a:r>
            <a:r>
              <a:rPr lang="en-US" altLang="zh-CN" sz="1400" dirty="0" smtClean="0">
                <a:latin typeface="+mn-ea"/>
              </a:rPr>
              <a:t>A</a:t>
            </a:r>
            <a:r>
              <a:rPr lang="zh-CN" altLang="en-US" sz="1400" dirty="0" smtClean="0">
                <a:latin typeface="+mn-ea"/>
              </a:rPr>
              <a:t>）与</a:t>
            </a:r>
            <a:r>
              <a:rPr lang="en-US" altLang="zh-CN" sz="1400" dirty="0" smtClean="0">
                <a:latin typeface="+mn-ea"/>
              </a:rPr>
              <a:t>miR535 </a:t>
            </a:r>
            <a:r>
              <a:rPr lang="zh-CN" altLang="en-US" sz="1400" dirty="0" smtClean="0">
                <a:latin typeface="+mn-ea"/>
              </a:rPr>
              <a:t>（</a:t>
            </a:r>
            <a:r>
              <a:rPr lang="en-US" altLang="zh-CN" sz="1400" dirty="0" smtClean="0">
                <a:latin typeface="+mn-ea"/>
              </a:rPr>
              <a:t>B</a:t>
            </a:r>
            <a:r>
              <a:rPr lang="zh-CN" altLang="en-US" sz="1400" dirty="0" smtClean="0">
                <a:latin typeface="+mn-ea"/>
              </a:rPr>
              <a:t>）结合位点的获得和丢失。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14287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192880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博士论文答辩ppt模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2731</Words>
  <Application>Microsoft Office PowerPoint</Application>
  <PresentationFormat>全屏显示(4:3)</PresentationFormat>
  <Paragraphs>869</Paragraphs>
  <Slides>37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0" baseType="lpstr">
      <vt:lpstr>博士论文答辩ppt模板1</vt:lpstr>
      <vt:lpstr>位图图像</vt:lpstr>
      <vt:lpstr>Equation</vt:lpstr>
      <vt:lpstr>水稻基因组的进化选择模式研究</vt:lpstr>
      <vt:lpstr>进化论的发展历程</vt:lpstr>
      <vt:lpstr>DNA序列水平上的进化</vt:lpstr>
      <vt:lpstr>选择的证据</vt:lpstr>
      <vt:lpstr>幻灯片 5</vt:lpstr>
      <vt:lpstr>构成了本论文的研究框架</vt:lpstr>
      <vt:lpstr>第一章 水稻miRNA结合位点的进化模式</vt:lpstr>
      <vt:lpstr>进化景象</vt:lpstr>
      <vt:lpstr>进一步区分结合位点获得/丢失</vt:lpstr>
      <vt:lpstr>幻灯片 10</vt:lpstr>
      <vt:lpstr>获得/丢失的机制</vt:lpstr>
      <vt:lpstr>miRNA结合位点的序列替代率</vt:lpstr>
      <vt:lpstr>miRNA结合位点的核苷酸分歧度</vt:lpstr>
      <vt:lpstr>miRNA靶基因的预测的评估</vt:lpstr>
      <vt:lpstr>本章小结</vt:lpstr>
      <vt:lpstr>第二章 水稻非编码DNA 序列的进化模式</vt:lpstr>
      <vt:lpstr>技术路线</vt:lpstr>
      <vt:lpstr>内含子长度 VS 分歧度</vt:lpstr>
      <vt:lpstr>G+C碱基组成含量</vt:lpstr>
      <vt:lpstr>内含子分歧度与其位置的分布</vt:lpstr>
      <vt:lpstr>选择性限制的计算</vt:lpstr>
      <vt:lpstr>选择性限制的位置效应</vt:lpstr>
      <vt:lpstr>剪接位点的选择性限制的估算</vt:lpstr>
      <vt:lpstr>替代模式</vt:lpstr>
      <vt:lpstr>本章小结</vt:lpstr>
      <vt:lpstr>第三章 水稻编码区内G+C含量的进化动力</vt:lpstr>
      <vt:lpstr>碱基组成的进化机制</vt:lpstr>
      <vt:lpstr>技术路线</vt:lpstr>
      <vt:lpstr>结构差异 </vt:lpstr>
      <vt:lpstr>密码子使用偏好</vt:lpstr>
      <vt:lpstr>密码子使用的选择动力</vt:lpstr>
      <vt:lpstr>替代模式</vt:lpstr>
      <vt:lpstr>哪些密码子？</vt:lpstr>
      <vt:lpstr>基因表达水平的相关性</vt:lpstr>
      <vt:lpstr>水稻基因G+C增加的进化模式</vt:lpstr>
      <vt:lpstr>总结</vt:lpstr>
      <vt:lpstr>致谢</vt:lpstr>
    </vt:vector>
  </TitlesOfParts>
  <Company>Mircosoft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187</cp:revision>
  <dcterms:created xsi:type="dcterms:W3CDTF">2008-06-04T02:17:20Z</dcterms:created>
  <dcterms:modified xsi:type="dcterms:W3CDTF">2008-06-08T14:46:53Z</dcterms:modified>
</cp:coreProperties>
</file>