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0"/>
  </p:handoutMasterIdLst>
  <p:sldIdLst>
    <p:sldId id="357" r:id="rId3"/>
    <p:sldId id="496" r:id="rId5"/>
    <p:sldId id="513" r:id="rId6"/>
    <p:sldId id="660" r:id="rId7"/>
    <p:sldId id="661" r:id="rId8"/>
    <p:sldId id="662" r:id="rId9"/>
    <p:sldId id="432" r:id="rId10"/>
    <p:sldId id="447" r:id="rId11"/>
    <p:sldId id="446" r:id="rId12"/>
    <p:sldId id="433" r:id="rId13"/>
    <p:sldId id="434" r:id="rId14"/>
    <p:sldId id="437" r:id="rId15"/>
    <p:sldId id="665" r:id="rId16"/>
    <p:sldId id="663" r:id="rId17"/>
    <p:sldId id="666" r:id="rId18"/>
    <p:sldId id="667" r:id="rId19"/>
    <p:sldId id="668" r:id="rId20"/>
    <p:sldId id="670" r:id="rId21"/>
    <p:sldId id="669" r:id="rId22"/>
    <p:sldId id="614" r:id="rId23"/>
    <p:sldId id="750" r:id="rId24"/>
    <p:sldId id="752" r:id="rId25"/>
    <p:sldId id="664" r:id="rId26"/>
    <p:sldId id="749" r:id="rId27"/>
    <p:sldId id="719" r:id="rId28"/>
    <p:sldId id="623" r:id="rId29"/>
    <p:sldId id="753" r:id="rId30"/>
    <p:sldId id="632" r:id="rId31"/>
    <p:sldId id="758" r:id="rId32"/>
    <p:sldId id="634" r:id="rId33"/>
    <p:sldId id="759" r:id="rId34"/>
    <p:sldId id="635" r:id="rId35"/>
    <p:sldId id="636" r:id="rId36"/>
    <p:sldId id="639" r:id="rId37"/>
    <p:sldId id="640" r:id="rId38"/>
    <p:sldId id="642" r:id="rId39"/>
    <p:sldId id="651" r:id="rId40"/>
    <p:sldId id="756" r:id="rId41"/>
    <p:sldId id="757" r:id="rId42"/>
    <p:sldId id="772" r:id="rId43"/>
    <p:sldId id="775" r:id="rId44"/>
    <p:sldId id="776" r:id="rId45"/>
    <p:sldId id="773" r:id="rId46"/>
    <p:sldId id="774" r:id="rId47"/>
    <p:sldId id="780" r:id="rId48"/>
    <p:sldId id="659" r:id="rId49"/>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邱杰" initials="邱杰" lastIdx="1" clrIdx="0"/>
  <p:cmAuthor id="2" name="dell" initials="d"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2FDB2607-1784-4EEB-B798-7EB5836EED8A}">
        <p14:showMediaCtrls xmlns:p14="http://schemas.microsoft.com/office/powerpoint/2010/main" val="1"/>
      </p:ext>
    </p:extLst>
  </p:showPr>
  <p:clrMru>
    <a:srgbClr val="CCECFF"/>
    <a:srgbClr val="FFFFCC"/>
    <a:srgbClr val="336600"/>
    <a:srgbClr val="996633"/>
    <a:srgbClr val="663300"/>
    <a:srgbClr val="FFFF7B"/>
    <a:srgbClr val="000099"/>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2786"/>
    <p:restoredTop sz="83487"/>
  </p:normalViewPr>
  <p:slideViewPr>
    <p:cSldViewPr showGuides="1">
      <p:cViewPr>
        <p:scale>
          <a:sx n="70" d="100"/>
          <a:sy n="70" d="100"/>
        </p:scale>
        <p:origin x="-4698" y="-1536"/>
      </p:cViewPr>
      <p:guideLst>
        <p:guide orient="horz" pos="2132"/>
        <p:guide pos="2851"/>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4" Type="http://schemas.openxmlformats.org/officeDocument/2006/relationships/commentAuthors" Target="commentAuthors.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handoutMaster" Target="handoutMasters/handoutMaster1.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《植物基因组学》配套PPT，樊龙江主编</a:t>
            </a: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40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2403" name="Rectangle 3"/>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3972" name="Rectangle 4"/>
          <p:cNvSpPr>
            <a:spLocks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02405" name="Rectangle 5"/>
          <p:cNvSpPr>
            <a:spLocks noGrp="1" noChangeArrowheads="1"/>
          </p:cNvSpPr>
          <p:nvPr>
            <p:ph type="body" sz="quarter" idx="3"/>
          </p:nvPr>
        </p:nvSpPr>
        <p:spPr bwMode="auto">
          <a:xfrm>
            <a:off x="914400" y="4343400"/>
            <a:ext cx="50292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单击此处编辑母版文本样式</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第二级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第三级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第四级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第五级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2406" name="Rectangle 6"/>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2407" name="Rectangle 7"/>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p>
            <a:pPr lvl="0" algn="r" eaLnBrk="1" hangingPunct="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ftr="0" dt="0"/>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幻灯片图像占位符 1"/>
          <p:cNvSpPr>
            <a:spLocks noGrp="1" noRot="1" noChangeAspect="1" noTextEdit="1"/>
          </p:cNvSpPr>
          <p:nvPr>
            <p:ph type="sldImg"/>
          </p:nvPr>
        </p:nvSpPr>
        <p:spPr/>
      </p:sp>
      <p:sp>
        <p:nvSpPr>
          <p:cNvPr id="84995" name="备注占位符 2"/>
          <p:cNvSpPr>
            <a:spLocks noGrp="1"/>
          </p:cNvSpPr>
          <p:nvPr>
            <p:ph type="body" idx="1"/>
          </p:nvPr>
        </p:nvSpPr>
        <p:spPr/>
        <p:txBody>
          <a:bodyPr wrap="square" lIns="91440" tIns="45720" rIns="91440" bIns="45720" anchor="t"/>
          <a:p>
            <a:pPr lvl="0"/>
            <a:r>
              <a:rPr lang="zh-CN" altLang="en-US" dirty="0"/>
              <a:t>应用部分根据情况决定是否讲解</a:t>
            </a:r>
            <a:endParaRPr lang="zh-CN" altLang="en-US" dirty="0"/>
          </a:p>
        </p:txBody>
      </p:sp>
      <p:sp>
        <p:nvSpPr>
          <p:cNvPr id="2" name="页眉占位符 1"/>
          <p:cNvSpPr>
            <a:spLocks noGrp="1"/>
          </p:cNvSpPr>
          <p:nvPr>
            <p:ph type="hdr" sz="quarter"/>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相应方法的内容已超出植物基因组学范围，在生物信息学或群体遗传学等课程讲解</a:t>
            </a:r>
            <a:r>
              <a:rPr lang="en-US" altLang="zh-CN"/>
              <a:t>chao</a:t>
            </a:r>
            <a:endParaRPr lang="en-US" altLang="zh-CN"/>
          </a:p>
        </p:txBody>
      </p:sp>
      <p:sp>
        <p:nvSpPr>
          <p:cNvPr id="4" name="页眉占位符 3"/>
          <p:cNvSpPr>
            <a:spLocks noGrp="1"/>
          </p:cNvSpPr>
          <p:nvPr>
            <p:ph type="hdr" sz="quarter"/>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幻灯片图像占位符 1"/>
          <p:cNvSpPr>
            <a:spLocks noGrp="1" noRot="1" noChangeAspect="1" noTextEdit="1"/>
          </p:cNvSpPr>
          <p:nvPr>
            <p:ph type="sldImg"/>
          </p:nvPr>
        </p:nvSpPr>
        <p:spPr/>
      </p:sp>
      <p:sp>
        <p:nvSpPr>
          <p:cNvPr id="102403" name="备注占位符 2"/>
          <p:cNvSpPr>
            <a:spLocks noGrp="1"/>
          </p:cNvSpPr>
          <p:nvPr>
            <p:ph type="body" idx="1"/>
          </p:nvPr>
        </p:nvSpPr>
        <p:spPr/>
        <p:txBody>
          <a:bodyPr wrap="square" lIns="91440" tIns="45720" rIns="91440" bIns="45720" anchor="t"/>
          <a:p>
            <a:pPr lvl="0"/>
            <a:endParaRPr lang="zh-CN" altLang="zh-CN" dirty="0"/>
          </a:p>
        </p:txBody>
      </p:sp>
      <p:sp>
        <p:nvSpPr>
          <p:cNvPr id="2" name="页眉占位符 1"/>
          <p:cNvSpPr>
            <a:spLocks noGrp="1"/>
          </p:cNvSpPr>
          <p:nvPr>
            <p:ph type="hdr" sz="quarter"/>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幻灯片图像占位符 1"/>
          <p:cNvSpPr>
            <a:spLocks noGrp="1" noRot="1" noChangeAspect="1" noTextEdit="1"/>
          </p:cNvSpPr>
          <p:nvPr>
            <p:ph type="sldImg"/>
          </p:nvPr>
        </p:nvSpPr>
        <p:spPr/>
      </p:sp>
      <p:sp>
        <p:nvSpPr>
          <p:cNvPr id="99331" name="备注占位符 2"/>
          <p:cNvSpPr>
            <a:spLocks noGrp="1"/>
          </p:cNvSpPr>
          <p:nvPr>
            <p:ph type="body" idx="1"/>
          </p:nvPr>
        </p:nvSpPr>
        <p:spPr/>
        <p:txBody>
          <a:bodyPr wrap="square" lIns="91440" tIns="45720" rIns="91440" bIns="45720" anchor="t"/>
          <a:p>
            <a:pPr lvl="0"/>
            <a:r>
              <a:rPr lang="en-US" altLang="zh-CN" dirty="0"/>
              <a:t>Ency</a:t>
            </a:r>
            <a:endParaRPr lang="zh-CN" altLang="en-US" dirty="0"/>
          </a:p>
        </p:txBody>
      </p:sp>
      <p:sp>
        <p:nvSpPr>
          <p:cNvPr id="2" name="页眉占位符 1"/>
          <p:cNvSpPr>
            <a:spLocks noGrp="1"/>
          </p:cNvSpPr>
          <p:nvPr>
            <p:ph type="hdr" sz="quarter"/>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80%</a:t>
            </a:r>
            <a:r>
              <a:rPr lang="zh-CN" altLang="en-US"/>
              <a:t>的基因组区域是表达，有功能的</a:t>
            </a:r>
            <a:endParaRPr lang="zh-CN" altLang="en-US"/>
          </a:p>
        </p:txBody>
      </p:sp>
      <p:sp>
        <p:nvSpPr>
          <p:cNvPr id="4" name="页眉占位符 3"/>
          <p:cNvSpPr>
            <a:spLocks noGrp="1"/>
          </p:cNvSpPr>
          <p:nvPr>
            <p:ph type="hdr" sz="quarter"/>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幻灯片图像占位符 1"/>
          <p:cNvSpPr>
            <a:spLocks noGrp="1" noRot="1" noChangeAspect="1" noTextEdit="1"/>
          </p:cNvSpPr>
          <p:nvPr>
            <p:ph type="sldImg"/>
          </p:nvPr>
        </p:nvSpPr>
        <p:spPr/>
      </p:sp>
      <p:sp>
        <p:nvSpPr>
          <p:cNvPr id="104451" name="备注占位符 2"/>
          <p:cNvSpPr>
            <a:spLocks noGrp="1"/>
          </p:cNvSpPr>
          <p:nvPr>
            <p:ph type="body" idx="1"/>
          </p:nvPr>
        </p:nvSpPr>
        <p:spPr/>
        <p:txBody>
          <a:bodyPr wrap="square" lIns="91440" tIns="45720" rIns="91440" bIns="45720" anchor="t"/>
          <a:p>
            <a:pPr lvl="0"/>
            <a:r>
              <a:rPr lang="en-US" altLang="zh-CN" dirty="0">
                <a:latin typeface="Arial" panose="020B0604020202020204" pitchFamily="34" charset="0"/>
              </a:rPr>
              <a:t>SPL, tag1 in maize</a:t>
            </a:r>
            <a:endParaRPr lang="en-US" altLang="zh-CN" dirty="0">
              <a:latin typeface="Arial" panose="020B0604020202020204" pitchFamily="34" charset="0"/>
            </a:endParaRPr>
          </a:p>
          <a:p>
            <a:pPr lvl="0"/>
            <a:r>
              <a:rPr lang="zh-CN" altLang="en-US" dirty="0">
                <a:latin typeface="Arial" panose="020B0604020202020204" pitchFamily="34" charset="0"/>
              </a:rPr>
              <a:t>后被证实：理想株型基因</a:t>
            </a:r>
            <a:endParaRPr lang="en-US" altLang="zh-CN" dirty="0">
              <a:latin typeface="Arial" panose="020B0604020202020204" pitchFamily="34" charset="0"/>
            </a:endParaRPr>
          </a:p>
          <a:p>
            <a:pPr lvl="0"/>
            <a:r>
              <a:rPr lang="en-US" altLang="zh-CN" dirty="0">
                <a:latin typeface="Arial" panose="020B0604020202020204" pitchFamily="34" charset="0"/>
              </a:rPr>
              <a:t>Jiao et al. Nature Genetics, 2010</a:t>
            </a:r>
            <a:endParaRPr lang="zh-CN" altLang="en-US" dirty="0">
              <a:latin typeface="Arial" panose="020B0604020202020204" pitchFamily="34" charset="0"/>
            </a:endParaRPr>
          </a:p>
          <a:p>
            <a:pPr lvl="0"/>
            <a:r>
              <a:rPr lang="en-US" altLang="zh-CN" b="1" dirty="0">
                <a:latin typeface="Arial" panose="020B0604020202020204" pitchFamily="34" charset="0"/>
              </a:rPr>
              <a:t>Regulation of </a:t>
            </a:r>
            <a:r>
              <a:rPr lang="en-US" altLang="zh-CN" b="1" i="1" dirty="0">
                <a:latin typeface="Arial" panose="020B0604020202020204" pitchFamily="34" charset="0"/>
              </a:rPr>
              <a:t>OsSPL14</a:t>
            </a:r>
            <a:r>
              <a:rPr lang="en-US" altLang="zh-CN" b="1" dirty="0">
                <a:latin typeface="Arial" panose="020B0604020202020204" pitchFamily="34" charset="0"/>
              </a:rPr>
              <a:t> by OsmiR156 defines ideal plant architecture in rice</a:t>
            </a:r>
            <a:endParaRPr lang="en-US" altLang="zh-CN" b="1" dirty="0">
              <a:latin typeface="Arial" panose="020B0604020202020204" pitchFamily="34" charset="0"/>
            </a:endParaRPr>
          </a:p>
          <a:p>
            <a:pPr lvl="0"/>
            <a:endParaRPr lang="zh-CN" altLang="en-US" dirty="0">
              <a:latin typeface="Arial" panose="020B0604020202020204" pitchFamily="34" charset="0"/>
            </a:endParaRPr>
          </a:p>
        </p:txBody>
      </p:sp>
      <p:sp>
        <p:nvSpPr>
          <p:cNvPr id="2" name="页眉占位符 1"/>
          <p:cNvSpPr>
            <a:spLocks noGrp="1"/>
          </p:cNvSpPr>
          <p:nvPr>
            <p:ph type="hdr" sz="quarter"/>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3"/>
          </p:nvPr>
        </p:nvSpPr>
        <p:spPr/>
        <p:txBody>
          <a:bodyPr/>
          <a:p>
            <a:r>
              <a:rPr lang="zh-CN" altLang="en-US"/>
              <a:t>为设计育种的重要依据</a:t>
            </a:r>
            <a:endParaRPr lang="zh-CN" altLang="en-US"/>
          </a:p>
        </p:txBody>
      </p:sp>
      <p:sp>
        <p:nvSpPr>
          <p:cNvPr id="4" name="页眉占位符 3"/>
          <p:cNvSpPr>
            <a:spLocks noGrp="1"/>
          </p:cNvSpPr>
          <p:nvPr>
            <p:ph type="hdr" sz="quarter"/>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页眉占位符 3"/>
          <p:cNvSpPr>
            <a:spLocks noGrp="1"/>
          </p:cNvSpPr>
          <p:nvPr>
            <p:ph type="hdr" sz="quarter"/>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幻灯片图像占位符 1"/>
          <p:cNvSpPr>
            <a:spLocks noGrp="1" noRot="1" noChangeAspect="1" noTextEdit="1"/>
          </p:cNvSpPr>
          <p:nvPr>
            <p:ph type="sldImg"/>
          </p:nvPr>
        </p:nvSpPr>
        <p:spPr/>
      </p:sp>
      <p:sp>
        <p:nvSpPr>
          <p:cNvPr id="92163" name="备注占位符 2"/>
          <p:cNvSpPr>
            <a:spLocks noGrp="1"/>
          </p:cNvSpPr>
          <p:nvPr>
            <p:ph type="body" idx="1"/>
          </p:nvPr>
        </p:nvSpPr>
        <p:spPr/>
        <p:txBody>
          <a:bodyPr wrap="square" lIns="91440" tIns="45720" rIns="91440" bIns="45720" anchor="t"/>
          <a:p>
            <a:pPr lvl="0"/>
            <a:r>
              <a:rPr lang="en-US" altLang="zh-CN" dirty="0"/>
              <a:t> </a:t>
            </a:r>
            <a:r>
              <a:rPr lang="zh-CN" altLang="en-US" dirty="0"/>
              <a:t>几篇大文章</a:t>
            </a:r>
            <a:endParaRPr lang="zh-CN" altLang="en-US" dirty="0"/>
          </a:p>
        </p:txBody>
      </p:sp>
      <p:sp>
        <p:nvSpPr>
          <p:cNvPr id="2" name="页眉占位符 1"/>
          <p:cNvSpPr>
            <a:spLocks noGrp="1"/>
          </p:cNvSpPr>
          <p:nvPr>
            <p:ph type="hdr" sz="quarter"/>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幻灯片图像占位符 1"/>
          <p:cNvSpPr>
            <a:spLocks noGrp="1" noRot="1" noChangeAspect="1" noTextEdit="1"/>
          </p:cNvSpPr>
          <p:nvPr>
            <p:ph type="sldImg"/>
          </p:nvPr>
        </p:nvSpPr>
        <p:spPr/>
      </p:sp>
      <p:sp>
        <p:nvSpPr>
          <p:cNvPr id="93187" name="备注占位符 2"/>
          <p:cNvSpPr>
            <a:spLocks noGrp="1"/>
          </p:cNvSpPr>
          <p:nvPr>
            <p:ph type="body" idx="1"/>
          </p:nvPr>
        </p:nvSpPr>
        <p:spPr/>
        <p:txBody>
          <a:bodyPr wrap="square" lIns="91440" tIns="45720" rIns="91440" bIns="45720" anchor="t"/>
          <a:p>
            <a:pPr lvl="0"/>
            <a:r>
              <a:rPr lang="en-US" altLang="zh-CN" dirty="0"/>
              <a:t>Zhanghaiqiang’s ppt</a:t>
            </a:r>
            <a:endParaRPr lang="zh-CN" altLang="en-US" dirty="0"/>
          </a:p>
        </p:txBody>
      </p:sp>
      <p:sp>
        <p:nvSpPr>
          <p:cNvPr id="2" name="页眉占位符 1"/>
          <p:cNvSpPr>
            <a:spLocks noGrp="1"/>
          </p:cNvSpPr>
          <p:nvPr>
            <p:ph type="hdr" sz="quarter"/>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《植物基因组学》配套PPT，樊龙江主编</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grpSp>
        <p:nvGrpSpPr>
          <p:cNvPr id="2050" name="Group 29"/>
          <p:cNvGrpSpPr/>
          <p:nvPr/>
        </p:nvGrpSpPr>
        <p:grpSpPr>
          <a:xfrm>
            <a:off x="0" y="0"/>
            <a:ext cx="9144000" cy="6858000"/>
            <a:chOff x="0" y="0"/>
            <a:chExt cx="5760" cy="4320"/>
          </a:xfrm>
        </p:grpSpPr>
        <p:grpSp>
          <p:nvGrpSpPr>
            <p:cNvPr id="2056" name="Group 2"/>
            <p:cNvGrpSpPr/>
            <p:nvPr userDrawn="1"/>
          </p:nvGrpSpPr>
          <p:grpSpPr>
            <a:xfrm>
              <a:off x="0" y="0"/>
              <a:ext cx="5568" cy="4320"/>
              <a:chOff x="0" y="0"/>
              <a:chExt cx="5568" cy="4320"/>
            </a:xfrm>
          </p:grpSpPr>
          <p:grpSp>
            <p:nvGrpSpPr>
              <p:cNvPr id="2060" name="Group 3"/>
              <p:cNvGrpSpPr/>
              <p:nvPr userDrawn="1"/>
            </p:nvGrpSpPr>
            <p:grpSpPr>
              <a:xfrm>
                <a:off x="0" y="0"/>
                <a:ext cx="3216" cy="3072"/>
                <a:chOff x="0" y="0"/>
                <a:chExt cx="2928" cy="2784"/>
              </a:xfrm>
            </p:grpSpPr>
            <p:sp>
              <p:nvSpPr>
                <p:cNvPr id="2073" name="Oval 4"/>
                <p:cNvSpPr/>
                <p:nvPr userDrawn="1"/>
              </p:nvSpPr>
              <p:spPr>
                <a:xfrm>
                  <a:off x="0" y="0"/>
                  <a:ext cx="2928" cy="2784"/>
                </a:xfrm>
                <a:prstGeom prst="ellipse">
                  <a:avLst/>
                </a:prstGeom>
                <a:noFill/>
                <a:ln w="9525" cap="flat" cmpd="sng">
                  <a:solidFill>
                    <a:schemeClr val="accent1"/>
                  </a:solidFill>
                  <a:prstDash val="solid"/>
                  <a:headEnd type="none" w="med" len="med"/>
                  <a:tailEnd type="none" w="med" len="med"/>
                </a:ln>
              </p:spPr>
              <p:txBody>
                <a:bodyPr wrap="none" anchor="ctr"/>
                <a:p>
                  <a:pPr lvl="0" eaLnBrk="1" hangingPunct="1"/>
                  <a:endParaRPr lang="zh-CN" altLang="en-US" dirty="0">
                    <a:latin typeface="Times New Roman" panose="02020603050405020304" pitchFamily="18" charset="0"/>
                  </a:endParaRPr>
                </a:p>
              </p:txBody>
            </p:sp>
            <p:sp>
              <p:nvSpPr>
                <p:cNvPr id="2074" name="Oval 5"/>
                <p:cNvSpPr/>
                <p:nvPr userDrawn="1"/>
              </p:nvSpPr>
              <p:spPr>
                <a:xfrm>
                  <a:off x="240" y="240"/>
                  <a:ext cx="2445" cy="2304"/>
                </a:xfrm>
                <a:prstGeom prst="ellipse">
                  <a:avLst/>
                </a:prstGeom>
                <a:noFill/>
                <a:ln w="9525" cap="flat" cmpd="sng">
                  <a:solidFill>
                    <a:schemeClr val="accent1"/>
                  </a:solidFill>
                  <a:prstDash val="solid"/>
                  <a:headEnd type="none" w="med" len="med"/>
                  <a:tailEnd type="none" w="med" len="med"/>
                </a:ln>
              </p:spPr>
              <p:txBody>
                <a:bodyPr wrap="none" anchor="ctr"/>
                <a:p>
                  <a:pPr lvl="0" eaLnBrk="1" hangingPunct="1"/>
                  <a:endParaRPr lang="zh-CN" altLang="en-US" dirty="0">
                    <a:latin typeface="Times New Roman" panose="02020603050405020304" pitchFamily="18" charset="0"/>
                  </a:endParaRPr>
                </a:p>
              </p:txBody>
            </p:sp>
            <p:sp>
              <p:nvSpPr>
                <p:cNvPr id="2075" name="Oval 6"/>
                <p:cNvSpPr/>
                <p:nvPr userDrawn="1"/>
              </p:nvSpPr>
              <p:spPr>
                <a:xfrm>
                  <a:off x="480" y="480"/>
                  <a:ext cx="1968" cy="1822"/>
                </a:xfrm>
                <a:prstGeom prst="ellipse">
                  <a:avLst/>
                </a:prstGeom>
                <a:noFill/>
                <a:ln w="9525" cap="flat" cmpd="sng">
                  <a:solidFill>
                    <a:schemeClr val="accent1"/>
                  </a:solidFill>
                  <a:prstDash val="solid"/>
                  <a:headEnd type="none" w="med" len="med"/>
                  <a:tailEnd type="none" w="med" len="med"/>
                </a:ln>
              </p:spPr>
              <p:txBody>
                <a:bodyPr wrap="none" anchor="ctr"/>
                <a:p>
                  <a:pPr lvl="0" eaLnBrk="1" hangingPunct="1"/>
                  <a:endParaRPr lang="zh-CN" altLang="en-US" dirty="0">
                    <a:latin typeface="Times New Roman" panose="02020603050405020304" pitchFamily="18" charset="0"/>
                  </a:endParaRPr>
                </a:p>
              </p:txBody>
            </p:sp>
            <p:sp>
              <p:nvSpPr>
                <p:cNvPr id="2076" name="Oval 7"/>
                <p:cNvSpPr/>
                <p:nvPr userDrawn="1"/>
              </p:nvSpPr>
              <p:spPr>
                <a:xfrm>
                  <a:off x="720" y="720"/>
                  <a:ext cx="1488" cy="1349"/>
                </a:xfrm>
                <a:prstGeom prst="ellipse">
                  <a:avLst/>
                </a:prstGeom>
                <a:noFill/>
                <a:ln w="9525" cap="flat" cmpd="sng">
                  <a:solidFill>
                    <a:schemeClr val="accent1"/>
                  </a:solidFill>
                  <a:prstDash val="solid"/>
                  <a:headEnd type="none" w="med" len="med"/>
                  <a:tailEnd type="none" w="med" len="med"/>
                </a:ln>
              </p:spPr>
              <p:txBody>
                <a:bodyPr wrap="none" anchor="ctr"/>
                <a:p>
                  <a:pPr lvl="0" eaLnBrk="1" hangingPunct="1"/>
                  <a:endParaRPr lang="zh-CN" altLang="en-US" dirty="0">
                    <a:latin typeface="Times New Roman" panose="02020603050405020304" pitchFamily="18" charset="0"/>
                  </a:endParaRPr>
                </a:p>
              </p:txBody>
            </p:sp>
            <p:sp>
              <p:nvSpPr>
                <p:cNvPr id="2077" name="Oval 8"/>
                <p:cNvSpPr/>
                <p:nvPr userDrawn="1"/>
              </p:nvSpPr>
              <p:spPr>
                <a:xfrm>
                  <a:off x="912" y="912"/>
                  <a:ext cx="1103" cy="962"/>
                </a:xfrm>
                <a:prstGeom prst="ellipse">
                  <a:avLst/>
                </a:prstGeom>
                <a:noFill/>
                <a:ln w="9525" cap="flat" cmpd="sng">
                  <a:solidFill>
                    <a:schemeClr val="accent1"/>
                  </a:solidFill>
                  <a:prstDash val="sysDot"/>
                  <a:headEnd type="none" w="med" len="med"/>
                  <a:tailEnd type="none" w="med" len="med"/>
                </a:ln>
              </p:spPr>
              <p:txBody>
                <a:bodyPr wrap="none" anchor="ctr"/>
                <a:p>
                  <a:pPr lvl="0" eaLnBrk="1" hangingPunct="1"/>
                  <a:endParaRPr lang="zh-CN" altLang="en-US" dirty="0">
                    <a:latin typeface="Times New Roman" panose="02020603050405020304" pitchFamily="18" charset="0"/>
                  </a:endParaRPr>
                </a:p>
              </p:txBody>
            </p:sp>
          </p:grpSp>
          <p:grpSp>
            <p:nvGrpSpPr>
              <p:cNvPr id="2061" name="Group 9"/>
              <p:cNvGrpSpPr/>
              <p:nvPr userDrawn="1"/>
            </p:nvGrpSpPr>
            <p:grpSpPr>
              <a:xfrm>
                <a:off x="2016" y="2016"/>
                <a:ext cx="2448" cy="2304"/>
                <a:chOff x="0" y="0"/>
                <a:chExt cx="2928" cy="2784"/>
              </a:xfrm>
            </p:grpSpPr>
            <p:sp>
              <p:nvSpPr>
                <p:cNvPr id="2068" name="Oval 10"/>
                <p:cNvSpPr/>
                <p:nvPr userDrawn="1"/>
              </p:nvSpPr>
              <p:spPr>
                <a:xfrm>
                  <a:off x="0" y="0"/>
                  <a:ext cx="2928" cy="2784"/>
                </a:xfrm>
                <a:prstGeom prst="ellipse">
                  <a:avLst/>
                </a:prstGeom>
                <a:noFill/>
                <a:ln w="9525" cap="flat" cmpd="sng">
                  <a:solidFill>
                    <a:schemeClr val="accent1"/>
                  </a:solidFill>
                  <a:prstDash val="solid"/>
                  <a:headEnd type="none" w="med" len="med"/>
                  <a:tailEnd type="none" w="med" len="med"/>
                </a:ln>
              </p:spPr>
              <p:txBody>
                <a:bodyPr wrap="none" anchor="ctr"/>
                <a:p>
                  <a:pPr lvl="0" eaLnBrk="1" hangingPunct="1"/>
                  <a:endParaRPr lang="zh-CN" altLang="en-US" dirty="0">
                    <a:latin typeface="Times New Roman" panose="02020603050405020304" pitchFamily="18" charset="0"/>
                  </a:endParaRPr>
                </a:p>
              </p:txBody>
            </p:sp>
            <p:sp>
              <p:nvSpPr>
                <p:cNvPr id="2" name="Oval 11"/>
                <p:cNvSpPr/>
                <p:nvPr userDrawn="1"/>
              </p:nvSpPr>
              <p:spPr>
                <a:xfrm>
                  <a:off x="240" y="240"/>
                  <a:ext cx="2447" cy="2303"/>
                </a:xfrm>
                <a:prstGeom prst="ellipse">
                  <a:avLst/>
                </a:prstGeom>
                <a:noFill/>
                <a:ln w="9525" cap="flat" cmpd="sng">
                  <a:solidFill>
                    <a:schemeClr val="accent1"/>
                  </a:solidFill>
                  <a:prstDash val="solid"/>
                  <a:headEnd type="none" w="med" len="med"/>
                  <a:tailEnd type="none" w="med" len="med"/>
                </a:ln>
              </p:spPr>
              <p:txBody>
                <a:bodyPr wrap="none" anchor="ctr"/>
                <a:p>
                  <a:pPr lvl="0" eaLnBrk="1" hangingPunct="1"/>
                  <a:endParaRPr lang="zh-CN" altLang="en-US" dirty="0">
                    <a:latin typeface="Times New Roman" panose="02020603050405020304" pitchFamily="18" charset="0"/>
                  </a:endParaRPr>
                </a:p>
              </p:txBody>
            </p:sp>
            <p:sp>
              <p:nvSpPr>
                <p:cNvPr id="3" name="Oval 12"/>
                <p:cNvSpPr/>
                <p:nvPr userDrawn="1"/>
              </p:nvSpPr>
              <p:spPr>
                <a:xfrm>
                  <a:off x="480" y="480"/>
                  <a:ext cx="1970" cy="1826"/>
                </a:xfrm>
                <a:prstGeom prst="ellipse">
                  <a:avLst/>
                </a:prstGeom>
                <a:noFill/>
                <a:ln w="9525" cap="flat" cmpd="sng">
                  <a:solidFill>
                    <a:schemeClr val="accent1"/>
                  </a:solidFill>
                  <a:prstDash val="solid"/>
                  <a:headEnd type="none" w="med" len="med"/>
                  <a:tailEnd type="none" w="med" len="med"/>
                </a:ln>
              </p:spPr>
              <p:txBody>
                <a:bodyPr wrap="none" anchor="ctr"/>
                <a:p>
                  <a:pPr lvl="0" eaLnBrk="1" hangingPunct="1"/>
                  <a:endParaRPr lang="zh-CN" altLang="en-US" dirty="0">
                    <a:latin typeface="Times New Roman" panose="02020603050405020304" pitchFamily="18" charset="0"/>
                  </a:endParaRPr>
                </a:p>
              </p:txBody>
            </p:sp>
            <p:sp>
              <p:nvSpPr>
                <p:cNvPr id="2071" name="Oval 13"/>
                <p:cNvSpPr/>
                <p:nvPr userDrawn="1"/>
              </p:nvSpPr>
              <p:spPr>
                <a:xfrm>
                  <a:off x="720" y="720"/>
                  <a:ext cx="1488" cy="1344"/>
                </a:xfrm>
                <a:prstGeom prst="ellipse">
                  <a:avLst/>
                </a:prstGeom>
                <a:noFill/>
                <a:ln w="9525" cap="flat" cmpd="sng">
                  <a:solidFill>
                    <a:schemeClr val="accent1"/>
                  </a:solidFill>
                  <a:prstDash val="solid"/>
                  <a:headEnd type="none" w="med" len="med"/>
                  <a:tailEnd type="none" w="med" len="med"/>
                </a:ln>
              </p:spPr>
              <p:txBody>
                <a:bodyPr wrap="none" anchor="ctr"/>
                <a:p>
                  <a:pPr lvl="0" eaLnBrk="1" hangingPunct="1"/>
                  <a:endParaRPr lang="zh-CN" altLang="en-US" dirty="0">
                    <a:latin typeface="Times New Roman" panose="02020603050405020304" pitchFamily="18" charset="0"/>
                  </a:endParaRPr>
                </a:p>
              </p:txBody>
            </p:sp>
            <p:sp>
              <p:nvSpPr>
                <p:cNvPr id="2072" name="Oval 14"/>
                <p:cNvSpPr/>
                <p:nvPr userDrawn="1"/>
              </p:nvSpPr>
              <p:spPr>
                <a:xfrm>
                  <a:off x="911" y="912"/>
                  <a:ext cx="1105" cy="958"/>
                </a:xfrm>
                <a:prstGeom prst="ellipse">
                  <a:avLst/>
                </a:prstGeom>
                <a:noFill/>
                <a:ln w="9525" cap="flat" cmpd="sng">
                  <a:solidFill>
                    <a:schemeClr val="accent1"/>
                  </a:solidFill>
                  <a:prstDash val="sysDot"/>
                  <a:headEnd type="none" w="med" len="med"/>
                  <a:tailEnd type="none" w="med" len="med"/>
                </a:ln>
              </p:spPr>
              <p:txBody>
                <a:bodyPr wrap="none" anchor="ctr"/>
                <a:p>
                  <a:pPr lvl="0" eaLnBrk="1" hangingPunct="1"/>
                  <a:endParaRPr lang="zh-CN" altLang="en-US" dirty="0">
                    <a:latin typeface="Times New Roman" panose="02020603050405020304" pitchFamily="18" charset="0"/>
                  </a:endParaRPr>
                </a:p>
              </p:txBody>
            </p:sp>
          </p:grpSp>
          <p:grpSp>
            <p:nvGrpSpPr>
              <p:cNvPr id="2062" name="Group 15"/>
              <p:cNvGrpSpPr/>
              <p:nvPr userDrawn="1"/>
            </p:nvGrpSpPr>
            <p:grpSpPr>
              <a:xfrm>
                <a:off x="2832" y="96"/>
                <a:ext cx="2736" cy="2592"/>
                <a:chOff x="0" y="0"/>
                <a:chExt cx="2928" cy="2784"/>
              </a:xfrm>
            </p:grpSpPr>
            <p:sp>
              <p:nvSpPr>
                <p:cNvPr id="2063" name="Oval 16"/>
                <p:cNvSpPr/>
                <p:nvPr userDrawn="1"/>
              </p:nvSpPr>
              <p:spPr>
                <a:xfrm>
                  <a:off x="0" y="0"/>
                  <a:ext cx="2928" cy="2784"/>
                </a:xfrm>
                <a:prstGeom prst="ellipse">
                  <a:avLst/>
                </a:prstGeom>
                <a:noFill/>
                <a:ln w="9525" cap="flat" cmpd="sng">
                  <a:solidFill>
                    <a:schemeClr val="accent1"/>
                  </a:solidFill>
                  <a:prstDash val="solid"/>
                  <a:headEnd type="none" w="med" len="med"/>
                  <a:tailEnd type="none" w="med" len="med"/>
                </a:ln>
              </p:spPr>
              <p:txBody>
                <a:bodyPr wrap="none" anchor="ctr"/>
                <a:p>
                  <a:pPr lvl="0" eaLnBrk="1" hangingPunct="1"/>
                  <a:endParaRPr lang="zh-CN" altLang="en-US" dirty="0">
                    <a:latin typeface="Times New Roman" panose="02020603050405020304" pitchFamily="18" charset="0"/>
                  </a:endParaRPr>
                </a:p>
              </p:txBody>
            </p:sp>
            <p:sp>
              <p:nvSpPr>
                <p:cNvPr id="2064" name="Oval 17"/>
                <p:cNvSpPr/>
                <p:nvPr userDrawn="1"/>
              </p:nvSpPr>
              <p:spPr>
                <a:xfrm>
                  <a:off x="240" y="240"/>
                  <a:ext cx="2452" cy="2305"/>
                </a:xfrm>
                <a:prstGeom prst="ellipse">
                  <a:avLst/>
                </a:prstGeom>
                <a:noFill/>
                <a:ln w="9525" cap="flat" cmpd="sng">
                  <a:solidFill>
                    <a:schemeClr val="accent1"/>
                  </a:solidFill>
                  <a:prstDash val="solid"/>
                  <a:headEnd type="none" w="med" len="med"/>
                  <a:tailEnd type="none" w="med" len="med"/>
                </a:ln>
              </p:spPr>
              <p:txBody>
                <a:bodyPr wrap="none" anchor="ctr"/>
                <a:p>
                  <a:pPr lvl="0" eaLnBrk="1" hangingPunct="1"/>
                  <a:endParaRPr lang="zh-CN" altLang="en-US" dirty="0">
                    <a:latin typeface="Times New Roman" panose="02020603050405020304" pitchFamily="18" charset="0"/>
                  </a:endParaRPr>
                </a:p>
              </p:txBody>
            </p:sp>
            <p:sp>
              <p:nvSpPr>
                <p:cNvPr id="2065" name="Oval 18"/>
                <p:cNvSpPr/>
                <p:nvPr userDrawn="1"/>
              </p:nvSpPr>
              <p:spPr>
                <a:xfrm>
                  <a:off x="481" y="480"/>
                  <a:ext cx="1967" cy="1824"/>
                </a:xfrm>
                <a:prstGeom prst="ellipse">
                  <a:avLst/>
                </a:prstGeom>
                <a:noFill/>
                <a:ln w="9525" cap="flat" cmpd="sng">
                  <a:solidFill>
                    <a:schemeClr val="accent1"/>
                  </a:solidFill>
                  <a:prstDash val="solid"/>
                  <a:headEnd type="none" w="med" len="med"/>
                  <a:tailEnd type="none" w="med" len="med"/>
                </a:ln>
              </p:spPr>
              <p:txBody>
                <a:bodyPr wrap="none" anchor="ctr"/>
                <a:p>
                  <a:pPr lvl="0" eaLnBrk="1" hangingPunct="1"/>
                  <a:endParaRPr lang="zh-CN" altLang="en-US" dirty="0">
                    <a:latin typeface="Times New Roman" panose="02020603050405020304" pitchFamily="18" charset="0"/>
                  </a:endParaRPr>
                </a:p>
              </p:txBody>
            </p:sp>
            <p:sp>
              <p:nvSpPr>
                <p:cNvPr id="2066" name="Oval 19"/>
                <p:cNvSpPr/>
                <p:nvPr userDrawn="1"/>
              </p:nvSpPr>
              <p:spPr>
                <a:xfrm>
                  <a:off x="720" y="720"/>
                  <a:ext cx="1488" cy="1347"/>
                </a:xfrm>
                <a:prstGeom prst="ellipse">
                  <a:avLst/>
                </a:prstGeom>
                <a:noFill/>
                <a:ln w="9525" cap="flat" cmpd="sng">
                  <a:solidFill>
                    <a:schemeClr val="accent1"/>
                  </a:solidFill>
                  <a:prstDash val="solid"/>
                  <a:headEnd type="none" w="med" len="med"/>
                  <a:tailEnd type="none" w="med" len="med"/>
                </a:ln>
              </p:spPr>
              <p:txBody>
                <a:bodyPr wrap="none" anchor="ctr"/>
                <a:p>
                  <a:pPr lvl="0" eaLnBrk="1" hangingPunct="1"/>
                  <a:endParaRPr lang="zh-CN" altLang="en-US" dirty="0">
                    <a:latin typeface="Times New Roman" panose="02020603050405020304" pitchFamily="18" charset="0"/>
                  </a:endParaRPr>
                </a:p>
              </p:txBody>
            </p:sp>
            <p:sp>
              <p:nvSpPr>
                <p:cNvPr id="2067" name="Oval 20"/>
                <p:cNvSpPr/>
                <p:nvPr userDrawn="1"/>
              </p:nvSpPr>
              <p:spPr>
                <a:xfrm>
                  <a:off x="912" y="912"/>
                  <a:ext cx="1104" cy="960"/>
                </a:xfrm>
                <a:prstGeom prst="ellipse">
                  <a:avLst/>
                </a:prstGeom>
                <a:noFill/>
                <a:ln w="9525" cap="flat" cmpd="sng">
                  <a:solidFill>
                    <a:schemeClr val="accent1"/>
                  </a:solidFill>
                  <a:prstDash val="sysDot"/>
                  <a:headEnd type="none" w="med" len="med"/>
                  <a:tailEnd type="none" w="med" len="med"/>
                </a:ln>
              </p:spPr>
              <p:txBody>
                <a:bodyPr wrap="none" anchor="ctr"/>
                <a:p>
                  <a:pPr lvl="0" eaLnBrk="1" hangingPunct="1"/>
                  <a:endParaRPr lang="zh-CN" altLang="en-US" dirty="0">
                    <a:latin typeface="Times New Roman" panose="02020603050405020304" pitchFamily="18" charset="0"/>
                  </a:endParaRPr>
                </a:p>
              </p:txBody>
            </p:sp>
          </p:grpSp>
        </p:grpSp>
        <p:sp>
          <p:nvSpPr>
            <p:cNvPr id="2057" name="Line 26"/>
            <p:cNvSpPr/>
            <p:nvPr userDrawn="1"/>
          </p:nvSpPr>
          <p:spPr>
            <a:xfrm flipH="1">
              <a:off x="0" y="1536"/>
              <a:ext cx="1584" cy="2160"/>
            </a:xfrm>
            <a:prstGeom prst="line">
              <a:avLst/>
            </a:prstGeom>
            <a:ln w="9525" cap="flat" cmpd="sng">
              <a:solidFill>
                <a:schemeClr val="accent1"/>
              </a:solidFill>
              <a:prstDash val="dash"/>
              <a:headEnd type="none" w="med" len="med"/>
              <a:tailEnd type="none" w="med" len="med"/>
            </a:ln>
          </p:spPr>
        </p:sp>
        <p:sp>
          <p:nvSpPr>
            <p:cNvPr id="2058" name="Line 27"/>
            <p:cNvSpPr/>
            <p:nvPr userDrawn="1"/>
          </p:nvSpPr>
          <p:spPr>
            <a:xfrm>
              <a:off x="4176" y="1392"/>
              <a:ext cx="1584" cy="1728"/>
            </a:xfrm>
            <a:prstGeom prst="line">
              <a:avLst/>
            </a:prstGeom>
            <a:ln w="9525" cap="flat" cmpd="sng">
              <a:solidFill>
                <a:schemeClr val="accent1"/>
              </a:solidFill>
              <a:prstDash val="dash"/>
              <a:headEnd type="none" w="med" len="med"/>
              <a:tailEnd type="none" w="med" len="med"/>
            </a:ln>
          </p:spPr>
        </p:sp>
        <p:sp>
          <p:nvSpPr>
            <p:cNvPr id="2059" name="Line 28"/>
            <p:cNvSpPr/>
            <p:nvPr userDrawn="1"/>
          </p:nvSpPr>
          <p:spPr>
            <a:xfrm flipV="1">
              <a:off x="3216" y="0"/>
              <a:ext cx="240" cy="3120"/>
            </a:xfrm>
            <a:prstGeom prst="line">
              <a:avLst/>
            </a:prstGeom>
            <a:ln w="9525" cap="flat" cmpd="sng">
              <a:solidFill>
                <a:schemeClr val="accent1"/>
              </a:solidFill>
              <a:prstDash val="solid"/>
              <a:headEnd type="none" w="med" len="med"/>
              <a:tailEnd type="none" w="med" len="med"/>
            </a:ln>
          </p:spPr>
        </p:sp>
      </p:grpSp>
      <p:sp>
        <p:nvSpPr>
          <p:cNvPr id="2069" name="Rectangle 21"/>
          <p:cNvSpPr>
            <a:spLocks noGrp="1" noChangeArrowheads="1"/>
          </p:cNvSpPr>
          <p:nvPr>
            <p:ph type="ctrTitle"/>
          </p:nvPr>
        </p:nvSpPr>
        <p:spPr>
          <a:xfrm>
            <a:off x="685800" y="2286000"/>
            <a:ext cx="7772400" cy="1143000"/>
          </a:xfrm>
        </p:spPr>
        <p:txBody>
          <a:bodyPr/>
          <a:lstStyle>
            <a:lvl1pPr>
              <a:defRPr/>
            </a:lvl1pPr>
          </a:lstStyle>
          <a:p>
            <a:r>
              <a:rPr lang="zh-CN" altLang="en-US"/>
              <a:t>单击此处编辑母版标题样式</a:t>
            </a:r>
            <a:endParaRPr lang="zh-CN" altLang="en-US"/>
          </a:p>
        </p:txBody>
      </p:sp>
      <p:sp>
        <p:nvSpPr>
          <p:cNvPr id="2070" name="Rectangle 2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CN" altLang="en-US"/>
              <a:t>单击此处编辑母版副标题样式</a:t>
            </a:r>
            <a:endParaRPr lang="zh-CN" altLang="en-US"/>
          </a:p>
        </p:txBody>
      </p:sp>
      <p:sp>
        <p:nvSpPr>
          <p:cNvPr id="49" name="Rectangle 23"/>
          <p:cNvSpPr>
            <a:spLocks noGrp="1" noChangeArrowheads="1"/>
          </p:cNvSpPr>
          <p:nvPr>
            <p:ph type="dt" sz="half" idx="2"/>
          </p:nvPr>
        </p:nvSpPr>
        <p:spPr bwMode="auto">
          <a:xfrm>
            <a:off x="685800" y="6248400"/>
            <a:ext cx="1905000" cy="457200"/>
          </a:xfrm>
          <a:prstGeom prst="rect">
            <a:avLst/>
          </a:prstGeom>
          <a:ln>
            <a:miter lim="800000"/>
          </a:ln>
        </p:spPr>
        <p:txBody>
          <a:bodyPr vert="horz" wrap="square" lIns="91440" tIns="45720" rIns="91440" bIns="45720" numCol="1" anchor="t" anchorCtr="0" compatLnSpc="1"/>
          <a:lstStyle>
            <a:lvl1pPr>
              <a:defRPr b="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0" name="Rectangle 24"/>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b="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1" name="Rectangle 25"/>
          <p:cNvSpPr>
            <a:spLocks noGrp="1" noChangeArrowheads="1"/>
          </p:cNvSpPr>
          <p:nvPr>
            <p:ph type="sldNum" sz="quarter" idx="4"/>
          </p:nvPr>
        </p:nvSpPr>
        <p:spPr bwMode="auto">
          <a:xfrm>
            <a:off x="6553200" y="6248400"/>
            <a:ext cx="1905000" cy="457200"/>
          </a:xfrm>
          <a:prstGeom prst="rect">
            <a:avLst/>
          </a:prstGeom>
          <a:ln>
            <a:miter lim="800000"/>
          </a:ln>
        </p:spPr>
        <p:txBody>
          <a:bodyPr vert="horz" wrap="square" lIns="91440" tIns="45720" rIns="91440" bIns="45720" numCol="1" anchor="t" anchorCtr="0" compatLnSpc="1"/>
          <a:p>
            <a:pPr algn="r"/>
            <a:fld id="{9A0DB2DC-4C9A-4742-B13C-FB6460FD3503}" type="slidenum">
              <a:rPr lang="zh-CN" altLang="en-US" dirty="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85800" y="1981200"/>
            <a:ext cx="7772400" cy="41148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accent2"/>
              </a:buClr>
              <a:buSzPct val="110000"/>
              <a:buFontTx/>
              <a:buChar char="•"/>
              <a:defRPr/>
            </a:pPr>
            <a:endParaRPr kumimoji="1"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2"/>
              </a:buClr>
              <a:buSzPct val="110000"/>
              <a:buFontTx/>
              <a:buNone/>
              <a:defRPr/>
            </a:pPr>
            <a:endParaRPr kumimoji="1"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p:grpSp>
        <p:nvGrpSpPr>
          <p:cNvPr id="1026" name="Group 25"/>
          <p:cNvGrpSpPr/>
          <p:nvPr/>
        </p:nvGrpSpPr>
        <p:grpSpPr>
          <a:xfrm>
            <a:off x="0" y="0"/>
            <a:ext cx="8839200" cy="6858000"/>
            <a:chOff x="0" y="0"/>
            <a:chExt cx="5568" cy="4320"/>
          </a:xfrm>
        </p:grpSpPr>
        <p:grpSp>
          <p:nvGrpSpPr>
            <p:cNvPr id="1032" name="Group 12"/>
            <p:cNvGrpSpPr/>
            <p:nvPr userDrawn="1"/>
          </p:nvGrpSpPr>
          <p:grpSpPr>
            <a:xfrm>
              <a:off x="0" y="0"/>
              <a:ext cx="3216" cy="3072"/>
              <a:chOff x="0" y="0"/>
              <a:chExt cx="2928" cy="2784"/>
            </a:xfrm>
          </p:grpSpPr>
          <p:sp>
            <p:nvSpPr>
              <p:cNvPr id="1045" name="Oval 7"/>
              <p:cNvSpPr/>
              <p:nvPr userDrawn="1"/>
            </p:nvSpPr>
            <p:spPr>
              <a:xfrm>
                <a:off x="0" y="0"/>
                <a:ext cx="2928" cy="2784"/>
              </a:xfrm>
              <a:prstGeom prst="ellipse">
                <a:avLst/>
              </a:prstGeom>
              <a:noFill/>
              <a:ln w="9525" cap="flat" cmpd="sng">
                <a:solidFill>
                  <a:schemeClr val="accent1"/>
                </a:solidFill>
                <a:prstDash val="solid"/>
                <a:headEnd type="none" w="med" len="med"/>
                <a:tailEnd type="none" w="med" len="med"/>
              </a:ln>
            </p:spPr>
            <p:txBody>
              <a:bodyPr wrap="none" anchor="ctr"/>
              <a:p>
                <a:pPr lvl="0" eaLnBrk="1" hangingPunct="1"/>
                <a:endParaRPr lang="zh-CN" altLang="en-US" dirty="0">
                  <a:latin typeface="Times New Roman" panose="02020603050405020304" pitchFamily="18" charset="0"/>
                </a:endParaRPr>
              </a:p>
            </p:txBody>
          </p:sp>
          <p:sp>
            <p:nvSpPr>
              <p:cNvPr id="1046" name="Oval 8"/>
              <p:cNvSpPr/>
              <p:nvPr userDrawn="1"/>
            </p:nvSpPr>
            <p:spPr>
              <a:xfrm>
                <a:off x="240" y="240"/>
                <a:ext cx="2445" cy="2304"/>
              </a:xfrm>
              <a:prstGeom prst="ellipse">
                <a:avLst/>
              </a:prstGeom>
              <a:noFill/>
              <a:ln w="9525" cap="flat" cmpd="sng">
                <a:solidFill>
                  <a:schemeClr val="accent1"/>
                </a:solidFill>
                <a:prstDash val="solid"/>
                <a:headEnd type="none" w="med" len="med"/>
                <a:tailEnd type="none" w="med" len="med"/>
              </a:ln>
            </p:spPr>
            <p:txBody>
              <a:bodyPr wrap="none" anchor="ctr"/>
              <a:p>
                <a:pPr lvl="0" eaLnBrk="1" hangingPunct="1"/>
                <a:endParaRPr lang="zh-CN" altLang="en-US" dirty="0">
                  <a:latin typeface="Times New Roman" panose="02020603050405020304" pitchFamily="18" charset="0"/>
                </a:endParaRPr>
              </a:p>
            </p:txBody>
          </p:sp>
          <p:sp>
            <p:nvSpPr>
              <p:cNvPr id="1047" name="Oval 9"/>
              <p:cNvSpPr/>
              <p:nvPr userDrawn="1"/>
            </p:nvSpPr>
            <p:spPr>
              <a:xfrm>
                <a:off x="480" y="480"/>
                <a:ext cx="1968" cy="1822"/>
              </a:xfrm>
              <a:prstGeom prst="ellipse">
                <a:avLst/>
              </a:prstGeom>
              <a:noFill/>
              <a:ln w="9525" cap="flat" cmpd="sng">
                <a:solidFill>
                  <a:schemeClr val="accent1"/>
                </a:solidFill>
                <a:prstDash val="solid"/>
                <a:headEnd type="none" w="med" len="med"/>
                <a:tailEnd type="none" w="med" len="med"/>
              </a:ln>
            </p:spPr>
            <p:txBody>
              <a:bodyPr wrap="none" anchor="ctr"/>
              <a:p>
                <a:pPr lvl="0" eaLnBrk="1" hangingPunct="1"/>
                <a:endParaRPr lang="zh-CN" altLang="en-US" dirty="0">
                  <a:latin typeface="Times New Roman" panose="02020603050405020304" pitchFamily="18" charset="0"/>
                </a:endParaRPr>
              </a:p>
            </p:txBody>
          </p:sp>
          <p:sp>
            <p:nvSpPr>
              <p:cNvPr id="1048" name="Oval 10"/>
              <p:cNvSpPr/>
              <p:nvPr userDrawn="1"/>
            </p:nvSpPr>
            <p:spPr>
              <a:xfrm>
                <a:off x="720" y="720"/>
                <a:ext cx="1488" cy="1349"/>
              </a:xfrm>
              <a:prstGeom prst="ellipse">
                <a:avLst/>
              </a:prstGeom>
              <a:noFill/>
              <a:ln w="9525" cap="flat" cmpd="sng">
                <a:solidFill>
                  <a:schemeClr val="accent1"/>
                </a:solidFill>
                <a:prstDash val="solid"/>
                <a:headEnd type="none" w="med" len="med"/>
                <a:tailEnd type="none" w="med" len="med"/>
              </a:ln>
            </p:spPr>
            <p:txBody>
              <a:bodyPr wrap="none" anchor="ctr"/>
              <a:p>
                <a:pPr lvl="0" eaLnBrk="1" hangingPunct="1"/>
                <a:endParaRPr lang="zh-CN" altLang="en-US" dirty="0">
                  <a:latin typeface="Times New Roman" panose="02020603050405020304" pitchFamily="18" charset="0"/>
                </a:endParaRPr>
              </a:p>
            </p:txBody>
          </p:sp>
          <p:sp>
            <p:nvSpPr>
              <p:cNvPr id="1049" name="Oval 11"/>
              <p:cNvSpPr/>
              <p:nvPr userDrawn="1"/>
            </p:nvSpPr>
            <p:spPr>
              <a:xfrm>
                <a:off x="912" y="912"/>
                <a:ext cx="1103" cy="962"/>
              </a:xfrm>
              <a:prstGeom prst="ellipse">
                <a:avLst/>
              </a:prstGeom>
              <a:noFill/>
              <a:ln w="9525" cap="flat" cmpd="sng">
                <a:solidFill>
                  <a:schemeClr val="accent1"/>
                </a:solidFill>
                <a:prstDash val="sysDot"/>
                <a:headEnd type="none" w="med" len="med"/>
                <a:tailEnd type="none" w="med" len="med"/>
              </a:ln>
            </p:spPr>
            <p:txBody>
              <a:bodyPr wrap="none" anchor="ctr"/>
              <a:p>
                <a:pPr lvl="0" eaLnBrk="1" hangingPunct="1"/>
                <a:endParaRPr lang="zh-CN" altLang="en-US" dirty="0">
                  <a:latin typeface="Times New Roman" panose="02020603050405020304" pitchFamily="18" charset="0"/>
                </a:endParaRPr>
              </a:p>
            </p:txBody>
          </p:sp>
        </p:grpSp>
        <p:grpSp>
          <p:nvGrpSpPr>
            <p:cNvPr id="1033" name="Group 13"/>
            <p:cNvGrpSpPr/>
            <p:nvPr userDrawn="1"/>
          </p:nvGrpSpPr>
          <p:grpSpPr>
            <a:xfrm>
              <a:off x="2016" y="2016"/>
              <a:ext cx="2448" cy="2304"/>
              <a:chOff x="0" y="0"/>
              <a:chExt cx="2928" cy="2784"/>
            </a:xfrm>
          </p:grpSpPr>
          <p:sp>
            <p:nvSpPr>
              <p:cNvPr id="1040" name="Oval 14"/>
              <p:cNvSpPr/>
              <p:nvPr userDrawn="1"/>
            </p:nvSpPr>
            <p:spPr>
              <a:xfrm>
                <a:off x="0" y="0"/>
                <a:ext cx="2928" cy="2784"/>
              </a:xfrm>
              <a:prstGeom prst="ellipse">
                <a:avLst/>
              </a:prstGeom>
              <a:noFill/>
              <a:ln w="9525" cap="flat" cmpd="sng">
                <a:solidFill>
                  <a:schemeClr val="accent1"/>
                </a:solidFill>
                <a:prstDash val="solid"/>
                <a:headEnd type="none" w="med" len="med"/>
                <a:tailEnd type="none" w="med" len="med"/>
              </a:ln>
            </p:spPr>
            <p:txBody>
              <a:bodyPr wrap="none" anchor="ctr"/>
              <a:p>
                <a:pPr lvl="0" eaLnBrk="1" hangingPunct="1"/>
                <a:endParaRPr lang="zh-CN" altLang="en-US" dirty="0">
                  <a:latin typeface="Times New Roman" panose="02020603050405020304" pitchFamily="18" charset="0"/>
                </a:endParaRPr>
              </a:p>
            </p:txBody>
          </p:sp>
          <p:sp>
            <p:nvSpPr>
              <p:cNvPr id="1041" name="Oval 15"/>
              <p:cNvSpPr/>
              <p:nvPr userDrawn="1"/>
            </p:nvSpPr>
            <p:spPr>
              <a:xfrm>
                <a:off x="240" y="240"/>
                <a:ext cx="2447" cy="2303"/>
              </a:xfrm>
              <a:prstGeom prst="ellipse">
                <a:avLst/>
              </a:prstGeom>
              <a:noFill/>
              <a:ln w="9525" cap="flat" cmpd="sng">
                <a:solidFill>
                  <a:schemeClr val="accent1"/>
                </a:solidFill>
                <a:prstDash val="solid"/>
                <a:headEnd type="none" w="med" len="med"/>
                <a:tailEnd type="none" w="med" len="med"/>
              </a:ln>
            </p:spPr>
            <p:txBody>
              <a:bodyPr wrap="none" anchor="ctr"/>
              <a:p>
                <a:pPr lvl="0" eaLnBrk="1" hangingPunct="1"/>
                <a:endParaRPr lang="zh-CN" altLang="en-US" dirty="0">
                  <a:latin typeface="Times New Roman" panose="02020603050405020304" pitchFamily="18" charset="0"/>
                </a:endParaRPr>
              </a:p>
            </p:txBody>
          </p:sp>
          <p:sp>
            <p:nvSpPr>
              <p:cNvPr id="1042" name="Oval 16"/>
              <p:cNvSpPr/>
              <p:nvPr userDrawn="1"/>
            </p:nvSpPr>
            <p:spPr>
              <a:xfrm>
                <a:off x="480" y="480"/>
                <a:ext cx="1970" cy="1826"/>
              </a:xfrm>
              <a:prstGeom prst="ellipse">
                <a:avLst/>
              </a:prstGeom>
              <a:noFill/>
              <a:ln w="9525" cap="flat" cmpd="sng">
                <a:solidFill>
                  <a:schemeClr val="accent1"/>
                </a:solidFill>
                <a:prstDash val="solid"/>
                <a:headEnd type="none" w="med" len="med"/>
                <a:tailEnd type="none" w="med" len="med"/>
              </a:ln>
            </p:spPr>
            <p:txBody>
              <a:bodyPr wrap="none" anchor="ctr"/>
              <a:p>
                <a:pPr lvl="0" eaLnBrk="1" hangingPunct="1"/>
                <a:endParaRPr lang="zh-CN" altLang="en-US" dirty="0">
                  <a:latin typeface="Times New Roman" panose="02020603050405020304" pitchFamily="18" charset="0"/>
                </a:endParaRPr>
              </a:p>
            </p:txBody>
          </p:sp>
          <p:sp>
            <p:nvSpPr>
              <p:cNvPr id="1043" name="Oval 17"/>
              <p:cNvSpPr/>
              <p:nvPr userDrawn="1"/>
            </p:nvSpPr>
            <p:spPr>
              <a:xfrm>
                <a:off x="720" y="720"/>
                <a:ext cx="1488" cy="1344"/>
              </a:xfrm>
              <a:prstGeom prst="ellipse">
                <a:avLst/>
              </a:prstGeom>
              <a:noFill/>
              <a:ln w="9525" cap="flat" cmpd="sng">
                <a:solidFill>
                  <a:schemeClr val="accent1"/>
                </a:solidFill>
                <a:prstDash val="solid"/>
                <a:headEnd type="none" w="med" len="med"/>
                <a:tailEnd type="none" w="med" len="med"/>
              </a:ln>
            </p:spPr>
            <p:txBody>
              <a:bodyPr wrap="none" anchor="ctr"/>
              <a:p>
                <a:pPr lvl="0" eaLnBrk="1" hangingPunct="1"/>
                <a:endParaRPr lang="zh-CN" altLang="en-US" dirty="0">
                  <a:latin typeface="Times New Roman" panose="02020603050405020304" pitchFamily="18" charset="0"/>
                </a:endParaRPr>
              </a:p>
            </p:txBody>
          </p:sp>
          <p:sp>
            <p:nvSpPr>
              <p:cNvPr id="1044" name="Oval 18"/>
              <p:cNvSpPr/>
              <p:nvPr userDrawn="1"/>
            </p:nvSpPr>
            <p:spPr>
              <a:xfrm>
                <a:off x="911" y="912"/>
                <a:ext cx="1105" cy="958"/>
              </a:xfrm>
              <a:prstGeom prst="ellipse">
                <a:avLst/>
              </a:prstGeom>
              <a:noFill/>
              <a:ln w="9525" cap="flat" cmpd="sng">
                <a:solidFill>
                  <a:schemeClr val="accent1"/>
                </a:solidFill>
                <a:prstDash val="sysDot"/>
                <a:headEnd type="none" w="med" len="med"/>
                <a:tailEnd type="none" w="med" len="med"/>
              </a:ln>
            </p:spPr>
            <p:txBody>
              <a:bodyPr wrap="none" anchor="ctr"/>
              <a:p>
                <a:pPr lvl="0" eaLnBrk="1" hangingPunct="1"/>
                <a:endParaRPr lang="zh-CN" altLang="en-US" dirty="0">
                  <a:latin typeface="Times New Roman" panose="02020603050405020304" pitchFamily="18" charset="0"/>
                </a:endParaRPr>
              </a:p>
            </p:txBody>
          </p:sp>
        </p:grpSp>
        <p:grpSp>
          <p:nvGrpSpPr>
            <p:cNvPr id="1034" name="Group 19"/>
            <p:cNvGrpSpPr/>
            <p:nvPr userDrawn="1"/>
          </p:nvGrpSpPr>
          <p:grpSpPr>
            <a:xfrm>
              <a:off x="2832" y="96"/>
              <a:ext cx="2736" cy="2592"/>
              <a:chOff x="0" y="0"/>
              <a:chExt cx="2928" cy="2784"/>
            </a:xfrm>
          </p:grpSpPr>
          <p:sp>
            <p:nvSpPr>
              <p:cNvPr id="1035" name="Oval 20"/>
              <p:cNvSpPr/>
              <p:nvPr userDrawn="1"/>
            </p:nvSpPr>
            <p:spPr>
              <a:xfrm>
                <a:off x="0" y="0"/>
                <a:ext cx="2928" cy="2784"/>
              </a:xfrm>
              <a:prstGeom prst="ellipse">
                <a:avLst/>
              </a:prstGeom>
              <a:noFill/>
              <a:ln w="9525" cap="flat" cmpd="sng">
                <a:solidFill>
                  <a:schemeClr val="accent1"/>
                </a:solidFill>
                <a:prstDash val="solid"/>
                <a:headEnd type="none" w="med" len="med"/>
                <a:tailEnd type="none" w="med" len="med"/>
              </a:ln>
            </p:spPr>
            <p:txBody>
              <a:bodyPr wrap="none" anchor="ctr"/>
              <a:p>
                <a:pPr lvl="0" eaLnBrk="1" hangingPunct="1"/>
                <a:endParaRPr lang="zh-CN" altLang="en-US" dirty="0">
                  <a:latin typeface="Times New Roman" panose="02020603050405020304" pitchFamily="18" charset="0"/>
                </a:endParaRPr>
              </a:p>
            </p:txBody>
          </p:sp>
          <p:sp>
            <p:nvSpPr>
              <p:cNvPr id="1036" name="Oval 21"/>
              <p:cNvSpPr/>
              <p:nvPr userDrawn="1"/>
            </p:nvSpPr>
            <p:spPr>
              <a:xfrm>
                <a:off x="240" y="240"/>
                <a:ext cx="2452" cy="2305"/>
              </a:xfrm>
              <a:prstGeom prst="ellipse">
                <a:avLst/>
              </a:prstGeom>
              <a:noFill/>
              <a:ln w="9525" cap="flat" cmpd="sng">
                <a:solidFill>
                  <a:schemeClr val="accent1"/>
                </a:solidFill>
                <a:prstDash val="solid"/>
                <a:headEnd type="none" w="med" len="med"/>
                <a:tailEnd type="none" w="med" len="med"/>
              </a:ln>
            </p:spPr>
            <p:txBody>
              <a:bodyPr wrap="none" anchor="ctr"/>
              <a:p>
                <a:pPr lvl="0" eaLnBrk="1" hangingPunct="1"/>
                <a:endParaRPr lang="zh-CN" altLang="en-US" dirty="0">
                  <a:latin typeface="Times New Roman" panose="02020603050405020304" pitchFamily="18" charset="0"/>
                </a:endParaRPr>
              </a:p>
            </p:txBody>
          </p:sp>
          <p:sp>
            <p:nvSpPr>
              <p:cNvPr id="1037" name="Oval 22"/>
              <p:cNvSpPr/>
              <p:nvPr userDrawn="1"/>
            </p:nvSpPr>
            <p:spPr>
              <a:xfrm>
                <a:off x="481" y="480"/>
                <a:ext cx="1967" cy="1824"/>
              </a:xfrm>
              <a:prstGeom prst="ellipse">
                <a:avLst/>
              </a:prstGeom>
              <a:noFill/>
              <a:ln w="9525" cap="flat" cmpd="sng">
                <a:solidFill>
                  <a:schemeClr val="accent1"/>
                </a:solidFill>
                <a:prstDash val="solid"/>
                <a:headEnd type="none" w="med" len="med"/>
                <a:tailEnd type="none" w="med" len="med"/>
              </a:ln>
            </p:spPr>
            <p:txBody>
              <a:bodyPr wrap="none" anchor="ctr"/>
              <a:p>
                <a:pPr lvl="0" eaLnBrk="1" hangingPunct="1"/>
                <a:endParaRPr lang="zh-CN" altLang="en-US" dirty="0">
                  <a:latin typeface="Times New Roman" panose="02020603050405020304" pitchFamily="18" charset="0"/>
                </a:endParaRPr>
              </a:p>
            </p:txBody>
          </p:sp>
          <p:sp>
            <p:nvSpPr>
              <p:cNvPr id="1038" name="Oval 23"/>
              <p:cNvSpPr/>
              <p:nvPr userDrawn="1"/>
            </p:nvSpPr>
            <p:spPr>
              <a:xfrm>
                <a:off x="720" y="720"/>
                <a:ext cx="1488" cy="1347"/>
              </a:xfrm>
              <a:prstGeom prst="ellipse">
                <a:avLst/>
              </a:prstGeom>
              <a:noFill/>
              <a:ln w="9525" cap="flat" cmpd="sng">
                <a:solidFill>
                  <a:schemeClr val="accent1"/>
                </a:solidFill>
                <a:prstDash val="solid"/>
                <a:headEnd type="none" w="med" len="med"/>
                <a:tailEnd type="none" w="med" len="med"/>
              </a:ln>
            </p:spPr>
            <p:txBody>
              <a:bodyPr wrap="none" anchor="ctr"/>
              <a:p>
                <a:pPr lvl="0" eaLnBrk="1" hangingPunct="1"/>
                <a:endParaRPr lang="zh-CN" altLang="en-US" dirty="0">
                  <a:latin typeface="Times New Roman" panose="02020603050405020304" pitchFamily="18" charset="0"/>
                </a:endParaRPr>
              </a:p>
            </p:txBody>
          </p:sp>
          <p:sp>
            <p:nvSpPr>
              <p:cNvPr id="1039" name="Oval 24"/>
              <p:cNvSpPr/>
              <p:nvPr userDrawn="1"/>
            </p:nvSpPr>
            <p:spPr>
              <a:xfrm>
                <a:off x="912" y="912"/>
                <a:ext cx="1104" cy="960"/>
              </a:xfrm>
              <a:prstGeom prst="ellipse">
                <a:avLst/>
              </a:prstGeom>
              <a:noFill/>
              <a:ln w="9525" cap="flat" cmpd="sng">
                <a:solidFill>
                  <a:schemeClr val="accent1"/>
                </a:solidFill>
                <a:prstDash val="sysDot"/>
                <a:headEnd type="none" w="med" len="med"/>
                <a:tailEnd type="none" w="med" len="med"/>
              </a:ln>
            </p:spPr>
            <p:txBody>
              <a:bodyPr wrap="none" anchor="ctr"/>
              <a:p>
                <a:pPr lvl="0" eaLnBrk="1" hangingPunct="1"/>
                <a:endParaRPr lang="zh-CN" altLang="en-US" dirty="0">
                  <a:latin typeface="Times New Roman" panose="02020603050405020304" pitchFamily="18" charset="0"/>
                </a:endParaRPr>
              </a:p>
            </p:txBody>
          </p:sp>
        </p:grpSp>
      </p:grpSp>
      <p:sp>
        <p:nvSpPr>
          <p:cNvPr id="1027" name="Rectangle 2"/>
          <p:cNvSpPr>
            <a:spLocks noGrp="1"/>
          </p:cNvSpPr>
          <p:nvPr>
            <p:ph type="title"/>
          </p:nvPr>
        </p:nvSpPr>
        <p:spPr>
          <a:xfrm>
            <a:off x="685800" y="609600"/>
            <a:ext cx="77724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8" name="Rectangle 3"/>
          <p:cNvSpPr>
            <a:spLocks noGrp="1"/>
          </p:cNvSpPr>
          <p:nvPr>
            <p:ph type="body" idx="1"/>
          </p:nvPr>
        </p:nvSpPr>
        <p:spPr>
          <a:xfrm>
            <a:off x="685800" y="1981200"/>
            <a:ext cx="77724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Rectangle 4"/>
          <p:cNvSpPr>
            <a:spLocks noGrp="1" noChangeArrowheads="1"/>
          </p:cNvSpPr>
          <p:nvPr>
            <p:ph type="dt" sz="half" idx="2"/>
          </p:nvPr>
        </p:nvSpPr>
        <p:spPr bwMode="auto">
          <a:xfrm>
            <a:off x="685800" y="6248400"/>
            <a:ext cx="1905000" cy="457200"/>
          </a:xfrm>
          <a:prstGeom prst="rect">
            <a:avLst/>
          </a:prstGeom>
          <a:noFill/>
          <a:ln w="9525">
            <a:noFill/>
            <a:miter lim="800000"/>
          </a:ln>
          <a:effectLst/>
        </p:spPr>
        <p:txBody>
          <a:bodyPr vert="horz" wrap="square" lIns="91440" tIns="45720" rIns="91440" bIns="45720" numCol="1" anchor="t" anchorCtr="0" compatLnSpc="1"/>
          <a:lstStyle>
            <a:lvl1pPr>
              <a:defRPr kumimoji="0" sz="1400" b="1">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lstStyle>
            <a:lvl1pPr algn="ctr">
              <a:defRPr kumimoji="0" sz="1400" b="1">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square" lIns="91440" tIns="45720" rIns="91440" bIns="45720" numCol="1" anchor="t" anchorCtr="0" compatLnSpc="1"/>
          <a:lstStyle>
            <a:lvl1pPr algn="r">
              <a:defRPr sz="1400" b="1"/>
            </a:lvl1pPr>
          </a:lstStyle>
          <a:p>
            <a:pPr lvl="0"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accent2"/>
        </a:buClr>
        <a:buSzPct val="110000"/>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11000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110000"/>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5.wmf"/><Relationship Id="rId1"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png"/></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2.xml"/><Relationship Id="rId4" Type="http://schemas.openxmlformats.org/officeDocument/2006/relationships/image" Target="../media/image18.pn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7.xml"/><Relationship Id="rId3" Type="http://schemas.openxmlformats.org/officeDocument/2006/relationships/image" Target="../media/image23.jpeg"/><Relationship Id="rId2" Type="http://schemas.openxmlformats.org/officeDocument/2006/relationships/image" Target="../media/image22.emf"/><Relationship Id="rId1"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image" Target="../media/image24.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tags" Target="../tags/tag4.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2.xml"/><Relationship Id="rId2" Type="http://schemas.openxmlformats.org/officeDocument/2006/relationships/image" Target="../media/image31.png"/><Relationship Id="rId1"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45.xml.rels><?xml version="1.0" encoding="UTF-8" standalone="yes"?>
<Relationships xmlns="http://schemas.openxmlformats.org/package/2006/relationships"><Relationship Id="rId5" Type="http://schemas.openxmlformats.org/officeDocument/2006/relationships/notesSlide" Target="../notesSlides/notesSlide45.xml"/><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33.wmf"/><Relationship Id="rId1" Type="http://schemas.openxmlformats.org/officeDocument/2006/relationships/oleObject" Target="../embeddings/oleObject2.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hyperlink" Target="http://www.1001genomes.or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标题 1"/>
          <p:cNvSpPr>
            <a:spLocks noGrp="1"/>
          </p:cNvSpPr>
          <p:nvPr>
            <p:ph type="title"/>
          </p:nvPr>
        </p:nvSpPr>
        <p:spPr>
          <a:xfrm>
            <a:off x="685800" y="727710"/>
            <a:ext cx="7772400" cy="1143000"/>
          </a:xfrm>
        </p:spPr>
        <p:txBody>
          <a:bodyPr vert="horz" wrap="square" lIns="91440" tIns="45720" rIns="91440" bIns="45720" anchor="ctr"/>
          <a:p>
            <a:r>
              <a:rPr lang="en-US" altLang="zh-CN" b="1" dirty="0">
                <a:solidFill>
                  <a:srgbClr val="FF0000"/>
                </a:solidFill>
              </a:rPr>
              <a:t>Lecture #4. </a:t>
            </a:r>
            <a:br>
              <a:rPr lang="en-US" altLang="zh-CN" b="1" dirty="0">
                <a:solidFill>
                  <a:srgbClr val="FF0000"/>
                </a:solidFill>
              </a:rPr>
            </a:br>
            <a:r>
              <a:rPr lang="en-US" altLang="zh-CN" b="1" dirty="0">
                <a:solidFill>
                  <a:srgbClr val="FF0000"/>
                </a:solidFill>
              </a:rPr>
              <a:t>How plant genomes evolve? </a:t>
            </a:r>
            <a:br>
              <a:rPr lang="en-US" altLang="zh-CN" b="1" dirty="0">
                <a:solidFill>
                  <a:srgbClr val="FF0000"/>
                </a:solidFill>
              </a:rPr>
            </a:br>
            <a:r>
              <a:rPr lang="en-US" altLang="zh-CN" b="1" dirty="0">
                <a:solidFill>
                  <a:srgbClr val="FF0000"/>
                </a:solidFill>
              </a:rPr>
              <a:t>(Part </a:t>
            </a:r>
            <a:r>
              <a:rPr lang="en-US" altLang="zh-CN" b="1" dirty="0">
                <a:solidFill>
                  <a:srgbClr val="FF0000"/>
                </a:solidFill>
              </a:rPr>
              <a:t>2)</a:t>
            </a:r>
            <a:endParaRPr lang="zh-CN" altLang="en-US" b="1" dirty="0">
              <a:solidFill>
                <a:srgbClr val="FF0000"/>
              </a:solidFill>
            </a:endParaRPr>
          </a:p>
        </p:txBody>
      </p:sp>
      <p:sp>
        <p:nvSpPr>
          <p:cNvPr id="3075" name="内容占位符 2"/>
          <p:cNvSpPr>
            <a:spLocks noGrp="1"/>
          </p:cNvSpPr>
          <p:nvPr>
            <p:ph idx="1"/>
          </p:nvPr>
        </p:nvSpPr>
        <p:spPr>
          <a:xfrm>
            <a:off x="481330" y="2590165"/>
            <a:ext cx="8698230" cy="4114800"/>
          </a:xfrm>
        </p:spPr>
        <p:txBody>
          <a:bodyPr vert="horz" wrap="square" lIns="91440" tIns="45720" rIns="91440" bIns="45720" anchor="t"/>
          <a:p>
            <a:pPr>
              <a:lnSpc>
                <a:spcPct val="150000"/>
              </a:lnSpc>
            </a:pPr>
            <a:r>
              <a:rPr lang="en-US" altLang="zh-CN" b="1" dirty="0"/>
              <a:t>4.1 Genomic variations and adaptation</a:t>
            </a:r>
            <a:endParaRPr lang="en-US" altLang="zh-CN" b="1" dirty="0"/>
          </a:p>
          <a:p>
            <a:pPr>
              <a:lnSpc>
                <a:spcPct val="150000"/>
              </a:lnSpc>
            </a:pPr>
            <a:r>
              <a:rPr lang="en-US" altLang="zh-CN" b="1" dirty="0"/>
              <a:t>4.2 Population genomics analysis</a:t>
            </a:r>
            <a:endParaRPr lang="en-US" altLang="zh-CN" b="1" dirty="0"/>
          </a:p>
          <a:p>
            <a:pPr>
              <a:lnSpc>
                <a:spcPct val="150000"/>
              </a:lnSpc>
            </a:pPr>
            <a:r>
              <a:rPr lang="en-US" altLang="zh-CN" b="1" dirty="0"/>
              <a:t>4.3 Crop population and </a:t>
            </a:r>
            <a:r>
              <a:rPr lang="en-US" altLang="zh-CN" b="1" dirty="0">
                <a:sym typeface="+mn-ea"/>
              </a:rPr>
              <a:t>artifical selection</a:t>
            </a:r>
            <a:endParaRPr lang="en-US" altLang="zh-CN" b="1" dirty="0">
              <a:sym typeface="+mn-ea"/>
            </a:endParaRPr>
          </a:p>
          <a:p>
            <a:pPr>
              <a:lnSpc>
                <a:spcPct val="150000"/>
              </a:lnSpc>
            </a:pPr>
            <a:r>
              <a:rPr lang="en-US" altLang="zh-CN" b="1" dirty="0">
                <a:sym typeface="+mn-ea"/>
              </a:rPr>
              <a:t>4.4 Crop pan-genomes</a:t>
            </a:r>
            <a:endParaRPr lang="en-US" altLang="zh-CN" b="1" dirty="0"/>
          </a:p>
          <a:p>
            <a:endParaRPr lang="zh-CN" altLang="en-US" b="1" dirty="0"/>
          </a:p>
        </p:txBody>
      </p:sp>
      <p:sp>
        <p:nvSpPr>
          <p:cNvPr id="2" name="文本框 1"/>
          <p:cNvSpPr txBox="1"/>
          <p:nvPr/>
        </p:nvSpPr>
        <p:spPr>
          <a:xfrm>
            <a:off x="3059430" y="6308725"/>
            <a:ext cx="5770880" cy="337185"/>
          </a:xfrm>
          <a:prstGeom prst="rect">
            <a:avLst/>
          </a:prstGeom>
          <a:noFill/>
        </p:spPr>
        <p:txBody>
          <a:bodyPr wrap="none" rtlCol="0">
            <a:spAutoFit/>
          </a:bodyPr>
          <a:p>
            <a:r>
              <a:rPr lang="zh-CN" altLang="en-US" sz="1600" i="1">
                <a:latin typeface="黑体" panose="02010609060101010101" pitchFamily="49" charset="-122"/>
                <a:ea typeface="黑体" panose="02010609060101010101" pitchFamily="49" charset="-122"/>
                <a:cs typeface="黑体" panose="02010609060101010101" pitchFamily="49" charset="-122"/>
              </a:rPr>
              <a:t>《植物基因组学》配套</a:t>
            </a:r>
            <a:r>
              <a:rPr lang="en-US" altLang="zh-CN" sz="1600" i="1">
                <a:latin typeface="黑体" panose="02010609060101010101" pitchFamily="49" charset="-122"/>
                <a:ea typeface="黑体" panose="02010609060101010101" pitchFamily="49" charset="-122"/>
                <a:cs typeface="黑体" panose="02010609060101010101" pitchFamily="49" charset="-122"/>
              </a:rPr>
              <a:t>PPT</a:t>
            </a:r>
            <a:r>
              <a:rPr lang="zh-CN" altLang="en-US" sz="1600" i="1">
                <a:latin typeface="黑体" panose="02010609060101010101" pitchFamily="49" charset="-122"/>
                <a:ea typeface="黑体" panose="02010609060101010101" pitchFamily="49" charset="-122"/>
                <a:cs typeface="黑体" panose="02010609060101010101" pitchFamily="49" charset="-122"/>
              </a:rPr>
              <a:t>（樊龙江主编，</a:t>
            </a:r>
            <a:r>
              <a:rPr lang="en-US" altLang="zh-CN" sz="1600" i="1">
                <a:latin typeface="黑体" panose="02010609060101010101" pitchFamily="49" charset="-122"/>
                <a:ea typeface="黑体" panose="02010609060101010101" pitchFamily="49" charset="-122"/>
                <a:cs typeface="黑体" panose="02010609060101010101" pitchFamily="49" charset="-122"/>
              </a:rPr>
              <a:t>2020</a:t>
            </a:r>
            <a:r>
              <a:rPr lang="zh-CN" altLang="en-US" sz="1600" i="1">
                <a:latin typeface="黑体" panose="02010609060101010101" pitchFamily="49" charset="-122"/>
                <a:ea typeface="黑体" panose="02010609060101010101" pitchFamily="49" charset="-122"/>
                <a:cs typeface="黑体" panose="02010609060101010101" pitchFamily="49" charset="-122"/>
              </a:rPr>
              <a:t>，科学出版社）</a:t>
            </a:r>
            <a:endParaRPr lang="zh-CN" altLang="en-US" sz="1600" i="1">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标题 1"/>
          <p:cNvSpPr>
            <a:spLocks noGrp="1"/>
          </p:cNvSpPr>
          <p:nvPr>
            <p:ph type="title"/>
          </p:nvPr>
        </p:nvSpPr>
        <p:spPr>
          <a:xfrm>
            <a:off x="549275" y="213995"/>
            <a:ext cx="8192135" cy="1143000"/>
          </a:xfrm>
        </p:spPr>
        <p:txBody>
          <a:bodyPr vert="horz" wrap="square" lIns="91440" tIns="45720" rIns="91440" bIns="45720" anchor="ctr"/>
          <a:p>
            <a:r>
              <a:rPr lang="en-US" altLang="zh-CN" sz="3200" dirty="0"/>
              <a:t>Genomic variations in crop and wild populations</a:t>
            </a:r>
            <a:endParaRPr lang="en-US" altLang="zh-CN" sz="3200" dirty="0"/>
          </a:p>
        </p:txBody>
      </p:sp>
      <p:sp>
        <p:nvSpPr>
          <p:cNvPr id="27651" name="内容占位符 2"/>
          <p:cNvSpPr>
            <a:spLocks noGrp="1"/>
          </p:cNvSpPr>
          <p:nvPr>
            <p:ph idx="1"/>
          </p:nvPr>
        </p:nvSpPr>
        <p:spPr/>
        <p:txBody>
          <a:bodyPr vert="horz" wrap="square" lIns="91440" tIns="45720" rIns="91440" bIns="45720" anchor="t"/>
          <a:p>
            <a:pPr lvl="1"/>
            <a:endParaRPr lang="zh-CN" altLang="en-US" dirty="0"/>
          </a:p>
        </p:txBody>
      </p:sp>
      <p:pic>
        <p:nvPicPr>
          <p:cNvPr id="27652" name="Picture 4"/>
          <p:cNvPicPr>
            <a:picLocks noChangeAspect="1"/>
          </p:cNvPicPr>
          <p:nvPr/>
        </p:nvPicPr>
        <p:blipFill>
          <a:blip r:embed="rId1"/>
          <a:stretch>
            <a:fillRect/>
          </a:stretch>
        </p:blipFill>
        <p:spPr>
          <a:xfrm>
            <a:off x="103823" y="1428750"/>
            <a:ext cx="8936037" cy="4265613"/>
          </a:xfrm>
          <a:prstGeom prst="rect">
            <a:avLst/>
          </a:prstGeom>
          <a:noFill/>
          <a:ln w="9525">
            <a:noFill/>
          </a:ln>
        </p:spPr>
      </p:pic>
      <p:sp>
        <p:nvSpPr>
          <p:cNvPr id="27653" name="TextBox 1"/>
          <p:cNvSpPr txBox="1"/>
          <p:nvPr/>
        </p:nvSpPr>
        <p:spPr>
          <a:xfrm>
            <a:off x="5777230" y="1058863"/>
            <a:ext cx="3262313" cy="369887"/>
          </a:xfrm>
          <a:prstGeom prst="rect">
            <a:avLst/>
          </a:prstGeom>
          <a:noFill/>
          <a:ln w="9525">
            <a:noFill/>
          </a:ln>
        </p:spPr>
        <p:txBody>
          <a:bodyPr wrap="none">
            <a:spAutoFit/>
          </a:bodyPr>
          <a:p>
            <a:r>
              <a:rPr lang="en-US" altLang="zh-CN" sz="1800" dirty="0">
                <a:latin typeface="Times New Roman" panose="02020603050405020304" pitchFamily="18" charset="0"/>
              </a:rPr>
              <a:t>(Qi et al., 2013, Nature Genetics)</a:t>
            </a:r>
            <a:endParaRPr lang="zh-CN" altLang="en-US" sz="1800" dirty="0">
              <a:latin typeface="Times New Roman" panose="02020603050405020304" pitchFamily="18" charset="0"/>
            </a:endParaRPr>
          </a:p>
        </p:txBody>
      </p:sp>
      <p:graphicFrame>
        <p:nvGraphicFramePr>
          <p:cNvPr id="2" name="表格 1"/>
          <p:cNvGraphicFramePr/>
          <p:nvPr>
            <p:custDataLst>
              <p:tags r:id="rId2"/>
            </p:custDataLst>
          </p:nvPr>
        </p:nvGraphicFramePr>
        <p:xfrm>
          <a:off x="262255" y="5764530"/>
          <a:ext cx="8682355" cy="1003935"/>
        </p:xfrm>
        <a:graphic>
          <a:graphicData uri="http://schemas.openxmlformats.org/drawingml/2006/table">
            <a:tbl>
              <a:tblPr firstRow="1" bandRow="1">
                <a:tableStyleId>{5940675A-B579-460E-94D1-54222C63F5DA}</a:tableStyleId>
              </a:tblPr>
              <a:tblGrid>
                <a:gridCol w="1776095"/>
                <a:gridCol w="1543685"/>
                <a:gridCol w="1022985"/>
                <a:gridCol w="1614170"/>
                <a:gridCol w="2725420"/>
              </a:tblGrid>
              <a:tr h="197485">
                <a:tc>
                  <a:txBody>
                    <a:bodyPr/>
                    <a:p>
                      <a:pPr indent="0" algn="ctr">
                        <a:buNone/>
                      </a:pPr>
                      <a:r>
                        <a:rPr lang="en-US" sz="1600" b="0">
                          <a:solidFill>
                            <a:schemeClr val="tx2"/>
                          </a:solidFill>
                          <a:latin typeface="Times New Roman" panose="02020603050405020304" pitchFamily="18" charset="0"/>
                          <a:ea typeface="仿宋" panose="02010609060101010101" charset="-122"/>
                          <a:cs typeface="宋体" panose="02010600030101010101" pitchFamily="2" charset="-122"/>
                        </a:rPr>
                        <a:t>拟南芥</a:t>
                      </a:r>
                      <a:endParaRPr lang="en-US" altLang="en-US" sz="1600" b="0">
                        <a:solidFill>
                          <a:schemeClr val="tx2"/>
                        </a:solidFill>
                        <a:latin typeface="Times New Roman" panose="02020603050405020304" pitchFamily="18" charset="0"/>
                        <a:ea typeface="仿宋" panose="02010609060101010101" charset="-122"/>
                        <a:cs typeface="宋体" panose="02010600030101010101" pitchFamily="2" charset="-122"/>
                      </a:endParaRPr>
                    </a:p>
                  </a:txBody>
                  <a:tcPr marL="68580" marR="68580" marT="0" marB="0" vert="horz" anchor="ctr">
                    <a:lnL w="12700">
                      <a:solidFill>
                        <a:schemeClr val="tx1"/>
                      </a:solidFill>
                      <a:prstDash val="solid"/>
                    </a:lnL>
                    <a:lnR w="12700">
                      <a:solidFill>
                        <a:schemeClr val="tx1"/>
                      </a:solidFill>
                      <a:prstDash val="soli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p>
                      <a:pPr indent="0" algn="ctr">
                        <a:buNone/>
                      </a:pPr>
                      <a:r>
                        <a:rPr lang="en-US" sz="1600" b="0" i="1">
                          <a:latin typeface="Times New Roman" panose="02020603050405020304" pitchFamily="18" charset="0"/>
                          <a:ea typeface="仿宋" panose="02010609060101010101" charset="-122"/>
                          <a:cs typeface="Times New Roman" panose="02020603050405020304" pitchFamily="18" charset="0"/>
                        </a:rPr>
                        <a:t>Arabidopsis thaliana</a:t>
                      </a:r>
                      <a:endParaRPr lang="en-US" altLang="en-US" sz="1600" b="0" i="1">
                        <a:latin typeface="Times New Roman" panose="02020603050405020304" pitchFamily="18" charset="0"/>
                        <a:ea typeface="仿宋" panose="02010609060101010101" charset="-122"/>
                        <a:cs typeface="Times New Roman" panose="02020603050405020304" pitchFamily="18" charset="0"/>
                      </a:endParaRPr>
                    </a:p>
                  </a:txBody>
                  <a:tcPr marL="68580" marR="68580" marT="0" marB="0" vert="horz" anchor="ctr">
                    <a:lnL w="12700">
                      <a:solidFill>
                        <a:schemeClr val="tx1"/>
                      </a:solidFill>
                      <a:prstDash val="solid"/>
                    </a:lnL>
                    <a:lnR w="12700">
                      <a:solidFill>
                        <a:schemeClr val="tx1"/>
                      </a:solidFill>
                      <a:prstDash val="soli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p>
                      <a:pPr indent="0" algn="ctr">
                        <a:buNone/>
                      </a:pPr>
                      <a:r>
                        <a:rPr lang="en-US" sz="1600" b="0">
                          <a:solidFill>
                            <a:schemeClr val="tx2"/>
                          </a:solidFill>
                          <a:latin typeface="Times New Roman" panose="02020603050405020304" pitchFamily="18" charset="0"/>
                          <a:ea typeface="仿宋" panose="02010609060101010101" charset="-122"/>
                          <a:cs typeface="Times New Roman" panose="02020603050405020304" pitchFamily="18" charset="0"/>
                        </a:rPr>
                        <a:t>1135</a:t>
                      </a:r>
                      <a:endParaRPr lang="en-US" altLang="en-US" sz="1600" b="0">
                        <a:solidFill>
                          <a:schemeClr val="tx2"/>
                        </a:solidFill>
                        <a:latin typeface="Times New Roman" panose="02020603050405020304" pitchFamily="18" charset="0"/>
                        <a:ea typeface="仿宋" panose="02010609060101010101" charset="-122"/>
                        <a:cs typeface="Times New Roman" panose="02020603050405020304" pitchFamily="18" charset="0"/>
                      </a:endParaRPr>
                    </a:p>
                  </a:txBody>
                  <a:tcPr marL="68580" marR="68580"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indent="0" algn="ctr">
                        <a:buNone/>
                      </a:pPr>
                      <a:r>
                        <a:rPr lang="en-US" sz="1600" b="0">
                          <a:solidFill>
                            <a:schemeClr val="tx2"/>
                          </a:solidFill>
                          <a:latin typeface="Times New Roman" panose="02020603050405020304" pitchFamily="18" charset="0"/>
                          <a:ea typeface="仿宋" panose="02010609060101010101" charset="-122"/>
                          <a:cs typeface="Times New Roman" panose="02020603050405020304" pitchFamily="18" charset="0"/>
                        </a:rPr>
                        <a:t>0.006</a:t>
                      </a:r>
                      <a:endParaRPr lang="en-US" altLang="en-US" sz="1600" b="0">
                        <a:solidFill>
                          <a:schemeClr val="tx2"/>
                        </a:solidFill>
                        <a:latin typeface="Times New Roman" panose="02020603050405020304" pitchFamily="18" charset="0"/>
                        <a:ea typeface="仿宋" panose="02010609060101010101" charset="-122"/>
                        <a:cs typeface="Times New Roman" panose="02020603050405020304" pitchFamily="18" charset="0"/>
                      </a:endParaRPr>
                    </a:p>
                  </a:txBody>
                  <a:tcPr marL="68580" marR="68580" marT="0" marB="0" vert="horz" anchor="ctr">
                    <a:lnL w="12700">
                      <a:solidFill>
                        <a:schemeClr val="tx1"/>
                      </a:solidFill>
                      <a:prstDash val="solid"/>
                    </a:lnL>
                    <a:lnR w="12700">
                      <a:solidFill>
                        <a:schemeClr val="tx1"/>
                      </a:solidFill>
                      <a:prstDash val="soli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p>
                      <a:pPr indent="0" algn="ctr">
                        <a:buNone/>
                      </a:pPr>
                      <a:r>
                        <a:rPr lang="en-US" sz="1600" b="0">
                          <a:solidFill>
                            <a:schemeClr val="tx2"/>
                          </a:solidFill>
                          <a:latin typeface="Times New Roman" panose="02020603050405020304" pitchFamily="18" charset="0"/>
                          <a:ea typeface="仿宋" panose="02010609060101010101" charset="-122"/>
                          <a:cs typeface="Times New Roman" panose="02020603050405020304" pitchFamily="18" charset="0"/>
                        </a:rPr>
                        <a:t>The 1001 Genomes Consortium, 2016</a:t>
                      </a:r>
                      <a:endParaRPr lang="en-US" altLang="en-US" sz="1600" b="0">
                        <a:solidFill>
                          <a:schemeClr val="tx2"/>
                        </a:solidFill>
                        <a:latin typeface="Times New Roman" panose="02020603050405020304" pitchFamily="18" charset="0"/>
                        <a:ea typeface="仿宋" panose="02010609060101010101" charset="-122"/>
                        <a:cs typeface="Times New Roman" panose="02020603050405020304" pitchFamily="18" charset="0"/>
                      </a:endParaRPr>
                    </a:p>
                  </a:txBody>
                  <a:tcPr marL="68580" marR="68580"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516255">
                <a:tc>
                  <a:txBody>
                    <a:bodyPr/>
                    <a:p>
                      <a:pPr indent="0" algn="ctr">
                        <a:buNone/>
                      </a:pPr>
                      <a:r>
                        <a:rPr lang="zh-CN" altLang="en-US" sz="1600" b="0">
                          <a:solidFill>
                            <a:schemeClr val="tx2"/>
                          </a:solidFill>
                          <a:latin typeface="Times New Roman" panose="02020603050405020304" pitchFamily="18" charset="0"/>
                          <a:ea typeface="仿宋" panose="02010609060101010101" charset="-122"/>
                          <a:cs typeface="宋体" panose="02010600030101010101" pitchFamily="2" charset="-122"/>
                        </a:rPr>
                        <a:t>稗草</a:t>
                      </a:r>
                      <a:endParaRPr lang="zh-CN" altLang="en-US" sz="1600" b="0">
                        <a:solidFill>
                          <a:schemeClr val="tx2"/>
                        </a:solidFill>
                        <a:latin typeface="Times New Roman" panose="02020603050405020304" pitchFamily="18" charset="0"/>
                        <a:ea typeface="仿宋" panose="02010609060101010101" charset="-122"/>
                        <a:cs typeface="宋体" panose="02010600030101010101" pitchFamily="2" charset="-122"/>
                      </a:endParaRPr>
                    </a:p>
                  </a:txBody>
                  <a:tcPr marL="68580" marR="68580" marT="0" marB="0" vert="horz" anchor="ctr">
                    <a:lnL w="12700">
                      <a:solidFill>
                        <a:schemeClr val="tx1"/>
                      </a:solidFill>
                      <a:prstDash val="solid"/>
                    </a:lnL>
                    <a:lnR w="12700">
                      <a:solidFill>
                        <a:schemeClr val="tx1"/>
                      </a:solidFill>
                      <a:prstDash val="soli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p>
                      <a:pPr indent="0" algn="ctr">
                        <a:buNone/>
                      </a:pPr>
                      <a:r>
                        <a:rPr lang="en-US" sz="1600" b="0" i="1">
                          <a:latin typeface="Times New Roman" panose="02020603050405020304" pitchFamily="18" charset="0"/>
                          <a:ea typeface="仿宋" panose="02010609060101010101" charset="-122"/>
                          <a:cs typeface="Times New Roman" panose="02020603050405020304" pitchFamily="18" charset="0"/>
                        </a:rPr>
                        <a:t>E. crus-galli</a:t>
                      </a:r>
                      <a:endParaRPr lang="en-US" altLang="en-US" sz="1600" b="0" i="1">
                        <a:latin typeface="Times New Roman" panose="02020603050405020304" pitchFamily="18" charset="0"/>
                        <a:ea typeface="仿宋" panose="02010609060101010101" charset="-122"/>
                        <a:cs typeface="Times New Roman" panose="02020603050405020304" pitchFamily="18" charset="0"/>
                      </a:endParaRPr>
                    </a:p>
                  </a:txBody>
                  <a:tcPr marL="68580" marR="68580" marT="0" marB="0" vert="horz" anchor="ctr">
                    <a:lnL w="12700">
                      <a:solidFill>
                        <a:schemeClr val="tx1"/>
                      </a:solidFill>
                      <a:prstDash val="solid"/>
                    </a:lnL>
                    <a:lnR w="12700">
                      <a:solidFill>
                        <a:schemeClr val="tx1"/>
                      </a:solidFill>
                      <a:prstDash val="soli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p>
                      <a:pPr indent="0" algn="ctr">
                        <a:buNone/>
                      </a:pPr>
                      <a:r>
                        <a:rPr lang="en-US" altLang="en-US" sz="1600" b="0">
                          <a:latin typeface="Times New Roman" panose="02020603050405020304" pitchFamily="18" charset="0"/>
                          <a:ea typeface="仿宋" panose="02010609060101010101" charset="-122"/>
                          <a:cs typeface="Times New Roman" panose="02020603050405020304" pitchFamily="18" charset="0"/>
                        </a:rPr>
                        <a:t>328</a:t>
                      </a:r>
                      <a:endParaRPr lang="en-US" altLang="en-US" sz="1600" b="0">
                        <a:latin typeface="Times New Roman" panose="02020603050405020304" pitchFamily="18" charset="0"/>
                        <a:ea typeface="仿宋" panose="02010609060101010101" charset="-122"/>
                        <a:cs typeface="Times New Roman" panose="02020603050405020304" pitchFamily="18" charset="0"/>
                      </a:endParaRPr>
                    </a:p>
                  </a:txBody>
                  <a:tcPr marL="68580" marR="68580" marT="0" marB="0" vert="horz" anchor="ctr">
                    <a:lnL w="12700">
                      <a:solidFill>
                        <a:schemeClr val="tx1"/>
                      </a:solidFill>
                      <a:prstDash val="solid"/>
                    </a:lnL>
                    <a:lnR w="12700">
                      <a:solidFill>
                        <a:schemeClr val="tx1"/>
                      </a:solidFill>
                      <a:prstDash val="solid"/>
                    </a:lnR>
                    <a:lnT w="12700">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p>
                      <a:pPr indent="0" algn="ctr">
                        <a:buNone/>
                      </a:pPr>
                      <a:r>
                        <a:rPr lang="en-US" sz="1600" b="0">
                          <a:latin typeface="Times New Roman" panose="02020603050405020304" pitchFamily="18" charset="0"/>
                          <a:ea typeface="仿宋" panose="02010609060101010101" charset="-122"/>
                          <a:cs typeface="Times New Roman" panose="02020603050405020304" pitchFamily="18" charset="0"/>
                        </a:rPr>
                        <a:t>0.001</a:t>
                      </a:r>
                      <a:endParaRPr lang="en-US" altLang="en-US" sz="1600" b="0">
                        <a:latin typeface="Times New Roman" panose="02020603050405020304" pitchFamily="18" charset="0"/>
                        <a:ea typeface="仿宋" panose="02010609060101010101" charset="-122"/>
                        <a:cs typeface="Times New Roman" panose="02020603050405020304" pitchFamily="18" charset="0"/>
                      </a:endParaRPr>
                    </a:p>
                  </a:txBody>
                  <a:tcPr marL="68580" marR="68580" marT="0" marB="0" vert="horz" anchor="ctr">
                    <a:lnL w="12700">
                      <a:solidFill>
                        <a:schemeClr val="tx1"/>
                      </a:solidFill>
                      <a:prstDash val="solid"/>
                    </a:lnL>
                    <a:lnR w="12700">
                      <a:solidFill>
                        <a:schemeClr val="tx1"/>
                      </a:solidFill>
                      <a:prstDash val="soli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p>
                      <a:pPr indent="0" algn="ctr">
                        <a:buNone/>
                      </a:pPr>
                      <a:r>
                        <a:rPr lang="en-US" sz="1600" b="0">
                          <a:latin typeface="Times New Roman" panose="02020603050405020304" pitchFamily="18" charset="0"/>
                          <a:ea typeface="仿宋" panose="02010609060101010101" charset="-122"/>
                          <a:cs typeface="Times New Roman" panose="02020603050405020304" pitchFamily="18" charset="0"/>
                        </a:rPr>
                        <a:t>Ye et al., 2019</a:t>
                      </a:r>
                      <a:endParaRPr lang="en-US" altLang="en-US" sz="1600" b="0">
                        <a:latin typeface="Times New Roman" panose="02020603050405020304" pitchFamily="18" charset="0"/>
                        <a:ea typeface="仿宋" panose="02010609060101010101" charset="-122"/>
                        <a:cs typeface="Times New Roman" panose="02020603050405020304" pitchFamily="18" charset="0"/>
                      </a:endParaRPr>
                    </a:p>
                  </a:txBody>
                  <a:tcPr marL="68580" marR="68580" marT="0" marB="0" vert="horz" anchor="ctr">
                    <a:lnL w="12700">
                      <a:solidFill>
                        <a:schemeClr val="tx1"/>
                      </a:solidFill>
                      <a:prstDash val="solid"/>
                    </a:lnL>
                    <a:lnR w="12700" cap="flat">
                      <a:solidFill>
                        <a:schemeClr val="tx1"/>
                      </a:solidFill>
                      <a:prstDash val="solid"/>
                    </a:lnR>
                    <a:lnT w="12700">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3" name="矩形 2"/>
          <p:cNvSpPr/>
          <p:nvPr/>
        </p:nvSpPr>
        <p:spPr>
          <a:xfrm>
            <a:off x="6588125" y="1844675"/>
            <a:ext cx="1223645" cy="3769360"/>
          </a:xfrm>
          <a:prstGeom prst="rect">
            <a:avLst/>
          </a:prstGeom>
          <a:noFill/>
          <a:ln w="12700" cap="flat" cmpd="sng" algn="ctr">
            <a:solidFill>
              <a:srgbClr val="FF0000"/>
            </a:solidFill>
            <a:prstDash val="solid"/>
            <a:round/>
            <a:headEnd type="none" w="med" len="med"/>
            <a:tailEnd type="none" w="med" len="med"/>
          </a:ln>
        </p:spPr>
        <p:txBody>
          <a:bodyPr vert="horz" wrap="non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1" lang="en-US"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cxnSp>
        <p:nvCxnSpPr>
          <p:cNvPr id="4" name="直接连接符 3"/>
          <p:cNvCxnSpPr/>
          <p:nvPr/>
        </p:nvCxnSpPr>
        <p:spPr>
          <a:xfrm>
            <a:off x="3391535" y="2819400"/>
            <a:ext cx="4420235" cy="15240"/>
          </a:xfrm>
          <a:prstGeom prst="line">
            <a:avLst/>
          </a:prstGeom>
          <a:solidFill>
            <a:schemeClr val="accent1"/>
          </a:solidFill>
          <a:ln w="12700" cap="flat" cmpd="sng" algn="ctr">
            <a:solidFill>
              <a:schemeClr val="accent1">
                <a:shade val="50000"/>
              </a:schemeClr>
            </a:solidFill>
            <a:prstDash val="solid"/>
            <a:round/>
            <a:headEnd type="none" w="med" len="med"/>
            <a:tailEnd type="none" w="med" len="med"/>
          </a:ln>
        </p:spPr>
      </p:cxnSp>
      <p:cxnSp>
        <p:nvCxnSpPr>
          <p:cNvPr id="5" name="直接连接符 4"/>
          <p:cNvCxnSpPr/>
          <p:nvPr/>
        </p:nvCxnSpPr>
        <p:spPr>
          <a:xfrm>
            <a:off x="3375025" y="3376930"/>
            <a:ext cx="4420235" cy="15240"/>
          </a:xfrm>
          <a:prstGeom prst="line">
            <a:avLst/>
          </a:prstGeom>
          <a:solidFill>
            <a:schemeClr val="accent1"/>
          </a:solidFill>
          <a:ln w="12700" cap="flat" cmpd="sng" algn="ctr">
            <a:solidFill>
              <a:schemeClr val="accent1">
                <a:shade val="50000"/>
              </a:schemeClr>
            </a:solidFill>
            <a:prstDash val="solid"/>
            <a:round/>
            <a:headEnd type="none" w="med" len="med"/>
            <a:tailEnd type="none" w="med" len="med"/>
          </a:ln>
        </p:spPr>
      </p:cxnSp>
      <p:cxnSp>
        <p:nvCxnSpPr>
          <p:cNvPr id="6" name="直接连接符 5"/>
          <p:cNvCxnSpPr/>
          <p:nvPr/>
        </p:nvCxnSpPr>
        <p:spPr>
          <a:xfrm>
            <a:off x="3375025" y="3950970"/>
            <a:ext cx="4420235" cy="15240"/>
          </a:xfrm>
          <a:prstGeom prst="line">
            <a:avLst/>
          </a:prstGeom>
          <a:solidFill>
            <a:schemeClr val="accent1"/>
          </a:solidFill>
          <a:ln w="12700" cap="flat" cmpd="sng" algn="ctr">
            <a:solidFill>
              <a:schemeClr val="accent1">
                <a:shade val="50000"/>
              </a:schemeClr>
            </a:solidFill>
            <a:prstDash val="solid"/>
            <a:round/>
            <a:headEnd type="none" w="med" len="med"/>
            <a:tailEnd type="none" w="med" len="med"/>
          </a:ln>
        </p:spPr>
      </p:cxnSp>
      <p:cxnSp>
        <p:nvCxnSpPr>
          <p:cNvPr id="7" name="直接连接符 6"/>
          <p:cNvCxnSpPr/>
          <p:nvPr/>
        </p:nvCxnSpPr>
        <p:spPr>
          <a:xfrm>
            <a:off x="3375025" y="4525010"/>
            <a:ext cx="4420235" cy="15240"/>
          </a:xfrm>
          <a:prstGeom prst="line">
            <a:avLst/>
          </a:prstGeom>
          <a:solidFill>
            <a:schemeClr val="accent1"/>
          </a:solidFill>
          <a:ln w="12700" cap="flat" cmpd="sng" algn="ctr">
            <a:solidFill>
              <a:schemeClr val="accent1">
                <a:shade val="50000"/>
              </a:schemeClr>
            </a:solidFill>
            <a:prstDash val="solid"/>
            <a:round/>
            <a:headEnd type="none" w="med" len="med"/>
            <a:tailEnd type="none" w="med" len="med"/>
          </a:ln>
        </p:spPr>
      </p:cxnSp>
      <p:cxnSp>
        <p:nvCxnSpPr>
          <p:cNvPr id="8" name="直接连接符 7"/>
          <p:cNvCxnSpPr/>
          <p:nvPr/>
        </p:nvCxnSpPr>
        <p:spPr>
          <a:xfrm>
            <a:off x="3375025" y="5027295"/>
            <a:ext cx="4420235" cy="15240"/>
          </a:xfrm>
          <a:prstGeom prst="line">
            <a:avLst/>
          </a:prstGeom>
          <a:solidFill>
            <a:schemeClr val="accent1"/>
          </a:solidFill>
          <a:ln w="12700" cap="flat" cmpd="sng" algn="ctr">
            <a:solidFill>
              <a:schemeClr val="accent1">
                <a:shade val="50000"/>
              </a:schemeClr>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
          <p:cNvSpPr>
            <a:spLocks noGrp="1"/>
          </p:cNvSpPr>
          <p:nvPr>
            <p:ph type="title"/>
          </p:nvPr>
        </p:nvSpPr>
        <p:spPr/>
        <p:txBody>
          <a:bodyPr vert="horz" wrap="square" lIns="91440" tIns="45720" rIns="91440" bIns="45720" anchor="ctr"/>
          <a:p>
            <a:r>
              <a:rPr lang="en-US" altLang="zh-CN" b="1" dirty="0"/>
              <a:t>Intercultivar variation is so big</a:t>
            </a:r>
            <a:endParaRPr lang="zh-CN" altLang="en-US" b="1" dirty="0"/>
          </a:p>
        </p:txBody>
      </p:sp>
      <p:sp>
        <p:nvSpPr>
          <p:cNvPr id="29699" name="Rectangle 3"/>
          <p:cNvSpPr>
            <a:spLocks noGrp="1"/>
          </p:cNvSpPr>
          <p:nvPr>
            <p:ph idx="1"/>
          </p:nvPr>
        </p:nvSpPr>
        <p:spPr/>
        <p:txBody>
          <a:bodyPr vert="horz" wrap="square" lIns="91440" tIns="45720" rIns="91440" bIns="45720" anchor="t"/>
          <a:p>
            <a:r>
              <a:rPr lang="en-US" altLang="zh-CN" dirty="0"/>
              <a:t>Maize genomic variation</a:t>
            </a:r>
            <a:endParaRPr lang="en-US" altLang="zh-CN" dirty="0"/>
          </a:p>
          <a:p>
            <a:endParaRPr lang="en-US" altLang="zh-CN" dirty="0"/>
          </a:p>
          <a:p>
            <a:r>
              <a:rPr lang="en-US" altLang="zh-CN" dirty="0"/>
              <a:t>35% genomic synteny between two genomes of cultivars (B73 and Mo17)</a:t>
            </a:r>
            <a:endParaRPr lang="en-US" altLang="zh-CN" dirty="0"/>
          </a:p>
          <a:p>
            <a:endParaRPr lang="en-US" altLang="zh-CN" dirty="0"/>
          </a:p>
          <a:p>
            <a:r>
              <a:rPr lang="en-US" altLang="zh-CN" dirty="0"/>
              <a:t>2.5 Mb PAV (Mo17-specific segment)</a:t>
            </a:r>
            <a:endParaRPr lang="en-US" altLang="zh-CN" dirty="0"/>
          </a:p>
        </p:txBody>
      </p:sp>
      <p:sp>
        <p:nvSpPr>
          <p:cNvPr id="2" name="文本框 1"/>
          <p:cNvSpPr txBox="1"/>
          <p:nvPr/>
        </p:nvSpPr>
        <p:spPr>
          <a:xfrm>
            <a:off x="6908165" y="5998845"/>
            <a:ext cx="1764030" cy="368300"/>
          </a:xfrm>
          <a:prstGeom prst="rect">
            <a:avLst/>
          </a:prstGeom>
          <a:noFill/>
        </p:spPr>
        <p:txBody>
          <a:bodyPr wrap="none" rtlCol="0">
            <a:spAutoFit/>
          </a:bodyPr>
          <a:p>
            <a:r>
              <a:rPr lang="en-US" altLang="zh-CN" sz="1800"/>
              <a:t>(Sun et al., 2018)</a:t>
            </a:r>
            <a:endParaRPr lang="en-US" altLang="zh-CN"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2"/>
          <p:cNvSpPr>
            <a:spLocks noGrp="1"/>
          </p:cNvSpPr>
          <p:nvPr>
            <p:ph type="title"/>
          </p:nvPr>
        </p:nvSpPr>
        <p:spPr/>
        <p:txBody>
          <a:bodyPr vert="horz" wrap="square" lIns="91440" tIns="45720" rIns="91440" bIns="45720" anchor="ctr"/>
          <a:p>
            <a:r>
              <a:rPr lang="en-US" altLang="zh-CN" sz="4000" dirty="0"/>
              <a:t>Numbers of PAVs relative to the B73 reference genome</a:t>
            </a:r>
            <a:endParaRPr lang="en-US" altLang="zh-CN" sz="4000" dirty="0"/>
          </a:p>
        </p:txBody>
      </p:sp>
      <p:sp>
        <p:nvSpPr>
          <p:cNvPr id="32771" name="Rectangle 3"/>
          <p:cNvSpPr>
            <a:spLocks noGrp="1"/>
          </p:cNvSpPr>
          <p:nvPr>
            <p:ph idx="1"/>
          </p:nvPr>
        </p:nvSpPr>
        <p:spPr/>
        <p:txBody>
          <a:bodyPr vert="horz" wrap="square" lIns="91440" tIns="45720" rIns="91440" bIns="45720" anchor="t"/>
          <a:p>
            <a:r>
              <a:rPr lang="en-US" altLang="zh-CN" dirty="0"/>
              <a:t>296 high-confidence genes in B73 that were missing from at least one the six inbred lines.</a:t>
            </a:r>
            <a:endParaRPr lang="en-US" altLang="zh-CN" dirty="0"/>
          </a:p>
          <a:p>
            <a:r>
              <a:rPr lang="en-US" altLang="zh-CN" dirty="0"/>
              <a:t>One large deletion between Mo17 and B73: ~2Mb with 24 genes</a:t>
            </a:r>
            <a:endParaRPr lang="en-US" altLang="zh-CN" dirty="0"/>
          </a:p>
        </p:txBody>
      </p:sp>
      <p:pic>
        <p:nvPicPr>
          <p:cNvPr id="32772" name="Picture 4"/>
          <p:cNvPicPr>
            <a:picLocks noChangeAspect="1"/>
          </p:cNvPicPr>
          <p:nvPr/>
        </p:nvPicPr>
        <p:blipFill>
          <a:blip r:embed="rId1"/>
          <a:stretch>
            <a:fillRect/>
          </a:stretch>
        </p:blipFill>
        <p:spPr>
          <a:xfrm>
            <a:off x="5244465" y="4318000"/>
            <a:ext cx="3339465" cy="2441575"/>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85800" y="609600"/>
            <a:ext cx="8068310" cy="1143000"/>
          </a:xfrm>
        </p:spPr>
        <p:txBody>
          <a:bodyPr/>
          <a:p>
            <a:r>
              <a:rPr lang="en-US" altLang="zh-CN" sz="4000" b="1"/>
              <a:t>Genomic variations and adaptation</a:t>
            </a:r>
            <a:endParaRPr lang="en-US" altLang="zh-CN" sz="4000" b="1"/>
          </a:p>
        </p:txBody>
      </p:sp>
      <p:sp>
        <p:nvSpPr>
          <p:cNvPr id="3" name="内容占位符 2"/>
          <p:cNvSpPr>
            <a:spLocks noGrp="1"/>
          </p:cNvSpPr>
          <p:nvPr>
            <p:ph idx="1"/>
          </p:nvPr>
        </p:nvSpPr>
        <p:spPr/>
        <p:txBody>
          <a:bodyPr/>
          <a:p>
            <a:r>
              <a:rPr lang="en-US" altLang="zh-CN"/>
              <a:t>Environmental adaptation</a:t>
            </a:r>
            <a:endParaRPr lang="en-US" altLang="zh-CN"/>
          </a:p>
          <a:p>
            <a:r>
              <a:rPr lang="en-US" altLang="zh-CN"/>
              <a:t>Natural seleciton</a:t>
            </a:r>
            <a:endParaRPr lang="en-US" altLang="zh-CN"/>
          </a:p>
          <a:p>
            <a:r>
              <a:rPr lang="en-US" altLang="zh-CN"/>
              <a:t>Artificial selection</a:t>
            </a:r>
            <a:endParaRPr lang="en-US" altLang="zh-CN"/>
          </a:p>
          <a:p>
            <a:endParaRPr lang="en-US" altLang="zh-CN"/>
          </a:p>
          <a:p>
            <a:r>
              <a:rPr lang="en-US" altLang="zh-CN"/>
              <a:t>Selection signals and positive selection</a:t>
            </a:r>
            <a:endParaRPr lang="en-US" altLang="zh-CN"/>
          </a:p>
          <a:p>
            <a:r>
              <a:rPr lang="en-US" altLang="zh-CN"/>
              <a:t>Detection of selection signals</a:t>
            </a:r>
            <a:endParaRPr lang="en-US" altLang="zh-C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b="1" dirty="0">
                <a:sym typeface="+mn-ea"/>
              </a:rPr>
              <a:t>4.2 Population genomics analysis</a:t>
            </a:r>
            <a:endParaRPr lang="zh-CN" altLang="en-US"/>
          </a:p>
        </p:txBody>
      </p:sp>
      <p:sp>
        <p:nvSpPr>
          <p:cNvPr id="3" name="内容占位符 2"/>
          <p:cNvSpPr>
            <a:spLocks noGrp="1"/>
          </p:cNvSpPr>
          <p:nvPr>
            <p:ph idx="1"/>
          </p:nvPr>
        </p:nvSpPr>
        <p:spPr>
          <a:xfrm>
            <a:off x="685800" y="2196465"/>
            <a:ext cx="7873365" cy="4114800"/>
          </a:xfrm>
        </p:spPr>
        <p:txBody>
          <a:bodyPr/>
          <a:p>
            <a:pPr>
              <a:lnSpc>
                <a:spcPct val="150000"/>
              </a:lnSpc>
            </a:pPr>
            <a:r>
              <a:rPr lang="zh-CN" altLang="en-US" sz="2400">
                <a:latin typeface="黑体" panose="02010609060101010101" pitchFamily="49" charset="-122"/>
                <a:ea typeface="黑体" panose="02010609060101010101" pitchFamily="49" charset="-122"/>
              </a:rPr>
              <a:t>目前最为活跃的研究领域之一</a:t>
            </a:r>
            <a:r>
              <a:rPr lang="zh-CN" altLang="en-US" sz="2400">
                <a:latin typeface="黑体" panose="02010609060101010101" pitchFamily="49" charset="-122"/>
                <a:ea typeface="黑体" panose="02010609060101010101" pitchFamily="49" charset="-122"/>
              </a:rPr>
              <a:t>，作物科学的重要方向</a:t>
            </a:r>
            <a:endParaRPr lang="zh-CN" altLang="en-US" sz="2400">
              <a:latin typeface="黑体" panose="02010609060101010101" pitchFamily="49" charset="-122"/>
              <a:ea typeface="黑体" panose="02010609060101010101" pitchFamily="49" charset="-122"/>
            </a:endParaRPr>
          </a:p>
          <a:p>
            <a:pPr>
              <a:lnSpc>
                <a:spcPct val="150000"/>
              </a:lnSpc>
            </a:pPr>
            <a:r>
              <a:rPr lang="zh-CN" altLang="en-US" sz="2400">
                <a:latin typeface="黑体" panose="02010609060101010101" pitchFamily="49" charset="-122"/>
                <a:ea typeface="黑体" panose="02010609060101010101" pitchFamily="49" charset="-122"/>
                <a:sym typeface="+mn-ea"/>
              </a:rPr>
              <a:t>可以</a:t>
            </a:r>
            <a:r>
              <a:rPr lang="zh-CN" altLang="en-US" sz="2400">
                <a:latin typeface="黑体" panose="02010609060101010101" pitchFamily="49" charset="-122"/>
                <a:ea typeface="黑体" panose="02010609060101010101" pitchFamily="49" charset="-122"/>
              </a:rPr>
              <a:t>直接回答作物起源进化、育种选择等重要分子</a:t>
            </a:r>
            <a:r>
              <a:rPr lang="zh-CN" altLang="en-US" sz="2400">
                <a:latin typeface="黑体" panose="02010609060101010101" pitchFamily="49" charset="-122"/>
                <a:ea typeface="黑体" panose="02010609060101010101" pitchFamily="49" charset="-122"/>
              </a:rPr>
              <a:t>机制</a:t>
            </a:r>
            <a:endParaRPr lang="zh-CN" altLang="en-US" sz="2400">
              <a:latin typeface="黑体" panose="02010609060101010101" pitchFamily="49" charset="-122"/>
              <a:ea typeface="黑体" panose="02010609060101010101" pitchFamily="49" charset="-122"/>
            </a:endParaRPr>
          </a:p>
          <a:p>
            <a:pPr>
              <a:lnSpc>
                <a:spcPct val="150000"/>
              </a:lnSpc>
            </a:pPr>
            <a:r>
              <a:rPr lang="zh-CN" altLang="en-US" sz="2400">
                <a:latin typeface="黑体" panose="02010609060101010101" pitchFamily="49" charset="-122"/>
                <a:ea typeface="黑体" panose="02010609060101010101" pitchFamily="49" charset="-122"/>
                <a:sym typeface="+mn-ea"/>
              </a:rPr>
              <a:t>可以</a:t>
            </a:r>
            <a:r>
              <a:rPr lang="zh-CN" altLang="en-US" sz="2400">
                <a:latin typeface="黑体" panose="02010609060101010101" pitchFamily="49" charset="-122"/>
                <a:ea typeface="黑体" panose="02010609060101010101" pitchFamily="49" charset="-122"/>
              </a:rPr>
              <a:t>直接回答物种起源、进化（种群动态）、环境适应等重要分子</a:t>
            </a:r>
            <a:r>
              <a:rPr lang="zh-CN" altLang="en-US" sz="2400">
                <a:latin typeface="黑体" panose="02010609060101010101" pitchFamily="49" charset="-122"/>
                <a:ea typeface="黑体" panose="02010609060101010101" pitchFamily="49" charset="-122"/>
              </a:rPr>
              <a:t>机制</a:t>
            </a:r>
            <a:endParaRPr lang="zh-CN" altLang="en-US" sz="2400">
              <a:latin typeface="黑体" panose="02010609060101010101" pitchFamily="49" charset="-122"/>
              <a:ea typeface="黑体" panose="02010609060101010101" pitchFamily="49" charset="-122"/>
            </a:endParaRPr>
          </a:p>
          <a:p>
            <a:pPr>
              <a:lnSpc>
                <a:spcPct val="150000"/>
              </a:lnSpc>
            </a:pPr>
            <a:r>
              <a:rPr lang="zh-CN" altLang="en-US" sz="2400">
                <a:latin typeface="黑体" panose="02010609060101010101" pitchFamily="49" charset="-122"/>
                <a:ea typeface="黑体" panose="02010609060101010101" pitchFamily="49" charset="-122"/>
              </a:rPr>
              <a:t>可以直接确定重要选择位点（包括自然和人工选择）</a:t>
            </a:r>
            <a:endParaRPr lang="zh-CN" altLang="en-US" sz="2400">
              <a:latin typeface="黑体" panose="02010609060101010101" pitchFamily="49" charset="-122"/>
              <a:ea typeface="黑体" panose="02010609060101010101" pitchFamily="49" charset="-122"/>
            </a:endParaRPr>
          </a:p>
          <a:p>
            <a:pPr>
              <a:lnSpc>
                <a:spcPct val="150000"/>
              </a:lnSpc>
            </a:pPr>
            <a:r>
              <a:rPr lang="zh-CN" altLang="en-US" sz="2400">
                <a:latin typeface="黑体" panose="02010609060101010101" pitchFamily="49" charset="-122"/>
                <a:ea typeface="黑体" panose="02010609060101010101" pitchFamily="49" charset="-122"/>
              </a:rPr>
              <a:t>。。。</a:t>
            </a:r>
            <a:endParaRPr lang="zh-CN" altLang="en-US" sz="2400">
              <a:latin typeface="黑体" panose="02010609060101010101" pitchFamily="49" charset="-122"/>
              <a:ea typeface="黑体" panose="02010609060101010101" pitchFamily="49" charset="-122"/>
            </a:endParaRPr>
          </a:p>
          <a:p>
            <a:endParaRPr lang="zh-CN" altLang="en-US" sz="2400">
              <a:latin typeface="黑体" panose="02010609060101010101" pitchFamily="49" charset="-122"/>
              <a:ea typeface="黑体" panose="02010609060101010101" pitchFamily="49"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85800" y="537845"/>
            <a:ext cx="7772400" cy="1143000"/>
          </a:xfrm>
        </p:spPr>
        <p:txBody>
          <a:bodyPr/>
          <a:p>
            <a:r>
              <a:rPr lang="zh-CN" altLang="en-US" sz="4000">
                <a:latin typeface="黑体" panose="02010609060101010101" pitchFamily="49" charset="-122"/>
                <a:ea typeface="黑体" panose="02010609060101010101" pitchFamily="49" charset="-122"/>
              </a:rPr>
              <a:t>群体基因组学分析内容</a:t>
            </a:r>
            <a:endParaRPr lang="zh-CN" altLang="en-US" sz="4000">
              <a:latin typeface="黑体" panose="02010609060101010101" pitchFamily="49" charset="-122"/>
              <a:ea typeface="黑体" panose="02010609060101010101" pitchFamily="49" charset="-122"/>
            </a:endParaRPr>
          </a:p>
        </p:txBody>
      </p:sp>
      <p:graphicFrame>
        <p:nvGraphicFramePr>
          <p:cNvPr id="4" name="内容占位符 3"/>
          <p:cNvGraphicFramePr>
            <a:graphicFrameLocks noChangeAspect="1"/>
          </p:cNvGraphicFramePr>
          <p:nvPr>
            <p:ph idx="1"/>
          </p:nvPr>
        </p:nvGraphicFramePr>
        <p:xfrm>
          <a:off x="404495" y="1628775"/>
          <a:ext cx="8401685" cy="5017770"/>
        </p:xfrm>
        <a:graphic>
          <a:graphicData uri="http://schemas.openxmlformats.org/presentationml/2006/ole">
            <mc:AlternateContent xmlns:mc="http://schemas.openxmlformats.org/markup-compatibility/2006">
              <mc:Choice xmlns:v="urn:schemas-microsoft-com:vml" Requires="v">
                <p:oleObj spid="_x0000_s5" name="" r:id="rId1" imgW="10639425" imgH="6353175" progId="Paint.Picture">
                  <p:embed/>
                </p:oleObj>
              </mc:Choice>
              <mc:Fallback>
                <p:oleObj name="" r:id="rId1" imgW="10639425" imgH="6353175" progId="Paint.Picture">
                  <p:embed/>
                  <p:pic>
                    <p:nvPicPr>
                      <p:cNvPr id="0" name="图片 4"/>
                      <p:cNvPicPr/>
                      <p:nvPr/>
                    </p:nvPicPr>
                    <p:blipFill>
                      <a:blip r:embed="rId2"/>
                      <a:stretch>
                        <a:fillRect/>
                      </a:stretch>
                    </p:blipFill>
                    <p:spPr>
                      <a:xfrm>
                        <a:off x="404495" y="1628775"/>
                        <a:ext cx="8401685" cy="5017770"/>
                      </a:xfrm>
                      <a:prstGeom prst="rect">
                        <a:avLst/>
                      </a:prstGeom>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图1-7.2 "/>
          <p:cNvPicPr>
            <a:picLocks noChangeAspect="1"/>
          </p:cNvPicPr>
          <p:nvPr/>
        </p:nvPicPr>
        <p:blipFill>
          <a:blip r:embed="rId1"/>
          <a:stretch>
            <a:fillRect/>
          </a:stretch>
        </p:blipFill>
        <p:spPr>
          <a:xfrm>
            <a:off x="3002915" y="152400"/>
            <a:ext cx="5741670" cy="6637020"/>
          </a:xfrm>
          <a:prstGeom prst="rect">
            <a:avLst/>
          </a:prstGeom>
        </p:spPr>
      </p:pic>
      <p:sp>
        <p:nvSpPr>
          <p:cNvPr id="5" name="标题 1"/>
          <p:cNvSpPr>
            <a:spLocks noGrp="1"/>
          </p:cNvSpPr>
          <p:nvPr/>
        </p:nvSpPr>
        <p:spPr>
          <a:xfrm>
            <a:off x="621030" y="1926590"/>
            <a:ext cx="2064385" cy="1143000"/>
          </a:xfrm>
          <a:prstGeom prst="rect">
            <a:avLst/>
          </a:prstGeom>
          <a:noFill/>
          <a:ln w="9525">
            <a:noFill/>
          </a:ln>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r>
              <a:rPr lang="zh-CN" altLang="en-US" sz="3200">
                <a:latin typeface="黑体" panose="02010609060101010101" pitchFamily="49" charset="-122"/>
                <a:ea typeface="黑体" panose="02010609060101010101" pitchFamily="49" charset="-122"/>
              </a:rPr>
              <a:t>选择信号检测原理和</a:t>
            </a:r>
            <a:r>
              <a:rPr lang="zh-CN" altLang="en-US" sz="3200">
                <a:latin typeface="黑体" panose="02010609060101010101" pitchFamily="49" charset="-122"/>
                <a:ea typeface="黑体" panose="02010609060101010101" pitchFamily="49" charset="-122"/>
              </a:rPr>
              <a:t>方法</a:t>
            </a:r>
            <a:endParaRPr lang="zh-CN" altLang="en-US" sz="3200">
              <a:latin typeface="黑体" panose="02010609060101010101" pitchFamily="49" charset="-122"/>
              <a:ea typeface="黑体" panose="02010609060101010101" pitchFamily="49" charset="-122"/>
            </a:endParaRPr>
          </a:p>
        </p:txBody>
      </p:sp>
      <p:sp>
        <p:nvSpPr>
          <p:cNvPr id="2" name="文本框 1"/>
          <p:cNvSpPr txBox="1"/>
          <p:nvPr/>
        </p:nvSpPr>
        <p:spPr>
          <a:xfrm>
            <a:off x="508635" y="5805170"/>
            <a:ext cx="1688465" cy="306705"/>
          </a:xfrm>
          <a:prstGeom prst="rect">
            <a:avLst/>
          </a:prstGeom>
          <a:noFill/>
        </p:spPr>
        <p:txBody>
          <a:bodyPr wrap="none" rtlCol="0">
            <a:spAutoFit/>
          </a:bodyPr>
          <a:p>
            <a:r>
              <a:rPr lang="zh-CN" altLang="en-US" sz="1400"/>
              <a:t>（</a:t>
            </a:r>
            <a:r>
              <a:rPr lang="en-US" altLang="zh-CN" sz="1400"/>
              <a:t>Vitti et al., 2013</a:t>
            </a:r>
            <a:r>
              <a:rPr lang="zh-CN" altLang="en-US" sz="1400"/>
              <a:t>）</a:t>
            </a:r>
            <a:endParaRPr lang="zh-CN" altLang="en-US" sz="1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4" name="图片 3" descr="图1-7.3"/>
          <p:cNvPicPr>
            <a:picLocks noChangeAspect="1"/>
          </p:cNvPicPr>
          <p:nvPr/>
        </p:nvPicPr>
        <p:blipFill>
          <a:blip r:embed="rId1"/>
          <a:stretch>
            <a:fillRect/>
          </a:stretch>
        </p:blipFill>
        <p:spPr>
          <a:xfrm>
            <a:off x="1036955" y="194945"/>
            <a:ext cx="5782945" cy="6297930"/>
          </a:xfrm>
          <a:prstGeom prst="rect">
            <a:avLst/>
          </a:prstGeom>
        </p:spPr>
      </p:pic>
      <p:sp>
        <p:nvSpPr>
          <p:cNvPr id="5" name="文本框 4"/>
          <p:cNvSpPr txBox="1"/>
          <p:nvPr/>
        </p:nvSpPr>
        <p:spPr>
          <a:xfrm>
            <a:off x="7080885" y="6186170"/>
            <a:ext cx="1633855" cy="306705"/>
          </a:xfrm>
          <a:prstGeom prst="rect">
            <a:avLst/>
          </a:prstGeom>
          <a:noFill/>
        </p:spPr>
        <p:txBody>
          <a:bodyPr wrap="none" rtlCol="0">
            <a:spAutoFit/>
          </a:bodyPr>
          <a:p>
            <a:r>
              <a:rPr lang="en-US" altLang="zh-CN" sz="1400"/>
              <a:t>(Weigel et al., 2015)</a:t>
            </a:r>
            <a:endParaRPr lang="en-US" altLang="zh-CN" sz="1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85800" y="250825"/>
            <a:ext cx="7772400" cy="1143000"/>
          </a:xfrm>
        </p:spPr>
        <p:txBody>
          <a:bodyPr/>
          <a:p>
            <a:r>
              <a:rPr lang="zh-CN" altLang="en-US" sz="3600" b="1">
                <a:latin typeface="黑体" panose="02010609060101010101" pitchFamily="49" charset="-122"/>
                <a:ea typeface="黑体" panose="02010609060101010101" pitchFamily="49" charset="-122"/>
              </a:rPr>
              <a:t>选择位点及其连带效应</a:t>
            </a:r>
            <a:endParaRPr lang="zh-CN" altLang="en-US" sz="3600" b="1">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p:txBody>
          <a:bodyPr/>
          <a:p>
            <a:endParaRPr lang="zh-CN" altLang="en-US"/>
          </a:p>
        </p:txBody>
      </p:sp>
      <p:pic>
        <p:nvPicPr>
          <p:cNvPr id="4" name="图片 3" descr="图1-7.13  A"/>
          <p:cNvPicPr>
            <a:picLocks noChangeAspect="1"/>
          </p:cNvPicPr>
          <p:nvPr/>
        </p:nvPicPr>
        <p:blipFill>
          <a:blip r:embed="rId1"/>
          <a:stretch>
            <a:fillRect/>
          </a:stretch>
        </p:blipFill>
        <p:spPr>
          <a:xfrm>
            <a:off x="1500505" y="1341120"/>
            <a:ext cx="6259830" cy="4823460"/>
          </a:xfrm>
          <a:prstGeom prst="rect">
            <a:avLst/>
          </a:prstGeom>
        </p:spPr>
      </p:pic>
      <p:sp>
        <p:nvSpPr>
          <p:cNvPr id="5" name="文本框 4"/>
          <p:cNvSpPr txBox="1"/>
          <p:nvPr/>
        </p:nvSpPr>
        <p:spPr>
          <a:xfrm>
            <a:off x="6988810" y="6259195"/>
            <a:ext cx="1288415" cy="306705"/>
          </a:xfrm>
          <a:prstGeom prst="rect">
            <a:avLst/>
          </a:prstGeom>
          <a:noFill/>
        </p:spPr>
        <p:txBody>
          <a:bodyPr wrap="none" rtlCol="0">
            <a:spAutoFit/>
          </a:bodyPr>
          <a:p>
            <a:r>
              <a:rPr lang="en-US" altLang="zh-CN" sz="1400"/>
              <a:t>(Nielsen, 2005)</a:t>
            </a:r>
            <a:endParaRPr lang="en-US" altLang="zh-CN" sz="1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4" name="图片 3" descr="图1-7.12 "/>
          <p:cNvPicPr>
            <a:picLocks noChangeAspect="1"/>
          </p:cNvPicPr>
          <p:nvPr/>
        </p:nvPicPr>
        <p:blipFill>
          <a:blip r:embed="rId1"/>
          <a:stretch>
            <a:fillRect/>
          </a:stretch>
        </p:blipFill>
        <p:spPr>
          <a:xfrm>
            <a:off x="471805" y="344170"/>
            <a:ext cx="8200390" cy="6012180"/>
          </a:xfrm>
          <a:prstGeom prst="rect">
            <a:avLst/>
          </a:prstGeom>
        </p:spPr>
      </p:pic>
      <p:sp>
        <p:nvSpPr>
          <p:cNvPr id="5" name="文本框 4"/>
          <p:cNvSpPr txBox="1"/>
          <p:nvPr/>
        </p:nvSpPr>
        <p:spPr>
          <a:xfrm>
            <a:off x="831850" y="4008755"/>
            <a:ext cx="2019300" cy="460375"/>
          </a:xfrm>
          <a:prstGeom prst="rect">
            <a:avLst/>
          </a:prstGeom>
          <a:noFill/>
        </p:spPr>
        <p:txBody>
          <a:bodyPr wrap="none" rtlCol="0">
            <a:spAutoFit/>
          </a:bodyPr>
          <a:p>
            <a:r>
              <a:rPr lang="zh-CN" altLang="en-US" b="1">
                <a:solidFill>
                  <a:schemeClr val="bg2"/>
                </a:solidFill>
                <a:latin typeface="黑体" panose="02010609060101010101" pitchFamily="49" charset="-122"/>
                <a:ea typeface="黑体" panose="02010609060101010101" pitchFamily="49" charset="-122"/>
              </a:rPr>
              <a:t>人工选择位点</a:t>
            </a:r>
            <a:endParaRPr lang="zh-CN" altLang="en-US" b="1">
              <a:solidFill>
                <a:schemeClr val="bg2"/>
              </a:solidFill>
              <a:latin typeface="黑体" panose="02010609060101010101" pitchFamily="49" charset="-122"/>
              <a:ea typeface="黑体" panose="02010609060101010101"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标题 1"/>
          <p:cNvSpPr>
            <a:spLocks noGrp="1"/>
          </p:cNvSpPr>
          <p:nvPr>
            <p:ph type="title"/>
          </p:nvPr>
        </p:nvSpPr>
        <p:spPr/>
        <p:txBody>
          <a:bodyPr vert="horz" wrap="square" lIns="91440" tIns="45720" rIns="91440" bIns="45720" anchor="ctr"/>
          <a:p>
            <a:r>
              <a:rPr lang="en-US" altLang="zh-CN" b="1" dirty="0"/>
              <a:t>4.1 Genomic variations</a:t>
            </a:r>
            <a:endParaRPr lang="zh-CN" altLang="en-US" dirty="0"/>
          </a:p>
        </p:txBody>
      </p:sp>
      <p:sp>
        <p:nvSpPr>
          <p:cNvPr id="21507" name="内容占位符 2"/>
          <p:cNvSpPr>
            <a:spLocks noGrp="1"/>
          </p:cNvSpPr>
          <p:nvPr>
            <p:ph idx="1"/>
          </p:nvPr>
        </p:nvSpPr>
        <p:spPr/>
        <p:txBody>
          <a:bodyPr vert="horz" wrap="square" lIns="91440" tIns="45720" rIns="91440" bIns="45720" anchor="t"/>
          <a:p>
            <a:r>
              <a:rPr lang="en-US" altLang="zh-CN" dirty="0"/>
              <a:t>Types of genomic variation</a:t>
            </a:r>
            <a:endParaRPr lang="en-US" altLang="zh-CN" dirty="0"/>
          </a:p>
          <a:p>
            <a:r>
              <a:rPr lang="en-US" altLang="zh-CN" dirty="0"/>
              <a:t>Genomic variations of crops</a:t>
            </a:r>
            <a:endParaRPr lang="zh-CN" altLang="en-US" dirty="0"/>
          </a:p>
          <a:p>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标题 1"/>
          <p:cNvSpPr>
            <a:spLocks noGrp="1"/>
          </p:cNvSpPr>
          <p:nvPr>
            <p:ph type="title"/>
          </p:nvPr>
        </p:nvSpPr>
        <p:spPr>
          <a:xfrm>
            <a:off x="685800" y="609600"/>
            <a:ext cx="8242935" cy="1143000"/>
          </a:xfrm>
        </p:spPr>
        <p:txBody>
          <a:bodyPr vert="horz" wrap="square" lIns="91440" tIns="45720" rIns="91440" bIns="45720" anchor="ctr"/>
          <a:p>
            <a:r>
              <a:rPr lang="en-US" altLang="zh-CN" b="1" dirty="0">
                <a:sym typeface="+mn-ea"/>
              </a:rPr>
              <a:t>4.3 </a:t>
            </a:r>
            <a:r>
              <a:rPr lang="en-US" altLang="zh-CN" b="1" dirty="0">
                <a:sym typeface="+mn-ea"/>
              </a:rPr>
              <a:t>Crop population and </a:t>
            </a:r>
            <a:r>
              <a:rPr lang="en-US" altLang="zh-CN" b="1" dirty="0">
                <a:sym typeface="+mn-ea"/>
              </a:rPr>
              <a:t>artifical selection</a:t>
            </a:r>
            <a:endParaRPr lang="zh-CN" altLang="en-US" dirty="0"/>
          </a:p>
        </p:txBody>
      </p:sp>
      <p:sp>
        <p:nvSpPr>
          <p:cNvPr id="47107" name="内容占位符 2"/>
          <p:cNvSpPr>
            <a:spLocks noGrp="1"/>
          </p:cNvSpPr>
          <p:nvPr>
            <p:ph idx="1"/>
          </p:nvPr>
        </p:nvSpPr>
        <p:spPr>
          <a:xfrm>
            <a:off x="685800" y="2339975"/>
            <a:ext cx="7772400" cy="4114800"/>
          </a:xfrm>
        </p:spPr>
        <p:txBody>
          <a:bodyPr vert="horz" wrap="square" lIns="91440" tIns="45720" rIns="91440" bIns="45720" anchor="t"/>
          <a:p>
            <a:r>
              <a:rPr lang="en-US" altLang="zh-CN" dirty="0"/>
              <a:t>Crop and artifical seleciton</a:t>
            </a:r>
            <a:endParaRPr lang="en-US" altLang="zh-CN" dirty="0"/>
          </a:p>
          <a:p>
            <a:r>
              <a:rPr lang="en-US" altLang="zh-CN" dirty="0"/>
              <a:t>Facts </a:t>
            </a:r>
            <a:r>
              <a:rPr lang="en-US" altLang="zh-CN" dirty="0">
                <a:sym typeface="+mn-ea"/>
              </a:rPr>
              <a:t>hidden</a:t>
            </a:r>
            <a:r>
              <a:rPr lang="en-US" altLang="zh-CN" b="1" dirty="0">
                <a:sym typeface="+mn-ea"/>
              </a:rPr>
              <a:t> </a:t>
            </a:r>
            <a:r>
              <a:rPr lang="en-US" altLang="zh-CN" dirty="0"/>
              <a:t>hehind crop genomes</a:t>
            </a:r>
            <a:endParaRPr lang="en-US" altLang="zh-CN" dirty="0"/>
          </a:p>
          <a:p>
            <a:endParaRPr lang="en-US" altLang="zh-CN" dirty="0"/>
          </a:p>
          <a:p>
            <a:endParaRPr lang="zh-CN" altLang="en-US" sz="2000" dirty="0"/>
          </a:p>
        </p:txBody>
      </p:sp>
      <p:sp>
        <p:nvSpPr>
          <p:cNvPr id="2" name="文本框 1"/>
          <p:cNvSpPr txBox="1"/>
          <p:nvPr/>
        </p:nvSpPr>
        <p:spPr>
          <a:xfrm>
            <a:off x="1086485" y="5447665"/>
            <a:ext cx="7130415" cy="583565"/>
          </a:xfrm>
          <a:prstGeom prst="rect">
            <a:avLst/>
          </a:prstGeom>
          <a:noFill/>
        </p:spPr>
        <p:txBody>
          <a:bodyPr wrap="square" rtlCol="0">
            <a:spAutoFit/>
          </a:bodyPr>
          <a:p>
            <a:pPr algn="l"/>
            <a:r>
              <a:rPr lang="en-US" altLang="zh-CN" sz="16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dirty="0">
                <a:latin typeface="黑体" panose="02010609060101010101" pitchFamily="49" charset="-122"/>
                <a:ea typeface="黑体" panose="02010609060101010101" pitchFamily="49" charset="-122"/>
                <a:cs typeface="黑体" panose="02010609060101010101" pitchFamily="49" charset="-122"/>
                <a:sym typeface="+mn-ea"/>
              </a:rPr>
              <a:t>本节聚焦在生物学特征和育种理论，育种利用部分将在</a:t>
            </a:r>
            <a:r>
              <a:rPr lang="en-US" altLang="zh-CN" sz="16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dirty="0">
                <a:latin typeface="黑体" panose="02010609060101010101" pitchFamily="49" charset="-122"/>
                <a:ea typeface="黑体" panose="02010609060101010101" pitchFamily="49" charset="-122"/>
                <a:cs typeface="黑体" panose="02010609060101010101" pitchFamily="49" charset="-122"/>
                <a:sym typeface="+mn-ea"/>
              </a:rPr>
              <a:t>基因组数据资源与育种利用</a:t>
            </a:r>
            <a:r>
              <a:rPr lang="en-US" altLang="zh-CN" sz="16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dirty="0">
                <a:latin typeface="黑体" panose="02010609060101010101" pitchFamily="49" charset="-122"/>
                <a:ea typeface="黑体" panose="02010609060101010101" pitchFamily="49" charset="-122"/>
                <a:cs typeface="黑体" panose="02010609060101010101" pitchFamily="49" charset="-122"/>
                <a:sym typeface="+mn-ea"/>
              </a:rPr>
              <a:t>一节讲解</a:t>
            </a:r>
            <a:endParaRPr lang="zh-CN" altLang="en-US" sz="1600" dirty="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42" name="图片 3" descr="3.jpg"/>
          <p:cNvPicPr>
            <a:picLocks noChangeAspect="1"/>
          </p:cNvPicPr>
          <p:nvPr/>
        </p:nvPicPr>
        <p:blipFill>
          <a:blip r:embed="rId1"/>
          <a:stretch>
            <a:fillRect/>
          </a:stretch>
        </p:blipFill>
        <p:spPr>
          <a:xfrm>
            <a:off x="1187450" y="1628775"/>
            <a:ext cx="6697663" cy="4246563"/>
          </a:xfrm>
          <a:prstGeom prst="rect">
            <a:avLst/>
          </a:prstGeom>
          <a:noFill/>
          <a:ln w="9525">
            <a:noFill/>
          </a:ln>
        </p:spPr>
      </p:pic>
      <p:sp>
        <p:nvSpPr>
          <p:cNvPr id="62467" name="TextBox 4"/>
          <p:cNvSpPr txBox="1">
            <a:spLocks noChangeArrowheads="1"/>
          </p:cNvSpPr>
          <p:nvPr/>
        </p:nvSpPr>
        <p:spPr bwMode="auto">
          <a:xfrm>
            <a:off x="5508625" y="6216650"/>
            <a:ext cx="2322513" cy="369888"/>
          </a:xfrm>
          <a:prstGeom prst="rect">
            <a:avLst/>
          </a:prstGeom>
          <a:noFill/>
          <a:ln>
            <a:noFill/>
          </a:ln>
        </p:spPr>
        <p:txBody>
          <a:bodyPr wrap="none">
            <a:spAutoFit/>
          </a:bodyP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8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(Yamasaki </a:t>
            </a:r>
            <a:r>
              <a:rPr kumimoji="1" lang="en-US" altLang="zh-CN" sz="1800" b="0" i="1"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et al</a:t>
            </a:r>
            <a:r>
              <a:rPr kumimoji="1" lang="en-US" altLang="zh-CN" sz="18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 2005)</a:t>
            </a:r>
            <a:endParaRPr kumimoji="1" lang="en-US" altLang="zh-CN" sz="18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endParaRPr>
          </a:p>
        </p:txBody>
      </p:sp>
      <p:sp>
        <p:nvSpPr>
          <p:cNvPr id="61444" name="TextBox 2"/>
          <p:cNvSpPr txBox="1"/>
          <p:nvPr/>
        </p:nvSpPr>
        <p:spPr>
          <a:xfrm>
            <a:off x="1187133" y="849630"/>
            <a:ext cx="6091555" cy="521970"/>
          </a:xfrm>
          <a:prstGeom prst="rect">
            <a:avLst/>
          </a:prstGeom>
          <a:noFill/>
          <a:ln w="9525">
            <a:noFill/>
          </a:ln>
        </p:spPr>
        <p:txBody>
          <a:bodyPr wrap="none">
            <a:spAutoFit/>
          </a:bodyPr>
          <a:p>
            <a:r>
              <a:rPr lang="en-US" altLang="zh-CN" sz="2800" dirty="0">
                <a:solidFill>
                  <a:schemeClr val="tx2"/>
                </a:solidFill>
                <a:latin typeface="Times New Roman" panose="02020603050405020304" pitchFamily="18" charset="0"/>
              </a:rPr>
              <a:t>Domestication and improvement of crops</a:t>
            </a:r>
            <a:endParaRPr lang="zh-CN" altLang="en-US" sz="2800" dirty="0">
              <a:solidFill>
                <a:schemeClr val="tx2"/>
              </a:solidFill>
              <a:latin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2"/>
          <p:cNvSpPr>
            <a:spLocks noGrp="1"/>
          </p:cNvSpPr>
          <p:nvPr>
            <p:ph type="title"/>
          </p:nvPr>
        </p:nvSpPr>
        <p:spPr/>
        <p:txBody>
          <a:bodyPr vert="horz" wrap="square" lIns="91440" tIns="45720" rIns="91440" bIns="45720" anchor="ctr"/>
          <a:p>
            <a:pPr eaLnBrk="1" hangingPunct="1"/>
            <a:r>
              <a:rPr lang="en-US" altLang="zh-CN" dirty="0"/>
              <a:t>Domestication bottleneck</a:t>
            </a:r>
            <a:endParaRPr lang="en-US" altLang="zh-CN" dirty="0">
              <a:latin typeface="方正舒体" panose="02010601030101010101" pitchFamily="2" charset="-122"/>
              <a:ea typeface="方正舒体" panose="02010601030101010101" pitchFamily="2" charset="-122"/>
            </a:endParaRPr>
          </a:p>
        </p:txBody>
      </p:sp>
      <p:sp>
        <p:nvSpPr>
          <p:cNvPr id="62467" name="Rectangle 3"/>
          <p:cNvSpPr>
            <a:spLocks noGrp="1"/>
          </p:cNvSpPr>
          <p:nvPr>
            <p:ph type="body"/>
          </p:nvPr>
        </p:nvSpPr>
        <p:spPr/>
        <p:txBody>
          <a:bodyPr vert="horz" wrap="square" lIns="91440" tIns="45720" rIns="91440" bIns="45720" anchor="t"/>
          <a:p>
            <a:pPr eaLnBrk="1" hangingPunct="1"/>
            <a:r>
              <a:rPr lang="en-US" altLang="zh-CN" dirty="0"/>
              <a:t>The effects of domestication bottleneck on genetic diversity</a:t>
            </a:r>
            <a:endParaRPr lang="en-US" altLang="zh-CN" dirty="0"/>
          </a:p>
        </p:txBody>
      </p:sp>
      <p:grpSp>
        <p:nvGrpSpPr>
          <p:cNvPr id="62468" name="组合 8"/>
          <p:cNvGrpSpPr/>
          <p:nvPr/>
        </p:nvGrpSpPr>
        <p:grpSpPr>
          <a:xfrm>
            <a:off x="628650" y="3217863"/>
            <a:ext cx="3943350" cy="2925762"/>
            <a:chOff x="628650" y="3146425"/>
            <a:chExt cx="3943350" cy="2925763"/>
          </a:xfrm>
        </p:grpSpPr>
        <p:pic>
          <p:nvPicPr>
            <p:cNvPr id="62471" name="Picture 4"/>
            <p:cNvPicPr>
              <a:picLocks noChangeAspect="1"/>
            </p:cNvPicPr>
            <p:nvPr/>
          </p:nvPicPr>
          <p:blipFill>
            <a:blip r:embed="rId1"/>
            <a:stretch>
              <a:fillRect/>
            </a:stretch>
          </p:blipFill>
          <p:spPr>
            <a:xfrm>
              <a:off x="628650" y="3271838"/>
              <a:ext cx="3943350" cy="2800350"/>
            </a:xfrm>
            <a:prstGeom prst="rect">
              <a:avLst/>
            </a:prstGeom>
            <a:noFill/>
            <a:ln w="9525">
              <a:noFill/>
            </a:ln>
          </p:spPr>
        </p:pic>
        <p:pic>
          <p:nvPicPr>
            <p:cNvPr id="62472" name="图片 7" descr="2.jpg"/>
            <p:cNvPicPr>
              <a:picLocks noChangeAspect="1"/>
            </p:cNvPicPr>
            <p:nvPr/>
          </p:nvPicPr>
          <p:blipFill>
            <a:blip r:embed="rId2"/>
            <a:stretch>
              <a:fillRect/>
            </a:stretch>
          </p:blipFill>
          <p:spPr>
            <a:xfrm>
              <a:off x="714374" y="3146425"/>
              <a:ext cx="3786188" cy="1497013"/>
            </a:xfrm>
            <a:prstGeom prst="rect">
              <a:avLst/>
            </a:prstGeom>
            <a:noFill/>
            <a:ln w="9525">
              <a:noFill/>
            </a:ln>
          </p:spPr>
        </p:pic>
      </p:grpSp>
      <p:sp>
        <p:nvSpPr>
          <p:cNvPr id="62469" name="TextBox 7"/>
          <p:cNvSpPr txBox="1"/>
          <p:nvPr/>
        </p:nvSpPr>
        <p:spPr>
          <a:xfrm>
            <a:off x="4787900" y="3213100"/>
            <a:ext cx="4211638" cy="1390650"/>
          </a:xfrm>
          <a:prstGeom prst="rect">
            <a:avLst/>
          </a:prstGeom>
          <a:noFill/>
          <a:ln w="9525">
            <a:noFill/>
          </a:ln>
        </p:spPr>
        <p:txBody>
          <a:bodyPr lIns="91430" tIns="45715" rIns="91430" bIns="45715">
            <a:spAutoFit/>
          </a:bodyPr>
          <a:p>
            <a:r>
              <a:rPr lang="en-US" altLang="zh-CN" sz="2800" dirty="0">
                <a:latin typeface="Times New Roman" panose="02020603050405020304" pitchFamily="18" charset="0"/>
              </a:rPr>
              <a:t>Domestication bottleneck = domestication selection + demography effect</a:t>
            </a:r>
            <a:endParaRPr lang="zh-CN" altLang="en-US" sz="2800" dirty="0">
              <a:latin typeface="Times New Roman" panose="02020603050405020304" pitchFamily="18" charset="0"/>
            </a:endParaRPr>
          </a:p>
        </p:txBody>
      </p:sp>
      <p:sp>
        <p:nvSpPr>
          <p:cNvPr id="62470" name="TextBox 9"/>
          <p:cNvSpPr txBox="1"/>
          <p:nvPr/>
        </p:nvSpPr>
        <p:spPr>
          <a:xfrm>
            <a:off x="3071813" y="6215063"/>
            <a:ext cx="1343025" cy="246062"/>
          </a:xfrm>
          <a:prstGeom prst="rect">
            <a:avLst/>
          </a:prstGeom>
          <a:noFill/>
          <a:ln w="9525">
            <a:noFill/>
          </a:ln>
        </p:spPr>
        <p:txBody>
          <a:bodyPr wrap="none" lIns="91430" tIns="45715" rIns="91430" bIns="45715">
            <a:spAutoFit/>
          </a:bodyPr>
          <a:p>
            <a:r>
              <a:rPr lang="en-US" altLang="zh-CN" sz="1000" dirty="0">
                <a:latin typeface="Times New Roman" panose="02020603050405020304" pitchFamily="18" charset="0"/>
              </a:rPr>
              <a:t>(Whitt and Gaut 2005)</a:t>
            </a:r>
            <a:endParaRPr lang="zh-CN" altLang="en-US" sz="1000" dirty="0">
              <a:latin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标题 1"/>
          <p:cNvSpPr>
            <a:spLocks noGrp="1"/>
          </p:cNvSpPr>
          <p:nvPr>
            <p:ph type="title"/>
          </p:nvPr>
        </p:nvSpPr>
        <p:spPr>
          <a:xfrm>
            <a:off x="215900" y="609600"/>
            <a:ext cx="8748713" cy="1143000"/>
          </a:xfrm>
        </p:spPr>
        <p:txBody>
          <a:bodyPr vert="horz" wrap="square" lIns="91440" tIns="45720" rIns="91440" bIns="45720" anchor="ctr"/>
          <a:p>
            <a:r>
              <a:rPr lang="en-US" altLang="zh-CN" b="1" dirty="0"/>
              <a:t>Roadmap for crop genome study</a:t>
            </a:r>
            <a:endParaRPr lang="zh-CN" altLang="en-US" b="1" dirty="0"/>
          </a:p>
        </p:txBody>
      </p:sp>
      <p:sp>
        <p:nvSpPr>
          <p:cNvPr id="45059" name="内容占位符 2"/>
          <p:cNvSpPr>
            <a:spLocks noGrp="1"/>
          </p:cNvSpPr>
          <p:nvPr>
            <p:ph idx="1"/>
          </p:nvPr>
        </p:nvSpPr>
        <p:spPr>
          <a:xfrm>
            <a:off x="1042988" y="1989138"/>
            <a:ext cx="5689600" cy="727075"/>
          </a:xfrm>
        </p:spPr>
        <p:txBody>
          <a:bodyPr vert="horz" wrap="square" lIns="91440" tIns="45720" rIns="91440" bIns="45720" anchor="t"/>
          <a:p>
            <a:pPr>
              <a:buNone/>
            </a:pPr>
            <a:r>
              <a:rPr lang="en-US" altLang="zh-CN" sz="3600" b="1" dirty="0"/>
              <a:t>Reference genome (2002-)</a:t>
            </a:r>
            <a:endParaRPr lang="en-US" altLang="zh-CN" sz="3600" b="1" dirty="0"/>
          </a:p>
        </p:txBody>
      </p:sp>
      <p:sp>
        <p:nvSpPr>
          <p:cNvPr id="4" name="矩形 3"/>
          <p:cNvSpPr/>
          <p:nvPr/>
        </p:nvSpPr>
        <p:spPr>
          <a:xfrm>
            <a:off x="323850" y="3213100"/>
            <a:ext cx="2014538" cy="1631950"/>
          </a:xfrm>
          <a:prstGeom prst="rect">
            <a:avLst/>
          </a:prstGeom>
          <a:ln>
            <a:solidFill>
              <a:srgbClr val="FFFFCC"/>
            </a:solidFill>
          </a:ln>
        </p:spPr>
        <p:txBody>
          <a:bodyPr>
            <a:spAutoFit/>
          </a:bodyPr>
          <a:lstStyle/>
          <a:p>
            <a:pPr marL="342900" marR="0" lvl="0" indent="-342900" algn="l" defTabSz="914400" rtl="0" eaLnBrk="0" fontAlgn="base" latinLnBrk="0" hangingPunct="0">
              <a:lnSpc>
                <a:spcPct val="100000"/>
              </a:lnSpc>
              <a:spcBef>
                <a:spcPct val="20000"/>
              </a:spcBef>
              <a:spcAft>
                <a:spcPct val="0"/>
              </a:spcAft>
              <a:buClr>
                <a:srgbClr val="99CCFF"/>
              </a:buClr>
              <a:buSzPct val="110000"/>
              <a:buFontTx/>
              <a:buNone/>
              <a:defRPr/>
            </a:pPr>
            <a:r>
              <a:rPr kumimoji="1" lang="en-US" altLang="zh-CN" sz="2800" b="0" i="0" u="none" strike="noStrike" kern="0" cap="none" spc="0" normalizeH="0" baseline="0" noProof="0" dirty="0">
                <a:ln>
                  <a:noFill/>
                </a:ln>
                <a:solidFill>
                  <a:srgbClr val="EAEAEA"/>
                </a:solidFill>
                <a:effectLst/>
                <a:uLnTx/>
                <a:uFillTx/>
                <a:latin typeface="Times New Roman" panose="02020603050405020304"/>
                <a:ea typeface="宋体" panose="02010600030101010101" pitchFamily="2" charset="-122"/>
                <a:cs typeface="+mn-cs"/>
              </a:rPr>
              <a:t>pedigree genome </a:t>
            </a:r>
            <a:endParaRPr kumimoji="1" lang="en-US" altLang="zh-CN" sz="2800" b="0" i="0" u="none" strike="noStrike" kern="0" cap="none" spc="0" normalizeH="0" baseline="0" noProof="0" dirty="0">
              <a:ln>
                <a:noFill/>
              </a:ln>
              <a:solidFill>
                <a:srgbClr val="EAEAEA"/>
              </a:solidFill>
              <a:effectLst/>
              <a:uLnTx/>
              <a:uFillTx/>
              <a:latin typeface="Times New Roman" panose="02020603050405020304"/>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rgbClr val="99CCFF"/>
              </a:buClr>
              <a:buSzPct val="110000"/>
              <a:buFontTx/>
              <a:buNone/>
              <a:defRPr/>
            </a:pPr>
            <a:r>
              <a:rPr kumimoji="1" lang="en-US" altLang="zh-CN" sz="2000" b="0" i="0" u="none" strike="noStrike" kern="0" cap="none" spc="0" normalizeH="0" baseline="0" noProof="0" dirty="0">
                <a:ln>
                  <a:noFill/>
                </a:ln>
                <a:solidFill>
                  <a:srgbClr val="EAEAEA"/>
                </a:solidFill>
                <a:effectLst/>
                <a:uLnTx/>
                <a:uFillTx/>
                <a:latin typeface="Times New Roman" panose="02020603050405020304"/>
                <a:ea typeface="宋体" panose="02010600030101010101" pitchFamily="2" charset="-122"/>
                <a:cs typeface="+mn-cs"/>
              </a:rPr>
              <a:t>(maize, Lai et al. 2010)</a:t>
            </a:r>
            <a:endParaRPr kumimoji="1" lang="en-US" altLang="zh-CN" sz="2000" b="0" i="0" u="none" strike="noStrike" kern="0" cap="none" spc="0" normalizeH="0" baseline="0" noProof="0" dirty="0">
              <a:ln>
                <a:noFill/>
              </a:ln>
              <a:solidFill>
                <a:srgbClr val="EAEAEA"/>
              </a:solidFill>
              <a:effectLst/>
              <a:uLnTx/>
              <a:uFillTx/>
              <a:latin typeface="Times New Roman" panose="02020603050405020304"/>
              <a:ea typeface="宋体" panose="02010600030101010101" pitchFamily="2" charset="-122"/>
              <a:cs typeface="+mn-cs"/>
            </a:endParaRPr>
          </a:p>
        </p:txBody>
      </p:sp>
      <p:sp>
        <p:nvSpPr>
          <p:cNvPr id="5" name="矩形 4"/>
          <p:cNvSpPr/>
          <p:nvPr/>
        </p:nvSpPr>
        <p:spPr>
          <a:xfrm>
            <a:off x="323850" y="5715000"/>
            <a:ext cx="1944688" cy="954088"/>
          </a:xfrm>
          <a:prstGeom prst="rect">
            <a:avLst/>
          </a:prstGeom>
          <a:ln>
            <a:solidFill>
              <a:srgbClr val="FFFFCC"/>
            </a:solidFill>
          </a:ln>
        </p:spPr>
        <p:txBody>
          <a:bodyPr>
            <a:spAutoFit/>
          </a:bodyPr>
          <a:lstStyle/>
          <a:p>
            <a:pPr marL="342900" marR="0" lvl="0" indent="-342900" algn="l" defTabSz="914400" rtl="0" eaLnBrk="0" fontAlgn="base" latinLnBrk="0" hangingPunct="0">
              <a:lnSpc>
                <a:spcPct val="100000"/>
              </a:lnSpc>
              <a:spcBef>
                <a:spcPct val="20000"/>
              </a:spcBef>
              <a:spcAft>
                <a:spcPct val="0"/>
              </a:spcAft>
              <a:buClr>
                <a:srgbClr val="99CCFF"/>
              </a:buClr>
              <a:buSzPct val="110000"/>
              <a:buFontTx/>
              <a:buNone/>
              <a:defRPr/>
            </a:pPr>
            <a:r>
              <a:rPr kumimoji="1" lang="en-US" altLang="zh-CN" sz="2800" b="0" i="0" u="none" strike="noStrike" kern="0" cap="none" spc="0" normalizeH="0" baseline="0" noProof="0" dirty="0">
                <a:ln>
                  <a:noFill/>
                </a:ln>
                <a:solidFill>
                  <a:srgbClr val="EAEAEA"/>
                </a:solidFill>
                <a:effectLst/>
                <a:uLnTx/>
                <a:uFillTx/>
                <a:latin typeface="Times New Roman" panose="02020603050405020304"/>
                <a:ea typeface="宋体" panose="02010600030101010101" pitchFamily="2" charset="-122"/>
                <a:cs typeface="+mn-cs"/>
              </a:rPr>
              <a:t>Inbred line genome?</a:t>
            </a:r>
            <a:endParaRPr kumimoji="1" lang="zh-CN" altLang="en-US" sz="2800" b="0" i="0" u="none" strike="noStrike" kern="0" cap="none" spc="0" normalizeH="0" baseline="0" noProof="0" dirty="0">
              <a:ln>
                <a:noFill/>
              </a:ln>
              <a:solidFill>
                <a:srgbClr val="EAEAEA"/>
              </a:solidFill>
              <a:effectLst/>
              <a:uLnTx/>
              <a:uFillTx/>
              <a:latin typeface="Times New Roman" panose="02020603050405020304"/>
              <a:ea typeface="宋体" panose="02010600030101010101" pitchFamily="2" charset="-122"/>
              <a:cs typeface="+mn-cs"/>
            </a:endParaRPr>
          </a:p>
        </p:txBody>
      </p:sp>
      <p:cxnSp>
        <p:nvCxnSpPr>
          <p:cNvPr id="45062" name="直接箭头连接符 6"/>
          <p:cNvCxnSpPr/>
          <p:nvPr/>
        </p:nvCxnSpPr>
        <p:spPr>
          <a:xfrm flipH="1">
            <a:off x="2555875" y="2708275"/>
            <a:ext cx="1079500" cy="576263"/>
          </a:xfrm>
          <a:prstGeom prst="straightConnector1">
            <a:avLst/>
          </a:prstGeom>
          <a:ln w="57150" cap="flat" cmpd="sng">
            <a:solidFill>
              <a:srgbClr val="C00000"/>
            </a:solidFill>
            <a:prstDash val="solid"/>
            <a:headEnd type="none" w="med" len="med"/>
            <a:tailEnd type="arrow" w="med" len="med"/>
          </a:ln>
        </p:spPr>
      </p:cxnSp>
      <p:cxnSp>
        <p:nvCxnSpPr>
          <p:cNvPr id="45063" name="直接箭头连接符 7"/>
          <p:cNvCxnSpPr/>
          <p:nvPr/>
        </p:nvCxnSpPr>
        <p:spPr>
          <a:xfrm>
            <a:off x="1476375" y="4868863"/>
            <a:ext cx="0" cy="792162"/>
          </a:xfrm>
          <a:prstGeom prst="straightConnector1">
            <a:avLst/>
          </a:prstGeom>
          <a:ln w="57150" cap="flat" cmpd="sng">
            <a:solidFill>
              <a:srgbClr val="C00000"/>
            </a:solidFill>
            <a:prstDash val="solid"/>
            <a:headEnd type="none" w="med" len="med"/>
            <a:tailEnd type="arrow" w="med" len="med"/>
          </a:ln>
        </p:spPr>
      </p:cxnSp>
      <p:sp>
        <p:nvSpPr>
          <p:cNvPr id="45064" name="矩形 14"/>
          <p:cNvSpPr/>
          <p:nvPr/>
        </p:nvSpPr>
        <p:spPr>
          <a:xfrm>
            <a:off x="2700338" y="4437063"/>
            <a:ext cx="5759450" cy="2308225"/>
          </a:xfrm>
          <a:prstGeom prst="rect">
            <a:avLst/>
          </a:prstGeom>
          <a:noFill/>
          <a:ln w="9525" cap="flat" cmpd="sng">
            <a:solidFill>
              <a:srgbClr val="FFFFCC"/>
            </a:solidFill>
            <a:prstDash val="solid"/>
            <a:miter/>
            <a:headEnd type="none" w="med" len="med"/>
            <a:tailEnd type="none" w="med" len="med"/>
          </a:ln>
        </p:spPr>
        <p:txBody>
          <a:bodyPr>
            <a:spAutoFit/>
          </a:bodyPr>
          <a:p>
            <a:r>
              <a:rPr lang="en-US" altLang="zh-CN" b="1" dirty="0">
                <a:latin typeface="Times New Roman" panose="02020603050405020304" pitchFamily="18" charset="0"/>
              </a:rPr>
              <a:t>Rice, maize, soybean, millet</a:t>
            </a:r>
            <a:endParaRPr lang="en-US" altLang="zh-CN" b="1" dirty="0">
              <a:latin typeface="Times New Roman" panose="02020603050405020304" pitchFamily="18" charset="0"/>
            </a:endParaRPr>
          </a:p>
          <a:p>
            <a:r>
              <a:rPr lang="en-US" altLang="zh-CN" sz="2000" dirty="0">
                <a:latin typeface="Times New Roman" panose="02020603050405020304" pitchFamily="18" charset="0"/>
              </a:rPr>
              <a:t>~50 rice lines (Xu et al. 2011)</a:t>
            </a:r>
            <a:endParaRPr lang="en-US" altLang="zh-CN" sz="2000" dirty="0">
              <a:latin typeface="Times New Roman" panose="02020603050405020304" pitchFamily="18" charset="0"/>
            </a:endParaRPr>
          </a:p>
          <a:p>
            <a:r>
              <a:rPr lang="en-US" altLang="zh-CN" sz="2000" dirty="0">
                <a:latin typeface="Times New Roman" panose="02020603050405020304" pitchFamily="18" charset="0"/>
              </a:rPr>
              <a:t>~500 rice lines (Huang et al. 2009)</a:t>
            </a:r>
            <a:endParaRPr lang="en-US" altLang="zh-CN" sz="2000" dirty="0">
              <a:latin typeface="Times New Roman" panose="02020603050405020304" pitchFamily="18" charset="0"/>
            </a:endParaRPr>
          </a:p>
          <a:p>
            <a:r>
              <a:rPr lang="en-US" altLang="zh-CN" sz="2000" dirty="0">
                <a:latin typeface="Times New Roman" panose="02020603050405020304" pitchFamily="18" charset="0"/>
              </a:rPr>
              <a:t>~1000 rice lines (Huang et al. 2012)</a:t>
            </a:r>
            <a:endParaRPr lang="en-US" altLang="zh-CN" sz="2000" dirty="0">
              <a:latin typeface="Times New Roman" panose="02020603050405020304" pitchFamily="18" charset="0"/>
            </a:endParaRPr>
          </a:p>
          <a:p>
            <a:r>
              <a:rPr lang="en-US" altLang="zh-CN" sz="2000" dirty="0">
                <a:latin typeface="Times New Roman" panose="02020603050405020304" pitchFamily="18" charset="0"/>
              </a:rPr>
              <a:t>First haplotype map of maize (Gore et al. 2009)</a:t>
            </a:r>
            <a:endParaRPr lang="en-US" altLang="zh-CN" sz="2000" dirty="0">
              <a:latin typeface="Times New Roman" panose="02020603050405020304" pitchFamily="18" charset="0"/>
            </a:endParaRPr>
          </a:p>
          <a:p>
            <a:r>
              <a:rPr lang="en-US" altLang="zh-CN" sz="2000" dirty="0">
                <a:latin typeface="Times New Roman" panose="02020603050405020304" pitchFamily="18" charset="0"/>
              </a:rPr>
              <a:t>~31 soybean lines (Lam et al. 2010)</a:t>
            </a:r>
            <a:endParaRPr lang="en-US" altLang="zh-CN" sz="2000" dirty="0">
              <a:latin typeface="Times New Roman" panose="02020603050405020304" pitchFamily="18" charset="0"/>
            </a:endParaRPr>
          </a:p>
          <a:p>
            <a:r>
              <a:rPr lang="en-US" altLang="zh-CN" sz="2000" dirty="0">
                <a:latin typeface="Times New Roman" panose="02020603050405020304" pitchFamily="18" charset="0"/>
              </a:rPr>
              <a:t>~1000 millet lines (Peng et al. 2013)</a:t>
            </a:r>
            <a:endParaRPr lang="en-US" altLang="zh-CN" sz="2000" dirty="0">
              <a:latin typeface="Times New Roman" panose="02020603050405020304" pitchFamily="18" charset="0"/>
            </a:endParaRPr>
          </a:p>
        </p:txBody>
      </p:sp>
      <p:sp>
        <p:nvSpPr>
          <p:cNvPr id="45065" name="TextBox 15"/>
          <p:cNvSpPr txBox="1"/>
          <p:nvPr/>
        </p:nvSpPr>
        <p:spPr>
          <a:xfrm>
            <a:off x="2700338" y="3860800"/>
            <a:ext cx="2965450" cy="523875"/>
          </a:xfrm>
          <a:prstGeom prst="rect">
            <a:avLst/>
          </a:prstGeom>
          <a:noFill/>
          <a:ln w="9525">
            <a:noFill/>
          </a:ln>
        </p:spPr>
        <p:txBody>
          <a:bodyPr wrap="none">
            <a:spAutoFit/>
          </a:bodyPr>
          <a:p>
            <a:r>
              <a:rPr lang="en-US" altLang="zh-CN" sz="2800" dirty="0">
                <a:latin typeface="Times New Roman" panose="02020603050405020304" pitchFamily="18" charset="0"/>
              </a:rPr>
              <a:t>Population genome</a:t>
            </a:r>
            <a:endParaRPr lang="zh-CN" altLang="en-US" sz="2800" dirty="0">
              <a:latin typeface="Times New Roman" panose="02020603050405020304" pitchFamily="18" charset="0"/>
            </a:endParaRPr>
          </a:p>
        </p:txBody>
      </p:sp>
      <p:cxnSp>
        <p:nvCxnSpPr>
          <p:cNvPr id="45066" name="直接箭头连接符 18"/>
          <p:cNvCxnSpPr/>
          <p:nvPr/>
        </p:nvCxnSpPr>
        <p:spPr>
          <a:xfrm>
            <a:off x="3924300" y="2636838"/>
            <a:ext cx="0" cy="1125537"/>
          </a:xfrm>
          <a:prstGeom prst="straightConnector1">
            <a:avLst/>
          </a:prstGeom>
          <a:ln w="57150" cap="flat" cmpd="sng">
            <a:solidFill>
              <a:srgbClr val="C00000"/>
            </a:solidFill>
            <a:prstDash val="solid"/>
            <a:headEnd type="none" w="med" len="med"/>
            <a:tailEnd type="arrow" w="med" len="med"/>
          </a:ln>
        </p:spPr>
      </p:cxnSp>
      <p:sp>
        <p:nvSpPr>
          <p:cNvPr id="45067" name="矩形 19"/>
          <p:cNvSpPr/>
          <p:nvPr/>
        </p:nvSpPr>
        <p:spPr>
          <a:xfrm>
            <a:off x="5940425" y="2924175"/>
            <a:ext cx="2771775" cy="1385888"/>
          </a:xfrm>
          <a:prstGeom prst="rect">
            <a:avLst/>
          </a:prstGeom>
          <a:noFill/>
          <a:ln w="9525" cap="flat" cmpd="sng">
            <a:solidFill>
              <a:srgbClr val="FFFFCC"/>
            </a:solidFill>
            <a:prstDash val="solid"/>
            <a:miter/>
            <a:headEnd type="none" w="med" len="med"/>
            <a:tailEnd type="none" w="med" len="med"/>
          </a:ln>
        </p:spPr>
        <p:txBody>
          <a:bodyPr>
            <a:spAutoFit/>
          </a:bodyPr>
          <a:p>
            <a:r>
              <a:rPr lang="en-US" altLang="zh-CN" sz="2800" dirty="0">
                <a:solidFill>
                  <a:srgbClr val="EAEAEA"/>
                </a:solidFill>
                <a:latin typeface="Times New Roman" panose="02020603050405020304" pitchFamily="18" charset="0"/>
              </a:rPr>
              <a:t>Full-length cDNA project</a:t>
            </a:r>
            <a:endParaRPr lang="en-US" altLang="zh-CN" sz="2800" dirty="0">
              <a:solidFill>
                <a:srgbClr val="EAEAEA"/>
              </a:solidFill>
              <a:latin typeface="Times New Roman" panose="02020603050405020304" pitchFamily="18" charset="0"/>
            </a:endParaRPr>
          </a:p>
          <a:p>
            <a:r>
              <a:rPr lang="en-US" altLang="zh-CN" sz="2800" dirty="0">
                <a:solidFill>
                  <a:srgbClr val="EAEAEA"/>
                </a:solidFill>
                <a:latin typeface="Times New Roman" panose="02020603050405020304" pitchFamily="18" charset="0"/>
              </a:rPr>
              <a:t>?</a:t>
            </a:r>
            <a:endParaRPr lang="en-US" altLang="zh-CN" sz="2800" dirty="0">
              <a:solidFill>
                <a:srgbClr val="EAEAEA"/>
              </a:solidFill>
              <a:latin typeface="Times New Roman" panose="02020603050405020304" pitchFamily="18" charset="0"/>
            </a:endParaRPr>
          </a:p>
        </p:txBody>
      </p:sp>
      <p:cxnSp>
        <p:nvCxnSpPr>
          <p:cNvPr id="45068" name="直接箭头连接符 20"/>
          <p:cNvCxnSpPr/>
          <p:nvPr/>
        </p:nvCxnSpPr>
        <p:spPr>
          <a:xfrm>
            <a:off x="4140200" y="2708275"/>
            <a:ext cx="1727200" cy="504825"/>
          </a:xfrm>
          <a:prstGeom prst="straightConnector1">
            <a:avLst/>
          </a:prstGeom>
          <a:ln w="57150" cap="flat" cmpd="sng">
            <a:solidFill>
              <a:srgbClr val="C00000"/>
            </a:solidFill>
            <a:prstDash val="solid"/>
            <a:headEnd type="none" w="med" len="med"/>
            <a:tailEnd type="arrow" w="med" len="med"/>
          </a:ln>
        </p:spPr>
      </p:cxnSp>
      <p:sp>
        <p:nvSpPr>
          <p:cNvPr id="23" name="TextBox 22"/>
          <p:cNvSpPr txBox="1"/>
          <p:nvPr/>
        </p:nvSpPr>
        <p:spPr>
          <a:xfrm>
            <a:off x="6911975" y="1827213"/>
            <a:ext cx="2197100" cy="9540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800" b="0" i="0" u="none" strike="noStrike" kern="1200" cap="none" spc="0" normalizeH="0" baseline="0" noProof="0" dirty="0">
                <a:ln>
                  <a:noFill/>
                </a:ln>
                <a:solidFill>
                  <a:schemeClr val="dk1"/>
                </a:solidFill>
                <a:effectLst/>
                <a:uLnTx/>
                <a:uFillTx/>
                <a:latin typeface="+mn-lt"/>
                <a:ea typeface="+mn-ea"/>
                <a:cs typeface="+mn-cs"/>
              </a:rPr>
              <a:t>Comparative genomics</a:t>
            </a:r>
            <a:endParaRPr kumimoji="1" lang="zh-CN" altLang="en-US" sz="2800" b="0" i="0" u="none" strike="noStrike" kern="1200" cap="none" spc="0" normalizeH="0" baseline="0" noProof="0" dirty="0">
              <a:ln>
                <a:noFill/>
              </a:ln>
              <a:solidFill>
                <a:schemeClr val="dk1"/>
              </a:solidFill>
              <a:effectLst/>
              <a:uLnTx/>
              <a:uFillTx/>
              <a:latin typeface="+mn-lt"/>
              <a:ea typeface="+mn-ea"/>
              <a:cs typeface="+mn-cs"/>
            </a:endParaRPr>
          </a:p>
        </p:txBody>
      </p:sp>
      <p:cxnSp>
        <p:nvCxnSpPr>
          <p:cNvPr id="45070" name="直接箭头连接符 24"/>
          <p:cNvCxnSpPr/>
          <p:nvPr/>
        </p:nvCxnSpPr>
        <p:spPr>
          <a:xfrm>
            <a:off x="6443663" y="2349500"/>
            <a:ext cx="431800" cy="0"/>
          </a:xfrm>
          <a:prstGeom prst="straightConnector1">
            <a:avLst/>
          </a:prstGeom>
          <a:ln w="57150" cap="flat" cmpd="sng">
            <a:solidFill>
              <a:srgbClr val="C00000"/>
            </a:solidFill>
            <a:prstDash val="solid"/>
            <a:headEnd type="none" w="med" len="med"/>
            <a:tailEnd type="arrow"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7" name="内容占位符 2"/>
          <p:cNvSpPr>
            <a:spLocks noGrp="1"/>
          </p:cNvSpPr>
          <p:nvPr>
            <p:ph idx="1"/>
          </p:nvPr>
        </p:nvSpPr>
        <p:spPr>
          <a:xfrm>
            <a:off x="738505" y="2030730"/>
            <a:ext cx="7772400" cy="4114800"/>
          </a:xfrm>
        </p:spPr>
        <p:txBody>
          <a:bodyPr vert="horz" wrap="square" lIns="91440" tIns="45720" rIns="91440" bIns="45720" anchor="t"/>
          <a:p>
            <a:pPr lvl="1">
              <a:buFont typeface="Wingdings" panose="05000000000000000000" charset="0"/>
              <a:buChar char="ü"/>
            </a:pPr>
            <a:r>
              <a:rPr lang="en-US" altLang="zh-CN" dirty="0"/>
              <a:t>Origin of crops</a:t>
            </a:r>
            <a:endParaRPr lang="en-US" altLang="zh-CN" dirty="0"/>
          </a:p>
          <a:p>
            <a:pPr lvl="1">
              <a:buFont typeface="Wingdings" panose="05000000000000000000" charset="0"/>
              <a:buChar char="ü"/>
            </a:pPr>
            <a:r>
              <a:rPr lang="en-US" altLang="zh-CN" dirty="0">
                <a:sym typeface="+mn-ea"/>
              </a:rPr>
              <a:t>Molecular basis of breeding</a:t>
            </a:r>
            <a:endParaRPr lang="en-US" altLang="zh-CN" dirty="0">
              <a:sym typeface="+mn-ea"/>
            </a:endParaRPr>
          </a:p>
          <a:p>
            <a:pPr lvl="2">
              <a:buFont typeface="Arial" panose="020B0604020202020204" pitchFamily="34" charset="0"/>
              <a:buChar char="•"/>
            </a:pPr>
            <a:r>
              <a:rPr lang="en-US" altLang="zh-CN" dirty="0"/>
              <a:t>Regions under artificial selection</a:t>
            </a:r>
            <a:endParaRPr lang="en-US" altLang="zh-CN" dirty="0"/>
          </a:p>
          <a:p>
            <a:pPr lvl="2">
              <a:buFont typeface="Arial" panose="020B0604020202020204" pitchFamily="34" charset="0"/>
              <a:buChar char="•"/>
            </a:pPr>
            <a:r>
              <a:rPr lang="en-US" altLang="zh-CN" dirty="0"/>
              <a:t>Demographic history</a:t>
            </a:r>
            <a:endParaRPr lang="en-US" altLang="zh-CN" dirty="0"/>
          </a:p>
          <a:p>
            <a:pPr lvl="1">
              <a:buFont typeface="Wingdings" panose="05000000000000000000" charset="0"/>
              <a:buChar char="ü"/>
            </a:pPr>
            <a:r>
              <a:rPr lang="en-US" altLang="zh-CN" dirty="0"/>
              <a:t>Genome-based pedigree</a:t>
            </a:r>
            <a:endParaRPr lang="en-US" altLang="zh-CN" dirty="0"/>
          </a:p>
          <a:p>
            <a:pPr lvl="1">
              <a:buFont typeface="Wingdings" panose="05000000000000000000" charset="0"/>
              <a:buChar char="ü"/>
            </a:pPr>
            <a:r>
              <a:rPr lang="en-US" altLang="zh-CN" dirty="0"/>
              <a:t>Genome selection </a:t>
            </a:r>
            <a:endParaRPr lang="en-US" altLang="zh-CN" dirty="0"/>
          </a:p>
          <a:p>
            <a:pPr lvl="1">
              <a:buFont typeface="Wingdings" panose="05000000000000000000" charset="0"/>
              <a:buChar char="ü"/>
            </a:pPr>
            <a:r>
              <a:rPr lang="en-US" altLang="zh-CN" dirty="0"/>
              <a:t>......</a:t>
            </a:r>
            <a:endParaRPr lang="zh-CN" altLang="en-US" dirty="0"/>
          </a:p>
          <a:p>
            <a:endParaRPr lang="zh-CN" altLang="en-US" dirty="0"/>
          </a:p>
        </p:txBody>
      </p:sp>
      <p:sp>
        <p:nvSpPr>
          <p:cNvPr id="2" name="标题 1"/>
          <p:cNvSpPr/>
          <p:nvPr>
            <p:ph type="title"/>
          </p:nvPr>
        </p:nvSpPr>
        <p:spPr/>
        <p:txBody>
          <a:bodyPr/>
          <a:p>
            <a:r>
              <a:rPr lang="en-US" altLang="zh-CN" sz="3200" b="1" dirty="0">
                <a:sym typeface="+mn-ea"/>
              </a:rPr>
              <a:t>Crop populations: what hidden behind their genomes?</a:t>
            </a:r>
            <a:endParaRPr lang="en-US" altLang="zh-CN" sz="3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55270" y="609600"/>
            <a:ext cx="7772400" cy="1143000"/>
          </a:xfrm>
        </p:spPr>
        <p:txBody>
          <a:bodyPr/>
          <a:p>
            <a:r>
              <a:rPr lang="zh-CN" altLang="en-US" sz="3600">
                <a:latin typeface="黑体" panose="02010609060101010101" pitchFamily="49" charset="-122"/>
                <a:ea typeface="黑体" panose="02010609060101010101" pitchFamily="49" charset="-122"/>
                <a:cs typeface="黑体" panose="02010609060101010101" pitchFamily="49" charset="-122"/>
              </a:rPr>
              <a:t>背后</a:t>
            </a:r>
            <a:r>
              <a:rPr lang="zh-CN" altLang="en-US" sz="3600">
                <a:latin typeface="黑体" panose="02010609060101010101" pitchFamily="49" charset="-122"/>
                <a:ea typeface="黑体" panose="02010609060101010101" pitchFamily="49" charset="-122"/>
                <a:cs typeface="黑体" panose="02010609060101010101" pitchFamily="49" charset="-122"/>
              </a:rPr>
              <a:t>故事</a:t>
            </a:r>
            <a:r>
              <a:rPr lang="en-US" altLang="zh-CN" sz="3600">
                <a:latin typeface="黑体" panose="02010609060101010101" pitchFamily="49" charset="-122"/>
                <a:ea typeface="黑体" panose="02010609060101010101" pitchFamily="49" charset="-122"/>
                <a:cs typeface="黑体" panose="02010609060101010101" pitchFamily="49" charset="-122"/>
              </a:rPr>
              <a:t>1</a:t>
            </a:r>
            <a:r>
              <a:rPr lang="zh-CN" altLang="en-US" sz="3600">
                <a:latin typeface="黑体" panose="02010609060101010101" pitchFamily="49" charset="-122"/>
                <a:ea typeface="黑体" panose="02010609060101010101" pitchFamily="49" charset="-122"/>
                <a:cs typeface="黑体" panose="02010609060101010101" pitchFamily="49" charset="-122"/>
              </a:rPr>
              <a:t>：作物</a:t>
            </a:r>
            <a:r>
              <a:rPr lang="zh-CN" altLang="en-US" sz="3600">
                <a:latin typeface="黑体" panose="02010609060101010101" pitchFamily="49" charset="-122"/>
                <a:ea typeface="黑体" panose="02010609060101010101" pitchFamily="49" charset="-122"/>
                <a:cs typeface="黑体" panose="02010609060101010101" pitchFamily="49" charset="-122"/>
              </a:rPr>
              <a:t>起源</a:t>
            </a:r>
            <a:r>
              <a:rPr lang="en-US" altLang="zh-CN" sz="3600">
                <a:latin typeface="黑体" panose="02010609060101010101" pitchFamily="49" charset="-122"/>
                <a:ea typeface="黑体" panose="02010609060101010101" pitchFamily="49" charset="-122"/>
                <a:cs typeface="黑体" panose="02010609060101010101" pitchFamily="49" charset="-122"/>
              </a:rPr>
              <a:t>——</a:t>
            </a:r>
            <a:r>
              <a:rPr lang="zh-CN" altLang="en-US" sz="3600">
                <a:latin typeface="黑体" panose="02010609060101010101" pitchFamily="49" charset="-122"/>
                <a:ea typeface="黑体" panose="02010609060101010101" pitchFamily="49" charset="-122"/>
                <a:cs typeface="黑体" panose="02010609060101010101" pitchFamily="49" charset="-122"/>
              </a:rPr>
              <a:t>基因组证据</a:t>
            </a:r>
            <a:endParaRPr lang="zh-CN" altLang="en-US" sz="3600">
              <a:latin typeface="黑体" panose="02010609060101010101" pitchFamily="49" charset="-122"/>
              <a:ea typeface="黑体" panose="02010609060101010101" pitchFamily="49" charset="-122"/>
              <a:cs typeface="黑体" panose="02010609060101010101" pitchFamily="49" charset="-122"/>
            </a:endParaRPr>
          </a:p>
        </p:txBody>
      </p:sp>
      <p:pic>
        <p:nvPicPr>
          <p:cNvPr id="4" name="图片 3" descr="图2-2.10 水稻驯化起源过程 A"/>
          <p:cNvPicPr>
            <a:picLocks noChangeAspect="1"/>
          </p:cNvPicPr>
          <p:nvPr/>
        </p:nvPicPr>
        <p:blipFill>
          <a:blip r:embed="rId1"/>
          <a:stretch>
            <a:fillRect/>
          </a:stretch>
        </p:blipFill>
        <p:spPr>
          <a:xfrm>
            <a:off x="161290" y="1731645"/>
            <a:ext cx="8913495" cy="4277995"/>
          </a:xfrm>
          <a:prstGeom prst="rect">
            <a:avLst/>
          </a:prstGeom>
        </p:spPr>
      </p:pic>
      <p:sp>
        <p:nvSpPr>
          <p:cNvPr id="6" name="文本框 5"/>
          <p:cNvSpPr txBox="1"/>
          <p:nvPr/>
        </p:nvSpPr>
        <p:spPr>
          <a:xfrm>
            <a:off x="6214745" y="6220460"/>
            <a:ext cx="2418715" cy="306705"/>
          </a:xfrm>
          <a:prstGeom prst="rect">
            <a:avLst/>
          </a:prstGeom>
          <a:noFill/>
        </p:spPr>
        <p:txBody>
          <a:bodyPr wrap="none" rtlCol="0">
            <a:spAutoFit/>
          </a:bodyPr>
          <a:p>
            <a:r>
              <a:rPr lang="zh-CN" altLang="en-US" sz="1400"/>
              <a:t>（</a:t>
            </a:r>
            <a:r>
              <a:rPr lang="en-US" altLang="zh-CN" sz="1400"/>
              <a:t>Huang et al., 2012. Nature</a:t>
            </a:r>
            <a:r>
              <a:rPr lang="zh-CN" altLang="en-US" sz="1400"/>
              <a:t>）</a:t>
            </a:r>
            <a:endParaRPr lang="zh-CN" altLang="en-US" sz="1400"/>
          </a:p>
        </p:txBody>
      </p:sp>
      <p:pic>
        <p:nvPicPr>
          <p:cNvPr id="50180" name="Picture 2" descr="C:\Documents and Settings\Administrator\桌面\水稻图片.jpg"/>
          <p:cNvPicPr>
            <a:picLocks noChangeAspect="1"/>
          </p:cNvPicPr>
          <p:nvPr>
            <p:ph idx="1"/>
          </p:nvPr>
        </p:nvPicPr>
        <p:blipFill>
          <a:blip r:embed="rId2"/>
          <a:stretch>
            <a:fillRect/>
          </a:stretch>
        </p:blipFill>
        <p:spPr>
          <a:xfrm>
            <a:off x="1022350" y="6054090"/>
            <a:ext cx="831850" cy="760730"/>
          </a:xfrm>
          <a:prstGeom prst="rect">
            <a:avLst/>
          </a:prstGeom>
          <a:noFill/>
          <a:ln w="9525">
            <a:noFill/>
          </a:ln>
        </p:spPr>
      </p:pic>
      <p:sp>
        <p:nvSpPr>
          <p:cNvPr id="5" name="文本框 4"/>
          <p:cNvSpPr txBox="1"/>
          <p:nvPr/>
        </p:nvSpPr>
        <p:spPr>
          <a:xfrm>
            <a:off x="1586230" y="6111875"/>
            <a:ext cx="4465955" cy="645160"/>
          </a:xfrm>
          <a:prstGeom prst="rect">
            <a:avLst/>
          </a:prstGeom>
          <a:noFill/>
        </p:spPr>
        <p:txBody>
          <a:bodyPr wrap="square" rtlCol="0" anchor="t">
            <a:spAutoFit/>
          </a:bodyPr>
          <a:p>
            <a:pPr marL="342900" marR="0" lvl="0" indent="-342900" algn="l" defTabSz="914400" rtl="0" eaLnBrk="0" fontAlgn="base" latinLnBrk="0" hangingPunct="0">
              <a:lnSpc>
                <a:spcPct val="100000"/>
              </a:lnSpc>
              <a:spcBef>
                <a:spcPct val="20000"/>
              </a:spcBef>
              <a:spcAft>
                <a:spcPct val="0"/>
              </a:spcAft>
              <a:buClr>
                <a:schemeClr val="accent2"/>
              </a:buClr>
              <a:buSzPct val="110000"/>
              <a:buFontTx/>
              <a:buChar char="•"/>
              <a:defRPr/>
            </a:pPr>
            <a:r>
              <a:rPr kumimoji="1" lang="en-US" altLang="zh-CN" sz="1200" kern="0" noProof="0" dirty="0">
                <a:ln>
                  <a:noFill/>
                </a:ln>
                <a:effectLst/>
                <a:uLnTx/>
                <a:uFillTx/>
                <a:latin typeface="+mn-lt"/>
                <a:ea typeface="+mn-ea"/>
                <a:sym typeface="+mn-ea"/>
              </a:rPr>
              <a:t>W</a:t>
            </a:r>
            <a:r>
              <a:rPr kumimoji="1" lang="en-US" altLang="zh-CN" sz="1200" kern="0" noProof="0" dirty="0" smtClean="0">
                <a:ln>
                  <a:noFill/>
                </a:ln>
                <a:effectLst/>
                <a:uLnTx/>
                <a:uFillTx/>
                <a:latin typeface="+mn-lt"/>
                <a:ea typeface="+mn-ea"/>
                <a:sym typeface="+mn-ea"/>
              </a:rPr>
              <a:t>hole-genome </a:t>
            </a:r>
            <a:r>
              <a:rPr kumimoji="1" lang="en-US" altLang="zh-CN" sz="1200" kern="0" noProof="0" dirty="0">
                <a:ln>
                  <a:noFill/>
                </a:ln>
                <a:effectLst/>
                <a:uLnTx/>
                <a:uFillTx/>
                <a:latin typeface="+mn-lt"/>
                <a:ea typeface="+mn-ea"/>
                <a:sym typeface="+mn-ea"/>
              </a:rPr>
              <a:t>sequencing data for a large panel of </a:t>
            </a:r>
            <a:r>
              <a:rPr kumimoji="1" lang="en-US" altLang="zh-CN" sz="1200" kern="0" noProof="0" dirty="0" smtClean="0">
                <a:ln>
                  <a:noFill/>
                </a:ln>
                <a:effectLst/>
                <a:uLnTx/>
                <a:uFillTx/>
                <a:latin typeface="+mn-lt"/>
                <a:ea typeface="+mn-ea"/>
                <a:sym typeface="+mn-ea"/>
              </a:rPr>
              <a:t>accessions containing </a:t>
            </a:r>
            <a:r>
              <a:rPr kumimoji="1" lang="en-US" altLang="zh-CN" sz="1200" kern="0" noProof="0" dirty="0">
                <a:ln>
                  <a:noFill/>
                </a:ln>
                <a:effectLst/>
                <a:uLnTx/>
                <a:uFillTx/>
                <a:latin typeface="+mn-lt"/>
                <a:ea typeface="+mn-ea"/>
                <a:sym typeface="+mn-ea"/>
              </a:rPr>
              <a:t>446 </a:t>
            </a:r>
            <a:r>
              <a:rPr kumimoji="1" lang="en-US" altLang="zh-CN" sz="1200" i="1" kern="0" noProof="0" dirty="0">
                <a:ln>
                  <a:noFill/>
                </a:ln>
                <a:effectLst/>
                <a:uLnTx/>
                <a:uFillTx/>
                <a:latin typeface="+mn-lt"/>
                <a:ea typeface="+mn-ea"/>
                <a:sym typeface="+mn-ea"/>
              </a:rPr>
              <a:t>O.</a:t>
            </a:r>
            <a:r>
              <a:rPr kumimoji="1" lang="en-US" altLang="zh-CN" sz="1200" kern="0" noProof="0" dirty="0">
                <a:ln>
                  <a:noFill/>
                </a:ln>
                <a:effectLst/>
                <a:uLnTx/>
                <a:uFillTx/>
                <a:latin typeface="+mn-lt"/>
                <a:ea typeface="+mn-ea"/>
                <a:sym typeface="+mn-ea"/>
              </a:rPr>
              <a:t> </a:t>
            </a:r>
            <a:r>
              <a:rPr kumimoji="1" lang="en-US" altLang="zh-CN" sz="1200" i="1" kern="0" noProof="0" dirty="0" err="1">
                <a:ln>
                  <a:noFill/>
                </a:ln>
                <a:effectLst/>
                <a:uLnTx/>
                <a:uFillTx/>
                <a:latin typeface="+mn-lt"/>
                <a:ea typeface="+mn-ea"/>
                <a:sym typeface="+mn-ea"/>
              </a:rPr>
              <a:t>rufipogon</a:t>
            </a:r>
            <a:r>
              <a:rPr kumimoji="1" lang="en-US" altLang="zh-CN" sz="1200" kern="0" noProof="0" dirty="0">
                <a:ln>
                  <a:noFill/>
                </a:ln>
                <a:effectLst/>
                <a:uLnTx/>
                <a:uFillTx/>
                <a:latin typeface="+mn-lt"/>
                <a:ea typeface="+mn-ea"/>
                <a:sym typeface="+mn-ea"/>
              </a:rPr>
              <a:t> accessions and 1,083 </a:t>
            </a:r>
            <a:r>
              <a:rPr kumimoji="1" lang="en-US" altLang="zh-CN" sz="1200" i="1" kern="0" noProof="0" dirty="0">
                <a:ln>
                  <a:noFill/>
                </a:ln>
                <a:effectLst/>
                <a:uLnTx/>
                <a:uFillTx/>
                <a:latin typeface="+mn-lt"/>
                <a:ea typeface="+mn-ea"/>
                <a:sym typeface="+mn-ea"/>
              </a:rPr>
              <a:t>O. </a:t>
            </a:r>
            <a:r>
              <a:rPr kumimoji="1" lang="en-US" altLang="zh-CN" sz="1200" i="1" kern="0" noProof="0" dirty="0" smtClean="0">
                <a:ln>
                  <a:noFill/>
                </a:ln>
                <a:effectLst/>
                <a:uLnTx/>
                <a:uFillTx/>
                <a:latin typeface="+mn-lt"/>
                <a:ea typeface="+mn-ea"/>
                <a:sym typeface="+mn-ea"/>
              </a:rPr>
              <a:t>sativa</a:t>
            </a:r>
            <a:r>
              <a:rPr kumimoji="1" lang="en-US" altLang="zh-CN" sz="1200" kern="0" noProof="0" dirty="0" smtClean="0">
                <a:ln>
                  <a:noFill/>
                </a:ln>
                <a:effectLst/>
                <a:uLnTx/>
                <a:uFillTx/>
                <a:latin typeface="+mn-lt"/>
                <a:ea typeface="+mn-ea"/>
                <a:sym typeface="+mn-ea"/>
              </a:rPr>
              <a:t> varieties were used to </a:t>
            </a:r>
            <a:r>
              <a:rPr kumimoji="1" lang="en-US" altLang="zh-CN" sz="1200" kern="0" noProof="0" dirty="0">
                <a:ln>
                  <a:noFill/>
                </a:ln>
                <a:effectLst/>
                <a:uLnTx/>
                <a:uFillTx/>
                <a:latin typeface="+mn-lt"/>
                <a:ea typeface="+mn-ea"/>
                <a:sym typeface="+mn-ea"/>
              </a:rPr>
              <a:t>explore their phylogenetic relationships.</a:t>
            </a:r>
            <a:endParaRPr lang="zh-CN" altLang="en-US" sz="12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8372" name="Picture 3" descr="C:\Documents and Settings\Administrator\桌面\野生稻.jpg"/>
          <p:cNvPicPr>
            <a:picLocks noChangeAspect="1"/>
          </p:cNvPicPr>
          <p:nvPr/>
        </p:nvPicPr>
        <p:blipFill>
          <a:blip r:embed="rId1"/>
          <a:stretch>
            <a:fillRect/>
          </a:stretch>
        </p:blipFill>
        <p:spPr>
          <a:xfrm>
            <a:off x="49213" y="3141663"/>
            <a:ext cx="2627312" cy="3049587"/>
          </a:xfrm>
          <a:prstGeom prst="rect">
            <a:avLst/>
          </a:prstGeom>
          <a:noFill/>
          <a:ln w="9525">
            <a:noFill/>
          </a:ln>
        </p:spPr>
      </p:pic>
      <p:pic>
        <p:nvPicPr>
          <p:cNvPr id="58373" name="Picture 4" descr="C:\Documents and Settings\Administrator\桌面\优质粳稻.jpg"/>
          <p:cNvPicPr>
            <a:picLocks noChangeAspect="1"/>
          </p:cNvPicPr>
          <p:nvPr/>
        </p:nvPicPr>
        <p:blipFill>
          <a:blip r:embed="rId2"/>
          <a:stretch>
            <a:fillRect/>
          </a:stretch>
        </p:blipFill>
        <p:spPr>
          <a:xfrm>
            <a:off x="3227388" y="3155950"/>
            <a:ext cx="2736850" cy="2997200"/>
          </a:xfrm>
          <a:prstGeom prst="rect">
            <a:avLst/>
          </a:prstGeom>
          <a:noFill/>
          <a:ln w="9525">
            <a:noFill/>
          </a:ln>
        </p:spPr>
      </p:pic>
      <p:pic>
        <p:nvPicPr>
          <p:cNvPr id="58374" name="Picture 5" descr="C:\Documents and Settings\Administrator\桌面\优质籼稻.jpg"/>
          <p:cNvPicPr>
            <a:picLocks noChangeAspect="1"/>
          </p:cNvPicPr>
          <p:nvPr/>
        </p:nvPicPr>
        <p:blipFill>
          <a:blip r:embed="rId3"/>
          <a:stretch>
            <a:fillRect/>
          </a:stretch>
        </p:blipFill>
        <p:spPr>
          <a:xfrm>
            <a:off x="6516688" y="3155950"/>
            <a:ext cx="2519362" cy="3062288"/>
          </a:xfrm>
          <a:prstGeom prst="rect">
            <a:avLst/>
          </a:prstGeom>
          <a:noFill/>
          <a:ln w="9525">
            <a:noFill/>
          </a:ln>
        </p:spPr>
      </p:pic>
      <p:sp>
        <p:nvSpPr>
          <p:cNvPr id="58375" name="TextBox 3"/>
          <p:cNvSpPr txBox="1"/>
          <p:nvPr/>
        </p:nvSpPr>
        <p:spPr>
          <a:xfrm>
            <a:off x="323850" y="6330950"/>
            <a:ext cx="1584325" cy="400050"/>
          </a:xfrm>
          <a:prstGeom prst="rect">
            <a:avLst/>
          </a:prstGeom>
          <a:noFill/>
          <a:ln w="9525">
            <a:noFill/>
          </a:ln>
        </p:spPr>
        <p:txBody>
          <a:bodyPr>
            <a:spAutoFit/>
          </a:bodyPr>
          <a:p>
            <a:r>
              <a:rPr lang="en-US" altLang="zh-CN" sz="2000" b="1" i="1" dirty="0">
                <a:latin typeface="Times New Roman" panose="02020603050405020304" pitchFamily="18" charset="0"/>
              </a:rPr>
              <a:t>O. rufipogon</a:t>
            </a:r>
            <a:endParaRPr lang="zh-CN" altLang="en-US" sz="2000" b="1" i="1" dirty="0">
              <a:latin typeface="Times New Roman" panose="02020603050405020304" pitchFamily="18" charset="0"/>
            </a:endParaRPr>
          </a:p>
        </p:txBody>
      </p:sp>
      <p:sp>
        <p:nvSpPr>
          <p:cNvPr id="58376" name="TextBox 4"/>
          <p:cNvSpPr txBox="1"/>
          <p:nvPr/>
        </p:nvSpPr>
        <p:spPr>
          <a:xfrm>
            <a:off x="3419475" y="6256338"/>
            <a:ext cx="2665413" cy="400050"/>
          </a:xfrm>
          <a:prstGeom prst="rect">
            <a:avLst/>
          </a:prstGeom>
          <a:noFill/>
          <a:ln w="9525">
            <a:noFill/>
          </a:ln>
        </p:spPr>
        <p:txBody>
          <a:bodyPr>
            <a:spAutoFit/>
          </a:bodyPr>
          <a:p>
            <a:r>
              <a:rPr lang="en-US" altLang="zh-CN" sz="2000" b="1" i="1" dirty="0">
                <a:latin typeface="Times New Roman" panose="02020603050405020304" pitchFamily="18" charset="0"/>
              </a:rPr>
              <a:t>Oryza sativa japonica</a:t>
            </a:r>
            <a:endParaRPr lang="zh-CN" altLang="en-US" sz="2000" b="1" i="1" dirty="0">
              <a:latin typeface="Times New Roman" panose="02020603050405020304" pitchFamily="18" charset="0"/>
            </a:endParaRPr>
          </a:p>
        </p:txBody>
      </p:sp>
      <p:sp>
        <p:nvSpPr>
          <p:cNvPr id="58377" name="TextBox 5"/>
          <p:cNvSpPr txBox="1"/>
          <p:nvPr/>
        </p:nvSpPr>
        <p:spPr>
          <a:xfrm>
            <a:off x="6659563" y="6280150"/>
            <a:ext cx="2376487" cy="400050"/>
          </a:xfrm>
          <a:prstGeom prst="rect">
            <a:avLst/>
          </a:prstGeom>
          <a:noFill/>
          <a:ln w="9525">
            <a:noFill/>
          </a:ln>
        </p:spPr>
        <p:txBody>
          <a:bodyPr>
            <a:spAutoFit/>
          </a:bodyPr>
          <a:p>
            <a:r>
              <a:rPr lang="en-US" altLang="zh-CN" sz="2000" b="1" i="1" dirty="0">
                <a:latin typeface="Times New Roman" panose="02020603050405020304" pitchFamily="18" charset="0"/>
              </a:rPr>
              <a:t>Oryza sativa indica</a:t>
            </a:r>
            <a:endParaRPr lang="zh-CN" altLang="en-US" sz="2000" b="1" i="1" dirty="0">
              <a:latin typeface="Times New Roman" panose="02020603050405020304" pitchFamily="18" charset="0"/>
            </a:endParaRPr>
          </a:p>
        </p:txBody>
      </p:sp>
      <p:sp>
        <p:nvSpPr>
          <p:cNvPr id="7" name="右箭头 6"/>
          <p:cNvSpPr/>
          <p:nvPr/>
        </p:nvSpPr>
        <p:spPr>
          <a:xfrm>
            <a:off x="2711450" y="4632325"/>
            <a:ext cx="455613" cy="555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8" name="右箭头 7"/>
          <p:cNvSpPr/>
          <p:nvPr/>
        </p:nvSpPr>
        <p:spPr>
          <a:xfrm>
            <a:off x="5999163" y="4608513"/>
            <a:ext cx="4318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pic>
        <p:nvPicPr>
          <p:cNvPr id="4" name="内容占位符 3" descr="图2-2.10 水稻驯化起源过程 B"/>
          <p:cNvPicPr>
            <a:picLocks noChangeAspect="1"/>
          </p:cNvPicPr>
          <p:nvPr>
            <p:ph idx="1"/>
          </p:nvPr>
        </p:nvPicPr>
        <p:blipFill>
          <a:blip r:embed="rId4"/>
          <a:stretch>
            <a:fillRect/>
          </a:stretch>
        </p:blipFill>
        <p:spPr>
          <a:xfrm>
            <a:off x="1527175" y="447040"/>
            <a:ext cx="6089650" cy="240792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5" name="内容占位符 4" descr="图2-2.10 水稻驯化起源过程 C"/>
          <p:cNvPicPr>
            <a:picLocks noChangeAspect="1"/>
          </p:cNvPicPr>
          <p:nvPr>
            <p:ph idx="1"/>
          </p:nvPr>
        </p:nvPicPr>
        <p:blipFill>
          <a:blip r:embed="rId1"/>
          <a:stretch>
            <a:fillRect/>
          </a:stretch>
        </p:blipFill>
        <p:spPr>
          <a:xfrm>
            <a:off x="356870" y="3075940"/>
            <a:ext cx="8430260" cy="1619250"/>
          </a:xfrm>
          <a:prstGeom prst="rect">
            <a:avLst/>
          </a:prstGeom>
        </p:spPr>
      </p:pic>
      <p:pic>
        <p:nvPicPr>
          <p:cNvPr id="4" name="图片 3" descr="图2-2.10 水稻驯化起源过程 B"/>
          <p:cNvPicPr>
            <a:picLocks noChangeAspect="1"/>
          </p:cNvPicPr>
          <p:nvPr/>
        </p:nvPicPr>
        <p:blipFill>
          <a:blip r:embed="rId2"/>
          <a:stretch>
            <a:fillRect/>
          </a:stretch>
        </p:blipFill>
        <p:spPr>
          <a:xfrm>
            <a:off x="2209800" y="481965"/>
            <a:ext cx="4724400" cy="1868170"/>
          </a:xfrm>
          <a:prstGeom prst="rect">
            <a:avLst/>
          </a:prstGeom>
        </p:spPr>
      </p:pic>
      <p:sp>
        <p:nvSpPr>
          <p:cNvPr id="6" name="文本框 5"/>
          <p:cNvSpPr txBox="1"/>
          <p:nvPr/>
        </p:nvSpPr>
        <p:spPr>
          <a:xfrm>
            <a:off x="6179820" y="6233160"/>
            <a:ext cx="2506980" cy="368300"/>
          </a:xfrm>
          <a:prstGeom prst="rect">
            <a:avLst/>
          </a:prstGeom>
          <a:noFill/>
        </p:spPr>
        <p:txBody>
          <a:bodyPr wrap="none" rtlCol="0">
            <a:spAutoFit/>
          </a:bodyPr>
          <a:p>
            <a:r>
              <a:rPr lang="zh-CN" altLang="en-US"/>
              <a:t>（</a:t>
            </a:r>
            <a:r>
              <a:rPr lang="en-US" altLang="zh-CN"/>
              <a:t>Huang et al., 2012</a:t>
            </a:r>
            <a:r>
              <a:rPr lang="zh-CN" altLang="en-US"/>
              <a:t>）</a:t>
            </a:r>
            <a:endParaRPr lang="zh-CN" altLang="en-US"/>
          </a:p>
        </p:txBody>
      </p:sp>
      <p:sp>
        <p:nvSpPr>
          <p:cNvPr id="3" name="文本框 2"/>
          <p:cNvSpPr txBox="1"/>
          <p:nvPr/>
        </p:nvSpPr>
        <p:spPr>
          <a:xfrm>
            <a:off x="2209800" y="5421630"/>
            <a:ext cx="3383280" cy="368300"/>
          </a:xfrm>
          <a:prstGeom prst="rect">
            <a:avLst/>
          </a:prstGeom>
          <a:noFill/>
        </p:spPr>
        <p:txBody>
          <a:bodyPr wrap="none" rtlCol="0">
            <a:spAutoFit/>
          </a:bodyPr>
          <a:p>
            <a:r>
              <a:rPr lang="zh-CN" altLang="en-US">
                <a:latin typeface="黑体" panose="02010609060101010101" pitchFamily="49" charset="-122"/>
                <a:ea typeface="黑体" panose="02010609060101010101" pitchFamily="49" charset="-122"/>
                <a:cs typeface="黑体" panose="02010609060101010101" pitchFamily="49" charset="-122"/>
              </a:rPr>
              <a:t>韩斌：</a:t>
            </a:r>
            <a:r>
              <a:rPr lang="en-US" altLang="zh-CN">
                <a:latin typeface="黑体" panose="02010609060101010101" pitchFamily="49" charset="-122"/>
                <a:ea typeface="黑体" panose="02010609060101010101" pitchFamily="49" charset="-122"/>
                <a:cs typeface="黑体" panose="02010609060101010101" pitchFamily="49" charset="-122"/>
              </a:rPr>
              <a:t>“</a:t>
            </a:r>
            <a:r>
              <a:rPr lang="zh-CN" altLang="en-US">
                <a:latin typeface="黑体" panose="02010609060101010101" pitchFamily="49" charset="-122"/>
                <a:ea typeface="黑体" panose="02010609060101010101" pitchFamily="49" charset="-122"/>
                <a:cs typeface="黑体" panose="02010609060101010101" pitchFamily="49" charset="-122"/>
              </a:rPr>
              <a:t>一次起源，两次驯化</a:t>
            </a:r>
            <a:r>
              <a:rPr lang="en-US" altLang="zh-CN">
                <a:latin typeface="黑体" panose="02010609060101010101" pitchFamily="49" charset="-122"/>
                <a:ea typeface="黑体" panose="02010609060101010101" pitchFamily="49" charset="-122"/>
                <a:cs typeface="黑体" panose="02010609060101010101" pitchFamily="49" charset="-122"/>
              </a:rPr>
              <a:t>”</a:t>
            </a:r>
            <a:endParaRPr lang="en-US" altLang="zh-CN">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标题 1"/>
          <p:cNvSpPr>
            <a:spLocks noGrp="1"/>
          </p:cNvSpPr>
          <p:nvPr>
            <p:ph type="title"/>
          </p:nvPr>
        </p:nvSpPr>
        <p:spPr/>
        <p:txBody>
          <a:bodyPr vert="horz" wrap="square" lIns="91440" tIns="45720" rIns="91440" bIns="45720" anchor="ctr"/>
          <a:p>
            <a:r>
              <a:rPr lang="zh-CN" altLang="en-US" sz="3200">
                <a:latin typeface="黑体" panose="02010609060101010101" pitchFamily="49" charset="-122"/>
                <a:ea typeface="黑体" panose="02010609060101010101" pitchFamily="49" charset="-122"/>
                <a:cs typeface="黑体" panose="02010609060101010101" pitchFamily="49" charset="-122"/>
                <a:sym typeface="+mn-ea"/>
              </a:rPr>
              <a:t>背后故事</a:t>
            </a:r>
            <a:r>
              <a:rPr lang="en-US" altLang="zh-CN" sz="3200" b="1" dirty="0">
                <a:latin typeface="黑体" panose="02010609060101010101" pitchFamily="49" charset="-122"/>
                <a:ea typeface="黑体" panose="02010609060101010101" pitchFamily="49" charset="-122"/>
                <a:cs typeface="黑体" panose="02010609060101010101" pitchFamily="49" charset="-122"/>
              </a:rPr>
              <a:t>2</a:t>
            </a:r>
            <a:r>
              <a:rPr lang="zh-CN" altLang="en-US" sz="3200" b="1" dirty="0">
                <a:latin typeface="黑体" panose="02010609060101010101" pitchFamily="49" charset="-122"/>
                <a:ea typeface="黑体" panose="02010609060101010101" pitchFamily="49" charset="-122"/>
                <a:cs typeface="黑体" panose="02010609060101010101" pitchFamily="49" charset="-122"/>
              </a:rPr>
              <a:t>：</a:t>
            </a:r>
            <a:r>
              <a:rPr lang="en-US" altLang="zh-CN" sz="2800" b="1" dirty="0">
                <a:latin typeface="Times New Roman" panose="02020603050405020304" pitchFamily="18" charset="0"/>
                <a:ea typeface="黑体" panose="02010609060101010101" pitchFamily="49" charset="-122"/>
                <a:cs typeface="Times New Roman" panose="02020603050405020304" pitchFamily="18" charset="0"/>
              </a:rPr>
              <a:t>Footprint of artificial seletion on crop genomes</a:t>
            </a:r>
            <a:endParaRPr lang="zh-CN" altLang="en-US" sz="28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3491" name="内容占位符 2"/>
          <p:cNvSpPr>
            <a:spLocks noGrp="1"/>
          </p:cNvSpPr>
          <p:nvPr>
            <p:ph idx="1"/>
          </p:nvPr>
        </p:nvSpPr>
        <p:spPr/>
        <p:txBody>
          <a:bodyPr vert="horz" wrap="square" lIns="91440" tIns="45720" rIns="91440" bIns="45720" anchor="t"/>
          <a:p>
            <a:r>
              <a:rPr lang="en-US" altLang="zh-CN" dirty="0"/>
              <a:t>Genome-wide identification of selection loci/regions</a:t>
            </a:r>
            <a:r>
              <a:rPr lang="en-US" altLang="zh-CN" dirty="0"/>
              <a:t> in crops: rice, maize, soybean, millet</a:t>
            </a:r>
            <a:endParaRPr lang="en-US" altLang="zh-CN" dirty="0"/>
          </a:p>
          <a:p>
            <a:endParaRPr lang="en-US" altLang="zh-CN" dirty="0"/>
          </a:p>
          <a:p>
            <a:r>
              <a:rPr lang="en-US" altLang="zh-CN" dirty="0"/>
              <a:t>Targets of artificial selection: non-coding microRNAs are directly targets of artificial selection</a:t>
            </a:r>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3200">
                <a:latin typeface="黑体" panose="02010609060101010101" pitchFamily="49" charset="-122"/>
                <a:ea typeface="黑体" panose="02010609060101010101" pitchFamily="49" charset="-122"/>
              </a:rPr>
              <a:t>作物育种在基因组上选择的区域有多大？</a:t>
            </a:r>
            <a:endParaRPr lang="zh-CN" altLang="en-US" sz="3200">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p:txBody>
          <a:bodyPr/>
          <a:p>
            <a:r>
              <a:rPr lang="zh-CN" altLang="en-US" sz="2800">
                <a:latin typeface="黑体" panose="02010609060101010101" pitchFamily="49" charset="-122"/>
                <a:ea typeface="黑体" panose="02010609060101010101" pitchFamily="49" charset="-122"/>
              </a:rPr>
              <a:t>栽培稻群体人工选择位点连带效应大小</a:t>
            </a:r>
            <a:endParaRPr lang="zh-CN" altLang="en-US" sz="2800">
              <a:latin typeface="黑体" panose="02010609060101010101" pitchFamily="49" charset="-122"/>
              <a:ea typeface="黑体" panose="02010609060101010101" pitchFamily="49" charset="-122"/>
            </a:endParaRPr>
          </a:p>
        </p:txBody>
      </p:sp>
      <p:graphicFrame>
        <p:nvGraphicFramePr>
          <p:cNvPr id="4" name="表格 3"/>
          <p:cNvGraphicFramePr/>
          <p:nvPr>
            <p:custDataLst>
              <p:tags r:id="rId1"/>
            </p:custDataLst>
          </p:nvPr>
        </p:nvGraphicFramePr>
        <p:xfrm>
          <a:off x="1327468" y="2823210"/>
          <a:ext cx="6562090" cy="3474720"/>
        </p:xfrm>
        <a:graphic>
          <a:graphicData uri="http://schemas.openxmlformats.org/drawingml/2006/table">
            <a:tbl>
              <a:tblPr firstRow="1" bandRow="1">
                <a:tableStyleId>{5940675A-B579-460E-94D1-54222C63F5DA}</a:tableStyleId>
              </a:tblPr>
              <a:tblGrid>
                <a:gridCol w="957580"/>
                <a:gridCol w="1593850"/>
                <a:gridCol w="1581785"/>
                <a:gridCol w="2428875"/>
              </a:tblGrid>
              <a:tr h="204470">
                <a:tc>
                  <a:txBody>
                    <a:bodyPr/>
                    <a:p>
                      <a:pPr indent="0">
                        <a:buNone/>
                      </a:pPr>
                      <a:r>
                        <a:rPr lang="en-US" sz="1200" b="1">
                          <a:latin typeface="宋体" panose="02010600030101010101" pitchFamily="2" charset="-122"/>
                          <a:ea typeface="宋体" panose="02010600030101010101" pitchFamily="2" charset="-122"/>
                          <a:cs typeface="宋体" panose="02010600030101010101" pitchFamily="2" charset="-122"/>
                        </a:rPr>
                        <a:t>选择位点</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50000"/>
                      </a:schemeClr>
                    </a:solidFill>
                  </a:tcPr>
                </a:tc>
                <a:tc>
                  <a:txBody>
                    <a:bodyPr/>
                    <a:p>
                      <a:pPr indent="0">
                        <a:buNone/>
                      </a:pPr>
                      <a:r>
                        <a:rPr lang="en-US" sz="1200" b="1">
                          <a:latin typeface="宋体" panose="02010600030101010101" pitchFamily="2" charset="-122"/>
                          <a:ea typeface="宋体" panose="02010600030101010101" pitchFamily="2" charset="-122"/>
                          <a:cs typeface="宋体" panose="02010600030101010101" pitchFamily="2" charset="-122"/>
                        </a:rPr>
                        <a:t>选择性状</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50000"/>
                      </a:schemeClr>
                    </a:solidFill>
                  </a:tcPr>
                </a:tc>
                <a:tc>
                  <a:txBody>
                    <a:bodyPr/>
                    <a:p>
                      <a:pPr indent="0">
                        <a:buNone/>
                      </a:pPr>
                      <a:r>
                        <a:rPr lang="en-US" sz="1200" b="1">
                          <a:latin typeface="宋体" panose="02010600030101010101" pitchFamily="2" charset="-122"/>
                          <a:ea typeface="宋体" panose="02010600030101010101" pitchFamily="2" charset="-122"/>
                          <a:cs typeface="宋体" panose="02010600030101010101" pitchFamily="2" charset="-122"/>
                        </a:rPr>
                        <a:t>选择连带范围（</a:t>
                      </a:r>
                      <a:r>
                        <a:rPr lang="en-US" sz="1200" b="1">
                          <a:latin typeface="Times New Roman" panose="02020603050405020304" pitchFamily="18" charset="0"/>
                          <a:cs typeface="Times New Roman" panose="02020603050405020304" pitchFamily="18" charset="0"/>
                        </a:rPr>
                        <a:t>Kb</a:t>
                      </a:r>
                      <a:r>
                        <a:rPr lang="en-US" sz="1200" b="1">
                          <a:latin typeface="宋体" panose="02010600030101010101" pitchFamily="2" charset="-122"/>
                          <a:ea typeface="宋体" panose="02010600030101010101" pitchFamily="2" charset="-122"/>
                          <a:cs typeface="宋体" panose="02010600030101010101" pitchFamily="2" charset="-122"/>
                        </a:rPr>
                        <a:t>）</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50000"/>
                      </a:schemeClr>
                    </a:solidFill>
                  </a:tcPr>
                </a:tc>
                <a:tc>
                  <a:txBody>
                    <a:bodyPr/>
                    <a:p>
                      <a:pPr indent="0">
                        <a:buNone/>
                      </a:pPr>
                      <a:r>
                        <a:rPr lang="en-US" sz="1200" b="1">
                          <a:latin typeface="宋体" panose="02010600030101010101" pitchFamily="2" charset="-122"/>
                          <a:ea typeface="宋体" panose="02010600030101010101" pitchFamily="2" charset="-122"/>
                          <a:cs typeface="宋体" panose="02010600030101010101" pitchFamily="2" charset="-122"/>
                        </a:rPr>
                        <a:t>文献</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50000"/>
                      </a:schemeClr>
                    </a:solidFill>
                  </a:tcPr>
                </a:tc>
              </a:tr>
              <a:tr h="204470">
                <a:tc>
                  <a:txBody>
                    <a:bodyPr/>
                    <a:p>
                      <a:pPr indent="0">
                        <a:buNone/>
                      </a:pPr>
                      <a:r>
                        <a:rPr lang="en-US" altLang="en-US" sz="1200" b="0" i="1">
                          <a:latin typeface="Times New Roman" panose="02020603050405020304" pitchFamily="18" charset="0"/>
                          <a:ea typeface="Times New Roman" panose="02020603050405020304" pitchFamily="18" charset="0"/>
                          <a:cs typeface="Times New Roman" panose="02020603050405020304" pitchFamily="18" charset="0"/>
                        </a:rPr>
                        <a:t>sh4</a:t>
                      </a:r>
                      <a:endParaRPr lang="en-US" altLang="en-US" sz="12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a:noFill/>
                    </a:lnL>
                    <a:lnR>
                      <a:noFill/>
                    </a:lnR>
                    <a:lnT w="12700" cap="flat" cmpd="sng">
                      <a:solidFill>
                        <a:srgbClr val="080000"/>
                      </a:solidFill>
                      <a:prstDash val="solid"/>
                      <a:headEnd type="none" w="med" len="med"/>
                      <a:tailEnd type="none" w="med" len="med"/>
                    </a:lnT>
                    <a:lnB cap="flat">
                      <a:noFill/>
                    </a:lnB>
                    <a:lnTlToBr>
                      <a:noFill/>
                    </a:lnTlToBr>
                    <a:lnBlToTr>
                      <a:noFill/>
                    </a:lnBlToTr>
                    <a:solidFill>
                      <a:schemeClr val="accent4">
                        <a:lumMod val="50000"/>
                      </a:schemeClr>
                    </a:solid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落粒性</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a:noFill/>
                    </a:lnL>
                    <a:lnR>
                      <a:noFill/>
                    </a:lnR>
                    <a:lnT w="12700" cap="flat" cmpd="sng">
                      <a:solidFill>
                        <a:srgbClr val="080000"/>
                      </a:solidFill>
                      <a:prstDash val="solid"/>
                      <a:headEnd type="none" w="med" len="med"/>
                      <a:tailEnd type="none" w="med" len="med"/>
                    </a:lnT>
                    <a:lnB cap="flat">
                      <a:noFill/>
                    </a:lnB>
                    <a:lnTlToBr>
                      <a:noFill/>
                    </a:lnTlToBr>
                    <a:lnBlToTr>
                      <a:noFill/>
                    </a:lnBlToTr>
                    <a:solidFill>
                      <a:schemeClr val="accent4">
                        <a:lumMod val="50000"/>
                      </a:schemeClr>
                    </a:solidFill>
                  </a:tcPr>
                </a:tc>
                <a:tc>
                  <a:txBody>
                    <a:bodyPr/>
                    <a:p>
                      <a:pPr indent="0">
                        <a:buNone/>
                      </a:pPr>
                      <a:r>
                        <a:rPr lang="en-US" sz="1200" b="0">
                          <a:latin typeface="Times New Roman" panose="02020603050405020304" pitchFamily="18" charset="0"/>
                          <a:cs typeface="Times New Roman" panose="02020603050405020304" pitchFamily="18" charset="0"/>
                        </a:rPr>
                        <a:t>60, 400</a:t>
                      </a:r>
                      <a:endParaRPr lang="en-US" alt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a:noFill/>
                    </a:lnL>
                    <a:lnR>
                      <a:noFill/>
                    </a:lnR>
                    <a:lnT w="12700" cap="flat" cmpd="sng">
                      <a:solidFill>
                        <a:srgbClr val="080000"/>
                      </a:solidFill>
                      <a:prstDash val="solid"/>
                      <a:headEnd type="none" w="med" len="med"/>
                      <a:tailEnd type="none" w="med" len="med"/>
                    </a:lnT>
                    <a:lnB cap="flat">
                      <a:noFill/>
                    </a:lnB>
                    <a:lnTlToBr>
                      <a:noFill/>
                    </a:lnTlToBr>
                    <a:lnBlToTr>
                      <a:noFill/>
                    </a:lnBlToTr>
                    <a:solidFill>
                      <a:schemeClr val="accent4">
                        <a:lumMod val="50000"/>
                      </a:schemeClr>
                    </a:solid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 </a:t>
                      </a:r>
                      <a:r>
                        <a:rPr lang="en-US" sz="1200" b="0">
                          <a:latin typeface="Times New Roman" panose="02020603050405020304" pitchFamily="18" charset="0"/>
                          <a:cs typeface="Times New Roman" panose="02020603050405020304" pitchFamily="18" charset="0"/>
                        </a:rPr>
                        <a:t>et al., 2011; </a:t>
                      </a:r>
                      <a:r>
                        <a:rPr lang="en-US" sz="1200" b="0">
                          <a:latin typeface="宋体" panose="02010600030101010101" pitchFamily="2" charset="-122"/>
                          <a:ea typeface="宋体" panose="02010600030101010101" pitchFamily="2" charset="-122"/>
                          <a:cs typeface="宋体" panose="02010600030101010101" pitchFamily="2" charset="-122"/>
                        </a:rPr>
                        <a:t> </a:t>
                      </a:r>
                      <a:r>
                        <a:rPr lang="en-US" sz="1200" b="0">
                          <a:latin typeface="Times New Roman" panose="02020603050405020304" pitchFamily="18" charset="0"/>
                          <a:cs typeface="Times New Roman" panose="02020603050405020304" pitchFamily="18" charset="0"/>
                        </a:rPr>
                        <a:t>et al.,  2012</a:t>
                      </a:r>
                      <a:endParaRPr lang="en-US" alt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solidFill>
                      <a:schemeClr val="accent4">
                        <a:lumMod val="50000"/>
                      </a:schemeClr>
                    </a:solidFill>
                  </a:tcPr>
                </a:tc>
              </a:tr>
              <a:tr h="408940">
                <a:tc>
                  <a:txBody>
                    <a:bodyPr/>
                    <a:p>
                      <a:pPr indent="0">
                        <a:buNone/>
                      </a:pPr>
                      <a:r>
                        <a:rPr lang="en-US" sz="1200" b="0" i="1">
                          <a:latin typeface="Times New Roman" panose="02020603050405020304" pitchFamily="18" charset="0"/>
                          <a:cs typeface="Times New Roman" panose="02020603050405020304" pitchFamily="18" charset="0"/>
                        </a:rPr>
                        <a:t>Prog1</a:t>
                      </a:r>
                      <a:endParaRPr lang="en-US" altLang="en-US" sz="12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a:noFill/>
                    </a:lnL>
                    <a:lnR>
                      <a:noFill/>
                    </a:lnR>
                    <a:lnT cap="flat">
                      <a:noFill/>
                    </a:lnT>
                    <a:lnB cap="flat">
                      <a:noFill/>
                    </a:lnB>
                    <a:lnTlToBr>
                      <a:noFill/>
                    </a:lnTlToBr>
                    <a:lnBlToTr>
                      <a:noFill/>
                    </a:lnBlToTr>
                    <a:solidFill>
                      <a:schemeClr val="accent4">
                        <a:lumMod val="50000"/>
                      </a:schemeClr>
                    </a:solid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分蘖角</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a:noFill/>
                    </a:lnL>
                    <a:lnR>
                      <a:noFill/>
                    </a:lnR>
                    <a:lnT cap="flat">
                      <a:noFill/>
                    </a:lnT>
                    <a:lnB cap="flat">
                      <a:noFill/>
                    </a:lnB>
                    <a:lnTlToBr>
                      <a:noFill/>
                    </a:lnTlToBr>
                    <a:lnBlToTr>
                      <a:noFill/>
                    </a:lnBlToTr>
                    <a:solidFill>
                      <a:schemeClr val="accent4">
                        <a:lumMod val="50000"/>
                      </a:schemeClr>
                    </a:solidFill>
                  </a:tcPr>
                </a:tc>
                <a:tc>
                  <a:txBody>
                    <a:bodyPr/>
                    <a:p>
                      <a:pPr indent="0">
                        <a:buNone/>
                      </a:pPr>
                      <a:r>
                        <a:rPr lang="en-US" sz="1200" b="0">
                          <a:latin typeface="Times New Roman" panose="02020603050405020304" pitchFamily="18" charset="0"/>
                          <a:cs typeface="Times New Roman" panose="02020603050405020304" pitchFamily="18" charset="0"/>
                        </a:rPr>
                        <a:t>300, 600</a:t>
                      </a:r>
                      <a:endParaRPr lang="en-US" alt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a:noFill/>
                    </a:lnL>
                    <a:lnR>
                      <a:noFill/>
                    </a:lnR>
                    <a:lnT cap="flat">
                      <a:noFill/>
                    </a:lnT>
                    <a:lnB cap="flat">
                      <a:noFill/>
                    </a:lnB>
                    <a:lnTlToBr>
                      <a:noFill/>
                    </a:lnTlToBr>
                    <a:lnBlToTr>
                      <a:noFill/>
                    </a:lnBlToTr>
                    <a:solidFill>
                      <a:schemeClr val="accent4">
                        <a:lumMod val="50000"/>
                      </a:schemeClr>
                    </a:solidFill>
                  </a:tcPr>
                </a:tc>
                <a:tc>
                  <a:txBody>
                    <a:bodyPr/>
                    <a:p>
                      <a:pPr indent="0">
                        <a:buNone/>
                      </a:pPr>
                      <a:r>
                        <a:rPr lang="en-US" sz="1200" b="0">
                          <a:latin typeface="Times New Roman" panose="02020603050405020304" pitchFamily="18" charset="0"/>
                          <a:cs typeface="Times New Roman" panose="02020603050405020304" pitchFamily="18" charset="0"/>
                        </a:rPr>
                        <a:t>He</a:t>
                      </a:r>
                      <a:r>
                        <a:rPr lang="en-US" sz="1200" b="0">
                          <a:latin typeface="宋体" panose="02010600030101010101" pitchFamily="2" charset="-122"/>
                          <a:ea typeface="宋体" panose="02010600030101010101" pitchFamily="2" charset="-122"/>
                          <a:cs typeface="宋体" panose="02010600030101010101" pitchFamily="2" charset="-122"/>
                        </a:rPr>
                        <a:t> </a:t>
                      </a:r>
                      <a:r>
                        <a:rPr lang="en-US" sz="1200" b="0">
                          <a:latin typeface="Times New Roman" panose="02020603050405020304" pitchFamily="18" charset="0"/>
                          <a:cs typeface="Times New Roman" panose="02020603050405020304" pitchFamily="18" charset="0"/>
                        </a:rPr>
                        <a:t>et al., 2011; Huang et al.,  2012</a:t>
                      </a:r>
                      <a:endParaRPr lang="en-US" alt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a:noFill/>
                    </a:lnL>
                    <a:lnR cap="flat">
                      <a:noFill/>
                    </a:lnR>
                    <a:lnT cap="flat">
                      <a:noFill/>
                    </a:lnT>
                    <a:lnB cap="flat">
                      <a:noFill/>
                    </a:lnB>
                    <a:lnTlToBr>
                      <a:noFill/>
                    </a:lnTlToBr>
                    <a:lnBlToTr>
                      <a:noFill/>
                    </a:lnBlToTr>
                    <a:solidFill>
                      <a:schemeClr val="accent4">
                        <a:lumMod val="50000"/>
                      </a:schemeClr>
                    </a:solidFill>
                  </a:tcPr>
                </a:tc>
              </a:tr>
              <a:tr h="203835">
                <a:tc>
                  <a:txBody>
                    <a:bodyPr/>
                    <a:p>
                      <a:pPr indent="0">
                        <a:buNone/>
                      </a:pPr>
                      <a:r>
                        <a:rPr lang="en-US" altLang="en-US" sz="1200" b="0" i="1">
                          <a:latin typeface="Times New Roman" panose="02020603050405020304" pitchFamily="18" charset="0"/>
                          <a:ea typeface="Times New Roman" panose="02020603050405020304" pitchFamily="18" charset="0"/>
                          <a:cs typeface="Times New Roman" panose="02020603050405020304" pitchFamily="18" charset="0"/>
                        </a:rPr>
                        <a:t>qSH1</a:t>
                      </a:r>
                      <a:endParaRPr lang="en-US" altLang="en-US" sz="12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a:noFill/>
                    </a:lnL>
                    <a:lnR>
                      <a:noFill/>
                    </a:lnR>
                    <a:lnT cap="flat">
                      <a:noFill/>
                    </a:lnT>
                    <a:lnB cap="flat">
                      <a:noFill/>
                    </a:lnB>
                    <a:lnTlToBr>
                      <a:noFill/>
                    </a:lnTlToBr>
                    <a:lnBlToTr>
                      <a:noFill/>
                    </a:lnBlToTr>
                    <a:solidFill>
                      <a:schemeClr val="accent4">
                        <a:lumMod val="50000"/>
                      </a:schemeClr>
                    </a:solid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落粒性（粳稻）</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a:noFill/>
                    </a:lnL>
                    <a:lnR>
                      <a:noFill/>
                    </a:lnR>
                    <a:lnT cap="flat">
                      <a:noFill/>
                    </a:lnT>
                    <a:lnB cap="flat">
                      <a:noFill/>
                    </a:lnB>
                    <a:lnTlToBr>
                      <a:noFill/>
                    </a:lnTlToBr>
                    <a:lnBlToTr>
                      <a:noFill/>
                    </a:lnBlToTr>
                    <a:solidFill>
                      <a:schemeClr val="accent4">
                        <a:lumMod val="50000"/>
                      </a:schemeClr>
                    </a:solidFill>
                  </a:tcPr>
                </a:tc>
                <a:tc>
                  <a:txBody>
                    <a:bodyPr/>
                    <a:p>
                      <a:pPr indent="0">
                        <a:buNone/>
                      </a:pPr>
                      <a:r>
                        <a:rPr lang="en-US" sz="1200" b="0">
                          <a:latin typeface="Times New Roman" panose="02020603050405020304" pitchFamily="18" charset="0"/>
                          <a:cs typeface="Times New Roman" panose="02020603050405020304" pitchFamily="18" charset="0"/>
                        </a:rPr>
                        <a:t>800</a:t>
                      </a:r>
                      <a:endParaRPr lang="en-US" alt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a:noFill/>
                    </a:lnL>
                    <a:lnR>
                      <a:noFill/>
                    </a:lnR>
                    <a:lnT cap="flat">
                      <a:noFill/>
                    </a:lnT>
                    <a:lnB cap="flat">
                      <a:noFill/>
                    </a:lnB>
                    <a:lnTlToBr>
                      <a:noFill/>
                    </a:lnTlToBr>
                    <a:lnBlToTr>
                      <a:noFill/>
                    </a:lnBlToTr>
                    <a:solidFill>
                      <a:schemeClr val="accent4">
                        <a:lumMod val="50000"/>
                      </a:schemeClr>
                    </a:solidFill>
                  </a:tcPr>
                </a:tc>
                <a:tc>
                  <a:txBody>
                    <a:bodyPr/>
                    <a:p>
                      <a:pPr indent="0">
                        <a:buNone/>
                      </a:pPr>
                      <a:r>
                        <a:rPr lang="en-US" sz="1200" b="0">
                          <a:latin typeface="Times New Roman" panose="02020603050405020304" pitchFamily="18" charset="0"/>
                          <a:cs typeface="Times New Roman" panose="02020603050405020304" pitchFamily="18" charset="0"/>
                        </a:rPr>
                        <a:t>Lu</a:t>
                      </a:r>
                      <a:r>
                        <a:rPr lang="en-US" sz="1200" b="0">
                          <a:latin typeface="宋体" panose="02010600030101010101" pitchFamily="2" charset="-122"/>
                          <a:ea typeface="宋体" panose="02010600030101010101" pitchFamily="2" charset="-122"/>
                          <a:cs typeface="宋体" panose="02010600030101010101" pitchFamily="2" charset="-122"/>
                        </a:rPr>
                        <a:t> </a:t>
                      </a:r>
                      <a:r>
                        <a:rPr lang="en-US" sz="1200" b="0">
                          <a:latin typeface="Times New Roman" panose="02020603050405020304" pitchFamily="18" charset="0"/>
                          <a:cs typeface="Times New Roman" panose="02020603050405020304" pitchFamily="18" charset="0"/>
                        </a:rPr>
                        <a:t>et al., 2018</a:t>
                      </a:r>
                      <a:endParaRPr lang="en-US" alt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a:noFill/>
                    </a:lnL>
                    <a:lnR cap="flat">
                      <a:noFill/>
                    </a:lnR>
                    <a:lnT cap="flat">
                      <a:noFill/>
                    </a:lnT>
                    <a:lnB cap="flat">
                      <a:noFill/>
                    </a:lnB>
                    <a:lnTlToBr>
                      <a:noFill/>
                    </a:lnTlToBr>
                    <a:lnBlToTr>
                      <a:noFill/>
                    </a:lnBlToTr>
                    <a:solidFill>
                      <a:schemeClr val="accent4">
                        <a:lumMod val="50000"/>
                      </a:schemeClr>
                    </a:solidFill>
                  </a:tcPr>
                </a:tc>
              </a:tr>
              <a:tr h="408940">
                <a:tc>
                  <a:txBody>
                    <a:bodyPr/>
                    <a:p>
                      <a:pPr indent="0">
                        <a:buNone/>
                      </a:pPr>
                      <a:r>
                        <a:rPr lang="en-US" sz="1200" b="0" i="1">
                          <a:latin typeface="Times New Roman" panose="02020603050405020304" pitchFamily="18" charset="0"/>
                          <a:cs typeface="Times New Roman" panose="02020603050405020304" pitchFamily="18" charset="0"/>
                        </a:rPr>
                        <a:t>Rc</a:t>
                      </a:r>
                      <a:endParaRPr lang="en-US" altLang="en-US" sz="12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a:noFill/>
                    </a:lnL>
                    <a:lnR>
                      <a:noFill/>
                    </a:lnR>
                    <a:lnT cap="flat">
                      <a:noFill/>
                    </a:lnT>
                    <a:lnB cap="flat">
                      <a:noFill/>
                    </a:lnB>
                    <a:lnTlToBr>
                      <a:noFill/>
                    </a:lnTlToBr>
                    <a:lnBlToTr>
                      <a:noFill/>
                    </a:lnBlToTr>
                    <a:solidFill>
                      <a:schemeClr val="accent4">
                        <a:lumMod val="50000"/>
                      </a:schemeClr>
                    </a:solid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果色</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a:noFill/>
                    </a:lnL>
                    <a:lnR>
                      <a:noFill/>
                    </a:lnR>
                    <a:lnT cap="flat">
                      <a:noFill/>
                    </a:lnT>
                    <a:lnB cap="flat">
                      <a:noFill/>
                    </a:lnB>
                    <a:lnTlToBr>
                      <a:noFill/>
                    </a:lnTlToBr>
                    <a:lnBlToTr>
                      <a:noFill/>
                    </a:lnBlToTr>
                    <a:solidFill>
                      <a:schemeClr val="accent4">
                        <a:lumMod val="50000"/>
                      </a:schemeClr>
                    </a:solidFill>
                  </a:tcPr>
                </a:tc>
                <a:tc>
                  <a:txBody>
                    <a:bodyPr/>
                    <a:p>
                      <a:pPr indent="0">
                        <a:buNone/>
                      </a:pPr>
                      <a:r>
                        <a:rPr lang="en-US" sz="1200" b="0">
                          <a:latin typeface="Times New Roman" panose="02020603050405020304" pitchFamily="18" charset="0"/>
                          <a:cs typeface="Times New Roman" panose="02020603050405020304" pitchFamily="18" charset="0"/>
                        </a:rPr>
                        <a:t>20, 300</a:t>
                      </a:r>
                      <a:endParaRPr lang="en-US" alt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a:noFill/>
                    </a:lnL>
                    <a:lnR>
                      <a:noFill/>
                    </a:lnR>
                    <a:lnT cap="flat">
                      <a:noFill/>
                    </a:lnT>
                    <a:lnB cap="flat">
                      <a:noFill/>
                    </a:lnB>
                    <a:lnTlToBr>
                      <a:noFill/>
                    </a:lnTlToBr>
                    <a:lnBlToTr>
                      <a:noFill/>
                    </a:lnBlToTr>
                    <a:solidFill>
                      <a:schemeClr val="accent4">
                        <a:lumMod val="50000"/>
                      </a:schemeClr>
                    </a:solidFill>
                  </a:tcPr>
                </a:tc>
                <a:tc>
                  <a:txBody>
                    <a:bodyPr/>
                    <a:p>
                      <a:pPr indent="0">
                        <a:buNone/>
                      </a:pPr>
                      <a:r>
                        <a:rPr lang="en-US" sz="1200" b="0">
                          <a:latin typeface="Times New Roman" panose="02020603050405020304" pitchFamily="18" charset="0"/>
                          <a:cs typeface="Times New Roman" panose="02020603050405020304" pitchFamily="18" charset="0"/>
                        </a:rPr>
                        <a:t>He</a:t>
                      </a:r>
                      <a:r>
                        <a:rPr lang="en-US" sz="1200" b="0">
                          <a:latin typeface="宋体" panose="02010600030101010101" pitchFamily="2" charset="-122"/>
                          <a:ea typeface="宋体" panose="02010600030101010101" pitchFamily="2" charset="-122"/>
                          <a:cs typeface="宋体" panose="02010600030101010101" pitchFamily="2" charset="-122"/>
                        </a:rPr>
                        <a:t> </a:t>
                      </a:r>
                      <a:r>
                        <a:rPr lang="en-US" sz="1200" b="0">
                          <a:latin typeface="Times New Roman" panose="02020603050405020304" pitchFamily="18" charset="0"/>
                          <a:cs typeface="Times New Roman" panose="02020603050405020304" pitchFamily="18" charset="0"/>
                        </a:rPr>
                        <a:t>et al., 2011; Huang</a:t>
                      </a:r>
                      <a:r>
                        <a:rPr lang="en-US" sz="1200" b="0">
                          <a:latin typeface="宋体" panose="02010600030101010101" pitchFamily="2" charset="-122"/>
                          <a:ea typeface="宋体" panose="02010600030101010101" pitchFamily="2" charset="-122"/>
                          <a:cs typeface="宋体" panose="02010600030101010101" pitchFamily="2" charset="-122"/>
                        </a:rPr>
                        <a:t> </a:t>
                      </a:r>
                      <a:r>
                        <a:rPr lang="en-US" sz="1200" b="0">
                          <a:latin typeface="Times New Roman" panose="02020603050405020304" pitchFamily="18" charset="0"/>
                          <a:cs typeface="Times New Roman" panose="02020603050405020304" pitchFamily="18" charset="0"/>
                        </a:rPr>
                        <a:t>et al.,  2012</a:t>
                      </a:r>
                      <a:endParaRPr lang="en-US" alt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a:noFill/>
                    </a:lnL>
                    <a:lnR cap="flat">
                      <a:noFill/>
                    </a:lnR>
                    <a:lnT cap="flat">
                      <a:noFill/>
                    </a:lnT>
                    <a:lnB cap="flat">
                      <a:noFill/>
                    </a:lnB>
                    <a:lnTlToBr>
                      <a:noFill/>
                    </a:lnTlToBr>
                    <a:lnBlToTr>
                      <a:noFill/>
                    </a:lnBlToTr>
                    <a:solidFill>
                      <a:schemeClr val="accent4">
                        <a:lumMod val="50000"/>
                      </a:schemeClr>
                    </a:solidFill>
                  </a:tcPr>
                </a:tc>
              </a:tr>
              <a:tr h="204470">
                <a:tc>
                  <a:txBody>
                    <a:bodyPr/>
                    <a:p>
                      <a:pPr indent="0">
                        <a:buNone/>
                      </a:pPr>
                      <a:r>
                        <a:rPr lang="en-US" sz="1200" b="0" i="1">
                          <a:latin typeface="Times New Roman" panose="02020603050405020304" pitchFamily="18" charset="0"/>
                          <a:cs typeface="Times New Roman" panose="02020603050405020304" pitchFamily="18" charset="0"/>
                        </a:rPr>
                        <a:t>An1</a:t>
                      </a:r>
                      <a:endParaRPr lang="en-US" altLang="en-US" sz="12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a:noFill/>
                    </a:lnL>
                    <a:lnR>
                      <a:noFill/>
                    </a:lnR>
                    <a:lnT cap="flat">
                      <a:noFill/>
                    </a:lnT>
                    <a:lnB cap="flat">
                      <a:noFill/>
                    </a:lnB>
                    <a:lnTlToBr>
                      <a:noFill/>
                    </a:lnTlToBr>
                    <a:lnBlToTr>
                      <a:noFill/>
                    </a:lnBlToTr>
                    <a:solidFill>
                      <a:schemeClr val="accent4">
                        <a:lumMod val="50000"/>
                      </a:schemeClr>
                    </a:solid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芒长</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a:noFill/>
                    </a:lnL>
                    <a:lnR>
                      <a:noFill/>
                    </a:lnR>
                    <a:lnT cap="flat">
                      <a:noFill/>
                    </a:lnT>
                    <a:lnB cap="flat">
                      <a:noFill/>
                    </a:lnB>
                    <a:lnTlToBr>
                      <a:noFill/>
                    </a:lnTlToBr>
                    <a:lnBlToTr>
                      <a:noFill/>
                    </a:lnBlToTr>
                    <a:solidFill>
                      <a:schemeClr val="accent4">
                        <a:lumMod val="50000"/>
                      </a:schemeClr>
                    </a:solidFill>
                  </a:tcPr>
                </a:tc>
                <a:tc>
                  <a:txBody>
                    <a:bodyPr/>
                    <a:p>
                      <a:pPr indent="0">
                        <a:buNone/>
                      </a:pPr>
                      <a:r>
                        <a:rPr lang="en-US" sz="1200" b="0">
                          <a:latin typeface="Times New Roman" panose="02020603050405020304" pitchFamily="18" charset="0"/>
                          <a:cs typeface="Times New Roman" panose="02020603050405020304" pitchFamily="18" charset="0"/>
                        </a:rPr>
                        <a:t>700</a:t>
                      </a:r>
                      <a:endParaRPr lang="en-US" alt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a:noFill/>
                    </a:lnL>
                    <a:lnR>
                      <a:noFill/>
                    </a:lnR>
                    <a:lnT cap="flat">
                      <a:noFill/>
                    </a:lnT>
                    <a:lnB cap="flat">
                      <a:noFill/>
                    </a:lnB>
                    <a:lnTlToBr>
                      <a:noFill/>
                    </a:lnTlToBr>
                    <a:lnBlToTr>
                      <a:noFill/>
                    </a:lnBlToTr>
                    <a:solidFill>
                      <a:schemeClr val="accent4">
                        <a:lumMod val="50000"/>
                      </a:schemeClr>
                    </a:solid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 </a:t>
                      </a:r>
                      <a:r>
                        <a:rPr lang="en-US" sz="1200" b="0">
                          <a:latin typeface="Times New Roman" panose="02020603050405020304" pitchFamily="18" charset="0"/>
                          <a:cs typeface="Times New Roman" panose="02020603050405020304" pitchFamily="18" charset="0"/>
                        </a:rPr>
                        <a:t>et al., 2018</a:t>
                      </a:r>
                      <a:endParaRPr lang="en-US" alt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a:noFill/>
                    </a:lnL>
                    <a:lnR cap="flat">
                      <a:noFill/>
                    </a:lnR>
                    <a:lnT cap="flat">
                      <a:noFill/>
                    </a:lnT>
                    <a:lnB cap="flat">
                      <a:noFill/>
                    </a:lnB>
                    <a:lnTlToBr>
                      <a:noFill/>
                    </a:lnTlToBr>
                    <a:lnBlToTr>
                      <a:noFill/>
                    </a:lnBlToTr>
                    <a:solidFill>
                      <a:schemeClr val="accent4">
                        <a:lumMod val="50000"/>
                      </a:schemeClr>
                    </a:solidFill>
                  </a:tcPr>
                </a:tc>
              </a:tr>
              <a:tr h="204470">
                <a:tc>
                  <a:txBody>
                    <a:bodyPr/>
                    <a:p>
                      <a:pPr indent="0">
                        <a:buNone/>
                      </a:pPr>
                      <a:r>
                        <a:rPr lang="en-US" sz="1200" b="0" i="1">
                          <a:latin typeface="Times New Roman" panose="02020603050405020304" pitchFamily="18" charset="0"/>
                          <a:cs typeface="Times New Roman" panose="02020603050405020304" pitchFamily="18" charset="0"/>
                        </a:rPr>
                        <a:t>waxy</a:t>
                      </a:r>
                      <a:endParaRPr lang="en-US" altLang="en-US" sz="12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a:noFill/>
                    </a:lnL>
                    <a:lnR>
                      <a:noFill/>
                    </a:lnR>
                    <a:lnT cap="flat">
                      <a:noFill/>
                    </a:lnT>
                    <a:lnB cap="flat">
                      <a:noFill/>
                    </a:lnB>
                    <a:lnTlToBr>
                      <a:noFill/>
                    </a:lnTlToBr>
                    <a:lnBlToTr>
                      <a:noFill/>
                    </a:lnBlToTr>
                    <a:solidFill>
                      <a:schemeClr val="accent4">
                        <a:lumMod val="50000"/>
                      </a:schemeClr>
                    </a:solid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糯性</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a:noFill/>
                    </a:lnL>
                    <a:lnR>
                      <a:noFill/>
                    </a:lnR>
                    <a:lnT cap="flat">
                      <a:noFill/>
                    </a:lnT>
                    <a:lnB cap="flat">
                      <a:noFill/>
                    </a:lnB>
                    <a:lnTlToBr>
                      <a:noFill/>
                    </a:lnTlToBr>
                    <a:lnBlToTr>
                      <a:noFill/>
                    </a:lnBlToTr>
                    <a:solidFill>
                      <a:schemeClr val="accent4">
                        <a:lumMod val="50000"/>
                      </a:schemeClr>
                    </a:solidFill>
                  </a:tcPr>
                </a:tc>
                <a:tc>
                  <a:txBody>
                    <a:bodyPr/>
                    <a:p>
                      <a:pPr indent="0">
                        <a:buNone/>
                      </a:pPr>
                      <a:r>
                        <a:rPr lang="en-US" sz="1200" b="0">
                          <a:latin typeface="Times New Roman" panose="02020603050405020304" pitchFamily="18" charset="0"/>
                          <a:cs typeface="Times New Roman" panose="02020603050405020304" pitchFamily="18" charset="0"/>
                        </a:rPr>
                        <a:t>260</a:t>
                      </a:r>
                      <a:endParaRPr lang="en-US" alt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a:noFill/>
                    </a:lnL>
                    <a:lnR>
                      <a:noFill/>
                    </a:lnR>
                    <a:lnT cap="flat">
                      <a:noFill/>
                    </a:lnT>
                    <a:lnB cap="flat">
                      <a:noFill/>
                    </a:lnB>
                    <a:lnTlToBr>
                      <a:noFill/>
                    </a:lnTlToBr>
                    <a:lnBlToTr>
                      <a:noFill/>
                    </a:lnBlToTr>
                    <a:solidFill>
                      <a:schemeClr val="accent4">
                        <a:lumMod val="50000"/>
                      </a:schemeClr>
                    </a:solidFill>
                  </a:tcPr>
                </a:tc>
                <a:tc>
                  <a:txBody>
                    <a:bodyPr/>
                    <a:p>
                      <a:pPr indent="0">
                        <a:buNone/>
                      </a:pPr>
                      <a:r>
                        <a:rPr lang="en-US" sz="1200" b="0">
                          <a:latin typeface="Times New Roman" panose="02020603050405020304" pitchFamily="18" charset="0"/>
                          <a:cs typeface="Times New Roman" panose="02020603050405020304" pitchFamily="18" charset="0"/>
                        </a:rPr>
                        <a:t>Purugganan</a:t>
                      </a:r>
                      <a:r>
                        <a:rPr lang="en-US" sz="1200" b="0">
                          <a:latin typeface="宋体" panose="02010600030101010101" pitchFamily="2" charset="-122"/>
                          <a:ea typeface="宋体" panose="02010600030101010101" pitchFamily="2" charset="-122"/>
                          <a:cs typeface="宋体" panose="02010600030101010101" pitchFamily="2" charset="-122"/>
                        </a:rPr>
                        <a:t> </a:t>
                      </a:r>
                      <a:r>
                        <a:rPr lang="en-US" sz="1200" b="0">
                          <a:latin typeface="Times New Roman" panose="02020603050405020304" pitchFamily="18" charset="0"/>
                          <a:cs typeface="Times New Roman" panose="02020603050405020304" pitchFamily="18" charset="0"/>
                        </a:rPr>
                        <a:t>and Fuller, 2009 </a:t>
                      </a:r>
                      <a:endParaRPr lang="en-US" alt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a:noFill/>
                    </a:lnL>
                    <a:lnR cap="flat">
                      <a:noFill/>
                    </a:lnR>
                    <a:lnT cap="flat">
                      <a:noFill/>
                    </a:lnT>
                    <a:lnB cap="flat">
                      <a:noFill/>
                    </a:lnB>
                    <a:lnTlToBr>
                      <a:noFill/>
                    </a:lnTlToBr>
                    <a:lnBlToTr>
                      <a:noFill/>
                    </a:lnBlToTr>
                    <a:solidFill>
                      <a:schemeClr val="accent4">
                        <a:lumMod val="50000"/>
                      </a:schemeClr>
                    </a:solidFill>
                  </a:tcPr>
                </a:tc>
              </a:tr>
              <a:tr h="204470">
                <a:tc>
                  <a:txBody>
                    <a:bodyPr/>
                    <a:p>
                      <a:pPr indent="0">
                        <a:buNone/>
                      </a:pPr>
                      <a:r>
                        <a:rPr lang="en-US" sz="1200" b="0" i="1">
                          <a:latin typeface="Times New Roman" panose="02020603050405020304" pitchFamily="18" charset="0"/>
                          <a:cs typeface="Times New Roman" panose="02020603050405020304" pitchFamily="18" charset="0"/>
                        </a:rPr>
                        <a:t>Bh4</a:t>
                      </a:r>
                      <a:endParaRPr lang="en-US" altLang="en-US" sz="12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a:noFill/>
                    </a:lnL>
                    <a:lnR>
                      <a:noFill/>
                    </a:lnR>
                    <a:lnT cap="flat">
                      <a:noFill/>
                    </a:lnT>
                    <a:lnB cap="flat">
                      <a:noFill/>
                    </a:lnB>
                    <a:lnTlToBr>
                      <a:noFill/>
                    </a:lnTlToBr>
                    <a:lnBlToTr>
                      <a:noFill/>
                    </a:lnBlToTr>
                    <a:solidFill>
                      <a:schemeClr val="accent4">
                        <a:lumMod val="50000"/>
                      </a:schemeClr>
                    </a:solid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稻壳颜色</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a:noFill/>
                    </a:lnL>
                    <a:lnR>
                      <a:noFill/>
                    </a:lnR>
                    <a:lnT cap="flat">
                      <a:noFill/>
                    </a:lnT>
                    <a:lnB cap="flat">
                      <a:noFill/>
                    </a:lnB>
                    <a:lnTlToBr>
                      <a:noFill/>
                    </a:lnTlToBr>
                    <a:lnBlToTr>
                      <a:noFill/>
                    </a:lnBlToTr>
                    <a:solidFill>
                      <a:schemeClr val="accent4">
                        <a:lumMod val="50000"/>
                      </a:schemeClr>
                    </a:solidFill>
                  </a:tcPr>
                </a:tc>
                <a:tc>
                  <a:txBody>
                    <a:bodyPr/>
                    <a:p>
                      <a:pPr indent="0">
                        <a:buNone/>
                      </a:pPr>
                      <a:r>
                        <a:rPr lang="en-US" sz="1200" b="0">
                          <a:latin typeface="Times New Roman" panose="02020603050405020304" pitchFamily="18" charset="0"/>
                          <a:cs typeface="Times New Roman" panose="02020603050405020304" pitchFamily="18" charset="0"/>
                        </a:rPr>
                        <a:t>500</a:t>
                      </a:r>
                      <a:endParaRPr lang="en-US" alt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a:noFill/>
                    </a:lnL>
                    <a:lnR>
                      <a:noFill/>
                    </a:lnR>
                    <a:lnT cap="flat">
                      <a:noFill/>
                    </a:lnT>
                    <a:lnB cap="flat">
                      <a:noFill/>
                    </a:lnB>
                    <a:lnTlToBr>
                      <a:noFill/>
                    </a:lnTlToBr>
                    <a:lnBlToTr>
                      <a:noFill/>
                    </a:lnBlToTr>
                    <a:solidFill>
                      <a:schemeClr val="accent4">
                        <a:lumMod val="50000"/>
                      </a:schemeClr>
                    </a:solidFill>
                  </a:tcPr>
                </a:tc>
                <a:tc>
                  <a:txBody>
                    <a:bodyPr/>
                    <a:p>
                      <a:pPr indent="0">
                        <a:buNone/>
                      </a:pPr>
                      <a:r>
                        <a:rPr lang="en-US" sz="1200" b="0">
                          <a:latin typeface="Times New Roman" panose="02020603050405020304" pitchFamily="18" charset="0"/>
                          <a:cs typeface="Times New Roman" panose="02020603050405020304" pitchFamily="18" charset="0"/>
                        </a:rPr>
                        <a:t>Huang</a:t>
                      </a:r>
                      <a:r>
                        <a:rPr lang="en-US" sz="1200" b="0">
                          <a:latin typeface="宋体" panose="02010600030101010101" pitchFamily="2" charset="-122"/>
                          <a:ea typeface="宋体" panose="02010600030101010101" pitchFamily="2" charset="-122"/>
                          <a:cs typeface="宋体" panose="02010600030101010101" pitchFamily="2" charset="-122"/>
                        </a:rPr>
                        <a:t> </a:t>
                      </a:r>
                      <a:r>
                        <a:rPr lang="en-US" sz="1200" b="0">
                          <a:latin typeface="Times New Roman" panose="02020603050405020304" pitchFamily="18" charset="0"/>
                          <a:cs typeface="Times New Roman" panose="02020603050405020304" pitchFamily="18" charset="0"/>
                        </a:rPr>
                        <a:t>et al., 2012</a:t>
                      </a:r>
                      <a:endParaRPr lang="en-US" alt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a:noFill/>
                    </a:lnL>
                    <a:lnR cap="flat">
                      <a:noFill/>
                    </a:lnR>
                    <a:lnT cap="flat">
                      <a:noFill/>
                    </a:lnT>
                    <a:lnB cap="flat">
                      <a:noFill/>
                    </a:lnB>
                    <a:lnTlToBr>
                      <a:noFill/>
                    </a:lnTlToBr>
                    <a:lnBlToTr>
                      <a:noFill/>
                    </a:lnBlToTr>
                    <a:solidFill>
                      <a:schemeClr val="accent4">
                        <a:lumMod val="50000"/>
                      </a:schemeClr>
                    </a:solidFill>
                  </a:tcPr>
                </a:tc>
              </a:tr>
              <a:tr h="204470">
                <a:tc>
                  <a:txBody>
                    <a:bodyPr/>
                    <a:p>
                      <a:pPr indent="0">
                        <a:buNone/>
                      </a:pPr>
                      <a:r>
                        <a:rPr lang="en-US" sz="1200" b="0" i="1">
                          <a:latin typeface="Times New Roman" panose="02020603050405020304" pitchFamily="18" charset="0"/>
                          <a:cs typeface="Times New Roman" panose="02020603050405020304" pitchFamily="18" charset="0"/>
                        </a:rPr>
                        <a:t>qSW5</a:t>
                      </a:r>
                      <a:endParaRPr lang="en-US" altLang="en-US" sz="12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a:noFill/>
                    </a:lnL>
                    <a:lnR>
                      <a:noFill/>
                    </a:lnR>
                    <a:lnT cap="flat">
                      <a:noFill/>
                    </a:lnT>
                    <a:lnB cap="flat">
                      <a:noFill/>
                    </a:lnB>
                    <a:lnTlToBr>
                      <a:noFill/>
                    </a:lnTlToBr>
                    <a:lnBlToTr>
                      <a:noFill/>
                    </a:lnBlToTr>
                    <a:solidFill>
                      <a:schemeClr val="accent4">
                        <a:lumMod val="50000"/>
                      </a:schemeClr>
                    </a:solid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粒宽</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a:noFill/>
                    </a:lnL>
                    <a:lnR>
                      <a:noFill/>
                    </a:lnR>
                    <a:lnT cap="flat">
                      <a:noFill/>
                    </a:lnT>
                    <a:lnB cap="flat">
                      <a:noFill/>
                    </a:lnB>
                    <a:lnTlToBr>
                      <a:noFill/>
                    </a:lnTlToBr>
                    <a:lnBlToTr>
                      <a:noFill/>
                    </a:lnBlToTr>
                    <a:solidFill>
                      <a:schemeClr val="accent4">
                        <a:lumMod val="50000"/>
                      </a:schemeClr>
                    </a:solidFill>
                  </a:tcPr>
                </a:tc>
                <a:tc>
                  <a:txBody>
                    <a:bodyPr/>
                    <a:p>
                      <a:pPr indent="0">
                        <a:buNone/>
                      </a:pPr>
                      <a:r>
                        <a:rPr lang="en-US" sz="1200" b="0">
                          <a:latin typeface="Times New Roman" panose="02020603050405020304" pitchFamily="18" charset="0"/>
                          <a:cs typeface="Times New Roman" panose="02020603050405020304" pitchFamily="18" charset="0"/>
                        </a:rPr>
                        <a:t>600</a:t>
                      </a:r>
                      <a:endParaRPr lang="en-US" alt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a:noFill/>
                    </a:lnL>
                    <a:lnR>
                      <a:noFill/>
                    </a:lnR>
                    <a:lnT cap="flat">
                      <a:noFill/>
                    </a:lnT>
                    <a:lnB cap="flat">
                      <a:noFill/>
                    </a:lnB>
                    <a:lnTlToBr>
                      <a:noFill/>
                    </a:lnTlToBr>
                    <a:lnBlToTr>
                      <a:noFill/>
                    </a:lnBlToTr>
                    <a:solidFill>
                      <a:schemeClr val="accent4">
                        <a:lumMod val="50000"/>
                      </a:schemeClr>
                    </a:solidFill>
                  </a:tcPr>
                </a:tc>
                <a:tc>
                  <a:txBody>
                    <a:bodyPr/>
                    <a:p>
                      <a:pPr indent="0">
                        <a:buNone/>
                      </a:pPr>
                      <a:r>
                        <a:rPr lang="en-US" sz="1200" b="0">
                          <a:latin typeface="Times New Roman" panose="02020603050405020304" pitchFamily="18" charset="0"/>
                          <a:cs typeface="Times New Roman" panose="02020603050405020304" pitchFamily="18" charset="0"/>
                        </a:rPr>
                        <a:t>Huang</a:t>
                      </a:r>
                      <a:r>
                        <a:rPr lang="en-US" sz="1200" b="0">
                          <a:latin typeface="宋体" panose="02010600030101010101" pitchFamily="2" charset="-122"/>
                          <a:ea typeface="宋体" panose="02010600030101010101" pitchFamily="2" charset="-122"/>
                          <a:cs typeface="宋体" panose="02010600030101010101" pitchFamily="2" charset="-122"/>
                        </a:rPr>
                        <a:t> </a:t>
                      </a:r>
                      <a:r>
                        <a:rPr lang="en-US" sz="1200" b="0">
                          <a:latin typeface="Times New Roman" panose="02020603050405020304" pitchFamily="18" charset="0"/>
                          <a:cs typeface="Times New Roman" panose="02020603050405020304" pitchFamily="18" charset="0"/>
                        </a:rPr>
                        <a:t>et al., 2012</a:t>
                      </a:r>
                      <a:endParaRPr lang="en-US" alt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a:noFill/>
                    </a:lnL>
                    <a:lnR cap="flat">
                      <a:noFill/>
                    </a:lnR>
                    <a:lnT cap="flat">
                      <a:noFill/>
                    </a:lnT>
                    <a:lnB cap="flat">
                      <a:noFill/>
                    </a:lnB>
                    <a:lnTlToBr>
                      <a:noFill/>
                    </a:lnTlToBr>
                    <a:lnBlToTr>
                      <a:noFill/>
                    </a:lnBlToTr>
                    <a:solidFill>
                      <a:schemeClr val="accent4">
                        <a:lumMod val="50000"/>
                      </a:schemeClr>
                    </a:solidFill>
                  </a:tcPr>
                </a:tc>
              </a:tr>
              <a:tr h="204470">
                <a:tc>
                  <a:txBody>
                    <a:bodyPr/>
                    <a:p>
                      <a:pPr indent="0">
                        <a:buNone/>
                      </a:pPr>
                      <a:r>
                        <a:rPr lang="en-US" sz="1200" b="0" i="1">
                          <a:latin typeface="Times New Roman" panose="02020603050405020304" pitchFamily="18" charset="0"/>
                          <a:cs typeface="Times New Roman" panose="02020603050405020304" pitchFamily="18" charset="0"/>
                        </a:rPr>
                        <a:t>badh2</a:t>
                      </a:r>
                      <a:endParaRPr lang="en-US" altLang="en-US" sz="12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a:noFill/>
                    </a:lnL>
                    <a:lnR>
                      <a:noFill/>
                    </a:lnR>
                    <a:lnT cap="flat">
                      <a:noFill/>
                    </a:lnT>
                    <a:lnB cap="flat">
                      <a:noFill/>
                    </a:lnB>
                    <a:lnTlToBr>
                      <a:noFill/>
                    </a:lnTlToBr>
                    <a:lnBlToTr>
                      <a:noFill/>
                    </a:lnBlToTr>
                    <a:solidFill>
                      <a:schemeClr val="accent4">
                        <a:lumMod val="50000"/>
                      </a:schemeClr>
                    </a:solid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香气</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a:noFill/>
                    </a:lnL>
                    <a:lnR>
                      <a:noFill/>
                    </a:lnR>
                    <a:lnT cap="flat">
                      <a:noFill/>
                    </a:lnT>
                    <a:lnB cap="flat">
                      <a:noFill/>
                    </a:lnB>
                    <a:lnTlToBr>
                      <a:noFill/>
                    </a:lnTlToBr>
                    <a:lnBlToTr>
                      <a:noFill/>
                    </a:lnBlToTr>
                    <a:solidFill>
                      <a:schemeClr val="accent4">
                        <a:lumMod val="50000"/>
                      </a:schemeClr>
                    </a:solidFill>
                  </a:tcPr>
                </a:tc>
                <a:tc>
                  <a:txBody>
                    <a:bodyPr/>
                    <a:p>
                      <a:pPr indent="0">
                        <a:buNone/>
                      </a:pPr>
                      <a:r>
                        <a:rPr lang="en-US" sz="1200" b="0">
                          <a:latin typeface="Times New Roman" panose="02020603050405020304" pitchFamily="18" charset="0"/>
                          <a:cs typeface="Times New Roman" panose="02020603050405020304" pitchFamily="18" charset="0"/>
                        </a:rPr>
                        <a:t>100</a:t>
                      </a:r>
                      <a:endParaRPr lang="en-US" alt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a:noFill/>
                    </a:lnL>
                    <a:lnR>
                      <a:noFill/>
                    </a:lnR>
                    <a:lnT cap="flat">
                      <a:noFill/>
                    </a:lnT>
                    <a:lnB cap="flat">
                      <a:noFill/>
                    </a:lnB>
                    <a:lnTlToBr>
                      <a:noFill/>
                    </a:lnTlToBr>
                    <a:lnBlToTr>
                      <a:noFill/>
                    </a:lnBlToTr>
                    <a:solidFill>
                      <a:schemeClr val="accent4">
                        <a:lumMod val="50000"/>
                      </a:schemeClr>
                    </a:solidFill>
                  </a:tcPr>
                </a:tc>
                <a:tc>
                  <a:txBody>
                    <a:bodyPr/>
                    <a:p>
                      <a:pPr indent="0">
                        <a:buNone/>
                      </a:pPr>
                      <a:r>
                        <a:rPr lang="en-US" sz="1200" b="0">
                          <a:latin typeface="Times New Roman" panose="02020603050405020304" pitchFamily="18" charset="0"/>
                          <a:cs typeface="Times New Roman" panose="02020603050405020304" pitchFamily="18" charset="0"/>
                        </a:rPr>
                        <a:t>Wang</a:t>
                      </a:r>
                      <a:r>
                        <a:rPr lang="en-US" sz="1200" b="0">
                          <a:latin typeface="宋体" panose="02010600030101010101" pitchFamily="2" charset="-122"/>
                          <a:ea typeface="宋体" panose="02010600030101010101" pitchFamily="2" charset="-122"/>
                          <a:cs typeface="宋体" panose="02010600030101010101" pitchFamily="2" charset="-122"/>
                        </a:rPr>
                        <a:t> </a:t>
                      </a:r>
                      <a:r>
                        <a:rPr lang="en-US" sz="1200" b="0">
                          <a:latin typeface="Times New Roman" panose="02020603050405020304" pitchFamily="18" charset="0"/>
                          <a:cs typeface="Times New Roman" panose="02020603050405020304" pitchFamily="18" charset="0"/>
                        </a:rPr>
                        <a:t>et al., 2014</a:t>
                      </a:r>
                      <a:endParaRPr lang="en-US" alt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a:noFill/>
                    </a:lnL>
                    <a:lnR cap="flat">
                      <a:noFill/>
                    </a:lnR>
                    <a:lnT cap="flat">
                      <a:noFill/>
                    </a:lnT>
                    <a:lnB cap="flat">
                      <a:noFill/>
                    </a:lnB>
                    <a:lnTlToBr>
                      <a:noFill/>
                    </a:lnTlToBr>
                    <a:lnBlToTr>
                      <a:noFill/>
                    </a:lnBlToTr>
                    <a:solidFill>
                      <a:schemeClr val="accent4">
                        <a:lumMod val="50000"/>
                      </a:schemeClr>
                    </a:solidFill>
                  </a:tcPr>
                </a:tc>
              </a:tr>
              <a:tr h="203835">
                <a:tc>
                  <a:txBody>
                    <a:bodyPr/>
                    <a:p>
                      <a:pPr indent="0">
                        <a:buNone/>
                      </a:pPr>
                      <a:r>
                        <a:rPr lang="en-US" sz="1200" b="0" i="1">
                          <a:latin typeface="Times New Roman" panose="02020603050405020304" pitchFamily="18" charset="0"/>
                          <a:cs typeface="Times New Roman" panose="02020603050405020304" pitchFamily="18" charset="0"/>
                        </a:rPr>
                        <a:t>OsAMT1</a:t>
                      </a:r>
                      <a:endParaRPr lang="en-US" altLang="en-US" sz="12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a:noFill/>
                    </a:lnL>
                    <a:lnR>
                      <a:noFill/>
                    </a:lnR>
                    <a:lnT cap="flat">
                      <a:noFill/>
                    </a:lnT>
                    <a:lnB cap="flat">
                      <a:noFill/>
                    </a:lnB>
                    <a:lnTlToBr>
                      <a:noFill/>
                    </a:lnTlToBr>
                    <a:lnBlToTr>
                      <a:noFill/>
                    </a:lnBlToTr>
                    <a:solidFill>
                      <a:schemeClr val="accent4">
                        <a:lumMod val="50000"/>
                      </a:schemeClr>
                    </a:solid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养分吸收（氨）</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a:noFill/>
                    </a:lnL>
                    <a:lnR>
                      <a:noFill/>
                    </a:lnR>
                    <a:lnT cap="flat">
                      <a:noFill/>
                    </a:lnT>
                    <a:lnB cap="flat">
                      <a:noFill/>
                    </a:lnB>
                    <a:lnTlToBr>
                      <a:noFill/>
                    </a:lnTlToBr>
                    <a:lnBlToTr>
                      <a:noFill/>
                    </a:lnBlToTr>
                    <a:solidFill>
                      <a:schemeClr val="accent4">
                        <a:lumMod val="50000"/>
                      </a:schemeClr>
                    </a:solidFill>
                  </a:tcPr>
                </a:tc>
                <a:tc>
                  <a:txBody>
                    <a:bodyPr/>
                    <a:p>
                      <a:pPr indent="0">
                        <a:buNone/>
                      </a:pPr>
                      <a:r>
                        <a:rPr lang="en-US" sz="1200" b="0">
                          <a:latin typeface="Times New Roman" panose="02020603050405020304" pitchFamily="18" charset="0"/>
                          <a:cs typeface="Times New Roman" panose="02020603050405020304" pitchFamily="18" charset="0"/>
                        </a:rPr>
                        <a:t>100</a:t>
                      </a:r>
                      <a:endParaRPr lang="en-US" alt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a:noFill/>
                    </a:lnL>
                    <a:lnR>
                      <a:noFill/>
                    </a:lnR>
                    <a:lnT cap="flat">
                      <a:noFill/>
                    </a:lnT>
                    <a:lnB cap="flat">
                      <a:noFill/>
                    </a:lnB>
                    <a:lnTlToBr>
                      <a:noFill/>
                    </a:lnTlToBr>
                    <a:lnBlToTr>
                      <a:noFill/>
                    </a:lnBlToTr>
                    <a:solidFill>
                      <a:schemeClr val="accent4">
                        <a:lumMod val="50000"/>
                      </a:schemeClr>
                    </a:solidFill>
                  </a:tcPr>
                </a:tc>
                <a:tc>
                  <a:txBody>
                    <a:bodyPr/>
                    <a:p>
                      <a:pPr indent="0">
                        <a:buNone/>
                      </a:pPr>
                      <a:r>
                        <a:rPr lang="en-US" sz="1200" b="0">
                          <a:latin typeface="Times New Roman" panose="02020603050405020304" pitchFamily="18" charset="0"/>
                          <a:cs typeface="Times New Roman" panose="02020603050405020304" pitchFamily="18" charset="0"/>
                        </a:rPr>
                        <a:t>Ding</a:t>
                      </a:r>
                      <a:r>
                        <a:rPr lang="en-US" sz="1200" b="0">
                          <a:latin typeface="宋体" panose="02010600030101010101" pitchFamily="2" charset="-122"/>
                          <a:ea typeface="宋体" panose="02010600030101010101" pitchFamily="2" charset="-122"/>
                          <a:cs typeface="宋体" panose="02010600030101010101" pitchFamily="2" charset="-122"/>
                        </a:rPr>
                        <a:t> </a:t>
                      </a:r>
                      <a:r>
                        <a:rPr lang="en-US" sz="1200" b="0">
                          <a:latin typeface="Times New Roman" panose="02020603050405020304" pitchFamily="18" charset="0"/>
                          <a:cs typeface="Times New Roman" panose="02020603050405020304" pitchFamily="18" charset="0"/>
                        </a:rPr>
                        <a:t>et al., 2011</a:t>
                      </a:r>
                      <a:endParaRPr lang="en-US" alt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a:noFill/>
                    </a:lnL>
                    <a:lnR cap="flat">
                      <a:noFill/>
                    </a:lnR>
                    <a:lnT cap="flat">
                      <a:noFill/>
                    </a:lnT>
                    <a:lnB cap="flat">
                      <a:noFill/>
                    </a:lnB>
                    <a:lnTlToBr>
                      <a:noFill/>
                    </a:lnTlToBr>
                    <a:lnBlToTr>
                      <a:noFill/>
                    </a:lnBlToTr>
                    <a:solidFill>
                      <a:schemeClr val="accent4">
                        <a:lumMod val="50000"/>
                      </a:schemeClr>
                    </a:solidFill>
                  </a:tcPr>
                </a:tc>
              </a:tr>
              <a:tr h="204470">
                <a:tc>
                  <a:txBody>
                    <a:bodyPr/>
                    <a:p>
                      <a:pPr indent="0">
                        <a:buNone/>
                      </a:pPr>
                      <a:r>
                        <a:rPr lang="en-US" sz="1200" b="0" i="1">
                          <a:latin typeface="Times New Roman" panose="02020603050405020304" pitchFamily="18" charset="0"/>
                          <a:cs typeface="Times New Roman" panose="02020603050405020304" pitchFamily="18" charset="0"/>
                        </a:rPr>
                        <a:t>SD1</a:t>
                      </a:r>
                      <a:endParaRPr lang="en-US" altLang="en-US" sz="12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a:noFill/>
                    </a:lnL>
                    <a:lnR>
                      <a:noFill/>
                    </a:lnR>
                    <a:lnT cap="flat">
                      <a:noFill/>
                    </a:lnT>
                    <a:lnB cap="flat">
                      <a:noFill/>
                    </a:lnB>
                    <a:lnTlToBr>
                      <a:noFill/>
                    </a:lnTlToBr>
                    <a:lnBlToTr>
                      <a:noFill/>
                    </a:lnBlToTr>
                    <a:solidFill>
                      <a:schemeClr val="accent4">
                        <a:lumMod val="50000"/>
                      </a:schemeClr>
                    </a:solid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株高（赤霉素合成）</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a:noFill/>
                    </a:lnL>
                    <a:lnR>
                      <a:noFill/>
                    </a:lnR>
                    <a:lnT cap="flat">
                      <a:noFill/>
                    </a:lnT>
                    <a:lnB cap="flat">
                      <a:noFill/>
                    </a:lnB>
                    <a:lnTlToBr>
                      <a:noFill/>
                    </a:lnTlToBr>
                    <a:lnBlToTr>
                      <a:noFill/>
                    </a:lnBlToTr>
                    <a:solidFill>
                      <a:schemeClr val="accent4">
                        <a:lumMod val="50000"/>
                      </a:schemeClr>
                    </a:solidFill>
                  </a:tcPr>
                </a:tc>
                <a:tc>
                  <a:txBody>
                    <a:bodyPr/>
                    <a:p>
                      <a:pPr indent="0">
                        <a:buNone/>
                      </a:pPr>
                      <a:r>
                        <a:rPr lang="en-US" sz="1200" b="0">
                          <a:latin typeface="Times New Roman" panose="02020603050405020304" pitchFamily="18" charset="0"/>
                          <a:cs typeface="Times New Roman" panose="02020603050405020304" pitchFamily="18" charset="0"/>
                        </a:rPr>
                        <a:t>404</a:t>
                      </a:r>
                      <a:endParaRPr lang="en-US" alt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a:noFill/>
                    </a:lnL>
                    <a:lnR>
                      <a:noFill/>
                    </a:lnR>
                    <a:lnT cap="flat">
                      <a:noFill/>
                    </a:lnT>
                    <a:lnB cap="flat">
                      <a:noFill/>
                    </a:lnB>
                    <a:lnTlToBr>
                      <a:noFill/>
                    </a:lnTlToBr>
                    <a:lnBlToTr>
                      <a:noFill/>
                    </a:lnBlToTr>
                    <a:solidFill>
                      <a:schemeClr val="accent4">
                        <a:lumMod val="50000"/>
                      </a:schemeClr>
                    </a:solidFill>
                  </a:tcPr>
                </a:tc>
                <a:tc>
                  <a:txBody>
                    <a:bodyPr/>
                    <a:p>
                      <a:pPr indent="0">
                        <a:buNone/>
                      </a:pPr>
                      <a:r>
                        <a:rPr lang="en-US" sz="1200" b="0">
                          <a:latin typeface="Times New Roman" panose="02020603050405020304" pitchFamily="18" charset="0"/>
                          <a:cs typeface="Times New Roman" panose="02020603050405020304" pitchFamily="18" charset="0"/>
                        </a:rPr>
                        <a:t>Paterson</a:t>
                      </a:r>
                      <a:r>
                        <a:rPr lang="en-US" sz="1200" b="0">
                          <a:latin typeface="宋体" panose="02010600030101010101" pitchFamily="2" charset="-122"/>
                          <a:ea typeface="宋体" panose="02010600030101010101" pitchFamily="2" charset="-122"/>
                          <a:cs typeface="宋体" panose="02010600030101010101" pitchFamily="2" charset="-122"/>
                        </a:rPr>
                        <a:t> </a:t>
                      </a:r>
                      <a:r>
                        <a:rPr lang="en-US" sz="1200" b="0">
                          <a:latin typeface="Times New Roman" panose="02020603050405020304" pitchFamily="18" charset="0"/>
                          <a:cs typeface="Times New Roman" panose="02020603050405020304" pitchFamily="18" charset="0"/>
                        </a:rPr>
                        <a:t>and Li, 2011 </a:t>
                      </a:r>
                      <a:endParaRPr lang="en-US" alt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a:noFill/>
                    </a:lnL>
                    <a:lnR cap="flat">
                      <a:noFill/>
                    </a:lnR>
                    <a:lnT cap="flat">
                      <a:noFill/>
                    </a:lnT>
                    <a:lnB cap="flat">
                      <a:noFill/>
                    </a:lnB>
                    <a:lnTlToBr>
                      <a:noFill/>
                    </a:lnTlToBr>
                    <a:lnBlToTr>
                      <a:noFill/>
                    </a:lnBlToTr>
                    <a:solidFill>
                      <a:schemeClr val="accent4">
                        <a:lumMod val="50000"/>
                      </a:schemeClr>
                    </a:solidFill>
                  </a:tcPr>
                </a:tc>
              </a:tr>
              <a:tr h="204470">
                <a:tc>
                  <a:txBody>
                    <a:bodyPr/>
                    <a:p>
                      <a:pPr indent="0">
                        <a:buNone/>
                      </a:pPr>
                      <a:r>
                        <a:rPr lang="en-US" sz="1200" b="0" i="1">
                          <a:latin typeface="Times New Roman" panose="02020603050405020304" pitchFamily="18" charset="0"/>
                          <a:cs typeface="Times New Roman" panose="02020603050405020304" pitchFamily="18" charset="0"/>
                        </a:rPr>
                        <a:t>Pib</a:t>
                      </a:r>
                      <a:endParaRPr lang="en-US" altLang="en-US" sz="12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a:noFill/>
                    </a:lnL>
                    <a:lnR>
                      <a:noFill/>
                    </a:lnR>
                    <a:lnT cap="flat">
                      <a:noFill/>
                    </a:lnT>
                    <a:lnB cap="flat">
                      <a:noFill/>
                    </a:lnB>
                    <a:lnTlToBr>
                      <a:noFill/>
                    </a:lnTlToBr>
                    <a:lnBlToTr>
                      <a:noFill/>
                    </a:lnBlToTr>
                    <a:solidFill>
                      <a:schemeClr val="accent4">
                        <a:lumMod val="50000"/>
                      </a:schemeClr>
                    </a:solid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稻瘟病抗性</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a:noFill/>
                    </a:lnL>
                    <a:lnR>
                      <a:noFill/>
                    </a:lnR>
                    <a:lnT cap="flat">
                      <a:noFill/>
                    </a:lnT>
                    <a:lnB cap="flat">
                      <a:noFill/>
                    </a:lnB>
                    <a:lnTlToBr>
                      <a:noFill/>
                    </a:lnTlToBr>
                    <a:lnBlToTr>
                      <a:noFill/>
                    </a:lnBlToTr>
                    <a:solidFill>
                      <a:schemeClr val="accent4">
                        <a:lumMod val="50000"/>
                      </a:schemeClr>
                    </a:solidFill>
                  </a:tcPr>
                </a:tc>
                <a:tc>
                  <a:txBody>
                    <a:bodyPr/>
                    <a:p>
                      <a:pPr indent="0">
                        <a:buNone/>
                      </a:pPr>
                      <a:r>
                        <a:rPr lang="en-US" sz="1200" b="0">
                          <a:latin typeface="Times New Roman" panose="02020603050405020304" pitchFamily="18" charset="0"/>
                          <a:cs typeface="Times New Roman" panose="02020603050405020304" pitchFamily="18" charset="0"/>
                        </a:rPr>
                        <a:t>500</a:t>
                      </a:r>
                      <a:endParaRPr lang="en-US" alt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a:noFill/>
                    </a:lnL>
                    <a:lnR>
                      <a:noFill/>
                    </a:lnR>
                    <a:lnT cap="flat">
                      <a:noFill/>
                    </a:lnT>
                    <a:lnB cap="flat">
                      <a:noFill/>
                    </a:lnB>
                    <a:lnTlToBr>
                      <a:noFill/>
                    </a:lnTlToBr>
                    <a:lnBlToTr>
                      <a:noFill/>
                    </a:lnBlToTr>
                    <a:solidFill>
                      <a:schemeClr val="accent4">
                        <a:lumMod val="50000"/>
                      </a:schemeClr>
                    </a:solidFill>
                  </a:tcPr>
                </a:tc>
                <a:tc>
                  <a:txBody>
                    <a:bodyPr/>
                    <a:p>
                      <a:pPr indent="0">
                        <a:buNone/>
                      </a:pPr>
                      <a:r>
                        <a:rPr lang="en-US" sz="1200" b="0">
                          <a:latin typeface="Times New Roman" panose="02020603050405020304" pitchFamily="18" charset="0"/>
                          <a:cs typeface="Times New Roman" panose="02020603050405020304" pitchFamily="18" charset="0"/>
                        </a:rPr>
                        <a:t>Lu et al., 2018</a:t>
                      </a:r>
                      <a:endParaRPr lang="en-US" alt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a:noFill/>
                    </a:lnL>
                    <a:lnR cap="flat">
                      <a:noFill/>
                    </a:lnR>
                    <a:lnT cap="flat">
                      <a:noFill/>
                    </a:lnT>
                    <a:lnB cap="flat">
                      <a:noFill/>
                    </a:lnB>
                    <a:lnTlToBr>
                      <a:noFill/>
                    </a:lnTlToBr>
                    <a:lnBlToTr>
                      <a:noFill/>
                    </a:lnBlToTr>
                    <a:solidFill>
                      <a:schemeClr val="accent4">
                        <a:lumMod val="50000"/>
                      </a:schemeClr>
                    </a:solidFill>
                  </a:tcPr>
                </a:tc>
              </a:tr>
              <a:tr h="204470">
                <a:tc>
                  <a:txBody>
                    <a:bodyPr/>
                    <a:p>
                      <a:pPr indent="0">
                        <a:buNone/>
                      </a:pPr>
                      <a:r>
                        <a:rPr lang="en-US" sz="1200" b="0" i="1">
                          <a:latin typeface="Times New Roman" panose="02020603050405020304" pitchFamily="18" charset="0"/>
                          <a:cs typeface="Times New Roman" panose="02020603050405020304" pitchFamily="18" charset="0"/>
                        </a:rPr>
                        <a:t>GAD1</a:t>
                      </a:r>
                      <a:endParaRPr lang="en-US" altLang="en-US" sz="1200" b="0"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a:noFill/>
                    </a:lnL>
                    <a:lnR>
                      <a:noFill/>
                    </a:lnR>
                    <a:lnT cap="flat">
                      <a:noFill/>
                    </a:lnT>
                    <a:lnB cap="flat">
                      <a:noFill/>
                    </a:lnB>
                    <a:lnTlToBr>
                      <a:noFill/>
                    </a:lnTlToBr>
                    <a:lnBlToTr>
                      <a:noFill/>
                    </a:lnBlToTr>
                    <a:solidFill>
                      <a:schemeClr val="accent4">
                        <a:lumMod val="50000"/>
                      </a:schemeClr>
                    </a:solid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粒数、粒长</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a:noFill/>
                    </a:lnL>
                    <a:lnR>
                      <a:noFill/>
                    </a:lnR>
                    <a:lnT cap="flat">
                      <a:noFill/>
                    </a:lnT>
                    <a:lnB cap="flat">
                      <a:noFill/>
                    </a:lnB>
                    <a:lnTlToBr>
                      <a:noFill/>
                    </a:lnTlToBr>
                    <a:lnBlToTr>
                      <a:noFill/>
                    </a:lnBlToTr>
                    <a:solidFill>
                      <a:schemeClr val="accent4">
                        <a:lumMod val="50000"/>
                      </a:schemeClr>
                    </a:solidFill>
                  </a:tcPr>
                </a:tc>
                <a:tc>
                  <a:txBody>
                    <a:bodyPr/>
                    <a:p>
                      <a:pPr indent="0">
                        <a:buNone/>
                      </a:pPr>
                      <a:r>
                        <a:rPr lang="en-US" sz="1200" b="0">
                          <a:latin typeface="Times New Roman" panose="02020603050405020304" pitchFamily="18" charset="0"/>
                          <a:cs typeface="Times New Roman" panose="02020603050405020304" pitchFamily="18" charset="0"/>
                        </a:rPr>
                        <a:t>900</a:t>
                      </a:r>
                      <a:endParaRPr lang="en-US" alt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a:noFill/>
                    </a:lnL>
                    <a:lnR>
                      <a:noFill/>
                    </a:lnR>
                    <a:lnT cap="flat">
                      <a:noFill/>
                    </a:lnT>
                    <a:lnB cap="flat">
                      <a:noFill/>
                    </a:lnB>
                    <a:lnTlToBr>
                      <a:noFill/>
                    </a:lnTlToBr>
                    <a:lnBlToTr>
                      <a:noFill/>
                    </a:lnBlToTr>
                    <a:solidFill>
                      <a:schemeClr val="accent4">
                        <a:lumMod val="50000"/>
                      </a:schemeClr>
                    </a:solidFill>
                  </a:tcPr>
                </a:tc>
                <a:tc>
                  <a:txBody>
                    <a:bodyPr/>
                    <a:p>
                      <a:pPr indent="0">
                        <a:buNone/>
                      </a:pPr>
                      <a:r>
                        <a:rPr lang="en-US" sz="1200" b="0">
                          <a:latin typeface="Times New Roman" panose="02020603050405020304" pitchFamily="18" charset="0"/>
                          <a:cs typeface="Times New Roman" panose="02020603050405020304" pitchFamily="18" charset="0"/>
                        </a:rPr>
                        <a:t>Jin</a:t>
                      </a:r>
                      <a:r>
                        <a:rPr lang="en-US" sz="1200" b="0">
                          <a:latin typeface="宋体" panose="02010600030101010101" pitchFamily="2" charset="-122"/>
                          <a:ea typeface="宋体" panose="02010600030101010101" pitchFamily="2" charset="-122"/>
                          <a:cs typeface="宋体" panose="02010600030101010101" pitchFamily="2" charset="-122"/>
                        </a:rPr>
                        <a:t> </a:t>
                      </a:r>
                      <a:r>
                        <a:rPr lang="en-US" sz="1200" b="0">
                          <a:latin typeface="Times New Roman" panose="02020603050405020304" pitchFamily="18" charset="0"/>
                          <a:cs typeface="Times New Roman" panose="02020603050405020304" pitchFamily="18" charset="0"/>
                        </a:rPr>
                        <a:t>et al., 2016</a:t>
                      </a:r>
                      <a:endParaRPr lang="en-US" alt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a:noFill/>
                    </a:lnL>
                    <a:lnR cap="flat">
                      <a:noFill/>
                    </a:lnR>
                    <a:lnT cap="flat">
                      <a:noFill/>
                    </a:lnT>
                    <a:lnB cap="flat">
                      <a:noFill/>
                    </a:lnB>
                    <a:lnTlToBr>
                      <a:noFill/>
                    </a:lnTlToBr>
                    <a:lnBlToTr>
                      <a:noFill/>
                    </a:lnBlToTr>
                    <a:solidFill>
                      <a:schemeClr val="accent4">
                        <a:lumMod val="50000"/>
                      </a:schemeClr>
                    </a:solidFill>
                  </a:tcPr>
                </a:tc>
              </a:tr>
              <a:tr h="204470">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平均值</a:t>
                      </a:r>
                      <a:r>
                        <a:rPr lang="en-US" sz="1200" b="0">
                          <a:latin typeface="Times New Roman" panose="02020603050405020304" pitchFamily="18" charset="0"/>
                          <a:cs typeface="Times New Roman" panose="02020603050405020304" pitchFamily="18" charset="0"/>
                        </a:rPr>
                        <a:t>*</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a:noFill/>
                    </a:lnL>
                    <a:lnR>
                      <a:noFill/>
                    </a:lnR>
                    <a:lnT cap="flat">
                      <a:noFill/>
                    </a:lnT>
                    <a:lnB w="12700" cap="flat" cmpd="sng">
                      <a:solidFill>
                        <a:srgbClr val="080000"/>
                      </a:solidFill>
                      <a:prstDash val="solid"/>
                      <a:headEnd type="none" w="med" len="med"/>
                      <a:tailEnd type="none" w="med" len="med"/>
                    </a:lnB>
                    <a:lnTlToBr>
                      <a:noFill/>
                    </a:lnTlToBr>
                    <a:lnBlToTr>
                      <a:noFill/>
                    </a:lnBlToTr>
                    <a:solidFill>
                      <a:schemeClr val="accent4">
                        <a:lumMod val="50000"/>
                      </a:schemeClr>
                    </a:solidFill>
                  </a:tcPr>
                </a:tc>
                <a:tc>
                  <a:txBody>
                    <a:bodyPr/>
                    <a:p>
                      <a:pPr indent="0">
                        <a:buNone/>
                      </a:pPr>
                      <a:r>
                        <a:rPr lang="en-US" sz="1200" b="0">
                          <a:latin typeface="Times New Roman" panose="02020603050405020304" pitchFamily="18" charset="0"/>
                          <a:cs typeface="Times New Roman" panose="02020603050405020304" pitchFamily="18" charset="0"/>
                        </a:rPr>
                        <a:t> </a:t>
                      </a:r>
                      <a:endParaRPr lang="en-US" alt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a:noFill/>
                    </a:lnL>
                    <a:lnR>
                      <a:noFill/>
                    </a:lnR>
                    <a:lnT cap="flat">
                      <a:noFill/>
                    </a:lnT>
                    <a:lnB w="12700" cap="flat" cmpd="sng">
                      <a:solidFill>
                        <a:srgbClr val="080000"/>
                      </a:solidFill>
                      <a:prstDash val="solid"/>
                      <a:headEnd type="none" w="med" len="med"/>
                      <a:tailEnd type="none" w="med" len="med"/>
                    </a:lnB>
                    <a:lnTlToBr>
                      <a:noFill/>
                    </a:lnTlToBr>
                    <a:lnBlToTr>
                      <a:noFill/>
                    </a:lnBlToTr>
                    <a:solidFill>
                      <a:schemeClr val="accent4">
                        <a:lumMod val="50000"/>
                      </a:schemeClr>
                    </a:solidFill>
                  </a:tcPr>
                </a:tc>
                <a:tc>
                  <a:txBody>
                    <a:bodyPr/>
                    <a:p>
                      <a:pPr indent="0">
                        <a:buNone/>
                      </a:pPr>
                      <a:r>
                        <a:rPr lang="en-US" sz="1200" b="0">
                          <a:latin typeface="Times New Roman" panose="02020603050405020304" pitchFamily="18" charset="0"/>
                          <a:cs typeface="Times New Roman" panose="02020603050405020304" pitchFamily="18" charset="0"/>
                        </a:rPr>
                        <a:t>474.2</a:t>
                      </a:r>
                      <a:r>
                        <a:rPr lang="en-US" sz="1200" b="0">
                          <a:latin typeface="宋体" panose="02010600030101010101" pitchFamily="2" charset="-122"/>
                          <a:ea typeface="宋体" panose="02010600030101010101" pitchFamily="2" charset="-122"/>
                          <a:cs typeface="宋体" panose="02010600030101010101" pitchFamily="2" charset="-122"/>
                        </a:rPr>
                        <a:t>（</a:t>
                      </a:r>
                      <a:r>
                        <a:rPr lang="en-US" sz="1200" b="0">
                          <a:latin typeface="Times New Roman" panose="02020603050405020304" pitchFamily="18" charset="0"/>
                          <a:cs typeface="Times New Roman" panose="02020603050405020304" pitchFamily="18" charset="0"/>
                        </a:rPr>
                        <a:t>403.4</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a:noFill/>
                    </a:lnL>
                    <a:lnR>
                      <a:noFill/>
                    </a:lnR>
                    <a:lnT cap="flat">
                      <a:noFill/>
                    </a:lnT>
                    <a:lnB w="12700" cap="flat" cmpd="sng">
                      <a:solidFill>
                        <a:srgbClr val="080000"/>
                      </a:solidFill>
                      <a:prstDash val="solid"/>
                      <a:headEnd type="none" w="med" len="med"/>
                      <a:tailEnd type="none" w="med" len="med"/>
                    </a:lnB>
                    <a:lnTlToBr>
                      <a:noFill/>
                    </a:lnTlToBr>
                    <a:lnBlToTr>
                      <a:noFill/>
                    </a:lnBlToTr>
                    <a:solidFill>
                      <a:schemeClr val="accent4">
                        <a:lumMod val="50000"/>
                      </a:schemeClr>
                    </a:solidFill>
                  </a:tcPr>
                </a:tc>
                <a:tc>
                  <a:txBody>
                    <a:bodyPr/>
                    <a:p>
                      <a:pPr indent="0">
                        <a:buNone/>
                      </a:pPr>
                      <a:endParaRPr lang="en-US" alt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lnL>
                      <a:noFill/>
                    </a:lnL>
                    <a:lnR cap="flat">
                      <a:noFill/>
                    </a:lnR>
                    <a:lnT cap="flat">
                      <a:noFill/>
                    </a:lnT>
                    <a:lnB w="12700" cap="flat" cmpd="sng">
                      <a:solidFill>
                        <a:srgbClr val="080000"/>
                      </a:solidFill>
                      <a:prstDash val="solid"/>
                      <a:headEnd type="none" w="med" len="med"/>
                      <a:tailEnd type="none" w="med" len="med"/>
                    </a:lnB>
                    <a:lnTlToBr>
                      <a:noFill/>
                    </a:lnTlToBr>
                    <a:lnBlToTr>
                      <a:noFill/>
                    </a:lnBlToTr>
                    <a:solidFill>
                      <a:schemeClr val="accent4">
                        <a:lumMod val="50000"/>
                      </a:schemeClr>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1"/>
          <p:cNvSpPr>
            <a:spLocks noGrp="1"/>
          </p:cNvSpPr>
          <p:nvPr>
            <p:ph type="title"/>
          </p:nvPr>
        </p:nvSpPr>
        <p:spPr/>
        <p:txBody>
          <a:bodyPr vert="horz" wrap="square" lIns="91440" tIns="45720" rIns="91440" bIns="45720" anchor="ctr"/>
          <a:p>
            <a:r>
              <a:rPr lang="en-US" altLang="zh-CN" dirty="0"/>
              <a:t>Genomic variations</a:t>
            </a:r>
            <a:endParaRPr lang="zh-CN" altLang="en-US" dirty="0"/>
          </a:p>
        </p:txBody>
      </p:sp>
      <p:sp>
        <p:nvSpPr>
          <p:cNvPr id="22531" name="内容占位符 2"/>
          <p:cNvSpPr>
            <a:spLocks noGrp="1"/>
          </p:cNvSpPr>
          <p:nvPr>
            <p:ph idx="1"/>
          </p:nvPr>
        </p:nvSpPr>
        <p:spPr>
          <a:xfrm>
            <a:off x="685800" y="1844993"/>
            <a:ext cx="7772400" cy="4114800"/>
          </a:xfrm>
        </p:spPr>
        <p:txBody>
          <a:bodyPr vert="horz" wrap="square" lIns="91440" tIns="45720" rIns="91440" bIns="45720" anchor="t"/>
          <a:p>
            <a:r>
              <a:rPr lang="en-US" altLang="zh-CN" sz="2400" b="1" dirty="0"/>
              <a:t>SNP: </a:t>
            </a:r>
            <a:r>
              <a:rPr lang="en-US" altLang="zh-CN" sz="2400" dirty="0">
                <a:ea typeface="MS PGothic" panose="020B0600070205080204" pitchFamily="34" charset="-128"/>
              </a:rPr>
              <a:t>Single Nucleotide Polymorphisms</a:t>
            </a:r>
            <a:endParaRPr lang="en-US" altLang="zh-CN" sz="2400" dirty="0">
              <a:ea typeface="MS PGothic" panose="020B0600070205080204" pitchFamily="34" charset="-128"/>
            </a:endParaRPr>
          </a:p>
          <a:p>
            <a:r>
              <a:rPr lang="en-US" altLang="zh-CN" sz="2400" b="1" dirty="0">
                <a:ea typeface="MS PGothic" panose="020B0600070205080204" pitchFamily="34" charset="-128"/>
              </a:rPr>
              <a:t>Indel: </a:t>
            </a:r>
            <a:r>
              <a:rPr lang="en-US" altLang="zh-CN" sz="2400" dirty="0">
                <a:ea typeface="MS PGothic" panose="020B0600070205080204" pitchFamily="34" charset="-128"/>
              </a:rPr>
              <a:t>insertion and deletion</a:t>
            </a:r>
            <a:endParaRPr lang="en-US" altLang="zh-CN" sz="2400" dirty="0">
              <a:ea typeface="MS PGothic" panose="020B0600070205080204" pitchFamily="34" charset="-128"/>
            </a:endParaRPr>
          </a:p>
          <a:p>
            <a:r>
              <a:rPr lang="en-US" altLang="zh-CN" sz="2400" b="1" dirty="0"/>
              <a:t>Structural variation</a:t>
            </a:r>
            <a:r>
              <a:rPr lang="en-US" altLang="zh-CN" sz="2400" dirty="0"/>
              <a:t> (SV) is the variation in structure of an organism's chromosome. It consists of many kinds of variation in the genome of one species, and usually includes microscopic and submicroscopic types, such as deletions, duplications, copy-number variants, insertions, inversions and translocations. Typically a structure variation affects a sequence length about </a:t>
            </a:r>
            <a:r>
              <a:rPr lang="en-US" altLang="zh-CN" sz="2400" b="1" dirty="0">
                <a:solidFill>
                  <a:srgbClr val="FF0000"/>
                </a:solidFill>
              </a:rPr>
              <a:t>1Kb to 3Mb</a:t>
            </a:r>
            <a:r>
              <a:rPr lang="en-US" altLang="zh-CN" sz="2400" dirty="0"/>
              <a:t>, which is larger than SNPs and smaller than chromosome abnormality</a:t>
            </a:r>
            <a:endParaRPr lang="en-US" altLang="zh-CN" sz="2400" dirty="0"/>
          </a:p>
          <a:p>
            <a:endParaRPr lang="en-US" altLang="zh-CN" sz="2400" dirty="0"/>
          </a:p>
          <a:p>
            <a:endParaRPr lang="zh-CN" alt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 </a:t>
            </a:r>
            <a:endParaRPr lang="en-US" altLang="zh-CN"/>
          </a:p>
        </p:txBody>
      </p:sp>
      <p:pic>
        <p:nvPicPr>
          <p:cNvPr id="13" name="图片 13"/>
          <p:cNvPicPr>
            <a:picLocks noChangeAspect="1"/>
          </p:cNvPicPr>
          <p:nvPr>
            <p:ph idx="1"/>
          </p:nvPr>
        </p:nvPicPr>
        <p:blipFill>
          <a:blip r:embed="rId1"/>
          <a:stretch>
            <a:fillRect/>
          </a:stretch>
        </p:blipFill>
        <p:spPr>
          <a:xfrm>
            <a:off x="1963420" y="132715"/>
            <a:ext cx="5001895" cy="5537200"/>
          </a:xfrm>
          <a:prstGeom prst="rect">
            <a:avLst/>
          </a:prstGeom>
        </p:spPr>
      </p:pic>
      <p:sp>
        <p:nvSpPr>
          <p:cNvPr id="100" name="文本框 99"/>
          <p:cNvSpPr txBox="1"/>
          <p:nvPr/>
        </p:nvSpPr>
        <p:spPr>
          <a:xfrm>
            <a:off x="382270" y="5741670"/>
            <a:ext cx="8473440" cy="922020"/>
          </a:xfrm>
          <a:prstGeom prst="rect">
            <a:avLst/>
          </a:prstGeom>
          <a:noFill/>
          <a:ln w="9525">
            <a:noFill/>
          </a:ln>
        </p:spPr>
        <p:txBody>
          <a:bodyPr wrap="square">
            <a:spAutoFit/>
          </a:bodyPr>
          <a:p>
            <a:r>
              <a:rPr lang="zh-CN" sz="1800" b="1">
                <a:solidFill>
                  <a:schemeClr val="tx2"/>
                </a:solidFill>
                <a:latin typeface="黑体" panose="02010609060101010101" pitchFamily="49" charset="-122"/>
                <a:ea typeface="黑体" panose="02010609060101010101" pitchFamily="49" charset="-122"/>
                <a:cs typeface="黑体" panose="02010609060101010101" pitchFamily="49" charset="-122"/>
              </a:rPr>
              <a:t>大豆驯化和改良过程中全基因组范围区域的选择和功能注释（</a:t>
            </a:r>
            <a:r>
              <a:rPr lang="en-US" sz="1800" b="1">
                <a:solidFill>
                  <a:schemeClr val="tx2"/>
                </a:solidFill>
                <a:latin typeface="黑体" panose="02010609060101010101" pitchFamily="49" charset="-122"/>
                <a:ea typeface="黑体" panose="02010609060101010101" pitchFamily="49" charset="-122"/>
                <a:cs typeface="黑体" panose="02010609060101010101" pitchFamily="49" charset="-122"/>
              </a:rPr>
              <a:t>Zhou</a:t>
            </a:r>
            <a:r>
              <a:rPr lang="zh-CN" sz="1800" b="1">
                <a:solidFill>
                  <a:schemeClr val="tx2"/>
                </a:solidFill>
                <a:latin typeface="黑体" panose="02010609060101010101" pitchFamily="49" charset="-122"/>
                <a:ea typeface="黑体" panose="02010609060101010101" pitchFamily="49" charset="-122"/>
                <a:cs typeface="黑体" panose="02010609060101010101" pitchFamily="49" charset="-122"/>
              </a:rPr>
              <a:t>等，</a:t>
            </a:r>
            <a:r>
              <a:rPr lang="en-US" sz="1800" b="1">
                <a:solidFill>
                  <a:schemeClr val="tx2"/>
                </a:solidFill>
                <a:latin typeface="黑体" panose="02010609060101010101" pitchFamily="49" charset="-122"/>
                <a:ea typeface="黑体" panose="02010609060101010101" pitchFamily="49" charset="-122"/>
                <a:cs typeface="黑体" panose="02010609060101010101" pitchFamily="49" charset="-122"/>
              </a:rPr>
              <a:t>2015</a:t>
            </a:r>
            <a:r>
              <a:rPr lang="zh-CN" sz="1800" b="1">
                <a:solidFill>
                  <a:schemeClr val="tx2"/>
                </a:solidFill>
                <a:latin typeface="黑体" panose="02010609060101010101" pitchFamily="49" charset="-122"/>
                <a:ea typeface="黑体" panose="02010609060101010101" pitchFamily="49" charset="-122"/>
                <a:cs typeface="黑体" panose="02010609060101010101" pitchFamily="49" charset="-122"/>
              </a:rPr>
              <a:t>）</a:t>
            </a:r>
            <a:endParaRPr lang="zh-CN" sz="1800" b="1">
              <a:solidFill>
                <a:schemeClr val="tx2"/>
              </a:solidFill>
              <a:latin typeface="黑体" panose="02010609060101010101" pitchFamily="49" charset="-122"/>
              <a:ea typeface="黑体" panose="02010609060101010101" pitchFamily="49" charset="-122"/>
              <a:cs typeface="黑体" panose="02010609060101010101" pitchFamily="49" charset="-122"/>
            </a:endParaRPr>
          </a:p>
          <a:p>
            <a:endParaRPr lang="en-US" sz="1200">
              <a:solidFill>
                <a:schemeClr val="tx2"/>
              </a:solidFill>
              <a:latin typeface="Times New Roman" panose="02020603050405020304" pitchFamily="18" charset="0"/>
            </a:endParaRPr>
          </a:p>
          <a:p>
            <a:r>
              <a:rPr lang="en-US" sz="1200">
                <a:solidFill>
                  <a:schemeClr val="tx2"/>
                </a:solidFill>
                <a:latin typeface="Times New Roman" panose="02020603050405020304" pitchFamily="18" charset="0"/>
              </a:rPr>
              <a:t>a</a:t>
            </a:r>
            <a:r>
              <a:rPr lang="zh-CN" sz="1200">
                <a:solidFill>
                  <a:schemeClr val="tx2"/>
                </a:solidFill>
                <a:latin typeface="Times New Roman" panose="02020603050405020304" pitchFamily="18" charset="0"/>
                <a:ea typeface="仿宋" panose="02010609060101010101" charset="-122"/>
              </a:rPr>
              <a:t>和</a:t>
            </a:r>
            <a:r>
              <a:rPr lang="en-US" sz="1200">
                <a:solidFill>
                  <a:schemeClr val="tx2"/>
                </a:solidFill>
                <a:latin typeface="Times New Roman" panose="02020603050405020304" pitchFamily="18" charset="0"/>
              </a:rPr>
              <a:t>f</a:t>
            </a:r>
            <a:r>
              <a:rPr lang="zh-CN" sz="1200">
                <a:solidFill>
                  <a:schemeClr val="tx2"/>
                </a:solidFill>
                <a:latin typeface="Times New Roman" panose="02020603050405020304" pitchFamily="18" charset="0"/>
                <a:ea typeface="仿宋" panose="02010609060101010101" charset="-122"/>
              </a:rPr>
              <a:t>表示在在驯化和改良中全基因组范围内的选择信号，</a:t>
            </a:r>
            <a:r>
              <a:rPr lang="en-US" sz="1200">
                <a:solidFill>
                  <a:schemeClr val="tx2"/>
                </a:solidFill>
                <a:latin typeface="Times New Roman" panose="02020603050405020304" pitchFamily="18" charset="0"/>
              </a:rPr>
              <a:t>b-e</a:t>
            </a:r>
            <a:r>
              <a:rPr lang="zh-CN" sz="1200">
                <a:solidFill>
                  <a:schemeClr val="tx2"/>
                </a:solidFill>
                <a:latin typeface="Times New Roman" panose="02020603050405020304" pitchFamily="18" charset="0"/>
                <a:ea typeface="仿宋" panose="02010609060101010101" charset="-122"/>
              </a:rPr>
              <a:t>，</a:t>
            </a:r>
            <a:r>
              <a:rPr lang="en-US" sz="1200">
                <a:solidFill>
                  <a:schemeClr val="tx2"/>
                </a:solidFill>
                <a:latin typeface="Times New Roman" panose="02020603050405020304" pitchFamily="18" charset="0"/>
              </a:rPr>
              <a:t>g</a:t>
            </a:r>
            <a:r>
              <a:rPr lang="zh-CN" sz="1200">
                <a:solidFill>
                  <a:schemeClr val="tx2"/>
                </a:solidFill>
                <a:latin typeface="Times New Roman" panose="02020603050405020304" pitchFamily="18" charset="0"/>
                <a:ea typeface="仿宋" panose="02010609060101010101" charset="-122"/>
              </a:rPr>
              <a:t>和</a:t>
            </a:r>
            <a:r>
              <a:rPr lang="en-US" sz="1200">
                <a:solidFill>
                  <a:schemeClr val="tx2"/>
                </a:solidFill>
                <a:latin typeface="Times New Roman" panose="02020603050405020304" pitchFamily="18" charset="0"/>
              </a:rPr>
              <a:t>h</a:t>
            </a:r>
            <a:r>
              <a:rPr lang="zh-CN" sz="1200">
                <a:solidFill>
                  <a:schemeClr val="tx2"/>
                </a:solidFill>
                <a:latin typeface="Times New Roman" panose="02020603050405020304" pitchFamily="18" charset="0"/>
                <a:ea typeface="仿宋" panose="02010609060101010101" charset="-122"/>
              </a:rPr>
              <a:t>是六个重叠强选择性信号的</a:t>
            </a:r>
            <a:r>
              <a:rPr lang="en-US" sz="1200">
                <a:solidFill>
                  <a:schemeClr val="tx2"/>
                </a:solidFill>
                <a:latin typeface="Times New Roman" panose="02020603050405020304" pitchFamily="18" charset="0"/>
              </a:rPr>
              <a:t>GWAS</a:t>
            </a:r>
            <a:r>
              <a:rPr lang="zh-CN" sz="1200">
                <a:solidFill>
                  <a:schemeClr val="tx2"/>
                </a:solidFill>
                <a:latin typeface="Times New Roman" panose="02020603050405020304" pitchFamily="18" charset="0"/>
                <a:ea typeface="仿宋" panose="02010609060101010101" charset="-122"/>
              </a:rPr>
              <a:t>结果。</a:t>
            </a:r>
            <a:r>
              <a:rPr lang="en-US" sz="1200">
                <a:solidFill>
                  <a:schemeClr val="tx2"/>
                </a:solidFill>
                <a:latin typeface="Times New Roman" panose="02020603050405020304" pitchFamily="18" charset="0"/>
                <a:ea typeface="仿宋" panose="02010609060101010101" charset="-122"/>
                <a:cs typeface="仿宋" panose="02010609060101010101" charset="-122"/>
              </a:rPr>
              <a:t>i</a:t>
            </a:r>
            <a:r>
              <a:rPr lang="zh-CN" sz="1200">
                <a:solidFill>
                  <a:schemeClr val="tx2"/>
                </a:solidFill>
                <a:latin typeface="Times New Roman" panose="02020603050405020304" pitchFamily="18" charset="0"/>
                <a:ea typeface="仿宋" panose="02010609060101010101" charset="-122"/>
              </a:rPr>
              <a:t>显示驯化期间选择拷贝数变异（</a:t>
            </a:r>
            <a:r>
              <a:rPr lang="en-US" sz="1200">
                <a:solidFill>
                  <a:schemeClr val="tx2"/>
                </a:solidFill>
                <a:latin typeface="Times New Roman" panose="02020603050405020304" pitchFamily="18" charset="0"/>
              </a:rPr>
              <a:t>CNV</a:t>
            </a:r>
            <a:r>
              <a:rPr lang="zh-CN" sz="1200">
                <a:solidFill>
                  <a:schemeClr val="tx2"/>
                </a:solidFill>
                <a:latin typeface="Times New Roman" panose="02020603050405020304" pitchFamily="18" charset="0"/>
                <a:ea typeface="仿宋" panose="02010609060101010101" charset="-122"/>
              </a:rPr>
              <a:t>）的全基因组筛选与功能注释，</a:t>
            </a:r>
            <a:r>
              <a:rPr lang="en-US" sz="1200">
                <a:solidFill>
                  <a:schemeClr val="tx2"/>
                </a:solidFill>
                <a:latin typeface="Times New Roman" panose="02020603050405020304" pitchFamily="18" charset="0"/>
              </a:rPr>
              <a:t>j-l</a:t>
            </a:r>
            <a:r>
              <a:rPr lang="zh-CN" sz="1200">
                <a:solidFill>
                  <a:schemeClr val="tx2"/>
                </a:solidFill>
                <a:latin typeface="Times New Roman" panose="02020603050405020304" pitchFamily="18" charset="0"/>
                <a:ea typeface="仿宋" panose="02010609060101010101" charset="-122"/>
              </a:rPr>
              <a:t>显示了与强选择性</a:t>
            </a:r>
            <a:r>
              <a:rPr lang="en-US" sz="1200">
                <a:solidFill>
                  <a:schemeClr val="tx2"/>
                </a:solidFill>
                <a:latin typeface="Times New Roman" panose="02020603050405020304" pitchFamily="18" charset="0"/>
              </a:rPr>
              <a:t>CNV</a:t>
            </a:r>
            <a:r>
              <a:rPr lang="zh-CN" sz="1200">
                <a:solidFill>
                  <a:schemeClr val="tx2"/>
                </a:solidFill>
                <a:latin typeface="Times New Roman" panose="02020603050405020304" pitchFamily="18" charset="0"/>
                <a:ea typeface="仿宋" panose="02010609060101010101" charset="-122"/>
              </a:rPr>
              <a:t>重叠的三个</a:t>
            </a:r>
            <a:r>
              <a:rPr lang="en-US" sz="1200">
                <a:solidFill>
                  <a:schemeClr val="tx2"/>
                </a:solidFill>
                <a:latin typeface="Times New Roman" panose="02020603050405020304" pitchFamily="18" charset="0"/>
              </a:rPr>
              <a:t>GWAS</a:t>
            </a:r>
            <a:r>
              <a:rPr lang="zh-CN" sz="1200">
                <a:solidFill>
                  <a:schemeClr val="tx2"/>
                </a:solidFill>
                <a:latin typeface="Times New Roman" panose="02020603050405020304" pitchFamily="18" charset="0"/>
                <a:ea typeface="仿宋" panose="02010609060101010101" charset="-122"/>
              </a:rPr>
              <a:t>结果。</a:t>
            </a:r>
            <a:endParaRPr lang="zh-CN" altLang="en-US" sz="1200">
              <a:solidFill>
                <a:schemeClr val="tx2"/>
              </a:solidFill>
              <a:latin typeface="Times New Roman" panose="02020603050405020304" pitchFamily="18" charset="0"/>
              <a:ea typeface="仿宋" panose="02010609060101010101"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4000" b="1">
                <a:latin typeface="黑体" panose="02010609060101010101" pitchFamily="49" charset="-122"/>
                <a:ea typeface="黑体" panose="02010609060101010101" pitchFamily="49" charset="-122"/>
                <a:cs typeface="黑体" panose="02010609060101010101" pitchFamily="49" charset="-122"/>
              </a:rPr>
              <a:t>10%</a:t>
            </a:r>
            <a:r>
              <a:rPr lang="zh-CN" altLang="en-US" sz="4000" b="1">
                <a:latin typeface="黑体" panose="02010609060101010101" pitchFamily="49" charset="-122"/>
                <a:ea typeface="黑体" panose="02010609060101010101" pitchFamily="49" charset="-122"/>
                <a:cs typeface="黑体" panose="02010609060101010101" pitchFamily="49" charset="-122"/>
              </a:rPr>
              <a:t>区域？</a:t>
            </a:r>
            <a:endParaRPr lang="zh-CN" altLang="en-US" sz="4000" b="1">
              <a:latin typeface="黑体" panose="02010609060101010101" pitchFamily="49" charset="-122"/>
              <a:ea typeface="黑体" panose="02010609060101010101" pitchFamily="49" charset="-122"/>
              <a:cs typeface="黑体" panose="02010609060101010101" pitchFamily="49" charset="-122"/>
            </a:endParaRPr>
          </a:p>
        </p:txBody>
      </p:sp>
      <p:sp>
        <p:nvSpPr>
          <p:cNvPr id="3" name="内容占位符 2"/>
          <p:cNvSpPr>
            <a:spLocks noGrp="1"/>
          </p:cNvSpPr>
          <p:nvPr>
            <p:ph idx="1"/>
          </p:nvPr>
        </p:nvSpPr>
        <p:spPr/>
        <p:txBody>
          <a:bodyPr/>
          <a:p>
            <a:r>
              <a:rPr lang="en-US" altLang="zh-CN" sz="2400">
                <a:latin typeface="黑体" panose="02010609060101010101" pitchFamily="49" charset="-122"/>
                <a:ea typeface="黑体" panose="02010609060101010101" pitchFamily="49" charset="-122"/>
                <a:cs typeface="黑体" panose="02010609060101010101" pitchFamily="49" charset="-122"/>
              </a:rPr>
              <a:t>“基于韩斌课题组研究结果，以π野生/π栽培 &gt; 3等标准，共检测到籼稻和粳稻受到选择位点各60和62个，导致的选择连带区域大小平均535Kb和587Kb，分别累计32Mb和36Mb（Huang et al., 2012）”</a:t>
            </a:r>
            <a:endParaRPr lang="en-US" altLang="zh-CN" sz="2400">
              <a:latin typeface="黑体" panose="02010609060101010101" pitchFamily="49" charset="-122"/>
              <a:ea typeface="黑体" panose="02010609060101010101" pitchFamily="49" charset="-122"/>
              <a:cs typeface="黑体" panose="02010609060101010101" pitchFamily="49" charset="-122"/>
            </a:endParaRPr>
          </a:p>
          <a:p>
            <a:endParaRPr lang="en-US" altLang="zh-CN" sz="2400">
              <a:latin typeface="黑体" panose="02010609060101010101" pitchFamily="49" charset="-122"/>
              <a:ea typeface="黑体" panose="02010609060101010101" pitchFamily="49" charset="-122"/>
              <a:cs typeface="黑体" panose="02010609060101010101" pitchFamily="49" charset="-122"/>
            </a:endParaRPr>
          </a:p>
          <a:p>
            <a:r>
              <a:rPr lang="en-US" altLang="zh-CN" sz="2400">
                <a:latin typeface="黑体" panose="02010609060101010101" pitchFamily="49" charset="-122"/>
                <a:ea typeface="黑体" panose="02010609060101010101" pitchFamily="49" charset="-122"/>
                <a:cs typeface="黑体" panose="02010609060101010101" pitchFamily="49" charset="-122"/>
              </a:rPr>
              <a:t>“可以做个简单的估计，假设水稻基因组中有100个驯化和遗传改良相关基因受到强烈人工选择，每个受选择影响的基因组区域平均在450KB左右，这样累计45Mb区域受到选择影响，涵盖10%以上的水稻基因组区域</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a:t>
            </a:r>
            <a:endParaRPr lang="en-US" altLang="zh-CN" sz="240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4" name="文本框 3"/>
          <p:cNvSpPr txBox="1"/>
          <p:nvPr/>
        </p:nvSpPr>
        <p:spPr>
          <a:xfrm>
            <a:off x="3838575" y="6023610"/>
            <a:ext cx="4069080" cy="368300"/>
          </a:xfrm>
          <a:prstGeom prst="rect">
            <a:avLst/>
          </a:prstGeom>
          <a:noFill/>
        </p:spPr>
        <p:txBody>
          <a:bodyPr wrap="none" rtlCol="0">
            <a:spAutoFit/>
          </a:bodyPr>
          <a:p>
            <a:r>
              <a:rPr lang="zh-CN" altLang="en-US" sz="1800"/>
              <a:t>（樊龙江，</a:t>
            </a:r>
            <a:r>
              <a:rPr lang="en-US" altLang="zh-CN" sz="1800"/>
              <a:t>2020</a:t>
            </a:r>
            <a:r>
              <a:rPr lang="zh-CN" altLang="en-US" sz="1800"/>
              <a:t>，《植物基因组学》）</a:t>
            </a:r>
            <a:endParaRPr lang="zh-CN" altLang="en-US" sz="1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en-US" altLang="zh-CN" sz="4000" b="1" i="0" u="none" strike="noStrike" kern="1200" cap="none" spc="0" normalizeH="0" baseline="0" noProof="0" dirty="0" smtClean="0">
                <a:ln>
                  <a:noFill/>
                </a:ln>
                <a:solidFill>
                  <a:schemeClr val="tx2"/>
                </a:solidFill>
                <a:effectLst/>
                <a:uLnTx/>
                <a:uFillTx/>
                <a:latin typeface="Georgia" panose="02040502050405020303" pitchFamily="18" charset="0"/>
                <a:ea typeface="+mj-ea"/>
                <a:cs typeface="+mj-cs"/>
              </a:rPr>
              <a:t>Evolution of non-cong RNAs: artificial selection</a:t>
            </a:r>
            <a:endParaRPr kumimoji="1" lang="zh-CN" altLang="en-US" sz="4000" b="0" i="0" u="none" strike="noStrike" kern="0" cap="none" spc="0" normalizeH="0" baseline="0" noProof="0" dirty="0">
              <a:ln>
                <a:noFill/>
              </a:ln>
              <a:solidFill>
                <a:schemeClr val="tx2"/>
              </a:solidFill>
              <a:effectLst/>
              <a:uLnTx/>
              <a:uFillTx/>
              <a:latin typeface="+mj-lt"/>
              <a:ea typeface="+mj-ea"/>
              <a:cs typeface="+mj-cs"/>
            </a:endParaRPr>
          </a:p>
        </p:txBody>
      </p:sp>
      <p:sp>
        <p:nvSpPr>
          <p:cNvPr id="65539" name="内容占位符 2"/>
          <p:cNvSpPr>
            <a:spLocks noGrp="1"/>
          </p:cNvSpPr>
          <p:nvPr>
            <p:ph idx="1"/>
          </p:nvPr>
        </p:nvSpPr>
        <p:spPr/>
        <p:txBody>
          <a:bodyPr vert="horz" wrap="square" lIns="91440" tIns="45720" rIns="91440" bIns="45720" anchor="t"/>
          <a:p>
            <a:endParaRPr lang="en-US" altLang="zh-CN" dirty="0">
              <a:cs typeface="Times New Roman" panose="02020603050405020304" pitchFamily="18" charset="0"/>
            </a:endParaRPr>
          </a:p>
          <a:p>
            <a:r>
              <a:rPr lang="en-US" altLang="zh-CN" dirty="0">
                <a:cs typeface="Times New Roman" panose="02020603050405020304" pitchFamily="18" charset="0"/>
              </a:rPr>
              <a:t>Role of small RNAs in crop domestication and genetic improvement</a:t>
            </a:r>
            <a:endParaRPr lang="zh-CN" altLang="en-US" dirty="0">
              <a:ea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TextBox 1"/>
          <p:cNvSpPr txBox="1"/>
          <p:nvPr/>
        </p:nvSpPr>
        <p:spPr>
          <a:xfrm>
            <a:off x="3492500" y="765175"/>
            <a:ext cx="5795963" cy="1289050"/>
          </a:xfrm>
          <a:prstGeom prst="rect">
            <a:avLst/>
          </a:prstGeom>
          <a:noFill/>
          <a:ln w="9525">
            <a:noFill/>
          </a:ln>
        </p:spPr>
        <p:txBody>
          <a:bodyPr>
            <a:spAutoFit/>
          </a:bodyPr>
          <a:p>
            <a:pPr lvl="1" eaLnBrk="1" hangingPunct="1">
              <a:lnSpc>
                <a:spcPct val="150000"/>
              </a:lnSpc>
              <a:buFont typeface="Wingdings" panose="05000000000000000000" pitchFamily="2" charset="2"/>
              <a:buChar char="ü"/>
            </a:pPr>
            <a:r>
              <a:rPr lang="en-US" altLang="zh-CN" sz="1800" b="1" dirty="0">
                <a:latin typeface="Times New Roman" panose="02020603050405020304" pitchFamily="18" charset="0"/>
              </a:rPr>
              <a:t>Transcript factor targets: protein-coding genes</a:t>
            </a:r>
            <a:endParaRPr lang="en-US" altLang="zh-CN" sz="1800" b="1" dirty="0">
              <a:latin typeface="Times New Roman" panose="02020603050405020304" pitchFamily="18" charset="0"/>
            </a:endParaRPr>
          </a:p>
          <a:p>
            <a:pPr lvl="1" eaLnBrk="1" hangingPunct="1">
              <a:lnSpc>
                <a:spcPct val="150000"/>
              </a:lnSpc>
              <a:buFont typeface="Wingdings" panose="05000000000000000000" pitchFamily="2" charset="2"/>
              <a:buChar char="ü"/>
            </a:pPr>
            <a:r>
              <a:rPr lang="en-US" altLang="zh-CN" sz="1800" b="1" dirty="0">
                <a:latin typeface="Times New Roman" panose="02020603050405020304" pitchFamily="18" charset="0"/>
              </a:rPr>
              <a:t>Non-coding small RNA targets: transcript factor</a:t>
            </a:r>
            <a:endParaRPr lang="en-US" altLang="zh-CN" sz="1800" b="1" dirty="0">
              <a:latin typeface="Times New Roman" panose="02020603050405020304" pitchFamily="18" charset="0"/>
            </a:endParaRPr>
          </a:p>
          <a:p>
            <a:pPr lvl="1" eaLnBrk="1" hangingPunct="1">
              <a:lnSpc>
                <a:spcPct val="150000"/>
              </a:lnSpc>
              <a:buFont typeface="Wingdings" panose="05000000000000000000" pitchFamily="2" charset="2"/>
              <a:buChar char="ü"/>
            </a:pPr>
            <a:r>
              <a:rPr lang="en-US" altLang="zh-CN" sz="1800" b="1" dirty="0">
                <a:latin typeface="Times New Roman" panose="02020603050405020304" pitchFamily="18" charset="0"/>
              </a:rPr>
              <a:t>Domestication targets: transcript factor</a:t>
            </a:r>
            <a:endParaRPr lang="en-US" altLang="zh-CN" sz="1800" b="1" dirty="0">
              <a:latin typeface="Times New Roman" panose="02020603050405020304" pitchFamily="18" charset="0"/>
            </a:endParaRPr>
          </a:p>
        </p:txBody>
      </p:sp>
      <p:sp>
        <p:nvSpPr>
          <p:cNvPr id="5" name="线形标注 3(带边框和强调线) 4"/>
          <p:cNvSpPr/>
          <p:nvPr/>
        </p:nvSpPr>
        <p:spPr>
          <a:xfrm>
            <a:off x="2500313" y="1557338"/>
            <a:ext cx="1057275" cy="969963"/>
          </a:xfrm>
          <a:prstGeom prst="accentBorderCallout3">
            <a:avLst>
              <a:gd name="adj1" fmla="val 18750"/>
              <a:gd name="adj2" fmla="val -8333"/>
              <a:gd name="adj3" fmla="val 18750"/>
              <a:gd name="adj4" fmla="val -16667"/>
              <a:gd name="adj5" fmla="val 100000"/>
              <a:gd name="adj6" fmla="val -16667"/>
              <a:gd name="adj7" fmla="val 162358"/>
              <a:gd name="adj8" fmla="val 4966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1600" b="0" i="0" u="none" strike="noStrike" kern="1200" cap="none" spc="0" normalizeH="0" baseline="0" noProof="0" dirty="0">
                <a:ln>
                  <a:noFill/>
                </a:ln>
                <a:solidFill>
                  <a:schemeClr val="lt1"/>
                </a:solidFill>
                <a:effectLst/>
                <a:uLnTx/>
                <a:uFillTx/>
                <a:latin typeface="+mn-lt"/>
                <a:ea typeface="+mn-ea"/>
                <a:cs typeface="+mn-cs"/>
              </a:rPr>
              <a:t>Protein-coding genes</a:t>
            </a:r>
            <a:endParaRPr kumimoji="1" lang="zh-CN" altLang="en-US" sz="1600" b="0" i="0" u="none" strike="noStrike" kern="1200" cap="none" spc="0" normalizeH="0" baseline="0" noProof="0" dirty="0">
              <a:ln>
                <a:noFill/>
              </a:ln>
              <a:solidFill>
                <a:schemeClr val="lt1"/>
              </a:solidFill>
              <a:effectLst/>
              <a:uLnTx/>
              <a:uFillTx/>
              <a:latin typeface="+mn-lt"/>
              <a:ea typeface="+mn-ea"/>
              <a:cs typeface="+mn-cs"/>
            </a:endParaRPr>
          </a:p>
        </p:txBody>
      </p:sp>
      <p:sp>
        <p:nvSpPr>
          <p:cNvPr id="6" name="线形标注 3(带边框和强调线) 5"/>
          <p:cNvSpPr/>
          <p:nvPr/>
        </p:nvSpPr>
        <p:spPr>
          <a:xfrm>
            <a:off x="2500313" y="3128963"/>
            <a:ext cx="1071563" cy="928688"/>
          </a:xfrm>
          <a:prstGeom prst="accentBorderCallout3">
            <a:avLst>
              <a:gd name="adj1" fmla="val 18750"/>
              <a:gd name="adj2" fmla="val -8333"/>
              <a:gd name="adj3" fmla="val 18750"/>
              <a:gd name="adj4" fmla="val -16667"/>
              <a:gd name="adj5" fmla="val 100000"/>
              <a:gd name="adj6" fmla="val -16667"/>
              <a:gd name="adj7" fmla="val 145783"/>
              <a:gd name="adj8" fmla="val 4428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1500" b="0" i="0" u="none" strike="noStrike" kern="1200" cap="none" spc="0" normalizeH="0" baseline="0" noProof="0" dirty="0">
                <a:ln>
                  <a:noFill/>
                </a:ln>
                <a:solidFill>
                  <a:schemeClr val="lt1"/>
                </a:solidFill>
                <a:effectLst/>
                <a:uLnTx/>
                <a:uFillTx/>
                <a:latin typeface="+mn-lt"/>
                <a:ea typeface="+mn-ea"/>
                <a:cs typeface="+mn-cs"/>
              </a:rPr>
              <a:t>Transcript factors</a:t>
            </a:r>
            <a:endParaRPr kumimoji="1" lang="zh-CN" altLang="en-US" sz="1500" b="0" i="0" u="none" strike="noStrike" kern="1200" cap="none" spc="0" normalizeH="0" baseline="0" noProof="0" dirty="0">
              <a:ln>
                <a:noFill/>
              </a:ln>
              <a:solidFill>
                <a:schemeClr val="lt1"/>
              </a:solidFill>
              <a:effectLst/>
              <a:uLnTx/>
              <a:uFillTx/>
              <a:latin typeface="+mn-lt"/>
              <a:ea typeface="+mn-ea"/>
              <a:cs typeface="+mn-cs"/>
            </a:endParaRPr>
          </a:p>
        </p:txBody>
      </p:sp>
      <p:sp>
        <p:nvSpPr>
          <p:cNvPr id="7" name="矩形 6"/>
          <p:cNvSpPr/>
          <p:nvPr/>
        </p:nvSpPr>
        <p:spPr>
          <a:xfrm>
            <a:off x="2500313" y="4486275"/>
            <a:ext cx="1071563" cy="928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1500" b="0" i="0" u="none" strike="noStrike" kern="1200" cap="none" spc="0" normalizeH="0" baseline="0" noProof="0" dirty="0">
                <a:ln>
                  <a:noFill/>
                </a:ln>
                <a:solidFill>
                  <a:schemeClr val="lt1"/>
                </a:solidFill>
                <a:effectLst/>
                <a:uLnTx/>
                <a:uFillTx/>
                <a:latin typeface="+mn-lt"/>
                <a:ea typeface="+mn-ea"/>
                <a:cs typeface="+mn-cs"/>
              </a:rPr>
              <a:t>Small RNAs</a:t>
            </a:r>
            <a:endParaRPr kumimoji="1" lang="zh-CN" altLang="en-US" sz="1500" b="0" i="0" u="none" strike="noStrike" kern="1200" cap="none" spc="0" normalizeH="0" baseline="0" noProof="0" dirty="0">
              <a:ln>
                <a:noFill/>
              </a:ln>
              <a:solidFill>
                <a:schemeClr val="lt1"/>
              </a:solidFill>
              <a:effectLst/>
              <a:uLnTx/>
              <a:uFillTx/>
              <a:latin typeface="+mn-lt"/>
              <a:ea typeface="+mn-ea"/>
              <a:cs typeface="+mn-cs"/>
            </a:endParaRPr>
          </a:p>
        </p:txBody>
      </p:sp>
      <p:sp>
        <p:nvSpPr>
          <p:cNvPr id="8" name="线形标注 3 7"/>
          <p:cNvSpPr/>
          <p:nvPr/>
        </p:nvSpPr>
        <p:spPr>
          <a:xfrm>
            <a:off x="642938" y="2271713"/>
            <a:ext cx="1428750" cy="684213"/>
          </a:xfrm>
          <a:prstGeom prst="borderCallout3">
            <a:avLst>
              <a:gd name="adj1" fmla="val -75758"/>
              <a:gd name="adj2" fmla="val 117299"/>
              <a:gd name="adj3" fmla="val 103328"/>
              <a:gd name="adj4" fmla="val 100833"/>
              <a:gd name="adj5" fmla="val 188309"/>
              <a:gd name="adj6" fmla="val 102501"/>
              <a:gd name="adj7" fmla="val 214564"/>
              <a:gd name="adj8" fmla="val 116033"/>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1500" b="0" i="0" u="none" strike="noStrike" kern="1200" cap="none" spc="0" normalizeH="0" baseline="0" noProof="0" dirty="0">
                <a:ln>
                  <a:noFill/>
                </a:ln>
                <a:solidFill>
                  <a:schemeClr val="bg2"/>
                </a:solidFill>
                <a:effectLst/>
                <a:uLnTx/>
                <a:uFillTx/>
                <a:latin typeface="+mn-lt"/>
                <a:ea typeface="+mn-ea"/>
                <a:cs typeface="+mn-cs"/>
              </a:rPr>
              <a:t>Domestication selection</a:t>
            </a:r>
            <a:endParaRPr kumimoji="1" lang="zh-CN" altLang="en-US" sz="1500" b="0" i="0" u="none" strike="noStrike" kern="1200" cap="none" spc="0" normalizeH="0" baseline="0" noProof="0" dirty="0">
              <a:ln>
                <a:noFill/>
              </a:ln>
              <a:solidFill>
                <a:schemeClr val="bg2"/>
              </a:solidFill>
              <a:effectLst/>
              <a:uLnTx/>
              <a:uFillTx/>
              <a:latin typeface="+mn-lt"/>
              <a:ea typeface="+mn-ea"/>
              <a:cs typeface="+mn-cs"/>
            </a:endParaRPr>
          </a:p>
        </p:txBody>
      </p:sp>
      <p:cxnSp>
        <p:nvCxnSpPr>
          <p:cNvPr id="66567" name="形状 8"/>
          <p:cNvCxnSpPr>
            <a:stCxn id="8" idx="2"/>
            <a:endCxn id="7" idx="1"/>
          </p:cNvCxnSpPr>
          <p:nvPr/>
        </p:nvCxnSpPr>
        <p:spPr>
          <a:xfrm rot="-5400000" flipH="1">
            <a:off x="930275" y="3381375"/>
            <a:ext cx="1995488" cy="1143000"/>
          </a:xfrm>
          <a:prstGeom prst="bentConnector2">
            <a:avLst/>
          </a:prstGeom>
          <a:ln w="25400" cap="flat" cmpd="sng">
            <a:solidFill>
              <a:srgbClr val="FF6600"/>
            </a:solidFill>
            <a:prstDash val="solid"/>
            <a:miter/>
            <a:headEnd type="none" w="med" len="med"/>
            <a:tailEnd type="arrow" w="med" len="med"/>
          </a:ln>
          <a:effectLst>
            <a:outerShdw dist="20000" dir="5400000" rotWithShape="0">
              <a:srgbClr val="000000">
                <a:alpha val="37999"/>
              </a:srgbClr>
            </a:outerShdw>
          </a:effectLst>
        </p:spPr>
      </p:cxnSp>
      <p:sp>
        <p:nvSpPr>
          <p:cNvPr id="10" name="矩形 9"/>
          <p:cNvSpPr/>
          <p:nvPr/>
        </p:nvSpPr>
        <p:spPr>
          <a:xfrm>
            <a:off x="4211638" y="3068638"/>
            <a:ext cx="4464050" cy="1816100"/>
          </a:xfrm>
          <a:prstGeom prst="rect">
            <a:avLst/>
          </a:prstGeom>
          <a:noFill/>
          <a:ln w="9525">
            <a:noFill/>
          </a:ln>
        </p:spPr>
        <p:txBody>
          <a:bodyPr>
            <a:spAutoFit/>
          </a:bodyPr>
          <a:p>
            <a:r>
              <a:rPr lang="en-US" altLang="zh-CN" sz="2800" b="1" dirty="0">
                <a:solidFill>
                  <a:srgbClr val="CC3300"/>
                </a:solidFill>
                <a:latin typeface="Times New Roman" panose="02020603050405020304" pitchFamily="18" charset="0"/>
              </a:rPr>
              <a:t>Question:</a:t>
            </a:r>
            <a:endParaRPr lang="en-US" altLang="zh-CN" sz="2800" b="1" dirty="0">
              <a:solidFill>
                <a:srgbClr val="CC3300"/>
              </a:solidFill>
              <a:latin typeface="Times New Roman" panose="02020603050405020304" pitchFamily="18" charset="0"/>
            </a:endParaRPr>
          </a:p>
          <a:p>
            <a:endParaRPr lang="en-US" altLang="zh-CN" sz="2800" b="1" dirty="0">
              <a:solidFill>
                <a:srgbClr val="CC3300"/>
              </a:solidFill>
              <a:latin typeface="Times New Roman" panose="02020603050405020304" pitchFamily="18" charset="0"/>
            </a:endParaRPr>
          </a:p>
          <a:p>
            <a:r>
              <a:rPr lang="en-US" altLang="zh-CN" sz="2800" b="1" dirty="0">
                <a:solidFill>
                  <a:srgbClr val="CC3300"/>
                </a:solidFill>
                <a:latin typeface="Times New Roman" panose="02020603050405020304" pitchFamily="18" charset="0"/>
              </a:rPr>
              <a:t>Targets of domestication selection: small RNAs?</a:t>
            </a:r>
            <a:endParaRPr lang="zh-CN" altLang="en-US" sz="2800" b="1" dirty="0">
              <a:solidFill>
                <a:srgbClr val="CC33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66567"/>
                                        </p:tgtEl>
                                        <p:attrNameLst>
                                          <p:attrName>style.visibility</p:attrName>
                                        </p:attrNameLst>
                                      </p:cBhvr>
                                      <p:to>
                                        <p:strVal val="visible"/>
                                      </p:to>
                                    </p:set>
                                    <p:animEffect transition="in" filter="blinds(horizontal)">
                                      <p:cBhvr>
                                        <p:cTn id="11" dur="500"/>
                                        <p:tgtEl>
                                          <p:spTgt spid="66567"/>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9634" name="Picture 2"/>
          <p:cNvPicPr>
            <a:picLocks noChangeAspect="1"/>
          </p:cNvPicPr>
          <p:nvPr/>
        </p:nvPicPr>
        <p:blipFill>
          <a:blip r:embed="rId1"/>
          <a:stretch>
            <a:fillRect/>
          </a:stretch>
        </p:blipFill>
        <p:spPr>
          <a:xfrm>
            <a:off x="3292475" y="4857750"/>
            <a:ext cx="5422900" cy="1714500"/>
          </a:xfrm>
          <a:prstGeom prst="rect">
            <a:avLst/>
          </a:prstGeom>
          <a:noFill/>
          <a:ln w="9525">
            <a:noFill/>
          </a:ln>
        </p:spPr>
      </p:pic>
      <p:sp>
        <p:nvSpPr>
          <p:cNvPr id="69635" name="矩形 4"/>
          <p:cNvSpPr/>
          <p:nvPr/>
        </p:nvSpPr>
        <p:spPr>
          <a:xfrm>
            <a:off x="3643313" y="2286000"/>
            <a:ext cx="5214937" cy="1465263"/>
          </a:xfrm>
          <a:prstGeom prst="rect">
            <a:avLst/>
          </a:prstGeom>
          <a:noFill/>
          <a:ln w="9525">
            <a:noFill/>
          </a:ln>
        </p:spPr>
        <p:txBody>
          <a:bodyPr>
            <a:spAutoFit/>
          </a:bodyPr>
          <a:p>
            <a:pPr>
              <a:buFont typeface="Wingdings" panose="05000000000000000000" pitchFamily="2" charset="2"/>
              <a:buChar char="n"/>
            </a:pPr>
            <a:r>
              <a:rPr lang="en-US" altLang="zh-CN" b="1" dirty="0">
                <a:latin typeface="Times New Roman" panose="02020603050405020304" pitchFamily="18" charset="0"/>
              </a:rPr>
              <a:t>Target a domestication gene, a transcript factor (Xie et al. 2006; Chuck et al. 2007)</a:t>
            </a:r>
            <a:endParaRPr lang="en-US" altLang="zh-CN" b="1" dirty="0">
              <a:latin typeface="Times New Roman" panose="02020603050405020304" pitchFamily="18" charset="0"/>
            </a:endParaRPr>
          </a:p>
          <a:p>
            <a:pPr>
              <a:buFont typeface="Wingdings" panose="05000000000000000000" pitchFamily="2" charset="2"/>
              <a:buChar char="n"/>
            </a:pPr>
            <a:endParaRPr lang="zh-CN" altLang="en-US" dirty="0">
              <a:latin typeface="Times New Roman" panose="02020603050405020304" pitchFamily="18" charset="0"/>
            </a:endParaRPr>
          </a:p>
          <a:p>
            <a:pPr>
              <a:buFont typeface="Wingdings" panose="05000000000000000000" pitchFamily="2" charset="2"/>
              <a:buChar char="n"/>
            </a:pPr>
            <a:r>
              <a:rPr lang="en-US" altLang="zh-CN" b="1" dirty="0">
                <a:latin typeface="Times New Roman" panose="02020603050405020304" pitchFamily="18" charset="0"/>
              </a:rPr>
              <a:t>Only 8.9% DNA diversity of wild rice was maintained in cultivated rice</a:t>
            </a:r>
            <a:endParaRPr lang="en-US" altLang="zh-CN" b="1" dirty="0">
              <a:latin typeface="Times New Roman" panose="02020603050405020304" pitchFamily="18" charset="0"/>
            </a:endParaRPr>
          </a:p>
        </p:txBody>
      </p:sp>
      <p:sp>
        <p:nvSpPr>
          <p:cNvPr id="69636" name="TextBox 6"/>
          <p:cNvSpPr txBox="1"/>
          <p:nvPr/>
        </p:nvSpPr>
        <p:spPr>
          <a:xfrm>
            <a:off x="395288" y="5572125"/>
            <a:ext cx="2962275" cy="304800"/>
          </a:xfrm>
          <a:prstGeom prst="rect">
            <a:avLst/>
          </a:prstGeom>
          <a:noFill/>
          <a:ln w="9525">
            <a:noFill/>
          </a:ln>
        </p:spPr>
        <p:txBody>
          <a:bodyPr>
            <a:spAutoFit/>
          </a:bodyPr>
          <a:p>
            <a:r>
              <a:rPr lang="en-US" altLang="zh-CN" sz="1400" dirty="0">
                <a:latin typeface="Times New Roman" panose="02020603050405020304" pitchFamily="18" charset="0"/>
              </a:rPr>
              <a:t>(Wang </a:t>
            </a:r>
            <a:r>
              <a:rPr lang="en-US" altLang="zh-CN" sz="1400" i="1" dirty="0">
                <a:latin typeface="Times New Roman" panose="02020603050405020304" pitchFamily="18" charset="0"/>
              </a:rPr>
              <a:t>et al</a:t>
            </a:r>
            <a:r>
              <a:rPr lang="en-US" altLang="zh-CN" sz="1400" dirty="0">
                <a:latin typeface="Times New Roman" panose="02020603050405020304" pitchFamily="18" charset="0"/>
              </a:rPr>
              <a:t>. FEBS Lett, 2007)</a:t>
            </a:r>
            <a:endParaRPr lang="zh-CN" altLang="en-US" sz="1400" dirty="0">
              <a:latin typeface="Times New Roman" panose="02020603050405020304" pitchFamily="18" charset="0"/>
            </a:endParaRPr>
          </a:p>
        </p:txBody>
      </p:sp>
      <p:pic>
        <p:nvPicPr>
          <p:cNvPr id="58375" name="图片 0" descr="AB.eps"/>
          <p:cNvPicPr>
            <a:picLocks noChangeAspect="1"/>
          </p:cNvPicPr>
          <p:nvPr/>
        </p:nvPicPr>
        <p:blipFill>
          <a:blip r:embed="rId2"/>
          <a:stretch>
            <a:fillRect/>
          </a:stretch>
        </p:blipFill>
        <p:spPr>
          <a:xfrm>
            <a:off x="571500" y="2338388"/>
            <a:ext cx="2460625" cy="2805112"/>
          </a:xfrm>
          <a:prstGeom prst="rect">
            <a:avLst/>
          </a:prstGeom>
          <a:noFill/>
          <a:ln w="9525">
            <a:noFill/>
          </a:ln>
        </p:spPr>
      </p:pic>
      <p:pic>
        <p:nvPicPr>
          <p:cNvPr id="69638" name="Picture 6" descr="StandXB"/>
          <p:cNvPicPr>
            <a:picLocks noChangeAspect="1"/>
          </p:cNvPicPr>
          <p:nvPr/>
        </p:nvPicPr>
        <p:blipFill>
          <a:blip r:embed="rId3">
            <a:grayscl/>
            <a:lum bright="1999"/>
          </a:blip>
          <a:stretch>
            <a:fillRect/>
          </a:stretch>
        </p:blipFill>
        <p:spPr>
          <a:xfrm>
            <a:off x="684213" y="0"/>
            <a:ext cx="539750" cy="539750"/>
          </a:xfrm>
          <a:prstGeom prst="rect">
            <a:avLst/>
          </a:prstGeom>
          <a:solidFill>
            <a:srgbClr val="FF9900"/>
          </a:solidFill>
          <a:ln w="28575">
            <a:noFill/>
          </a:ln>
        </p:spPr>
      </p:pic>
      <p:sp>
        <p:nvSpPr>
          <p:cNvPr id="69639" name="矩形 6"/>
          <p:cNvSpPr/>
          <p:nvPr/>
        </p:nvSpPr>
        <p:spPr>
          <a:xfrm>
            <a:off x="571500" y="981075"/>
            <a:ext cx="8143875" cy="584200"/>
          </a:xfrm>
          <a:prstGeom prst="rect">
            <a:avLst/>
          </a:prstGeom>
          <a:noFill/>
          <a:ln w="9525">
            <a:noFill/>
          </a:ln>
        </p:spPr>
        <p:txBody>
          <a:bodyPr>
            <a:spAutoFit/>
          </a:bodyPr>
          <a:p>
            <a:r>
              <a:rPr lang="en-US" altLang="zh-CN" sz="3200" b="1" dirty="0">
                <a:solidFill>
                  <a:schemeClr val="tx2"/>
                </a:solidFill>
                <a:latin typeface="Times New Roman" panose="02020603050405020304" pitchFamily="18" charset="0"/>
              </a:rPr>
              <a:t>Selection on microRNA</a:t>
            </a:r>
            <a:r>
              <a:rPr lang="en-US" altLang="zh-CN" sz="3200" b="1" i="1" dirty="0">
                <a:solidFill>
                  <a:schemeClr val="tx2"/>
                </a:solidFill>
                <a:latin typeface="Times New Roman" panose="02020603050405020304" pitchFamily="18" charset="0"/>
              </a:rPr>
              <a:t> MIR156b/c </a:t>
            </a:r>
            <a:r>
              <a:rPr lang="en-US" altLang="zh-CN" sz="3200" b="1" dirty="0">
                <a:solidFill>
                  <a:schemeClr val="tx2"/>
                </a:solidFill>
                <a:latin typeface="Times New Roman" panose="02020603050405020304" pitchFamily="18" charset="0"/>
              </a:rPr>
              <a:t>in rice</a:t>
            </a:r>
            <a:endParaRPr lang="en-US" altLang="zh-CN" sz="3200" b="1" dirty="0">
              <a:solidFill>
                <a:schemeClr val="tx2"/>
              </a:solidFill>
              <a:latin typeface="Times New Roman" panose="02020603050405020304" pitchFamily="18" charset="0"/>
            </a:endParaRPr>
          </a:p>
        </p:txBody>
      </p:sp>
      <p:sp>
        <p:nvSpPr>
          <p:cNvPr id="8" name="矩形 7"/>
          <p:cNvSpPr/>
          <p:nvPr/>
        </p:nvSpPr>
        <p:spPr>
          <a:xfrm>
            <a:off x="3203575" y="4710113"/>
            <a:ext cx="5689600" cy="1814512"/>
          </a:xfrm>
          <a:prstGeom prst="rect">
            <a:avLst/>
          </a:prstGeom>
          <a:solidFill>
            <a:srgbClr val="DEFB31"/>
          </a:solidFill>
          <a:ln w="9525">
            <a:noFill/>
          </a:ln>
        </p:spPr>
        <p:txBody>
          <a:bodyPr>
            <a:spAutoFit/>
          </a:bodyPr>
          <a:p>
            <a:r>
              <a:rPr lang="en-US" altLang="zh-CN" sz="2800" dirty="0">
                <a:solidFill>
                  <a:schemeClr val="bg2"/>
                </a:solidFill>
                <a:latin typeface="Times New Roman" panose="02020603050405020304" pitchFamily="18" charset="0"/>
              </a:rPr>
              <a:t>Jiao et al. Nature Genetics, 2010</a:t>
            </a:r>
            <a:endParaRPr lang="zh-CN" altLang="en-US" sz="2800" dirty="0">
              <a:solidFill>
                <a:schemeClr val="bg2"/>
              </a:solidFill>
              <a:latin typeface="Times New Roman" panose="02020603050405020304" pitchFamily="18" charset="0"/>
            </a:endParaRPr>
          </a:p>
          <a:p>
            <a:r>
              <a:rPr lang="en-US" altLang="zh-CN" sz="2800" b="1" dirty="0">
                <a:solidFill>
                  <a:schemeClr val="bg2"/>
                </a:solidFill>
                <a:latin typeface="Times New Roman" panose="02020603050405020304" pitchFamily="18" charset="0"/>
              </a:rPr>
              <a:t>Regulation of </a:t>
            </a:r>
            <a:r>
              <a:rPr lang="en-US" altLang="zh-CN" sz="2800" b="1" i="1" dirty="0">
                <a:solidFill>
                  <a:schemeClr val="bg2"/>
                </a:solidFill>
                <a:latin typeface="Times New Roman" panose="02020603050405020304" pitchFamily="18" charset="0"/>
              </a:rPr>
              <a:t>OsSPL14</a:t>
            </a:r>
            <a:r>
              <a:rPr lang="en-US" altLang="zh-CN" sz="2800" b="1" dirty="0">
                <a:solidFill>
                  <a:schemeClr val="bg2"/>
                </a:solidFill>
                <a:latin typeface="Times New Roman" panose="02020603050405020304" pitchFamily="18" charset="0"/>
              </a:rPr>
              <a:t> by OsmiR156 defines ideal plant architecture in rice</a:t>
            </a:r>
            <a:endParaRPr lang="en-US" altLang="zh-CN" sz="2800" b="1" dirty="0">
              <a:solidFill>
                <a:schemeClr val="bg2"/>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8375"/>
                                        </p:tgtEl>
                                        <p:attrNameLst>
                                          <p:attrName>style.visibility</p:attrName>
                                        </p:attrNameLst>
                                      </p:cBhvr>
                                      <p:to>
                                        <p:strVal val="visible"/>
                                      </p:to>
                                    </p:set>
                                    <p:animEffect transition="in" filter="dissolve">
                                      <p:cBhvr>
                                        <p:cTn id="7" dur="500"/>
                                        <p:tgtEl>
                                          <p:spTgt spid="5837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0658" name="Picture 2" descr="Fig1_V12_wangyu1230"/>
          <p:cNvPicPr>
            <a:picLocks noChangeAspect="1"/>
          </p:cNvPicPr>
          <p:nvPr/>
        </p:nvPicPr>
        <p:blipFill>
          <a:blip r:embed="rId1"/>
          <a:stretch>
            <a:fillRect/>
          </a:stretch>
        </p:blipFill>
        <p:spPr>
          <a:xfrm>
            <a:off x="1571625" y="500063"/>
            <a:ext cx="3143250" cy="6124575"/>
          </a:xfrm>
          <a:prstGeom prst="rect">
            <a:avLst/>
          </a:prstGeom>
          <a:noFill/>
          <a:ln w="9525">
            <a:noFill/>
          </a:ln>
        </p:spPr>
      </p:pic>
      <p:sp>
        <p:nvSpPr>
          <p:cNvPr id="70659" name="TextBox 2"/>
          <p:cNvSpPr txBox="1"/>
          <p:nvPr/>
        </p:nvSpPr>
        <p:spPr>
          <a:xfrm>
            <a:off x="5572125" y="6000750"/>
            <a:ext cx="3267075" cy="336550"/>
          </a:xfrm>
          <a:prstGeom prst="rect">
            <a:avLst/>
          </a:prstGeom>
          <a:noFill/>
          <a:ln w="9525">
            <a:noFill/>
          </a:ln>
        </p:spPr>
        <p:txBody>
          <a:bodyPr wrap="none">
            <a:spAutoFit/>
          </a:bodyPr>
          <a:p>
            <a:r>
              <a:rPr lang="en-US" altLang="zh-CN" sz="1600" dirty="0">
                <a:latin typeface="Times New Roman" panose="02020603050405020304" pitchFamily="18" charset="0"/>
              </a:rPr>
              <a:t>(Wang </a:t>
            </a:r>
            <a:r>
              <a:rPr lang="en-US" altLang="zh-CN" sz="1600" i="1" dirty="0">
                <a:latin typeface="Times New Roman" panose="02020603050405020304" pitchFamily="18" charset="0"/>
              </a:rPr>
              <a:t>et al</a:t>
            </a:r>
            <a:r>
              <a:rPr lang="en-US" altLang="zh-CN" sz="1600" dirty="0">
                <a:latin typeface="Times New Roman" panose="02020603050405020304" pitchFamily="18" charset="0"/>
              </a:rPr>
              <a:t>. 2010, BMC Evol Biol)</a:t>
            </a:r>
            <a:endParaRPr lang="zh-CN" altLang="en-US" sz="1600" dirty="0">
              <a:latin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5850" name="Group 554"/>
          <p:cNvGraphicFramePr>
            <a:graphicFrameLocks noGrp="1"/>
          </p:cNvGraphicFramePr>
          <p:nvPr>
            <p:custDataLst>
              <p:tags r:id="rId1"/>
            </p:custDataLst>
          </p:nvPr>
        </p:nvGraphicFramePr>
        <p:xfrm>
          <a:off x="22860" y="1411605"/>
          <a:ext cx="9144000" cy="5026030"/>
        </p:xfrm>
        <a:graphic>
          <a:graphicData uri="http://schemas.openxmlformats.org/drawingml/2006/table">
            <a:tbl>
              <a:tblPr/>
              <a:tblGrid>
                <a:gridCol w="675038"/>
                <a:gridCol w="177368"/>
                <a:gridCol w="253139"/>
                <a:gridCol w="309966"/>
                <a:gridCol w="253138"/>
                <a:gridCol w="361627"/>
                <a:gridCol w="551050"/>
                <a:gridCol w="495946"/>
                <a:gridCol w="175647"/>
                <a:gridCol w="253139"/>
                <a:gridCol w="311687"/>
                <a:gridCol w="253139"/>
                <a:gridCol w="359905"/>
                <a:gridCol w="551050"/>
                <a:gridCol w="495946"/>
                <a:gridCol w="177371"/>
                <a:gridCol w="253138"/>
                <a:gridCol w="309966"/>
                <a:gridCol w="253139"/>
                <a:gridCol w="397790"/>
                <a:gridCol w="551050"/>
                <a:gridCol w="495946"/>
                <a:gridCol w="623377"/>
                <a:gridCol w="604435"/>
              </a:tblGrid>
              <a:tr h="368774">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dirty="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Small RNA</a:t>
                      </a:r>
                      <a:endParaRPr kumimoji="0" lang="zh-CN" altLang="zh-CN" sz="800" b="0" i="0" u="none" strike="noStrike" cap="none" normalizeH="0" baseline="0" dirty="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tx2">
                        <a:lumMod val="85000"/>
                      </a:schemeClr>
                    </a:solid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1"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O. sativa</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hMerge="1">
                  <a:tcPr/>
                </a:tc>
                <a:tc hMerge="1">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tx2">
                        <a:lumMod val="85000"/>
                      </a:schemeClr>
                    </a:solid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1"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O. rufipogon</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tx2">
                        <a:lumMod val="85000"/>
                      </a:schemeClr>
                    </a:solidFill>
                  </a:tcPr>
                </a:tc>
                <a:tc hMerge="1">
                  <a:tcPr/>
                </a:tc>
                <a:tc hMerge="1">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Target</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Candidate</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tx2">
                        <a:lumMod val="85000"/>
                      </a:schemeClr>
                    </a:solidFill>
                  </a:tcPr>
                </a:tc>
              </a:tr>
              <a:tr h="215258">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gridSpan="4">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1"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Indica</a:t>
                      </a: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 subgroup</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hMerge="1">
                  <a:tcPr/>
                </a:tc>
                <a:tc hMerge="1">
                  <a:tcPr/>
                </a:tc>
                <a:tc hMerge="1">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tx2">
                        <a:lumMod val="85000"/>
                      </a:schemeClr>
                    </a:solidFill>
                  </a:tcPr>
                </a:tc>
                <a:tc gridSpan="4">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1"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Japonica </a:t>
                      </a: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subgroup</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hMerge="1">
                  <a:tcPr/>
                </a:tc>
                <a:tc hMerge="1">
                  <a:tcPr/>
                </a:tc>
                <a:tc hMerge="1">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Status</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r>
              <a:tr h="215258">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1"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N</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1"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L</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1"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S</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π</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1"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D</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HKA-</a:t>
                      </a:r>
                      <a:r>
                        <a:rPr kumimoji="0" lang="en-US" altLang="zh-CN" sz="800" b="0" i="1"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P</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1"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N</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1"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L</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1"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S</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π</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1"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D</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HKA-</a:t>
                      </a:r>
                      <a:r>
                        <a:rPr kumimoji="0" lang="en-US" altLang="zh-CN" sz="800" b="0" i="1"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P</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1"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N</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1"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L</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1"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S</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1"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D</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HKA-</a:t>
                      </a:r>
                      <a:r>
                        <a:rPr kumimoji="0" lang="en-US" altLang="zh-CN" sz="800" b="0" i="1"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P</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r>
              <a:tr h="183554">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1"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MIR164e</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21</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553</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6</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1.18</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1"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-1.9033*</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0.101</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21</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551</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3</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2.19</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1.1834</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0.285</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10</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549</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7</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3.40 </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-1.0403</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0.4474</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NAC</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Putative</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tx2">
                        <a:lumMod val="85000"/>
                      </a:schemeClr>
                    </a:solidFill>
                  </a:tcPr>
                </a:tc>
              </a:tr>
              <a:tr h="368774">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800" b="0" i="1"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MIR390</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25</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723</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0. 32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-1.2137</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0.1064</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20</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741</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0. 36</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-0.0861</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1"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0.0138</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11</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741</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7</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2.25</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-1.2177</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0.2568</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1"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TAS3</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Putative</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r>
              <a:tr h="183554">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800" b="0" i="1"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MIR-b</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27</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418</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11</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3.59</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-1.558</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NA</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21</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646</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13</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2.56</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1"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-1.9396*</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NA</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11</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594</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8</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2.93</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-1.4933</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NA</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APS/AST</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Putative</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r>
              <a:tr h="183554">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800" b="0" i="1"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TAS2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28</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765</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33</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5.49</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1"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-1.8578*</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1"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0.0288</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24</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763</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21</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5.66</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-0.8475</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0.158</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10</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764</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3.89</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-1.3459</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0.5026</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ARF</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Putative</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r>
              <a:tr h="368774">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800" b="0" i="1"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AK120922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25</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645</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dirty="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0. 91</a:t>
                      </a:r>
                      <a:endParaRPr kumimoji="0" lang="zh-CN" altLang="zh-CN" sz="800" b="0" i="0" u="none" strike="noStrike" cap="none" normalizeH="0" baseline="0" dirty="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0.2607</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1"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0.0034</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18</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644</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8</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1.77</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-1.7663</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0.0546</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11</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645</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34</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10.06</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1"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-2.0541*</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0.2498</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Unknown</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ND</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r>
              <a:tr h="183554">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1"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MIR</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25</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518</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1.75</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1.544</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0.1294</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517</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7</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2.19</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-1.3099</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0.2152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11</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517</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11</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5.83 </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-0.8448</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0.4326</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Unknown</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ND</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r>
              <a:tr h="183554">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1"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MIR</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23</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574</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16</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6.47</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-0.5139</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0.1674</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23</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574</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18</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7.02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-0.6312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0.2968</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8</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574</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18</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13.19 </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0.4691</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0.2936</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NAC</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ND</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r>
              <a:tr h="183554">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1"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MIR164d</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25</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416</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0.99</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-0.4764</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0.1466</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21</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414</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4</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1.47</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-1.2874</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0.2596</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428</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5.87 </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-1.5419</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0.4638</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NAC</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ND</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r>
              <a:tr h="368774">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800" b="0" i="1"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MIR</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29</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515</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9</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2.99</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-1.0247</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0.1610</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23</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515</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10</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3.99</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-0.814</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0.3416</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10</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515</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24</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15.79</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-0.1961</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0.4192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HD-ZIPШ</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ND</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r>
              <a:tr h="183554">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800" b="0" i="1"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MIR395i-k</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25</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651</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8</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4.26</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0.9811</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0.1058</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18</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687</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6</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2.14</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-0.5168</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0.2478</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9</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687</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8</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3.71</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-0.5981</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0.2446</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APS/AST</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ND</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r>
              <a:tr h="183554">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1"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MIR</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21</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502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7</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3.22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-0.5442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0.0894</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20</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502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1.48</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0.7637</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0.2878</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10</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501</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5</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2.92 </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-0.6823</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0.47</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GRL</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ND</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r>
              <a:tr h="183554">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1"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MIR</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27</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579</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1.04</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0.347</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0.0992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24</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579</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3</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1.01</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-0.6775</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0.2784</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14</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579</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0.85 </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1.2121</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0.4032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PT</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ND</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r>
              <a:tr h="183554">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1"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MIR399d</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23</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393</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28</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7.24</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1"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-2.3651*</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0.1072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465</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0.72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-0.8712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1"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0.0016</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392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33</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15.26 </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1"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-2.0439*</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0.2554</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PT</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ND</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r>
              <a:tr h="183554">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1"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MIR399i</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485</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5</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1.92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-0.9459</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0.1022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485</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9</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3.44</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-1.0832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0.1958</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11</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485</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7</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3.67 </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-1.0325</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0.4418</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PT</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ND</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r>
              <a:tr h="183554">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800" b="0" i="1"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MIR440</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25</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619</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4</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1.73</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0.0357</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0.0966</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20</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621</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4</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1.45</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-0.5705</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0.137</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14</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621</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19</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5.96</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-1.5827</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0.3386</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Unknown</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ND</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r>
              <a:tr h="183554">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800" b="0" i="1"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MIR443</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29</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531</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9</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4.51</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0.1466</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0.1482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21</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530</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20</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6.10</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-1.5683</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0.2736</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9</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529</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7.66</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-0.3859</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0.3006</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Unknown</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ND</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r>
              <a:tr h="183554">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1"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MIR1318</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638</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5.66</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0.3436</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0.0782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21</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638</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9</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3.16</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-0.6545</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0.227</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638</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8</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3.68 </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-0.4531</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0.439</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Unknown</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ND</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r>
              <a:tr h="183554">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1"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MIR1432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26</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450</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15</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9.23</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0.1996</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0.0808</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450</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14</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5.42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-1.3024</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0.1756</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10</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450</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4</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3.60 </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0.5655</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0.382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EF</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ND</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r>
              <a:tr h="183554">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1"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MIR1862d</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21</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426</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7</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5.56</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0.7094</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0.1134</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20</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425</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8</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5.08</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-0.1372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0.2704</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9</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665</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27</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9.31 </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1"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-1.8797*</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0.3938</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NAC</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ND</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a:noFill/>
                    </a:lnB>
                    <a:lnTlToBr>
                      <a:noFill/>
                    </a:lnTlToBr>
                    <a:lnBlToTr>
                      <a:noFill/>
                    </a:lnBlToTr>
                    <a:solidFill>
                      <a:schemeClr val="tx2">
                        <a:lumMod val="85000"/>
                      </a:schemeClr>
                    </a:solidFill>
                  </a:tcPr>
                </a:tc>
              </a:tr>
              <a:tr h="183554">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1"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MIR1867</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24</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696</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13</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3.26</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-1.2053</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0.0942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24</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699</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11</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2.83</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-1.1081</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0.2804</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10</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701</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12</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4.78 </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-0.9437</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0.4934</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Unknown</a:t>
                      </a:r>
                      <a:endParaRPr kumimoji="0" lang="zh-CN" altLang="zh-CN" sz="800" b="0" i="0" u="none" strike="noStrike" cap="none" normalizeH="0" baseline="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800" b="0" i="0" u="none" strike="noStrike" cap="none" normalizeH="0" baseline="0" dirty="0" smtClean="0">
                          <a:ln>
                            <a:noFill/>
                          </a:ln>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rPr>
                        <a:t>ND</a:t>
                      </a:r>
                      <a:endParaRPr kumimoji="0" lang="zh-CN" altLang="zh-CN" sz="800" b="0" i="0" u="none" strike="noStrike" cap="none" normalizeH="0" baseline="0" dirty="0" smtClean="0">
                        <a:ln>
                          <a:noFill/>
                        </a:ln>
                        <a:solidFill>
                          <a:schemeClr val="bg2"/>
                        </a:solidFill>
                        <a:effectLst/>
                        <a:latin typeface="Calibri" panose="020F0502020204030204" pitchFamily="34" charset="0"/>
                        <a:ea typeface="宋体" panose="02010600030101010101" pitchFamily="2" charset="-122"/>
                        <a:cs typeface="Times New Roman" panose="02020603050405020304" pitchFamily="18" charset="0"/>
                      </a:endParaRPr>
                    </a:p>
                  </a:txBody>
                  <a:tcPr marL="46253" marR="46253"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tx2">
                        <a:lumMod val="85000"/>
                      </a:schemeClr>
                    </a:solidFill>
                  </a:tcPr>
                </a:tc>
              </a:tr>
            </a:tbl>
          </a:graphicData>
        </a:graphic>
      </p:graphicFrame>
      <p:sp>
        <p:nvSpPr>
          <p:cNvPr id="73256" name="Rectangle 1"/>
          <p:cNvSpPr/>
          <p:nvPr/>
        </p:nvSpPr>
        <p:spPr>
          <a:xfrm>
            <a:off x="642938" y="609600"/>
            <a:ext cx="8501062" cy="523875"/>
          </a:xfrm>
          <a:prstGeom prst="rect">
            <a:avLst/>
          </a:prstGeom>
          <a:noFill/>
          <a:ln w="9525">
            <a:noFill/>
          </a:ln>
        </p:spPr>
        <p:txBody>
          <a:bodyPr anchor="ctr">
            <a:spAutoFit/>
          </a:bodyPr>
          <a:p>
            <a:pPr eaLnBrk="0" hangingPunct="0"/>
            <a:r>
              <a:rPr lang="en-US" altLang="zh-CN" sz="2800" b="1" dirty="0">
                <a:latin typeface="Times New Roman" panose="02020603050405020304" pitchFamily="18" charset="0"/>
                <a:cs typeface="Times New Roman" panose="02020603050405020304" pitchFamily="18" charset="0"/>
              </a:rPr>
              <a:t>Sequence diversity, Tajima’s </a:t>
            </a:r>
            <a:r>
              <a:rPr lang="en-US" altLang="zh-CN" sz="2800" b="1" i="1" dirty="0">
                <a:latin typeface="Times New Roman" panose="02020603050405020304" pitchFamily="18" charset="0"/>
                <a:cs typeface="Times New Roman" panose="02020603050405020304" pitchFamily="18" charset="0"/>
              </a:rPr>
              <a:t>D</a:t>
            </a:r>
            <a:r>
              <a:rPr lang="en-US" altLang="zh-CN" sz="2800" b="1" dirty="0">
                <a:latin typeface="Times New Roman" panose="02020603050405020304" pitchFamily="18" charset="0"/>
                <a:cs typeface="Times New Roman" panose="02020603050405020304" pitchFamily="18" charset="0"/>
              </a:rPr>
              <a:t> and HKA test results</a:t>
            </a:r>
            <a:endParaRPr lang="en-US" altLang="zh-CN" sz="2800" b="1" dirty="0">
              <a:latin typeface="Times New Roman" panose="02020603050405020304" pitchFamily="18" charset="0"/>
            </a:endParaRPr>
          </a:p>
        </p:txBody>
      </p:sp>
      <p:sp>
        <p:nvSpPr>
          <p:cNvPr id="70659" name="TextBox 2"/>
          <p:cNvSpPr txBox="1"/>
          <p:nvPr/>
        </p:nvSpPr>
        <p:spPr>
          <a:xfrm>
            <a:off x="5969000" y="6468745"/>
            <a:ext cx="2364740" cy="275590"/>
          </a:xfrm>
          <a:prstGeom prst="rect">
            <a:avLst/>
          </a:prstGeom>
          <a:noFill/>
          <a:ln w="9525">
            <a:noFill/>
          </a:ln>
        </p:spPr>
        <p:txBody>
          <a:bodyPr wrap="none">
            <a:spAutoFit/>
          </a:bodyPr>
          <a:p>
            <a:r>
              <a:rPr lang="en-US" altLang="zh-CN" sz="1200" dirty="0">
                <a:latin typeface="Times New Roman" panose="02020603050405020304" pitchFamily="18" charset="0"/>
              </a:rPr>
              <a:t>(Wang </a:t>
            </a:r>
            <a:r>
              <a:rPr lang="en-US" altLang="zh-CN" sz="1200" i="1" dirty="0">
                <a:latin typeface="Times New Roman" panose="02020603050405020304" pitchFamily="18" charset="0"/>
              </a:rPr>
              <a:t>et al</a:t>
            </a:r>
            <a:r>
              <a:rPr lang="en-US" altLang="zh-CN" sz="1200" dirty="0">
                <a:latin typeface="Times New Roman" panose="02020603050405020304" pitchFamily="18" charset="0"/>
              </a:rPr>
              <a:t>. 2010, BMC Evol Biol)</a:t>
            </a:r>
            <a:endParaRPr lang="zh-CN" altLang="en-US" sz="1200" dirty="0">
              <a:latin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标题 1"/>
          <p:cNvSpPr>
            <a:spLocks noGrp="1"/>
          </p:cNvSpPr>
          <p:nvPr>
            <p:ph type="title"/>
          </p:nvPr>
        </p:nvSpPr>
        <p:spPr/>
        <p:txBody>
          <a:bodyPr vert="horz" wrap="square" lIns="91440" tIns="45720" rIns="91440" bIns="45720" anchor="ctr"/>
          <a:p>
            <a:r>
              <a:rPr lang="en-US" altLang="zh-CN" sz="3600" b="1" dirty="0">
                <a:cs typeface="Times New Roman" panose="02020603050405020304" pitchFamily="18" charset="0"/>
              </a:rPr>
              <a:t>miRNAs are targets of artificial selection</a:t>
            </a:r>
            <a:endParaRPr lang="zh-CN" altLang="en-US" sz="3600" b="1" dirty="0">
              <a:ea typeface="Times New Roman" panose="02020603050405020304" pitchFamily="18" charset="0"/>
            </a:endParaRPr>
          </a:p>
        </p:txBody>
      </p:sp>
      <p:sp>
        <p:nvSpPr>
          <p:cNvPr id="81923" name="内容占位符 2"/>
          <p:cNvSpPr>
            <a:spLocks noGrp="1"/>
          </p:cNvSpPr>
          <p:nvPr>
            <p:ph idx="1"/>
          </p:nvPr>
        </p:nvSpPr>
        <p:spPr/>
        <p:txBody>
          <a:bodyPr vert="horz" wrap="square" lIns="91440" tIns="45720" rIns="91440" bIns="45720" anchor="t"/>
          <a:p>
            <a:r>
              <a:rPr lang="en-US" altLang="zh-CN" dirty="0">
                <a:cs typeface="Times New Roman" panose="02020603050405020304" pitchFamily="18" charset="0"/>
              </a:rPr>
              <a:t>Our results illustrated </a:t>
            </a:r>
            <a:r>
              <a:rPr lang="en-US" altLang="zh-CN" i="1" dirty="0">
                <a:cs typeface="Times New Roman" panose="02020603050405020304" pitchFamily="18" charset="0"/>
              </a:rPr>
              <a:t>MIRNA </a:t>
            </a:r>
            <a:r>
              <a:rPr lang="en-US" altLang="zh-CN" dirty="0">
                <a:cs typeface="Times New Roman" panose="02020603050405020304" pitchFamily="18" charset="0"/>
              </a:rPr>
              <a:t>genes, like protein-coding genes, might have been significantly shaped during rice domestication and could be one of the driven forces contributed to rice domestication.</a:t>
            </a:r>
            <a:endParaRPr lang="zh-CN" altLang="zh-CN" dirty="0">
              <a:ea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85800" y="896620"/>
            <a:ext cx="7772400" cy="1143000"/>
          </a:xfrm>
        </p:spPr>
        <p:txBody>
          <a:bodyPr/>
          <a:p>
            <a:r>
              <a:rPr lang="zh-CN" altLang="en-US" sz="3200" b="1">
                <a:latin typeface="黑体" panose="02010609060101010101" pitchFamily="49" charset="-122"/>
                <a:ea typeface="黑体" panose="02010609060101010101" pitchFamily="49" charset="-122"/>
                <a:cs typeface="黑体" panose="02010609060101010101" pitchFamily="49" charset="-122"/>
                <a:sym typeface="+mn-ea"/>
              </a:rPr>
              <a:t>背后故事</a:t>
            </a:r>
            <a:r>
              <a:rPr lang="en-US" altLang="zh-CN" sz="3200" b="1" dirty="0">
                <a:latin typeface="黑体" panose="02010609060101010101" pitchFamily="49" charset="-122"/>
                <a:ea typeface="黑体" panose="02010609060101010101" pitchFamily="49" charset="-122"/>
                <a:cs typeface="黑体" panose="02010609060101010101" pitchFamily="49" charset="-122"/>
                <a:sym typeface="+mn-ea"/>
              </a:rPr>
              <a:t>3</a:t>
            </a:r>
            <a:r>
              <a:rPr lang="zh-CN" altLang="en-US" sz="320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200" b="1">
                <a:latin typeface="黑体" panose="02010609060101010101" pitchFamily="49" charset="-122"/>
                <a:ea typeface="黑体" panose="02010609060101010101" pitchFamily="49" charset="-122"/>
                <a:cs typeface="黑体" panose="02010609060101010101" pitchFamily="49" charset="-122"/>
                <a:sym typeface="+mn-ea"/>
              </a:rPr>
              <a:t>作物系谱</a:t>
            </a:r>
            <a:r>
              <a:rPr lang="en-US" altLang="zh-CN" sz="3200" b="1">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200" b="1">
                <a:latin typeface="黑体" panose="02010609060101010101" pitchFamily="49" charset="-122"/>
                <a:ea typeface="黑体" panose="02010609060101010101" pitchFamily="49" charset="-122"/>
                <a:cs typeface="黑体" panose="02010609060101010101" pitchFamily="49" charset="-122"/>
                <a:sym typeface="+mn-ea"/>
              </a:rPr>
              <a:t>育种</a:t>
            </a:r>
            <a:r>
              <a:rPr lang="zh-CN" altLang="en-US" sz="3200" b="1">
                <a:latin typeface="黑体" panose="02010609060101010101" pitchFamily="49" charset="-122"/>
                <a:ea typeface="黑体" panose="02010609060101010101" pitchFamily="49" charset="-122"/>
                <a:cs typeface="黑体" panose="02010609060101010101" pitchFamily="49" charset="-122"/>
                <a:sym typeface="+mn-ea"/>
              </a:rPr>
              <a:t>遗传传递</a:t>
            </a:r>
            <a:br>
              <a:rPr lang="zh-CN" altLang="en-US" sz="3200" b="1">
                <a:latin typeface="黑体" panose="02010609060101010101" pitchFamily="49" charset="-122"/>
                <a:ea typeface="黑体" panose="02010609060101010101" pitchFamily="49" charset="-122"/>
                <a:cs typeface="黑体" panose="02010609060101010101" pitchFamily="49" charset="-122"/>
                <a:sym typeface="+mn-ea"/>
              </a:rPr>
            </a:br>
            <a:r>
              <a:rPr lang="en-US" altLang="zh-CN" sz="3200" dirty="0">
                <a:sym typeface="+mn-ea"/>
              </a:rPr>
              <a:t>Pedigree and genomic relationship between members</a:t>
            </a:r>
            <a:endParaRPr lang="zh-CN" altLang="en-US" sz="3200" b="1">
              <a:latin typeface="黑体" panose="02010609060101010101" pitchFamily="49" charset="-122"/>
              <a:ea typeface="黑体" panose="02010609060101010101" pitchFamily="49" charset="-122"/>
              <a:cs typeface="黑体" panose="02010609060101010101" pitchFamily="49" charset="-122"/>
            </a:endParaRPr>
          </a:p>
        </p:txBody>
      </p:sp>
      <p:pic>
        <p:nvPicPr>
          <p:cNvPr id="4" name="图片 3" descr="图1-14.10A 玉米优良自交系郑58系谱分析"/>
          <p:cNvPicPr>
            <a:picLocks noChangeAspect="1"/>
          </p:cNvPicPr>
          <p:nvPr/>
        </p:nvPicPr>
        <p:blipFill>
          <a:blip r:embed="rId1"/>
          <a:stretch>
            <a:fillRect/>
          </a:stretch>
        </p:blipFill>
        <p:spPr>
          <a:xfrm>
            <a:off x="231140" y="2686050"/>
            <a:ext cx="8803005" cy="3161665"/>
          </a:xfrm>
          <a:prstGeom prst="rect">
            <a:avLst/>
          </a:prstGeom>
        </p:spPr>
      </p:pic>
      <p:sp>
        <p:nvSpPr>
          <p:cNvPr id="5" name="文本框 4"/>
          <p:cNvSpPr txBox="1"/>
          <p:nvPr/>
        </p:nvSpPr>
        <p:spPr>
          <a:xfrm>
            <a:off x="4552950" y="6024880"/>
            <a:ext cx="3611880" cy="368300"/>
          </a:xfrm>
          <a:prstGeom prst="rect">
            <a:avLst/>
          </a:prstGeom>
          <a:noFill/>
        </p:spPr>
        <p:txBody>
          <a:bodyPr wrap="none" rtlCol="0">
            <a:spAutoFit/>
          </a:bodyPr>
          <a:p>
            <a:r>
              <a:rPr lang="en-US" altLang="zh-CN"/>
              <a:t>(Lai et al., 2012. Nature Genetics)</a:t>
            </a:r>
            <a:endParaRPr lang="en-US" altLang="zh-CN"/>
          </a:p>
        </p:txBody>
      </p:sp>
      <p:sp>
        <p:nvSpPr>
          <p:cNvPr id="6" name="文本框 5"/>
          <p:cNvSpPr txBox="1"/>
          <p:nvPr/>
        </p:nvSpPr>
        <p:spPr>
          <a:xfrm>
            <a:off x="581660" y="2924175"/>
            <a:ext cx="2326640" cy="460375"/>
          </a:xfrm>
          <a:prstGeom prst="rect">
            <a:avLst/>
          </a:prstGeom>
          <a:noFill/>
        </p:spPr>
        <p:txBody>
          <a:bodyPr wrap="none" rtlCol="0">
            <a:spAutoFit/>
          </a:bodyPr>
          <a:p>
            <a:pPr algn="l"/>
            <a:r>
              <a:rPr lang="zh-CN" altLang="en-US" sz="2400" b="1">
                <a:solidFill>
                  <a:schemeClr val="bg2"/>
                </a:solidFill>
                <a:latin typeface="黑体" panose="02010609060101010101" pitchFamily="49" charset="-122"/>
                <a:ea typeface="黑体" panose="02010609060101010101" pitchFamily="49" charset="-122"/>
                <a:cs typeface="黑体" panose="02010609060101010101" pitchFamily="49" charset="-122"/>
                <a:sym typeface="+mn-ea"/>
              </a:rPr>
              <a:t>玉米：郑</a:t>
            </a:r>
            <a:r>
              <a:rPr lang="en-US" altLang="zh-CN" sz="2400" b="1">
                <a:solidFill>
                  <a:schemeClr val="bg2"/>
                </a:solidFill>
                <a:latin typeface="黑体" panose="02010609060101010101" pitchFamily="49" charset="-122"/>
                <a:ea typeface="黑体" panose="02010609060101010101" pitchFamily="49" charset="-122"/>
                <a:cs typeface="黑体" panose="02010609060101010101" pitchFamily="49" charset="-122"/>
                <a:sym typeface="+mn-ea"/>
              </a:rPr>
              <a:t>58</a:t>
            </a:r>
            <a:r>
              <a:rPr lang="zh-CN" altLang="en-US" sz="2400" b="1">
                <a:solidFill>
                  <a:schemeClr val="bg2"/>
                </a:solidFill>
                <a:latin typeface="黑体" panose="02010609060101010101" pitchFamily="49" charset="-122"/>
                <a:ea typeface="黑体" panose="02010609060101010101" pitchFamily="49" charset="-122"/>
                <a:cs typeface="黑体" panose="02010609060101010101" pitchFamily="49" charset="-122"/>
                <a:sym typeface="+mn-ea"/>
              </a:rPr>
              <a:t>系谱</a:t>
            </a:r>
            <a:endParaRPr lang="zh-CN" altLang="en-US" sz="2400" b="1">
              <a:solidFill>
                <a:schemeClr val="bg2"/>
              </a:solidFill>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内容占位符 5"/>
          <p:cNvPicPr>
            <a:picLocks noChangeAspect="1"/>
          </p:cNvPicPr>
          <p:nvPr>
            <p:ph idx="1"/>
          </p:nvPr>
        </p:nvPicPr>
        <p:blipFill rotWithShape="1">
          <a:blip r:embed="rId1"/>
          <a:srcRect b="1319"/>
          <a:stretch>
            <a:fillRect/>
          </a:stretch>
        </p:blipFill>
        <p:spPr>
          <a:xfrm>
            <a:off x="2638425" y="1795145"/>
            <a:ext cx="6270625" cy="4835525"/>
          </a:xfrm>
          <a:prstGeom prst="rect">
            <a:avLst/>
          </a:prstGeom>
        </p:spPr>
      </p:pic>
      <p:grpSp>
        <p:nvGrpSpPr>
          <p:cNvPr id="26" name="组合 25"/>
          <p:cNvGrpSpPr/>
          <p:nvPr/>
        </p:nvGrpSpPr>
        <p:grpSpPr>
          <a:xfrm>
            <a:off x="194310" y="661670"/>
            <a:ext cx="3155315" cy="3323745"/>
            <a:chOff x="3166851" y="1082959"/>
            <a:chExt cx="4275498" cy="4926703"/>
          </a:xfrm>
        </p:grpSpPr>
        <p:sp>
          <p:nvSpPr>
            <p:cNvPr id="28" name="圆角矩形 10"/>
            <p:cNvSpPr/>
            <p:nvPr/>
          </p:nvSpPr>
          <p:spPr>
            <a:xfrm>
              <a:off x="3852118" y="1082959"/>
              <a:ext cx="1317625" cy="464185"/>
            </a:xfrm>
            <a:prstGeom prst="roundRect">
              <a:avLst/>
            </a:prstGeom>
            <a:gradFill>
              <a:gsLst>
                <a:gs pos="0">
                  <a:srgbClr val="7B32B2"/>
                </a:gs>
                <a:gs pos="100000">
                  <a:srgbClr val="401A5D"/>
                </a:gs>
              </a:gsLst>
              <a:lin ang="5400000" scaled="0"/>
            </a:gradFill>
            <a:ln w="28575" cmpd="sng">
              <a:noFill/>
              <a:prstDash val="solid"/>
            </a:ln>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threePt" dir="t"/>
              </a:scene3d>
            </a:bodyPr>
            <a:p>
              <a:pPr algn="ctr" fontAlgn="base"/>
              <a:r>
                <a:rPr lang="en-US" altLang="zh-CN" sz="2305" b="1" noProof="1">
                  <a:solidFill>
                    <a:schemeClr val="bg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Arial" panose="020B0604020202020204" pitchFamily="34" charset="0"/>
                  <a:sym typeface="+mn-ea"/>
                </a:rPr>
                <a:t>SL-1</a:t>
              </a:r>
              <a:endParaRPr lang="en-US" altLang="zh-CN" sz="2305" b="1" noProof="1">
                <a:solidFill>
                  <a:schemeClr val="bg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Arial" panose="020B0604020202020204" pitchFamily="34" charset="0"/>
                <a:sym typeface="+mn-ea"/>
              </a:endParaRPr>
            </a:p>
          </p:txBody>
        </p:sp>
        <p:sp>
          <p:nvSpPr>
            <p:cNvPr id="30" name="圆角矩形 17"/>
            <p:cNvSpPr/>
            <p:nvPr/>
          </p:nvSpPr>
          <p:spPr>
            <a:xfrm>
              <a:off x="4143584" y="3898047"/>
              <a:ext cx="1207135" cy="50355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2305" b="1" noProof="1">
                  <a:solidFill>
                    <a:schemeClr val="tx1"/>
                  </a:solidFill>
                  <a:latin typeface="Arial" panose="020B0604020202020204" pitchFamily="34" charset="0"/>
                  <a:ea typeface="宋体" panose="02010600030101010101" pitchFamily="2" charset="-122"/>
                  <a:cs typeface="Arial" panose="020B0604020202020204" pitchFamily="34" charset="0"/>
                  <a:sym typeface="+mn-ea"/>
                </a:rPr>
                <a:t>NY7</a:t>
              </a:r>
              <a:endParaRPr lang="en-US" altLang="zh-CN" sz="2305" b="1" noProof="1">
                <a:solidFill>
                  <a:schemeClr val="tx1"/>
                </a:solidFill>
                <a:latin typeface="Arial" panose="020B0604020202020204" pitchFamily="34" charset="0"/>
                <a:ea typeface="宋体" panose="02010600030101010101" pitchFamily="2" charset="-122"/>
                <a:cs typeface="Arial" panose="020B0604020202020204" pitchFamily="34" charset="0"/>
                <a:sym typeface="+mn-ea"/>
              </a:endParaRPr>
            </a:p>
          </p:txBody>
        </p:sp>
        <p:sp>
          <p:nvSpPr>
            <p:cNvPr id="31" name="圆角矩形 18"/>
            <p:cNvSpPr/>
            <p:nvPr/>
          </p:nvSpPr>
          <p:spPr>
            <a:xfrm>
              <a:off x="4987498" y="2651403"/>
              <a:ext cx="1199515" cy="503555"/>
            </a:xfrm>
            <a:prstGeom prst="roundRect">
              <a:avLst/>
            </a:prstGeom>
            <a:gradFill>
              <a:gsLst>
                <a:gs pos="96000">
                  <a:srgbClr val="FBFB11"/>
                </a:gs>
                <a:gs pos="100000">
                  <a:srgbClr val="8383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2305" b="1" noProof="1">
                  <a:solidFill>
                    <a:schemeClr val="bg1"/>
                  </a:solidFill>
                  <a:latin typeface="Arial" panose="020B0604020202020204" pitchFamily="34" charset="0"/>
                  <a:ea typeface="宋体" panose="02010600030101010101" pitchFamily="2" charset="-122"/>
                  <a:cs typeface="Arial" panose="020B0604020202020204" pitchFamily="34" charset="0"/>
                  <a:sym typeface="+mn-ea"/>
                </a:rPr>
                <a:t>CY2</a:t>
              </a:r>
              <a:endParaRPr lang="en-US" altLang="zh-CN" sz="2305" b="1" noProof="1">
                <a:solidFill>
                  <a:schemeClr val="bg1"/>
                </a:solidFill>
                <a:latin typeface="Arial" panose="020B0604020202020204" pitchFamily="34" charset="0"/>
                <a:ea typeface="宋体" panose="02010600030101010101" pitchFamily="2" charset="-122"/>
                <a:cs typeface="Arial" panose="020B0604020202020204" pitchFamily="34" charset="0"/>
                <a:sym typeface="+mn-ea"/>
              </a:endParaRPr>
            </a:p>
          </p:txBody>
        </p:sp>
        <p:sp>
          <p:nvSpPr>
            <p:cNvPr id="32" name="圆角矩形 19"/>
            <p:cNvSpPr/>
            <p:nvPr/>
          </p:nvSpPr>
          <p:spPr>
            <a:xfrm>
              <a:off x="3166851" y="2670769"/>
              <a:ext cx="1160753" cy="489587"/>
            </a:xfrm>
            <a:prstGeom prst="roundRect">
              <a:avLst/>
            </a:prstGeom>
            <a:gradFill>
              <a:gsLst>
                <a:gs pos="78000">
                  <a:srgbClr val="14CD68"/>
                </a:gs>
                <a:gs pos="100000">
                  <a:srgbClr val="035C7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sz="2305" b="1" noProof="1">
                  <a:solidFill>
                    <a:schemeClr val="bg1"/>
                  </a:solidFill>
                  <a:latin typeface="Arial" panose="020B0604020202020204" pitchFamily="34" charset="0"/>
                  <a:ea typeface="宋体" panose="02010600030101010101" pitchFamily="2" charset="-122"/>
                  <a:cs typeface="Arial" panose="020B0604020202020204" pitchFamily="34" charset="0"/>
                  <a:sym typeface="+mn-ea"/>
                </a:rPr>
                <a:t>NY1</a:t>
              </a:r>
              <a:endParaRPr lang="en-US" sz="2305" b="1" noProof="1">
                <a:solidFill>
                  <a:schemeClr val="bg1"/>
                </a:solidFill>
                <a:latin typeface="Arial" panose="020B0604020202020204" pitchFamily="34" charset="0"/>
                <a:ea typeface="宋体" panose="02010600030101010101" pitchFamily="2" charset="-122"/>
                <a:cs typeface="Arial" panose="020B0604020202020204" pitchFamily="34" charset="0"/>
                <a:sym typeface="+mn-ea"/>
              </a:endParaRPr>
            </a:p>
          </p:txBody>
        </p:sp>
        <p:sp>
          <p:nvSpPr>
            <p:cNvPr id="33" name="圆角矩形 20"/>
            <p:cNvSpPr/>
            <p:nvPr/>
          </p:nvSpPr>
          <p:spPr>
            <a:xfrm>
              <a:off x="5910788" y="1121059"/>
              <a:ext cx="1163320" cy="421640"/>
            </a:xfrm>
            <a:prstGeom prst="roundRect">
              <a:avLst/>
            </a:prstGeom>
            <a:gradFill>
              <a:gsLst>
                <a:gs pos="9000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2305" b="1" noProof="1">
                  <a:solidFill>
                    <a:schemeClr val="bg1"/>
                  </a:solidFill>
                  <a:latin typeface="Arial" panose="020B0604020202020204" pitchFamily="34" charset="0"/>
                  <a:ea typeface="宋体" panose="02010600030101010101" pitchFamily="2" charset="-122"/>
                  <a:cs typeface="Arial" panose="020B0604020202020204" pitchFamily="34" charset="0"/>
                  <a:sym typeface="+mn-ea"/>
                </a:rPr>
                <a:t>CDA</a:t>
              </a:r>
              <a:endParaRPr lang="en-US" altLang="zh-CN" sz="2305" b="1" noProof="1">
                <a:solidFill>
                  <a:schemeClr val="bg1"/>
                </a:solidFill>
                <a:latin typeface="Arial" panose="020B0604020202020204" pitchFamily="34" charset="0"/>
                <a:ea typeface="宋体" panose="02010600030101010101" pitchFamily="2" charset="-122"/>
                <a:cs typeface="Arial" panose="020B0604020202020204" pitchFamily="34" charset="0"/>
                <a:sym typeface="+mn-ea"/>
              </a:endParaRPr>
            </a:p>
          </p:txBody>
        </p:sp>
        <p:sp>
          <p:nvSpPr>
            <p:cNvPr id="34" name="文本框 32"/>
            <p:cNvSpPr txBox="1"/>
            <p:nvPr/>
          </p:nvSpPr>
          <p:spPr>
            <a:xfrm>
              <a:off x="5823099" y="1547144"/>
              <a:ext cx="1619250" cy="608985"/>
            </a:xfrm>
            <a:prstGeom prst="rect">
              <a:avLst/>
            </a:prstGeom>
            <a:noFill/>
          </p:spPr>
          <p:txBody>
            <a:bodyPr wrap="square" rtlCol="0">
              <a:spAutoFit/>
            </a:bodyPr>
            <a:p>
              <a:r>
                <a:rPr lang="en-US" altLang="zh-CN" sz="2075" i="1" dirty="0">
                  <a:latin typeface="Arial" panose="020B0604020202020204" pitchFamily="34" charset="0"/>
                  <a:cs typeface="Arial" panose="020B0604020202020204" pitchFamily="34" charset="0"/>
                </a:rPr>
                <a:t>(B. </a:t>
              </a:r>
              <a:r>
                <a:rPr lang="en-US" altLang="zh-CN" sz="2075" i="1" dirty="0" err="1">
                  <a:latin typeface="Arial" panose="020B0604020202020204" pitchFamily="34" charset="0"/>
                  <a:cs typeface="Arial" panose="020B0604020202020204" pitchFamily="34" charset="0"/>
                </a:rPr>
                <a:t>rapa</a:t>
              </a:r>
              <a:r>
                <a:rPr lang="en-US" altLang="zh-CN" sz="2075" i="1" dirty="0">
                  <a:latin typeface="Arial" panose="020B0604020202020204" pitchFamily="34" charset="0"/>
                  <a:cs typeface="Arial" panose="020B0604020202020204" pitchFamily="34" charset="0"/>
                </a:rPr>
                <a:t>)</a:t>
              </a:r>
              <a:endParaRPr lang="en-US" altLang="zh-CN" sz="2075" i="1" dirty="0">
                <a:latin typeface="Arial" panose="020B0604020202020204" pitchFamily="34" charset="0"/>
                <a:cs typeface="Arial" panose="020B0604020202020204" pitchFamily="34" charset="0"/>
              </a:endParaRPr>
            </a:p>
          </p:txBody>
        </p:sp>
        <p:sp>
          <p:nvSpPr>
            <p:cNvPr id="35" name="文本框 69"/>
            <p:cNvSpPr txBox="1"/>
            <p:nvPr/>
          </p:nvSpPr>
          <p:spPr>
            <a:xfrm>
              <a:off x="4395693" y="2561551"/>
              <a:ext cx="419100" cy="766173"/>
            </a:xfrm>
            <a:prstGeom prst="rect">
              <a:avLst/>
            </a:prstGeom>
            <a:noFill/>
            <a:ln w="9525">
              <a:noFill/>
            </a:ln>
          </p:spPr>
          <p:txBody>
            <a:bodyPr wrap="square" anchor="t">
              <a:spAutoFit/>
            </a:bodyPr>
            <a:p>
              <a:r>
                <a:rPr lang="zh-CN" altLang="en-US" sz="2765" dirty="0">
                  <a:latin typeface="Arial" panose="020B0604020202020204" pitchFamily="34" charset="0"/>
                  <a:ea typeface="宋体" panose="02010600030101010101" pitchFamily="2" charset="-122"/>
                  <a:cs typeface="Arial" panose="020B0604020202020204" pitchFamily="34" charset="0"/>
                </a:rPr>
                <a:t>×</a:t>
              </a:r>
              <a:endParaRPr lang="zh-CN" altLang="en-US" sz="2765" dirty="0">
                <a:latin typeface="Arial" panose="020B0604020202020204" pitchFamily="34" charset="0"/>
                <a:ea typeface="宋体" panose="02010600030101010101" pitchFamily="2" charset="-122"/>
                <a:cs typeface="Arial" panose="020B0604020202020204" pitchFamily="34" charset="0"/>
              </a:endParaRPr>
            </a:p>
          </p:txBody>
        </p:sp>
        <p:cxnSp>
          <p:nvCxnSpPr>
            <p:cNvPr id="36" name="直接箭头连接符 35"/>
            <p:cNvCxnSpPr/>
            <p:nvPr/>
          </p:nvCxnSpPr>
          <p:spPr>
            <a:xfrm>
              <a:off x="4778537" y="3251649"/>
              <a:ext cx="8255" cy="540000"/>
            </a:xfrm>
            <a:prstGeom prst="straightConnector1">
              <a:avLst/>
            </a:prstGeom>
            <a:ln w="28575" cmpd="sng">
              <a:solidFill>
                <a:schemeClr val="tx2"/>
              </a:solidFill>
              <a:prstDash val="solid"/>
              <a:tailEnd type="arrow" w="med" len="med"/>
            </a:ln>
          </p:spPr>
          <p:style>
            <a:lnRef idx="3">
              <a:schemeClr val="dk1"/>
            </a:lnRef>
            <a:fillRef idx="0">
              <a:schemeClr val="dk1"/>
            </a:fillRef>
            <a:effectRef idx="2">
              <a:schemeClr val="dk1"/>
            </a:effectRef>
            <a:fontRef idx="minor">
              <a:schemeClr val="tx1"/>
            </a:fontRef>
          </p:style>
        </p:cxnSp>
        <p:sp>
          <p:nvSpPr>
            <p:cNvPr id="37" name="文本框 69"/>
            <p:cNvSpPr txBox="1"/>
            <p:nvPr/>
          </p:nvSpPr>
          <p:spPr>
            <a:xfrm>
              <a:off x="5274218" y="1082959"/>
              <a:ext cx="419100" cy="766173"/>
            </a:xfrm>
            <a:prstGeom prst="rect">
              <a:avLst/>
            </a:prstGeom>
            <a:noFill/>
            <a:ln w="9525">
              <a:noFill/>
            </a:ln>
          </p:spPr>
          <p:txBody>
            <a:bodyPr wrap="square" anchor="t">
              <a:spAutoFit/>
            </a:bodyPr>
            <a:p>
              <a:r>
                <a:rPr lang="zh-CN" altLang="en-US" sz="2765" dirty="0">
                  <a:latin typeface="Arial" panose="020B0604020202020204" pitchFamily="34" charset="0"/>
                  <a:ea typeface="宋体" panose="02010600030101010101" pitchFamily="2" charset="-122"/>
                  <a:cs typeface="Arial" panose="020B0604020202020204" pitchFamily="34" charset="0"/>
                </a:rPr>
                <a:t>×</a:t>
              </a:r>
              <a:endParaRPr lang="zh-CN" altLang="en-US" sz="2765" dirty="0">
                <a:latin typeface="Arial" panose="020B0604020202020204" pitchFamily="34" charset="0"/>
                <a:ea typeface="宋体" panose="02010600030101010101" pitchFamily="2" charset="-122"/>
                <a:cs typeface="Arial" panose="020B0604020202020204" pitchFamily="34" charset="0"/>
              </a:endParaRPr>
            </a:p>
          </p:txBody>
        </p:sp>
        <p:cxnSp>
          <p:nvCxnSpPr>
            <p:cNvPr id="38" name="直接箭头连接符 37"/>
            <p:cNvCxnSpPr/>
            <p:nvPr/>
          </p:nvCxnSpPr>
          <p:spPr>
            <a:xfrm>
              <a:off x="5639344" y="1940521"/>
              <a:ext cx="0" cy="540000"/>
            </a:xfrm>
            <a:prstGeom prst="straightConnector1">
              <a:avLst/>
            </a:prstGeom>
            <a:ln w="28575" cmpd="sng">
              <a:solidFill>
                <a:schemeClr val="tx2"/>
              </a:solidFill>
              <a:prstDash val="solid"/>
              <a:tailEnd type="arrow" w="med" len="med"/>
            </a:ln>
          </p:spPr>
          <p:style>
            <a:lnRef idx="3">
              <a:schemeClr val="dk1"/>
            </a:lnRef>
            <a:fillRef idx="0">
              <a:schemeClr val="dk1"/>
            </a:fillRef>
            <a:effectRef idx="2">
              <a:schemeClr val="dk1"/>
            </a:effectRef>
            <a:fontRef idx="minor">
              <a:schemeClr val="tx1"/>
            </a:fontRef>
          </p:style>
        </p:cxnSp>
        <p:sp>
          <p:nvSpPr>
            <p:cNvPr id="43" name="文本框 32"/>
            <p:cNvSpPr txBox="1"/>
            <p:nvPr/>
          </p:nvSpPr>
          <p:spPr>
            <a:xfrm>
              <a:off x="3167711" y="1532874"/>
              <a:ext cx="2200130" cy="608985"/>
            </a:xfrm>
            <a:prstGeom prst="rect">
              <a:avLst/>
            </a:prstGeom>
            <a:noFill/>
          </p:spPr>
          <p:txBody>
            <a:bodyPr wrap="square" rtlCol="0">
              <a:spAutoFit/>
            </a:bodyPr>
            <a:p>
              <a:r>
                <a:rPr lang="en-US" altLang="zh-CN" sz="2075" i="1" dirty="0">
                  <a:latin typeface="Arial" panose="020B0604020202020204" pitchFamily="34" charset="0"/>
                  <a:cs typeface="Arial" panose="020B0604020202020204" pitchFamily="34" charset="0"/>
                </a:rPr>
                <a:t>(B. </a:t>
              </a:r>
              <a:r>
                <a:rPr lang="en-US" altLang="zh-CN" sz="2075" i="1" dirty="0" err="1">
                  <a:latin typeface="Arial" panose="020B0604020202020204" pitchFamily="34" charset="0"/>
                  <a:cs typeface="Arial" panose="020B0604020202020204" pitchFamily="34" charset="0"/>
                </a:rPr>
                <a:t>napus</a:t>
              </a:r>
              <a:r>
                <a:rPr lang="en-US" altLang="zh-CN" sz="2075" i="1" dirty="0">
                  <a:latin typeface="Arial" panose="020B0604020202020204" pitchFamily="34" charset="0"/>
                  <a:cs typeface="Arial" panose="020B0604020202020204" pitchFamily="34" charset="0"/>
                </a:rPr>
                <a:t>)</a:t>
              </a:r>
              <a:endParaRPr lang="en-US" altLang="zh-CN" sz="2075" i="1" dirty="0">
                <a:latin typeface="Arial" panose="020B0604020202020204" pitchFamily="34" charset="0"/>
                <a:cs typeface="Arial" panose="020B0604020202020204" pitchFamily="34" charset="0"/>
              </a:endParaRPr>
            </a:p>
          </p:txBody>
        </p:sp>
        <p:sp>
          <p:nvSpPr>
            <p:cNvPr id="52" name="文本框 51"/>
            <p:cNvSpPr txBox="1"/>
            <p:nvPr/>
          </p:nvSpPr>
          <p:spPr>
            <a:xfrm>
              <a:off x="3990815" y="4192119"/>
              <a:ext cx="796290" cy="1817543"/>
            </a:xfrm>
            <a:prstGeom prst="rect">
              <a:avLst/>
            </a:prstGeom>
            <a:noFill/>
          </p:spPr>
          <p:txBody>
            <a:bodyPr wrap="square" rtlCol="0">
              <a:spAutoFit/>
            </a:bodyPr>
            <a:p>
              <a:r>
                <a:rPr lang="en-US" altLang="zh-CN" sz="3685" dirty="0">
                  <a:solidFill>
                    <a:schemeClr val="bg1"/>
                  </a:solidFill>
                  <a:latin typeface="Arial" panose="020B0604020202020204" pitchFamily="34" charset="0"/>
                  <a:cs typeface="Arial" panose="020B0604020202020204" pitchFamily="34" charset="0"/>
                </a:rPr>
                <a:t>.....</a:t>
              </a:r>
              <a:endParaRPr lang="en-US" altLang="zh-CN" sz="3685" dirty="0">
                <a:solidFill>
                  <a:schemeClr val="bg1"/>
                </a:solidFill>
                <a:latin typeface="Arial" panose="020B0604020202020204" pitchFamily="34" charset="0"/>
                <a:cs typeface="Arial" panose="020B0604020202020204" pitchFamily="34" charset="0"/>
              </a:endParaRPr>
            </a:p>
          </p:txBody>
        </p:sp>
      </p:grpSp>
      <p:sp>
        <p:nvSpPr>
          <p:cNvPr id="4" name="文本框 3"/>
          <p:cNvSpPr txBox="1"/>
          <p:nvPr/>
        </p:nvSpPr>
        <p:spPr>
          <a:xfrm>
            <a:off x="43815" y="5882640"/>
            <a:ext cx="2567305" cy="521970"/>
          </a:xfrm>
          <a:prstGeom prst="rect">
            <a:avLst/>
          </a:prstGeom>
          <a:noFill/>
        </p:spPr>
        <p:txBody>
          <a:bodyPr wrap="none" rtlCol="0">
            <a:spAutoFit/>
          </a:bodyPr>
          <a:p>
            <a:r>
              <a:rPr lang="zh-CN" altLang="en-US" sz="1400"/>
              <a:t>（</a:t>
            </a:r>
            <a:r>
              <a:rPr lang="en-US" altLang="zh-CN" sz="1400"/>
              <a:t>Zou et al., 2019. </a:t>
            </a:r>
            <a:endParaRPr lang="en-US" altLang="zh-CN" sz="1400"/>
          </a:p>
          <a:p>
            <a:r>
              <a:rPr lang="en-US" altLang="zh-CN" sz="1400"/>
              <a:t>Plant Biotechnology Journal</a:t>
            </a:r>
            <a:r>
              <a:rPr lang="zh-CN" altLang="en-US" sz="1400"/>
              <a:t>）</a:t>
            </a:r>
            <a:endParaRPr lang="zh-CN" altLang="en-US" sz="1400"/>
          </a:p>
        </p:txBody>
      </p:sp>
      <p:sp>
        <p:nvSpPr>
          <p:cNvPr id="5" name="文本框 4"/>
          <p:cNvSpPr txBox="1"/>
          <p:nvPr/>
        </p:nvSpPr>
        <p:spPr>
          <a:xfrm>
            <a:off x="4154170" y="678815"/>
            <a:ext cx="2353310" cy="398780"/>
          </a:xfrm>
          <a:prstGeom prst="rect">
            <a:avLst/>
          </a:prstGeom>
          <a:noFill/>
        </p:spPr>
        <p:txBody>
          <a:bodyPr wrap="none" rtlCol="0">
            <a:spAutoFit/>
          </a:bodyPr>
          <a:p>
            <a:r>
              <a:rPr lang="zh-CN" altLang="en-US" sz="2000" b="1">
                <a:latin typeface="黑体" panose="02010609060101010101" pitchFamily="49" charset="-122"/>
                <a:ea typeface="黑体" panose="02010609060101010101" pitchFamily="49" charset="-122"/>
                <a:cs typeface="黑体" panose="02010609060101010101" pitchFamily="49" charset="-122"/>
              </a:rPr>
              <a:t>油菜：宁油</a:t>
            </a:r>
            <a:r>
              <a:rPr lang="en-US" altLang="zh-CN" sz="2000" b="1">
                <a:latin typeface="黑体" panose="02010609060101010101" pitchFamily="49" charset="-122"/>
                <a:ea typeface="黑体" panose="02010609060101010101" pitchFamily="49" charset="-122"/>
                <a:cs typeface="黑体" panose="02010609060101010101" pitchFamily="49" charset="-122"/>
              </a:rPr>
              <a:t>7</a:t>
            </a:r>
            <a:r>
              <a:rPr lang="zh-CN" altLang="en-US" sz="2000" b="1">
                <a:latin typeface="黑体" panose="02010609060101010101" pitchFamily="49" charset="-122"/>
                <a:ea typeface="黑体" panose="02010609060101010101" pitchFamily="49" charset="-122"/>
                <a:cs typeface="黑体" panose="02010609060101010101" pitchFamily="49" charset="-122"/>
              </a:rPr>
              <a:t>号系谱</a:t>
            </a:r>
            <a:endParaRPr lang="zh-CN" altLang="en-US" sz="2000" b="1">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4"/>
          <p:cNvSpPr>
            <a:spLocks noChangeArrowheads="1"/>
          </p:cNvSpPr>
          <p:nvPr/>
        </p:nvSpPr>
        <p:spPr bwMode="auto">
          <a:xfrm>
            <a:off x="868045" y="1535430"/>
            <a:ext cx="7753985" cy="2236470"/>
          </a:xfrm>
          <a:prstGeom prst="rect">
            <a:avLst/>
          </a:prstGeom>
          <a:noFill/>
          <a:ln w="28575" cmpd="sng">
            <a:solidFill>
              <a:schemeClr val="tx1">
                <a:lumMod val="25000"/>
              </a:schemeClr>
            </a:solidFill>
            <a:prstDash val="solid"/>
            <a:miter lim="800000"/>
          </a:ln>
        </p:spPr>
        <p:txBody>
          <a:bodyPr wrap="square" lIns="82945" tIns="41473" rIns="82945" bIns="41473">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40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indica_1      ATG </a:t>
            </a:r>
            <a:r>
              <a:rPr kumimoji="1" lang="en-US" altLang="zh-CN" sz="1400"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mn-cs"/>
              </a:rPr>
              <a:t>C</a:t>
            </a:r>
            <a:r>
              <a:rPr kumimoji="1" lang="en-US" altLang="zh-CN" sz="140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GG GAT CCA TTC CTT AAT GAG TTT CCT </a:t>
            </a:r>
            <a:r>
              <a:rPr kumimoji="1" lang="en-US" altLang="zh-CN" sz="1400"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mn-cs"/>
              </a:rPr>
              <a:t>A</a:t>
            </a:r>
            <a:r>
              <a:rPr kumimoji="1" lang="en-US" altLang="zh-CN" sz="140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AA AC</a:t>
            </a:r>
            <a:r>
              <a:rPr kumimoji="1" lang="en-US" altLang="zh-CN" sz="1400"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mn-cs"/>
              </a:rPr>
              <a:t>G</a:t>
            </a:r>
            <a:r>
              <a:rPr kumimoji="1" lang="en-US" altLang="zh-CN" sz="140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GTG CAC GGT TTT </a:t>
            </a:r>
            <a:endParaRPr kumimoji="1" lang="en-US" altLang="zh-CN" sz="140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40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indica_2      ATG TGG GAT CCA TTC CTT AAT GAG TTT CCC GAA AC</a:t>
            </a:r>
            <a:r>
              <a:rPr kumimoji="1" lang="en-US" altLang="zh-CN" sz="1400"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mn-cs"/>
              </a:rPr>
              <a:t>G</a:t>
            </a:r>
            <a:r>
              <a:rPr kumimoji="1" lang="en-US" altLang="zh-CN" sz="140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GTG CAC GGT TTT </a:t>
            </a:r>
            <a:endParaRPr kumimoji="1" lang="en-US" altLang="zh-CN" sz="140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40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indica_3      ATG TGG GAT CCA TTC CTT AAT GAG TTC CCT GAA AC</a:t>
            </a:r>
            <a:r>
              <a:rPr kumimoji="1" lang="en-US" altLang="zh-CN" sz="1400"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mn-cs"/>
              </a:rPr>
              <a:t>G</a:t>
            </a:r>
            <a:r>
              <a:rPr kumimoji="1" lang="en-US" altLang="zh-CN" sz="140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GTG CAC GGT TTT </a:t>
            </a:r>
            <a:endParaRPr kumimoji="1" lang="en-US" altLang="zh-CN" sz="140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40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joponica_1    ATG TGG </a:t>
            </a:r>
            <a:r>
              <a:rPr kumimoji="1" lang="en-US" altLang="zh-CN" sz="1400"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mn-cs"/>
              </a:rPr>
              <a:t>--- </a:t>
            </a:r>
            <a:r>
              <a:rPr kumimoji="1" lang="en-US" altLang="zh-CN" sz="140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CCA TTC CTT AAT GAG TTC CCT GAA ACC GTG CAC GGT TTT </a:t>
            </a:r>
            <a:endParaRPr kumimoji="1" lang="en-US" altLang="zh-CN" sz="140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40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joponica_2    ATG </a:t>
            </a:r>
            <a:r>
              <a:rPr kumimoji="1" lang="en-US" altLang="zh-CN" sz="1400"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mn-cs"/>
              </a:rPr>
              <a:t>C</a:t>
            </a:r>
            <a:r>
              <a:rPr kumimoji="1" lang="en-US" altLang="zh-CN" sz="140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GG </a:t>
            </a:r>
            <a:r>
              <a:rPr kumimoji="1" lang="en-US" altLang="zh-CN" sz="1400"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mn-cs"/>
              </a:rPr>
              <a:t>--- </a:t>
            </a:r>
            <a:r>
              <a:rPr kumimoji="1" lang="en-US" altLang="zh-CN" sz="140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CCA TT</a:t>
            </a:r>
            <a:r>
              <a:rPr kumimoji="1" lang="en-US" altLang="zh-CN" sz="1400"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mn-cs"/>
              </a:rPr>
              <a:t>G</a:t>
            </a:r>
            <a:r>
              <a:rPr kumimoji="1" lang="en-US" altLang="zh-CN" sz="140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CTT AAT GAG TTC CCT GAA ACC GTG CAC GGT TTT </a:t>
            </a:r>
            <a:endParaRPr kumimoji="1" lang="en-US" altLang="zh-CN" sz="140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40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joponica_3    ATG TGG GAT CCA TT</a:t>
            </a:r>
            <a:r>
              <a:rPr kumimoji="1" lang="en-US" altLang="zh-CN" sz="1400"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mn-cs"/>
              </a:rPr>
              <a:t>G</a:t>
            </a:r>
            <a:r>
              <a:rPr kumimoji="1" lang="en-US" altLang="zh-CN" sz="140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CTT AAT GAG TTC CCT GAA ACC GTG CAC GGT TTT </a:t>
            </a:r>
            <a:endParaRPr kumimoji="1" lang="en-US" altLang="zh-CN" sz="140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40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rufipogon_1   ATG TGG GAT CCA TTC CTT AAT GAG TTC CCT GAA AC</a:t>
            </a:r>
            <a:r>
              <a:rPr kumimoji="1" lang="en-US" altLang="zh-CN" sz="1400"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mn-cs"/>
              </a:rPr>
              <a:t>G</a:t>
            </a:r>
            <a:r>
              <a:rPr kumimoji="1" lang="en-US" altLang="zh-CN" sz="140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GTG CAC GGT TTT </a:t>
            </a:r>
            <a:endParaRPr kumimoji="1" lang="en-US" altLang="zh-CN" sz="140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40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rufipogon_2   ATG TGG GAT CCA TT</a:t>
            </a:r>
            <a:r>
              <a:rPr kumimoji="1" lang="en-US" altLang="zh-CN" sz="1400"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mn-cs"/>
              </a:rPr>
              <a:t>G</a:t>
            </a:r>
            <a:r>
              <a:rPr kumimoji="1" lang="en-US" altLang="zh-CN" sz="140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CTT AAT GAG TTC CCT GAA ACC GTG CAC GGT TTT </a:t>
            </a:r>
            <a:endParaRPr kumimoji="1" lang="en-US" altLang="zh-CN" sz="140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40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rufipogon_3   ATG TGG GAT CCA TT</a:t>
            </a:r>
            <a:r>
              <a:rPr kumimoji="1" lang="en-US" altLang="zh-CN" sz="1400"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mn-cs"/>
              </a:rPr>
              <a:t>G</a:t>
            </a:r>
            <a:r>
              <a:rPr kumimoji="1" lang="en-US" altLang="zh-CN" sz="140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CTT AAT GAG TTC CCT GAA ACC GTG CAC GGT TTT</a:t>
            </a:r>
            <a:endParaRPr kumimoji="1" lang="en-US" altLang="zh-CN" sz="140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40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O.nivara </a:t>
            </a:r>
            <a:r>
              <a:rPr kumimoji="1" lang="en-US" altLang="zh-CN" sz="1400" i="1"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a:t>
            </a:r>
            <a:r>
              <a:rPr kumimoji="1" lang="en-US" altLang="zh-CN" sz="140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ATG TGG GAT CCA TTC CTT AAC GAG TTC CCT GAA AC</a:t>
            </a:r>
            <a:r>
              <a:rPr kumimoji="1" lang="en-US" altLang="zh-CN" sz="1400"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mn-cs"/>
              </a:rPr>
              <a:t>G</a:t>
            </a:r>
            <a:r>
              <a:rPr kumimoji="1" lang="en-US" altLang="zh-CN" sz="140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GTG CAC GGT TTT</a:t>
            </a:r>
            <a:endParaRPr kumimoji="1" lang="zh-CN" altLang="en-US" sz="140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3" name="下箭头 2"/>
          <p:cNvSpPr/>
          <p:nvPr/>
        </p:nvSpPr>
        <p:spPr>
          <a:xfrm>
            <a:off x="6243955" y="1153795"/>
            <a:ext cx="144145" cy="287655"/>
          </a:xfrm>
          <a:prstGeom prst="downArrow">
            <a:avLst/>
          </a:prstGeom>
          <a:gradFill>
            <a:gsLst>
              <a:gs pos="0">
                <a:srgbClr val="FE4444"/>
              </a:gs>
              <a:gs pos="100000">
                <a:srgbClr val="832B2B"/>
              </a:gs>
            </a:gsLst>
            <a:lin ang="5400000" scaled="0"/>
          </a:gradFill>
          <a:ln w="9525" cap="flat" cmpd="sng" algn="ctr">
            <a:solidFill>
              <a:schemeClr val="tx1"/>
            </a:solidFill>
            <a:prstDash val="solid"/>
            <a:round/>
            <a:headEnd type="none" w="med" len="med"/>
            <a:tailEnd type="none" w="med" len="med"/>
          </a:ln>
        </p:spPr>
        <p:txBody>
          <a:bodyPr vert="horz" wrap="non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1" lang="en-US"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sp>
        <p:nvSpPr>
          <p:cNvPr id="6" name="下箭头 5"/>
          <p:cNvSpPr/>
          <p:nvPr/>
        </p:nvSpPr>
        <p:spPr>
          <a:xfrm>
            <a:off x="3773805" y="1153795"/>
            <a:ext cx="144145" cy="287655"/>
          </a:xfrm>
          <a:prstGeom prst="downArrow">
            <a:avLst/>
          </a:prstGeom>
          <a:gradFill>
            <a:gsLst>
              <a:gs pos="0">
                <a:srgbClr val="FE4444"/>
              </a:gs>
              <a:gs pos="100000">
                <a:srgbClr val="832B2B"/>
              </a:gs>
            </a:gsLst>
            <a:lin ang="5400000" scaled="0"/>
          </a:gradFill>
          <a:ln w="9525" cap="flat" cmpd="sng" algn="ctr">
            <a:solidFill>
              <a:schemeClr val="tx1"/>
            </a:solidFill>
            <a:prstDash val="solid"/>
            <a:round/>
            <a:headEnd type="none" w="med" len="med"/>
            <a:tailEnd type="none" w="med" len="med"/>
          </a:ln>
        </p:spPr>
        <p:txBody>
          <a:bodyPr vert="horz" wrap="non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1" lang="en-US"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sp>
        <p:nvSpPr>
          <p:cNvPr id="8" name="文本框 7"/>
          <p:cNvSpPr txBox="1"/>
          <p:nvPr/>
        </p:nvSpPr>
        <p:spPr>
          <a:xfrm>
            <a:off x="5976620" y="596265"/>
            <a:ext cx="742315" cy="460375"/>
          </a:xfrm>
          <a:prstGeom prst="rect">
            <a:avLst/>
          </a:prstGeom>
          <a:noFill/>
        </p:spPr>
        <p:txBody>
          <a:bodyPr wrap="square" rtlCol="0">
            <a:spAutoFit/>
          </a:bodyPr>
          <a:p>
            <a:r>
              <a:rPr lang="en-US" altLang="zh-CN"/>
              <a:t>SNP</a:t>
            </a:r>
            <a:endParaRPr lang="en-US" altLang="zh-CN"/>
          </a:p>
        </p:txBody>
      </p:sp>
      <p:sp>
        <p:nvSpPr>
          <p:cNvPr id="9" name="下箭头 8"/>
          <p:cNvSpPr/>
          <p:nvPr/>
        </p:nvSpPr>
        <p:spPr>
          <a:xfrm>
            <a:off x="2997835" y="1153795"/>
            <a:ext cx="144145" cy="287655"/>
          </a:xfrm>
          <a:prstGeom prst="downArrow">
            <a:avLst/>
          </a:prstGeom>
          <a:gradFill>
            <a:gsLst>
              <a:gs pos="0">
                <a:srgbClr val="FECF40"/>
              </a:gs>
              <a:gs pos="100000">
                <a:srgbClr val="846C21"/>
              </a:gs>
            </a:gsLst>
            <a:lin ang="5400000" scaled="0"/>
          </a:gradFill>
          <a:ln w="9525" cap="flat" cmpd="sng" algn="ctr">
            <a:solidFill>
              <a:schemeClr val="tx1"/>
            </a:solidFill>
            <a:prstDash val="solid"/>
            <a:round/>
            <a:headEnd type="none" w="med" len="med"/>
            <a:tailEnd type="none" w="med" len="med"/>
          </a:ln>
        </p:spPr>
        <p:txBody>
          <a:bodyPr vert="horz" wrap="non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1" lang="en-US"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sp>
        <p:nvSpPr>
          <p:cNvPr id="2" name="文本框 1"/>
          <p:cNvSpPr txBox="1"/>
          <p:nvPr/>
        </p:nvSpPr>
        <p:spPr>
          <a:xfrm>
            <a:off x="2665095" y="596265"/>
            <a:ext cx="808990" cy="460375"/>
          </a:xfrm>
          <a:prstGeom prst="rect">
            <a:avLst/>
          </a:prstGeom>
          <a:noFill/>
        </p:spPr>
        <p:txBody>
          <a:bodyPr wrap="none" rtlCol="0">
            <a:spAutoFit/>
          </a:bodyPr>
          <a:p>
            <a:pPr algn="l"/>
            <a:r>
              <a:rPr lang="en-US" altLang="zh-CN">
                <a:sym typeface="+mn-ea"/>
              </a:rPr>
              <a:t>Indel</a:t>
            </a:r>
            <a:endParaRPr lang="en-US" altLang="zh-CN"/>
          </a:p>
        </p:txBody>
      </p:sp>
      <p:sp>
        <p:nvSpPr>
          <p:cNvPr id="9217" name="内容占位符 2"/>
          <p:cNvSpPr>
            <a:spLocks noGrp="1"/>
          </p:cNvSpPr>
          <p:nvPr>
            <p:ph idx="1"/>
          </p:nvPr>
        </p:nvSpPr>
        <p:spPr>
          <a:xfrm>
            <a:off x="250825" y="4292600"/>
            <a:ext cx="8515350" cy="1960563"/>
          </a:xfrm>
        </p:spPr>
        <p:txBody>
          <a:bodyPr wrap="square" lIns="91440" tIns="45720" rIns="91440" bIns="45720" anchor="t"/>
          <a:p>
            <a:pPr marL="457200" lvl="1" indent="0" eaLnBrk="1">
              <a:buNone/>
            </a:pPr>
            <a:r>
              <a:rPr lang="en-US" altLang="zh-CN" sz="2200" b="1" dirty="0"/>
              <a:t>Measure of polymorphism:</a:t>
            </a:r>
            <a:endParaRPr lang="en-US" altLang="zh-CN" sz="2200" b="1" dirty="0"/>
          </a:p>
          <a:p>
            <a:pPr lvl="2" eaLnBrk="1"/>
            <a:r>
              <a:rPr lang="en-US" altLang="zh-CN" i="1" dirty="0"/>
              <a:t>π</a:t>
            </a:r>
            <a:r>
              <a:rPr lang="en-US" altLang="zh-CN" dirty="0"/>
              <a:t> (Tajima 1983): the average pairwise nucleotide diversity</a:t>
            </a:r>
            <a:endParaRPr lang="en-US" altLang="zh-CN" dirty="0"/>
          </a:p>
          <a:p>
            <a:pPr lvl="2" eaLnBrk="1"/>
            <a:r>
              <a:rPr lang="en-US" altLang="zh-CN" i="1" dirty="0"/>
              <a:t>θ</a:t>
            </a:r>
            <a:r>
              <a:rPr lang="en-US" altLang="zh-CN" dirty="0"/>
              <a:t> (Watterson 1975): Watterson’s estimator. Number of separating sites per nucleotide site</a:t>
            </a:r>
            <a:endParaRPr lang="zh-CN" altLang="en-US" dirty="0"/>
          </a:p>
          <a:p>
            <a:endParaRPr lang="zh-CN" altLang="en-US" dirty="0"/>
          </a:p>
        </p:txBody>
      </p:sp>
      <p:sp>
        <p:nvSpPr>
          <p:cNvPr id="5" name="文本框 4"/>
          <p:cNvSpPr txBox="1"/>
          <p:nvPr/>
        </p:nvSpPr>
        <p:spPr>
          <a:xfrm>
            <a:off x="3465830" y="596265"/>
            <a:ext cx="742315" cy="460375"/>
          </a:xfrm>
          <a:prstGeom prst="rect">
            <a:avLst/>
          </a:prstGeom>
          <a:noFill/>
        </p:spPr>
        <p:txBody>
          <a:bodyPr wrap="square" rtlCol="0">
            <a:spAutoFit/>
          </a:bodyPr>
          <a:p>
            <a:r>
              <a:rPr lang="en-US" altLang="zh-CN"/>
              <a:t>SNP</a:t>
            </a:r>
            <a:endParaRPr lang="en-US" altLang="zh-CN"/>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b="1"/>
              <a:t>4.4 Crop pan-genomes</a:t>
            </a:r>
            <a:endParaRPr lang="en-US" altLang="zh-CN" b="1"/>
          </a:p>
        </p:txBody>
      </p:sp>
      <p:sp>
        <p:nvSpPr>
          <p:cNvPr id="3" name="内容占位符 2"/>
          <p:cNvSpPr>
            <a:spLocks noGrp="1"/>
          </p:cNvSpPr>
          <p:nvPr>
            <p:ph idx="1"/>
          </p:nvPr>
        </p:nvSpPr>
        <p:spPr/>
        <p:txBody>
          <a:bodyPr/>
          <a:p>
            <a:r>
              <a:rPr lang="zh-CN" altLang="en-US" sz="2800" b="1">
                <a:latin typeface="黑体" panose="02010609060101010101" pitchFamily="49" charset="-122"/>
                <a:ea typeface="黑体" panose="02010609060101010101" pitchFamily="49" charset="-122"/>
              </a:rPr>
              <a:t>作物基因组学一个前沿领域</a:t>
            </a:r>
            <a:endParaRPr lang="zh-CN" altLang="en-US" sz="2800" b="1">
              <a:latin typeface="黑体" panose="02010609060101010101" pitchFamily="49" charset="-122"/>
              <a:ea typeface="黑体" panose="02010609060101010101" pitchFamily="49" charset="-122"/>
            </a:endParaRPr>
          </a:p>
        </p:txBody>
      </p:sp>
      <p:pic>
        <p:nvPicPr>
          <p:cNvPr id="4" name="图片 3" descr="图1-7.20 A"/>
          <p:cNvPicPr>
            <a:picLocks noChangeAspect="1"/>
          </p:cNvPicPr>
          <p:nvPr>
            <p:custDataLst>
              <p:tags r:id="rId1"/>
            </p:custDataLst>
          </p:nvPr>
        </p:nvPicPr>
        <p:blipFill>
          <a:blip r:embed="rId2"/>
          <a:stretch>
            <a:fillRect/>
          </a:stretch>
        </p:blipFill>
        <p:spPr>
          <a:xfrm>
            <a:off x="1974850" y="2842895"/>
            <a:ext cx="5535295" cy="365061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4" name="图片 3" descr="7.25"/>
          <p:cNvPicPr>
            <a:picLocks noChangeAspect="1"/>
          </p:cNvPicPr>
          <p:nvPr/>
        </p:nvPicPr>
        <p:blipFill>
          <a:blip r:embed="rId1"/>
          <a:stretch>
            <a:fillRect/>
          </a:stretch>
        </p:blipFill>
        <p:spPr>
          <a:xfrm>
            <a:off x="478155" y="153670"/>
            <a:ext cx="6473190" cy="6550025"/>
          </a:xfrm>
          <a:prstGeom prst="rect">
            <a:avLst/>
          </a:prstGeom>
        </p:spPr>
      </p:pic>
      <p:sp>
        <p:nvSpPr>
          <p:cNvPr id="100" name="文本框 99"/>
          <p:cNvSpPr txBox="1"/>
          <p:nvPr/>
        </p:nvSpPr>
        <p:spPr>
          <a:xfrm>
            <a:off x="6972300" y="6205220"/>
            <a:ext cx="2143125" cy="275590"/>
          </a:xfrm>
          <a:prstGeom prst="rect">
            <a:avLst/>
          </a:prstGeom>
          <a:noFill/>
          <a:ln w="9525">
            <a:noFill/>
          </a:ln>
        </p:spPr>
        <p:txBody>
          <a:bodyPr wrap="square">
            <a:spAutoFit/>
          </a:bodyPr>
          <a:p>
            <a:pPr indent="127000"/>
            <a:r>
              <a:rPr lang="en-US" sz="1200">
                <a:latin typeface="Times New Roman" panose="02020603050405020304" pitchFamily="18" charset="0"/>
                <a:ea typeface="宋体" panose="02010600030101010101" pitchFamily="2" charset="-122"/>
                <a:cs typeface="Times New Roman" panose="02020603050405020304" pitchFamily="18" charset="0"/>
              </a:rPr>
              <a:t>(Bayer</a:t>
            </a:r>
            <a:r>
              <a:rPr lang="en-US" sz="1200">
                <a:latin typeface="Times New Roman" panose="02020603050405020304" pitchFamily="18" charset="0"/>
                <a:ea typeface="宋体" panose="02010600030101010101" pitchFamily="2" charset="-122"/>
              </a:rPr>
              <a:t> et al., 2020)</a:t>
            </a:r>
            <a:endParaRPr lang="zh-CN"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85800" y="1757680"/>
            <a:ext cx="7772400" cy="1143000"/>
          </a:xfrm>
        </p:spPr>
        <p:txBody>
          <a:bodyPr/>
          <a:p>
            <a:endParaRPr lang="zh-CN" altLang="en-US"/>
          </a:p>
        </p:txBody>
      </p:sp>
      <p:sp>
        <p:nvSpPr>
          <p:cNvPr id="3" name="内容占位符 2"/>
          <p:cNvSpPr>
            <a:spLocks noGrp="1"/>
          </p:cNvSpPr>
          <p:nvPr>
            <p:ph idx="1"/>
          </p:nvPr>
        </p:nvSpPr>
        <p:spPr/>
        <p:txBody>
          <a:bodyPr/>
          <a:p>
            <a:endParaRPr lang="zh-CN" altLang="en-US"/>
          </a:p>
        </p:txBody>
      </p:sp>
      <p:pic>
        <p:nvPicPr>
          <p:cNvPr id="4" name="图片 3" descr="7.24"/>
          <p:cNvPicPr>
            <a:picLocks noChangeAspect="1"/>
          </p:cNvPicPr>
          <p:nvPr/>
        </p:nvPicPr>
        <p:blipFill>
          <a:blip r:embed="rId1"/>
          <a:stretch>
            <a:fillRect/>
          </a:stretch>
        </p:blipFill>
        <p:spPr>
          <a:xfrm>
            <a:off x="72390" y="1212215"/>
            <a:ext cx="8903970" cy="4189095"/>
          </a:xfrm>
          <a:prstGeom prst="rect">
            <a:avLst/>
          </a:prstGeom>
        </p:spPr>
      </p:pic>
      <p:sp>
        <p:nvSpPr>
          <p:cNvPr id="100" name="文本框 99"/>
          <p:cNvSpPr txBox="1"/>
          <p:nvPr/>
        </p:nvSpPr>
        <p:spPr>
          <a:xfrm>
            <a:off x="6805930" y="5576570"/>
            <a:ext cx="1870710" cy="275590"/>
          </a:xfrm>
          <a:prstGeom prst="rect">
            <a:avLst/>
          </a:prstGeom>
          <a:noFill/>
          <a:ln w="9525">
            <a:noFill/>
          </a:ln>
        </p:spPr>
        <p:txBody>
          <a:bodyPr wrap="square">
            <a:spAutoFit/>
          </a:bodyPr>
          <a:p>
            <a:pPr indent="127000"/>
            <a:r>
              <a:rPr lang="en-US" sz="1200">
                <a:latin typeface="Times New Roman" panose="02020603050405020304" pitchFamily="18" charset="0"/>
                <a:ea typeface="宋体" panose="02010600030101010101" pitchFamily="2" charset="-122"/>
                <a:cs typeface="Times New Roman" panose="02020603050405020304" pitchFamily="18" charset="0"/>
              </a:rPr>
              <a:t>Sherman</a:t>
            </a:r>
            <a:r>
              <a:rPr lang="en-US" sz="1200">
                <a:latin typeface="Times New Roman" panose="02020603050405020304" pitchFamily="18" charset="0"/>
                <a:ea typeface="宋体" panose="02010600030101010101" pitchFamily="2" charset="-122"/>
              </a:rPr>
              <a:t> et al., 2020</a:t>
            </a:r>
            <a:endParaRPr lang="zh-CN"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4" name="图片 3" descr="图1-7.20  B"/>
          <p:cNvPicPr>
            <a:picLocks noChangeAspect="1"/>
          </p:cNvPicPr>
          <p:nvPr/>
        </p:nvPicPr>
        <p:blipFill>
          <a:blip r:embed="rId1"/>
          <a:stretch>
            <a:fillRect/>
          </a:stretch>
        </p:blipFill>
        <p:spPr>
          <a:xfrm>
            <a:off x="596265" y="4006215"/>
            <a:ext cx="3743325" cy="2695575"/>
          </a:xfrm>
          <a:prstGeom prst="rect">
            <a:avLst/>
          </a:prstGeom>
        </p:spPr>
      </p:pic>
      <p:pic>
        <p:nvPicPr>
          <p:cNvPr id="5" name="图片 4" descr="图1-7.4 "/>
          <p:cNvPicPr>
            <a:picLocks noChangeAspect="1"/>
          </p:cNvPicPr>
          <p:nvPr/>
        </p:nvPicPr>
        <p:blipFill>
          <a:blip r:embed="rId2"/>
          <a:stretch>
            <a:fillRect/>
          </a:stretch>
        </p:blipFill>
        <p:spPr>
          <a:xfrm>
            <a:off x="596265" y="826135"/>
            <a:ext cx="7861935" cy="3075305"/>
          </a:xfrm>
          <a:prstGeom prst="rect">
            <a:avLst/>
          </a:prstGeom>
        </p:spPr>
      </p:pic>
      <p:sp>
        <p:nvSpPr>
          <p:cNvPr id="100" name="文本框 99"/>
          <p:cNvSpPr txBox="1"/>
          <p:nvPr/>
        </p:nvSpPr>
        <p:spPr>
          <a:xfrm>
            <a:off x="829945" y="148908"/>
            <a:ext cx="5080000" cy="583565"/>
          </a:xfrm>
          <a:prstGeom prst="rect">
            <a:avLst/>
          </a:prstGeom>
          <a:noFill/>
          <a:ln w="9525">
            <a:noFill/>
          </a:ln>
        </p:spPr>
        <p:txBody>
          <a:bodyPr>
            <a:spAutoFit/>
          </a:bodyPr>
          <a:p>
            <a:r>
              <a:rPr lang="zh-CN" sz="2000">
                <a:latin typeface="黑体" panose="02010609060101010101" pitchFamily="49" charset="-122"/>
                <a:ea typeface="黑体" panose="02010609060101010101" pitchFamily="49" charset="-122"/>
                <a:cs typeface="黑体" panose="02010609060101010101" pitchFamily="49" charset="-122"/>
              </a:rPr>
              <a:t>泛基因组的三种基因组拼接和分析策略</a:t>
            </a:r>
            <a:endParaRPr lang="zh-CN" sz="2000">
              <a:latin typeface="黑体" panose="02010609060101010101" pitchFamily="49" charset="-122"/>
              <a:ea typeface="黑体" panose="02010609060101010101" pitchFamily="49" charset="-122"/>
              <a:cs typeface="黑体" panose="02010609060101010101" pitchFamily="49" charset="-122"/>
            </a:endParaRPr>
          </a:p>
          <a:p>
            <a:r>
              <a:rPr lang="zh-CN" sz="1200">
                <a:latin typeface="黑体" panose="02010609060101010101" pitchFamily="49" charset="-122"/>
                <a:ea typeface="黑体" panose="02010609060101010101" pitchFamily="49" charset="-122"/>
                <a:cs typeface="黑体" panose="02010609060101010101" pitchFamily="49" charset="-122"/>
              </a:rPr>
              <a:t>图中</a:t>
            </a:r>
            <a:r>
              <a:rPr lang="en-US" sz="1200">
                <a:latin typeface="黑体" panose="02010609060101010101" pitchFamily="49" charset="-122"/>
                <a:ea typeface="黑体" panose="02010609060101010101" pitchFamily="49" charset="-122"/>
                <a:cs typeface="黑体" panose="02010609060101010101" pitchFamily="49" charset="-122"/>
              </a:rPr>
              <a:t>a-d</a:t>
            </a:r>
            <a:r>
              <a:rPr lang="zh-CN" sz="1200">
                <a:latin typeface="黑体" panose="02010609060101010101" pitchFamily="49" charset="-122"/>
                <a:ea typeface="黑体" panose="02010609060101010101" pitchFamily="49" charset="-122"/>
                <a:cs typeface="黑体" panose="02010609060101010101" pitchFamily="49" charset="-122"/>
              </a:rPr>
              <a:t>指同一物种</a:t>
            </a:r>
            <a:r>
              <a:rPr lang="en-US" sz="1200">
                <a:latin typeface="黑体" panose="02010609060101010101" pitchFamily="49" charset="-122"/>
                <a:ea typeface="黑体" panose="02010609060101010101" pitchFamily="49" charset="-122"/>
                <a:cs typeface="黑体" panose="02010609060101010101" pitchFamily="49" charset="-122"/>
              </a:rPr>
              <a:t>4</a:t>
            </a:r>
            <a:r>
              <a:rPr lang="zh-CN" sz="1200">
                <a:latin typeface="黑体" panose="02010609060101010101" pitchFamily="49" charset="-122"/>
                <a:ea typeface="黑体" panose="02010609060101010101" pitchFamily="49" charset="-122"/>
                <a:cs typeface="黑体" panose="02010609060101010101" pitchFamily="49" charset="-122"/>
              </a:rPr>
              <a:t>个不同个体材料</a:t>
            </a:r>
            <a:r>
              <a:rPr lang="zh-CN" sz="1200">
                <a:latin typeface="黑体" panose="02010609060101010101" pitchFamily="49" charset="-122"/>
                <a:ea typeface="黑体" panose="02010609060101010101" pitchFamily="49" charset="-122"/>
                <a:cs typeface="黑体" panose="02010609060101010101" pitchFamily="49" charset="-122"/>
                <a:sym typeface="+mn-ea"/>
              </a:rPr>
              <a:t>（</a:t>
            </a:r>
            <a:r>
              <a:rPr lang="en-US" sz="1200">
                <a:latin typeface="黑体" panose="02010609060101010101" pitchFamily="49" charset="-122"/>
                <a:ea typeface="黑体" panose="02010609060101010101" pitchFamily="49" charset="-122"/>
                <a:cs typeface="黑体" panose="02010609060101010101" pitchFamily="49" charset="-122"/>
                <a:sym typeface="+mn-ea"/>
              </a:rPr>
              <a:t>Golicz et al., 2016</a:t>
            </a:r>
            <a:r>
              <a:rPr lang="zh-CN" sz="1200">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1200">
              <a:latin typeface="黑体" panose="02010609060101010101" pitchFamily="49" charset="-122"/>
              <a:ea typeface="黑体" panose="02010609060101010101" pitchFamily="49" charset="-122"/>
              <a:cs typeface="黑体" panose="02010609060101010101" pitchFamily="49" charset="-122"/>
            </a:endParaRPr>
          </a:p>
        </p:txBody>
      </p:sp>
      <p:sp>
        <p:nvSpPr>
          <p:cNvPr id="6" name="文本框 5"/>
          <p:cNvSpPr txBox="1"/>
          <p:nvPr/>
        </p:nvSpPr>
        <p:spPr>
          <a:xfrm>
            <a:off x="4638675" y="5244465"/>
            <a:ext cx="3953510" cy="1076325"/>
          </a:xfrm>
          <a:prstGeom prst="rect">
            <a:avLst/>
          </a:prstGeom>
          <a:noFill/>
          <a:ln w="9525">
            <a:noFill/>
          </a:ln>
        </p:spPr>
        <p:txBody>
          <a:bodyPr wrap="square">
            <a:spAutoFit/>
          </a:bodyPr>
          <a:p>
            <a:r>
              <a:rPr lang="zh-CN" sz="2000">
                <a:latin typeface="黑体" panose="02010609060101010101" pitchFamily="49" charset="-122"/>
                <a:ea typeface="黑体" panose="02010609060101010101" pitchFamily="49" charset="-122"/>
                <a:cs typeface="黑体" panose="02010609060101010101" pitchFamily="49" charset="-122"/>
              </a:rPr>
              <a:t>泛基因组相关数据变化</a:t>
            </a:r>
            <a:endParaRPr lang="zh-CN" sz="2000">
              <a:latin typeface="黑体" panose="02010609060101010101" pitchFamily="49" charset="-122"/>
              <a:ea typeface="黑体" panose="02010609060101010101" pitchFamily="49" charset="-122"/>
              <a:cs typeface="黑体" panose="02010609060101010101" pitchFamily="49" charset="-122"/>
            </a:endParaRPr>
          </a:p>
          <a:p>
            <a:endParaRPr lang="zh-CN" sz="2000">
              <a:latin typeface="黑体" panose="02010609060101010101" pitchFamily="49" charset="-122"/>
              <a:ea typeface="黑体" panose="02010609060101010101" pitchFamily="49" charset="-122"/>
              <a:cs typeface="黑体" panose="02010609060101010101" pitchFamily="49" charset="-122"/>
            </a:endParaRPr>
          </a:p>
          <a:p>
            <a:r>
              <a:rPr lang="zh-CN" sz="1200">
                <a:latin typeface="黑体" panose="02010609060101010101" pitchFamily="49" charset="-122"/>
                <a:ea typeface="黑体" panose="02010609060101010101" pitchFamily="49" charset="-122"/>
                <a:cs typeface="黑体" panose="02010609060101010101" pitchFamily="49" charset="-122"/>
              </a:rPr>
              <a:t>随着测定个体基因组数量增加，特定物种泛基因组和核心基因组大小变化趋势（引自</a:t>
            </a:r>
            <a:r>
              <a:rPr lang="en-US" sz="1200">
                <a:latin typeface="黑体" panose="02010609060101010101" pitchFamily="49" charset="-122"/>
                <a:ea typeface="黑体" panose="02010609060101010101" pitchFamily="49" charset="-122"/>
                <a:cs typeface="黑体" panose="02010609060101010101" pitchFamily="49" charset="-122"/>
              </a:rPr>
              <a:t>Golicz et al., 2016</a:t>
            </a:r>
            <a:r>
              <a:rPr lang="zh-CN" sz="1200">
                <a:latin typeface="黑体" panose="02010609060101010101" pitchFamily="49" charset="-122"/>
                <a:ea typeface="黑体" panose="02010609060101010101" pitchFamily="49" charset="-122"/>
                <a:cs typeface="黑体" panose="02010609060101010101" pitchFamily="49" charset="-122"/>
              </a:rPr>
              <a:t>）</a:t>
            </a:r>
            <a:endParaRPr lang="zh-CN" altLang="en-US">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4" name="图片 3" descr="图1-7.21 "/>
          <p:cNvPicPr>
            <a:picLocks noChangeAspect="1"/>
          </p:cNvPicPr>
          <p:nvPr/>
        </p:nvPicPr>
        <p:blipFill>
          <a:blip r:embed="rId1"/>
          <a:stretch>
            <a:fillRect/>
          </a:stretch>
        </p:blipFill>
        <p:spPr>
          <a:xfrm>
            <a:off x="167640" y="13970"/>
            <a:ext cx="7587615" cy="6826885"/>
          </a:xfrm>
          <a:prstGeom prst="rect">
            <a:avLst/>
          </a:prstGeom>
        </p:spPr>
      </p:pic>
      <p:sp>
        <p:nvSpPr>
          <p:cNvPr id="100" name="文本框 99"/>
          <p:cNvSpPr txBox="1"/>
          <p:nvPr/>
        </p:nvSpPr>
        <p:spPr>
          <a:xfrm>
            <a:off x="7800340" y="6451600"/>
            <a:ext cx="1491615" cy="275590"/>
          </a:xfrm>
          <a:prstGeom prst="rect">
            <a:avLst/>
          </a:prstGeom>
          <a:noFill/>
          <a:ln w="9525">
            <a:noFill/>
          </a:ln>
        </p:spPr>
        <p:txBody>
          <a:bodyPr wrap="square">
            <a:spAutoFit/>
          </a:bodyPr>
          <a:p>
            <a:r>
              <a:rPr lang="en-US" sz="1200">
                <a:latin typeface="Times New Roman" panose="02020603050405020304" pitchFamily="18" charset="0"/>
                <a:ea typeface="宋体" panose="02010600030101010101" pitchFamily="2" charset="-122"/>
              </a:rPr>
              <a:t>Zhao et al. 2018</a:t>
            </a:r>
            <a:endParaRPr lang="en-US" altLang="en-US" sz="1200">
              <a:latin typeface="Times New Roman" panose="02020603050405020304" pitchFamily="18" charset="0"/>
              <a:ea typeface="宋体" panose="0201060003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85800" y="537845"/>
            <a:ext cx="7772400" cy="1143000"/>
          </a:xfrm>
        </p:spPr>
        <p:txBody>
          <a:bodyPr/>
          <a:p>
            <a:r>
              <a:rPr lang="zh-CN" altLang="en-US" sz="3600" b="1"/>
              <a:t>Pan-</a:t>
            </a:r>
            <a:r>
              <a:rPr lang="en-US" altLang="zh-CN" sz="3600" b="1"/>
              <a:t>g</a:t>
            </a:r>
            <a:r>
              <a:rPr lang="zh-CN" altLang="en-US" sz="3600" b="1"/>
              <a:t>enome of </a:t>
            </a:r>
            <a:r>
              <a:rPr lang="en-US" altLang="zh-CN" sz="3600" b="1"/>
              <a:t>w</a:t>
            </a:r>
            <a:r>
              <a:rPr lang="zh-CN" altLang="en-US" sz="3600" b="1"/>
              <a:t>ild and </a:t>
            </a:r>
            <a:r>
              <a:rPr lang="en-US" altLang="zh-CN" sz="3600" b="1"/>
              <a:t>c</a:t>
            </a:r>
            <a:r>
              <a:rPr lang="zh-CN" altLang="en-US" sz="3600" b="1"/>
              <a:t>ultivated </a:t>
            </a:r>
            <a:r>
              <a:rPr lang="en-US" altLang="zh-CN" sz="3600" b="1"/>
              <a:t>s</a:t>
            </a:r>
            <a:r>
              <a:rPr lang="zh-CN" altLang="en-US" sz="3600" b="1"/>
              <a:t>oybeans</a:t>
            </a:r>
            <a:endParaRPr lang="zh-CN" altLang="en-US" sz="3600" b="1"/>
          </a:p>
        </p:txBody>
      </p:sp>
      <p:graphicFrame>
        <p:nvGraphicFramePr>
          <p:cNvPr id="4" name="内容占位符 3"/>
          <p:cNvGraphicFramePr>
            <a:graphicFrameLocks noChangeAspect="1"/>
          </p:cNvGraphicFramePr>
          <p:nvPr>
            <p:ph idx="1"/>
          </p:nvPr>
        </p:nvGraphicFramePr>
        <p:xfrm>
          <a:off x="890270" y="1931035"/>
          <a:ext cx="6007735" cy="4483735"/>
        </p:xfrm>
        <a:graphic>
          <a:graphicData uri="http://schemas.openxmlformats.org/presentationml/2006/ole">
            <mc:AlternateContent xmlns:mc="http://schemas.openxmlformats.org/markup-compatibility/2006">
              <mc:Choice xmlns:v="urn:schemas-microsoft-com:vml" Requires="v">
                <p:oleObj spid="_x0000_s5" name="" r:id="rId1" imgW="10096500" imgH="7534275" progId="Paint.Picture">
                  <p:embed/>
                </p:oleObj>
              </mc:Choice>
              <mc:Fallback>
                <p:oleObj name="" r:id="rId1" imgW="10096500" imgH="7534275" progId="Paint.Picture">
                  <p:embed/>
                  <p:pic>
                    <p:nvPicPr>
                      <p:cNvPr id="0" name="图片 4"/>
                      <p:cNvPicPr/>
                      <p:nvPr/>
                    </p:nvPicPr>
                    <p:blipFill>
                      <a:blip r:embed="rId2"/>
                      <a:stretch>
                        <a:fillRect/>
                      </a:stretch>
                    </p:blipFill>
                    <p:spPr>
                      <a:xfrm>
                        <a:off x="890270" y="1931035"/>
                        <a:ext cx="6007735" cy="4483735"/>
                      </a:xfrm>
                      <a:prstGeom prst="rect">
                        <a:avLst/>
                      </a:prstGeom>
                    </p:spPr>
                  </p:pic>
                </p:oleObj>
              </mc:Fallback>
            </mc:AlternateContent>
          </a:graphicData>
        </a:graphic>
      </p:graphicFrame>
      <p:sp>
        <p:nvSpPr>
          <p:cNvPr id="6" name="文本框 5"/>
          <p:cNvSpPr txBox="1"/>
          <p:nvPr/>
        </p:nvSpPr>
        <p:spPr>
          <a:xfrm>
            <a:off x="6929120" y="6077585"/>
            <a:ext cx="1824990" cy="337185"/>
          </a:xfrm>
          <a:prstGeom prst="rect">
            <a:avLst/>
          </a:prstGeom>
          <a:noFill/>
        </p:spPr>
        <p:txBody>
          <a:bodyPr wrap="none" rtlCol="0">
            <a:spAutoFit/>
          </a:bodyPr>
          <a:p>
            <a:r>
              <a:rPr lang="zh-CN" altLang="en-US" sz="1600"/>
              <a:t>（</a:t>
            </a:r>
            <a:r>
              <a:rPr lang="en-US" altLang="zh-CN" sz="1600"/>
              <a:t>Liu et al., 2020</a:t>
            </a:r>
            <a:r>
              <a:rPr lang="zh-CN" altLang="en-US" sz="1600"/>
              <a:t>）</a:t>
            </a:r>
            <a:endParaRPr lang="zh-CN" altLang="en-US" sz="1600"/>
          </a:p>
        </p:txBody>
      </p:sp>
      <p:sp>
        <p:nvSpPr>
          <p:cNvPr id="3" name="文本框 2"/>
          <p:cNvSpPr txBox="1"/>
          <p:nvPr/>
        </p:nvSpPr>
        <p:spPr>
          <a:xfrm>
            <a:off x="7029450" y="2673350"/>
            <a:ext cx="1724660" cy="1568450"/>
          </a:xfrm>
          <a:prstGeom prst="rect">
            <a:avLst/>
          </a:prstGeom>
          <a:noFill/>
        </p:spPr>
        <p:txBody>
          <a:bodyPr wrap="square" rtlCol="0">
            <a:spAutoFit/>
          </a:bodyPr>
          <a:p>
            <a:r>
              <a:rPr lang="en-US" altLang="zh-CN">
                <a:latin typeface="黑体" panose="02010609060101010101" pitchFamily="49" charset="-122"/>
                <a:ea typeface="黑体" panose="02010609060101010101" pitchFamily="49" charset="-122"/>
                <a:cs typeface="黑体" panose="02010609060101010101" pitchFamily="49" charset="-122"/>
              </a:rPr>
              <a:t>27</a:t>
            </a:r>
            <a:r>
              <a:rPr lang="zh-CN" altLang="en-US">
                <a:latin typeface="黑体" panose="02010609060101010101" pitchFamily="49" charset="-122"/>
                <a:ea typeface="黑体" panose="02010609060101010101" pitchFamily="49" charset="-122"/>
                <a:cs typeface="黑体" panose="02010609060101010101" pitchFamily="49" charset="-122"/>
              </a:rPr>
              <a:t>个栽培和野生大豆基因组（从头拼接）</a:t>
            </a:r>
            <a:endParaRPr lang="zh-CN" altLang="en-US">
              <a:latin typeface="黑体" panose="02010609060101010101" pitchFamily="49" charset="-122"/>
              <a:ea typeface="黑体" panose="02010609060101010101" pitchFamily="49" charset="-122"/>
              <a:cs typeface="黑体" panose="02010609060101010101" pitchFamily="49" charset="-122"/>
            </a:endParaRPr>
          </a:p>
        </p:txBody>
      </p:sp>
      <p:sp>
        <p:nvSpPr>
          <p:cNvPr id="7" name="文本框 6"/>
          <p:cNvSpPr txBox="1"/>
          <p:nvPr/>
        </p:nvSpPr>
        <p:spPr>
          <a:xfrm>
            <a:off x="1043940" y="4956175"/>
            <a:ext cx="309880" cy="1322070"/>
          </a:xfrm>
          <a:prstGeom prst="rect">
            <a:avLst/>
          </a:prstGeom>
          <a:noFill/>
        </p:spPr>
        <p:txBody>
          <a:bodyPr wrap="none" rtlCol="0">
            <a:spAutoFit/>
          </a:bodyPr>
          <a:p>
            <a:r>
              <a:rPr lang="en-US" altLang="zh-CN" sz="1000">
                <a:solidFill>
                  <a:schemeClr val="bg2"/>
                </a:solidFill>
              </a:rPr>
              <a:t>1</a:t>
            </a:r>
            <a:endParaRPr lang="en-US" altLang="zh-CN" sz="1000">
              <a:solidFill>
                <a:schemeClr val="bg2"/>
              </a:solidFill>
            </a:endParaRPr>
          </a:p>
          <a:p>
            <a:r>
              <a:rPr lang="en-US" sz="1000">
                <a:solidFill>
                  <a:schemeClr val="bg2"/>
                </a:solidFill>
              </a:rPr>
              <a:t>2</a:t>
            </a:r>
            <a:endParaRPr lang="en-US" sz="1000">
              <a:solidFill>
                <a:schemeClr val="bg2"/>
              </a:solidFill>
            </a:endParaRPr>
          </a:p>
          <a:p>
            <a:r>
              <a:rPr lang="en-US" sz="1000">
                <a:solidFill>
                  <a:schemeClr val="bg2"/>
                </a:solidFill>
              </a:rPr>
              <a:t>3</a:t>
            </a:r>
            <a:endParaRPr lang="en-US" sz="1000">
              <a:solidFill>
                <a:schemeClr val="bg2"/>
              </a:solidFill>
            </a:endParaRPr>
          </a:p>
          <a:p>
            <a:r>
              <a:rPr lang="en-US" sz="1000">
                <a:solidFill>
                  <a:schemeClr val="bg2"/>
                </a:solidFill>
              </a:rPr>
              <a:t>.</a:t>
            </a:r>
            <a:endParaRPr lang="en-US" sz="1000">
              <a:solidFill>
                <a:schemeClr val="bg2"/>
              </a:solidFill>
            </a:endParaRPr>
          </a:p>
          <a:p>
            <a:r>
              <a:rPr lang="en-US" altLang="zh-CN" sz="1000">
                <a:solidFill>
                  <a:schemeClr val="bg2"/>
                </a:solidFill>
              </a:rPr>
              <a:t>.</a:t>
            </a:r>
            <a:endParaRPr lang="zh-CN" altLang="en-US" sz="1000">
              <a:solidFill>
                <a:schemeClr val="bg2"/>
              </a:solidFill>
            </a:endParaRPr>
          </a:p>
          <a:p>
            <a:r>
              <a:rPr lang="en-US" altLang="zh-CN" sz="1000">
                <a:solidFill>
                  <a:schemeClr val="bg2"/>
                </a:solidFill>
              </a:rPr>
              <a:t>.</a:t>
            </a:r>
            <a:endParaRPr lang="en-US" altLang="zh-CN" sz="1000">
              <a:solidFill>
                <a:schemeClr val="bg2"/>
              </a:solidFill>
            </a:endParaRPr>
          </a:p>
          <a:p>
            <a:endParaRPr lang="zh-CN" altLang="en-US" sz="1000">
              <a:solidFill>
                <a:schemeClr val="bg2"/>
              </a:solidFill>
            </a:endParaRPr>
          </a:p>
          <a:p>
            <a:r>
              <a:rPr lang="en-US" altLang="zh-CN" sz="1000">
                <a:solidFill>
                  <a:schemeClr val="bg2"/>
                </a:solidFill>
              </a:rPr>
              <a:t>27</a:t>
            </a:r>
            <a:endParaRPr lang="en-US" altLang="zh-CN" sz="1000">
              <a:solidFill>
                <a:schemeClr val="bg2"/>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标题 1"/>
          <p:cNvSpPr>
            <a:spLocks noGrp="1"/>
          </p:cNvSpPr>
          <p:nvPr>
            <p:ph type="title"/>
          </p:nvPr>
        </p:nvSpPr>
        <p:spPr/>
        <p:txBody>
          <a:bodyPr vert="horz" wrap="square" lIns="91440" tIns="45720" rIns="91440" bIns="45720" anchor="ctr"/>
          <a:p>
            <a:r>
              <a:rPr lang="zh-CN" altLang="en-US" b="1" dirty="0">
                <a:latin typeface="黑体" panose="02010609060101010101" pitchFamily="49" charset="-122"/>
                <a:ea typeface="黑体" panose="02010609060101010101" pitchFamily="49" charset="-122"/>
              </a:rPr>
              <a:t>本讲小结</a:t>
            </a:r>
            <a:endParaRPr lang="zh-CN" altLang="en-US" b="1" dirty="0">
              <a:latin typeface="黑体" panose="02010609060101010101" pitchFamily="49" charset="-122"/>
              <a:ea typeface="黑体" panose="02010609060101010101" pitchFamily="49" charset="-122"/>
            </a:endParaRPr>
          </a:p>
        </p:txBody>
      </p:sp>
      <p:sp>
        <p:nvSpPr>
          <p:cNvPr id="82947" name="内容占位符 2"/>
          <p:cNvSpPr>
            <a:spLocks noGrp="1"/>
          </p:cNvSpPr>
          <p:nvPr>
            <p:ph idx="1"/>
          </p:nvPr>
        </p:nvSpPr>
        <p:spPr/>
        <p:txBody>
          <a:bodyPr vert="horz" wrap="square" lIns="91440" tIns="45720" rIns="91440" bIns="45720" anchor="t"/>
          <a:p>
            <a:r>
              <a:rPr lang="zh-CN" altLang="en-US" dirty="0"/>
              <a:t>基因组变异类型</a:t>
            </a:r>
            <a:endParaRPr lang="zh-CN" altLang="en-US" dirty="0"/>
          </a:p>
          <a:p>
            <a:r>
              <a:rPr lang="zh-CN" altLang="en-US" dirty="0"/>
              <a:t>群体基因组学一般</a:t>
            </a:r>
            <a:r>
              <a:rPr lang="zh-CN" altLang="en-US" dirty="0">
                <a:sym typeface="+mn-ea"/>
              </a:rPr>
              <a:t>分析</a:t>
            </a:r>
            <a:r>
              <a:rPr lang="zh-CN" altLang="en-US" dirty="0"/>
              <a:t>内容</a:t>
            </a:r>
            <a:endParaRPr lang="en-US" altLang="zh-CN" dirty="0"/>
          </a:p>
          <a:p>
            <a:r>
              <a:rPr lang="zh-CN" altLang="en-US" dirty="0">
                <a:sym typeface="+mn-ea"/>
              </a:rPr>
              <a:t>群体基因组学在</a:t>
            </a:r>
            <a:r>
              <a:rPr lang="zh-CN" altLang="en-US" dirty="0"/>
              <a:t>作物育种理论和方法上的应用有哪些？</a:t>
            </a:r>
            <a:endParaRPr lang="zh-CN" altLang="en-US" dirty="0"/>
          </a:p>
          <a:p>
            <a:r>
              <a:rPr lang="zh-CN" altLang="en-US" dirty="0"/>
              <a:t>泛基因组概念</a:t>
            </a:r>
            <a:endParaRPr lang="en-US" altLang="zh-CN" dirty="0"/>
          </a:p>
          <a:p>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4" name="图片 3" descr="7.23"/>
          <p:cNvPicPr>
            <a:picLocks noChangeAspect="1"/>
          </p:cNvPicPr>
          <p:nvPr/>
        </p:nvPicPr>
        <p:blipFill>
          <a:blip r:embed="rId1"/>
          <a:stretch>
            <a:fillRect/>
          </a:stretch>
        </p:blipFill>
        <p:spPr>
          <a:xfrm>
            <a:off x="1978660" y="31750"/>
            <a:ext cx="6951980" cy="6794500"/>
          </a:xfrm>
          <a:prstGeom prst="rect">
            <a:avLst/>
          </a:prstGeom>
        </p:spPr>
      </p:pic>
      <p:sp>
        <p:nvSpPr>
          <p:cNvPr id="5" name="文本框 4"/>
          <p:cNvSpPr txBox="1"/>
          <p:nvPr/>
        </p:nvSpPr>
        <p:spPr>
          <a:xfrm>
            <a:off x="155575" y="764540"/>
            <a:ext cx="1822450" cy="1198880"/>
          </a:xfrm>
          <a:prstGeom prst="rect">
            <a:avLst/>
          </a:prstGeom>
          <a:noFill/>
        </p:spPr>
        <p:txBody>
          <a:bodyPr wrap="square" rtlCol="0" anchor="t">
            <a:spAutoFit/>
          </a:bodyPr>
          <a:p>
            <a:r>
              <a:rPr lang="en-US" altLang="zh-CN" b="1" dirty="0">
                <a:sym typeface="+mn-ea"/>
              </a:rPr>
              <a:t>Structural V</a:t>
            </a:r>
            <a:r>
              <a:rPr lang="en-US" altLang="zh-CN" b="1" dirty="0">
                <a:sym typeface="+mn-ea"/>
              </a:rPr>
              <a:t>ariation</a:t>
            </a:r>
            <a:r>
              <a:rPr lang="en-US" altLang="zh-CN" dirty="0">
                <a:sym typeface="+mn-ea"/>
              </a:rPr>
              <a:t> (SV)</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Genomic structural variations  </a:t>
            </a:r>
            <a:endParaRPr lang="en-US" altLang="zh-CN"/>
          </a:p>
        </p:txBody>
      </p:sp>
      <p:sp>
        <p:nvSpPr>
          <p:cNvPr id="7" name="内容占位符 6"/>
          <p:cNvSpPr/>
          <p:nvPr>
            <p:ph idx="1"/>
          </p:nvPr>
        </p:nvSpPr>
        <p:spPr/>
        <p:txBody>
          <a:bodyPr/>
          <a:p>
            <a:endParaRPr lang="zh-CN" altLang="en-US"/>
          </a:p>
        </p:txBody>
      </p:sp>
      <p:pic>
        <p:nvPicPr>
          <p:cNvPr id="8" name="图片 7" descr="7.25"/>
          <p:cNvPicPr>
            <a:picLocks noChangeAspect="1"/>
          </p:cNvPicPr>
          <p:nvPr/>
        </p:nvPicPr>
        <p:blipFill>
          <a:blip r:embed="rId1"/>
          <a:stretch>
            <a:fillRect/>
          </a:stretch>
        </p:blipFill>
        <p:spPr>
          <a:xfrm>
            <a:off x="381000" y="2398395"/>
            <a:ext cx="8382000" cy="24193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标题 1"/>
          <p:cNvSpPr>
            <a:spLocks noGrp="1"/>
          </p:cNvSpPr>
          <p:nvPr>
            <p:ph type="title"/>
          </p:nvPr>
        </p:nvSpPr>
        <p:spPr/>
        <p:txBody>
          <a:bodyPr vert="horz" wrap="square" lIns="91440" tIns="45720" rIns="91440" bIns="45720" anchor="ctr"/>
          <a:p>
            <a:r>
              <a:rPr lang="en-US" altLang="zh-CN" dirty="0"/>
              <a:t>Genomic variations in natural population</a:t>
            </a:r>
            <a:endParaRPr lang="zh-CN" altLang="en-US" dirty="0"/>
          </a:p>
        </p:txBody>
      </p:sp>
      <p:sp>
        <p:nvSpPr>
          <p:cNvPr id="23555" name="内容占位符 2"/>
          <p:cNvSpPr>
            <a:spLocks noGrp="1"/>
          </p:cNvSpPr>
          <p:nvPr>
            <p:ph idx="1"/>
          </p:nvPr>
        </p:nvSpPr>
        <p:spPr>
          <a:xfrm>
            <a:off x="685800" y="2268220"/>
            <a:ext cx="7772400" cy="4114800"/>
          </a:xfrm>
        </p:spPr>
        <p:txBody>
          <a:bodyPr vert="horz" wrap="square" lIns="91440" tIns="45720" rIns="91440" bIns="45720" anchor="t"/>
          <a:p>
            <a:r>
              <a:rPr lang="en-US" altLang="zh-CN" dirty="0"/>
              <a:t>Arabidopsis as an example</a:t>
            </a:r>
            <a:endParaRPr lang="en-US" altLang="zh-CN" dirty="0"/>
          </a:p>
          <a:p>
            <a:r>
              <a:rPr lang="en-US" altLang="zh-CN" dirty="0"/>
              <a:t>Wild relatives of crops</a:t>
            </a:r>
            <a:endParaRPr lang="en-US" altLang="zh-CN" dirty="0"/>
          </a:p>
          <a:p>
            <a:pPr lvl="1"/>
            <a:r>
              <a:rPr lang="en-US" altLang="zh-CN" dirty="0">
                <a:sym typeface="+mn-ea"/>
              </a:rPr>
              <a:t>wild</a:t>
            </a:r>
            <a:endParaRPr lang="en-US" altLang="zh-CN" dirty="0">
              <a:sym typeface="+mn-ea"/>
            </a:endParaRPr>
          </a:p>
          <a:p>
            <a:pPr lvl="1"/>
            <a:r>
              <a:rPr lang="en-US" altLang="zh-CN" dirty="0">
                <a:sym typeface="+mn-ea"/>
              </a:rPr>
              <a:t>semi-wild</a:t>
            </a:r>
            <a:endParaRPr lang="en-US" altLang="zh-CN" dirty="0"/>
          </a:p>
          <a:p>
            <a:r>
              <a:rPr lang="en-US" altLang="zh-CN" dirty="0"/>
              <a:t>Weeds </a:t>
            </a:r>
            <a:endParaRPr lang="en-US" altLang="zh-CN" dirty="0"/>
          </a:p>
          <a:p>
            <a:pPr lvl="0"/>
            <a:r>
              <a:rPr lang="en-US" altLang="zh-CN" dirty="0"/>
              <a:t>...</a:t>
            </a:r>
            <a:endParaRPr lang="en-US" altLang="zh-C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标题 1"/>
          <p:cNvSpPr>
            <a:spLocks noGrp="1"/>
          </p:cNvSpPr>
          <p:nvPr>
            <p:ph type="title"/>
          </p:nvPr>
        </p:nvSpPr>
        <p:spPr/>
        <p:txBody>
          <a:bodyPr vert="horz" wrap="square" lIns="91440" tIns="45720" rIns="91440" bIns="45720" anchor="ctr"/>
          <a:p>
            <a:r>
              <a:rPr lang="en-US" altLang="zh-CN" dirty="0"/>
              <a:t>Arabidopsis population</a:t>
            </a:r>
            <a:endParaRPr lang="zh-CN" altLang="en-US" dirty="0"/>
          </a:p>
        </p:txBody>
      </p:sp>
      <p:sp>
        <p:nvSpPr>
          <p:cNvPr id="24579" name="内容占位符 2"/>
          <p:cNvSpPr>
            <a:spLocks noGrp="1"/>
          </p:cNvSpPr>
          <p:nvPr>
            <p:ph idx="1"/>
          </p:nvPr>
        </p:nvSpPr>
        <p:spPr/>
        <p:txBody>
          <a:bodyPr vert="horz" wrap="square" lIns="91440" tIns="45720" rIns="91440" bIns="45720" anchor="t"/>
          <a:p>
            <a:r>
              <a:rPr lang="en-US" altLang="zh-CN" dirty="0"/>
              <a:t>The 1001 Genomes Project (</a:t>
            </a:r>
            <a:r>
              <a:rPr lang="en-US" altLang="zh-CN" dirty="0">
                <a:hlinkClick r:id="rId1"/>
              </a:rPr>
              <a:t>www.1001genomes.org</a:t>
            </a:r>
            <a:r>
              <a:rPr lang="en-US" altLang="zh-CN" dirty="0"/>
              <a:t>)</a:t>
            </a:r>
            <a:endParaRPr lang="en-US" altLang="zh-CN" dirty="0"/>
          </a:p>
          <a:p>
            <a:r>
              <a:rPr lang="en-US" altLang="zh-CN" dirty="0"/>
              <a:t>A catalog of Arabidopsis thaliana genetic variation</a:t>
            </a:r>
            <a:endParaRPr lang="en-US" altLang="zh-CN" dirty="0"/>
          </a:p>
          <a:p>
            <a:r>
              <a:rPr lang="en-US" altLang="zh-CN" dirty="0"/>
              <a:t>Level of genomic variation (SNP density)</a:t>
            </a:r>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标题 1"/>
          <p:cNvSpPr>
            <a:spLocks noGrp="1"/>
          </p:cNvSpPr>
          <p:nvPr>
            <p:ph type="title"/>
          </p:nvPr>
        </p:nvSpPr>
        <p:spPr/>
        <p:txBody>
          <a:bodyPr vert="horz" wrap="square" lIns="91440" tIns="45720" rIns="91440" bIns="45720" anchor="ctr"/>
          <a:p>
            <a:r>
              <a:rPr lang="en-US" altLang="zh-CN" sz="3600" b="1" dirty="0"/>
              <a:t>Wild progenitor populations of crops</a:t>
            </a:r>
            <a:endParaRPr lang="zh-CN" altLang="en-US" sz="3600" b="1" dirty="0"/>
          </a:p>
        </p:txBody>
      </p:sp>
      <p:sp>
        <p:nvSpPr>
          <p:cNvPr id="25603" name="内容占位符 2"/>
          <p:cNvSpPr>
            <a:spLocks noGrp="1"/>
          </p:cNvSpPr>
          <p:nvPr>
            <p:ph idx="1"/>
          </p:nvPr>
        </p:nvSpPr>
        <p:spPr/>
        <p:txBody>
          <a:bodyPr vert="horz" wrap="square" lIns="91440" tIns="45720" rIns="91440" bIns="45720" anchor="t"/>
          <a:p>
            <a:pPr marL="285750" lvl="1" indent="-342900">
              <a:buClr>
                <a:schemeClr val="accent2"/>
              </a:buClr>
            </a:pPr>
            <a:r>
              <a:rPr lang="en-US" altLang="zh-CN" dirty="0"/>
              <a:t>446 diverse </a:t>
            </a:r>
            <a:r>
              <a:rPr lang="en-US" altLang="zh-CN" i="1" dirty="0"/>
              <a:t>O. rufipogon</a:t>
            </a:r>
            <a:r>
              <a:rPr lang="en-US" altLang="zh-CN" dirty="0"/>
              <a:t> accession (</a:t>
            </a:r>
            <a:r>
              <a:rPr lang="en-US" altLang="zh-CN" dirty="0">
                <a:sym typeface="+mn-ea"/>
              </a:rPr>
              <a:t>Huang et al, 2012)</a:t>
            </a:r>
            <a:endParaRPr lang="en-US" altLang="zh-CN" dirty="0">
              <a:sym typeface="+mn-ea"/>
            </a:endParaRPr>
          </a:p>
          <a:p>
            <a:pPr marL="285750" lvl="1" indent="-342900">
              <a:buClr>
                <a:schemeClr val="accent2"/>
              </a:buClr>
            </a:pPr>
            <a:r>
              <a:rPr lang="en-US" altLang="zh-CN" dirty="0"/>
              <a:t>103</a:t>
            </a:r>
            <a:r>
              <a:rPr lang="zh-CN" altLang="en-US" dirty="0"/>
              <a:t>个大刍草等 （</a:t>
            </a:r>
            <a:r>
              <a:rPr lang="en-US" altLang="zh-CN" dirty="0"/>
              <a:t>Chia et al., 2012</a:t>
            </a:r>
            <a:r>
              <a:rPr lang="zh-CN" altLang="en-US" dirty="0"/>
              <a:t>）</a:t>
            </a:r>
            <a:endParaRPr lang="zh-CN" altLang="en-US" dirty="0"/>
          </a:p>
          <a:p>
            <a:pPr marL="285750" lvl="1" indent="-342900">
              <a:buClr>
                <a:schemeClr val="accent2"/>
              </a:buClr>
            </a:pPr>
            <a:r>
              <a:rPr lang="en-US" altLang="zh-CN" dirty="0"/>
              <a:t>17</a:t>
            </a:r>
            <a:r>
              <a:rPr lang="zh-CN" altLang="en-US" dirty="0"/>
              <a:t>个野生大豆（</a:t>
            </a:r>
            <a:r>
              <a:rPr lang="en-US" altLang="zh-CN" dirty="0"/>
              <a:t>Lam et al., 2010</a:t>
            </a:r>
            <a:r>
              <a:rPr lang="zh-CN" altLang="en-US" dirty="0"/>
              <a:t>）</a:t>
            </a:r>
            <a:endParaRPr lang="zh-CN" altLang="en-US" b="1" dirty="0"/>
          </a:p>
          <a:p>
            <a:pPr marL="342900" lvl="1" indent="-342900">
              <a:buClr>
                <a:schemeClr val="accent2"/>
              </a:buClr>
            </a:pPr>
            <a:endParaRPr lang="en-US" altLang="zh-CN" dirty="0"/>
          </a:p>
          <a:p>
            <a:endParaRPr lang="zh-CN" altLang="en-US" dirty="0"/>
          </a:p>
        </p:txBody>
      </p:sp>
    </p:spTree>
  </p:cSld>
  <p:clrMapOvr>
    <a:masterClrMapping/>
  </p:clrMapOvr>
</p:sld>
</file>

<file path=ppt/tags/tag1.xml><?xml version="1.0" encoding="utf-8"?>
<p:tagLst xmlns:p="http://schemas.openxmlformats.org/presentationml/2006/main">
  <p:tag name="KSO_WM_UNIT_TABLE_BEAUTIFY" val="smartTable{02dde769-33fb-461f-ab9f-9296c5bce4eb}"/>
  <p:tag name="TABLE_ENDDRAG_ORIGIN_RECT" val="683*79"/>
  <p:tag name="TABLE_ENDDRAG_RECT" val="20*453*683*79"/>
</p:tagLst>
</file>

<file path=ppt/tags/tag2.xml><?xml version="1.0" encoding="utf-8"?>
<p:tagLst xmlns:p="http://schemas.openxmlformats.org/presentationml/2006/main">
  <p:tag name="KSO_WM_UNIT_TABLE_BEAUTIFY" val="smartTable{24bfbae7-e829-4257-9ba5-f2b0633c5b6d}"/>
  <p:tag name="TABLE_ENDDRAG_ORIGIN_RECT" val="516*273"/>
  <p:tag name="TABLE_ENDDRAG_RECT" val="115*133*516*273"/>
</p:tagLst>
</file>

<file path=ppt/tags/tag3.xml><?xml version="1.0" encoding="utf-8"?>
<p:tagLst xmlns:p="http://schemas.openxmlformats.org/presentationml/2006/main">
  <p:tag name="KSO_WM_UNIT_TABLE_BEAUTIFY" val="smartTable{78870f3a-4cfb-4221-8921-3fe03650bdc0}"/>
</p:tagLst>
</file>

<file path=ppt/tags/tag4.xml><?xml version="1.0" encoding="utf-8"?>
<p:tagLst xmlns:p="http://schemas.openxmlformats.org/presentationml/2006/main">
  <p:tag name="KSO_WM_UNIT_PLACING_PICTURE_USER_VIEWPORT" val="{&quot;height&quot;:7882,&quot;width&quot;:11952}"/>
</p:tagLst>
</file>

<file path=ppt/theme/theme1.xml><?xml version="1.0" encoding="utf-8"?>
<a:theme xmlns:a="http://schemas.openxmlformats.org/drawingml/2006/main" name="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Designs\Radar.pot</Template>
  <TotalTime>0</TotalTime>
  <Words>9180</Words>
  <Application>WPS 演示</Application>
  <PresentationFormat>全屏显示(4:3)</PresentationFormat>
  <Paragraphs>1380</Paragraphs>
  <Slides>46</Slides>
  <Notes>22</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2</vt:i4>
      </vt:variant>
      <vt:variant>
        <vt:lpstr>幻灯片标题</vt:lpstr>
      </vt:variant>
      <vt:variant>
        <vt:i4>46</vt:i4>
      </vt:variant>
    </vt:vector>
  </HeadingPairs>
  <TitlesOfParts>
    <vt:vector size="63" baseType="lpstr">
      <vt:lpstr>Arial</vt:lpstr>
      <vt:lpstr>宋体</vt:lpstr>
      <vt:lpstr>Wingdings</vt:lpstr>
      <vt:lpstr>Times New Roman</vt:lpstr>
      <vt:lpstr>MS PGothic</vt:lpstr>
      <vt:lpstr>仿宋</vt:lpstr>
      <vt:lpstr>微软雅黑</vt:lpstr>
      <vt:lpstr>Arial Unicode MS</vt:lpstr>
      <vt:lpstr>黑体</vt:lpstr>
      <vt:lpstr>方正舒体</vt:lpstr>
      <vt:lpstr>Times New Roman</vt:lpstr>
      <vt:lpstr>Wingdings</vt:lpstr>
      <vt:lpstr>Georgia</vt:lpstr>
      <vt:lpstr>Calibri</vt:lpstr>
      <vt:lpstr>Radar</vt:lpstr>
      <vt:lpstr>Paint.Picture</vt:lpstr>
      <vt:lpstr>Paint.Picture</vt:lpstr>
      <vt:lpstr>Lecture #4.  How plant genomes evolve?  (Part 2)</vt:lpstr>
      <vt:lpstr>4.1 Genomic variations</vt:lpstr>
      <vt:lpstr>Genomic variations</vt:lpstr>
      <vt:lpstr>PowerPoint 演示文稿</vt:lpstr>
      <vt:lpstr>PowerPoint 演示文稿</vt:lpstr>
      <vt:lpstr>Genomic structural variations  </vt:lpstr>
      <vt:lpstr>Genomic variations in natural population</vt:lpstr>
      <vt:lpstr>Arabidopsis population</vt:lpstr>
      <vt:lpstr>Wild progenitor populations of crops</vt:lpstr>
      <vt:lpstr>Genomic variations in crop and wild populations</vt:lpstr>
      <vt:lpstr>Intercultivar variation is so big</vt:lpstr>
      <vt:lpstr>Numbers of PAVs relative to the B73 reference genome</vt:lpstr>
      <vt:lpstr>Genomic variations and adaptation</vt:lpstr>
      <vt:lpstr>4.2 Population genomics analysis</vt:lpstr>
      <vt:lpstr>群体基因组学分析内容</vt:lpstr>
      <vt:lpstr>PowerPoint 演示文稿</vt:lpstr>
      <vt:lpstr>PowerPoint 演示文稿</vt:lpstr>
      <vt:lpstr>选择位点及其连带效应</vt:lpstr>
      <vt:lpstr>PowerPoint 演示文稿</vt:lpstr>
      <vt:lpstr>4.3 Crop population and artifical selection</vt:lpstr>
      <vt:lpstr>PowerPoint 演示文稿</vt:lpstr>
      <vt:lpstr>Domestication bottleneck</vt:lpstr>
      <vt:lpstr>Roadmap for crop genome study</vt:lpstr>
      <vt:lpstr>Crop populations: what hidden behind their genomes?</vt:lpstr>
      <vt:lpstr>背后故事1：作物起源——基因组证据</vt:lpstr>
      <vt:lpstr>PowerPoint 演示文稿</vt:lpstr>
      <vt:lpstr>PowerPoint 演示文稿</vt:lpstr>
      <vt:lpstr>背后故事2：Footprint of artificial seletion on crop genomes</vt:lpstr>
      <vt:lpstr>作物育种在基因组上选择的区域有多大？</vt:lpstr>
      <vt:lpstr> </vt:lpstr>
      <vt:lpstr>10%区域？</vt:lpstr>
      <vt:lpstr>Evolution of non-cong RNAs: artificial selection</vt:lpstr>
      <vt:lpstr>PowerPoint 演示文稿</vt:lpstr>
      <vt:lpstr>PowerPoint 演示文稿</vt:lpstr>
      <vt:lpstr>PowerPoint 演示文稿</vt:lpstr>
      <vt:lpstr>PowerPoint 演示文稿</vt:lpstr>
      <vt:lpstr>miRNAs are targets of artificial selection</vt:lpstr>
      <vt:lpstr>背后故事3：作物系谱——育种遗传传递 Pedigree and genomic relationship between members</vt:lpstr>
      <vt:lpstr>PowerPoint 演示文稿</vt:lpstr>
      <vt:lpstr>4.4 Crop pan-genomes</vt:lpstr>
      <vt:lpstr>PowerPoint 演示文稿</vt:lpstr>
      <vt:lpstr>PowerPoint 演示文稿</vt:lpstr>
      <vt:lpstr>PowerPoint 演示文稿</vt:lpstr>
      <vt:lpstr>PowerPoint 演示文稿</vt:lpstr>
      <vt:lpstr>Pan-genome of wild and cultivated soybeans</vt:lpstr>
      <vt:lpstr>本讲小结</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Bioinformatics 生物信息学</dc:title>
  <dc:creator>user</dc:creator>
  <cp:lastModifiedBy>樊龙江</cp:lastModifiedBy>
  <cp:revision>435</cp:revision>
  <dcterms:created xsi:type="dcterms:W3CDTF">2003-01-29T03:58:00Z</dcterms:created>
  <dcterms:modified xsi:type="dcterms:W3CDTF">2021-08-24T07:29:31Z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14C74565219041A79DF0203ACD9C6691</vt:lpwstr>
  </property>
</Properties>
</file>