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441" r:id="rId6"/>
    <p:sldId id="356" r:id="rId7"/>
    <p:sldId id="354" r:id="rId8"/>
    <p:sldId id="355" r:id="rId9"/>
    <p:sldId id="357" r:id="rId10"/>
    <p:sldId id="358" r:id="rId11"/>
    <p:sldId id="359" r:id="rId12"/>
    <p:sldId id="360" r:id="rId13"/>
    <p:sldId id="362" r:id="rId14"/>
    <p:sldId id="363" r:id="rId15"/>
    <p:sldId id="364" r:id="rId16"/>
    <p:sldId id="365" r:id="rId17"/>
    <p:sldId id="366" r:id="rId18"/>
    <p:sldId id="367" r:id="rId19"/>
    <p:sldId id="368" r:id="rId20"/>
    <p:sldId id="369" r:id="rId21"/>
    <p:sldId id="370" r:id="rId22"/>
    <p:sldId id="496" r:id="rId23"/>
    <p:sldId id="402" r:id="rId24"/>
    <p:sldId id="403" r:id="rId25"/>
    <p:sldId id="437" r:id="rId26"/>
    <p:sldId id="404" r:id="rId27"/>
    <p:sldId id="371" r:id="rId28"/>
    <p:sldId id="372" r:id="rId29"/>
    <p:sldId id="438" r:id="rId30"/>
    <p:sldId id="440" r:id="rId31"/>
    <p:sldId id="373" r:id="rId32"/>
    <p:sldId id="406" r:id="rId33"/>
    <p:sldId id="374" r:id="rId34"/>
    <p:sldId id="375" r:id="rId35"/>
    <p:sldId id="377" r:id="rId36"/>
    <p:sldId id="378" r:id="rId37"/>
    <p:sldId id="376" r:id="rId38"/>
    <p:sldId id="379" r:id="rId39"/>
    <p:sldId id="380" r:id="rId40"/>
    <p:sldId id="381" r:id="rId41"/>
    <p:sldId id="405" r:id="rId42"/>
    <p:sldId id="382" r:id="rId43"/>
    <p:sldId id="383" r:id="rId44"/>
    <p:sldId id="384" r:id="rId45"/>
    <p:sldId id="385" r:id="rId46"/>
    <p:sldId id="386" r:id="rId47"/>
    <p:sldId id="387" r:id="rId48"/>
    <p:sldId id="49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FFCC"/>
    <a:srgbClr val="CCECFF"/>
    <a:srgbClr val="336600"/>
    <a:srgbClr val="996633"/>
    <a:srgbClr val="663300"/>
    <a:srgbClr val="FFFF7B"/>
    <a:srgbClr val="0000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6"/>
    <p:restoredTop sz="80574"/>
  </p:normalViewPr>
  <p:slideViewPr>
    <p:cSldViewPr showGuides="1">
      <p:cViewPr varScale="1">
        <p:scale>
          <a:sx n="131" d="100"/>
          <a:sy n="131" d="100"/>
        </p:scale>
        <p:origin x="-29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6" name="Rectangle 4"/>
          <p:cNvSpPr>
            <a:spLocks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0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TextEdit="1"/>
          </p:cNvSpPr>
          <p:nvPr>
            <p:ph type="sldImg"/>
          </p:nvPr>
        </p:nvSpPr>
        <p:spPr/>
      </p:sp>
      <p:sp>
        <p:nvSpPr>
          <p:cNvPr id="5122" name="Rectangle 3"/>
          <p:cNvSpPr>
            <a:spLocks noGrp="1"/>
          </p:cNvSpPr>
          <p:nvPr>
            <p:ph type="body"/>
          </p:nvPr>
        </p:nvSpPr>
        <p:spPr/>
        <p:txBody>
          <a:bodyPr wrap="square" lIns="91440" tIns="45720" rIns="91440" bIns="45720" anchor="t" anchorCtr="0"/>
          <a:p>
            <a:pPr lvl="0"/>
            <a:r>
              <a:rPr lang="en-US" altLang="zh-CN" dirty="0"/>
              <a:t>For second time:</a:t>
            </a:r>
            <a:endParaRPr lang="en-US" altLang="zh-CN" dirty="0"/>
          </a:p>
          <a:p>
            <a:pPr lvl="0"/>
            <a:r>
              <a:rPr lang="en-US" altLang="zh-CN" dirty="0"/>
              <a:t>First three slides; bioinformatics history; bioinformatics map</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TextEdit="1"/>
          </p:cNvSpPr>
          <p:nvPr>
            <p:ph type="sldImg"/>
          </p:nvPr>
        </p:nvSpPr>
        <p:spPr>
          <a:xfrm>
            <a:off x="1165225" y="692150"/>
            <a:ext cx="4527550" cy="3395663"/>
          </a:xfrm>
        </p:spPr>
      </p:sp>
      <p:sp>
        <p:nvSpPr>
          <p:cNvPr id="44034" name="Text Box 3"/>
          <p:cNvSpPr/>
          <p:nvPr>
            <p:ph type="body"/>
          </p:nvPr>
        </p:nvSpPr>
        <p:spPr/>
        <p:txBody>
          <a:bodyPr wrap="square" lIns="91440" tIns="45720" rIns="91440" bIns="45720" anchor="t" anchorCtr="0"/>
          <a:p>
            <a:pPr lvl="0"/>
            <a:r>
              <a:rPr lang="en-US" altLang="zh-CN" dirty="0"/>
              <a:t>The branch lengths of an assumed tree are additive</a:t>
            </a:r>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8130" name="Rectangle 1"/>
          <p:cNvSpPr>
            <a:spLocks noTextEdit="1"/>
          </p:cNvSpPr>
          <p:nvPr>
            <p:ph type="sldImg"/>
          </p:nvPr>
        </p:nvSpPr>
        <p:spPr/>
      </p:sp>
      <p:sp>
        <p:nvSpPr>
          <p:cNvPr id="48131" name="Text Box 2"/>
          <p:cNvSpPr/>
          <p:nvPr>
            <p:ph type="body"/>
          </p:nvPr>
        </p:nvSpPr>
        <p:spPr>
          <a:xfrm>
            <a:off x="1046163" y="4338638"/>
            <a:ext cx="4767262" cy="3462337"/>
          </a:xfrm>
        </p:spPr>
        <p:txBody>
          <a:bodyPr wrap="none" lIns="91440" tIns="45720" rIns="91440" bIns="45720" anchor="ctr" anchorCtr="0"/>
          <a:p>
            <a:pPr lvl="0"/>
            <a:r>
              <a:rPr lang="zh-CN" altLang="en-US" dirty="0">
                <a:ea typeface="仿宋_GB2312"/>
              </a:rPr>
              <a:t>应用算术平均数的非加权成组配对法，</a:t>
            </a:r>
            <a:r>
              <a:rPr lang="en-US" altLang="zh-CN" dirty="0">
                <a:ea typeface="仿宋_GB2312"/>
              </a:rPr>
              <a:t>unweighted pair-group method using an arithmetic average</a:t>
            </a:r>
            <a:r>
              <a:rPr lang="en-US" altLang="zh-CN" dirty="0"/>
              <a:t> </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54274" name="Rectangle 1"/>
          <p:cNvSpPr>
            <a:spLocks noTextEdit="1"/>
          </p:cNvSpPr>
          <p:nvPr>
            <p:ph type="sldImg"/>
          </p:nvPr>
        </p:nvSpPr>
        <p:spPr/>
      </p:sp>
      <p:sp>
        <p:nvSpPr>
          <p:cNvPr id="54275" name="Rectangle 2"/>
          <p:cNvSpPr/>
          <p:nvPr>
            <p:ph type="body"/>
          </p:nvPr>
        </p:nvSpPr>
        <p:spPr>
          <a:xfrm>
            <a:off x="1046163" y="4338638"/>
            <a:ext cx="4767262" cy="3462337"/>
          </a:xfrm>
        </p:spPr>
        <p:txBody>
          <a:bodyPr wrap="none" lIns="91440" tIns="45720" rIns="91440" bIns="45720" anchor="ctr"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a:spLocks noTextEdit="1"/>
          </p:cNvSpPr>
          <p:nvPr>
            <p:ph type="sldImg"/>
          </p:nvPr>
        </p:nvSpPr>
        <p:spPr>
          <a:xfrm>
            <a:off x="1165225" y="692150"/>
            <a:ext cx="4527550" cy="3395663"/>
          </a:xfrm>
        </p:spPr>
      </p:sp>
      <p:sp>
        <p:nvSpPr>
          <p:cNvPr id="58370" name="Text Box 3"/>
          <p:cNvSpPr/>
          <p:nvPr>
            <p:ph type="body"/>
          </p:nvPr>
        </p:nvSpPr>
        <p:spPr/>
        <p:txBody>
          <a:bodyPr wrap="square" lIns="91440" tIns="45720" rIns="91440" bIns="45720" anchor="t" anchorCtr="0"/>
          <a:p>
            <a:pPr lvl="0"/>
            <a:r>
              <a:rPr lang="zh-CN" altLang="en-US" dirty="0">
                <a:ea typeface="仿宋_GB2312"/>
              </a:rPr>
              <a:t>*</a:t>
            </a:r>
            <a:r>
              <a:rPr lang="en-US" altLang="zh-CN" dirty="0">
                <a:ea typeface="仿宋_GB2312"/>
              </a:rPr>
              <a:t>hu、ch、go、or</a:t>
            </a:r>
            <a:r>
              <a:rPr lang="zh-CN" altLang="en-US" dirty="0">
                <a:ea typeface="仿宋_GB2312"/>
              </a:rPr>
              <a:t>和</a:t>
            </a:r>
            <a:r>
              <a:rPr lang="en-US" altLang="zh-CN" dirty="0">
                <a:ea typeface="仿宋_GB2312"/>
              </a:rPr>
              <a:t>gi</a:t>
            </a:r>
            <a:r>
              <a:rPr lang="zh-CN" altLang="en-US" dirty="0">
                <a:ea typeface="仿宋_GB2312"/>
              </a:rPr>
              <a:t>分别代表人、黑猩猩、大猩猩、猩猩和长臂猿</a:t>
            </a:r>
            <a:r>
              <a:rPr lang="zh-CN" altLang="en-US" dirty="0"/>
              <a:t> </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p:sp>
      <p:sp>
        <p:nvSpPr>
          <p:cNvPr id="63490" name="备注占位符 2"/>
          <p:cNvSpPr>
            <a:spLocks noGrp="1"/>
          </p:cNvSpPr>
          <p:nvPr>
            <p:ph type="body"/>
          </p:nvPr>
        </p:nvSpPr>
        <p:spPr/>
        <p:txBody>
          <a:bodyPr wrap="square" lIns="91440" tIns="45720" rIns="91440" bIns="45720" anchor="t" anchorCtr="0"/>
          <a:p>
            <a:pPr lvl="0"/>
            <a:r>
              <a:rPr lang="zh-CN" altLang="en-US" dirty="0"/>
              <a:t>简约和</a:t>
            </a:r>
            <a:r>
              <a:rPr lang="en-US" altLang="zh-CN" dirty="0"/>
              <a:t>ML</a:t>
            </a:r>
            <a:r>
              <a:rPr lang="zh-CN" altLang="en-US" dirty="0"/>
              <a:t>方法不讲</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2"/>
          <p:cNvSpPr>
            <a:spLocks noTextEdit="1"/>
          </p:cNvSpPr>
          <p:nvPr>
            <p:ph type="sldImg"/>
          </p:nvPr>
        </p:nvSpPr>
        <p:spPr>
          <a:xfrm>
            <a:off x="1165225" y="692150"/>
            <a:ext cx="4527550" cy="3395663"/>
          </a:xfrm>
        </p:spPr>
      </p:sp>
      <p:sp>
        <p:nvSpPr>
          <p:cNvPr id="67586" name="Text Box 3"/>
          <p:cNvSpPr/>
          <p:nvPr>
            <p:ph type="body"/>
          </p:nvPr>
        </p:nvSpPr>
        <p:spPr/>
        <p:txBody>
          <a:bodyPr wrap="square" lIns="91440" tIns="45720" rIns="91440" bIns="45720" anchor="t" anchorCtr="0"/>
          <a:p>
            <a:pPr lvl="0"/>
            <a:r>
              <a:rPr lang="zh-CN" altLang="en-US" sz="3600" b="1" dirty="0"/>
              <a:t>. </a:t>
            </a:r>
            <a:r>
              <a:rPr lang="en-US" altLang="zh-CN" dirty="0"/>
              <a:t>is a substitution</a:t>
            </a:r>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p:sp>
      <p:sp>
        <p:nvSpPr>
          <p:cNvPr id="71682" name="备注占位符 2"/>
          <p:cNvSpPr>
            <a:spLocks noGrp="1"/>
          </p:cNvSpPr>
          <p:nvPr>
            <p:ph type="body"/>
          </p:nvPr>
        </p:nvSpPr>
        <p:spPr/>
        <p:txBody>
          <a:bodyPr wrap="square" lIns="91440" tIns="45720" rIns="91440" bIns="45720" anchor="t" anchorCtr="0"/>
          <a:p>
            <a:pPr lvl="0"/>
            <a:endParaRPr lang="zh-CN" altLang="en-US" dirty="0"/>
          </a:p>
        </p:txBody>
      </p:sp>
      <p:sp>
        <p:nvSpPr>
          <p:cNvPr id="71683"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TextEdit="1"/>
          </p:cNvSpPr>
          <p:nvPr>
            <p:ph type="sldImg"/>
          </p:nvPr>
        </p:nvSpPr>
        <p:spPr/>
      </p:sp>
      <p:sp>
        <p:nvSpPr>
          <p:cNvPr id="5122" name="Rectangle 3"/>
          <p:cNvSpPr>
            <a:spLocks noGrp="1"/>
          </p:cNvSpPr>
          <p:nvPr>
            <p:ph type="body"/>
          </p:nvPr>
        </p:nvSpPr>
        <p:spPr/>
        <p:txBody>
          <a:bodyPr wrap="square" lIns="91440" tIns="45720" rIns="91440" bIns="45720" anchor="t" anchorCtr="0"/>
          <a:p>
            <a:pPr lvl="0"/>
            <a:r>
              <a:rPr lang="en-US" altLang="zh-CN" dirty="0"/>
              <a:t>For second time:</a:t>
            </a:r>
            <a:endParaRPr lang="en-US" altLang="zh-CN" dirty="0"/>
          </a:p>
          <a:p>
            <a:pPr lvl="0"/>
            <a:r>
              <a:rPr lang="en-US" altLang="zh-CN" dirty="0"/>
              <a:t>First three slides; bioinformatics history; bioinformatics map</a:t>
            </a: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p:sp>
      <p:sp>
        <p:nvSpPr>
          <p:cNvPr id="8194" name="备注占位符 2"/>
          <p:cNvSpPr>
            <a:spLocks noGrp="1"/>
          </p:cNvSpPr>
          <p:nvPr>
            <p:ph type="body"/>
          </p:nvPr>
        </p:nvSpPr>
        <p:spPr/>
        <p:txBody>
          <a:bodyPr wrap="square" lIns="91440" tIns="45720" rIns="91440" bIns="45720" anchor="t" anchorCtr="0"/>
          <a:p>
            <a:pPr lvl="0"/>
            <a:r>
              <a:rPr lang="zh-CN" altLang="en-US" dirty="0"/>
              <a:t>知识点：遗传变异类型；系统发育树构建方法</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TextEdit="1"/>
          </p:cNvSpPr>
          <p:nvPr>
            <p:ph type="sldImg"/>
          </p:nvPr>
        </p:nvSpPr>
        <p:spPr/>
      </p:sp>
      <p:sp>
        <p:nvSpPr>
          <p:cNvPr id="13314" name="Rectangle 3"/>
          <p:cNvSpPr/>
          <p:nvPr>
            <p:ph type="body"/>
          </p:nvPr>
        </p:nvSpPr>
        <p:spPr>
          <a:solidFill>
            <a:srgbClr val="FFFFFF"/>
          </a:solidFill>
          <a:ln>
            <a:solidFill>
              <a:srgbClr val="000000"/>
            </a:solidFill>
            <a:miter/>
          </a:ln>
        </p:spPr>
        <p:txBody>
          <a:bodyPr wrap="square" lIns="91429" tIns="45714" rIns="91429" bIns="45714" anchor="t" anchorCtr="0"/>
          <a:p>
            <a:pPr lvl="0"/>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482" name="Rectangle 1"/>
          <p:cNvSpPr>
            <a:spLocks noTextEdit="1"/>
          </p:cNvSpPr>
          <p:nvPr>
            <p:ph type="sldImg"/>
          </p:nvPr>
        </p:nvSpPr>
        <p:spPr/>
      </p:sp>
      <p:sp>
        <p:nvSpPr>
          <p:cNvPr id="20483" name="Rectangle 2"/>
          <p:cNvSpPr/>
          <p:nvPr>
            <p:ph type="body"/>
          </p:nvPr>
        </p:nvSpPr>
        <p:spPr>
          <a:xfrm>
            <a:off x="1046163" y="4338638"/>
            <a:ext cx="4767262" cy="3462337"/>
          </a:xfrm>
        </p:spPr>
        <p:txBody>
          <a:bodyPr wrap="none" lIns="91440" tIns="45720" rIns="91440" bIns="45720" anchor="ctr"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p:sp>
      <p:sp>
        <p:nvSpPr>
          <p:cNvPr id="22530" name="备注占位符 2"/>
          <p:cNvSpPr>
            <a:spLocks noGrp="1"/>
          </p:cNvSpPr>
          <p:nvPr>
            <p:ph type="body"/>
          </p:nvPr>
        </p:nvSpPr>
        <p:spPr/>
        <p:txBody>
          <a:bodyPr wrap="square" lIns="91440" tIns="45720" rIns="91440" bIns="45720" anchor="t" anchorCtr="0"/>
          <a:p>
            <a:pPr lvl="0"/>
            <a:endParaRPr lang="zh-CN" altLang="en-US" dirty="0"/>
          </a:p>
        </p:txBody>
      </p:sp>
      <p:sp>
        <p:nvSpPr>
          <p:cNvPr id="22531"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0722" name="Rectangle 1025"/>
          <p:cNvSpPr>
            <a:spLocks noTextEdit="1"/>
          </p:cNvSpPr>
          <p:nvPr>
            <p:ph type="sldImg"/>
          </p:nvPr>
        </p:nvSpPr>
        <p:spPr/>
      </p:sp>
      <p:sp>
        <p:nvSpPr>
          <p:cNvPr id="30723" name="Rectangle 1026"/>
          <p:cNvSpPr/>
          <p:nvPr>
            <p:ph type="body"/>
          </p:nvPr>
        </p:nvSpPr>
        <p:spPr>
          <a:xfrm>
            <a:off x="1046163" y="4338638"/>
            <a:ext cx="4767262" cy="3462337"/>
          </a:xfrm>
        </p:spPr>
        <p:txBody>
          <a:bodyPr wrap="none" lIns="91440" tIns="45720" rIns="91440" bIns="45720" anchor="ctr"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p:sp>
      <p:sp>
        <p:nvSpPr>
          <p:cNvPr id="34818" name="备注占位符 2"/>
          <p:cNvSpPr>
            <a:spLocks noGrp="1"/>
          </p:cNvSpPr>
          <p:nvPr>
            <p:ph type="body"/>
          </p:nvPr>
        </p:nvSpPr>
        <p:spPr/>
        <p:txBody>
          <a:bodyPr wrap="square" lIns="91440" tIns="45720" rIns="91440" bIns="45720" anchor="t" anchorCtr="0"/>
          <a:p>
            <a:pPr lvl="0"/>
            <a:r>
              <a:rPr lang="en-US" altLang="zh-CN" dirty="0"/>
              <a:t>D=-LONG(S)</a:t>
            </a:r>
            <a:endParaRPr lang="en-US" altLang="zh-CN" dirty="0"/>
          </a:p>
          <a:p>
            <a:pPr lvl="0"/>
            <a:r>
              <a:rPr lang="en-US" altLang="zh-CN" dirty="0"/>
              <a:t>K</a:t>
            </a:r>
            <a:endParaRPr lang="zh-CN" altLang="en-US" dirty="0"/>
          </a:p>
        </p:txBody>
      </p:sp>
      <p:sp>
        <p:nvSpPr>
          <p:cNvPr id="34819"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TextEdit="1"/>
          </p:cNvSpPr>
          <p:nvPr>
            <p:ph type="sldImg"/>
          </p:nvPr>
        </p:nvSpPr>
        <p:spPr>
          <a:xfrm>
            <a:off x="1165225" y="692150"/>
            <a:ext cx="4527550" cy="3395663"/>
          </a:xfrm>
        </p:spPr>
      </p:sp>
      <p:sp>
        <p:nvSpPr>
          <p:cNvPr id="37890" name="Text Box 3"/>
          <p:cNvSpPr/>
          <p:nvPr>
            <p:ph type="body"/>
          </p:nvPr>
        </p:nvSpPr>
        <p:spPr/>
        <p:txBody>
          <a:bodyPr wrap="square" lIns="91440" tIns="45720" rIns="91440" bIns="45720" anchor="t" anchorCtr="0"/>
          <a:p>
            <a:pPr lvl="0"/>
            <a:r>
              <a:rPr lang="zh-CN" altLang="en-US" sz="2900" dirty="0">
                <a:latin typeface="仿宋_GB2312"/>
                <a:ea typeface="仿宋_GB2312"/>
              </a:rPr>
              <a:t>替换：替代，置换等</a:t>
            </a:r>
            <a:endParaRPr lang="zh-CN" altLang="en-US" sz="2900" dirty="0">
              <a:latin typeface="仿宋_GB2312"/>
              <a:ea typeface="仿宋_GB231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050" name="Group 29"/>
          <p:cNvGrpSpPr/>
          <p:nvPr/>
        </p:nvGrpSpPr>
        <p:grpSpPr>
          <a:xfrm>
            <a:off x="0" y="0"/>
            <a:ext cx="9144000" cy="6858000"/>
            <a:chOff x="0" y="0"/>
            <a:chExt cx="5760" cy="4320"/>
          </a:xfrm>
        </p:grpSpPr>
        <p:grpSp>
          <p:nvGrpSpPr>
            <p:cNvPr id="2051" name="Group 2"/>
            <p:cNvGrpSpPr/>
            <p:nvPr userDrawn="1"/>
          </p:nvGrpSpPr>
          <p:grpSpPr>
            <a:xfrm>
              <a:off x="0" y="0"/>
              <a:ext cx="5568" cy="4320"/>
              <a:chOff x="0" y="0"/>
              <a:chExt cx="5568" cy="4320"/>
            </a:xfrm>
          </p:grpSpPr>
          <p:grpSp>
            <p:nvGrpSpPr>
              <p:cNvPr id="2052" name="Group 3"/>
              <p:cNvGrpSpPr/>
              <p:nvPr userDrawn="1"/>
            </p:nvGrpSpPr>
            <p:grpSpPr>
              <a:xfrm>
                <a:off x="0" y="0"/>
                <a:ext cx="3216" cy="3072"/>
                <a:chOff x="0" y="0"/>
                <a:chExt cx="2928" cy="2784"/>
              </a:xfrm>
            </p:grpSpPr>
            <p:sp>
              <p:nvSpPr>
                <p:cNvPr id="2053" name="Oval 4"/>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4" name="Oval 5"/>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5" name="Oval 6"/>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6" name="Oval 7"/>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7" name="Oval 8"/>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2058" name="Group 9"/>
              <p:cNvGrpSpPr/>
              <p:nvPr userDrawn="1"/>
            </p:nvGrpSpPr>
            <p:grpSpPr>
              <a:xfrm>
                <a:off x="2016" y="2016"/>
                <a:ext cx="2448" cy="2304"/>
                <a:chOff x="0" y="0"/>
                <a:chExt cx="2928" cy="2784"/>
              </a:xfrm>
            </p:grpSpPr>
            <p:sp>
              <p:nvSpPr>
                <p:cNvPr id="2059" name="Oval 10"/>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0" name="Oval 11"/>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1" name="Oval 12"/>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2" name="Oval 13"/>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3" name="Oval 14"/>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2064" name="Group 15"/>
              <p:cNvGrpSpPr/>
              <p:nvPr userDrawn="1"/>
            </p:nvGrpSpPr>
            <p:grpSpPr>
              <a:xfrm>
                <a:off x="2832" y="96"/>
                <a:ext cx="2736" cy="2592"/>
                <a:chOff x="0" y="0"/>
                <a:chExt cx="2928" cy="2784"/>
              </a:xfrm>
            </p:grpSpPr>
            <p:sp>
              <p:nvSpPr>
                <p:cNvPr id="2065" name="Oval 16"/>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6" name="Oval 17"/>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7" name="Oval 18"/>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8" name="Oval 19"/>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 name="Oval 20"/>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sp>
          <p:nvSpPr>
            <p:cNvPr id="3" name="Line 26"/>
            <p:cNvSpPr/>
            <p:nvPr userDrawn="1"/>
          </p:nvSpPr>
          <p:spPr>
            <a:xfrm flipH="1">
              <a:off x="0" y="1536"/>
              <a:ext cx="1584" cy="2160"/>
            </a:xfrm>
            <a:prstGeom prst="line">
              <a:avLst/>
            </a:prstGeom>
            <a:ln w="9525" cap="flat" cmpd="sng">
              <a:solidFill>
                <a:schemeClr val="accent1"/>
              </a:solidFill>
              <a:prstDash val="dash"/>
              <a:round/>
              <a:headEnd type="none" w="med" len="med"/>
              <a:tailEnd type="none" w="med" len="med"/>
            </a:ln>
          </p:spPr>
        </p:sp>
        <p:sp>
          <p:nvSpPr>
            <p:cNvPr id="2071" name="Line 27"/>
            <p:cNvSpPr/>
            <p:nvPr userDrawn="1"/>
          </p:nvSpPr>
          <p:spPr>
            <a:xfrm>
              <a:off x="4176" y="1392"/>
              <a:ext cx="1584" cy="1728"/>
            </a:xfrm>
            <a:prstGeom prst="line">
              <a:avLst/>
            </a:prstGeom>
            <a:ln w="9525" cap="flat" cmpd="sng">
              <a:solidFill>
                <a:schemeClr val="accent1"/>
              </a:solidFill>
              <a:prstDash val="dash"/>
              <a:round/>
              <a:headEnd type="none" w="med" len="med"/>
              <a:tailEnd type="none" w="med" len="med"/>
            </a:ln>
          </p:spPr>
        </p:sp>
        <p:sp>
          <p:nvSpPr>
            <p:cNvPr id="2072" name="Line 28"/>
            <p:cNvSpPr/>
            <p:nvPr userDrawn="1"/>
          </p:nvSpPr>
          <p:spPr>
            <a:xfrm flipV="1">
              <a:off x="3216" y="0"/>
              <a:ext cx="240" cy="3120"/>
            </a:xfrm>
            <a:prstGeom prst="line">
              <a:avLst/>
            </a:prstGeom>
            <a:ln w="9525" cap="flat" cmpd="sng">
              <a:solidFill>
                <a:schemeClr val="accent1"/>
              </a:solidFill>
              <a:prstDash val="solid"/>
              <a:round/>
              <a:headEnd type="none" w="med" len="med"/>
              <a:tailEnd type="none" w="med" len="med"/>
            </a:ln>
          </p:spPr>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2070" name="Rectangle 2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49" name="Rectangle 23"/>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Rectangle 24"/>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Rectangle 25"/>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050" name="Group 29"/>
          <p:cNvGrpSpPr/>
          <p:nvPr/>
        </p:nvGrpSpPr>
        <p:grpSpPr>
          <a:xfrm>
            <a:off x="0" y="0"/>
            <a:ext cx="9144000" cy="6858000"/>
            <a:chOff x="0" y="0"/>
            <a:chExt cx="5760" cy="4320"/>
          </a:xfrm>
        </p:grpSpPr>
        <p:grpSp>
          <p:nvGrpSpPr>
            <p:cNvPr id="2051" name="Group 2"/>
            <p:cNvGrpSpPr/>
            <p:nvPr userDrawn="1"/>
          </p:nvGrpSpPr>
          <p:grpSpPr>
            <a:xfrm>
              <a:off x="0" y="0"/>
              <a:ext cx="5568" cy="4320"/>
              <a:chOff x="0" y="0"/>
              <a:chExt cx="5568" cy="4320"/>
            </a:xfrm>
          </p:grpSpPr>
          <p:grpSp>
            <p:nvGrpSpPr>
              <p:cNvPr id="2052" name="Group 3"/>
              <p:cNvGrpSpPr/>
              <p:nvPr userDrawn="1"/>
            </p:nvGrpSpPr>
            <p:grpSpPr>
              <a:xfrm>
                <a:off x="0" y="0"/>
                <a:ext cx="3216" cy="3072"/>
                <a:chOff x="0" y="0"/>
                <a:chExt cx="2928" cy="2784"/>
              </a:xfrm>
            </p:grpSpPr>
            <p:sp>
              <p:nvSpPr>
                <p:cNvPr id="2053" name="Oval 4"/>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4" name="Oval 5"/>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5" name="Oval 6"/>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6" name="Oval 7"/>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57" name="Oval 8"/>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2058" name="Group 9"/>
              <p:cNvGrpSpPr/>
              <p:nvPr userDrawn="1"/>
            </p:nvGrpSpPr>
            <p:grpSpPr>
              <a:xfrm>
                <a:off x="2016" y="2016"/>
                <a:ext cx="2448" cy="2304"/>
                <a:chOff x="0" y="0"/>
                <a:chExt cx="2928" cy="2784"/>
              </a:xfrm>
            </p:grpSpPr>
            <p:sp>
              <p:nvSpPr>
                <p:cNvPr id="2059" name="Oval 10"/>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0" name="Oval 11"/>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1" name="Oval 12"/>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2" name="Oval 13"/>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3" name="Oval 14"/>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2064" name="Group 15"/>
              <p:cNvGrpSpPr/>
              <p:nvPr userDrawn="1"/>
            </p:nvGrpSpPr>
            <p:grpSpPr>
              <a:xfrm>
                <a:off x="2832" y="96"/>
                <a:ext cx="2736" cy="2592"/>
                <a:chOff x="0" y="0"/>
                <a:chExt cx="2928" cy="2784"/>
              </a:xfrm>
            </p:grpSpPr>
            <p:sp>
              <p:nvSpPr>
                <p:cNvPr id="2065" name="Oval 16"/>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6" name="Oval 17"/>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7" name="Oval 18"/>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068" name="Oval 19"/>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2" name="Oval 20"/>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sp>
          <p:nvSpPr>
            <p:cNvPr id="3" name="Line 26"/>
            <p:cNvSpPr/>
            <p:nvPr userDrawn="1"/>
          </p:nvSpPr>
          <p:spPr>
            <a:xfrm flipH="1">
              <a:off x="0" y="1536"/>
              <a:ext cx="1584" cy="2160"/>
            </a:xfrm>
            <a:prstGeom prst="line">
              <a:avLst/>
            </a:prstGeom>
            <a:ln w="9525" cap="flat" cmpd="sng">
              <a:solidFill>
                <a:schemeClr val="accent1"/>
              </a:solidFill>
              <a:prstDash val="dash"/>
              <a:round/>
              <a:headEnd type="none" w="med" len="med"/>
              <a:tailEnd type="none" w="med" len="med"/>
            </a:ln>
          </p:spPr>
        </p:sp>
        <p:sp>
          <p:nvSpPr>
            <p:cNvPr id="2071" name="Line 27"/>
            <p:cNvSpPr/>
            <p:nvPr userDrawn="1"/>
          </p:nvSpPr>
          <p:spPr>
            <a:xfrm>
              <a:off x="4176" y="1392"/>
              <a:ext cx="1584" cy="1728"/>
            </a:xfrm>
            <a:prstGeom prst="line">
              <a:avLst/>
            </a:prstGeom>
            <a:ln w="9525" cap="flat" cmpd="sng">
              <a:solidFill>
                <a:schemeClr val="accent1"/>
              </a:solidFill>
              <a:prstDash val="dash"/>
              <a:round/>
              <a:headEnd type="none" w="med" len="med"/>
              <a:tailEnd type="none" w="med" len="med"/>
            </a:ln>
          </p:spPr>
        </p:sp>
        <p:sp>
          <p:nvSpPr>
            <p:cNvPr id="2072" name="Line 28"/>
            <p:cNvSpPr/>
            <p:nvPr userDrawn="1"/>
          </p:nvSpPr>
          <p:spPr>
            <a:xfrm flipV="1">
              <a:off x="3216" y="0"/>
              <a:ext cx="240" cy="3120"/>
            </a:xfrm>
            <a:prstGeom prst="line">
              <a:avLst/>
            </a:prstGeom>
            <a:ln w="9525" cap="flat" cmpd="sng">
              <a:solidFill>
                <a:schemeClr val="accent1"/>
              </a:solidFill>
              <a:prstDash val="solid"/>
              <a:round/>
              <a:headEnd type="none" w="med" len="med"/>
              <a:tailEnd type="none" w="med" len="med"/>
            </a:ln>
          </p:spPr>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2070" name="Rectangle 2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49" name="Rectangle 23"/>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Rectangle 24"/>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Rectangle 25"/>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p:grpSp>
        <p:nvGrpSpPr>
          <p:cNvPr id="1026" name="Group 25"/>
          <p:cNvGrpSpPr/>
          <p:nvPr/>
        </p:nvGrpSpPr>
        <p:grpSpPr>
          <a:xfrm>
            <a:off x="0" y="0"/>
            <a:ext cx="8839200" cy="6858000"/>
            <a:chOff x="0" y="0"/>
            <a:chExt cx="5568" cy="4320"/>
          </a:xfrm>
        </p:grpSpPr>
        <p:grpSp>
          <p:nvGrpSpPr>
            <p:cNvPr id="1027" name="Group 12"/>
            <p:cNvGrpSpPr/>
            <p:nvPr userDrawn="1"/>
          </p:nvGrpSpPr>
          <p:grpSpPr>
            <a:xfrm>
              <a:off x="0" y="0"/>
              <a:ext cx="3216" cy="3072"/>
              <a:chOff x="0" y="0"/>
              <a:chExt cx="2928" cy="2784"/>
            </a:xfrm>
          </p:grpSpPr>
          <p:sp>
            <p:nvSpPr>
              <p:cNvPr id="1028" name="Oval 7"/>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29" name="Oval 8"/>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0" name="Oval 9"/>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1" name="Oval 10"/>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2" name="Oval 11"/>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1033" name="Group 13"/>
            <p:cNvGrpSpPr/>
            <p:nvPr userDrawn="1"/>
          </p:nvGrpSpPr>
          <p:grpSpPr>
            <a:xfrm>
              <a:off x="2016" y="2016"/>
              <a:ext cx="2448" cy="2304"/>
              <a:chOff x="0" y="0"/>
              <a:chExt cx="2928" cy="2784"/>
            </a:xfrm>
          </p:grpSpPr>
          <p:sp>
            <p:nvSpPr>
              <p:cNvPr id="1034" name="Oval 14"/>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5" name="Oval 15"/>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6" name="Oval 16"/>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7" name="Oval 17"/>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8" name="Oval 18"/>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1039" name="Group 19"/>
            <p:cNvGrpSpPr/>
            <p:nvPr userDrawn="1"/>
          </p:nvGrpSpPr>
          <p:grpSpPr>
            <a:xfrm>
              <a:off x="2832" y="96"/>
              <a:ext cx="2736" cy="2592"/>
              <a:chOff x="0" y="0"/>
              <a:chExt cx="2928" cy="2784"/>
            </a:xfrm>
          </p:grpSpPr>
          <p:sp>
            <p:nvSpPr>
              <p:cNvPr id="1040" name="Oval 20"/>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1" name="Oval 21"/>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2" name="Oval 22"/>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3" name="Oval 23"/>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4" name="Oval 24"/>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sp>
        <p:nvSpPr>
          <p:cNvPr id="1045"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46" name="Rectangle 3"/>
          <p:cNvSpPr>
            <a:spLocks noGrp="1"/>
          </p:cNvSpPr>
          <p:nvPr>
            <p:ph type="body"/>
          </p:nvPr>
        </p:nvSpPr>
        <p:spPr>
          <a:xfrm>
            <a:off x="685800" y="1981200"/>
            <a:ext cx="7772400" cy="4114800"/>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5"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p:grpSp>
        <p:nvGrpSpPr>
          <p:cNvPr id="1026" name="Group 25"/>
          <p:cNvGrpSpPr/>
          <p:nvPr/>
        </p:nvGrpSpPr>
        <p:grpSpPr>
          <a:xfrm>
            <a:off x="0" y="0"/>
            <a:ext cx="8839200" cy="6858000"/>
            <a:chOff x="0" y="0"/>
            <a:chExt cx="5568" cy="4320"/>
          </a:xfrm>
        </p:grpSpPr>
        <p:grpSp>
          <p:nvGrpSpPr>
            <p:cNvPr id="1027" name="Group 12"/>
            <p:cNvGrpSpPr/>
            <p:nvPr userDrawn="1"/>
          </p:nvGrpSpPr>
          <p:grpSpPr>
            <a:xfrm>
              <a:off x="0" y="0"/>
              <a:ext cx="3216" cy="3072"/>
              <a:chOff x="0" y="0"/>
              <a:chExt cx="2928" cy="2784"/>
            </a:xfrm>
          </p:grpSpPr>
          <p:sp>
            <p:nvSpPr>
              <p:cNvPr id="1028" name="Oval 7"/>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29" name="Oval 8"/>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0" name="Oval 9"/>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1" name="Oval 10"/>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2" name="Oval 11"/>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1033" name="Group 13"/>
            <p:cNvGrpSpPr/>
            <p:nvPr userDrawn="1"/>
          </p:nvGrpSpPr>
          <p:grpSpPr>
            <a:xfrm>
              <a:off x="2016" y="2016"/>
              <a:ext cx="2448" cy="2304"/>
              <a:chOff x="0" y="0"/>
              <a:chExt cx="2928" cy="2784"/>
            </a:xfrm>
          </p:grpSpPr>
          <p:sp>
            <p:nvSpPr>
              <p:cNvPr id="1034" name="Oval 14"/>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5" name="Oval 15"/>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6" name="Oval 16"/>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7" name="Oval 17"/>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38" name="Oval 18"/>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nvGrpSpPr>
            <p:cNvPr id="1039" name="Group 19"/>
            <p:cNvGrpSpPr/>
            <p:nvPr userDrawn="1"/>
          </p:nvGrpSpPr>
          <p:grpSpPr>
            <a:xfrm>
              <a:off x="2832" y="96"/>
              <a:ext cx="2736" cy="2592"/>
              <a:chOff x="0" y="0"/>
              <a:chExt cx="2928" cy="2784"/>
            </a:xfrm>
          </p:grpSpPr>
          <p:sp>
            <p:nvSpPr>
              <p:cNvPr id="1040" name="Oval 20"/>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1" name="Oval 21"/>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2" name="Oval 22"/>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3" name="Oval 23"/>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sp>
            <p:nvSpPr>
              <p:cNvPr id="1044" name="Oval 24"/>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indent="0"/>
                <a:endParaRPr lang="zh-CN" altLang="en-US" dirty="0">
                  <a:latin typeface="Times New Roman" panose="02020603050405020304" pitchFamily="18" charset="0"/>
                </a:endParaRPr>
              </a:p>
            </p:txBody>
          </p:sp>
        </p:grpSp>
      </p:grpSp>
      <p:sp>
        <p:nvSpPr>
          <p:cNvPr id="1045"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46" name="Rectangle 3"/>
          <p:cNvSpPr>
            <a:spLocks noGrp="1"/>
          </p:cNvSpPr>
          <p:nvPr>
            <p:ph type="body"/>
          </p:nvPr>
        </p:nvSpPr>
        <p:spPr>
          <a:xfrm>
            <a:off x="685800" y="1981200"/>
            <a:ext cx="7772400" cy="4114800"/>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5"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fontAlgn="base" hangingPunct="1"/>
            <a:fld id="{9A0DB2DC-4C9A-4742-B13C-FB6460FD3503}" type="slidenum">
              <a:rPr lang="zh-CN" altLang="en-US" strike="noStrike" noProof="1" dirty="0">
                <a:latin typeface="Times New Roman" panose="02020603050405020304" pitchFamily="18" charset="0"/>
                <a:ea typeface="宋体" panose="02010600030101010101" pitchFamily="2" charset="-122"/>
                <a:cs typeface="+mn-cs"/>
              </a:rPr>
            </a:fld>
            <a:endParaRPr lang="zh-CN" altLang="en-US" strike="noStrike" noProof="1"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20.wmf"/><Relationship Id="rId1"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4.wmf"/><Relationship Id="rId1"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26.wmf"/><Relationship Id="rId3" Type="http://schemas.openxmlformats.org/officeDocument/2006/relationships/oleObject" Target="../embeddings/oleObject5.bin"/><Relationship Id="rId2" Type="http://schemas.openxmlformats.org/officeDocument/2006/relationships/image" Target="../media/image25.wmf"/><Relationship Id="rId1"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 Id="rId3" Type="http://schemas.openxmlformats.org/officeDocument/2006/relationships/oleObject" Target="../embeddings/oleObject9.bin"/><Relationship Id="rId2" Type="http://schemas.openxmlformats.org/officeDocument/2006/relationships/image" Target="../media/image29.wmf"/><Relationship Id="rId1"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2.xml"/><Relationship Id="rId4" Type="http://schemas.openxmlformats.org/officeDocument/2006/relationships/image" Target="../media/image33.wmf"/><Relationship Id="rId3" Type="http://schemas.openxmlformats.org/officeDocument/2006/relationships/oleObject" Target="../embeddings/oleObject12.bin"/><Relationship Id="rId2" Type="http://schemas.openxmlformats.org/officeDocument/2006/relationships/image" Target="../media/image32.wmf"/><Relationship Id="rId1"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6.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35.wmf"/><Relationship Id="rId3" Type="http://schemas.openxmlformats.org/officeDocument/2006/relationships/oleObject" Target="../embeddings/oleObject14.bin"/><Relationship Id="rId2" Type="http://schemas.openxmlformats.org/officeDocument/2006/relationships/image" Target="../media/image34.wmf"/><Relationship Id="rId1"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17.bin"/><Relationship Id="rId4" Type="http://schemas.openxmlformats.org/officeDocument/2006/relationships/image" Target="../media/image37.wmf"/><Relationship Id="rId3" Type="http://schemas.openxmlformats.org/officeDocument/2006/relationships/oleObject" Target="../embeddings/oleObject16.bin"/><Relationship Id="rId2" Type="http://schemas.openxmlformats.org/officeDocument/2006/relationships/image" Target="../media/image36.wmf"/><Relationship Id="rId1"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40.wmf"/><Relationship Id="rId3" Type="http://schemas.openxmlformats.org/officeDocument/2006/relationships/oleObject" Target="../embeddings/oleObject19.bin"/><Relationship Id="rId2" Type="http://schemas.openxmlformats.org/officeDocument/2006/relationships/image" Target="../media/image39.wmf"/><Relationship Id="rId1"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oleObject" Target="../embeddings/oleObject20.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ctrTitle"/>
          </p:nvPr>
        </p:nvSpPr>
        <p:spPr>
          <a:xfrm>
            <a:off x="539750" y="1269048"/>
            <a:ext cx="810895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5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方正舒体" panose="02010601030101010101" pitchFamily="2" charset="-122"/>
                <a:cs typeface="+mj-cs"/>
              </a:rPr>
              <a:t>5. </a:t>
            </a:r>
            <a:r>
              <a:rPr kumimoji="1" lang="en-US" altLang="zh-CN" sz="54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方正舒体" panose="02010601030101010101" pitchFamily="2" charset="-122"/>
                <a:cs typeface="+mj-cs"/>
              </a:rPr>
              <a:t>Phylogenetic Tree</a:t>
            </a:r>
            <a:endParaRPr kumimoji="1" lang="zh-CN" altLang="en-US" sz="5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DotumChe" pitchFamily="49" charset="-127"/>
              <a:cs typeface="+mj-cs"/>
            </a:endParaRPr>
          </a:p>
        </p:txBody>
      </p:sp>
      <p:sp>
        <p:nvSpPr>
          <p:cNvPr id="4098" name="副标题 1"/>
          <p:cNvSpPr>
            <a:spLocks noGrp="1"/>
          </p:cNvSpPr>
          <p:nvPr>
            <p:ph type="subTitle" idx="1"/>
          </p:nvPr>
        </p:nvSpPr>
        <p:spPr>
          <a:xfrm>
            <a:off x="1476375" y="2852420"/>
            <a:ext cx="6911975" cy="1752600"/>
          </a:xfrm>
        </p:spPr>
        <p:txBody>
          <a:bodyPr wrap="square" lIns="91440" tIns="45720" rIns="91440" bIns="45720" anchor="t" anchorCtr="0"/>
          <a:p>
            <a:pPr algn="l">
              <a:buSzPct val="110000"/>
            </a:pPr>
            <a:r>
              <a:rPr kumimoji="1" lang="en-US" altLang="zh-CN" b="1" dirty="0">
                <a:solidFill>
                  <a:srgbClr val="FF0000"/>
                </a:solidFill>
                <a:latin typeface="+mn-lt"/>
                <a:ea typeface="+mn-ea"/>
                <a:cs typeface="+mn-cs"/>
              </a:rPr>
              <a:t>5.1 Genetic polymorphism and phylogenetic tree</a:t>
            </a:r>
            <a:endParaRPr kumimoji="1" lang="en-US" altLang="zh-CN" b="1" dirty="0">
              <a:solidFill>
                <a:srgbClr val="FF0000"/>
              </a:solidFill>
              <a:latin typeface="+mn-lt"/>
              <a:ea typeface="+mn-ea"/>
              <a:cs typeface="+mn-cs"/>
            </a:endParaRPr>
          </a:p>
          <a:p>
            <a:pPr algn="l">
              <a:buSzPct val="110000"/>
            </a:pPr>
            <a:endParaRPr kumimoji="1" lang="en-US" altLang="zh-CN" b="1" dirty="0">
              <a:solidFill>
                <a:srgbClr val="FF0000"/>
              </a:solidFill>
              <a:latin typeface="+mn-lt"/>
              <a:ea typeface="+mn-ea"/>
              <a:cs typeface="+mn-cs"/>
            </a:endParaRPr>
          </a:p>
          <a:p>
            <a:pPr algn="l">
              <a:buSzPct val="110000"/>
            </a:pPr>
            <a:r>
              <a:rPr kumimoji="1" lang="en-US" altLang="zh-CN" b="1" dirty="0">
                <a:solidFill>
                  <a:srgbClr val="FF0000"/>
                </a:solidFill>
                <a:latin typeface="+mn-lt"/>
                <a:ea typeface="+mn-ea"/>
                <a:cs typeface="+mn-cs"/>
              </a:rPr>
              <a:t>5.2 Construction of phylogenetic tree</a:t>
            </a:r>
            <a:endParaRPr kumimoji="1" lang="zh-CN" altLang="en-US" b="1" dirty="0">
              <a:latin typeface="+mn-lt"/>
              <a:ea typeface="+mn-ea"/>
              <a:cs typeface="+mn-cs"/>
            </a:endParaRPr>
          </a:p>
        </p:txBody>
      </p:sp>
      <p:sp>
        <p:nvSpPr>
          <p:cNvPr id="2" name="文本框 1"/>
          <p:cNvSpPr txBox="1"/>
          <p:nvPr/>
        </p:nvSpPr>
        <p:spPr>
          <a:xfrm>
            <a:off x="396240" y="403860"/>
            <a:ext cx="8145780" cy="460375"/>
          </a:xfrm>
          <a:prstGeom prst="rect">
            <a:avLst/>
          </a:prstGeom>
          <a:noFill/>
        </p:spPr>
        <p:txBody>
          <a:bodyPr wrap="none" rtlCol="0">
            <a:spAutoFit/>
          </a:bodyPr>
          <a:p>
            <a:r>
              <a:rPr lang="zh-CN" altLang="en-US" b="1">
                <a:latin typeface="黑体" panose="02010609060101010101" pitchFamily="49" charset="-122"/>
                <a:ea typeface="黑体" panose="02010609060101010101" pitchFamily="49" charset="-122"/>
                <a:cs typeface="黑体" panose="02010609060101010101" pitchFamily="49" charset="-122"/>
              </a:rPr>
              <a:t>《生物信息学》（第二版）（樊龙江主编，</a:t>
            </a:r>
            <a:r>
              <a:rPr lang="en-US" altLang="zh-CN" b="1">
                <a:latin typeface="黑体" panose="02010609060101010101" pitchFamily="49" charset="-122"/>
                <a:ea typeface="黑体" panose="02010609060101010101" pitchFamily="49" charset="-122"/>
                <a:cs typeface="黑体" panose="02010609060101010101" pitchFamily="49" charset="-122"/>
              </a:rPr>
              <a:t>2021</a:t>
            </a:r>
            <a:r>
              <a:rPr lang="zh-CN" altLang="en-US" b="1">
                <a:latin typeface="黑体" panose="02010609060101010101" pitchFamily="49" charset="-122"/>
                <a:ea typeface="黑体" panose="02010609060101010101" pitchFamily="49" charset="-122"/>
                <a:cs typeface="黑体" panose="02010609060101010101" pitchFamily="49" charset="-122"/>
              </a:rPr>
              <a:t>）配套</a:t>
            </a:r>
            <a:r>
              <a:rPr lang="en-US" altLang="zh-CN" b="1">
                <a:latin typeface="黑体" panose="02010609060101010101" pitchFamily="49" charset="-122"/>
                <a:ea typeface="黑体" panose="02010609060101010101" pitchFamily="49" charset="-122"/>
                <a:cs typeface="黑体" panose="02010609060101010101" pitchFamily="49" charset="-122"/>
              </a:rPr>
              <a:t>PPT5</a:t>
            </a:r>
            <a:endParaRPr lang="en-US" altLang="zh-CN"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1026"/>
          <p:cNvSpPr txBox="1"/>
          <p:nvPr/>
        </p:nvSpPr>
        <p:spPr>
          <a:xfrm>
            <a:off x="827088" y="758825"/>
            <a:ext cx="2835275" cy="831850"/>
          </a:xfrm>
          <a:prstGeom prst="rect">
            <a:avLst/>
          </a:prstGeom>
          <a:noFill/>
          <a:ln w="9525">
            <a:noFill/>
          </a:ln>
        </p:spPr>
        <p:txBody>
          <a:bodyPr wrap="none" lIns="91430" tIns="45715" rIns="91430" bIns="45715" anchor="t" anchorCtr="0">
            <a:spAutoFit/>
          </a:bodyPr>
          <a:p>
            <a:pPr defTabSz="1008380"/>
            <a:r>
              <a:rPr lang="en-US" altLang="en-US" b="1" dirty="0">
                <a:latin typeface="Arial" panose="020B0604020202020204" pitchFamily="34" charset="0"/>
              </a:rPr>
              <a:t>Phylogenetic tree </a:t>
            </a:r>
            <a:endParaRPr lang="en-US" altLang="en-US" b="1" dirty="0">
              <a:latin typeface="Arial" panose="020B0604020202020204" pitchFamily="34" charset="0"/>
            </a:endParaRPr>
          </a:p>
          <a:p>
            <a:pPr defTabSz="1008380"/>
            <a:r>
              <a:rPr lang="en-US" altLang="en-US" b="1" dirty="0">
                <a:latin typeface="Arial" panose="020B0604020202020204" pitchFamily="34" charset="0"/>
              </a:rPr>
              <a:t>(dendrogram)</a:t>
            </a:r>
            <a:endParaRPr lang="en-US" altLang="en-US" b="1" dirty="0">
              <a:latin typeface="Arial" panose="020B0604020202020204" pitchFamily="34" charset="0"/>
            </a:endParaRPr>
          </a:p>
        </p:txBody>
      </p:sp>
      <p:sp>
        <p:nvSpPr>
          <p:cNvPr id="15362" name="Text Box 1027"/>
          <p:cNvSpPr txBox="1"/>
          <p:nvPr/>
        </p:nvSpPr>
        <p:spPr>
          <a:xfrm>
            <a:off x="4630738" y="1590675"/>
            <a:ext cx="4346575" cy="1200150"/>
          </a:xfrm>
          <a:prstGeom prst="rect">
            <a:avLst/>
          </a:prstGeom>
          <a:noFill/>
          <a:ln w="9525">
            <a:noFill/>
          </a:ln>
        </p:spPr>
        <p:txBody>
          <a:bodyPr wrap="none" lIns="91430" tIns="45715" rIns="91430" bIns="45715" anchor="t" anchorCtr="0">
            <a:spAutoFit/>
          </a:bodyPr>
          <a:p>
            <a:pPr defTabSz="1008380"/>
            <a:r>
              <a:rPr lang="en-US" altLang="en-US" b="1" dirty="0">
                <a:solidFill>
                  <a:srgbClr val="008000"/>
                </a:solidFill>
                <a:latin typeface="Arial" panose="020B0604020202020204" pitchFamily="34" charset="0"/>
              </a:rPr>
              <a:t>Nodes: branching points</a:t>
            </a:r>
            <a:endParaRPr lang="en-US" altLang="en-US" b="1" dirty="0">
              <a:solidFill>
                <a:srgbClr val="008000"/>
              </a:solidFill>
              <a:latin typeface="Arial" panose="020B0604020202020204" pitchFamily="34" charset="0"/>
            </a:endParaRPr>
          </a:p>
          <a:p>
            <a:pPr defTabSz="1008380"/>
            <a:r>
              <a:rPr lang="en-US" altLang="en-US" b="1" dirty="0">
                <a:solidFill>
                  <a:srgbClr val="008000"/>
                </a:solidFill>
                <a:latin typeface="Arial" panose="020B0604020202020204" pitchFamily="34" charset="0"/>
              </a:rPr>
              <a:t>Branches: lines</a:t>
            </a:r>
            <a:endParaRPr lang="en-US" altLang="en-US" b="1" dirty="0">
              <a:solidFill>
                <a:srgbClr val="008000"/>
              </a:solidFill>
              <a:latin typeface="Arial" panose="020B0604020202020204" pitchFamily="34" charset="0"/>
            </a:endParaRPr>
          </a:p>
          <a:p>
            <a:pPr defTabSz="1008380"/>
            <a:r>
              <a:rPr lang="en-US" altLang="en-US" b="1" dirty="0">
                <a:solidFill>
                  <a:srgbClr val="008000"/>
                </a:solidFill>
                <a:latin typeface="Arial" panose="020B0604020202020204" pitchFamily="34" charset="0"/>
              </a:rPr>
              <a:t>Topology: branching pattern</a:t>
            </a:r>
            <a:endParaRPr lang="en-US" altLang="en-US" b="1" dirty="0">
              <a:solidFill>
                <a:srgbClr val="008000"/>
              </a:solidFill>
              <a:latin typeface="Arial" panose="020B0604020202020204" pitchFamily="34" charset="0"/>
            </a:endParaRPr>
          </a:p>
        </p:txBody>
      </p:sp>
      <p:pic>
        <p:nvPicPr>
          <p:cNvPr id="15363" name="Picture 1028" descr="_x000B_tree12.tiff                                                    000022B5_x0007_ZIP-100                        B41ECEF7:"/>
          <p:cNvPicPr>
            <a:picLocks noChangeAspect="1"/>
          </p:cNvPicPr>
          <p:nvPr/>
        </p:nvPicPr>
        <p:blipFill>
          <a:blip r:embed="rId1"/>
          <a:stretch>
            <a:fillRect/>
          </a:stretch>
        </p:blipFill>
        <p:spPr>
          <a:xfrm>
            <a:off x="276225" y="2833688"/>
            <a:ext cx="8561388" cy="3835400"/>
          </a:xfrm>
          <a:prstGeom prst="rect">
            <a:avLst/>
          </a:prstGeom>
          <a:noFill/>
          <a:ln w="57150" cap="flat" cmpd="sng">
            <a:solidFill>
              <a:schemeClr val="accent1"/>
            </a:solidFill>
            <a:prstDash val="solid"/>
            <a:miter/>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 Box 1026"/>
          <p:cNvSpPr txBox="1"/>
          <p:nvPr/>
        </p:nvSpPr>
        <p:spPr>
          <a:xfrm>
            <a:off x="611188" y="908050"/>
            <a:ext cx="7645400" cy="831850"/>
          </a:xfrm>
          <a:prstGeom prst="rect">
            <a:avLst/>
          </a:prstGeom>
          <a:noFill/>
          <a:ln w="9525">
            <a:noFill/>
          </a:ln>
        </p:spPr>
        <p:txBody>
          <a:bodyPr wrap="none" lIns="91430" tIns="45715" rIns="91430" bIns="45715" anchor="t" anchorCtr="0">
            <a:spAutoFit/>
          </a:bodyPr>
          <a:p>
            <a:pPr defTabSz="1008380"/>
            <a:r>
              <a:rPr lang="en-US" altLang="en-US" b="1" dirty="0">
                <a:latin typeface="Times" pitchFamily="16" charset="0"/>
              </a:rPr>
              <a:t> Branches can be rotated at a node, without changing the</a:t>
            </a:r>
            <a:endParaRPr lang="en-US" altLang="en-US" b="1" dirty="0">
              <a:latin typeface="Times" pitchFamily="16" charset="0"/>
            </a:endParaRPr>
          </a:p>
          <a:p>
            <a:pPr defTabSz="1008380"/>
            <a:r>
              <a:rPr lang="en-US" altLang="en-US" b="1" dirty="0">
                <a:latin typeface="Times" pitchFamily="16" charset="0"/>
              </a:rPr>
              <a:t>relationships among the OTU’s.</a:t>
            </a:r>
            <a:endParaRPr lang="en-US" altLang="en-US" b="1" dirty="0">
              <a:latin typeface="Times" pitchFamily="16" charset="0"/>
            </a:endParaRPr>
          </a:p>
        </p:txBody>
      </p:sp>
      <p:pic>
        <p:nvPicPr>
          <p:cNvPr id="16386" name="Picture 1027" descr="_x000B_mobile.tiff                                                    000022B5_x0007_ZIP-100                        B41ECEF7:"/>
          <p:cNvPicPr>
            <a:picLocks noChangeAspect="1"/>
          </p:cNvPicPr>
          <p:nvPr/>
        </p:nvPicPr>
        <p:blipFill>
          <a:blip r:embed="rId1"/>
          <a:stretch>
            <a:fillRect/>
          </a:stretch>
        </p:blipFill>
        <p:spPr>
          <a:xfrm>
            <a:off x="484188" y="2557463"/>
            <a:ext cx="8294687" cy="3340100"/>
          </a:xfrm>
          <a:prstGeom prst="rect">
            <a:avLst/>
          </a:prstGeom>
          <a:noFill/>
          <a:ln w="38100" cap="flat" cmpd="sng">
            <a:solidFill>
              <a:srgbClr val="FF0000"/>
            </a:solidFill>
            <a:prstDash val="solid"/>
            <a:miter/>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 Box 1026"/>
          <p:cNvSpPr txBox="1"/>
          <p:nvPr/>
        </p:nvSpPr>
        <p:spPr>
          <a:xfrm>
            <a:off x="900113" y="622300"/>
            <a:ext cx="7920037" cy="830263"/>
          </a:xfrm>
          <a:prstGeom prst="rect">
            <a:avLst/>
          </a:prstGeom>
          <a:noFill/>
          <a:ln w="9525">
            <a:noFill/>
          </a:ln>
        </p:spPr>
        <p:txBody>
          <a:bodyPr lIns="91430" tIns="45715" rIns="91430" bIns="45715" anchor="t" anchorCtr="0">
            <a:spAutoFit/>
          </a:bodyPr>
          <a:p>
            <a:pPr defTabSz="1008380"/>
            <a:r>
              <a:rPr lang="en-US" altLang="en-US" b="1" dirty="0">
                <a:latin typeface="Arial" panose="020B0604020202020204" pitchFamily="34" charset="0"/>
              </a:rPr>
              <a:t>Rooted: unique path from root.</a:t>
            </a:r>
            <a:endParaRPr lang="en-US" altLang="en-US" b="1" dirty="0">
              <a:latin typeface="Arial" panose="020B0604020202020204" pitchFamily="34" charset="0"/>
            </a:endParaRPr>
          </a:p>
          <a:p>
            <a:pPr defTabSz="1008380"/>
            <a:r>
              <a:rPr lang="en-US" altLang="en-US" b="1" dirty="0">
                <a:latin typeface="Arial" panose="020B0604020202020204" pitchFamily="34" charset="0"/>
              </a:rPr>
              <a:t>Unrooted: degree of kinship, no evolutionary path.</a:t>
            </a:r>
            <a:endParaRPr lang="en-US" altLang="en-US" dirty="0">
              <a:latin typeface="Times" pitchFamily="16" charset="0"/>
            </a:endParaRPr>
          </a:p>
        </p:txBody>
      </p:sp>
      <p:pic>
        <p:nvPicPr>
          <p:cNvPr id="17410" name="Picture 1027" descr="_x000B_tree2a.tiff                                                    0002C961_x000C_Macintosh HD                   B3742618:"/>
          <p:cNvPicPr>
            <a:picLocks noChangeAspect="1"/>
          </p:cNvPicPr>
          <p:nvPr/>
        </p:nvPicPr>
        <p:blipFill>
          <a:blip r:embed="rId1"/>
          <a:stretch>
            <a:fillRect/>
          </a:stretch>
        </p:blipFill>
        <p:spPr>
          <a:xfrm>
            <a:off x="1935163" y="2005013"/>
            <a:ext cx="6221412" cy="4371975"/>
          </a:xfrm>
          <a:prstGeom prst="rect">
            <a:avLst/>
          </a:prstGeom>
          <a:noFill/>
          <a:ln w="76200" cap="flat" cmpd="sng">
            <a:solidFill>
              <a:srgbClr val="660033"/>
            </a:solidFill>
            <a:prstDash val="solid"/>
            <a:miter/>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xfrm>
            <a:off x="611188" y="476250"/>
            <a:ext cx="7773987" cy="1144588"/>
          </a:xfrm>
        </p:spPr>
        <p:txBody>
          <a:bodyPr wrap="square" lIns="91440" tIns="45720" rIns="91440" bIns="45720" anchor="ctr" anchorCtr="0"/>
          <a:p>
            <a:pPr eaLnBrk="1"/>
            <a:r>
              <a:rPr lang="en-US" altLang="en-US" sz="3600" b="1" dirty="0">
                <a:solidFill>
                  <a:schemeClr val="tx1"/>
                </a:solidFill>
              </a:rPr>
              <a:t>Assumptions about rate of change in branches of tree</a:t>
            </a:r>
            <a:endParaRPr lang="en-US" altLang="en-US" sz="3600" b="1" dirty="0">
              <a:solidFill>
                <a:schemeClr val="tx1"/>
              </a:solidFill>
            </a:endParaRPr>
          </a:p>
        </p:txBody>
      </p:sp>
      <p:sp>
        <p:nvSpPr>
          <p:cNvPr id="18434" name="Text Box 3"/>
          <p:cNvSpPr txBox="1"/>
          <p:nvPr/>
        </p:nvSpPr>
        <p:spPr>
          <a:xfrm>
            <a:off x="669925" y="1917700"/>
            <a:ext cx="8474075" cy="2016125"/>
          </a:xfrm>
          <a:prstGeom prst="rect">
            <a:avLst/>
          </a:prstGeom>
          <a:noFill/>
          <a:ln w="9525">
            <a:noFill/>
          </a:ln>
        </p:spPr>
        <p:txBody>
          <a:bodyPr lIns="91430" tIns="45715" rIns="91430" bIns="45715" anchor="t" anchorCtr="0">
            <a:spAutoFit/>
          </a:bodyPr>
          <a:p>
            <a:pPr defTabSz="1008380">
              <a:buChar char="•"/>
            </a:pPr>
            <a:r>
              <a:rPr lang="en-US" altLang="en-US" sz="2500" dirty="0">
                <a:latin typeface="Times" pitchFamily="16" charset="0"/>
              </a:rPr>
              <a:t> May assume constant rate of change throughout tree - then branch length is proportional to no. of changes  and we can easily root the tree using a simple algorithm </a:t>
            </a:r>
            <a:endParaRPr lang="en-US" altLang="en-US" sz="2500" dirty="0">
              <a:latin typeface="Times" pitchFamily="16" charset="0"/>
            </a:endParaRPr>
          </a:p>
          <a:p>
            <a:pPr defTabSz="1008380">
              <a:buChar char="•"/>
            </a:pPr>
            <a:endParaRPr lang="en-US" altLang="en-US" sz="2500" dirty="0">
              <a:latin typeface="Times" pitchFamily="16" charset="0"/>
            </a:endParaRPr>
          </a:p>
          <a:p>
            <a:pPr defTabSz="1008380">
              <a:buChar char="•"/>
            </a:pPr>
            <a:r>
              <a:rPr lang="en-US" altLang="en-US" sz="2500" dirty="0">
                <a:latin typeface="Times" pitchFamily="16" charset="0"/>
              </a:rPr>
              <a:t>May have variable rat</a:t>
            </a:r>
            <a:r>
              <a:rPr lang="en-US" altLang="zh-CN" sz="2500" dirty="0">
                <a:latin typeface="Times" pitchFamily="16" charset="0"/>
              </a:rPr>
              <a:t>e</a:t>
            </a:r>
            <a:endParaRPr lang="en-US" altLang="en-US" sz="2500" dirty="0">
              <a:latin typeface="Times" pitchFamily="16" charset="0"/>
            </a:endParaRPr>
          </a:p>
        </p:txBody>
      </p:sp>
      <p:sp>
        <p:nvSpPr>
          <p:cNvPr id="18435" name="Line 4"/>
          <p:cNvSpPr/>
          <p:nvPr/>
        </p:nvSpPr>
        <p:spPr>
          <a:xfrm>
            <a:off x="1219200" y="5181600"/>
            <a:ext cx="1143000" cy="0"/>
          </a:xfrm>
          <a:prstGeom prst="line">
            <a:avLst/>
          </a:prstGeom>
          <a:ln w="57150" cap="flat" cmpd="sng">
            <a:solidFill>
              <a:srgbClr val="660033"/>
            </a:solidFill>
            <a:prstDash val="solid"/>
            <a:round/>
            <a:headEnd type="none" w="med" len="med"/>
            <a:tailEnd type="none" w="med" len="med"/>
          </a:ln>
        </p:spPr>
      </p:sp>
      <p:sp>
        <p:nvSpPr>
          <p:cNvPr id="18436" name="Line 5"/>
          <p:cNvSpPr/>
          <p:nvPr/>
        </p:nvSpPr>
        <p:spPr>
          <a:xfrm>
            <a:off x="2362200" y="5181600"/>
            <a:ext cx="304800" cy="381000"/>
          </a:xfrm>
          <a:prstGeom prst="line">
            <a:avLst/>
          </a:prstGeom>
          <a:ln w="57150" cap="flat" cmpd="sng">
            <a:solidFill>
              <a:srgbClr val="660033"/>
            </a:solidFill>
            <a:prstDash val="solid"/>
            <a:round/>
            <a:headEnd type="none" w="med" len="med"/>
            <a:tailEnd type="none" w="med" len="med"/>
          </a:ln>
        </p:spPr>
      </p:sp>
      <p:sp>
        <p:nvSpPr>
          <p:cNvPr id="18437" name="Line 6"/>
          <p:cNvSpPr/>
          <p:nvPr/>
        </p:nvSpPr>
        <p:spPr>
          <a:xfrm>
            <a:off x="914400" y="4800600"/>
            <a:ext cx="304800" cy="381000"/>
          </a:xfrm>
          <a:prstGeom prst="line">
            <a:avLst/>
          </a:prstGeom>
          <a:ln w="57150" cap="flat" cmpd="sng">
            <a:solidFill>
              <a:srgbClr val="660033"/>
            </a:solidFill>
            <a:prstDash val="solid"/>
            <a:round/>
            <a:headEnd type="none" w="med" len="med"/>
            <a:tailEnd type="none" w="med" len="med"/>
          </a:ln>
        </p:spPr>
      </p:sp>
      <p:sp>
        <p:nvSpPr>
          <p:cNvPr id="18438" name="Line 7"/>
          <p:cNvSpPr/>
          <p:nvPr/>
        </p:nvSpPr>
        <p:spPr>
          <a:xfrm flipH="1">
            <a:off x="2362200" y="4800600"/>
            <a:ext cx="304800" cy="381000"/>
          </a:xfrm>
          <a:prstGeom prst="line">
            <a:avLst/>
          </a:prstGeom>
          <a:ln w="57150" cap="flat" cmpd="sng">
            <a:solidFill>
              <a:srgbClr val="660033"/>
            </a:solidFill>
            <a:prstDash val="solid"/>
            <a:round/>
            <a:headEnd type="none" w="med" len="med"/>
            <a:tailEnd type="none" w="med" len="med"/>
          </a:ln>
        </p:spPr>
      </p:sp>
      <p:sp>
        <p:nvSpPr>
          <p:cNvPr id="18439" name="Line 8"/>
          <p:cNvSpPr/>
          <p:nvPr/>
        </p:nvSpPr>
        <p:spPr>
          <a:xfrm flipH="1">
            <a:off x="914400" y="5181600"/>
            <a:ext cx="304800" cy="381000"/>
          </a:xfrm>
          <a:prstGeom prst="line">
            <a:avLst/>
          </a:prstGeom>
          <a:ln w="57150" cap="flat" cmpd="sng">
            <a:solidFill>
              <a:srgbClr val="FF9900"/>
            </a:solidFill>
            <a:prstDash val="solid"/>
            <a:round/>
            <a:headEnd type="none" w="med" len="med"/>
            <a:tailEnd type="none" w="med" len="med"/>
          </a:ln>
        </p:spPr>
      </p:sp>
      <p:sp>
        <p:nvSpPr>
          <p:cNvPr id="18440" name="Line 9"/>
          <p:cNvSpPr/>
          <p:nvPr/>
        </p:nvSpPr>
        <p:spPr>
          <a:xfrm>
            <a:off x="3200400" y="5181600"/>
            <a:ext cx="1371600" cy="0"/>
          </a:xfrm>
          <a:prstGeom prst="line">
            <a:avLst/>
          </a:prstGeom>
          <a:ln w="57150" cap="flat" cmpd="sng">
            <a:solidFill>
              <a:schemeClr val="bg1"/>
            </a:solidFill>
            <a:prstDash val="solid"/>
            <a:round/>
            <a:headEnd type="none" w="med" len="med"/>
            <a:tailEnd type="triangle" w="med" len="med"/>
          </a:ln>
        </p:spPr>
      </p:sp>
      <p:sp>
        <p:nvSpPr>
          <p:cNvPr id="18441" name="Line 10"/>
          <p:cNvSpPr/>
          <p:nvPr/>
        </p:nvSpPr>
        <p:spPr>
          <a:xfrm>
            <a:off x="4648200" y="4572000"/>
            <a:ext cx="838200" cy="1143000"/>
          </a:xfrm>
          <a:prstGeom prst="line">
            <a:avLst/>
          </a:prstGeom>
          <a:ln w="57150" cap="flat" cmpd="sng">
            <a:solidFill>
              <a:srgbClr val="FF9900"/>
            </a:solidFill>
            <a:prstDash val="solid"/>
            <a:round/>
            <a:headEnd type="none" w="med" len="med"/>
            <a:tailEnd type="none" w="med" len="med"/>
          </a:ln>
        </p:spPr>
      </p:sp>
      <p:sp>
        <p:nvSpPr>
          <p:cNvPr id="18442" name="Line 11"/>
          <p:cNvSpPr/>
          <p:nvPr/>
        </p:nvSpPr>
        <p:spPr>
          <a:xfrm>
            <a:off x="5410200" y="4495800"/>
            <a:ext cx="533400" cy="838200"/>
          </a:xfrm>
          <a:prstGeom prst="line">
            <a:avLst/>
          </a:prstGeom>
          <a:ln w="57150" cap="flat" cmpd="sng">
            <a:solidFill>
              <a:srgbClr val="660033"/>
            </a:solidFill>
            <a:prstDash val="solid"/>
            <a:round/>
            <a:headEnd type="none" w="med" len="med"/>
            <a:tailEnd type="none" w="med" len="med"/>
          </a:ln>
        </p:spPr>
      </p:sp>
      <p:sp>
        <p:nvSpPr>
          <p:cNvPr id="18443" name="Line 12"/>
          <p:cNvSpPr/>
          <p:nvPr/>
        </p:nvSpPr>
        <p:spPr>
          <a:xfrm flipV="1">
            <a:off x="6019800" y="4800600"/>
            <a:ext cx="914400" cy="533400"/>
          </a:xfrm>
          <a:prstGeom prst="line">
            <a:avLst/>
          </a:prstGeom>
          <a:ln w="57150" cap="flat" cmpd="sng">
            <a:solidFill>
              <a:srgbClr val="660033"/>
            </a:solidFill>
            <a:prstDash val="solid"/>
            <a:round/>
            <a:headEnd type="none" w="med" len="med"/>
            <a:tailEnd type="none" w="med" len="med"/>
          </a:ln>
        </p:spPr>
      </p:sp>
      <p:sp>
        <p:nvSpPr>
          <p:cNvPr id="18444" name="Line 13"/>
          <p:cNvSpPr/>
          <p:nvPr/>
        </p:nvSpPr>
        <p:spPr>
          <a:xfrm flipH="1">
            <a:off x="6934200" y="4572000"/>
            <a:ext cx="304800" cy="228600"/>
          </a:xfrm>
          <a:prstGeom prst="line">
            <a:avLst/>
          </a:prstGeom>
          <a:ln w="57150" cap="flat" cmpd="sng">
            <a:solidFill>
              <a:schemeClr val="bg1"/>
            </a:solidFill>
            <a:prstDash val="solid"/>
            <a:round/>
            <a:headEnd type="none" w="med" len="med"/>
            <a:tailEnd type="none" w="med" len="med"/>
          </a:ln>
        </p:spPr>
      </p:sp>
      <p:sp>
        <p:nvSpPr>
          <p:cNvPr id="18445" name="Line 14"/>
          <p:cNvSpPr/>
          <p:nvPr/>
        </p:nvSpPr>
        <p:spPr>
          <a:xfrm>
            <a:off x="6248400" y="4495800"/>
            <a:ext cx="304800" cy="457200"/>
          </a:xfrm>
          <a:prstGeom prst="line">
            <a:avLst/>
          </a:prstGeom>
          <a:ln w="57150" cap="flat" cmpd="sng">
            <a:solidFill>
              <a:srgbClr val="660033"/>
            </a:solidFill>
            <a:prstDash val="solid"/>
            <a:round/>
            <a:headEnd type="none" w="med" len="med"/>
            <a:tailEnd type="none" w="med" len="med"/>
          </a:ln>
        </p:spPr>
      </p:sp>
      <p:sp>
        <p:nvSpPr>
          <p:cNvPr id="18446" name="Line 15"/>
          <p:cNvSpPr/>
          <p:nvPr/>
        </p:nvSpPr>
        <p:spPr>
          <a:xfrm flipV="1">
            <a:off x="5486400" y="5334000"/>
            <a:ext cx="533400" cy="381000"/>
          </a:xfrm>
          <a:prstGeom prst="line">
            <a:avLst/>
          </a:prstGeom>
          <a:ln w="57150" cap="flat" cmpd="sng">
            <a:solidFill>
              <a:srgbClr val="660033"/>
            </a:solidFill>
            <a:prstDash val="solid"/>
            <a:round/>
            <a:headEnd type="none" w="med" len="med"/>
            <a:tailEnd type="none" w="med" len="med"/>
          </a:ln>
        </p:spPr>
      </p:sp>
      <p:sp>
        <p:nvSpPr>
          <p:cNvPr id="18447" name="Line 16"/>
          <p:cNvSpPr/>
          <p:nvPr/>
        </p:nvSpPr>
        <p:spPr>
          <a:xfrm>
            <a:off x="5486400" y="5715000"/>
            <a:ext cx="0" cy="609600"/>
          </a:xfrm>
          <a:prstGeom prst="line">
            <a:avLst/>
          </a:prstGeom>
          <a:ln w="57150" cap="flat" cmpd="sng">
            <a:solidFill>
              <a:srgbClr val="FF9900"/>
            </a:solidFill>
            <a:prstDash val="solid"/>
            <a:round/>
            <a:headEnd type="none" w="med" len="med"/>
            <a:tailEnd type="none" w="med" len="med"/>
          </a:ln>
        </p:spPr>
      </p:sp>
      <p:sp>
        <p:nvSpPr>
          <p:cNvPr id="18448" name="Text Box 17"/>
          <p:cNvSpPr txBox="1"/>
          <p:nvPr/>
        </p:nvSpPr>
        <p:spPr>
          <a:xfrm>
            <a:off x="457200" y="5791200"/>
            <a:ext cx="3209925" cy="528638"/>
          </a:xfrm>
          <a:prstGeom prst="rect">
            <a:avLst/>
          </a:prstGeom>
          <a:noFill/>
          <a:ln w="9525" cap="flat" cmpd="sng">
            <a:solidFill>
              <a:schemeClr val="bg1"/>
            </a:solidFill>
            <a:prstDash val="solid"/>
            <a:miter/>
            <a:headEnd type="none" w="med" len="med"/>
            <a:tailEnd type="none" w="med" len="med"/>
          </a:ln>
        </p:spPr>
        <p:txBody>
          <a:bodyPr wrap="none" lIns="91430" tIns="45715" rIns="91430" bIns="45715" anchor="t" anchorCtr="0">
            <a:spAutoFit/>
          </a:bodyPr>
          <a:p>
            <a:pPr defTabSz="1008380"/>
            <a:r>
              <a:rPr lang="en-US" altLang="en-US" sz="2800" dirty="0">
                <a:solidFill>
                  <a:schemeClr val="accent2"/>
                </a:solidFill>
                <a:latin typeface="Times" pitchFamily="16" charset="0"/>
              </a:rPr>
              <a:t>no ancestor sequence</a:t>
            </a:r>
            <a:endParaRPr lang="en-US" altLang="en-US" sz="2800" dirty="0">
              <a:solidFill>
                <a:schemeClr val="accent2"/>
              </a:solidFill>
              <a:latin typeface="Times" pitchFamily="16" charset="0"/>
            </a:endParaRPr>
          </a:p>
        </p:txBody>
      </p:sp>
      <p:sp>
        <p:nvSpPr>
          <p:cNvPr id="18449" name="Text Box 18"/>
          <p:cNvSpPr txBox="1"/>
          <p:nvPr/>
        </p:nvSpPr>
        <p:spPr>
          <a:xfrm>
            <a:off x="6388100" y="5867400"/>
            <a:ext cx="2765425" cy="528638"/>
          </a:xfrm>
          <a:prstGeom prst="rect">
            <a:avLst/>
          </a:prstGeom>
          <a:noFill/>
          <a:ln w="9525" cap="flat" cmpd="sng">
            <a:solidFill>
              <a:schemeClr val="bg1"/>
            </a:solidFill>
            <a:prstDash val="solid"/>
            <a:miter/>
            <a:headEnd type="none" w="med" len="med"/>
            <a:tailEnd type="none" w="med" len="med"/>
          </a:ln>
        </p:spPr>
        <p:txBody>
          <a:bodyPr wrap="none" lIns="91430" tIns="45715" rIns="91430" bIns="45715" anchor="t" anchorCtr="0">
            <a:spAutoFit/>
          </a:bodyPr>
          <a:p>
            <a:pPr defTabSz="1008380"/>
            <a:r>
              <a:rPr lang="en-US" altLang="en-US" sz="2800" dirty="0">
                <a:solidFill>
                  <a:schemeClr val="accent2"/>
                </a:solidFill>
                <a:latin typeface="Times" pitchFamily="16" charset="0"/>
              </a:rPr>
              <a:t>ancestor sequence</a:t>
            </a:r>
            <a:endParaRPr lang="en-US" altLang="en-US" sz="2800" dirty="0">
              <a:solidFill>
                <a:schemeClr val="accent2"/>
              </a:solidFill>
              <a:latin typeface="Times" pitchFamily="16" charset="0"/>
            </a:endParaRPr>
          </a:p>
        </p:txBody>
      </p:sp>
      <p:sp>
        <p:nvSpPr>
          <p:cNvPr id="18450" name="Line 19"/>
          <p:cNvSpPr/>
          <p:nvPr/>
        </p:nvSpPr>
        <p:spPr>
          <a:xfrm flipH="1" flipV="1">
            <a:off x="5105400" y="5181600"/>
            <a:ext cx="1828800" cy="609600"/>
          </a:xfrm>
          <a:prstGeom prst="line">
            <a:avLst/>
          </a:prstGeom>
          <a:ln w="57150" cap="rnd" cmpd="sng">
            <a:solidFill>
              <a:srgbClr val="FFCC00"/>
            </a:solidFill>
            <a:prstDash val="sysDot"/>
            <a:round/>
            <a:headEnd type="none" w="med" len="med"/>
            <a:tailEnd type="triangl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1"/>
          <p:cNvSpPr>
            <a:spLocks noGrp="1"/>
          </p:cNvSpPr>
          <p:nvPr>
            <p:ph type="title"/>
          </p:nvPr>
        </p:nvSpPr>
        <p:spPr>
          <a:xfrm>
            <a:off x="900113" y="433388"/>
            <a:ext cx="7362825" cy="1162050"/>
          </a:xfrm>
        </p:spPr>
        <p:txBody>
          <a:bodyPr wrap="square" lIns="91440" tIns="45720" rIns="91440" bIns="45720" anchor="ctr" anchorCtr="0"/>
          <a:p>
            <a:pPr defTabSz="914400" eaLnBrk="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b="1" dirty="0"/>
              <a:t>Tree reconstruction as optimization</a:t>
            </a:r>
            <a:endParaRPr lang="en-GB" altLang="zh-CN" b="1" dirty="0"/>
          </a:p>
        </p:txBody>
      </p:sp>
      <p:sp>
        <p:nvSpPr>
          <p:cNvPr id="19458" name="Rectangle 2"/>
          <p:cNvSpPr>
            <a:spLocks noGrp="1"/>
          </p:cNvSpPr>
          <p:nvPr>
            <p:ph idx="1"/>
          </p:nvPr>
        </p:nvSpPr>
        <p:spPr>
          <a:xfrm>
            <a:off x="627063" y="1895475"/>
            <a:ext cx="8515350" cy="4964113"/>
          </a:xfrm>
        </p:spPr>
        <p:txBody>
          <a:bodyPr wrap="square" lIns="91440" tIns="45720" rIns="91440" bIns="45720" anchor="t" anchorCtr="0"/>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Number of possible trees is 2</a:t>
            </a:r>
            <a:r>
              <a:rPr lang="en-GB" altLang="zh-CN" baseline="33000" dirty="0"/>
              <a:t>S</a:t>
            </a:r>
            <a:r>
              <a:rPr lang="en-GB" altLang="zh-CN" dirty="0"/>
              <a:t>.   Considering branch lengths makes the problem harder.</a:t>
            </a:r>
            <a:endParaRPr lang="en-GB" altLang="zh-CN" dirty="0"/>
          </a:p>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Want the tree that maximizes some quality score.  Score based on either</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Characters (e.g. sites in a sequence) directly, or </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Distances between character sets (e.g. alignment scores)</a:t>
            </a:r>
            <a:endParaRPr lang="en-GB" altLang="zh-CN"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 Box 1026"/>
          <p:cNvSpPr txBox="1"/>
          <p:nvPr/>
        </p:nvSpPr>
        <p:spPr>
          <a:xfrm>
            <a:off x="346075" y="1866900"/>
            <a:ext cx="3140075" cy="830263"/>
          </a:xfrm>
          <a:prstGeom prst="rect">
            <a:avLst/>
          </a:prstGeom>
          <a:noFill/>
          <a:ln w="9525">
            <a:noFill/>
          </a:ln>
        </p:spPr>
        <p:txBody>
          <a:bodyPr wrap="none" lIns="91430" tIns="45715" rIns="91430" bIns="45715" anchor="t" anchorCtr="0">
            <a:spAutoFit/>
          </a:bodyPr>
          <a:p>
            <a:pPr defTabSz="1008380"/>
            <a:r>
              <a:rPr lang="en-US" altLang="en-US" b="1" dirty="0">
                <a:solidFill>
                  <a:srgbClr val="008000"/>
                </a:solidFill>
                <a:latin typeface="Arial" panose="020B0604020202020204" pitchFamily="34" charset="0"/>
              </a:rPr>
              <a:t>Number of possible </a:t>
            </a:r>
            <a:endParaRPr lang="en-US" altLang="en-US" b="1" dirty="0">
              <a:solidFill>
                <a:srgbClr val="008000"/>
              </a:solidFill>
              <a:latin typeface="Arial" panose="020B0604020202020204" pitchFamily="34" charset="0"/>
            </a:endParaRPr>
          </a:p>
          <a:p>
            <a:pPr defTabSz="1008380"/>
            <a:r>
              <a:rPr lang="en-US" altLang="en-US" b="1" dirty="0">
                <a:solidFill>
                  <a:srgbClr val="008000"/>
                </a:solidFill>
                <a:latin typeface="Arial" panose="020B0604020202020204" pitchFamily="34" charset="0"/>
              </a:rPr>
              <a:t>phylogenetic trees</a:t>
            </a:r>
            <a:endParaRPr lang="en-US" altLang="en-US" dirty="0">
              <a:latin typeface="Times" pitchFamily="16" charset="0"/>
            </a:endParaRPr>
          </a:p>
        </p:txBody>
      </p:sp>
      <p:pic>
        <p:nvPicPr>
          <p:cNvPr id="21506" name="Picture 1027" descr=" otu1.tiff                                                      000022B5_x0007_ZIP-100                        B41ECEF7:"/>
          <p:cNvPicPr>
            <a:picLocks noChangeAspect="1"/>
          </p:cNvPicPr>
          <p:nvPr/>
        </p:nvPicPr>
        <p:blipFill>
          <a:blip r:embed="rId1"/>
          <a:stretch>
            <a:fillRect/>
          </a:stretch>
        </p:blipFill>
        <p:spPr>
          <a:xfrm>
            <a:off x="4419600" y="533400"/>
            <a:ext cx="4435475" cy="5791200"/>
          </a:xfrm>
          <a:prstGeom prst="rect">
            <a:avLst/>
          </a:prstGeom>
          <a:noFill/>
          <a:ln w="38100" cap="flat" cmpd="sng">
            <a:solidFill>
              <a:schemeClr val="tx1"/>
            </a:solidFill>
            <a:prstDash val="solid"/>
            <a:miter/>
            <a:headEnd type="none" w="med" len="med"/>
            <a:tailEnd type="none" w="med" len="med"/>
          </a:ln>
        </p:spPr>
      </p:pic>
      <p:sp>
        <p:nvSpPr>
          <p:cNvPr id="21507" name="Text Box 1028"/>
          <p:cNvSpPr txBox="1"/>
          <p:nvPr/>
        </p:nvSpPr>
        <p:spPr>
          <a:xfrm>
            <a:off x="309563" y="3317875"/>
            <a:ext cx="3898900" cy="2305050"/>
          </a:xfrm>
          <a:prstGeom prst="rect">
            <a:avLst/>
          </a:prstGeom>
          <a:noFill/>
          <a:ln w="57150" cap="flat" cmpd="sng">
            <a:solidFill>
              <a:srgbClr val="660033"/>
            </a:solidFill>
            <a:prstDash val="solid"/>
            <a:miter/>
            <a:headEnd type="none" w="med" len="med"/>
            <a:tailEnd type="none" w="med" len="med"/>
          </a:ln>
        </p:spPr>
        <p:txBody>
          <a:bodyPr wrap="none" lIns="91430" tIns="45715" rIns="91430" bIns="45715" anchor="t" anchorCtr="0">
            <a:spAutoFit/>
          </a:bodyPr>
          <a:p>
            <a:pPr algn="ctr" defTabSz="1008380"/>
            <a:r>
              <a:rPr lang="en-US" altLang="en-US" b="1" dirty="0">
                <a:latin typeface="Arial" panose="020B0604020202020204" pitchFamily="34" charset="0"/>
              </a:rPr>
              <a:t>3 OTU’s: 1 unrooted tree</a:t>
            </a:r>
            <a:endParaRPr lang="en-US" altLang="en-US" b="1" dirty="0">
              <a:latin typeface="Arial" panose="020B0604020202020204" pitchFamily="34" charset="0"/>
            </a:endParaRPr>
          </a:p>
          <a:p>
            <a:pPr algn="ctr" defTabSz="1008380"/>
            <a:r>
              <a:rPr lang="en-US" altLang="en-US" b="1" dirty="0">
                <a:latin typeface="Arial" panose="020B0604020202020204" pitchFamily="34" charset="0"/>
              </a:rPr>
              <a:t>	3 rooted trees</a:t>
            </a:r>
            <a:endParaRPr lang="en-US" altLang="en-US" b="1" dirty="0">
              <a:latin typeface="Arial" panose="020B0604020202020204" pitchFamily="34" charset="0"/>
            </a:endParaRPr>
          </a:p>
          <a:p>
            <a:pPr algn="ctr" defTabSz="1008380"/>
            <a:endParaRPr lang="en-US" altLang="en-US" b="1" dirty="0">
              <a:latin typeface="Arial" panose="020B0604020202020204" pitchFamily="34" charset="0"/>
            </a:endParaRPr>
          </a:p>
          <a:p>
            <a:pPr algn="ctr" defTabSz="1008380"/>
            <a:r>
              <a:rPr lang="en-US" altLang="en-US" b="1" dirty="0">
                <a:latin typeface="Arial" panose="020B0604020202020204" pitchFamily="34" charset="0"/>
              </a:rPr>
              <a:t>4 OTU’s: 3 unrooted trees</a:t>
            </a:r>
            <a:endParaRPr lang="en-US" altLang="en-US" b="1" dirty="0">
              <a:latin typeface="Arial" panose="020B0604020202020204" pitchFamily="34" charset="0"/>
            </a:endParaRPr>
          </a:p>
          <a:p>
            <a:pPr algn="ctr" defTabSz="1008380"/>
            <a:r>
              <a:rPr lang="en-US" altLang="en-US" b="1" dirty="0">
                <a:latin typeface="Arial" panose="020B0604020202020204" pitchFamily="34" charset="0"/>
              </a:rPr>
              <a:t>	15 rooted trees.</a:t>
            </a:r>
            <a:endParaRPr lang="en-US" altLang="en-US" b="1" dirty="0">
              <a:latin typeface="Arial" panose="020B0604020202020204" pitchFamily="34" charset="0"/>
            </a:endParaRPr>
          </a:p>
          <a:p>
            <a:pPr algn="ctr" defTabSz="1008380"/>
            <a:r>
              <a:rPr lang="en-US" altLang="en-US" b="1" dirty="0">
                <a:latin typeface="Arial" panose="020B0604020202020204" pitchFamily="34" charset="0"/>
              </a:rPr>
              <a:t>	</a:t>
            </a:r>
            <a:endParaRPr lang="en-US" altLang="en-US" b="1" dirty="0">
              <a:latin typeface="Arial" panose="020B0604020202020204" pitchFamily="34" charset="0"/>
            </a:endParaRPr>
          </a:p>
        </p:txBody>
      </p:sp>
      <p:sp>
        <p:nvSpPr>
          <p:cNvPr id="21508" name="Text Box 1029"/>
          <p:cNvSpPr txBox="1"/>
          <p:nvPr/>
        </p:nvSpPr>
        <p:spPr>
          <a:xfrm>
            <a:off x="414338" y="5807075"/>
            <a:ext cx="3540125" cy="822325"/>
          </a:xfrm>
          <a:prstGeom prst="rect">
            <a:avLst/>
          </a:prstGeom>
          <a:noFill/>
          <a:ln w="9525">
            <a:noFill/>
          </a:ln>
        </p:spPr>
        <p:txBody>
          <a:bodyPr lIns="82945" tIns="41473" rIns="82945" bIns="41473" anchor="t" anchorCtr="0">
            <a:spAutoFit/>
          </a:bodyPr>
          <a:p>
            <a:r>
              <a:rPr lang="zh-CN" altLang="en-US" i="1" dirty="0">
                <a:solidFill>
                  <a:srgbClr val="000000"/>
                </a:solidFill>
                <a:latin typeface="Times New Roman" panose="02020603050405020304" pitchFamily="18" charset="0"/>
                <a:ea typeface="仿宋_GB2312"/>
              </a:rPr>
              <a:t>实用分类单位(</a:t>
            </a:r>
            <a:r>
              <a:rPr lang="en-US" altLang="zh-CN" i="1" dirty="0">
                <a:solidFill>
                  <a:srgbClr val="000000"/>
                </a:solidFill>
                <a:latin typeface="Times New Roman" panose="02020603050405020304" pitchFamily="18" charset="0"/>
                <a:ea typeface="仿宋_GB2312"/>
              </a:rPr>
              <a:t>operational taxonomic units，OTU)</a:t>
            </a:r>
            <a:r>
              <a:rPr lang="en-US" altLang="zh-CN" i="1" dirty="0">
                <a:solidFill>
                  <a:srgbClr val="000000"/>
                </a:solidFill>
                <a:latin typeface="Times New Roman" panose="02020603050405020304" pitchFamily="18" charset="0"/>
              </a:rPr>
              <a:t> </a:t>
            </a:r>
            <a:endParaRPr lang="zh-CN" altLang="en-US" i="1" dirty="0">
              <a:solidFill>
                <a:srgbClr val="0000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1026" descr=" otu2.tiff                                                      000022B5_x0007_ZIP-100                        B41ECEF7:"/>
          <p:cNvPicPr>
            <a:picLocks noChangeAspect="1"/>
          </p:cNvPicPr>
          <p:nvPr/>
        </p:nvPicPr>
        <p:blipFill>
          <a:blip r:embed="rId1"/>
          <a:stretch>
            <a:fillRect/>
          </a:stretch>
        </p:blipFill>
        <p:spPr>
          <a:xfrm>
            <a:off x="762000" y="171450"/>
            <a:ext cx="7620000" cy="6423025"/>
          </a:xfrm>
          <a:prstGeom prst="rect">
            <a:avLst/>
          </a:prstGeom>
          <a:noFill/>
          <a:ln w="57150" cap="flat" cmpd="sng">
            <a:solidFill>
              <a:srgbClr val="660033"/>
            </a:solidFill>
            <a:prstDash val="solid"/>
            <a:miter/>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1026" descr="_x000B_tree14.tiff                                                    000022B5_x0007_ZIP-100                        B41ECEF7:"/>
          <p:cNvPicPr>
            <a:picLocks noChangeAspect="1"/>
          </p:cNvPicPr>
          <p:nvPr/>
        </p:nvPicPr>
        <p:blipFill>
          <a:blip r:embed="rId1"/>
          <a:stretch>
            <a:fillRect/>
          </a:stretch>
        </p:blipFill>
        <p:spPr>
          <a:xfrm>
            <a:off x="690563" y="207963"/>
            <a:ext cx="7604125" cy="6389687"/>
          </a:xfrm>
          <a:prstGeom prst="rect">
            <a:avLst/>
          </a:prstGeom>
          <a:noFill/>
          <a:ln w="57150" cap="flat" cmpd="sng">
            <a:solidFill>
              <a:schemeClr val="accent1"/>
            </a:solidFill>
            <a:prstDash val="solid"/>
            <a:miter/>
            <a:headEnd type="none" w="med" len="med"/>
            <a:tailEnd type="none" w="med" len="med"/>
          </a:ln>
        </p:spPr>
      </p:pic>
      <p:sp>
        <p:nvSpPr>
          <p:cNvPr id="24578" name="Text Box 1027"/>
          <p:cNvSpPr txBox="1"/>
          <p:nvPr/>
        </p:nvSpPr>
        <p:spPr>
          <a:xfrm>
            <a:off x="6011863" y="862013"/>
            <a:ext cx="1789112" cy="831850"/>
          </a:xfrm>
          <a:prstGeom prst="rect">
            <a:avLst/>
          </a:prstGeom>
          <a:noFill/>
          <a:ln w="9525">
            <a:noFill/>
          </a:ln>
        </p:spPr>
        <p:txBody>
          <a:bodyPr wrap="none" lIns="91430" tIns="45715" rIns="91430" bIns="45715" anchor="t" anchorCtr="0">
            <a:spAutoFit/>
          </a:bodyPr>
          <a:p>
            <a:pPr algn="ctr" defTabSz="1008380"/>
            <a:r>
              <a:rPr lang="en-US" altLang="en-US" b="1" dirty="0">
                <a:solidFill>
                  <a:srgbClr val="FF0000"/>
                </a:solidFill>
                <a:latin typeface="Arial" panose="020B0604020202020204" pitchFamily="34" charset="0"/>
              </a:rPr>
              <a:t>TYPES OF </a:t>
            </a:r>
            <a:br>
              <a:rPr lang="en-US" altLang="en-US" b="1" dirty="0">
                <a:solidFill>
                  <a:srgbClr val="FF0000"/>
                </a:solidFill>
                <a:latin typeface="Arial" panose="020B0604020202020204" pitchFamily="34" charset="0"/>
              </a:rPr>
            </a:br>
            <a:r>
              <a:rPr lang="en-US" altLang="en-US" b="1" dirty="0">
                <a:solidFill>
                  <a:srgbClr val="FF0000"/>
                </a:solidFill>
                <a:latin typeface="Arial" panose="020B0604020202020204" pitchFamily="34" charset="0"/>
              </a:rPr>
              <a:t>TREES</a:t>
            </a:r>
            <a:endParaRPr lang="en-US" altLang="en-US" b="1" dirty="0">
              <a:solidFill>
                <a:srgbClr val="FF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1026"/>
          <p:cNvSpPr txBox="1"/>
          <p:nvPr/>
        </p:nvSpPr>
        <p:spPr>
          <a:xfrm>
            <a:off x="1258888" y="981075"/>
            <a:ext cx="5375275" cy="584200"/>
          </a:xfrm>
          <a:prstGeom prst="rect">
            <a:avLst/>
          </a:prstGeom>
          <a:noFill/>
          <a:ln w="9525">
            <a:noFill/>
          </a:ln>
        </p:spPr>
        <p:txBody>
          <a:bodyPr wrap="none" lIns="91430" tIns="45715" rIns="91430" bIns="45715" anchor="t" anchorCtr="0">
            <a:spAutoFit/>
          </a:bodyPr>
          <a:p>
            <a:pPr defTabSz="1008380"/>
            <a:r>
              <a:rPr lang="en-US" altLang="en-US" sz="3200" b="1" dirty="0">
                <a:latin typeface="Arial" panose="020B0604020202020204" pitchFamily="34" charset="0"/>
              </a:rPr>
              <a:t>Newick (shorthand) format</a:t>
            </a:r>
            <a:endParaRPr lang="en-US" altLang="en-US" sz="3200" b="1" dirty="0">
              <a:latin typeface="Arial" panose="020B0604020202020204" pitchFamily="34" charset="0"/>
            </a:endParaRPr>
          </a:p>
        </p:txBody>
      </p:sp>
      <p:sp>
        <p:nvSpPr>
          <p:cNvPr id="25602" name="Text Box 1027"/>
          <p:cNvSpPr txBox="1"/>
          <p:nvPr/>
        </p:nvSpPr>
        <p:spPr>
          <a:xfrm>
            <a:off x="2124075" y="1541463"/>
            <a:ext cx="6048375" cy="461962"/>
          </a:xfrm>
          <a:prstGeom prst="rect">
            <a:avLst/>
          </a:prstGeom>
          <a:noFill/>
          <a:ln w="9525">
            <a:noFill/>
          </a:ln>
        </p:spPr>
        <p:txBody>
          <a:bodyPr wrap="none" lIns="91430" tIns="45715" rIns="91430" bIns="45715" anchor="t" anchorCtr="0">
            <a:spAutoFit/>
          </a:bodyPr>
          <a:p>
            <a:pPr defTabSz="1008380"/>
            <a:r>
              <a:rPr lang="en-US" altLang="en-US" b="1" dirty="0">
                <a:latin typeface="Times" pitchFamily="16" charset="0"/>
              </a:rPr>
              <a:t>--- text based representation of relationships.</a:t>
            </a:r>
            <a:endParaRPr lang="en-US" altLang="en-US" b="1" dirty="0">
              <a:latin typeface="Times" pitchFamily="16" charset="0"/>
            </a:endParaRPr>
          </a:p>
        </p:txBody>
      </p:sp>
      <p:pic>
        <p:nvPicPr>
          <p:cNvPr id="25603" name="Picture 1028" descr="_x000B_tree1a.tiff                                                    0002C961_x000C_Macintosh HD                   B3742618:"/>
          <p:cNvPicPr>
            <a:picLocks noChangeAspect="1"/>
          </p:cNvPicPr>
          <p:nvPr/>
        </p:nvPicPr>
        <p:blipFill>
          <a:blip r:embed="rId1"/>
          <a:stretch>
            <a:fillRect/>
          </a:stretch>
        </p:blipFill>
        <p:spPr>
          <a:xfrm>
            <a:off x="622300" y="2627313"/>
            <a:ext cx="7772400" cy="3225800"/>
          </a:xfrm>
          <a:prstGeom prst="rect">
            <a:avLst/>
          </a:prstGeom>
          <a:noFill/>
          <a:ln w="76200" cap="flat" cmpd="sng">
            <a:solidFill>
              <a:srgbClr val="000000"/>
            </a:solidFill>
            <a:prstDash val="solid"/>
            <a:miter/>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600" b="1" dirty="0">
                <a:solidFill>
                  <a:srgbClr val="FF0000"/>
                </a:solidFill>
                <a:sym typeface="+mn-ea"/>
              </a:rPr>
              <a:t>5.2 Construction of phylogenetic tree</a:t>
            </a:r>
            <a:br>
              <a:rPr lang="zh-CN" altLang="en-US" sz="3600" dirty="0"/>
            </a:br>
            <a:endParaRPr lang="zh-CN" altLang="en-US" sz="3600"/>
          </a:p>
        </p:txBody>
      </p:sp>
      <p:pic>
        <p:nvPicPr>
          <p:cNvPr id="4" name="图片 3" descr="第6章思维导图"/>
          <p:cNvPicPr>
            <a:picLocks noChangeAspect="1"/>
          </p:cNvPicPr>
          <p:nvPr/>
        </p:nvPicPr>
        <p:blipFill>
          <a:blip r:embed="rId1"/>
          <a:stretch>
            <a:fillRect/>
          </a:stretch>
        </p:blipFill>
        <p:spPr>
          <a:xfrm>
            <a:off x="251460" y="2061210"/>
            <a:ext cx="7764780" cy="4137660"/>
          </a:xfrm>
          <a:prstGeom prst="rect">
            <a:avLst/>
          </a:prstGeom>
        </p:spPr>
      </p:pic>
      <p:pic>
        <p:nvPicPr>
          <p:cNvPr id="8" name="图片 8" descr="郝柏林照片-小"/>
          <p:cNvPicPr>
            <a:picLocks noChangeAspect="1"/>
          </p:cNvPicPr>
          <p:nvPr>
            <p:ph idx="1"/>
          </p:nvPr>
        </p:nvPicPr>
        <p:blipFill>
          <a:blip r:embed="rId2"/>
          <a:stretch>
            <a:fillRect/>
          </a:stretch>
        </p:blipFill>
        <p:spPr>
          <a:xfrm>
            <a:off x="6948170" y="4653280"/>
            <a:ext cx="1805305" cy="2033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副标题 1"/>
          <p:cNvSpPr>
            <a:spLocks noGrp="1"/>
          </p:cNvSpPr>
          <p:nvPr>
            <p:ph type="subTitle" idx="1"/>
          </p:nvPr>
        </p:nvSpPr>
        <p:spPr>
          <a:xfrm>
            <a:off x="971550" y="908050"/>
            <a:ext cx="7519035" cy="1752600"/>
          </a:xfrm>
        </p:spPr>
        <p:txBody>
          <a:bodyPr wrap="square" lIns="91440" tIns="45720" rIns="91440" bIns="45720" anchor="t" anchorCtr="0"/>
          <a:p>
            <a:pPr algn="l">
              <a:buSzPct val="110000"/>
            </a:pPr>
            <a:r>
              <a:rPr kumimoji="1" lang="zh-CN" altLang="en-US" sz="1600" b="1" dirty="0">
                <a:latin typeface="+mn-lt"/>
                <a:ea typeface="+mn-ea"/>
                <a:cs typeface="+mn-cs"/>
              </a:rPr>
              <a:t>达尔文</a:t>
            </a:r>
            <a:endParaRPr kumimoji="1" lang="zh-CN" altLang="en-US" sz="1600" b="1" dirty="0">
              <a:latin typeface="+mn-lt"/>
              <a:ea typeface="+mn-ea"/>
              <a:cs typeface="+mn-cs"/>
            </a:endParaRPr>
          </a:p>
          <a:p>
            <a:pPr algn="l">
              <a:buSzPct val="110000"/>
            </a:pPr>
            <a:endParaRPr kumimoji="1" lang="zh-CN" altLang="en-US" sz="1600" b="1" dirty="0">
              <a:latin typeface="+mn-lt"/>
              <a:ea typeface="+mn-ea"/>
              <a:cs typeface="+mn-cs"/>
            </a:endParaRPr>
          </a:p>
          <a:p>
            <a:pPr algn="l">
              <a:buSzPct val="110000"/>
            </a:pPr>
            <a:r>
              <a:rPr kumimoji="1" lang="zh-CN" altLang="en-US" sz="1600" b="1" dirty="0">
                <a:latin typeface="+mn-lt"/>
                <a:ea typeface="+mn-ea"/>
                <a:cs typeface="+mn-cs"/>
              </a:rPr>
              <a:t>费希尔（Fisher）、莱特（Wright）和霍尔丹（Haldane）（群体遗传学三巨头）</a:t>
            </a:r>
            <a:endParaRPr kumimoji="1" lang="zh-CN" altLang="en-US" sz="1600" b="1" dirty="0">
              <a:latin typeface="+mn-lt"/>
              <a:ea typeface="+mn-ea"/>
              <a:cs typeface="+mn-cs"/>
            </a:endParaRPr>
          </a:p>
          <a:p>
            <a:pPr algn="l">
              <a:buSzPct val="110000"/>
            </a:pPr>
            <a:endParaRPr kumimoji="1" lang="zh-CN" altLang="en-US" sz="1600" b="1" dirty="0">
              <a:latin typeface="+mn-lt"/>
              <a:ea typeface="+mn-ea"/>
              <a:cs typeface="+mn-cs"/>
            </a:endParaRPr>
          </a:p>
          <a:p>
            <a:pPr algn="l">
              <a:buSzPct val="110000"/>
            </a:pPr>
            <a:r>
              <a:rPr kumimoji="1" lang="zh-CN" altLang="en-US" sz="1600" b="1" dirty="0">
                <a:latin typeface="+mn-lt"/>
                <a:ea typeface="+mn-ea"/>
                <a:cs typeface="+mn-cs"/>
              </a:rPr>
              <a:t>马莱科特（Malecot）、科克汉姆（Cockerham）</a:t>
            </a:r>
            <a:r>
              <a:rPr kumimoji="1" lang="zh-CN" altLang="en-US" sz="1600" b="1" dirty="0">
                <a:latin typeface="+mn-lt"/>
                <a:ea typeface="+mn-ea"/>
                <a:cs typeface="+mn-cs"/>
              </a:rPr>
              <a:t>等</a:t>
            </a:r>
            <a:endParaRPr kumimoji="1" lang="zh-CN" altLang="en-US" sz="1600" b="1" dirty="0">
              <a:latin typeface="+mn-lt"/>
              <a:ea typeface="+mn-ea"/>
              <a:cs typeface="+mn-cs"/>
            </a:endParaRPr>
          </a:p>
          <a:p>
            <a:pPr algn="l">
              <a:buSzPct val="110000"/>
            </a:pPr>
            <a:endParaRPr kumimoji="1" lang="zh-CN" altLang="en-US" sz="1600" b="1" dirty="0">
              <a:latin typeface="+mn-lt"/>
              <a:ea typeface="+mn-ea"/>
              <a:cs typeface="+mn-cs"/>
            </a:endParaRPr>
          </a:p>
          <a:p>
            <a:pPr algn="l">
              <a:buSzPct val="110000"/>
            </a:pPr>
            <a:r>
              <a:rPr kumimoji="1" lang="zh-CN" altLang="en-US" sz="1600" b="1" dirty="0">
                <a:latin typeface="+mn-lt"/>
                <a:ea typeface="+mn-ea"/>
                <a:cs typeface="+mn-cs"/>
              </a:rPr>
              <a:t>木村资生（Kimura）、</a:t>
            </a:r>
            <a:r>
              <a:rPr lang="zh-CN" altLang="en-US" sz="1600" b="1">
                <a:sym typeface="+mn-ea"/>
              </a:rPr>
              <a:t>根井根正（M. Nei）等</a:t>
            </a:r>
            <a:endParaRPr lang="zh-CN" altLang="en-US" sz="1600" b="1"/>
          </a:p>
          <a:p>
            <a:pPr algn="l">
              <a:buSzPct val="110000"/>
            </a:pPr>
            <a:endParaRPr kumimoji="1" lang="zh-CN" altLang="en-US" sz="1600" b="1" dirty="0">
              <a:latin typeface="+mn-lt"/>
              <a:ea typeface="+mn-ea"/>
              <a:cs typeface="+mn-cs"/>
            </a:endParaRPr>
          </a:p>
        </p:txBody>
      </p:sp>
      <p:pic>
        <p:nvPicPr>
          <p:cNvPr id="4" name="Picture 2" descr="UDL027F0205Darwin"/>
          <p:cNvPicPr>
            <a:picLocks noChangeAspect="1"/>
          </p:cNvPicPr>
          <p:nvPr/>
        </p:nvPicPr>
        <p:blipFill>
          <a:blip r:embed="rId1"/>
          <a:stretch>
            <a:fillRect/>
          </a:stretch>
        </p:blipFill>
        <p:spPr>
          <a:xfrm>
            <a:off x="6299835" y="2708910"/>
            <a:ext cx="2421255" cy="2729865"/>
          </a:xfrm>
          <a:prstGeom prst="rect">
            <a:avLst/>
          </a:prstGeom>
          <a:noFill/>
          <a:ln w="9525">
            <a:noFill/>
          </a:ln>
        </p:spPr>
      </p:pic>
      <p:grpSp>
        <p:nvGrpSpPr>
          <p:cNvPr id="5" name="组合 28"/>
          <p:cNvGrpSpPr/>
          <p:nvPr/>
        </p:nvGrpSpPr>
        <p:grpSpPr>
          <a:xfrm>
            <a:off x="1125855" y="3226435"/>
            <a:ext cx="1741488" cy="2079625"/>
            <a:chOff x="2360248" y="1961698"/>
            <a:chExt cx="4714370" cy="5063421"/>
          </a:xfrm>
        </p:grpSpPr>
        <p:grpSp>
          <p:nvGrpSpPr>
            <p:cNvPr id="4101" name="组合 22"/>
            <p:cNvGrpSpPr/>
            <p:nvPr/>
          </p:nvGrpSpPr>
          <p:grpSpPr>
            <a:xfrm>
              <a:off x="2360248" y="1961698"/>
              <a:ext cx="4714370" cy="5063421"/>
              <a:chOff x="2360248" y="1961698"/>
              <a:chExt cx="4714370" cy="5063421"/>
            </a:xfrm>
          </p:grpSpPr>
          <p:pic>
            <p:nvPicPr>
              <p:cNvPr id="4102" name="图片 14" descr="Sewall_Wright.jpg"/>
              <p:cNvPicPr>
                <a:picLocks noChangeAspect="1"/>
              </p:cNvPicPr>
              <p:nvPr/>
            </p:nvPicPr>
            <p:blipFill>
              <a:blip r:embed="rId2"/>
              <a:stretch>
                <a:fillRect/>
              </a:stretch>
            </p:blipFill>
            <p:spPr>
              <a:xfrm>
                <a:off x="2480331" y="1961698"/>
                <a:ext cx="1571635" cy="1928816"/>
              </a:xfrm>
              <a:prstGeom prst="rect">
                <a:avLst/>
              </a:prstGeom>
              <a:noFill/>
              <a:ln w="9525">
                <a:noFill/>
              </a:ln>
            </p:spPr>
          </p:pic>
          <p:pic>
            <p:nvPicPr>
              <p:cNvPr id="4103" name="图片 15" descr="R._A._Fischer.jpg"/>
              <p:cNvPicPr>
                <a:picLocks noChangeAspect="1"/>
              </p:cNvPicPr>
              <p:nvPr/>
            </p:nvPicPr>
            <p:blipFill>
              <a:blip r:embed="rId3"/>
              <a:stretch>
                <a:fillRect/>
              </a:stretch>
            </p:blipFill>
            <p:spPr>
              <a:xfrm>
                <a:off x="2500299" y="4435846"/>
                <a:ext cx="1571637" cy="1928826"/>
              </a:xfrm>
              <a:prstGeom prst="rect">
                <a:avLst/>
              </a:prstGeom>
              <a:noFill/>
              <a:ln w="9525">
                <a:noFill/>
              </a:ln>
            </p:spPr>
          </p:pic>
          <p:pic>
            <p:nvPicPr>
              <p:cNvPr id="4104" name="图片 16" descr="J._B._S._Haldane.jpg"/>
              <p:cNvPicPr>
                <a:picLocks noChangeAspect="1"/>
              </p:cNvPicPr>
              <p:nvPr/>
            </p:nvPicPr>
            <p:blipFill>
              <a:blip r:embed="rId4"/>
              <a:stretch>
                <a:fillRect/>
              </a:stretch>
            </p:blipFill>
            <p:spPr>
              <a:xfrm>
                <a:off x="4293815" y="2857497"/>
                <a:ext cx="1428760" cy="2071701"/>
              </a:xfrm>
              <a:prstGeom prst="rect">
                <a:avLst/>
              </a:prstGeom>
              <a:noFill/>
              <a:ln w="9525">
                <a:noFill/>
              </a:ln>
            </p:spPr>
          </p:pic>
          <p:sp>
            <p:nvSpPr>
              <p:cNvPr id="4105" name="TextBox 18"/>
              <p:cNvSpPr txBox="1"/>
              <p:nvPr/>
            </p:nvSpPr>
            <p:spPr>
              <a:xfrm>
                <a:off x="2360248" y="3677614"/>
                <a:ext cx="1738987" cy="705720"/>
              </a:xfrm>
              <a:prstGeom prst="rect">
                <a:avLst/>
              </a:prstGeom>
              <a:noFill/>
              <a:ln w="9525">
                <a:noFill/>
              </a:ln>
            </p:spPr>
            <p:txBody>
              <a:bodyPr wrap="none" anchor="t" anchorCtr="0">
                <a:spAutoFit/>
              </a:bodyPr>
              <a:p>
                <a:r>
                  <a:rPr lang="en-US" altLang="zh-CN" dirty="0">
                    <a:solidFill>
                      <a:srgbClr val="000000"/>
                    </a:solidFill>
                    <a:latin typeface="Times New Roman" panose="02020603050405020304" pitchFamily="18" charset="0"/>
                    <a:ea typeface="楷体" panose="02010609060101010101" pitchFamily="49" charset="-122"/>
                  </a:rPr>
                  <a:t>Wright</a:t>
                </a:r>
                <a:endParaRPr lang="zh-CN" altLang="en-US" dirty="0">
                  <a:solidFill>
                    <a:srgbClr val="000000"/>
                  </a:solidFill>
                  <a:latin typeface="Times New Roman" panose="02020603050405020304" pitchFamily="18" charset="0"/>
                  <a:ea typeface="楷体" panose="02010609060101010101" pitchFamily="49" charset="-122"/>
                </a:endParaRPr>
              </a:p>
            </p:txBody>
          </p:sp>
          <p:sp>
            <p:nvSpPr>
              <p:cNvPr id="4106" name="TextBox 19"/>
              <p:cNvSpPr txBox="1"/>
              <p:nvPr/>
            </p:nvSpPr>
            <p:spPr>
              <a:xfrm>
                <a:off x="2600414" y="6319399"/>
                <a:ext cx="1591103" cy="705720"/>
              </a:xfrm>
              <a:prstGeom prst="rect">
                <a:avLst/>
              </a:prstGeom>
              <a:noFill/>
              <a:ln w="9525">
                <a:noFill/>
              </a:ln>
            </p:spPr>
            <p:txBody>
              <a:bodyPr wrap="none" anchor="t" anchorCtr="0">
                <a:spAutoFit/>
              </a:bodyPr>
              <a:p>
                <a:r>
                  <a:rPr lang="en-US" altLang="zh-CN" dirty="0">
                    <a:solidFill>
                      <a:srgbClr val="000000"/>
                    </a:solidFill>
                    <a:latin typeface="Times New Roman" panose="02020603050405020304" pitchFamily="18" charset="0"/>
                    <a:ea typeface="楷体" panose="02010609060101010101" pitchFamily="49" charset="-122"/>
                  </a:rPr>
                  <a:t>Fisher</a:t>
                </a:r>
                <a:endParaRPr lang="zh-CN" altLang="en-US" dirty="0">
                  <a:solidFill>
                    <a:srgbClr val="000000"/>
                  </a:solidFill>
                  <a:latin typeface="Times New Roman" panose="02020603050405020304" pitchFamily="18" charset="0"/>
                  <a:ea typeface="楷体" panose="02010609060101010101" pitchFamily="49" charset="-122"/>
                </a:endParaRPr>
              </a:p>
            </p:txBody>
          </p:sp>
          <p:sp>
            <p:nvSpPr>
              <p:cNvPr id="4107" name="TextBox 20"/>
              <p:cNvSpPr txBox="1"/>
              <p:nvPr/>
            </p:nvSpPr>
            <p:spPr>
              <a:xfrm>
                <a:off x="4161495" y="4888432"/>
                <a:ext cx="2144461" cy="705720"/>
              </a:xfrm>
              <a:prstGeom prst="rect">
                <a:avLst/>
              </a:prstGeom>
              <a:noFill/>
              <a:ln w="9525">
                <a:noFill/>
              </a:ln>
            </p:spPr>
            <p:txBody>
              <a:bodyPr wrap="none" anchor="t" anchorCtr="0">
                <a:spAutoFit/>
              </a:bodyPr>
              <a:p>
                <a:r>
                  <a:rPr lang="en-US" altLang="zh-CN" dirty="0">
                    <a:solidFill>
                      <a:srgbClr val="000000"/>
                    </a:solidFill>
                    <a:latin typeface="Times New Roman" panose="02020603050405020304" pitchFamily="18" charset="0"/>
                    <a:ea typeface="楷体" panose="02010609060101010101" pitchFamily="49" charset="-122"/>
                  </a:rPr>
                  <a:t>Haldane </a:t>
                </a:r>
                <a:endParaRPr lang="zh-CN" altLang="en-US" dirty="0">
                  <a:solidFill>
                    <a:srgbClr val="000000"/>
                  </a:solidFill>
                  <a:latin typeface="Times New Roman" panose="02020603050405020304" pitchFamily="18" charset="0"/>
                  <a:ea typeface="楷体" panose="02010609060101010101" pitchFamily="49" charset="-122"/>
                </a:endParaRPr>
              </a:p>
            </p:txBody>
          </p:sp>
          <p:sp>
            <p:nvSpPr>
              <p:cNvPr id="4108" name="TextBox 21"/>
              <p:cNvSpPr txBox="1"/>
              <p:nvPr/>
            </p:nvSpPr>
            <p:spPr>
              <a:xfrm>
                <a:off x="4072539" y="5369446"/>
                <a:ext cx="3002079" cy="749726"/>
              </a:xfrm>
              <a:prstGeom prst="rect">
                <a:avLst/>
              </a:prstGeom>
              <a:noFill/>
              <a:ln w="9525">
                <a:noFill/>
              </a:ln>
            </p:spPr>
            <p:txBody>
              <a:bodyPr anchor="t" anchorCtr="0">
                <a:spAutoFit/>
              </a:bodyPr>
              <a:p>
                <a:r>
                  <a:rPr lang="en-US" altLang="zh-CN" sz="1400" b="1" i="1" dirty="0">
                    <a:solidFill>
                      <a:schemeClr val="tx2"/>
                    </a:solidFill>
                    <a:latin typeface="Times New Roman" panose="02020603050405020304" pitchFamily="18" charset="0"/>
                    <a:ea typeface="楷体" panose="02010609060101010101" pitchFamily="49" charset="-122"/>
                  </a:rPr>
                  <a:t>Great trinity</a:t>
                </a:r>
                <a:endParaRPr lang="zh-CN" altLang="en-US" sz="1400" b="1" i="1" dirty="0">
                  <a:solidFill>
                    <a:schemeClr val="tx2"/>
                  </a:solidFill>
                  <a:latin typeface="Times New Roman" panose="02020603050405020304" pitchFamily="18" charset="0"/>
                  <a:ea typeface="楷体" panose="02010609060101010101" pitchFamily="49" charset="-122"/>
                </a:endParaRPr>
              </a:p>
            </p:txBody>
          </p:sp>
        </p:grpSp>
        <p:sp>
          <p:nvSpPr>
            <p:cNvPr id="7" name="等腰三角形 6"/>
            <p:cNvSpPr/>
            <p:nvPr/>
          </p:nvSpPr>
          <p:spPr>
            <a:xfrm rot="20064689">
              <a:off x="3628015" y="3561894"/>
              <a:ext cx="984128" cy="877403"/>
            </a:xfrm>
            <a:prstGeom prst="triangle">
              <a:avLst>
                <a:gd name="adj" fmla="val 44483"/>
              </a:avLst>
            </a:prstGeom>
            <a:noFill/>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mn-lt"/>
                <a:ea typeface="+mn-ea"/>
                <a:cs typeface="+mn-cs"/>
              </a:endParaRPr>
            </a:p>
          </p:txBody>
        </p:sp>
      </p:grpSp>
      <p:pic>
        <p:nvPicPr>
          <p:cNvPr id="16" name="图片 9" descr="Motoo_Kimura.jpg"/>
          <p:cNvPicPr>
            <a:picLocks noChangeAspect="1"/>
          </p:cNvPicPr>
          <p:nvPr/>
        </p:nvPicPr>
        <p:blipFill>
          <a:blip r:embed="rId5"/>
          <a:stretch>
            <a:fillRect/>
          </a:stretch>
        </p:blipFill>
        <p:spPr>
          <a:xfrm>
            <a:off x="1116013" y="5372418"/>
            <a:ext cx="944562" cy="1241425"/>
          </a:xfrm>
          <a:prstGeom prst="rect">
            <a:avLst/>
          </a:prstGeom>
          <a:noFill/>
          <a:ln w="9525">
            <a:noFill/>
          </a:ln>
        </p:spPr>
      </p:pic>
      <p:pic>
        <p:nvPicPr>
          <p:cNvPr id="8" name="图片 8" descr="Malecot"/>
          <p:cNvPicPr>
            <a:picLocks noChangeAspect="1"/>
          </p:cNvPicPr>
          <p:nvPr/>
        </p:nvPicPr>
        <p:blipFill>
          <a:blip r:embed="rId6" cstate="print"/>
          <a:stretch>
            <a:fillRect/>
          </a:stretch>
        </p:blipFill>
        <p:spPr>
          <a:xfrm>
            <a:off x="3521710" y="3624580"/>
            <a:ext cx="871855" cy="1122045"/>
          </a:xfrm>
          <a:prstGeom prst="rect">
            <a:avLst/>
          </a:prstGeom>
        </p:spPr>
      </p:pic>
      <p:pic>
        <p:nvPicPr>
          <p:cNvPr id="9" name="图片 9" descr="Clark Cockerham2"/>
          <p:cNvPicPr>
            <a:picLocks noChangeAspect="1"/>
          </p:cNvPicPr>
          <p:nvPr/>
        </p:nvPicPr>
        <p:blipFill>
          <a:blip r:embed="rId7" cstate="print"/>
          <a:stretch>
            <a:fillRect/>
          </a:stretch>
        </p:blipFill>
        <p:spPr>
          <a:xfrm>
            <a:off x="4788535" y="3644900"/>
            <a:ext cx="947420" cy="1116330"/>
          </a:xfrm>
          <a:prstGeom prst="rect">
            <a:avLst/>
          </a:prstGeom>
        </p:spPr>
      </p:pic>
      <p:pic>
        <p:nvPicPr>
          <p:cNvPr id="3" name="图片 2" descr="人物-第6章-根井根正（M. Nei）"/>
          <p:cNvPicPr>
            <a:picLocks noChangeAspect="1"/>
          </p:cNvPicPr>
          <p:nvPr/>
        </p:nvPicPr>
        <p:blipFill>
          <a:blip r:embed="rId8"/>
          <a:stretch>
            <a:fillRect/>
          </a:stretch>
        </p:blipFill>
        <p:spPr>
          <a:xfrm>
            <a:off x="3420745" y="5372735"/>
            <a:ext cx="1074420" cy="1316990"/>
          </a:xfrm>
          <a:prstGeom prst="rect">
            <a:avLst/>
          </a:prstGeom>
        </p:spPr>
      </p:pic>
      <p:sp>
        <p:nvSpPr>
          <p:cNvPr id="10" name="文本框 9"/>
          <p:cNvSpPr txBox="1"/>
          <p:nvPr/>
        </p:nvSpPr>
        <p:spPr>
          <a:xfrm>
            <a:off x="3636010" y="404495"/>
            <a:ext cx="1970405" cy="521970"/>
          </a:xfrm>
          <a:prstGeom prst="rect">
            <a:avLst/>
          </a:prstGeom>
          <a:noFill/>
        </p:spPr>
        <p:txBody>
          <a:bodyPr wrap="none" rtlCol="0">
            <a:spAutoFit/>
          </a:bodyPr>
          <a:p>
            <a:r>
              <a:rPr lang="zh-CN" altLang="en-US" sz="2800" b="1">
                <a:latin typeface="黑体" panose="02010609060101010101" pitchFamily="49" charset="-122"/>
                <a:ea typeface="黑体" panose="02010609060101010101" pitchFamily="49" charset="-122"/>
              </a:rPr>
              <a:t>历史与人物</a:t>
            </a:r>
            <a:endParaRPr lang="zh-CN" altLang="en-US" sz="28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style.rotation</p:attrName>
                                        </p:attrNameLst>
                                      </p:cBhvr>
                                      <p:tavLst>
                                        <p:tav tm="0">
                                          <p:val>
                                            <p:fltVal val="90.000000"/>
                                          </p:val>
                                        </p:tav>
                                        <p:tav tm="100000">
                                          <p:val>
                                            <p:fltVal val="0.00000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000000"/>
                                          </p:val>
                                        </p:tav>
                                        <p:tav tm="100000">
                                          <p:val>
                                            <p:strVal val="#ppt_w"/>
                                          </p:val>
                                        </p:tav>
                                      </p:tavLst>
                                    </p:anim>
                                    <p:anim calcmode="lin" valueType="num">
                                      <p:cBhvr>
                                        <p:cTn id="14" dur="1000" fill="hold"/>
                                        <p:tgtEl>
                                          <p:spTgt spid="5"/>
                                        </p:tgtEl>
                                        <p:attrNameLst>
                                          <p:attrName>ppt_h</p:attrName>
                                        </p:attrNameLst>
                                      </p:cBhvr>
                                      <p:tavLst>
                                        <p:tav tm="0">
                                          <p:val>
                                            <p:fltVal val="0.000000"/>
                                          </p:val>
                                        </p:tav>
                                        <p:tav tm="100000">
                                          <p:val>
                                            <p:strVal val="#ppt_h"/>
                                          </p:val>
                                        </p:tav>
                                      </p:tavLst>
                                    </p:anim>
                                    <p:anim calcmode="lin" valueType="num">
                                      <p:cBhvr>
                                        <p:cTn id="15" dur="1000" fill="hold"/>
                                        <p:tgtEl>
                                          <p:spTgt spid="5"/>
                                        </p:tgtEl>
                                        <p:attrNameLst>
                                          <p:attrName>style.rotation</p:attrName>
                                        </p:attrNameLst>
                                      </p:cBhvr>
                                      <p:tavLst>
                                        <p:tav tm="0">
                                          <p:val>
                                            <p:fltVal val="90.000000"/>
                                          </p:val>
                                        </p:tav>
                                        <p:tav tm="100000">
                                          <p:val>
                                            <p:fltVal val="0.00000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000000"/>
                                          </p:val>
                                        </p:tav>
                                        <p:tav tm="100000">
                                          <p:val>
                                            <p:strVal val="#ppt_w"/>
                                          </p:val>
                                        </p:tav>
                                      </p:tavLst>
                                    </p:anim>
                                    <p:anim calcmode="lin" valueType="num">
                                      <p:cBhvr>
                                        <p:cTn id="20" dur="1000" fill="hold"/>
                                        <p:tgtEl>
                                          <p:spTgt spid="16"/>
                                        </p:tgtEl>
                                        <p:attrNameLst>
                                          <p:attrName>ppt_h</p:attrName>
                                        </p:attrNameLst>
                                      </p:cBhvr>
                                      <p:tavLst>
                                        <p:tav tm="0">
                                          <p:val>
                                            <p:fltVal val="0.000000"/>
                                          </p:val>
                                        </p:tav>
                                        <p:tav tm="100000">
                                          <p:val>
                                            <p:strVal val="#ppt_h"/>
                                          </p:val>
                                        </p:tav>
                                      </p:tavLst>
                                    </p:anim>
                                    <p:anim calcmode="lin" valueType="num">
                                      <p:cBhvr>
                                        <p:cTn id="21" dur="1000" fill="hold"/>
                                        <p:tgtEl>
                                          <p:spTgt spid="16"/>
                                        </p:tgtEl>
                                        <p:attrNameLst>
                                          <p:attrName>style.rotation</p:attrName>
                                        </p:attrNameLst>
                                      </p:cBhvr>
                                      <p:tavLst>
                                        <p:tav tm="0">
                                          <p:val>
                                            <p:fltVal val="90.000000"/>
                                          </p:val>
                                        </p:tav>
                                        <p:tav tm="100000">
                                          <p:val>
                                            <p:fltVal val="0.00000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1"/>
          </p:nvPr>
        </p:nvSpPr>
        <p:spPr>
          <a:xfrm>
            <a:off x="685800" y="1981200"/>
            <a:ext cx="8597900" cy="4114800"/>
          </a:xfrm>
        </p:spPr>
        <p:txBody>
          <a:bodyPr wrap="square" lIns="91440" tIns="45720" rIns="91440" bIns="45720" anchor="t" anchorCtr="0"/>
          <a:p>
            <a:endParaRPr lang="en-US" altLang="zh-CN" b="1" dirty="0">
              <a:ea typeface="Arial Unicode MS" panose="020B0604020202020204" charset="-122"/>
            </a:endParaRPr>
          </a:p>
          <a:p>
            <a:pPr marL="0" lvl="1"/>
            <a:r>
              <a:rPr lang="en-US" altLang="zh-CN" b="1" dirty="0">
                <a:ea typeface="Arial Unicode MS" panose="020B0604020202020204" charset="-122"/>
                <a:sym typeface="+mn-ea"/>
              </a:rPr>
              <a:t>Distance methods</a:t>
            </a:r>
            <a:endParaRPr lang="en-US" altLang="zh-CN" b="1" dirty="0">
              <a:ea typeface="Arial Unicode MS" panose="020B0604020202020204" charset="-122"/>
            </a:endParaRPr>
          </a:p>
          <a:p>
            <a:pPr marL="0" lvl="1"/>
            <a:r>
              <a:rPr lang="en-US" altLang="zh-CN" b="1" dirty="0">
                <a:ea typeface="Arial Unicode MS" panose="020B0604020202020204" charset="-122"/>
                <a:sym typeface="+mn-ea"/>
              </a:rPr>
              <a:t>Probabilistic methods: maximum likelihood (ML)</a:t>
            </a:r>
            <a:endParaRPr lang="zh-CN" altLang="en-US" b="1" dirty="0"/>
          </a:p>
          <a:p>
            <a:pPr lvl="1"/>
            <a:endParaRPr lang="en-GB" altLang="zh-CN" b="1" dirty="0">
              <a:ea typeface="Arial Unicode MS" panose="020B0604020202020204" charset="-122"/>
            </a:endParaRPr>
          </a:p>
          <a:p>
            <a:pPr lvl="1"/>
            <a:endParaRPr lang="zh-CN" altLang="en-US" b="1" dirty="0"/>
          </a:p>
        </p:txBody>
      </p:sp>
      <p:sp>
        <p:nvSpPr>
          <p:cNvPr id="2" name="标题 1"/>
          <p:cNvSpPr/>
          <p:nvPr>
            <p:ph type="title"/>
          </p:nvPr>
        </p:nvSpPr>
        <p:spPr/>
        <p:txBody>
          <a:bodyPr/>
          <a:p>
            <a:r>
              <a:rPr lang="zh-CN" altLang="en-US" sz="3600" b="1">
                <a:latin typeface="黑体" panose="02010609060101010101" pitchFamily="49" charset="-122"/>
                <a:ea typeface="黑体" panose="02010609060101010101" pitchFamily="49" charset="-122"/>
              </a:rPr>
              <a:t>目前应用最为广泛方法</a:t>
            </a:r>
            <a:endParaRPr lang="zh-CN" altLang="en-US" sz="3600" b="1">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p:txBody>
          <a:bodyPr wrap="square" lIns="91440" tIns="45720" rIns="91440" bIns="45720" anchor="ctr" anchorCtr="0"/>
          <a:p>
            <a:r>
              <a:rPr lang="en-US" altLang="zh-CN" sz="3600" b="1" dirty="0"/>
              <a:t>The flowchart for phylogenetic prediction</a:t>
            </a:r>
            <a:endParaRPr lang="zh-CN" altLang="en-US" sz="3600" b="1" dirty="0"/>
          </a:p>
        </p:txBody>
      </p:sp>
      <p:sp>
        <p:nvSpPr>
          <p:cNvPr id="27650" name="TextBox 3"/>
          <p:cNvSpPr txBox="1"/>
          <p:nvPr/>
        </p:nvSpPr>
        <p:spPr>
          <a:xfrm>
            <a:off x="1258888" y="2349500"/>
            <a:ext cx="1039812" cy="460375"/>
          </a:xfrm>
          <a:prstGeom prst="rect">
            <a:avLst/>
          </a:prstGeom>
          <a:noFill/>
          <a:ln w="9525">
            <a:noFill/>
          </a:ln>
        </p:spPr>
        <p:txBody>
          <a:bodyPr wrap="none" anchor="t" anchorCtr="0">
            <a:spAutoFit/>
          </a:bodyPr>
          <a:p>
            <a:r>
              <a:rPr lang="en-US" altLang="zh-CN" dirty="0">
                <a:latin typeface="Times New Roman" panose="02020603050405020304" pitchFamily="18" charset="0"/>
              </a:rPr>
              <a:t>A msa </a:t>
            </a:r>
            <a:endParaRPr lang="zh-CN" altLang="en-US" dirty="0">
              <a:latin typeface="Times New Roman" panose="02020603050405020304" pitchFamily="18" charset="0"/>
            </a:endParaRPr>
          </a:p>
        </p:txBody>
      </p:sp>
      <p:sp>
        <p:nvSpPr>
          <p:cNvPr id="27651" name="TextBox 4"/>
          <p:cNvSpPr txBox="1"/>
          <p:nvPr/>
        </p:nvSpPr>
        <p:spPr>
          <a:xfrm>
            <a:off x="1244600" y="3251200"/>
            <a:ext cx="4551363" cy="1939925"/>
          </a:xfrm>
          <a:prstGeom prst="rect">
            <a:avLst/>
          </a:prstGeom>
          <a:noFill/>
          <a:ln w="9525">
            <a:noFill/>
          </a:ln>
        </p:spPr>
        <p:txBody>
          <a:bodyPr anchor="t" anchorCtr="0">
            <a:spAutoFit/>
          </a:bodyPr>
          <a:p>
            <a:r>
              <a:rPr lang="en-US" altLang="zh-CN" dirty="0">
                <a:latin typeface="Times New Roman" panose="02020603050405020304" pitchFamily="18" charset="0"/>
              </a:rPr>
              <a:t>Is there strong sequence similarity?</a:t>
            </a:r>
            <a:endParaRPr lang="en-US" altLang="zh-CN" dirty="0">
              <a:latin typeface="Times New Roman" panose="02020603050405020304" pitchFamily="18" charset="0"/>
            </a:endParaRPr>
          </a:p>
          <a:p>
            <a:endParaRPr lang="en-US" altLang="zh-CN" dirty="0">
              <a:latin typeface="Times New Roman" panose="02020603050405020304" pitchFamily="18" charset="0"/>
            </a:endParaRPr>
          </a:p>
          <a:p>
            <a:endParaRPr lang="en-US" altLang="zh-CN" dirty="0">
              <a:latin typeface="Times New Roman" panose="02020603050405020304" pitchFamily="18" charset="0"/>
            </a:endParaRPr>
          </a:p>
          <a:p>
            <a:r>
              <a:rPr lang="en-US" altLang="zh-CN" dirty="0">
                <a:latin typeface="Times New Roman" panose="02020603050405020304" pitchFamily="18" charset="0"/>
              </a:rPr>
              <a:t>Is there clearly recognizable sequence similarity?</a:t>
            </a:r>
            <a:endParaRPr lang="en-US" altLang="zh-CN" dirty="0">
              <a:latin typeface="Times New Roman" panose="02020603050405020304" pitchFamily="18" charset="0"/>
            </a:endParaRPr>
          </a:p>
        </p:txBody>
      </p:sp>
      <p:cxnSp>
        <p:nvCxnSpPr>
          <p:cNvPr id="27652" name="直接箭头连接符 6"/>
          <p:cNvCxnSpPr>
            <a:stCxn id="27650" idx="2"/>
          </p:cNvCxnSpPr>
          <p:nvPr/>
        </p:nvCxnSpPr>
        <p:spPr>
          <a:xfrm>
            <a:off x="1779588" y="2809875"/>
            <a:ext cx="0" cy="441325"/>
          </a:xfrm>
          <a:prstGeom prst="straightConnector1">
            <a:avLst/>
          </a:prstGeom>
          <a:ln w="38100" cap="flat" cmpd="sng">
            <a:solidFill>
              <a:schemeClr val="tx1"/>
            </a:solidFill>
            <a:prstDash val="solid"/>
            <a:round/>
            <a:headEnd type="none" w="med" len="med"/>
            <a:tailEnd type="arrow" w="med" len="med"/>
          </a:ln>
        </p:spPr>
      </p:cxnSp>
      <p:cxnSp>
        <p:nvCxnSpPr>
          <p:cNvPr id="27653" name="直接箭头连接符 7"/>
          <p:cNvCxnSpPr>
            <a:stCxn id="27650" idx="2"/>
          </p:cNvCxnSpPr>
          <p:nvPr/>
        </p:nvCxnSpPr>
        <p:spPr>
          <a:xfrm>
            <a:off x="1763713" y="3816350"/>
            <a:ext cx="0" cy="441325"/>
          </a:xfrm>
          <a:prstGeom prst="straightConnector1">
            <a:avLst/>
          </a:prstGeom>
          <a:ln w="38100" cap="flat" cmpd="sng">
            <a:solidFill>
              <a:schemeClr val="tx1"/>
            </a:solidFill>
            <a:prstDash val="solid"/>
            <a:round/>
            <a:headEnd type="none" w="med" len="med"/>
            <a:tailEnd type="arrow" w="med" len="med"/>
          </a:ln>
        </p:spPr>
      </p:cxnSp>
      <p:cxnSp>
        <p:nvCxnSpPr>
          <p:cNvPr id="27654" name="直接箭头连接符 8"/>
          <p:cNvCxnSpPr>
            <a:stCxn id="27650" idx="2"/>
          </p:cNvCxnSpPr>
          <p:nvPr/>
        </p:nvCxnSpPr>
        <p:spPr>
          <a:xfrm>
            <a:off x="5795963" y="3500438"/>
            <a:ext cx="647700" cy="0"/>
          </a:xfrm>
          <a:prstGeom prst="straightConnector1">
            <a:avLst/>
          </a:prstGeom>
          <a:ln w="38100" cap="flat" cmpd="sng">
            <a:solidFill>
              <a:schemeClr val="tx1"/>
            </a:solidFill>
            <a:prstDash val="solid"/>
            <a:round/>
            <a:headEnd type="none" w="med" len="med"/>
            <a:tailEnd type="arrow" w="med" len="med"/>
          </a:ln>
        </p:spPr>
      </p:cxnSp>
      <p:cxnSp>
        <p:nvCxnSpPr>
          <p:cNvPr id="27655" name="直接箭头连接符 10"/>
          <p:cNvCxnSpPr>
            <a:stCxn id="27650" idx="2"/>
          </p:cNvCxnSpPr>
          <p:nvPr/>
        </p:nvCxnSpPr>
        <p:spPr>
          <a:xfrm>
            <a:off x="5795963" y="4652963"/>
            <a:ext cx="647700" cy="0"/>
          </a:xfrm>
          <a:prstGeom prst="straightConnector1">
            <a:avLst/>
          </a:prstGeom>
          <a:ln w="38100" cap="flat" cmpd="sng">
            <a:solidFill>
              <a:schemeClr val="tx1"/>
            </a:solidFill>
            <a:prstDash val="solid"/>
            <a:round/>
            <a:headEnd type="none" w="med" len="med"/>
            <a:tailEnd type="arrow" w="med" len="med"/>
          </a:ln>
        </p:spPr>
      </p:cxnSp>
      <p:cxnSp>
        <p:nvCxnSpPr>
          <p:cNvPr id="27656" name="直接箭头连接符 11"/>
          <p:cNvCxnSpPr>
            <a:stCxn id="27650" idx="2"/>
          </p:cNvCxnSpPr>
          <p:nvPr/>
        </p:nvCxnSpPr>
        <p:spPr>
          <a:xfrm>
            <a:off x="1763713" y="5300663"/>
            <a:ext cx="0" cy="441325"/>
          </a:xfrm>
          <a:prstGeom prst="straightConnector1">
            <a:avLst/>
          </a:prstGeom>
          <a:ln w="38100" cap="flat" cmpd="sng">
            <a:solidFill>
              <a:schemeClr val="tx1"/>
            </a:solidFill>
            <a:prstDash val="solid"/>
            <a:round/>
            <a:headEnd type="none" w="med" len="med"/>
            <a:tailEnd type="arrow" w="med" len="med"/>
          </a:ln>
        </p:spPr>
      </p:cxnSp>
      <p:sp>
        <p:nvSpPr>
          <p:cNvPr id="27657" name="TextBox 12"/>
          <p:cNvSpPr txBox="1"/>
          <p:nvPr/>
        </p:nvSpPr>
        <p:spPr>
          <a:xfrm>
            <a:off x="6659563" y="3284538"/>
            <a:ext cx="2484437" cy="1570037"/>
          </a:xfrm>
          <a:prstGeom prst="rect">
            <a:avLst/>
          </a:prstGeom>
          <a:noFill/>
          <a:ln w="9525">
            <a:noFill/>
          </a:ln>
        </p:spPr>
        <p:txBody>
          <a:bodyPr anchor="t" anchorCtr="0">
            <a:spAutoFit/>
          </a:bodyPr>
          <a:p>
            <a:r>
              <a:rPr lang="en-GB" altLang="zh-CN" b="1" dirty="0">
                <a:latin typeface="Times New Roman" panose="02020603050405020304" pitchFamily="18" charset="0"/>
                <a:ea typeface="Arial Unicode MS" panose="020B0604020202020204" charset="-122"/>
              </a:rPr>
              <a:t>Maximum parsimony (</a:t>
            </a:r>
            <a:r>
              <a:rPr lang="en-US" altLang="zh-CN" dirty="0">
                <a:latin typeface="Times New Roman" panose="02020603050405020304" pitchFamily="18" charset="0"/>
              </a:rPr>
              <a:t>MP)</a:t>
            </a:r>
            <a:endParaRPr lang="en-US" altLang="zh-CN" dirty="0">
              <a:latin typeface="Times New Roman" panose="02020603050405020304" pitchFamily="18" charset="0"/>
            </a:endParaRPr>
          </a:p>
          <a:p>
            <a:endParaRPr lang="en-US" altLang="zh-CN" dirty="0">
              <a:latin typeface="Times New Roman" panose="02020603050405020304" pitchFamily="18" charset="0"/>
            </a:endParaRPr>
          </a:p>
          <a:p>
            <a:r>
              <a:rPr lang="en-US" altLang="zh-CN" dirty="0">
                <a:latin typeface="Times New Roman" panose="02020603050405020304" pitchFamily="18" charset="0"/>
              </a:rPr>
              <a:t>Distance method</a:t>
            </a:r>
            <a:endParaRPr lang="zh-CN" altLang="en-US" dirty="0">
              <a:latin typeface="Times New Roman" panose="02020603050405020304" pitchFamily="18" charset="0"/>
            </a:endParaRPr>
          </a:p>
        </p:txBody>
      </p:sp>
      <p:sp>
        <p:nvSpPr>
          <p:cNvPr id="27658" name="TextBox 13"/>
          <p:cNvSpPr txBox="1"/>
          <p:nvPr/>
        </p:nvSpPr>
        <p:spPr>
          <a:xfrm>
            <a:off x="1477963" y="5876925"/>
            <a:ext cx="646112" cy="461963"/>
          </a:xfrm>
          <a:prstGeom prst="rect">
            <a:avLst/>
          </a:prstGeom>
          <a:noFill/>
          <a:ln w="9525">
            <a:noFill/>
          </a:ln>
        </p:spPr>
        <p:txBody>
          <a:bodyPr wrap="none" anchor="t" anchorCtr="0">
            <a:spAutoFit/>
          </a:bodyPr>
          <a:p>
            <a:r>
              <a:rPr lang="en-US" altLang="zh-CN" dirty="0">
                <a:latin typeface="Times New Roman" panose="02020603050405020304" pitchFamily="18" charset="0"/>
              </a:rPr>
              <a:t>ML</a:t>
            </a:r>
            <a:endParaRPr lang="zh-CN" altLang="en-US" dirty="0">
              <a:latin typeface="Times New Roman" panose="02020603050405020304" pitchFamily="18" charset="0"/>
            </a:endParaRPr>
          </a:p>
        </p:txBody>
      </p:sp>
      <p:sp>
        <p:nvSpPr>
          <p:cNvPr id="27659" name="TextBox 14"/>
          <p:cNvSpPr txBox="1"/>
          <p:nvPr/>
        </p:nvSpPr>
        <p:spPr>
          <a:xfrm>
            <a:off x="5795963" y="2997200"/>
            <a:ext cx="595312" cy="1570038"/>
          </a:xfrm>
          <a:prstGeom prst="rect">
            <a:avLst/>
          </a:prstGeom>
          <a:noFill/>
          <a:ln w="9525">
            <a:noFill/>
          </a:ln>
        </p:spPr>
        <p:txBody>
          <a:bodyPr wrap="none" anchor="t" anchorCtr="0">
            <a:spAutoFit/>
          </a:bodyPr>
          <a:p>
            <a:r>
              <a:rPr lang="en-US" altLang="zh-CN" dirty="0">
                <a:solidFill>
                  <a:srgbClr val="C00000"/>
                </a:solidFill>
                <a:latin typeface="Times New Roman" panose="02020603050405020304" pitchFamily="18" charset="0"/>
              </a:rPr>
              <a:t>yes</a:t>
            </a:r>
            <a:endParaRPr lang="en-US" altLang="zh-CN" dirty="0">
              <a:solidFill>
                <a:srgbClr val="C00000"/>
              </a:solidFill>
              <a:latin typeface="Times New Roman" panose="02020603050405020304" pitchFamily="18" charset="0"/>
            </a:endParaRPr>
          </a:p>
          <a:p>
            <a:endParaRPr lang="en-US" altLang="zh-CN" dirty="0">
              <a:solidFill>
                <a:srgbClr val="C00000"/>
              </a:solidFill>
              <a:latin typeface="Times New Roman" panose="02020603050405020304" pitchFamily="18" charset="0"/>
            </a:endParaRPr>
          </a:p>
          <a:p>
            <a:endParaRPr lang="en-US" altLang="zh-CN" dirty="0">
              <a:solidFill>
                <a:srgbClr val="C00000"/>
              </a:solidFill>
              <a:latin typeface="Times New Roman" panose="02020603050405020304" pitchFamily="18" charset="0"/>
            </a:endParaRPr>
          </a:p>
          <a:p>
            <a:r>
              <a:rPr lang="en-US" altLang="zh-CN" dirty="0">
                <a:solidFill>
                  <a:srgbClr val="C00000"/>
                </a:solidFill>
                <a:latin typeface="Times New Roman" panose="02020603050405020304" pitchFamily="18" charset="0"/>
              </a:rPr>
              <a:t>yes</a:t>
            </a:r>
            <a:endParaRPr lang="en-US" altLang="zh-CN" dirty="0">
              <a:solidFill>
                <a:srgbClr val="C00000"/>
              </a:solidFill>
              <a:latin typeface="Times New Roman" panose="02020603050405020304" pitchFamily="18" charset="0"/>
            </a:endParaRPr>
          </a:p>
        </p:txBody>
      </p:sp>
      <p:sp>
        <p:nvSpPr>
          <p:cNvPr id="27660" name="TextBox 15"/>
          <p:cNvSpPr txBox="1"/>
          <p:nvPr/>
        </p:nvSpPr>
        <p:spPr>
          <a:xfrm>
            <a:off x="1835150" y="3716338"/>
            <a:ext cx="493713" cy="1939925"/>
          </a:xfrm>
          <a:prstGeom prst="rect">
            <a:avLst/>
          </a:prstGeom>
          <a:noFill/>
          <a:ln w="9525">
            <a:noFill/>
          </a:ln>
        </p:spPr>
        <p:txBody>
          <a:bodyPr wrap="none" anchor="t" anchorCtr="0">
            <a:spAutoFit/>
          </a:bodyPr>
          <a:p>
            <a:r>
              <a:rPr lang="en-US" altLang="zh-CN" dirty="0">
                <a:solidFill>
                  <a:srgbClr val="C00000"/>
                </a:solidFill>
                <a:latin typeface="Times New Roman" panose="02020603050405020304" pitchFamily="18" charset="0"/>
              </a:rPr>
              <a:t>no</a:t>
            </a:r>
            <a:endParaRPr lang="en-US" altLang="zh-CN" dirty="0">
              <a:solidFill>
                <a:srgbClr val="C00000"/>
              </a:solidFill>
              <a:latin typeface="Times New Roman" panose="02020603050405020304" pitchFamily="18" charset="0"/>
            </a:endParaRPr>
          </a:p>
          <a:p>
            <a:endParaRPr lang="en-US" altLang="zh-CN" dirty="0">
              <a:solidFill>
                <a:srgbClr val="C00000"/>
              </a:solidFill>
              <a:latin typeface="Times New Roman" panose="02020603050405020304" pitchFamily="18" charset="0"/>
            </a:endParaRPr>
          </a:p>
          <a:p>
            <a:endParaRPr lang="en-US" altLang="zh-CN" dirty="0">
              <a:solidFill>
                <a:srgbClr val="C00000"/>
              </a:solidFill>
              <a:latin typeface="Times New Roman" panose="02020603050405020304" pitchFamily="18" charset="0"/>
            </a:endParaRPr>
          </a:p>
          <a:p>
            <a:endParaRPr lang="en-US" altLang="zh-CN" dirty="0">
              <a:solidFill>
                <a:srgbClr val="C00000"/>
              </a:solidFill>
              <a:latin typeface="Times New Roman" panose="02020603050405020304" pitchFamily="18" charset="0"/>
            </a:endParaRPr>
          </a:p>
          <a:p>
            <a:r>
              <a:rPr lang="en-US" altLang="zh-CN" dirty="0">
                <a:solidFill>
                  <a:srgbClr val="C00000"/>
                </a:solidFill>
                <a:latin typeface="Times New Roman" panose="02020603050405020304" pitchFamily="18" charset="0"/>
              </a:rPr>
              <a:t>no</a:t>
            </a:r>
            <a:endParaRPr lang="en-US" altLang="zh-CN" dirty="0">
              <a:solidFill>
                <a:srgbClr val="C00000"/>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图6.2"/>
          <p:cNvPicPr>
            <a:picLocks noChangeAspect="1"/>
          </p:cNvPicPr>
          <p:nvPr>
            <p:custDataLst>
              <p:tags r:id="rId1"/>
            </p:custDataLst>
          </p:nvPr>
        </p:nvPicPr>
        <p:blipFill>
          <a:blip r:embed="rId2"/>
          <a:stretch>
            <a:fillRect/>
          </a:stretch>
        </p:blipFill>
        <p:spPr>
          <a:xfrm>
            <a:off x="1763395" y="168275"/>
            <a:ext cx="5778500" cy="6520815"/>
          </a:xfrm>
          <a:prstGeom prst="rect">
            <a:avLst/>
          </a:prstGeom>
          <a:solidFill>
            <a:schemeClr val="tx2">
              <a:lumMod val="95000"/>
            </a:schemeClr>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p:txBody>
          <a:bodyPr wrap="square" lIns="91440" tIns="45720" rIns="91440" bIns="45720" anchor="ctr" anchorCtr="0"/>
          <a:p>
            <a:endParaRPr lang="zh-CN" altLang="en-US" dirty="0"/>
          </a:p>
        </p:txBody>
      </p:sp>
      <p:sp>
        <p:nvSpPr>
          <p:cNvPr id="28674" name="内容占位符 2"/>
          <p:cNvSpPr>
            <a:spLocks noGrp="1"/>
          </p:cNvSpPr>
          <p:nvPr>
            <p:ph idx="1"/>
          </p:nvPr>
        </p:nvSpPr>
        <p:spPr>
          <a:xfrm>
            <a:off x="685800" y="908050"/>
            <a:ext cx="7772400" cy="4114800"/>
          </a:xfrm>
        </p:spPr>
        <p:txBody>
          <a:bodyPr wrap="square" lIns="91440" tIns="45720" rIns="91440" bIns="45720" anchor="t" anchorCtr="0"/>
          <a:p>
            <a:r>
              <a:rPr lang="en-US" altLang="zh-CN" dirty="0"/>
              <a:t>Because the maximum parsimony method has to attempt to fit all possible trees to the data, the method is not suitable for more than 12 sequences because there are too many trees to test.</a:t>
            </a:r>
            <a:endParaRPr lang="en-US" altLang="zh-CN" dirty="0"/>
          </a:p>
          <a:p>
            <a:r>
              <a:rPr lang="en-US" altLang="zh-CN" dirty="0"/>
              <a:t>Maximum likelihood methods are particularly useful when the sequences are more variable. However, they are computationally intense.</a:t>
            </a:r>
            <a:endParaRPr lang="en-US" altLang="zh-CN" dirty="0"/>
          </a:p>
          <a:p>
            <a:r>
              <a:rPr lang="en-US" altLang="zh-CN" dirty="0"/>
              <a:t>ML can test diverse evolutionary models for a best tree </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1"/>
          <p:cNvSpPr>
            <a:spLocks noGrp="1"/>
          </p:cNvSpPr>
          <p:nvPr>
            <p:ph type="title"/>
          </p:nvPr>
        </p:nvSpPr>
        <p:spPr>
          <a:xfrm>
            <a:off x="971550" y="442913"/>
            <a:ext cx="7362825" cy="1144587"/>
          </a:xfrm>
        </p:spPr>
        <p:txBody>
          <a:bodyPr wrap="square" lIns="91440" tIns="45720" rIns="91440" bIns="45720" anchor="ctr" anchorCtr="0"/>
          <a:p>
            <a:pPr defTabSz="914400" eaLnBrk="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zh-CN" altLang="en-US" b="1" dirty="0">
                <a:latin typeface="方正舒体" panose="02010601030101010101" pitchFamily="2" charset="-122"/>
                <a:ea typeface="方正舒体" panose="02010601030101010101" pitchFamily="2" charset="-122"/>
              </a:rPr>
              <a:t>5.2</a:t>
            </a:r>
            <a:r>
              <a:rPr lang="en-US" altLang="zh-CN" b="1" dirty="0">
                <a:latin typeface="方正舒体" panose="02010601030101010101" pitchFamily="2" charset="-122"/>
                <a:ea typeface="方正舒体" panose="02010601030101010101" pitchFamily="2" charset="-122"/>
              </a:rPr>
              <a:t>.1</a:t>
            </a:r>
            <a:r>
              <a:rPr lang="zh-CN" altLang="en-US" b="1" dirty="0">
                <a:latin typeface="方正舒体" panose="02010601030101010101" pitchFamily="2" charset="-122"/>
                <a:ea typeface="方正舒体" panose="02010601030101010101" pitchFamily="2" charset="-122"/>
              </a:rPr>
              <a:t> </a:t>
            </a:r>
            <a:r>
              <a:rPr lang="en-US" altLang="zh-CN" b="1" dirty="0">
                <a:latin typeface="方正舒体" panose="02010601030101010101" pitchFamily="2" charset="-122"/>
                <a:ea typeface="方正舒体" panose="02010601030101010101" pitchFamily="2" charset="-122"/>
              </a:rPr>
              <a:t>Distance methods</a:t>
            </a:r>
            <a:endParaRPr lang="en-GB" altLang="zh-CN" b="1" dirty="0">
              <a:latin typeface="方正舒体" panose="02010601030101010101" pitchFamily="2" charset="-122"/>
              <a:ea typeface="方正舒体" panose="02010601030101010101" pitchFamily="2" charset="-122"/>
            </a:endParaRPr>
          </a:p>
        </p:txBody>
      </p:sp>
      <p:sp>
        <p:nvSpPr>
          <p:cNvPr id="29698" name="Rectangle 2"/>
          <p:cNvSpPr>
            <a:spLocks noGrp="1"/>
          </p:cNvSpPr>
          <p:nvPr>
            <p:ph idx="1"/>
          </p:nvPr>
        </p:nvSpPr>
        <p:spPr>
          <a:xfrm>
            <a:off x="395288" y="1700213"/>
            <a:ext cx="8516937" cy="4964112"/>
          </a:xfrm>
        </p:spPr>
        <p:txBody>
          <a:bodyPr wrap="square" lIns="91440" tIns="45720" rIns="91440" bIns="45720" anchor="t" anchorCtr="0"/>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Basic idea: </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latin typeface="Arial" panose="020B0604020202020204" pitchFamily="34" charset="0"/>
              </a:rPr>
              <a:t>Employs the number of changes between each pair in a group of sequences to produce a phylogenetic tree of the group;</a:t>
            </a:r>
            <a:endParaRPr lang="en-GB" altLang="zh-CN" sz="2200" dirty="0">
              <a:latin typeface="Arial" panose="020B0604020202020204" pitchFamily="34" charset="0"/>
            </a:endParaRPr>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US" altLang="zh-CN" sz="2200" dirty="0">
                <a:latin typeface="Arial" panose="020B0604020202020204" pitchFamily="34" charset="0"/>
              </a:rPr>
              <a:t>For phylogenetic analysis, the distance score between two sequences is used. This score between two sequences is the number of mismatched positions in the alignment or the number of sequence positions that must be changed to generate the other sequence. Gaps may be ignored in these calculations or treated like substitutions. </a:t>
            </a:r>
            <a:endParaRPr lang="en-US" altLang="zh-CN" sz="2200" dirty="0">
              <a:latin typeface="Arial" panose="020B0604020202020204" pitchFamily="34" charset="0"/>
            </a:endParaRPr>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US" altLang="zh-CN" sz="2200" dirty="0">
                <a:latin typeface="Arial" panose="020B0604020202020204" pitchFamily="34" charset="0"/>
              </a:rPr>
              <a:t>When a scoring or substitution matrix is used, the calculation is slightly more complicated, but the principle is the same. </a:t>
            </a:r>
            <a:endParaRPr lang="en-GB" altLang="zh-CN" sz="2200" dirty="0">
              <a:latin typeface="Arial" panose="020B0604020202020204" pitchFamily="34" charset="0"/>
            </a:endParaRPr>
          </a:p>
          <a:p>
            <a:pPr defTabSz="914400" eaLnBrk="1">
              <a:buNone/>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endParaRPr lang="en-GB" altLang="zh-CN"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1026"/>
          <p:cNvSpPr>
            <a:spLocks noGrp="1"/>
          </p:cNvSpPr>
          <p:nvPr>
            <p:ph type="title"/>
          </p:nvPr>
        </p:nvSpPr>
        <p:spPr>
          <a:xfrm>
            <a:off x="0" y="609600"/>
            <a:ext cx="2895600" cy="4343400"/>
          </a:xfrm>
        </p:spPr>
        <p:txBody>
          <a:bodyPr wrap="square" lIns="91440" tIns="45720" rIns="91440" bIns="45720" anchor="ctr" anchorCtr="0"/>
          <a:p>
            <a:pPr eaLnBrk="1"/>
            <a:r>
              <a:rPr lang="en-US" altLang="zh-CN" sz="3600" b="1" i="1" u="sng" dirty="0">
                <a:solidFill>
                  <a:schemeClr val="tx1"/>
                </a:solidFill>
              </a:rPr>
              <a:t>Theory of gene duplication</a:t>
            </a:r>
            <a:endParaRPr lang="en-US" altLang="zh-CN" sz="3600" b="1" i="1" u="sng" dirty="0">
              <a:solidFill>
                <a:schemeClr val="tx1"/>
              </a:solidFill>
            </a:endParaRPr>
          </a:p>
        </p:txBody>
      </p:sp>
      <p:graphicFrame>
        <p:nvGraphicFramePr>
          <p:cNvPr id="31746" name="Object 1027"/>
          <p:cNvGraphicFramePr>
            <a:graphicFrameLocks noChangeAspect="1"/>
          </p:cNvGraphicFramePr>
          <p:nvPr/>
        </p:nvGraphicFramePr>
        <p:xfrm>
          <a:off x="2832100" y="44450"/>
          <a:ext cx="6203950" cy="6697663"/>
        </p:xfrm>
        <a:graphic>
          <a:graphicData uri="http://schemas.openxmlformats.org/presentationml/2006/ole">
            <mc:AlternateContent xmlns:mc="http://schemas.openxmlformats.org/markup-compatibility/2006">
              <mc:Choice xmlns:v="urn:schemas-microsoft-com:vml" Requires="v">
                <p:oleObj spid="_x0000_s3079" name="" r:id="rId1" imgW="6085205" imgH="6569075" progId="">
                  <p:embed/>
                </p:oleObj>
              </mc:Choice>
              <mc:Fallback>
                <p:oleObj name="" r:id="rId1" imgW="6085205" imgH="6569075" progId="">
                  <p:embed/>
                  <p:pic>
                    <p:nvPicPr>
                      <p:cNvPr id="0" name="图片 3078"/>
                      <p:cNvPicPr/>
                      <p:nvPr/>
                    </p:nvPicPr>
                    <p:blipFill>
                      <a:blip r:embed="rId2"/>
                      <a:stretch>
                        <a:fillRect/>
                      </a:stretch>
                    </p:blipFill>
                    <p:spPr>
                      <a:xfrm>
                        <a:off x="2832100" y="44450"/>
                        <a:ext cx="6203950" cy="6697663"/>
                      </a:xfrm>
                      <a:prstGeom prst="rect">
                        <a:avLst/>
                      </a:prstGeom>
                      <a:solidFill>
                        <a:schemeClr val="tx2"/>
                      </a:solidFill>
                      <a:ln w="38100">
                        <a:noFill/>
                        <a:miter/>
                      </a:ln>
                    </p:spPr>
                  </p:pic>
                </p:oleObj>
              </mc:Fallback>
            </mc:AlternateContent>
          </a:graphicData>
        </a:graphic>
      </p:graphicFrame>
      <p:sp>
        <p:nvSpPr>
          <p:cNvPr id="31747" name="矩形 3"/>
          <p:cNvSpPr/>
          <p:nvPr/>
        </p:nvSpPr>
        <p:spPr>
          <a:xfrm>
            <a:off x="295275" y="4465638"/>
            <a:ext cx="2720975" cy="1758950"/>
          </a:xfrm>
          <a:prstGeom prst="rect">
            <a:avLst/>
          </a:prstGeom>
          <a:noFill/>
          <a:ln w="9525">
            <a:noFill/>
          </a:ln>
        </p:spPr>
        <p:txBody>
          <a:bodyPr lIns="82945" tIns="41473" rIns="82945" bIns="41473" anchor="t" anchorCtr="0">
            <a:spAutoFit/>
          </a:bodyPr>
          <a:p>
            <a:pPr defTabSz="914400">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1800" dirty="0">
                <a:latin typeface="Times New Roman" panose="02020603050405020304" pitchFamily="18" charset="0"/>
              </a:rPr>
              <a:t>Homoplasy: Sequence similarity NOT due to shared ancestry, such as convergent or parallel evolution; horizontal transmission</a:t>
            </a:r>
            <a:endParaRPr lang="en-GB" altLang="zh-CN" sz="1800"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图6.3"/>
          <p:cNvPicPr>
            <a:picLocks noChangeAspect="1"/>
          </p:cNvPicPr>
          <p:nvPr/>
        </p:nvPicPr>
        <p:blipFill>
          <a:blip r:embed="rId1"/>
          <a:stretch>
            <a:fillRect/>
          </a:stretch>
        </p:blipFill>
        <p:spPr>
          <a:xfrm>
            <a:off x="791845" y="0"/>
            <a:ext cx="7559675" cy="6858000"/>
          </a:xfrm>
          <a:prstGeom prst="rect">
            <a:avLst/>
          </a:prstGeom>
          <a:solidFill>
            <a:schemeClr val="tx2">
              <a:lumMod val="95000"/>
            </a:schemeClr>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图6.3"/>
          <p:cNvPicPr>
            <a:picLocks noChangeAspect="1"/>
          </p:cNvPicPr>
          <p:nvPr/>
        </p:nvPicPr>
        <p:blipFill>
          <a:blip r:embed="rId1"/>
          <a:stretch>
            <a:fillRect/>
          </a:stretch>
        </p:blipFill>
        <p:spPr>
          <a:xfrm>
            <a:off x="876300" y="0"/>
            <a:ext cx="73914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 Box 1026"/>
          <p:cNvSpPr txBox="1"/>
          <p:nvPr/>
        </p:nvSpPr>
        <p:spPr>
          <a:xfrm>
            <a:off x="3386138" y="898525"/>
            <a:ext cx="277812" cy="2070100"/>
          </a:xfrm>
          <a:prstGeom prst="rect">
            <a:avLst/>
          </a:prstGeom>
          <a:noFill/>
          <a:ln w="9525">
            <a:noFill/>
          </a:ln>
        </p:spPr>
        <p:txBody>
          <a:bodyPr lIns="82945" tIns="41473" rIns="82945" bIns="41473" anchor="t" anchorCtr="0"/>
          <a:p>
            <a:pPr algn="just">
              <a:lnSpc>
                <a:spcPct val="96000"/>
              </a:lnSpc>
            </a:pPr>
            <a:r>
              <a:rPr lang="en-US" altLang="zh-CN" sz="1600" b="1" dirty="0">
                <a:latin typeface="Times New Roman" panose="02020603050405020304" pitchFamily="18" charset="0"/>
              </a:rPr>
              <a:t>A</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C</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T</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G</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A</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A</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C</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G</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T</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A</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A</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C</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G</a:t>
            </a:r>
            <a:endParaRPr lang="en-US" altLang="zh-CN" sz="1600" b="1" dirty="0">
              <a:latin typeface="Times New Roman" panose="02020603050405020304" pitchFamily="18" charset="0"/>
            </a:endParaRPr>
          </a:p>
          <a:p>
            <a:pPr algn="just">
              <a:lnSpc>
                <a:spcPct val="96000"/>
              </a:lnSpc>
            </a:pPr>
            <a:r>
              <a:rPr lang="en-US" altLang="zh-CN" sz="1600" b="1" dirty="0">
                <a:latin typeface="Times New Roman" panose="02020603050405020304" pitchFamily="18" charset="0"/>
              </a:rPr>
              <a:t>C</a:t>
            </a:r>
            <a:endParaRPr lang="en-US" altLang="zh-CN" sz="1600" b="1" dirty="0">
              <a:latin typeface="Times New Roman" panose="02020603050405020304" pitchFamily="18" charset="0"/>
            </a:endParaRPr>
          </a:p>
        </p:txBody>
      </p:sp>
      <p:sp>
        <p:nvSpPr>
          <p:cNvPr id="32770" name="Text Box 1027"/>
          <p:cNvSpPr txBox="1"/>
          <p:nvPr/>
        </p:nvSpPr>
        <p:spPr>
          <a:xfrm>
            <a:off x="2005013" y="3732213"/>
            <a:ext cx="1104900" cy="1798637"/>
          </a:xfrm>
          <a:prstGeom prst="rect">
            <a:avLst/>
          </a:prstGeom>
          <a:noFill/>
          <a:ln w="9525">
            <a:noFill/>
          </a:ln>
        </p:spPr>
        <p:txBody>
          <a:bodyPr lIns="82945" tIns="41473" rIns="82945" bIns="41473" anchor="t" anchorCtr="0"/>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C</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T</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A→C→</a:t>
            </a:r>
            <a:r>
              <a:rPr lang="en-US" altLang="zh-CN" sz="1500" b="1" dirty="0">
                <a:latin typeface="Times New Roman" panose="02020603050405020304" pitchFamily="18" charset="0"/>
              </a:rPr>
              <a:t>T</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C→</a:t>
            </a: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T→</a:t>
            </a: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A→C→</a:t>
            </a:r>
            <a:r>
              <a:rPr lang="en-US" altLang="zh-CN" sz="1500" b="1" dirty="0">
                <a:latin typeface="Times New Roman" panose="02020603050405020304" pitchFamily="18" charset="0"/>
              </a:rPr>
              <a:t>T</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C</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C</a:t>
            </a:r>
            <a:endParaRPr lang="en-US" altLang="zh-CN" sz="1500" b="1" dirty="0">
              <a:latin typeface="Times New Roman" panose="02020603050405020304" pitchFamily="18" charset="0"/>
            </a:endParaRPr>
          </a:p>
        </p:txBody>
      </p:sp>
      <p:sp>
        <p:nvSpPr>
          <p:cNvPr id="32771" name="Text Box 1028"/>
          <p:cNvSpPr txBox="1"/>
          <p:nvPr/>
        </p:nvSpPr>
        <p:spPr>
          <a:xfrm>
            <a:off x="5045075" y="3732213"/>
            <a:ext cx="4098925" cy="1941512"/>
          </a:xfrm>
          <a:prstGeom prst="rect">
            <a:avLst/>
          </a:prstGeom>
          <a:noFill/>
          <a:ln w="9525">
            <a:noFill/>
          </a:ln>
        </p:spPr>
        <p:txBody>
          <a:bodyPr lIns="82945" tIns="41473" rIns="82945" bIns="41473" anchor="t" anchorCtr="0"/>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C</a:t>
            </a:r>
            <a:r>
              <a:rPr lang="en-US" altLang="zh-CN" sz="1500" b="1" dirty="0">
                <a:solidFill>
                  <a:srgbClr val="FF0000"/>
                </a:solidFill>
                <a:latin typeface="宋体" panose="02010600030101010101" pitchFamily="2" charset="-122"/>
              </a:rPr>
              <a:t>→</a:t>
            </a:r>
            <a:r>
              <a:rPr lang="en-US" altLang="zh-CN" sz="1500" b="1" dirty="0">
                <a:latin typeface="Times New Roman" panose="02020603050405020304" pitchFamily="18" charset="0"/>
              </a:rPr>
              <a:t>A          </a:t>
            </a:r>
            <a:r>
              <a:rPr lang="zh-CN" altLang="en-US" sz="1500" b="1" dirty="0">
                <a:latin typeface="Times New Roman" panose="02020603050405020304" pitchFamily="18" charset="0"/>
              </a:rPr>
              <a:t>单一替换 (</a:t>
            </a:r>
            <a:r>
              <a:rPr lang="en-US" altLang="zh-CN" sz="1500" b="1" dirty="0">
                <a:latin typeface="Times New Roman" panose="02020603050405020304" pitchFamily="18" charset="0"/>
              </a:rPr>
              <a:t>single substitution)</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T</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A                 </a:t>
            </a:r>
            <a:r>
              <a:rPr lang="zh-CN" altLang="en-US" sz="1500" b="1" dirty="0">
                <a:latin typeface="Times New Roman" panose="02020603050405020304" pitchFamily="18" charset="0"/>
              </a:rPr>
              <a:t>多重替换 (</a:t>
            </a:r>
            <a:r>
              <a:rPr lang="en-US" altLang="zh-CN" sz="1500" b="1" dirty="0">
                <a:latin typeface="Times New Roman" panose="02020603050405020304" pitchFamily="18" charset="0"/>
              </a:rPr>
              <a:t>multiple substitutions)</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C</a:t>
            </a:r>
            <a:r>
              <a:rPr lang="en-US" altLang="zh-CN" sz="1500" b="1" dirty="0">
                <a:solidFill>
                  <a:srgbClr val="FF0000"/>
                </a:solidFill>
                <a:latin typeface="宋体" panose="02010600030101010101" pitchFamily="2" charset="-122"/>
              </a:rPr>
              <a:t>→</a:t>
            </a:r>
            <a:r>
              <a:rPr lang="en-US" altLang="zh-CN" sz="1500" b="1" dirty="0">
                <a:latin typeface="Times New Roman" panose="02020603050405020304" pitchFamily="18" charset="0"/>
              </a:rPr>
              <a:t>A           </a:t>
            </a:r>
            <a:r>
              <a:rPr lang="zh-CN" altLang="en-US" sz="1500" b="1" dirty="0">
                <a:latin typeface="Times New Roman" panose="02020603050405020304" pitchFamily="18" charset="0"/>
              </a:rPr>
              <a:t>同义替换 (</a:t>
            </a:r>
            <a:r>
              <a:rPr lang="en-US" altLang="zh-CN" sz="1500" b="1" dirty="0">
                <a:latin typeface="Times New Roman" panose="02020603050405020304" pitchFamily="18" charset="0"/>
              </a:rPr>
              <a:t>coincidental substitutions)</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T</a:t>
            </a:r>
            <a:r>
              <a:rPr lang="en-US" altLang="zh-CN" sz="1500" b="1" dirty="0">
                <a:solidFill>
                  <a:srgbClr val="FF0000"/>
                </a:solidFill>
                <a:latin typeface="宋体" panose="02010600030101010101" pitchFamily="2" charset="-122"/>
              </a:rPr>
              <a:t>→</a:t>
            </a:r>
            <a:r>
              <a:rPr lang="en-US" altLang="zh-CN" sz="1500" b="1" dirty="0">
                <a:latin typeface="Times New Roman" panose="02020603050405020304" pitchFamily="18" charset="0"/>
              </a:rPr>
              <a:t>A            </a:t>
            </a:r>
            <a:r>
              <a:rPr lang="zh-CN" altLang="en-US" sz="1500" b="1" dirty="0">
                <a:latin typeface="Times New Roman" panose="02020603050405020304" pitchFamily="18" charset="0"/>
              </a:rPr>
              <a:t>平行替换 (</a:t>
            </a:r>
            <a:r>
              <a:rPr lang="en-US" altLang="zh-CN" sz="1500" b="1" dirty="0">
                <a:latin typeface="Times New Roman" panose="02020603050405020304" pitchFamily="18" charset="0"/>
              </a:rPr>
              <a:t>parallel substitutions)</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A</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A</a:t>
            </a:r>
            <a:r>
              <a:rPr lang="en-US" altLang="zh-CN" sz="1500" b="1" dirty="0">
                <a:solidFill>
                  <a:srgbClr val="FF0000"/>
                </a:solidFill>
                <a:latin typeface="宋体" panose="02010600030101010101" pitchFamily="2" charset="-122"/>
              </a:rPr>
              <a:t>→</a:t>
            </a:r>
            <a:r>
              <a:rPr lang="en-US" altLang="zh-CN" sz="1500" b="1" dirty="0">
                <a:latin typeface="Times New Roman" panose="02020603050405020304" pitchFamily="18" charset="0"/>
              </a:rPr>
              <a:t>T             </a:t>
            </a:r>
            <a:r>
              <a:rPr lang="zh-CN" altLang="en-US" sz="1500" b="1" dirty="0">
                <a:latin typeface="Times New Roman" panose="02020603050405020304" pitchFamily="18" charset="0"/>
              </a:rPr>
              <a:t>趋同替换 (</a:t>
            </a:r>
            <a:r>
              <a:rPr lang="en-US" altLang="zh-CN" sz="1500" b="1" dirty="0">
                <a:latin typeface="Times New Roman" panose="02020603050405020304" pitchFamily="18" charset="0"/>
              </a:rPr>
              <a:t>convergent substitution)</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C</a:t>
            </a:r>
            <a:endParaRPr lang="en-US" altLang="zh-CN" sz="1500" b="1" dirty="0">
              <a:latin typeface="Times New Roman" panose="02020603050405020304" pitchFamily="18" charset="0"/>
            </a:endParaRPr>
          </a:p>
          <a:p>
            <a:pPr algn="just">
              <a:lnSpc>
                <a:spcPct val="80000"/>
              </a:lnSpc>
            </a:pPr>
            <a:r>
              <a:rPr lang="en-US" altLang="zh-CN" sz="1500" b="1" dirty="0">
                <a:latin typeface="Times New Roman" panose="02020603050405020304" pitchFamily="18" charset="0"/>
              </a:rPr>
              <a:t>G</a:t>
            </a:r>
            <a:endParaRPr lang="en-US" altLang="zh-CN" sz="1500" b="1" dirty="0">
              <a:latin typeface="Times New Roman" panose="02020603050405020304" pitchFamily="18" charset="0"/>
            </a:endParaRPr>
          </a:p>
          <a:p>
            <a:pPr algn="just">
              <a:lnSpc>
                <a:spcPct val="80000"/>
              </a:lnSpc>
            </a:pPr>
            <a:r>
              <a:rPr lang="en-US" altLang="zh-CN" sz="1500" b="1" dirty="0">
                <a:solidFill>
                  <a:srgbClr val="FF0000"/>
                </a:solidFill>
                <a:latin typeface="Times New Roman" panose="02020603050405020304" pitchFamily="18" charset="0"/>
              </a:rPr>
              <a:t>C</a:t>
            </a:r>
            <a:r>
              <a:rPr lang="en-US" altLang="zh-CN" sz="1500" b="1" dirty="0">
                <a:solidFill>
                  <a:srgbClr val="FF0000"/>
                </a:solidFill>
                <a:latin typeface="宋体" panose="02010600030101010101" pitchFamily="2" charset="-122"/>
              </a:rPr>
              <a:t>→</a:t>
            </a:r>
            <a:r>
              <a:rPr lang="en-US" altLang="zh-CN" sz="1500" b="1" dirty="0">
                <a:solidFill>
                  <a:srgbClr val="FF0000"/>
                </a:solidFill>
                <a:latin typeface="Times New Roman" panose="02020603050405020304" pitchFamily="18" charset="0"/>
              </a:rPr>
              <a:t>T</a:t>
            </a:r>
            <a:r>
              <a:rPr lang="en-US" altLang="zh-CN" sz="1500" b="1" dirty="0">
                <a:solidFill>
                  <a:srgbClr val="FF0000"/>
                </a:solidFill>
                <a:latin typeface="宋体" panose="02010600030101010101" pitchFamily="2" charset="-122"/>
              </a:rPr>
              <a:t>→</a:t>
            </a:r>
            <a:r>
              <a:rPr lang="en-US" altLang="zh-CN" sz="1500" b="1" dirty="0">
                <a:latin typeface="Times New Roman" panose="02020603050405020304" pitchFamily="18" charset="0"/>
              </a:rPr>
              <a:t>C      </a:t>
            </a:r>
            <a:r>
              <a:rPr lang="zh-CN" altLang="en-US" sz="1500" b="1" dirty="0">
                <a:latin typeface="Times New Roman" panose="02020603050405020304" pitchFamily="18" charset="0"/>
              </a:rPr>
              <a:t>反转替换 (</a:t>
            </a:r>
            <a:r>
              <a:rPr lang="en-US" altLang="zh-CN" sz="1500" b="1" dirty="0">
                <a:latin typeface="Times New Roman" panose="02020603050405020304" pitchFamily="18" charset="0"/>
              </a:rPr>
              <a:t>back substitution)</a:t>
            </a:r>
            <a:endParaRPr lang="en-US" altLang="zh-CN" sz="1500" b="1" dirty="0">
              <a:latin typeface="Times New Roman" panose="02020603050405020304" pitchFamily="18" charset="0"/>
            </a:endParaRPr>
          </a:p>
          <a:p>
            <a:pPr algn="just">
              <a:lnSpc>
                <a:spcPct val="80000"/>
              </a:lnSpc>
            </a:pPr>
            <a:endParaRPr lang="en-US" altLang="zh-CN" sz="1500" dirty="0">
              <a:latin typeface="Times New Roman" panose="02020603050405020304" pitchFamily="18" charset="0"/>
            </a:endParaRPr>
          </a:p>
        </p:txBody>
      </p:sp>
      <p:sp>
        <p:nvSpPr>
          <p:cNvPr id="32772" name="Text Box 1029"/>
          <p:cNvSpPr txBox="1"/>
          <p:nvPr/>
        </p:nvSpPr>
        <p:spPr>
          <a:xfrm>
            <a:off x="3802063" y="968375"/>
            <a:ext cx="1560512" cy="452438"/>
          </a:xfrm>
          <a:prstGeom prst="rect">
            <a:avLst/>
          </a:prstGeom>
          <a:noFill/>
          <a:ln w="9525">
            <a:noFill/>
          </a:ln>
        </p:spPr>
        <p:txBody>
          <a:bodyPr wrap="none" lIns="82945" tIns="41473" rIns="82945" bIns="41473" anchor="t" anchorCtr="0">
            <a:spAutoFit/>
          </a:bodyPr>
          <a:p>
            <a:r>
              <a:rPr lang="zh-CN" altLang="en-US" b="1" dirty="0">
                <a:latin typeface="黑体" panose="02010609060101010101" pitchFamily="49" charset="-122"/>
                <a:ea typeface="黑体" panose="02010609060101010101" pitchFamily="49" charset="-122"/>
              </a:rPr>
              <a:t>祖先序列 </a:t>
            </a:r>
            <a:endParaRPr lang="zh-CN" altLang="en-US" b="1" dirty="0">
              <a:latin typeface="黑体" panose="02010609060101010101" pitchFamily="49" charset="-122"/>
              <a:ea typeface="黑体" panose="02010609060101010101" pitchFamily="49" charset="-122"/>
            </a:endParaRPr>
          </a:p>
        </p:txBody>
      </p:sp>
      <p:sp>
        <p:nvSpPr>
          <p:cNvPr id="32773" name="Line 1030"/>
          <p:cNvSpPr/>
          <p:nvPr/>
        </p:nvSpPr>
        <p:spPr>
          <a:xfrm flipH="1">
            <a:off x="2281238" y="3249613"/>
            <a:ext cx="1104900" cy="482600"/>
          </a:xfrm>
          <a:prstGeom prst="line">
            <a:avLst/>
          </a:prstGeom>
          <a:ln w="28575" cap="flat" cmpd="sng">
            <a:solidFill>
              <a:schemeClr val="tx1"/>
            </a:solidFill>
            <a:prstDash val="solid"/>
            <a:round/>
            <a:headEnd type="none" w="med" len="med"/>
            <a:tailEnd type="triangle" w="med" len="med"/>
          </a:ln>
        </p:spPr>
      </p:sp>
      <p:sp>
        <p:nvSpPr>
          <p:cNvPr id="32774" name="Line 1031"/>
          <p:cNvSpPr/>
          <p:nvPr/>
        </p:nvSpPr>
        <p:spPr>
          <a:xfrm>
            <a:off x="3594100" y="3249613"/>
            <a:ext cx="1312863" cy="482600"/>
          </a:xfrm>
          <a:prstGeom prst="line">
            <a:avLst/>
          </a:prstGeom>
          <a:ln w="28575" cap="flat" cmpd="sng">
            <a:solidFill>
              <a:schemeClr val="tx1"/>
            </a:solidFill>
            <a:prstDash val="solid"/>
            <a:round/>
            <a:headEnd type="none" w="med" len="med"/>
            <a:tailEnd type="triangle" w="med" len="med"/>
          </a:ln>
        </p:spPr>
      </p:sp>
      <p:sp>
        <p:nvSpPr>
          <p:cNvPr id="32775" name="TextBox 1"/>
          <p:cNvSpPr txBox="1"/>
          <p:nvPr/>
        </p:nvSpPr>
        <p:spPr>
          <a:xfrm>
            <a:off x="1747838" y="3051175"/>
            <a:ext cx="4108450" cy="461963"/>
          </a:xfrm>
          <a:prstGeom prst="rect">
            <a:avLst/>
          </a:prstGeom>
          <a:noFill/>
          <a:ln w="9525">
            <a:noFill/>
          </a:ln>
        </p:spPr>
        <p:txBody>
          <a:bodyPr wrap="none" anchor="t" anchorCtr="0">
            <a:spAutoFit/>
          </a:bodyPr>
          <a:p>
            <a:r>
              <a:rPr lang="zh-CN" altLang="en-US" b="1" dirty="0">
                <a:latin typeface="Times New Roman" panose="02020603050405020304" pitchFamily="18" charset="0"/>
              </a:rPr>
              <a:t>后代</a:t>
            </a:r>
            <a:r>
              <a:rPr lang="en-US" altLang="zh-CN" b="1" dirty="0">
                <a:latin typeface="Times New Roman" panose="02020603050405020304" pitchFamily="18" charset="0"/>
              </a:rPr>
              <a:t>1                               </a:t>
            </a:r>
            <a:r>
              <a:rPr lang="zh-CN" altLang="en-US" b="1" dirty="0">
                <a:latin typeface="Times New Roman" panose="02020603050405020304" pitchFamily="18" charset="0"/>
              </a:rPr>
              <a:t>后代</a:t>
            </a:r>
            <a:r>
              <a:rPr lang="en-US" altLang="zh-CN" b="1" dirty="0">
                <a:latin typeface="Times New Roman" panose="02020603050405020304" pitchFamily="18" charset="0"/>
              </a:rPr>
              <a:t>2</a:t>
            </a:r>
            <a:endParaRPr lang="zh-CN" altLang="en-US" b="1" dirty="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p:txBody>
          <a:bodyPr wrap="square" lIns="91440" tIns="45720" rIns="91440" bIns="45720" anchor="ctr" anchorCtr="0"/>
          <a:p>
            <a:r>
              <a:rPr lang="en-US" altLang="zh-CN" dirty="0"/>
              <a:t>Distance</a:t>
            </a:r>
            <a:endParaRPr lang="zh-CN" altLang="en-US" dirty="0"/>
          </a:p>
        </p:txBody>
      </p:sp>
      <p:sp>
        <p:nvSpPr>
          <p:cNvPr id="33794" name="内容占位符 2"/>
          <p:cNvSpPr>
            <a:spLocks noGrp="1"/>
          </p:cNvSpPr>
          <p:nvPr>
            <p:ph idx="1"/>
          </p:nvPr>
        </p:nvSpPr>
        <p:spPr/>
        <p:txBody>
          <a:bodyPr wrap="square" lIns="91440" tIns="45720" rIns="91440" bIns="45720" anchor="t" anchorCtr="0"/>
          <a:p>
            <a:r>
              <a:rPr lang="en-US" altLang="zh-CN" dirty="0"/>
              <a:t>Converting sequence similarity to distance scores</a:t>
            </a:r>
            <a:endParaRPr lang="en-US" altLang="zh-CN" dirty="0"/>
          </a:p>
          <a:p>
            <a:r>
              <a:rPr lang="en-US" altLang="zh-CN" dirty="0"/>
              <a:t>Correction of distance between nucleic acid sequences for multiple changes and reversions</a:t>
            </a:r>
            <a:endParaRPr lang="zh-CN" altLang="en-US" dirty="0"/>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p:txBody>
          <a:bodyPr wrap="square" lIns="91440" tIns="45720" rIns="91440" bIns="45720" anchor="ctr" anchorCtr="0"/>
          <a:p>
            <a:r>
              <a:rPr lang="en-US" altLang="zh-CN" b="1" dirty="0">
                <a:solidFill>
                  <a:srgbClr val="FF0000"/>
                </a:solidFill>
              </a:rPr>
              <a:t>5.1 Genetic polymorphism and phylogenetic tree</a:t>
            </a:r>
            <a:endParaRPr lang="zh-CN" altLang="en-US" dirty="0"/>
          </a:p>
        </p:txBody>
      </p:sp>
      <p:sp>
        <p:nvSpPr>
          <p:cNvPr id="6146" name="内容占位符 2"/>
          <p:cNvSpPr>
            <a:spLocks noGrp="1"/>
          </p:cNvSpPr>
          <p:nvPr>
            <p:ph idx="1"/>
          </p:nvPr>
        </p:nvSpPr>
        <p:spPr/>
        <p:txBody>
          <a:bodyPr wrap="square" lIns="91440" tIns="45720" rIns="91440" bIns="45720" anchor="t" anchorCtr="0"/>
          <a:p>
            <a:endParaRPr lang="en-US" altLang="zh-CN" b="1" dirty="0">
              <a:latin typeface="方正舒体" panose="02010601030101010101" pitchFamily="2" charset="-122"/>
              <a:ea typeface="方正舒体" panose="02010601030101010101" pitchFamily="2" charset="-122"/>
            </a:endParaRPr>
          </a:p>
          <a:p>
            <a:r>
              <a:rPr lang="en-US" altLang="zh-CN" b="1" dirty="0">
                <a:latin typeface="方正舒体" panose="02010601030101010101" pitchFamily="2" charset="-122"/>
                <a:ea typeface="方正舒体" panose="02010601030101010101" pitchFamily="2" charset="-122"/>
              </a:rPr>
              <a:t>Polymorphism in the genomes</a:t>
            </a:r>
            <a:endParaRPr lang="en-US" altLang="zh-CN" b="1" dirty="0">
              <a:latin typeface="方正舒体" panose="02010601030101010101" pitchFamily="2" charset="-122"/>
              <a:ea typeface="方正舒体" panose="02010601030101010101" pitchFamily="2" charset="-122"/>
            </a:endParaRPr>
          </a:p>
          <a:p>
            <a:r>
              <a:rPr lang="en-US" altLang="zh-CN" b="1" dirty="0">
                <a:latin typeface="方正舒体" panose="02010601030101010101" pitchFamily="2" charset="-122"/>
                <a:ea typeface="方正舒体" panose="02010601030101010101" pitchFamily="2" charset="-122"/>
              </a:rPr>
              <a:t>Introduction about tree</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1026"/>
          <p:cNvSpPr txBox="1"/>
          <p:nvPr/>
        </p:nvSpPr>
        <p:spPr>
          <a:xfrm>
            <a:off x="1908175" y="692150"/>
            <a:ext cx="5667375" cy="700088"/>
          </a:xfrm>
          <a:prstGeom prst="rect">
            <a:avLst/>
          </a:prstGeom>
          <a:noFill/>
          <a:ln w="9525">
            <a:noFill/>
          </a:ln>
        </p:spPr>
        <p:txBody>
          <a:bodyPr lIns="82945" tIns="41473" rIns="82945" bIns="41473" anchor="t" anchorCtr="0">
            <a:spAutoFit/>
          </a:bodyPr>
          <a:p>
            <a:r>
              <a:rPr lang="zh-CN" altLang="en-US" sz="4000" b="1" dirty="0">
                <a:latin typeface="Times New Roman" panose="02020603050405020304" pitchFamily="18" charset="0"/>
                <a:ea typeface="仿宋_GB2312"/>
              </a:rPr>
              <a:t>遗传模型和序列距离</a:t>
            </a:r>
            <a:r>
              <a:rPr lang="zh-CN" altLang="en-US" sz="4000" b="1" dirty="0">
                <a:latin typeface="Times New Roman" panose="02020603050405020304" pitchFamily="18" charset="0"/>
              </a:rPr>
              <a:t> </a:t>
            </a:r>
            <a:endParaRPr lang="zh-CN" altLang="en-US" sz="4000" b="1" dirty="0">
              <a:latin typeface="Times New Roman" panose="02020603050405020304" pitchFamily="18" charset="0"/>
            </a:endParaRPr>
          </a:p>
        </p:txBody>
      </p:sp>
      <p:sp>
        <p:nvSpPr>
          <p:cNvPr id="35842" name="Text Box 1027"/>
          <p:cNvSpPr txBox="1"/>
          <p:nvPr/>
        </p:nvSpPr>
        <p:spPr>
          <a:xfrm>
            <a:off x="2058988" y="1628775"/>
            <a:ext cx="4408487" cy="452438"/>
          </a:xfrm>
          <a:prstGeom prst="rect">
            <a:avLst/>
          </a:prstGeom>
          <a:noFill/>
          <a:ln w="9525">
            <a:noFill/>
          </a:ln>
        </p:spPr>
        <p:txBody>
          <a:bodyPr wrap="none" lIns="82945" tIns="41473" rIns="82945" bIns="41473" anchor="t" anchorCtr="0">
            <a:spAutoFit/>
          </a:bodyPr>
          <a:p>
            <a:r>
              <a:rPr lang="en-US" altLang="zh-CN" b="1" dirty="0">
                <a:latin typeface="Times New Roman" panose="02020603050405020304" pitchFamily="18" charset="0"/>
                <a:ea typeface="仿宋_GB2312"/>
              </a:rPr>
              <a:t>Judes-Cantor</a:t>
            </a:r>
            <a:r>
              <a:rPr lang="zh-CN" altLang="en-US" b="1" dirty="0">
                <a:latin typeface="Times New Roman" panose="02020603050405020304" pitchFamily="18" charset="0"/>
                <a:ea typeface="仿宋_GB2312"/>
              </a:rPr>
              <a:t>单参数模型</a:t>
            </a:r>
            <a:r>
              <a:rPr lang="zh-CN" altLang="en-US" b="1" dirty="0">
                <a:latin typeface="Times New Roman" panose="02020603050405020304" pitchFamily="18" charset="0"/>
              </a:rPr>
              <a:t> (1969)</a:t>
            </a:r>
            <a:endParaRPr lang="zh-CN" altLang="en-US" b="1" dirty="0">
              <a:latin typeface="Times New Roman" panose="02020603050405020304" pitchFamily="18" charset="0"/>
            </a:endParaRPr>
          </a:p>
        </p:txBody>
      </p:sp>
      <p:pic>
        <p:nvPicPr>
          <p:cNvPr id="35843" name="Picture 1028" descr="_x000B_1param.tiff                                                    0000585F_x000C_Macintosh HD                   B021BF6C:"/>
          <p:cNvPicPr>
            <a:picLocks noChangeAspect="1"/>
          </p:cNvPicPr>
          <p:nvPr/>
        </p:nvPicPr>
        <p:blipFill>
          <a:blip r:embed="rId1"/>
          <a:stretch>
            <a:fillRect/>
          </a:stretch>
        </p:blipFill>
        <p:spPr>
          <a:xfrm>
            <a:off x="1116013" y="2205038"/>
            <a:ext cx="7464425" cy="4484687"/>
          </a:xfrm>
          <a:prstGeom prst="rect">
            <a:avLst/>
          </a:prstGeom>
          <a:noFill/>
          <a:ln w="38100" cap="flat" cmpd="sng">
            <a:solidFill>
              <a:srgbClr val="CC3399"/>
            </a:solidFill>
            <a:prstDash val="solid"/>
            <a:miter/>
            <a:headEnd type="none" w="med" len="med"/>
            <a:tailEnd type="none" w="med" len="me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1026"/>
          <p:cNvSpPr/>
          <p:nvPr/>
        </p:nvSpPr>
        <p:spPr>
          <a:xfrm>
            <a:off x="657225" y="2563813"/>
            <a:ext cx="8799513" cy="2736850"/>
          </a:xfrm>
          <a:prstGeom prst="rect">
            <a:avLst/>
          </a:prstGeom>
          <a:noFill/>
          <a:ln w="9525">
            <a:noFill/>
          </a:ln>
        </p:spPr>
        <p:txBody>
          <a:bodyPr lIns="82945" tIns="41473" rIns="82945" bIns="41473" anchor="t" anchorCtr="0">
            <a:spAutoFit/>
          </a:bodyPr>
          <a:p>
            <a:r>
              <a:rPr lang="en-US" altLang="zh-CN" sz="2900" dirty="0">
                <a:latin typeface="仿宋_GB2312"/>
                <a:ea typeface="仿宋_GB2312"/>
              </a:rPr>
              <a:t>Kimura</a:t>
            </a:r>
            <a:r>
              <a:rPr lang="zh-CN" altLang="en-US" sz="2900" dirty="0">
                <a:latin typeface="仿宋_GB2312"/>
                <a:ea typeface="仿宋_GB2312"/>
              </a:rPr>
              <a:t>两参数模型</a:t>
            </a:r>
            <a:r>
              <a:rPr lang="zh-CN" altLang="en-US" sz="2700" dirty="0">
                <a:latin typeface="仿宋_GB2312"/>
                <a:ea typeface="仿宋_GB2312"/>
              </a:rPr>
              <a:t>(木村资生,</a:t>
            </a:r>
            <a:r>
              <a:rPr lang="en-US" altLang="zh-CN" sz="2700" dirty="0">
                <a:latin typeface="仿宋_GB2312"/>
                <a:ea typeface="仿宋_GB2312"/>
              </a:rPr>
              <a:t>1980):</a:t>
            </a:r>
            <a:endParaRPr lang="en-US" altLang="zh-CN" sz="2700" dirty="0">
              <a:latin typeface="仿宋_GB2312"/>
              <a:ea typeface="仿宋_GB2312"/>
            </a:endParaRPr>
          </a:p>
          <a:p>
            <a:endParaRPr lang="zh-CN" altLang="en-GB" sz="2700" dirty="0">
              <a:latin typeface="仿宋_GB2312"/>
              <a:ea typeface="仿宋_GB2312"/>
            </a:endParaRPr>
          </a:p>
          <a:p>
            <a:r>
              <a:rPr lang="zh-CN" altLang="en-US" sz="2900" u="sng" dirty="0">
                <a:latin typeface="仿宋_GB2312"/>
                <a:ea typeface="仿宋_GB2312"/>
              </a:rPr>
              <a:t>转换（</a:t>
            </a:r>
            <a:r>
              <a:rPr lang="en-US" altLang="zh-CN" sz="2900" u="sng" dirty="0">
                <a:latin typeface="仿宋_GB2312"/>
                <a:ea typeface="仿宋_GB2312"/>
              </a:rPr>
              <a:t>transition,</a:t>
            </a:r>
            <a:r>
              <a:rPr lang="en-US" altLang="zh-CN" sz="2900" i="1" u="sng" dirty="0">
                <a:latin typeface="仿宋_GB2312"/>
                <a:ea typeface="仿宋_GB2312"/>
              </a:rPr>
              <a:t>α</a:t>
            </a:r>
            <a:r>
              <a:rPr lang="en-US" altLang="zh-CN" sz="2900" u="sng" dirty="0">
                <a:latin typeface="仿宋_GB2312"/>
                <a:ea typeface="仿宋_GB2312"/>
              </a:rPr>
              <a:t>)</a:t>
            </a:r>
            <a:r>
              <a:rPr lang="en-US" altLang="zh-CN" sz="2900" dirty="0">
                <a:latin typeface="仿宋_GB2312"/>
                <a:ea typeface="仿宋_GB2312"/>
              </a:rPr>
              <a:t>:</a:t>
            </a:r>
            <a:r>
              <a:rPr lang="zh-CN" altLang="en-US" sz="2900" dirty="0">
                <a:latin typeface="仿宋_GB2312"/>
                <a:ea typeface="仿宋_GB2312"/>
              </a:rPr>
              <a:t>嘌呤间或嘧啶间的替换；</a:t>
            </a:r>
            <a:endParaRPr lang="zh-CN" altLang="en-US" sz="2900" dirty="0">
              <a:latin typeface="仿宋_GB2312"/>
              <a:ea typeface="仿宋_GB2312"/>
            </a:endParaRPr>
          </a:p>
          <a:p>
            <a:r>
              <a:rPr lang="zh-CN" altLang="en-US" sz="2900" u="sng" dirty="0">
                <a:latin typeface="仿宋_GB2312"/>
                <a:ea typeface="仿宋_GB2312"/>
              </a:rPr>
              <a:t>颠换（</a:t>
            </a:r>
            <a:r>
              <a:rPr lang="en-US" altLang="zh-CN" sz="2900" u="sng" dirty="0">
                <a:latin typeface="仿宋_GB2312"/>
                <a:ea typeface="仿宋_GB2312"/>
              </a:rPr>
              <a:t>transversion,</a:t>
            </a:r>
            <a:r>
              <a:rPr lang="en-US" altLang="zh-CN" sz="2900" i="1" u="sng" dirty="0">
                <a:latin typeface="仿宋_GB2312"/>
                <a:ea typeface="仿宋_GB2312"/>
              </a:rPr>
              <a:t>β</a:t>
            </a:r>
            <a:r>
              <a:rPr lang="en-US" altLang="zh-CN" sz="2900" u="sng" dirty="0">
                <a:latin typeface="仿宋_GB2312"/>
                <a:ea typeface="仿宋_GB2312"/>
              </a:rPr>
              <a:t>)</a:t>
            </a:r>
            <a:r>
              <a:rPr lang="en-US" altLang="zh-CN" sz="2900" dirty="0">
                <a:latin typeface="仿宋_GB2312"/>
                <a:ea typeface="仿宋_GB2312"/>
              </a:rPr>
              <a:t>: </a:t>
            </a:r>
            <a:r>
              <a:rPr lang="zh-CN" altLang="en-US" sz="2900" dirty="0">
                <a:latin typeface="仿宋_GB2312"/>
                <a:ea typeface="仿宋_GB2312"/>
              </a:rPr>
              <a:t>嘌呤和嘧啶间的替换。</a:t>
            </a:r>
            <a:endParaRPr lang="zh-CN" altLang="en-US" sz="2900" dirty="0">
              <a:latin typeface="仿宋_GB2312"/>
              <a:ea typeface="仿宋_GB2312"/>
            </a:endParaRPr>
          </a:p>
          <a:p>
            <a:endParaRPr lang="zh-CN" altLang="en-US" sz="2900" dirty="0">
              <a:latin typeface="仿宋_GB2312"/>
              <a:ea typeface="仿宋_GB2312"/>
            </a:endParaRPr>
          </a:p>
          <a:p>
            <a:r>
              <a:rPr lang="zh-CN" altLang="en-US" sz="2900" dirty="0">
                <a:latin typeface="仿宋_GB2312"/>
                <a:ea typeface="仿宋_GB2312"/>
              </a:rPr>
              <a:t>在大多数</a:t>
            </a:r>
            <a:r>
              <a:rPr lang="en-US" altLang="zh-CN" sz="2900" dirty="0">
                <a:latin typeface="仿宋_GB2312"/>
                <a:ea typeface="仿宋_GB2312"/>
              </a:rPr>
              <a:t>DNA</a:t>
            </a:r>
            <a:r>
              <a:rPr lang="zh-CN" altLang="en-US" sz="2900" dirty="0">
                <a:latin typeface="仿宋_GB2312"/>
                <a:ea typeface="仿宋_GB2312"/>
              </a:rPr>
              <a:t>片段中， 转换出现的频率高于颠换。</a:t>
            </a:r>
            <a:endParaRPr lang="zh-CN" altLang="en-GB" sz="2900" dirty="0">
              <a:latin typeface="仿宋_GB2312"/>
              <a:ea typeface="仿宋_GB2312"/>
            </a:endParaRPr>
          </a:p>
        </p:txBody>
      </p:sp>
      <p:grpSp>
        <p:nvGrpSpPr>
          <p:cNvPr id="3" name="组合 17"/>
          <p:cNvGrpSpPr/>
          <p:nvPr/>
        </p:nvGrpSpPr>
        <p:grpSpPr>
          <a:xfrm>
            <a:off x="6300788" y="615950"/>
            <a:ext cx="2020887" cy="1660525"/>
            <a:chOff x="5078513" y="2273850"/>
            <a:chExt cx="2853016" cy="2548775"/>
          </a:xfrm>
        </p:grpSpPr>
        <p:pic>
          <p:nvPicPr>
            <p:cNvPr id="36867" name="图片 9" descr="Motoo_Kimura.jpg"/>
            <p:cNvPicPr>
              <a:picLocks noChangeAspect="1"/>
            </p:cNvPicPr>
            <p:nvPr/>
          </p:nvPicPr>
          <p:blipFill>
            <a:blip r:embed="rId1"/>
            <a:stretch>
              <a:fillRect/>
            </a:stretch>
          </p:blipFill>
          <p:spPr>
            <a:xfrm>
              <a:off x="5807280" y="2273850"/>
              <a:ext cx="1333500" cy="1905000"/>
            </a:xfrm>
            <a:prstGeom prst="rect">
              <a:avLst/>
            </a:prstGeom>
            <a:noFill/>
            <a:ln w="9525">
              <a:noFill/>
            </a:ln>
          </p:spPr>
        </p:pic>
        <p:sp>
          <p:nvSpPr>
            <p:cNvPr id="36868" name="TextBox 10"/>
            <p:cNvSpPr txBox="1"/>
            <p:nvPr/>
          </p:nvSpPr>
          <p:spPr>
            <a:xfrm>
              <a:off x="5078513" y="4113884"/>
              <a:ext cx="2853016" cy="708741"/>
            </a:xfrm>
            <a:prstGeom prst="rect">
              <a:avLst/>
            </a:prstGeom>
            <a:noFill/>
            <a:ln w="9525">
              <a:noFill/>
            </a:ln>
          </p:spPr>
          <p:txBody>
            <a:bodyPr wrap="none" anchor="t" anchorCtr="0">
              <a:spAutoFit/>
            </a:bodyPr>
            <a:p>
              <a:pPr algn="ctr"/>
              <a:r>
                <a:rPr lang="en-US" altLang="zh-CN" dirty="0">
                  <a:latin typeface="Times New Roman" panose="02020603050405020304" pitchFamily="18" charset="0"/>
                  <a:ea typeface="楷体" panose="02010609060101010101" pitchFamily="49" charset="-122"/>
                </a:rPr>
                <a:t>Motoo Kimura</a:t>
              </a:r>
              <a:endParaRPr lang="en-US" altLang="zh-CN" dirty="0">
                <a:latin typeface="Times New Roman" panose="02020603050405020304" pitchFamily="18" charset="0"/>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1027"/>
          <p:cNvSpPr/>
          <p:nvPr/>
        </p:nvSpPr>
        <p:spPr>
          <a:xfrm>
            <a:off x="690563" y="2005013"/>
            <a:ext cx="8453437" cy="2392362"/>
          </a:xfrm>
          <a:prstGeom prst="rect">
            <a:avLst/>
          </a:prstGeom>
          <a:noFill/>
          <a:ln w="9525">
            <a:noFill/>
          </a:ln>
        </p:spPr>
        <p:txBody>
          <a:bodyPr lIns="82945" tIns="41473" rIns="82945" bIns="41473" anchor="t" anchorCtr="0">
            <a:spAutoFit/>
          </a:bodyPr>
          <a:p>
            <a:pPr algn="just"/>
            <a:r>
              <a:rPr lang="en-US" altLang="zh-CN" sz="2500" dirty="0">
                <a:latin typeface="Times New Roman" panose="02020603050405020304" pitchFamily="18" charset="0"/>
                <a:ea typeface="仿宋_GB2312"/>
              </a:rPr>
              <a:t>Generally, genetic distance is thought of as related to the time and requires a genetic model specifying the processes such as mutation and drift causing the populations to diverge.</a:t>
            </a:r>
            <a:endParaRPr lang="en-US" altLang="zh-CN" sz="2500" dirty="0">
              <a:latin typeface="Times New Roman" panose="02020603050405020304" pitchFamily="18" charset="0"/>
              <a:ea typeface="仿宋_GB2312"/>
            </a:endParaRPr>
          </a:p>
          <a:p>
            <a:pPr algn="just"/>
            <a:r>
              <a:rPr lang="en-US" altLang="zh-CN" sz="2500" dirty="0">
                <a:latin typeface="Times New Roman" panose="02020603050405020304" pitchFamily="18" charset="0"/>
                <a:ea typeface="仿宋_GB2312"/>
              </a:rPr>
              <a:t>  </a:t>
            </a:r>
            <a:endParaRPr lang="en-US" altLang="zh-CN" sz="2500" dirty="0">
              <a:latin typeface="Times New Roman" panose="02020603050405020304" pitchFamily="18" charset="0"/>
              <a:ea typeface="仿宋_GB2312"/>
            </a:endParaRPr>
          </a:p>
          <a:p>
            <a:pPr algn="just"/>
            <a:r>
              <a:rPr lang="en-US" altLang="zh-CN" sz="2500" dirty="0">
                <a:latin typeface="Times New Roman" panose="02020603050405020304" pitchFamily="18" charset="0"/>
                <a:ea typeface="仿宋_GB2312"/>
              </a:rPr>
              <a:t>Judes</a:t>
            </a:r>
            <a:r>
              <a:rPr lang="zh-CN" altLang="en-US" sz="2500" dirty="0">
                <a:latin typeface="Times New Roman" panose="02020603050405020304" pitchFamily="18" charset="0"/>
                <a:ea typeface="仿宋_GB2312"/>
              </a:rPr>
              <a:t>和</a:t>
            </a:r>
            <a:r>
              <a:rPr lang="en-US" altLang="zh-CN" sz="2500" dirty="0">
                <a:latin typeface="Times New Roman" panose="02020603050405020304" pitchFamily="18" charset="0"/>
                <a:ea typeface="仿宋_GB2312"/>
              </a:rPr>
              <a:t>Cantor(1969)</a:t>
            </a:r>
            <a:r>
              <a:rPr lang="zh-CN" altLang="en-US" sz="2500" dirty="0">
                <a:latin typeface="Times New Roman" panose="02020603050405020304" pitchFamily="18" charset="0"/>
                <a:ea typeface="仿宋_GB2312"/>
              </a:rPr>
              <a:t>提出了</a:t>
            </a:r>
            <a:r>
              <a:rPr lang="en-US" altLang="zh-CN" sz="2500" dirty="0">
                <a:latin typeface="Times New Roman" panose="02020603050405020304" pitchFamily="18" charset="0"/>
                <a:ea typeface="仿宋_GB2312"/>
              </a:rPr>
              <a:t>DNA</a:t>
            </a:r>
            <a:r>
              <a:rPr lang="zh-CN" altLang="en-US" sz="2500" dirty="0">
                <a:latin typeface="Times New Roman" panose="02020603050405020304" pitchFamily="18" charset="0"/>
                <a:ea typeface="仿宋_GB2312"/>
              </a:rPr>
              <a:t>序列距离</a:t>
            </a:r>
            <a:r>
              <a:rPr lang="en-US" altLang="zh-CN" sz="2500" i="1" dirty="0">
                <a:latin typeface="Times New Roman" panose="02020603050405020304" pitchFamily="18" charset="0"/>
                <a:ea typeface="仿宋_GB2312"/>
              </a:rPr>
              <a:t>K</a:t>
            </a:r>
            <a:r>
              <a:rPr lang="zh-CN" altLang="en-US" sz="2500" dirty="0">
                <a:latin typeface="Times New Roman" panose="02020603050405020304" pitchFamily="18" charset="0"/>
                <a:ea typeface="仿宋_GB2312"/>
              </a:rPr>
              <a:t>计算公式：</a:t>
            </a:r>
            <a:endParaRPr lang="zh-CN" altLang="en-GB" sz="2500" dirty="0">
              <a:latin typeface="Times New Roman" panose="02020603050405020304" pitchFamily="18" charset="0"/>
            </a:endParaRPr>
          </a:p>
          <a:p>
            <a:r>
              <a:rPr lang="zh-CN" altLang="en-US" sz="2500" dirty="0">
                <a:latin typeface="Times New Roman" panose="02020603050405020304" pitchFamily="18" charset="0"/>
                <a:ea typeface="仿宋_GB2312"/>
              </a:rPr>
              <a:t>                    </a:t>
            </a:r>
            <a:r>
              <a:rPr lang="zh-CN" altLang="en-GB" sz="2500" dirty="0">
                <a:latin typeface="Times New Roman" panose="02020603050405020304" pitchFamily="18" charset="0"/>
              </a:rPr>
              <a:t> </a:t>
            </a:r>
            <a:endParaRPr lang="zh-CN" altLang="en-GB" sz="2500" dirty="0">
              <a:latin typeface="Times New Roman" panose="02020603050405020304" pitchFamily="18" charset="0"/>
            </a:endParaRPr>
          </a:p>
        </p:txBody>
      </p:sp>
      <p:graphicFrame>
        <p:nvGraphicFramePr>
          <p:cNvPr id="38914" name="Object 1026"/>
          <p:cNvGraphicFramePr>
            <a:graphicFrameLocks noChangeAspect="1"/>
          </p:cNvGraphicFramePr>
          <p:nvPr/>
        </p:nvGraphicFramePr>
        <p:xfrm>
          <a:off x="2627313" y="4508500"/>
          <a:ext cx="3327400" cy="806450"/>
        </p:xfrm>
        <a:graphic>
          <a:graphicData uri="http://schemas.openxmlformats.org/presentationml/2006/ole">
            <mc:AlternateContent xmlns:mc="http://schemas.openxmlformats.org/markup-compatibility/2006">
              <mc:Choice xmlns:v="urn:schemas-microsoft-com:vml" Requires="v">
                <p:oleObj spid="_x0000_s3077" name="" r:id="rId1" imgW="1727200" imgH="419100" progId="Equation.3">
                  <p:embed/>
                </p:oleObj>
              </mc:Choice>
              <mc:Fallback>
                <p:oleObj name="" r:id="rId1" imgW="1727200" imgH="419100" progId="Equation.3">
                  <p:embed/>
                  <p:pic>
                    <p:nvPicPr>
                      <p:cNvPr id="0" name="图片 3076"/>
                      <p:cNvPicPr/>
                      <p:nvPr/>
                    </p:nvPicPr>
                    <p:blipFill>
                      <a:blip r:embed="rId2"/>
                      <a:stretch>
                        <a:fillRect/>
                      </a:stretch>
                    </p:blipFill>
                    <p:spPr>
                      <a:xfrm>
                        <a:off x="2627313" y="4508500"/>
                        <a:ext cx="3327400" cy="806450"/>
                      </a:xfrm>
                      <a:prstGeom prst="rect">
                        <a:avLst/>
                      </a:prstGeom>
                      <a:solidFill>
                        <a:srgbClr val="F2F2F2"/>
                      </a:solidFill>
                      <a:ln w="9525" cap="flat" cmpd="sng">
                        <a:solidFill>
                          <a:schemeClr val="accent1"/>
                        </a:solidFill>
                        <a:prstDash val="solid"/>
                        <a:miter/>
                        <a:headEnd type="none" w="med" len="med"/>
                        <a:tailEnd type="none" w="med" len="med"/>
                      </a:ln>
                    </p:spPr>
                  </p:pic>
                </p:oleObj>
              </mc:Fallback>
            </mc:AlternateContent>
          </a:graphicData>
        </a:graphic>
      </p:graphicFrame>
      <p:sp>
        <p:nvSpPr>
          <p:cNvPr id="38915" name="Rectangle 1029"/>
          <p:cNvSpPr/>
          <p:nvPr/>
        </p:nvSpPr>
        <p:spPr>
          <a:xfrm>
            <a:off x="690563" y="5668963"/>
            <a:ext cx="8453437" cy="857250"/>
          </a:xfrm>
          <a:prstGeom prst="rect">
            <a:avLst/>
          </a:prstGeom>
          <a:noFill/>
          <a:ln w="9525">
            <a:noFill/>
          </a:ln>
        </p:spPr>
        <p:txBody>
          <a:bodyPr lIns="82945" tIns="41473" rIns="82945" bIns="41473" anchor="t" anchorCtr="0">
            <a:spAutoFit/>
          </a:bodyPr>
          <a:p>
            <a:pPr algn="just"/>
            <a:r>
              <a:rPr lang="zh-CN" altLang="en-GB" sz="2500" dirty="0">
                <a:latin typeface="Times New Roman" panose="02020603050405020304" pitchFamily="18" charset="0"/>
                <a:ea typeface="仿宋_GB2312"/>
              </a:rPr>
              <a:t>其中</a:t>
            </a:r>
            <a:r>
              <a:rPr lang="en-US" altLang="zh-CN" sz="2500" i="1" dirty="0">
                <a:latin typeface="Times New Roman" panose="02020603050405020304" pitchFamily="18" charset="0"/>
                <a:ea typeface="仿宋_GB2312"/>
              </a:rPr>
              <a:t>q</a:t>
            </a:r>
            <a:r>
              <a:rPr lang="zh-CN" altLang="en-US" sz="2500" dirty="0">
                <a:latin typeface="Times New Roman" panose="02020603050405020304" pitchFamily="18" charset="0"/>
                <a:ea typeface="仿宋_GB2312"/>
              </a:rPr>
              <a:t>为经过</a:t>
            </a:r>
            <a:r>
              <a:rPr lang="en-US" altLang="zh-CN" sz="2500" i="1" dirty="0">
                <a:latin typeface="Times New Roman" panose="02020603050405020304" pitchFamily="18" charset="0"/>
                <a:ea typeface="仿宋_GB2312"/>
              </a:rPr>
              <a:t>t</a:t>
            </a:r>
            <a:r>
              <a:rPr lang="zh-CN" altLang="en-US" sz="2500" dirty="0">
                <a:latin typeface="Times New Roman" panose="02020603050405020304" pitchFamily="18" charset="0"/>
                <a:ea typeface="仿宋_GB2312"/>
              </a:rPr>
              <a:t>世代祖先序列的趋异变化后同源</a:t>
            </a:r>
            <a:r>
              <a:rPr lang="en-US" altLang="zh-CN" sz="2500" dirty="0">
                <a:latin typeface="Times New Roman" panose="02020603050405020304" pitchFamily="18" charset="0"/>
                <a:ea typeface="仿宋_GB2312"/>
              </a:rPr>
              <a:t>DNA</a:t>
            </a:r>
            <a:r>
              <a:rPr lang="zh-CN" altLang="en-US" sz="2500" dirty="0">
                <a:latin typeface="Times New Roman" panose="02020603050405020304" pitchFamily="18" charset="0"/>
                <a:ea typeface="仿宋_GB2312"/>
              </a:rPr>
              <a:t>序列中具有相同碱基的概率，</a:t>
            </a:r>
            <a:r>
              <a:rPr lang="en-US" altLang="zh-CN" sz="2500" i="1" dirty="0">
                <a:latin typeface="Times New Roman" panose="02020603050405020304" pitchFamily="18" charset="0"/>
                <a:ea typeface="仿宋_GB2312"/>
              </a:rPr>
              <a:t>μ</a:t>
            </a:r>
            <a:r>
              <a:rPr lang="zh-CN" altLang="en-US" sz="2500" dirty="0">
                <a:latin typeface="Times New Roman" panose="02020603050405020304" pitchFamily="18" charset="0"/>
                <a:ea typeface="仿宋_GB2312"/>
              </a:rPr>
              <a:t>为碱基替换频率。</a:t>
            </a:r>
            <a:r>
              <a:rPr lang="zh-CN" altLang="en-GB" sz="2500" dirty="0">
                <a:latin typeface="Times New Roman" panose="02020603050405020304" pitchFamily="18" charset="0"/>
              </a:rPr>
              <a:t> </a:t>
            </a:r>
            <a:endParaRPr lang="zh-CN" altLang="en-GB" sz="2500" dirty="0">
              <a:latin typeface="Times New Roman" panose="02020603050405020304" pitchFamily="18" charset="0"/>
            </a:endParaRPr>
          </a:p>
        </p:txBody>
      </p:sp>
      <p:sp>
        <p:nvSpPr>
          <p:cNvPr id="38916" name="Text Box 1030"/>
          <p:cNvSpPr txBox="1"/>
          <p:nvPr/>
        </p:nvSpPr>
        <p:spPr>
          <a:xfrm>
            <a:off x="3059113" y="908050"/>
            <a:ext cx="2227262" cy="700088"/>
          </a:xfrm>
          <a:prstGeom prst="rect">
            <a:avLst/>
          </a:prstGeom>
          <a:noFill/>
          <a:ln w="9525">
            <a:noFill/>
          </a:ln>
        </p:spPr>
        <p:txBody>
          <a:bodyPr wrap="none" lIns="82945" tIns="41473" rIns="82945" bIns="41473" anchor="t" anchorCtr="0">
            <a:spAutoFit/>
          </a:bodyPr>
          <a:p>
            <a:r>
              <a:rPr lang="zh-CN" altLang="en-US" sz="4000" b="1" dirty="0">
                <a:solidFill>
                  <a:schemeClr val="tx2"/>
                </a:solidFill>
                <a:latin typeface="Times New Roman" panose="02020603050405020304" pitchFamily="18" charset="0"/>
                <a:ea typeface="仿宋_GB2312"/>
              </a:rPr>
              <a:t>序列距离</a:t>
            </a:r>
            <a:endParaRPr lang="en-US" altLang="zh-CN" sz="4000" b="1" dirty="0">
              <a:solidFill>
                <a:schemeClr val="tx2"/>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1027"/>
          <p:cNvSpPr/>
          <p:nvPr/>
        </p:nvSpPr>
        <p:spPr>
          <a:xfrm>
            <a:off x="3402013" y="3251200"/>
            <a:ext cx="9144000" cy="454025"/>
          </a:xfrm>
          <a:prstGeom prst="rect">
            <a:avLst/>
          </a:prstGeom>
          <a:noFill/>
          <a:ln w="9525">
            <a:noFill/>
          </a:ln>
        </p:spPr>
        <p:txBody>
          <a:bodyPr lIns="82945" tIns="41473" rIns="82945" bIns="41473" anchor="t" anchorCtr="0">
            <a:spAutoFit/>
          </a:bodyPr>
          <a:p>
            <a:endParaRPr lang="zh-CN" altLang="en-US" dirty="0">
              <a:latin typeface="Times New Roman" panose="02020603050405020304" pitchFamily="18" charset="0"/>
            </a:endParaRPr>
          </a:p>
        </p:txBody>
      </p:sp>
      <p:graphicFrame>
        <p:nvGraphicFramePr>
          <p:cNvPr id="39938" name="Object 1026"/>
          <p:cNvGraphicFramePr>
            <a:graphicFrameLocks noChangeAspect="1"/>
          </p:cNvGraphicFramePr>
          <p:nvPr/>
        </p:nvGraphicFramePr>
        <p:xfrm>
          <a:off x="1908175" y="4660900"/>
          <a:ext cx="4962525" cy="749300"/>
        </p:xfrm>
        <a:graphic>
          <a:graphicData uri="http://schemas.openxmlformats.org/presentationml/2006/ole">
            <mc:AlternateContent xmlns:mc="http://schemas.openxmlformats.org/markup-compatibility/2006">
              <mc:Choice xmlns:v="urn:schemas-microsoft-com:vml" Requires="v">
                <p:oleObj spid="_x0000_s3078" name="" r:id="rId1" imgW="2578100" imgH="393700" progId="Equation.3">
                  <p:embed/>
                </p:oleObj>
              </mc:Choice>
              <mc:Fallback>
                <p:oleObj name="" r:id="rId1" imgW="2578100" imgH="393700" progId="Equation.3">
                  <p:embed/>
                  <p:pic>
                    <p:nvPicPr>
                      <p:cNvPr id="0" name="图片 3077"/>
                      <p:cNvPicPr/>
                      <p:nvPr/>
                    </p:nvPicPr>
                    <p:blipFill>
                      <a:blip r:embed="rId2"/>
                      <a:stretch>
                        <a:fillRect/>
                      </a:stretch>
                    </p:blipFill>
                    <p:spPr>
                      <a:xfrm>
                        <a:off x="1908175" y="4660900"/>
                        <a:ext cx="4962525" cy="749300"/>
                      </a:xfrm>
                      <a:prstGeom prst="rect">
                        <a:avLst/>
                      </a:prstGeom>
                      <a:solidFill>
                        <a:schemeClr val="tx2"/>
                      </a:solidFill>
                      <a:ln w="38100">
                        <a:noFill/>
                        <a:miter/>
                      </a:ln>
                    </p:spPr>
                  </p:pic>
                </p:oleObj>
              </mc:Fallback>
            </mc:AlternateContent>
          </a:graphicData>
        </a:graphic>
      </p:graphicFrame>
      <p:sp>
        <p:nvSpPr>
          <p:cNvPr id="39939" name="Rectangle 1029"/>
          <p:cNvSpPr/>
          <p:nvPr/>
        </p:nvSpPr>
        <p:spPr>
          <a:xfrm>
            <a:off x="828675" y="2768600"/>
            <a:ext cx="7396163" cy="1631950"/>
          </a:xfrm>
          <a:prstGeom prst="rect">
            <a:avLst/>
          </a:prstGeom>
          <a:noFill/>
          <a:ln w="9525">
            <a:noFill/>
          </a:ln>
        </p:spPr>
        <p:txBody>
          <a:bodyPr lIns="82945" tIns="41473" rIns="82945" bIns="41473" anchor="t" anchorCtr="0">
            <a:spAutoFit/>
          </a:bodyPr>
          <a:p>
            <a:r>
              <a:rPr lang="en-US" altLang="zh-CN" sz="2500" dirty="0">
                <a:latin typeface="Times New Roman" panose="02020603050405020304" pitchFamily="18" charset="0"/>
                <a:ea typeface="仿宋_GB2312"/>
              </a:rPr>
              <a:t>Kimura</a:t>
            </a:r>
            <a:r>
              <a:rPr lang="zh-CN" altLang="en-US" sz="2500" dirty="0">
                <a:latin typeface="Times New Roman" panose="02020603050405020304" pitchFamily="18" charset="0"/>
                <a:ea typeface="仿宋_GB2312"/>
              </a:rPr>
              <a:t>在其两参数模型下证实，由于趋异变化，由转换造成差异(Ｉ型变化)或由颠换造成差异(Ⅱ型变化)的碱基，随时间而变化。如果</a:t>
            </a:r>
            <a:r>
              <a:rPr lang="en-US" altLang="zh-CN" sz="2500" i="1" dirty="0">
                <a:latin typeface="Times New Roman" panose="02020603050405020304" pitchFamily="18" charset="0"/>
                <a:ea typeface="仿宋_GB2312"/>
              </a:rPr>
              <a:t>k</a:t>
            </a:r>
            <a:r>
              <a:rPr lang="en-US" altLang="zh-CN" sz="2500" dirty="0">
                <a:latin typeface="Times New Roman" panose="02020603050405020304" pitchFamily="18" charset="0"/>
                <a:ea typeface="仿宋_GB2312"/>
              </a:rPr>
              <a:t>＝</a:t>
            </a:r>
            <a:r>
              <a:rPr lang="en-US" altLang="zh-CN" sz="2500" i="1" dirty="0">
                <a:latin typeface="Times New Roman" panose="02020603050405020304" pitchFamily="18" charset="0"/>
                <a:ea typeface="仿宋_GB2312"/>
              </a:rPr>
              <a:t>а</a:t>
            </a:r>
            <a:r>
              <a:rPr lang="en-US" altLang="zh-CN" sz="2500" dirty="0">
                <a:latin typeface="Times New Roman" panose="02020603050405020304" pitchFamily="18" charset="0"/>
                <a:ea typeface="仿宋_GB2312"/>
              </a:rPr>
              <a:t>＋2</a:t>
            </a:r>
            <a:r>
              <a:rPr lang="en-US" altLang="zh-CN" sz="2500" i="1" dirty="0">
                <a:latin typeface="Times New Roman" panose="02020603050405020304" pitchFamily="18" charset="0"/>
                <a:ea typeface="仿宋_GB2312"/>
              </a:rPr>
              <a:t>β</a:t>
            </a:r>
            <a:r>
              <a:rPr lang="zh-CN" altLang="en-US" sz="2500" dirty="0">
                <a:latin typeface="Times New Roman" panose="02020603050405020304" pitchFamily="18" charset="0"/>
                <a:ea typeface="仿宋_GB2312"/>
              </a:rPr>
              <a:t>是单位时间碱基替换的总频率</a:t>
            </a:r>
            <a:r>
              <a:rPr lang="zh-CN" altLang="en-GB" sz="2500" dirty="0">
                <a:latin typeface="Times New Roman" panose="02020603050405020304" pitchFamily="18" charset="0"/>
              </a:rPr>
              <a:t> ，则 </a:t>
            </a:r>
            <a:endParaRPr lang="zh-CN" altLang="en-GB" sz="2500" dirty="0">
              <a:latin typeface="Times New Roman" panose="02020603050405020304" pitchFamily="18" charset="0"/>
            </a:endParaRPr>
          </a:p>
        </p:txBody>
      </p:sp>
      <p:graphicFrame>
        <p:nvGraphicFramePr>
          <p:cNvPr id="39940" name="Object 1030"/>
          <p:cNvGraphicFramePr>
            <a:graphicFrameLocks noChangeAspect="1"/>
          </p:cNvGraphicFramePr>
          <p:nvPr/>
        </p:nvGraphicFramePr>
        <p:xfrm>
          <a:off x="3211513" y="1744663"/>
          <a:ext cx="2419350" cy="757237"/>
        </p:xfrm>
        <a:graphic>
          <a:graphicData uri="http://schemas.openxmlformats.org/presentationml/2006/ole">
            <mc:AlternateContent xmlns:mc="http://schemas.openxmlformats.org/markup-compatibility/2006">
              <mc:Choice xmlns:v="urn:schemas-microsoft-com:vml" Requires="v">
                <p:oleObj spid="_x0000_s3076" name="" r:id="rId3" imgW="1244600" imgH="393700" progId="Equation.3">
                  <p:embed/>
                </p:oleObj>
              </mc:Choice>
              <mc:Fallback>
                <p:oleObj name="" r:id="rId3" imgW="1244600" imgH="393700" progId="Equation.3">
                  <p:embed/>
                  <p:pic>
                    <p:nvPicPr>
                      <p:cNvPr id="0" name="图片 3075"/>
                      <p:cNvPicPr/>
                      <p:nvPr/>
                    </p:nvPicPr>
                    <p:blipFill>
                      <a:blip r:embed="rId4"/>
                      <a:stretch>
                        <a:fillRect/>
                      </a:stretch>
                    </p:blipFill>
                    <p:spPr>
                      <a:xfrm>
                        <a:off x="3211513" y="1744663"/>
                        <a:ext cx="2419350" cy="757237"/>
                      </a:xfrm>
                      <a:prstGeom prst="rect">
                        <a:avLst/>
                      </a:prstGeom>
                      <a:solidFill>
                        <a:schemeClr val="tx2"/>
                      </a:solidFill>
                      <a:ln w="38100">
                        <a:noFill/>
                        <a:miter/>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ext Box 1026"/>
          <p:cNvSpPr txBox="1"/>
          <p:nvPr/>
        </p:nvSpPr>
        <p:spPr>
          <a:xfrm>
            <a:off x="2484438" y="760413"/>
            <a:ext cx="4283075" cy="700087"/>
          </a:xfrm>
          <a:prstGeom prst="rect">
            <a:avLst/>
          </a:prstGeom>
          <a:noFill/>
          <a:ln w="9525">
            <a:noFill/>
          </a:ln>
        </p:spPr>
        <p:txBody>
          <a:bodyPr wrap="none" lIns="82945" tIns="41473" rIns="82945" bIns="41473" anchor="t" anchorCtr="0">
            <a:spAutoFit/>
          </a:bodyPr>
          <a:p>
            <a:r>
              <a:rPr lang="zh-CN" altLang="en-US" sz="4000" b="1" dirty="0">
                <a:latin typeface="Times New Roman" panose="02020603050405020304" pitchFamily="18" charset="0"/>
                <a:ea typeface="仿宋_GB2312"/>
              </a:rPr>
              <a:t>同义与非同义替换</a:t>
            </a:r>
            <a:endParaRPr lang="zh-CN" altLang="en-US" sz="4000" b="1" dirty="0">
              <a:latin typeface="Times New Roman" panose="02020603050405020304" pitchFamily="18" charset="0"/>
              <a:ea typeface="仿宋_GB2312"/>
            </a:endParaRPr>
          </a:p>
        </p:txBody>
      </p:sp>
      <p:sp>
        <p:nvSpPr>
          <p:cNvPr id="40962" name="Text Box 1027"/>
          <p:cNvSpPr txBox="1"/>
          <p:nvPr/>
        </p:nvSpPr>
        <p:spPr>
          <a:xfrm>
            <a:off x="539750" y="2073275"/>
            <a:ext cx="8156575" cy="4146550"/>
          </a:xfrm>
          <a:prstGeom prst="rect">
            <a:avLst/>
          </a:prstGeom>
          <a:noFill/>
          <a:ln w="9525">
            <a:noFill/>
          </a:ln>
        </p:spPr>
        <p:txBody>
          <a:bodyPr lIns="82945" tIns="41473" rIns="82945" bIns="41473" anchor="t" anchorCtr="0">
            <a:spAutoFit/>
          </a:bodyPr>
          <a:p>
            <a:r>
              <a:rPr lang="zh-CN" altLang="en-US" sz="3300" dirty="0">
                <a:solidFill>
                  <a:srgbClr val="FF0000"/>
                </a:solidFill>
                <a:latin typeface="Times New Roman" panose="02020603050405020304" pitchFamily="18" charset="0"/>
              </a:rPr>
              <a:t>        </a:t>
            </a:r>
            <a:r>
              <a:rPr lang="zh-CN" altLang="en-US" sz="3300" dirty="0">
                <a:solidFill>
                  <a:srgbClr val="FF0000"/>
                </a:solidFill>
                <a:latin typeface="Times New Roman" panose="02020603050405020304" pitchFamily="18" charset="0"/>
                <a:ea typeface="仿宋_GB2312"/>
              </a:rPr>
              <a:t>在蛋白质编码基因中，突变后仍为同义密码子的核苷酸替换称为</a:t>
            </a:r>
            <a:r>
              <a:rPr lang="zh-CN" altLang="en-US" sz="3300" u="sng" dirty="0">
                <a:latin typeface="Times New Roman" panose="02020603050405020304" pitchFamily="18" charset="0"/>
                <a:ea typeface="仿宋_GB2312"/>
              </a:rPr>
              <a:t>同义或沉默替换</a:t>
            </a:r>
            <a:r>
              <a:rPr lang="zh-CN" altLang="en-US" sz="3300" dirty="0">
                <a:latin typeface="Times New Roman" panose="02020603050405020304" pitchFamily="18" charset="0"/>
                <a:ea typeface="仿宋_GB2312"/>
              </a:rPr>
              <a:t>（</a:t>
            </a:r>
            <a:r>
              <a:rPr lang="en-US" altLang="zh-CN" sz="3300" dirty="0">
                <a:latin typeface="Times New Roman" panose="02020603050405020304" pitchFamily="18" charset="0"/>
                <a:ea typeface="仿宋_GB2312"/>
              </a:rPr>
              <a:t>synonymous/silent substitution)，</a:t>
            </a:r>
            <a:r>
              <a:rPr lang="zh-CN" altLang="en-US" sz="3300" dirty="0">
                <a:latin typeface="Times New Roman" panose="02020603050405020304" pitchFamily="18" charset="0"/>
                <a:ea typeface="仿宋_GB2312"/>
              </a:rPr>
              <a:t>而导致非同义密码子的替换，称为</a:t>
            </a:r>
            <a:r>
              <a:rPr lang="zh-CN" altLang="en-US" sz="3300" u="sng" dirty="0">
                <a:latin typeface="Times New Roman" panose="02020603050405020304" pitchFamily="18" charset="0"/>
                <a:ea typeface="仿宋_GB2312"/>
              </a:rPr>
              <a:t>非同义或氨基酸更换替换</a:t>
            </a:r>
            <a:r>
              <a:rPr lang="zh-CN" altLang="en-US" sz="3300" dirty="0">
                <a:latin typeface="Times New Roman" panose="02020603050405020304" pitchFamily="18" charset="0"/>
                <a:ea typeface="仿宋_GB2312"/>
              </a:rPr>
              <a:t>（</a:t>
            </a:r>
            <a:r>
              <a:rPr lang="en-US" altLang="zh-CN" sz="3300" dirty="0">
                <a:latin typeface="Times New Roman" panose="02020603050405020304" pitchFamily="18" charset="0"/>
                <a:ea typeface="仿宋_GB2312"/>
              </a:rPr>
              <a:t>nonsynonymous/amino acid replacement substitution)。</a:t>
            </a:r>
            <a:r>
              <a:rPr lang="zh-CN" altLang="en-US" sz="3300" dirty="0">
                <a:latin typeface="Times New Roman" panose="02020603050405020304" pitchFamily="18" charset="0"/>
                <a:ea typeface="仿宋_GB2312"/>
              </a:rPr>
              <a:t>另外，导致形成终止密码子的突变，称为</a:t>
            </a:r>
            <a:r>
              <a:rPr lang="zh-CN" altLang="en-US" sz="3300" u="sng" dirty="0">
                <a:latin typeface="Times New Roman" panose="02020603050405020304" pitchFamily="18" charset="0"/>
                <a:ea typeface="仿宋_GB2312"/>
              </a:rPr>
              <a:t>无义突变</a:t>
            </a:r>
            <a:r>
              <a:rPr lang="zh-CN" altLang="en-US" sz="3300" dirty="0">
                <a:latin typeface="Times New Roman" panose="02020603050405020304" pitchFamily="18" charset="0"/>
                <a:ea typeface="仿宋_GB2312"/>
              </a:rPr>
              <a:t>（</a:t>
            </a:r>
            <a:r>
              <a:rPr lang="en-US" altLang="zh-CN" sz="3300" dirty="0">
                <a:latin typeface="Times New Roman" panose="02020603050405020304" pitchFamily="18" charset="0"/>
                <a:ea typeface="仿宋_GB2312"/>
              </a:rPr>
              <a:t>nonsense mutation).</a:t>
            </a:r>
            <a:endParaRPr lang="en-US" altLang="zh-CN" sz="3300" dirty="0">
              <a:latin typeface="Times New Roman" panose="02020603050405020304" pitchFamily="18" charset="0"/>
              <a:ea typeface="仿宋_GB231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1026"/>
          <p:cNvSpPr/>
          <p:nvPr/>
        </p:nvSpPr>
        <p:spPr>
          <a:xfrm>
            <a:off x="611188" y="2311400"/>
            <a:ext cx="8086725" cy="3638550"/>
          </a:xfrm>
          <a:prstGeom prst="rect">
            <a:avLst/>
          </a:prstGeom>
          <a:noFill/>
          <a:ln w="9525">
            <a:noFill/>
          </a:ln>
        </p:spPr>
        <p:txBody>
          <a:bodyPr lIns="82945" tIns="41473" rIns="82945" bIns="41473" anchor="t" anchorCtr="0">
            <a:spAutoFit/>
          </a:bodyPr>
          <a:p>
            <a:r>
              <a:rPr lang="en-US" altLang="zh-CN" sz="3300" dirty="0">
                <a:latin typeface="Times New Roman" panose="02020603050405020304" pitchFamily="18" charset="0"/>
                <a:ea typeface="仿宋_GB2312"/>
              </a:rPr>
              <a:t>       DNA</a:t>
            </a:r>
            <a:r>
              <a:rPr lang="zh-CN" altLang="en-US" sz="3300" dirty="0">
                <a:latin typeface="Times New Roman" panose="02020603050405020304" pitchFamily="18" charset="0"/>
                <a:ea typeface="仿宋_GB2312"/>
              </a:rPr>
              <a:t>序列距离</a:t>
            </a:r>
            <a:r>
              <a:rPr lang="en-US" altLang="zh-CN" sz="3300" i="1" dirty="0">
                <a:latin typeface="Times New Roman" panose="02020603050405020304" pitchFamily="18" charset="0"/>
                <a:ea typeface="仿宋_GB2312"/>
              </a:rPr>
              <a:t>K</a:t>
            </a:r>
            <a:r>
              <a:rPr lang="zh-CN" altLang="en-US" sz="3300" dirty="0">
                <a:latin typeface="Times New Roman" panose="02020603050405020304" pitchFamily="18" charset="0"/>
                <a:ea typeface="仿宋_GB2312"/>
              </a:rPr>
              <a:t>又可称为</a:t>
            </a:r>
            <a:r>
              <a:rPr lang="en-US" altLang="zh-CN" sz="3300" dirty="0">
                <a:latin typeface="Times New Roman" panose="02020603050405020304" pitchFamily="18" charset="0"/>
                <a:ea typeface="仿宋_GB2312"/>
              </a:rPr>
              <a:t>DNA</a:t>
            </a:r>
            <a:r>
              <a:rPr lang="zh-CN" altLang="en-US" sz="3300" dirty="0">
                <a:latin typeface="Times New Roman" panose="02020603050405020304" pitchFamily="18" charset="0"/>
                <a:ea typeface="仿宋_GB2312"/>
              </a:rPr>
              <a:t>序列间的分歧度</a:t>
            </a:r>
            <a:r>
              <a:rPr lang="en-US" altLang="zh-CN" sz="3300" dirty="0">
                <a:latin typeface="Times New Roman" panose="02020603050405020304" pitchFamily="18" charset="0"/>
                <a:ea typeface="仿宋_GB2312"/>
              </a:rPr>
              <a:t>，</a:t>
            </a:r>
            <a:r>
              <a:rPr lang="zh-CN" altLang="en-US" sz="3300" dirty="0">
                <a:latin typeface="Times New Roman" panose="02020603050405020304" pitchFamily="18" charset="0"/>
                <a:ea typeface="仿宋_GB2312"/>
              </a:rPr>
              <a:t>即序列间相异性的一个指标。蛋白质编码序列的分歧度分为两序列同义变化的分歧度(</a:t>
            </a:r>
            <a:r>
              <a:rPr lang="en-US" altLang="zh-CN" sz="3300" i="1" dirty="0">
                <a:latin typeface="Times New Roman" panose="02020603050405020304" pitchFamily="18" charset="0"/>
                <a:ea typeface="仿宋_GB2312"/>
              </a:rPr>
              <a:t>K</a:t>
            </a:r>
            <a:r>
              <a:rPr lang="en-US" altLang="zh-CN" sz="3300" i="1" baseline="-30000" dirty="0">
                <a:latin typeface="Times New Roman" panose="02020603050405020304" pitchFamily="18" charset="0"/>
                <a:ea typeface="仿宋_GB2312"/>
              </a:rPr>
              <a:t>S</a:t>
            </a:r>
            <a:r>
              <a:rPr lang="en-US" altLang="zh-CN" sz="3300" dirty="0">
                <a:latin typeface="Times New Roman" panose="02020603050405020304" pitchFamily="18" charset="0"/>
                <a:ea typeface="仿宋_GB2312"/>
              </a:rPr>
              <a:t>)</a:t>
            </a:r>
            <a:r>
              <a:rPr lang="zh-CN" altLang="en-US" sz="3300" dirty="0">
                <a:latin typeface="Times New Roman" panose="02020603050405020304" pitchFamily="18" charset="0"/>
                <a:ea typeface="仿宋_GB2312"/>
              </a:rPr>
              <a:t>和非同义变化的分歧度(</a:t>
            </a:r>
            <a:r>
              <a:rPr lang="en-US" altLang="zh-CN" sz="3300" i="1" dirty="0">
                <a:latin typeface="Times New Roman" panose="02020603050405020304" pitchFamily="18" charset="0"/>
                <a:ea typeface="仿宋_GB2312"/>
              </a:rPr>
              <a:t>K</a:t>
            </a:r>
            <a:r>
              <a:rPr lang="en-US" altLang="zh-CN" sz="3300" i="1" baseline="-30000" dirty="0">
                <a:latin typeface="Times New Roman" panose="02020603050405020304" pitchFamily="18" charset="0"/>
                <a:ea typeface="仿宋_GB2312"/>
              </a:rPr>
              <a:t>A</a:t>
            </a:r>
            <a:r>
              <a:rPr lang="en-US" altLang="zh-CN" sz="3300" dirty="0">
                <a:latin typeface="Times New Roman" panose="02020603050405020304" pitchFamily="18" charset="0"/>
                <a:ea typeface="仿宋_GB2312"/>
              </a:rPr>
              <a:t>)</a:t>
            </a:r>
            <a:r>
              <a:rPr lang="en-GB" altLang="zh-CN" sz="3300" dirty="0">
                <a:latin typeface="Times New Roman" panose="02020603050405020304" pitchFamily="18" charset="0"/>
              </a:rPr>
              <a:t> 。</a:t>
            </a:r>
            <a:r>
              <a:rPr lang="zh-CN" altLang="en-US" sz="3300" dirty="0">
                <a:latin typeface="Times New Roman" panose="02020603050405020304" pitchFamily="18" charset="0"/>
                <a:ea typeface="仿宋_GB2312"/>
              </a:rPr>
              <a:t>根据</a:t>
            </a:r>
            <a:r>
              <a:rPr lang="en-US" altLang="zh-CN" sz="3300" dirty="0">
                <a:latin typeface="Times New Roman" panose="02020603050405020304" pitchFamily="18" charset="0"/>
                <a:ea typeface="仿宋_GB2312"/>
              </a:rPr>
              <a:t>Jukes-Cautor</a:t>
            </a:r>
            <a:r>
              <a:rPr lang="zh-CN" altLang="en-US" sz="3300" dirty="0">
                <a:latin typeface="Times New Roman" panose="02020603050405020304" pitchFamily="18" charset="0"/>
                <a:ea typeface="仿宋_GB2312"/>
              </a:rPr>
              <a:t>单参数模型和</a:t>
            </a:r>
            <a:r>
              <a:rPr lang="en-US" altLang="zh-CN" sz="3300" dirty="0">
                <a:latin typeface="Times New Roman" panose="02020603050405020304" pitchFamily="18" charset="0"/>
                <a:ea typeface="仿宋_GB2312"/>
              </a:rPr>
              <a:t>Kimura</a:t>
            </a:r>
            <a:r>
              <a:rPr lang="zh-CN" altLang="en-US" sz="3300" dirty="0">
                <a:latin typeface="Times New Roman" panose="02020603050405020304" pitchFamily="18" charset="0"/>
                <a:ea typeface="仿宋_GB2312"/>
              </a:rPr>
              <a:t>两参数模型等遗传模型，可以分别计算得到两序列的分歧度(或称为蛋白质序列间的距离)。</a:t>
            </a:r>
            <a:r>
              <a:rPr lang="zh-CN" altLang="en-US" sz="3300" dirty="0">
                <a:latin typeface="Times New Roman" panose="02020603050405020304" pitchFamily="18" charset="0"/>
              </a:rPr>
              <a:t> </a:t>
            </a:r>
            <a:endParaRPr lang="en-GB" altLang="zh-CN" sz="3300" dirty="0">
              <a:latin typeface="Times New Roman" panose="02020603050405020304" pitchFamily="18" charset="0"/>
            </a:endParaRPr>
          </a:p>
        </p:txBody>
      </p:sp>
      <p:sp>
        <p:nvSpPr>
          <p:cNvPr id="41986" name="Text Box 1027"/>
          <p:cNvSpPr txBox="1"/>
          <p:nvPr/>
        </p:nvSpPr>
        <p:spPr>
          <a:xfrm>
            <a:off x="2100263" y="765175"/>
            <a:ext cx="5268912" cy="1135063"/>
          </a:xfrm>
          <a:prstGeom prst="rect">
            <a:avLst/>
          </a:prstGeom>
          <a:noFill/>
          <a:ln w="9525">
            <a:noFill/>
          </a:ln>
        </p:spPr>
        <p:txBody>
          <a:bodyPr lIns="82945" tIns="41473" rIns="82945" bIns="41473" anchor="t" anchorCtr="0">
            <a:spAutoFit/>
          </a:bodyPr>
          <a:p>
            <a:pPr algn="ctr"/>
            <a:r>
              <a:rPr lang="zh-CN" altLang="en-US" sz="3600" b="1" dirty="0">
                <a:latin typeface="黑体" panose="02010609060101010101" pitchFamily="49" charset="-122"/>
                <a:ea typeface="黑体" panose="02010609060101010101" pitchFamily="49" charset="-122"/>
              </a:rPr>
              <a:t>分歧度</a:t>
            </a:r>
            <a:endParaRPr lang="zh-CN" altLang="en-US" sz="3600" b="1" dirty="0">
              <a:latin typeface="黑体" panose="02010609060101010101" pitchFamily="49" charset="-122"/>
              <a:ea typeface="黑体" panose="02010609060101010101" pitchFamily="49" charset="-122"/>
            </a:endParaRPr>
          </a:p>
          <a:p>
            <a:pPr algn="ctr"/>
            <a:r>
              <a:rPr lang="zh-CN" altLang="en-US" sz="3300" b="1" dirty="0">
                <a:latin typeface="Times New Roman" panose="02020603050405020304" pitchFamily="18" charset="0"/>
                <a:ea typeface="黑体" panose="02010609060101010101" pitchFamily="49" charset="-122"/>
              </a:rPr>
              <a:t>(</a:t>
            </a:r>
            <a:r>
              <a:rPr lang="en-US" altLang="zh-CN" sz="3300" b="1" dirty="0">
                <a:latin typeface="Times New Roman" panose="02020603050405020304" pitchFamily="18" charset="0"/>
                <a:ea typeface="黑体" panose="02010609060101010101" pitchFamily="49" charset="-122"/>
              </a:rPr>
              <a:t>sequence divergence)</a:t>
            </a:r>
            <a:endParaRPr lang="zh-CN" altLang="en-US" sz="3300" b="1" dirty="0">
              <a:latin typeface="Times New Roman" panose="02020603050405020304" pitchFamily="18" charset="0"/>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a:xfrm>
            <a:off x="685800" y="549275"/>
            <a:ext cx="7772400" cy="1143000"/>
          </a:xfrm>
        </p:spPr>
        <p:txBody>
          <a:bodyPr wrap="square" lIns="91440" tIns="45720" rIns="91440" bIns="45720" anchor="ctr" anchorCtr="0"/>
          <a:p>
            <a:pPr eaLnBrk="1"/>
            <a:r>
              <a:rPr lang="en-US" altLang="zh-CN" sz="3600" dirty="0"/>
              <a:t>How to construct a tree: A simple example</a:t>
            </a:r>
            <a:endParaRPr lang="en-US" altLang="zh-CN" sz="3600" dirty="0"/>
          </a:p>
        </p:txBody>
      </p:sp>
      <p:graphicFrame>
        <p:nvGraphicFramePr>
          <p:cNvPr id="43010" name="Object 5"/>
          <p:cNvGraphicFramePr>
            <a:graphicFrameLocks noChangeAspect="1"/>
          </p:cNvGraphicFramePr>
          <p:nvPr/>
        </p:nvGraphicFramePr>
        <p:xfrm>
          <a:off x="909638" y="1866900"/>
          <a:ext cx="7262812" cy="4559300"/>
        </p:xfrm>
        <a:graphic>
          <a:graphicData uri="http://schemas.openxmlformats.org/presentationml/2006/ole">
            <mc:AlternateContent xmlns:mc="http://schemas.openxmlformats.org/markup-compatibility/2006">
              <mc:Choice xmlns:v="urn:schemas-microsoft-com:vml" Requires="v">
                <p:oleObj spid="_x0000_s3080" name="" r:id="rId1" imgW="4800600" imgH="3028950" progId="Paint.Picture">
                  <p:embed/>
                </p:oleObj>
              </mc:Choice>
              <mc:Fallback>
                <p:oleObj name="" r:id="rId1" imgW="4800600" imgH="3028950" progId="Paint.Picture">
                  <p:embed/>
                  <p:pic>
                    <p:nvPicPr>
                      <p:cNvPr id="0" name="图片 3079"/>
                      <p:cNvPicPr/>
                      <p:nvPr/>
                    </p:nvPicPr>
                    <p:blipFill>
                      <a:blip r:embed="rId2"/>
                      <a:stretch>
                        <a:fillRect/>
                      </a:stretch>
                    </p:blipFill>
                    <p:spPr>
                      <a:xfrm>
                        <a:off x="909638" y="1866900"/>
                        <a:ext cx="7262812" cy="4559300"/>
                      </a:xfrm>
                      <a:prstGeom prst="rect">
                        <a:avLst/>
                      </a:prstGeom>
                      <a:noFill/>
                      <a:ln w="38100">
                        <a:noFill/>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7" name="Object 5"/>
          <p:cNvGraphicFramePr>
            <a:graphicFrameLocks noChangeAspect="1"/>
          </p:cNvGraphicFramePr>
          <p:nvPr/>
        </p:nvGraphicFramePr>
        <p:xfrm>
          <a:off x="1171575" y="1125538"/>
          <a:ext cx="6496050" cy="4989512"/>
        </p:xfrm>
        <a:graphic>
          <a:graphicData uri="http://schemas.openxmlformats.org/presentationml/2006/ole">
            <mc:AlternateContent xmlns:mc="http://schemas.openxmlformats.org/markup-compatibility/2006">
              <mc:Choice xmlns:v="urn:schemas-microsoft-com:vml" Requires="v">
                <p:oleObj spid="_x0000_s3081" name="" r:id="rId1" imgW="5048250" imgH="3876675" progId="Paint.Picture">
                  <p:embed/>
                </p:oleObj>
              </mc:Choice>
              <mc:Fallback>
                <p:oleObj name="" r:id="rId1" imgW="5048250" imgH="3876675" progId="Paint.Picture">
                  <p:embed/>
                  <p:pic>
                    <p:nvPicPr>
                      <p:cNvPr id="0" name="图片 3080"/>
                      <p:cNvPicPr/>
                      <p:nvPr/>
                    </p:nvPicPr>
                    <p:blipFill>
                      <a:blip r:embed="rId2"/>
                      <a:stretch>
                        <a:fillRect/>
                      </a:stretch>
                    </p:blipFill>
                    <p:spPr>
                      <a:xfrm>
                        <a:off x="1171575" y="1125538"/>
                        <a:ext cx="6496050" cy="4989512"/>
                      </a:xfrm>
                      <a:prstGeom prst="rect">
                        <a:avLst/>
                      </a:prstGeom>
                      <a:noFill/>
                      <a:ln w="38100">
                        <a:noFill/>
                        <a:miter/>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p:txBody>
          <a:bodyPr wrap="square" lIns="91440" tIns="45720" rIns="91440" bIns="45720" anchor="ctr" anchorCtr="0"/>
          <a:p>
            <a:r>
              <a:rPr lang="en-US" altLang="zh-CN" b="1" dirty="0"/>
              <a:t>Methods for tree construction</a:t>
            </a:r>
            <a:endParaRPr lang="zh-CN" altLang="en-US" b="1" dirty="0"/>
          </a:p>
        </p:txBody>
      </p:sp>
      <p:sp>
        <p:nvSpPr>
          <p:cNvPr id="46082" name="内容占位符 2"/>
          <p:cNvSpPr>
            <a:spLocks noGrp="1"/>
          </p:cNvSpPr>
          <p:nvPr>
            <p:ph idx="1"/>
          </p:nvPr>
        </p:nvSpPr>
        <p:spPr/>
        <p:txBody>
          <a:bodyPr wrap="square" lIns="91440" tIns="45720" rIns="91440" bIns="45720" anchor="t" anchorCtr="0"/>
          <a:p>
            <a:r>
              <a:rPr lang="en-GB" altLang="zh-CN" dirty="0"/>
              <a:t>UPGMA (Unweighted pair group method using  arithmetic mean)</a:t>
            </a:r>
            <a:endParaRPr lang="en-GB" altLang="zh-CN" dirty="0"/>
          </a:p>
          <a:p>
            <a:r>
              <a:rPr lang="en-GB" altLang="zh-CN" dirty="0"/>
              <a:t>Neighbor-joining </a:t>
            </a:r>
            <a:r>
              <a:rPr lang="en-US" altLang="en-GB" dirty="0"/>
              <a:t>(NJ) </a:t>
            </a:r>
            <a:r>
              <a:rPr lang="en-GB" altLang="zh-CN" dirty="0"/>
              <a:t>distance method</a:t>
            </a:r>
            <a:endParaRPr lang="en-GB" altLang="zh-CN" dirty="0"/>
          </a:p>
          <a:p>
            <a:r>
              <a:rPr lang="en-US" altLang="zh-CN" dirty="0"/>
              <a:t>Fitch-Margoliash method</a:t>
            </a:r>
            <a:endParaRPr lang="en-US" altLang="zh-CN" dirty="0"/>
          </a:p>
          <a:p>
            <a:r>
              <a:rPr lang="en-US" altLang="zh-CN" dirty="0"/>
              <a:t>Minimum evolution (ME)</a:t>
            </a:r>
            <a:endParaRPr lang="en-US" altLang="zh-CN" dirty="0"/>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1"/>
          <p:cNvSpPr>
            <a:spLocks noGrp="1"/>
          </p:cNvSpPr>
          <p:nvPr>
            <p:ph type="title"/>
          </p:nvPr>
        </p:nvSpPr>
        <p:spPr>
          <a:xfrm>
            <a:off x="900113" y="404813"/>
            <a:ext cx="7362825" cy="1143000"/>
          </a:xfrm>
        </p:spPr>
        <p:txBody>
          <a:bodyPr wrap="square" lIns="91440" tIns="45720" rIns="91440" bIns="45720" anchor="ctr" anchorCtr="0"/>
          <a:p>
            <a:pPr defTabSz="914400" eaLnBrk="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dirty="0"/>
              <a:t>UPGMA</a:t>
            </a:r>
            <a:endParaRPr lang="en-GB" altLang="zh-CN" dirty="0"/>
          </a:p>
        </p:txBody>
      </p:sp>
      <p:sp>
        <p:nvSpPr>
          <p:cNvPr id="47106" name="Rectangle 2"/>
          <p:cNvSpPr>
            <a:spLocks noGrp="1"/>
          </p:cNvSpPr>
          <p:nvPr>
            <p:ph idx="1"/>
          </p:nvPr>
        </p:nvSpPr>
        <p:spPr>
          <a:xfrm>
            <a:off x="684213" y="1484313"/>
            <a:ext cx="7920037" cy="4964112"/>
          </a:xfrm>
        </p:spPr>
        <p:txBody>
          <a:bodyPr wrap="square" lIns="91440" tIns="45720" rIns="91440" bIns="45720" anchor="t" anchorCtr="0"/>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Unweighted pair group method using  arithmetic mean (</a:t>
            </a:r>
            <a:r>
              <a:rPr lang="zh-CN" altLang="en-US" dirty="0"/>
              <a:t>非加权</a:t>
            </a:r>
            <a:r>
              <a:rPr lang="zh-CN" altLang="en-US" dirty="0">
                <a:ea typeface="仿宋_GB2312"/>
              </a:rPr>
              <a:t>平均连接聚类法</a:t>
            </a:r>
            <a:r>
              <a:rPr lang="zh-CN" altLang="en-US" dirty="0"/>
              <a:t> )</a:t>
            </a:r>
            <a:r>
              <a:rPr lang="zh-CN" altLang="en-GB" dirty="0"/>
              <a:t>.</a:t>
            </a:r>
            <a:endParaRPr lang="zh-CN" altLang="en-GB" dirty="0"/>
          </a:p>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A form of agglomerative clustering (successive pairing of closest nodes)</a:t>
            </a:r>
            <a:endParaRPr lang="en-GB" altLang="zh-CN" dirty="0"/>
          </a:p>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Method:</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Let initial organisms be leaves of the tree.</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Iteratively add a parent to the closest pair of existing nodes</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Define the distance from an internal node to be the mean distance to its children.</a:t>
            </a:r>
            <a:endParaRPr lang="en-GB" altLang="zh-CN"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内容占位符 2"/>
          <p:cNvSpPr>
            <a:spLocks noGrp="1"/>
          </p:cNvSpPr>
          <p:nvPr>
            <p:ph idx="1"/>
          </p:nvPr>
        </p:nvSpPr>
        <p:spPr/>
        <p:txBody>
          <a:bodyPr wrap="square" lIns="91440" tIns="45720" rIns="91440" bIns="45720" anchor="t" anchorCtr="0"/>
          <a:p>
            <a:pPr lvl="1" eaLnBrk="1"/>
            <a:endParaRPr lang="en-US" altLang="zh-CN" sz="3200" dirty="0"/>
          </a:p>
          <a:p>
            <a:pPr lvl="1" eaLnBrk="1"/>
            <a:r>
              <a:rPr lang="en-US" altLang="zh-CN" sz="3200" b="1" dirty="0"/>
              <a:t>Types of polymorphism</a:t>
            </a:r>
            <a:endParaRPr lang="en-US" altLang="zh-CN" sz="3200" b="1" dirty="0"/>
          </a:p>
          <a:p>
            <a:pPr lvl="2" eaLnBrk="1"/>
            <a:r>
              <a:rPr lang="en-US" altLang="zh-CN" sz="3200" dirty="0"/>
              <a:t>Single nucleotide polymorphism (SNP)</a:t>
            </a:r>
            <a:endParaRPr lang="en-US" altLang="zh-CN" sz="3200" dirty="0"/>
          </a:p>
          <a:p>
            <a:pPr lvl="2" eaLnBrk="1"/>
            <a:r>
              <a:rPr lang="en-US" altLang="zh-CN" sz="3200" dirty="0"/>
              <a:t>Insertion/deletion (indel)</a:t>
            </a:r>
            <a:endParaRPr lang="en-US" altLang="zh-CN" sz="3200" dirty="0"/>
          </a:p>
          <a:p>
            <a:pPr lvl="2" eaLnBrk="1"/>
            <a:r>
              <a:rPr lang="en-US" altLang="zh-CN" sz="3200" dirty="0"/>
              <a:t>Copy-number variation (CNV)</a:t>
            </a:r>
            <a:endParaRPr lang="en-US" altLang="zh-CN" sz="3200" dirty="0"/>
          </a:p>
          <a:p>
            <a:pPr lvl="2" eaLnBrk="1"/>
            <a:r>
              <a:rPr lang="en-US" altLang="zh-CN" sz="3200" dirty="0"/>
              <a:t>Frame-shift</a:t>
            </a:r>
            <a:endParaRPr lang="en-US" altLang="zh-CN" sz="3200" dirty="0"/>
          </a:p>
          <a:p>
            <a:pPr lvl="2" eaLnBrk="1"/>
            <a:r>
              <a:rPr lang="en-US" altLang="zh-CN" sz="3200" dirty="0"/>
              <a:t>Presence and absence variation (PAV)</a:t>
            </a:r>
            <a:endParaRPr lang="en-US" altLang="zh-CN" sz="3200" dirty="0"/>
          </a:p>
          <a:p>
            <a:pPr lvl="1" eaLnBrk="1"/>
            <a:endParaRPr lang="en-US" altLang="zh-CN" sz="3200" dirty="0"/>
          </a:p>
          <a:p>
            <a:pPr lvl="2" eaLnBrk="1"/>
            <a:endParaRPr lang="en-US" altLang="zh-CN" sz="3200" dirty="0"/>
          </a:p>
        </p:txBody>
      </p:sp>
      <p:sp>
        <p:nvSpPr>
          <p:cNvPr id="7170" name="标题 4"/>
          <p:cNvSpPr>
            <a:spLocks noGrp="1"/>
          </p:cNvSpPr>
          <p:nvPr>
            <p:ph type="title"/>
          </p:nvPr>
        </p:nvSpPr>
        <p:spPr/>
        <p:txBody>
          <a:bodyPr wrap="square" lIns="91440" tIns="45720" rIns="91440" bIns="45720" anchor="ctr" anchorCtr="0"/>
          <a:p>
            <a:r>
              <a:rPr lang="en-US" altLang="zh-CN" sz="4000" b="1" dirty="0">
                <a:latin typeface="方正舒体" panose="02010601030101010101" pitchFamily="2" charset="-122"/>
                <a:ea typeface="方正舒体" panose="02010601030101010101" pitchFamily="2" charset="-122"/>
              </a:rPr>
              <a:t>Polymorphism in the genomes</a:t>
            </a:r>
            <a:endParaRPr lang="zh-CN" altLang="en-US" sz="4000" b="1" dirty="0">
              <a:latin typeface="方正舒体" panose="02010601030101010101" pitchFamily="2" charset="-122"/>
              <a:ea typeface="方正舒体" panose="02010601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p:txBody>
          <a:bodyPr wrap="square" lIns="91440" tIns="45720" rIns="91440" bIns="45720" anchor="ctr" anchorCtr="0"/>
          <a:p>
            <a:pPr eaLnBrk="1"/>
            <a:r>
              <a:rPr lang="zh-CN" altLang="en-US" dirty="0">
                <a:ea typeface="仿宋_GB2312"/>
              </a:rPr>
              <a:t>实例: 线粒体</a:t>
            </a:r>
            <a:r>
              <a:rPr lang="en-US" altLang="zh-CN" dirty="0">
                <a:ea typeface="仿宋_GB2312"/>
              </a:rPr>
              <a:t>DNA</a:t>
            </a:r>
            <a:r>
              <a:rPr lang="zh-CN" altLang="en-US" dirty="0">
                <a:ea typeface="仿宋_GB2312"/>
              </a:rPr>
              <a:t>序列</a:t>
            </a:r>
            <a:r>
              <a:rPr lang="zh-CN" altLang="en-US" dirty="0"/>
              <a:t> </a:t>
            </a:r>
            <a:endParaRPr lang="zh-CN" altLang="en-US" dirty="0"/>
          </a:p>
        </p:txBody>
      </p:sp>
      <p:sp>
        <p:nvSpPr>
          <p:cNvPr id="49154" name="Rectangle 4"/>
          <p:cNvSpPr/>
          <p:nvPr/>
        </p:nvSpPr>
        <p:spPr>
          <a:xfrm>
            <a:off x="900113" y="1700213"/>
            <a:ext cx="7326312" cy="1192212"/>
          </a:xfrm>
          <a:prstGeom prst="rect">
            <a:avLst/>
          </a:prstGeom>
          <a:noFill/>
          <a:ln w="9525">
            <a:noFill/>
          </a:ln>
        </p:spPr>
        <p:txBody>
          <a:bodyPr lIns="82945" tIns="41473" rIns="82945" bIns="41473" anchor="t" anchorCtr="0">
            <a:spAutoFit/>
          </a:bodyPr>
          <a:p>
            <a:pPr algn="ctr"/>
            <a:r>
              <a:rPr lang="zh-CN" altLang="en-US" dirty="0">
                <a:latin typeface="Times New Roman" panose="02020603050405020304" pitchFamily="18" charset="0"/>
                <a:ea typeface="仿宋_GB2312"/>
              </a:rPr>
              <a:t>5个线粒体序列的差异核苷酸数(对角线下)和</a:t>
            </a:r>
            <a:r>
              <a:rPr lang="en-US" altLang="zh-CN" dirty="0">
                <a:latin typeface="Times New Roman" panose="02020603050405020304" pitchFamily="18" charset="0"/>
                <a:ea typeface="仿宋_GB2312"/>
              </a:rPr>
              <a:t>Jukes-      Cantor</a:t>
            </a:r>
            <a:r>
              <a:rPr lang="zh-CN" altLang="en-US" dirty="0">
                <a:latin typeface="Times New Roman" panose="02020603050405020304" pitchFamily="18" charset="0"/>
                <a:ea typeface="仿宋_GB2312"/>
              </a:rPr>
              <a:t>距离(对角线上)</a:t>
            </a:r>
            <a:endParaRPr lang="zh-CN" altLang="en-GB" dirty="0">
              <a:latin typeface="Times New Roman" panose="02020603050405020304" pitchFamily="18" charset="0"/>
            </a:endParaRPr>
          </a:p>
          <a:p>
            <a:endParaRPr lang="zh-CN" altLang="en-GB" dirty="0">
              <a:latin typeface="Times New Roman" panose="02020603050405020304" pitchFamily="18" charset="0"/>
            </a:endParaRPr>
          </a:p>
        </p:txBody>
      </p:sp>
      <p:grpSp>
        <p:nvGrpSpPr>
          <p:cNvPr id="49155" name="Group 115"/>
          <p:cNvGrpSpPr/>
          <p:nvPr/>
        </p:nvGrpSpPr>
        <p:grpSpPr>
          <a:xfrm>
            <a:off x="949325" y="2530475"/>
            <a:ext cx="6842125" cy="4010025"/>
            <a:chOff x="-3" y="400"/>
            <a:chExt cx="3973" cy="2424"/>
          </a:xfrm>
        </p:grpSpPr>
        <p:grpSp>
          <p:nvGrpSpPr>
            <p:cNvPr id="49156" name="Group 113"/>
            <p:cNvGrpSpPr/>
            <p:nvPr/>
          </p:nvGrpSpPr>
          <p:grpSpPr>
            <a:xfrm>
              <a:off x="0" y="403"/>
              <a:ext cx="3967" cy="2418"/>
              <a:chOff x="0" y="403"/>
              <a:chExt cx="3967" cy="2418"/>
            </a:xfrm>
          </p:grpSpPr>
          <p:grpSp>
            <p:nvGrpSpPr>
              <p:cNvPr id="49157" name="Group 42"/>
              <p:cNvGrpSpPr/>
              <p:nvPr/>
            </p:nvGrpSpPr>
            <p:grpSpPr>
              <a:xfrm>
                <a:off x="0" y="403"/>
                <a:ext cx="697" cy="403"/>
                <a:chOff x="0" y="403"/>
                <a:chExt cx="697" cy="403"/>
              </a:xfrm>
            </p:grpSpPr>
            <p:sp>
              <p:nvSpPr>
                <p:cNvPr id="49158" name="Rectangle 5"/>
                <p:cNvSpPr/>
                <p:nvPr/>
              </p:nvSpPr>
              <p:spPr>
                <a:xfrm>
                  <a:off x="43" y="403"/>
                  <a:ext cx="611" cy="403"/>
                </a:xfrm>
                <a:prstGeom prst="rect">
                  <a:avLst/>
                </a:prstGeom>
                <a:noFill/>
                <a:ln w="9525">
                  <a:noFill/>
                </a:ln>
              </p:spPr>
              <p:txBody>
                <a:bodyPr anchor="ctr" anchorCtr="0"/>
                <a:p>
                  <a:pPr algn="just"/>
                  <a:r>
                    <a:rPr lang="zh-CN" altLang="en-GB" sz="1600" b="1" dirty="0">
                      <a:latin typeface="Times New Roman" panose="02020603050405020304" pitchFamily="18" charset="0"/>
                      <a:ea typeface="方正姚体" panose="02010601030101010101" pitchFamily="2" charset="-122"/>
                    </a:rPr>
                    <a:t> </a:t>
                  </a:r>
                  <a:endParaRPr lang="zh-CN" altLang="en-GB" sz="1600" b="1" dirty="0">
                    <a:latin typeface="方正姚体" panose="02010601030101010101" pitchFamily="2" charset="-122"/>
                    <a:ea typeface="方正姚体" panose="02010601030101010101" pitchFamily="2" charset="-122"/>
                  </a:endParaRPr>
                </a:p>
                <a:p>
                  <a:pPr algn="just"/>
                  <a:endParaRPr lang="zh-CN" altLang="en-GB" sz="1600" b="1" dirty="0">
                    <a:latin typeface="方正姚体" panose="02010601030101010101" pitchFamily="2" charset="-122"/>
                    <a:ea typeface="方正姚体" panose="02010601030101010101" pitchFamily="2" charset="-122"/>
                  </a:endParaRPr>
                </a:p>
              </p:txBody>
            </p:sp>
            <p:sp>
              <p:nvSpPr>
                <p:cNvPr id="49159" name="Rectangle 41"/>
                <p:cNvSpPr/>
                <p:nvPr/>
              </p:nvSpPr>
              <p:spPr>
                <a:xfrm>
                  <a:off x="0" y="403"/>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60" name="Group 44"/>
              <p:cNvGrpSpPr/>
              <p:nvPr/>
            </p:nvGrpSpPr>
            <p:grpSpPr>
              <a:xfrm>
                <a:off x="697" y="403"/>
                <a:ext cx="654" cy="403"/>
                <a:chOff x="697" y="403"/>
                <a:chExt cx="654" cy="403"/>
              </a:xfrm>
            </p:grpSpPr>
            <p:sp>
              <p:nvSpPr>
                <p:cNvPr id="49161" name="Rectangle 6"/>
                <p:cNvSpPr/>
                <p:nvPr/>
              </p:nvSpPr>
              <p:spPr>
                <a:xfrm>
                  <a:off x="740" y="403"/>
                  <a:ext cx="568" cy="403"/>
                </a:xfrm>
                <a:prstGeom prst="rect">
                  <a:avLst/>
                </a:prstGeom>
                <a:noFill/>
                <a:ln w="9525">
                  <a:noFill/>
                </a:ln>
              </p:spPr>
              <p:txBody>
                <a:bodyPr anchor="b" anchorCtr="0"/>
                <a:p>
                  <a:pPr algn="just"/>
                  <a:r>
                    <a:rPr lang="zh-CN" altLang="en-US" sz="1600" b="1" dirty="0">
                      <a:latin typeface="方正姚体" panose="02010601030101010101" pitchFamily="2" charset="-122"/>
                      <a:ea typeface="方正姚体" panose="02010601030101010101" pitchFamily="2" charset="-122"/>
                    </a:rPr>
                    <a:t> 人类(</a:t>
                  </a:r>
                  <a:r>
                    <a:rPr lang="en-US" altLang="zh-CN" sz="1600" b="1" dirty="0">
                      <a:latin typeface="方正姚体" panose="02010601030101010101" pitchFamily="2" charset="-122"/>
                      <a:ea typeface="方正姚体" panose="02010601030101010101" pitchFamily="2" charset="-122"/>
                    </a:rPr>
                    <a:t>hu)</a:t>
                  </a:r>
                  <a:endParaRPr lang="en-GB" altLang="zh-CN" sz="1600" b="1" dirty="0">
                    <a:latin typeface="方正姚体" panose="02010601030101010101" pitchFamily="2" charset="-122"/>
                    <a:ea typeface="方正姚体" panose="02010601030101010101" pitchFamily="2" charset="-122"/>
                  </a:endParaRPr>
                </a:p>
              </p:txBody>
            </p:sp>
            <p:sp>
              <p:nvSpPr>
                <p:cNvPr id="49162" name="Rectangle 43"/>
                <p:cNvSpPr/>
                <p:nvPr/>
              </p:nvSpPr>
              <p:spPr>
                <a:xfrm>
                  <a:off x="697" y="403"/>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63" name="Group 46"/>
              <p:cNvGrpSpPr/>
              <p:nvPr/>
            </p:nvGrpSpPr>
            <p:grpSpPr>
              <a:xfrm>
                <a:off x="1351" y="403"/>
                <a:ext cx="654" cy="403"/>
                <a:chOff x="1351" y="403"/>
                <a:chExt cx="654" cy="403"/>
              </a:xfrm>
            </p:grpSpPr>
            <p:sp>
              <p:nvSpPr>
                <p:cNvPr id="49164" name="Rectangle 7"/>
                <p:cNvSpPr/>
                <p:nvPr/>
              </p:nvSpPr>
              <p:spPr>
                <a:xfrm>
                  <a:off x="1394" y="403"/>
                  <a:ext cx="568" cy="403"/>
                </a:xfrm>
                <a:prstGeom prst="rect">
                  <a:avLst/>
                </a:prstGeom>
                <a:noFill/>
                <a:ln w="9525">
                  <a:noFill/>
                </a:ln>
              </p:spPr>
              <p:txBody>
                <a:bodyPr anchor="ctr" anchorCtr="0"/>
                <a:p>
                  <a:pPr algn="just"/>
                  <a:r>
                    <a:rPr lang="zh-CN" altLang="en-GB" sz="1600" b="1" dirty="0">
                      <a:latin typeface="方正姚体" panose="02010601030101010101" pitchFamily="2" charset="-122"/>
                      <a:ea typeface="方正姚体" panose="02010601030101010101" pitchFamily="2" charset="-122"/>
                    </a:rPr>
                    <a:t>黑猩猩</a:t>
                  </a:r>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ch)</a:t>
                  </a:r>
                  <a:endParaRPr lang="en-GB" altLang="zh-CN" sz="1600" b="1" dirty="0">
                    <a:latin typeface="方正姚体" panose="02010601030101010101" pitchFamily="2" charset="-122"/>
                    <a:ea typeface="方正姚体" panose="02010601030101010101" pitchFamily="2" charset="-122"/>
                  </a:endParaRPr>
                </a:p>
              </p:txBody>
            </p:sp>
            <p:sp>
              <p:nvSpPr>
                <p:cNvPr id="49165" name="Rectangle 45"/>
                <p:cNvSpPr/>
                <p:nvPr/>
              </p:nvSpPr>
              <p:spPr>
                <a:xfrm>
                  <a:off x="1351" y="403"/>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66" name="Group 48"/>
              <p:cNvGrpSpPr/>
              <p:nvPr/>
            </p:nvGrpSpPr>
            <p:grpSpPr>
              <a:xfrm>
                <a:off x="2005" y="403"/>
                <a:ext cx="654" cy="403"/>
                <a:chOff x="2005" y="403"/>
                <a:chExt cx="654" cy="403"/>
              </a:xfrm>
            </p:grpSpPr>
            <p:sp>
              <p:nvSpPr>
                <p:cNvPr id="49167" name="Rectangle 8"/>
                <p:cNvSpPr/>
                <p:nvPr/>
              </p:nvSpPr>
              <p:spPr>
                <a:xfrm>
                  <a:off x="2048" y="403"/>
                  <a:ext cx="568" cy="403"/>
                </a:xfrm>
                <a:prstGeom prst="rect">
                  <a:avLst/>
                </a:prstGeom>
                <a:noFill/>
                <a:ln w="9525">
                  <a:noFill/>
                </a:ln>
              </p:spPr>
              <p:txBody>
                <a:bodyPr anchor="ctr" anchorCtr="0"/>
                <a:p>
                  <a:pPr algn="just"/>
                  <a:r>
                    <a:rPr lang="zh-CN" altLang="en-GB" sz="1600" b="1" dirty="0">
                      <a:latin typeface="方正姚体" panose="02010601030101010101" pitchFamily="2" charset="-122"/>
                      <a:ea typeface="方正姚体" panose="02010601030101010101" pitchFamily="2" charset="-122"/>
                    </a:rPr>
                    <a:t>大猩猩</a:t>
                  </a:r>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go)</a:t>
                  </a:r>
                  <a:endParaRPr lang="en-GB" altLang="zh-CN" sz="1600" b="1" dirty="0">
                    <a:latin typeface="方正姚体" panose="02010601030101010101" pitchFamily="2" charset="-122"/>
                    <a:ea typeface="方正姚体" panose="02010601030101010101" pitchFamily="2" charset="-122"/>
                  </a:endParaRPr>
                </a:p>
              </p:txBody>
            </p:sp>
            <p:sp>
              <p:nvSpPr>
                <p:cNvPr id="49168" name="Rectangle 47"/>
                <p:cNvSpPr/>
                <p:nvPr/>
              </p:nvSpPr>
              <p:spPr>
                <a:xfrm>
                  <a:off x="2005" y="403"/>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69" name="Group 50"/>
              <p:cNvGrpSpPr/>
              <p:nvPr/>
            </p:nvGrpSpPr>
            <p:grpSpPr>
              <a:xfrm>
                <a:off x="2659" y="403"/>
                <a:ext cx="654" cy="464"/>
                <a:chOff x="2659" y="403"/>
                <a:chExt cx="654" cy="464"/>
              </a:xfrm>
            </p:grpSpPr>
            <p:sp>
              <p:nvSpPr>
                <p:cNvPr id="49170" name="Rectangle 9"/>
                <p:cNvSpPr/>
                <p:nvPr/>
              </p:nvSpPr>
              <p:spPr>
                <a:xfrm>
                  <a:off x="2702" y="464"/>
                  <a:ext cx="568" cy="403"/>
                </a:xfrm>
                <a:prstGeom prst="rect">
                  <a:avLst/>
                </a:prstGeom>
                <a:noFill/>
                <a:ln w="9525">
                  <a:noFill/>
                </a:ln>
              </p:spPr>
              <p:txBody>
                <a:bodyPr anchor="ctr" anchorCtr="0"/>
                <a:p>
                  <a:pPr algn="just"/>
                  <a:r>
                    <a:rPr lang="zh-CN" altLang="en-GB" sz="1600" b="1" dirty="0">
                      <a:latin typeface="方正姚体" panose="02010601030101010101" pitchFamily="2" charset="-122"/>
                      <a:ea typeface="方正姚体" panose="02010601030101010101" pitchFamily="2" charset="-122"/>
                    </a:rPr>
                    <a:t>猩猩</a:t>
                  </a:r>
                  <a:endParaRPr lang="en-US" altLang="zh-CN" sz="1600" b="1" dirty="0">
                    <a:latin typeface="方正姚体" panose="02010601030101010101" pitchFamily="2" charset="-122"/>
                    <a:ea typeface="方正姚体" panose="02010601030101010101" pitchFamily="2" charset="-122"/>
                  </a:endParaRPr>
                </a:p>
                <a:p>
                  <a:pPr algn="just"/>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or) </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171" name="Rectangle 49"/>
                <p:cNvSpPr/>
                <p:nvPr/>
              </p:nvSpPr>
              <p:spPr>
                <a:xfrm>
                  <a:off x="2659" y="403"/>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72" name="Group 52"/>
              <p:cNvGrpSpPr/>
              <p:nvPr/>
            </p:nvGrpSpPr>
            <p:grpSpPr>
              <a:xfrm>
                <a:off x="3313" y="403"/>
                <a:ext cx="654" cy="403"/>
                <a:chOff x="3313" y="403"/>
                <a:chExt cx="654" cy="403"/>
              </a:xfrm>
            </p:grpSpPr>
            <p:sp>
              <p:nvSpPr>
                <p:cNvPr id="49173" name="Rectangle 10"/>
                <p:cNvSpPr/>
                <p:nvPr/>
              </p:nvSpPr>
              <p:spPr>
                <a:xfrm>
                  <a:off x="3356" y="403"/>
                  <a:ext cx="568" cy="403"/>
                </a:xfrm>
                <a:prstGeom prst="rect">
                  <a:avLst/>
                </a:prstGeom>
                <a:noFill/>
                <a:ln w="9525">
                  <a:noFill/>
                </a:ln>
              </p:spPr>
              <p:txBody>
                <a:bodyPr anchor="ctr" anchorCtr="0"/>
                <a:p>
                  <a:pPr algn="just"/>
                  <a:r>
                    <a:rPr lang="zh-CN" altLang="en-GB" sz="1600" b="1" dirty="0">
                      <a:latin typeface="方正姚体" panose="02010601030101010101" pitchFamily="2" charset="-122"/>
                      <a:ea typeface="方正姚体" panose="02010601030101010101" pitchFamily="2" charset="-122"/>
                    </a:rPr>
                    <a:t>长臂猿</a:t>
                  </a:r>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gi)</a:t>
                  </a:r>
                  <a:endParaRPr lang="en-GB" altLang="zh-CN" sz="1600" b="1" dirty="0">
                    <a:latin typeface="方正姚体" panose="02010601030101010101" pitchFamily="2" charset="-122"/>
                    <a:ea typeface="方正姚体" panose="02010601030101010101" pitchFamily="2" charset="-122"/>
                  </a:endParaRPr>
                </a:p>
              </p:txBody>
            </p:sp>
            <p:sp>
              <p:nvSpPr>
                <p:cNvPr id="49174" name="Rectangle 51"/>
                <p:cNvSpPr/>
                <p:nvPr/>
              </p:nvSpPr>
              <p:spPr>
                <a:xfrm>
                  <a:off x="3313" y="403"/>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75" name="Group 54"/>
              <p:cNvGrpSpPr/>
              <p:nvPr/>
            </p:nvGrpSpPr>
            <p:grpSpPr>
              <a:xfrm>
                <a:off x="0" y="806"/>
                <a:ext cx="697" cy="403"/>
                <a:chOff x="0" y="806"/>
                <a:chExt cx="697" cy="403"/>
              </a:xfrm>
            </p:grpSpPr>
            <p:sp>
              <p:nvSpPr>
                <p:cNvPr id="49176" name="Rectangle 11"/>
                <p:cNvSpPr/>
                <p:nvPr/>
              </p:nvSpPr>
              <p:spPr>
                <a:xfrm>
                  <a:off x="43" y="806"/>
                  <a:ext cx="611" cy="403"/>
                </a:xfrm>
                <a:prstGeom prst="rect">
                  <a:avLst/>
                </a:prstGeom>
                <a:noFill/>
                <a:ln w="9525">
                  <a:noFill/>
                </a:ln>
              </p:spPr>
              <p:txBody>
                <a:bodyPr anchor="t" anchorCtr="0"/>
                <a:p>
                  <a:pPr algn="just"/>
                  <a:r>
                    <a:rPr lang="zh-CN" altLang="en-GB" sz="1600" b="1" dirty="0">
                      <a:latin typeface="方正姚体" panose="02010601030101010101" pitchFamily="2" charset="-122"/>
                      <a:ea typeface="方正姚体" panose="02010601030101010101" pitchFamily="2" charset="-122"/>
                    </a:rPr>
                    <a:t>人类</a:t>
                  </a:r>
                  <a:endParaRPr lang="en-US" altLang="zh-CN" sz="1600" b="1" dirty="0">
                    <a:latin typeface="方正姚体" panose="02010601030101010101" pitchFamily="2" charset="-122"/>
                    <a:ea typeface="方正姚体" panose="02010601030101010101" pitchFamily="2" charset="-122"/>
                  </a:endParaRPr>
                </a:p>
                <a:p>
                  <a:pPr algn="just"/>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hu)</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177" name="Rectangle 53"/>
                <p:cNvSpPr/>
                <p:nvPr/>
              </p:nvSpPr>
              <p:spPr>
                <a:xfrm>
                  <a:off x="0" y="806"/>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78" name="Group 56"/>
              <p:cNvGrpSpPr/>
              <p:nvPr/>
            </p:nvGrpSpPr>
            <p:grpSpPr>
              <a:xfrm>
                <a:off x="697" y="806"/>
                <a:ext cx="654" cy="403"/>
                <a:chOff x="697" y="806"/>
                <a:chExt cx="654" cy="403"/>
              </a:xfrm>
            </p:grpSpPr>
            <p:sp>
              <p:nvSpPr>
                <p:cNvPr id="49179" name="Rectangle 12"/>
                <p:cNvSpPr/>
                <p:nvPr/>
              </p:nvSpPr>
              <p:spPr>
                <a:xfrm>
                  <a:off x="740" y="806"/>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80" name="Rectangle 55"/>
                <p:cNvSpPr/>
                <p:nvPr/>
              </p:nvSpPr>
              <p:spPr>
                <a:xfrm>
                  <a:off x="697" y="806"/>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81" name="Group 58"/>
              <p:cNvGrpSpPr/>
              <p:nvPr/>
            </p:nvGrpSpPr>
            <p:grpSpPr>
              <a:xfrm>
                <a:off x="1351" y="806"/>
                <a:ext cx="654" cy="403"/>
                <a:chOff x="1351" y="806"/>
                <a:chExt cx="654" cy="403"/>
              </a:xfrm>
            </p:grpSpPr>
            <p:sp>
              <p:nvSpPr>
                <p:cNvPr id="49182" name="Rectangle 13"/>
                <p:cNvSpPr/>
                <p:nvPr/>
              </p:nvSpPr>
              <p:spPr>
                <a:xfrm>
                  <a:off x="1394" y="806"/>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0.015</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83" name="Rectangle 57"/>
                <p:cNvSpPr/>
                <p:nvPr/>
              </p:nvSpPr>
              <p:spPr>
                <a:xfrm>
                  <a:off x="1351" y="806"/>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84" name="Group 60"/>
              <p:cNvGrpSpPr/>
              <p:nvPr/>
            </p:nvGrpSpPr>
            <p:grpSpPr>
              <a:xfrm>
                <a:off x="2005" y="806"/>
                <a:ext cx="654" cy="403"/>
                <a:chOff x="2005" y="806"/>
                <a:chExt cx="654" cy="403"/>
              </a:xfrm>
            </p:grpSpPr>
            <p:sp>
              <p:nvSpPr>
                <p:cNvPr id="49185" name="Rectangle 14"/>
                <p:cNvSpPr/>
                <p:nvPr/>
              </p:nvSpPr>
              <p:spPr>
                <a:xfrm>
                  <a:off x="2048" y="806"/>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0.045</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86" name="Rectangle 59"/>
                <p:cNvSpPr/>
                <p:nvPr/>
              </p:nvSpPr>
              <p:spPr>
                <a:xfrm>
                  <a:off x="2005" y="806"/>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87" name="Group 62"/>
              <p:cNvGrpSpPr/>
              <p:nvPr/>
            </p:nvGrpSpPr>
            <p:grpSpPr>
              <a:xfrm>
                <a:off x="2659" y="806"/>
                <a:ext cx="654" cy="403"/>
                <a:chOff x="2659" y="806"/>
                <a:chExt cx="654" cy="403"/>
              </a:xfrm>
            </p:grpSpPr>
            <p:sp>
              <p:nvSpPr>
                <p:cNvPr id="49188" name="Rectangle 15"/>
                <p:cNvSpPr/>
                <p:nvPr/>
              </p:nvSpPr>
              <p:spPr>
                <a:xfrm>
                  <a:off x="2702" y="806"/>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0.143</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89" name="Rectangle 61"/>
                <p:cNvSpPr/>
                <p:nvPr/>
              </p:nvSpPr>
              <p:spPr>
                <a:xfrm>
                  <a:off x="2659" y="806"/>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90" name="Group 64"/>
              <p:cNvGrpSpPr/>
              <p:nvPr/>
            </p:nvGrpSpPr>
            <p:grpSpPr>
              <a:xfrm>
                <a:off x="3313" y="806"/>
                <a:ext cx="654" cy="403"/>
                <a:chOff x="3313" y="806"/>
                <a:chExt cx="654" cy="403"/>
              </a:xfrm>
            </p:grpSpPr>
            <p:sp>
              <p:nvSpPr>
                <p:cNvPr id="49191" name="Rectangle 16"/>
                <p:cNvSpPr/>
                <p:nvPr/>
              </p:nvSpPr>
              <p:spPr>
                <a:xfrm>
                  <a:off x="3356" y="806"/>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0.198</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92" name="Rectangle 63"/>
                <p:cNvSpPr/>
                <p:nvPr/>
              </p:nvSpPr>
              <p:spPr>
                <a:xfrm>
                  <a:off x="3313" y="806"/>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93" name="Group 66"/>
              <p:cNvGrpSpPr/>
              <p:nvPr/>
            </p:nvGrpSpPr>
            <p:grpSpPr>
              <a:xfrm>
                <a:off x="0" y="1209"/>
                <a:ext cx="697" cy="403"/>
                <a:chOff x="0" y="1209"/>
                <a:chExt cx="697" cy="403"/>
              </a:xfrm>
            </p:grpSpPr>
            <p:sp>
              <p:nvSpPr>
                <p:cNvPr id="49194" name="Rectangle 17"/>
                <p:cNvSpPr/>
                <p:nvPr/>
              </p:nvSpPr>
              <p:spPr>
                <a:xfrm>
                  <a:off x="43" y="1209"/>
                  <a:ext cx="611" cy="403"/>
                </a:xfrm>
                <a:prstGeom prst="rect">
                  <a:avLst/>
                </a:prstGeom>
                <a:noFill/>
                <a:ln w="9525">
                  <a:noFill/>
                </a:ln>
              </p:spPr>
              <p:txBody>
                <a:bodyPr anchor="t" anchorCtr="0"/>
                <a:p>
                  <a:pPr algn="just"/>
                  <a:r>
                    <a:rPr lang="zh-CN" altLang="en-GB" sz="1600" b="1" dirty="0">
                      <a:latin typeface="方正姚体" panose="02010601030101010101" pitchFamily="2" charset="-122"/>
                      <a:ea typeface="方正姚体" panose="02010601030101010101" pitchFamily="2" charset="-122"/>
                    </a:rPr>
                    <a:t>黑猩猩</a:t>
                  </a:r>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ch)</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195" name="Rectangle 65"/>
                <p:cNvSpPr/>
                <p:nvPr/>
              </p:nvSpPr>
              <p:spPr>
                <a:xfrm>
                  <a:off x="0" y="1209"/>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96" name="Group 68"/>
              <p:cNvGrpSpPr/>
              <p:nvPr/>
            </p:nvGrpSpPr>
            <p:grpSpPr>
              <a:xfrm>
                <a:off x="697" y="1209"/>
                <a:ext cx="654" cy="403"/>
                <a:chOff x="697" y="1209"/>
                <a:chExt cx="654" cy="403"/>
              </a:xfrm>
            </p:grpSpPr>
            <p:sp>
              <p:nvSpPr>
                <p:cNvPr id="49197" name="Rectangle 18"/>
                <p:cNvSpPr/>
                <p:nvPr/>
              </p:nvSpPr>
              <p:spPr>
                <a:xfrm>
                  <a:off x="740" y="1209"/>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1</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198" name="Rectangle 67"/>
                <p:cNvSpPr/>
                <p:nvPr/>
              </p:nvSpPr>
              <p:spPr>
                <a:xfrm>
                  <a:off x="697" y="1209"/>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199" name="Group 70"/>
              <p:cNvGrpSpPr/>
              <p:nvPr/>
            </p:nvGrpSpPr>
            <p:grpSpPr>
              <a:xfrm>
                <a:off x="1351" y="1209"/>
                <a:ext cx="654" cy="403"/>
                <a:chOff x="1351" y="1209"/>
                <a:chExt cx="654" cy="403"/>
              </a:xfrm>
            </p:grpSpPr>
            <p:sp>
              <p:nvSpPr>
                <p:cNvPr id="49200" name="Rectangle 19"/>
                <p:cNvSpPr/>
                <p:nvPr/>
              </p:nvSpPr>
              <p:spPr>
                <a:xfrm>
                  <a:off x="1394" y="1209"/>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01" name="Rectangle 69"/>
                <p:cNvSpPr/>
                <p:nvPr/>
              </p:nvSpPr>
              <p:spPr>
                <a:xfrm>
                  <a:off x="1351" y="1209"/>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02" name="Group 72"/>
              <p:cNvGrpSpPr/>
              <p:nvPr/>
            </p:nvGrpSpPr>
            <p:grpSpPr>
              <a:xfrm>
                <a:off x="2005" y="1209"/>
                <a:ext cx="654" cy="403"/>
                <a:chOff x="2005" y="1209"/>
                <a:chExt cx="654" cy="403"/>
              </a:xfrm>
            </p:grpSpPr>
            <p:sp>
              <p:nvSpPr>
                <p:cNvPr id="49203" name="Rectangle 20"/>
                <p:cNvSpPr/>
                <p:nvPr/>
              </p:nvSpPr>
              <p:spPr>
                <a:xfrm>
                  <a:off x="2048" y="1209"/>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0.030</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04" name="Rectangle 71"/>
                <p:cNvSpPr/>
                <p:nvPr/>
              </p:nvSpPr>
              <p:spPr>
                <a:xfrm>
                  <a:off x="2005" y="1209"/>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05" name="Group 74"/>
              <p:cNvGrpSpPr/>
              <p:nvPr/>
            </p:nvGrpSpPr>
            <p:grpSpPr>
              <a:xfrm>
                <a:off x="2659" y="1209"/>
                <a:ext cx="654" cy="403"/>
                <a:chOff x="2659" y="1209"/>
                <a:chExt cx="654" cy="403"/>
              </a:xfrm>
            </p:grpSpPr>
            <p:sp>
              <p:nvSpPr>
                <p:cNvPr id="49206" name="Rectangle 21"/>
                <p:cNvSpPr/>
                <p:nvPr/>
              </p:nvSpPr>
              <p:spPr>
                <a:xfrm>
                  <a:off x="2702" y="1209"/>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0.126</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07" name="Rectangle 73"/>
                <p:cNvSpPr/>
                <p:nvPr/>
              </p:nvSpPr>
              <p:spPr>
                <a:xfrm>
                  <a:off x="2659" y="1209"/>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08" name="Group 76"/>
              <p:cNvGrpSpPr/>
              <p:nvPr/>
            </p:nvGrpSpPr>
            <p:grpSpPr>
              <a:xfrm>
                <a:off x="3313" y="1209"/>
                <a:ext cx="654" cy="403"/>
                <a:chOff x="3313" y="1209"/>
                <a:chExt cx="654" cy="403"/>
              </a:xfrm>
            </p:grpSpPr>
            <p:sp>
              <p:nvSpPr>
                <p:cNvPr id="49209" name="Rectangle 22"/>
                <p:cNvSpPr/>
                <p:nvPr/>
              </p:nvSpPr>
              <p:spPr>
                <a:xfrm>
                  <a:off x="3356" y="1209"/>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0.179</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10" name="Rectangle 75"/>
                <p:cNvSpPr/>
                <p:nvPr/>
              </p:nvSpPr>
              <p:spPr>
                <a:xfrm>
                  <a:off x="3313" y="1209"/>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11" name="Group 78"/>
              <p:cNvGrpSpPr/>
              <p:nvPr/>
            </p:nvGrpSpPr>
            <p:grpSpPr>
              <a:xfrm>
                <a:off x="0" y="1612"/>
                <a:ext cx="697" cy="403"/>
                <a:chOff x="0" y="1612"/>
                <a:chExt cx="697" cy="403"/>
              </a:xfrm>
            </p:grpSpPr>
            <p:sp>
              <p:nvSpPr>
                <p:cNvPr id="49212" name="Rectangle 23"/>
                <p:cNvSpPr/>
                <p:nvPr/>
              </p:nvSpPr>
              <p:spPr>
                <a:xfrm>
                  <a:off x="43" y="1612"/>
                  <a:ext cx="611" cy="403"/>
                </a:xfrm>
                <a:prstGeom prst="rect">
                  <a:avLst/>
                </a:prstGeom>
                <a:noFill/>
                <a:ln w="9525">
                  <a:noFill/>
                </a:ln>
              </p:spPr>
              <p:txBody>
                <a:bodyPr anchor="t" anchorCtr="0"/>
                <a:p>
                  <a:pPr algn="just"/>
                  <a:r>
                    <a:rPr lang="zh-CN" altLang="en-GB" sz="1600" b="1" dirty="0">
                      <a:latin typeface="方正姚体" panose="02010601030101010101" pitchFamily="2" charset="-122"/>
                      <a:ea typeface="方正姚体" panose="02010601030101010101" pitchFamily="2" charset="-122"/>
                    </a:rPr>
                    <a:t>大猩猩</a:t>
                  </a:r>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go)</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213" name="Rectangle 77"/>
                <p:cNvSpPr/>
                <p:nvPr/>
              </p:nvSpPr>
              <p:spPr>
                <a:xfrm>
                  <a:off x="0" y="1612"/>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14" name="Group 80"/>
              <p:cNvGrpSpPr/>
              <p:nvPr/>
            </p:nvGrpSpPr>
            <p:grpSpPr>
              <a:xfrm>
                <a:off x="697" y="1612"/>
                <a:ext cx="654" cy="403"/>
                <a:chOff x="697" y="1612"/>
                <a:chExt cx="654" cy="403"/>
              </a:xfrm>
            </p:grpSpPr>
            <p:sp>
              <p:nvSpPr>
                <p:cNvPr id="49215" name="Rectangle 24"/>
                <p:cNvSpPr/>
                <p:nvPr/>
              </p:nvSpPr>
              <p:spPr>
                <a:xfrm>
                  <a:off x="740" y="1612"/>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3</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16" name="Rectangle 79"/>
                <p:cNvSpPr/>
                <p:nvPr/>
              </p:nvSpPr>
              <p:spPr>
                <a:xfrm>
                  <a:off x="697" y="1612"/>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17" name="Group 82"/>
              <p:cNvGrpSpPr/>
              <p:nvPr/>
            </p:nvGrpSpPr>
            <p:grpSpPr>
              <a:xfrm>
                <a:off x="1351" y="1612"/>
                <a:ext cx="654" cy="403"/>
                <a:chOff x="1351" y="1612"/>
                <a:chExt cx="654" cy="403"/>
              </a:xfrm>
            </p:grpSpPr>
            <p:sp>
              <p:nvSpPr>
                <p:cNvPr id="49218" name="Rectangle 25"/>
                <p:cNvSpPr/>
                <p:nvPr/>
              </p:nvSpPr>
              <p:spPr>
                <a:xfrm>
                  <a:off x="1394" y="1612"/>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2</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19" name="Rectangle 81"/>
                <p:cNvSpPr/>
                <p:nvPr/>
              </p:nvSpPr>
              <p:spPr>
                <a:xfrm>
                  <a:off x="1351" y="1612"/>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20" name="Group 84"/>
              <p:cNvGrpSpPr/>
              <p:nvPr/>
            </p:nvGrpSpPr>
            <p:grpSpPr>
              <a:xfrm>
                <a:off x="2005" y="1612"/>
                <a:ext cx="654" cy="403"/>
                <a:chOff x="2005" y="1612"/>
                <a:chExt cx="654" cy="403"/>
              </a:xfrm>
            </p:grpSpPr>
            <p:sp>
              <p:nvSpPr>
                <p:cNvPr id="49221" name="Rectangle 26"/>
                <p:cNvSpPr/>
                <p:nvPr/>
              </p:nvSpPr>
              <p:spPr>
                <a:xfrm>
                  <a:off x="2048" y="1612"/>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22" name="Rectangle 83"/>
                <p:cNvSpPr/>
                <p:nvPr/>
              </p:nvSpPr>
              <p:spPr>
                <a:xfrm>
                  <a:off x="2005" y="1612"/>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23" name="Group 86"/>
              <p:cNvGrpSpPr/>
              <p:nvPr/>
            </p:nvGrpSpPr>
            <p:grpSpPr>
              <a:xfrm>
                <a:off x="2659" y="1612"/>
                <a:ext cx="654" cy="403"/>
                <a:chOff x="2659" y="1612"/>
                <a:chExt cx="654" cy="403"/>
              </a:xfrm>
            </p:grpSpPr>
            <p:sp>
              <p:nvSpPr>
                <p:cNvPr id="49224" name="Rectangle 27"/>
                <p:cNvSpPr/>
                <p:nvPr/>
              </p:nvSpPr>
              <p:spPr>
                <a:xfrm>
                  <a:off x="2702" y="1612"/>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0.092</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25" name="Rectangle 85"/>
                <p:cNvSpPr/>
                <p:nvPr/>
              </p:nvSpPr>
              <p:spPr>
                <a:xfrm>
                  <a:off x="2659" y="1612"/>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26" name="Group 88"/>
              <p:cNvGrpSpPr/>
              <p:nvPr/>
            </p:nvGrpSpPr>
            <p:grpSpPr>
              <a:xfrm>
                <a:off x="3313" y="1612"/>
                <a:ext cx="654" cy="403"/>
                <a:chOff x="3313" y="1612"/>
                <a:chExt cx="654" cy="403"/>
              </a:xfrm>
            </p:grpSpPr>
            <p:sp>
              <p:nvSpPr>
                <p:cNvPr id="49227" name="Rectangle 28"/>
                <p:cNvSpPr/>
                <p:nvPr/>
              </p:nvSpPr>
              <p:spPr>
                <a:xfrm>
                  <a:off x="3356" y="1612"/>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0.179</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28" name="Rectangle 87"/>
                <p:cNvSpPr/>
                <p:nvPr/>
              </p:nvSpPr>
              <p:spPr>
                <a:xfrm>
                  <a:off x="3313" y="1612"/>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29" name="Group 90"/>
              <p:cNvGrpSpPr/>
              <p:nvPr/>
            </p:nvGrpSpPr>
            <p:grpSpPr>
              <a:xfrm>
                <a:off x="0" y="2015"/>
                <a:ext cx="697" cy="403"/>
                <a:chOff x="0" y="2015"/>
                <a:chExt cx="697" cy="403"/>
              </a:xfrm>
            </p:grpSpPr>
            <p:sp>
              <p:nvSpPr>
                <p:cNvPr id="49230" name="Rectangle 29"/>
                <p:cNvSpPr/>
                <p:nvPr/>
              </p:nvSpPr>
              <p:spPr>
                <a:xfrm>
                  <a:off x="43" y="2015"/>
                  <a:ext cx="611" cy="403"/>
                </a:xfrm>
                <a:prstGeom prst="rect">
                  <a:avLst/>
                </a:prstGeom>
                <a:noFill/>
                <a:ln w="9525">
                  <a:noFill/>
                </a:ln>
              </p:spPr>
              <p:txBody>
                <a:bodyPr anchor="t" anchorCtr="0"/>
                <a:p>
                  <a:pPr algn="just"/>
                  <a:r>
                    <a:rPr lang="zh-CN" altLang="en-GB" sz="1600" b="1" dirty="0">
                      <a:latin typeface="方正姚体" panose="02010601030101010101" pitchFamily="2" charset="-122"/>
                      <a:ea typeface="方正姚体" panose="02010601030101010101" pitchFamily="2" charset="-122"/>
                    </a:rPr>
                    <a:t>猩猩</a:t>
                  </a:r>
                  <a:endParaRPr lang="en-US" altLang="zh-CN" sz="1600" b="1" dirty="0">
                    <a:latin typeface="方正姚体" panose="02010601030101010101" pitchFamily="2" charset="-122"/>
                    <a:ea typeface="方正姚体" panose="02010601030101010101" pitchFamily="2" charset="-122"/>
                  </a:endParaRPr>
                </a:p>
                <a:p>
                  <a:pPr algn="just"/>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or)</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231" name="Rectangle 89"/>
                <p:cNvSpPr/>
                <p:nvPr/>
              </p:nvSpPr>
              <p:spPr>
                <a:xfrm>
                  <a:off x="0" y="2015"/>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32" name="Group 92"/>
              <p:cNvGrpSpPr/>
              <p:nvPr/>
            </p:nvGrpSpPr>
            <p:grpSpPr>
              <a:xfrm>
                <a:off x="697" y="2015"/>
                <a:ext cx="654" cy="403"/>
                <a:chOff x="697" y="2015"/>
                <a:chExt cx="654" cy="403"/>
              </a:xfrm>
            </p:grpSpPr>
            <p:sp>
              <p:nvSpPr>
                <p:cNvPr id="49233" name="Rectangle 30"/>
                <p:cNvSpPr/>
                <p:nvPr/>
              </p:nvSpPr>
              <p:spPr>
                <a:xfrm>
                  <a:off x="740" y="2015"/>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9</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34" name="Rectangle 91"/>
                <p:cNvSpPr/>
                <p:nvPr/>
              </p:nvSpPr>
              <p:spPr>
                <a:xfrm>
                  <a:off x="697" y="2015"/>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35" name="Group 94"/>
              <p:cNvGrpSpPr/>
              <p:nvPr/>
            </p:nvGrpSpPr>
            <p:grpSpPr>
              <a:xfrm>
                <a:off x="1351" y="2015"/>
                <a:ext cx="654" cy="403"/>
                <a:chOff x="1351" y="2015"/>
                <a:chExt cx="654" cy="403"/>
              </a:xfrm>
            </p:grpSpPr>
            <p:sp>
              <p:nvSpPr>
                <p:cNvPr id="49236" name="Rectangle 31"/>
                <p:cNvSpPr/>
                <p:nvPr/>
              </p:nvSpPr>
              <p:spPr>
                <a:xfrm>
                  <a:off x="1394" y="2015"/>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8</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37" name="Rectangle 93"/>
                <p:cNvSpPr/>
                <p:nvPr/>
              </p:nvSpPr>
              <p:spPr>
                <a:xfrm>
                  <a:off x="1351" y="2015"/>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38" name="Group 96"/>
              <p:cNvGrpSpPr/>
              <p:nvPr/>
            </p:nvGrpSpPr>
            <p:grpSpPr>
              <a:xfrm>
                <a:off x="2005" y="2015"/>
                <a:ext cx="654" cy="403"/>
                <a:chOff x="2005" y="2015"/>
                <a:chExt cx="654" cy="403"/>
              </a:xfrm>
            </p:grpSpPr>
            <p:sp>
              <p:nvSpPr>
                <p:cNvPr id="49239" name="Rectangle 32"/>
                <p:cNvSpPr/>
                <p:nvPr/>
              </p:nvSpPr>
              <p:spPr>
                <a:xfrm>
                  <a:off x="2048" y="2015"/>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6</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40" name="Rectangle 95"/>
                <p:cNvSpPr/>
                <p:nvPr/>
              </p:nvSpPr>
              <p:spPr>
                <a:xfrm>
                  <a:off x="2005" y="2015"/>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41" name="Group 98"/>
              <p:cNvGrpSpPr/>
              <p:nvPr/>
            </p:nvGrpSpPr>
            <p:grpSpPr>
              <a:xfrm>
                <a:off x="2659" y="2015"/>
                <a:ext cx="654" cy="403"/>
                <a:chOff x="2659" y="2015"/>
                <a:chExt cx="654" cy="403"/>
              </a:xfrm>
            </p:grpSpPr>
            <p:sp>
              <p:nvSpPr>
                <p:cNvPr id="49242" name="Rectangle 33"/>
                <p:cNvSpPr/>
                <p:nvPr/>
              </p:nvSpPr>
              <p:spPr>
                <a:xfrm>
                  <a:off x="2702" y="2015"/>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43" name="Rectangle 97"/>
                <p:cNvSpPr/>
                <p:nvPr/>
              </p:nvSpPr>
              <p:spPr>
                <a:xfrm>
                  <a:off x="2659" y="2015"/>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44" name="Group 100"/>
              <p:cNvGrpSpPr/>
              <p:nvPr/>
            </p:nvGrpSpPr>
            <p:grpSpPr>
              <a:xfrm>
                <a:off x="3313" y="2015"/>
                <a:ext cx="654" cy="403"/>
                <a:chOff x="3313" y="2015"/>
                <a:chExt cx="654" cy="403"/>
              </a:xfrm>
            </p:grpSpPr>
            <p:sp>
              <p:nvSpPr>
                <p:cNvPr id="49245" name="Rectangle 34"/>
                <p:cNvSpPr/>
                <p:nvPr/>
              </p:nvSpPr>
              <p:spPr>
                <a:xfrm>
                  <a:off x="3356" y="2015"/>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0.179</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46" name="Rectangle 99"/>
                <p:cNvSpPr/>
                <p:nvPr/>
              </p:nvSpPr>
              <p:spPr>
                <a:xfrm>
                  <a:off x="3313" y="2015"/>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47" name="Group 102"/>
              <p:cNvGrpSpPr/>
              <p:nvPr/>
            </p:nvGrpSpPr>
            <p:grpSpPr>
              <a:xfrm>
                <a:off x="0" y="2418"/>
                <a:ext cx="697" cy="403"/>
                <a:chOff x="0" y="2418"/>
                <a:chExt cx="697" cy="403"/>
              </a:xfrm>
            </p:grpSpPr>
            <p:sp>
              <p:nvSpPr>
                <p:cNvPr id="49248" name="Rectangle 35"/>
                <p:cNvSpPr/>
                <p:nvPr/>
              </p:nvSpPr>
              <p:spPr>
                <a:xfrm>
                  <a:off x="43" y="2418"/>
                  <a:ext cx="611" cy="403"/>
                </a:xfrm>
                <a:prstGeom prst="rect">
                  <a:avLst/>
                </a:prstGeom>
                <a:noFill/>
                <a:ln w="9525">
                  <a:noFill/>
                </a:ln>
              </p:spPr>
              <p:txBody>
                <a:bodyPr anchor="t" anchorCtr="0"/>
                <a:p>
                  <a:pPr algn="just"/>
                  <a:r>
                    <a:rPr lang="zh-CN" altLang="en-GB" sz="1600" b="1" dirty="0">
                      <a:latin typeface="方正姚体" panose="02010601030101010101" pitchFamily="2" charset="-122"/>
                      <a:ea typeface="方正姚体" panose="02010601030101010101" pitchFamily="2" charset="-122"/>
                    </a:rPr>
                    <a:t>长臂猿</a:t>
                  </a:r>
                  <a:endParaRPr lang="en-US" altLang="zh-CN" sz="1600" b="1" dirty="0">
                    <a:latin typeface="方正姚体" panose="02010601030101010101" pitchFamily="2" charset="-122"/>
                    <a:ea typeface="方正姚体" panose="02010601030101010101" pitchFamily="2" charset="-122"/>
                  </a:endParaRPr>
                </a:p>
                <a:p>
                  <a:pPr algn="just"/>
                  <a:r>
                    <a:rPr lang="zh-CN" altLang="en-US" sz="1600" b="1" dirty="0">
                      <a:latin typeface="方正姚体" panose="02010601030101010101" pitchFamily="2" charset="-122"/>
                      <a:ea typeface="方正姚体" panose="02010601030101010101" pitchFamily="2" charset="-122"/>
                    </a:rPr>
                    <a:t>(</a:t>
                  </a:r>
                  <a:r>
                    <a:rPr lang="en-US" altLang="zh-CN" sz="1600" b="1" dirty="0">
                      <a:latin typeface="方正姚体" panose="02010601030101010101" pitchFamily="2" charset="-122"/>
                      <a:ea typeface="方正姚体" panose="02010601030101010101" pitchFamily="2" charset="-122"/>
                    </a:rPr>
                    <a:t>gi)</a:t>
                  </a:r>
                  <a:endParaRPr lang="en-GB" altLang="zh-CN" sz="1600" b="1" dirty="0">
                    <a:latin typeface="方正姚体" panose="02010601030101010101" pitchFamily="2" charset="-122"/>
                    <a:ea typeface="方正姚体" panose="02010601030101010101" pitchFamily="2" charset="-122"/>
                  </a:endParaRPr>
                </a:p>
                <a:p>
                  <a:pPr algn="just"/>
                  <a:endParaRPr lang="en-GB" altLang="zh-CN" sz="1600" b="1" dirty="0">
                    <a:latin typeface="方正姚体" panose="02010601030101010101" pitchFamily="2" charset="-122"/>
                    <a:ea typeface="方正姚体" panose="02010601030101010101" pitchFamily="2" charset="-122"/>
                  </a:endParaRPr>
                </a:p>
              </p:txBody>
            </p:sp>
            <p:sp>
              <p:nvSpPr>
                <p:cNvPr id="49249" name="Rectangle 101"/>
                <p:cNvSpPr/>
                <p:nvPr/>
              </p:nvSpPr>
              <p:spPr>
                <a:xfrm>
                  <a:off x="0" y="2418"/>
                  <a:ext cx="697"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50" name="Group 104"/>
              <p:cNvGrpSpPr/>
              <p:nvPr/>
            </p:nvGrpSpPr>
            <p:grpSpPr>
              <a:xfrm>
                <a:off x="697" y="2418"/>
                <a:ext cx="654" cy="403"/>
                <a:chOff x="697" y="2418"/>
                <a:chExt cx="654" cy="403"/>
              </a:xfrm>
            </p:grpSpPr>
            <p:sp>
              <p:nvSpPr>
                <p:cNvPr id="49251" name="Rectangle 36"/>
                <p:cNvSpPr/>
                <p:nvPr/>
              </p:nvSpPr>
              <p:spPr>
                <a:xfrm>
                  <a:off x="740" y="2418"/>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12</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52" name="Rectangle 103"/>
                <p:cNvSpPr/>
                <p:nvPr/>
              </p:nvSpPr>
              <p:spPr>
                <a:xfrm>
                  <a:off x="697" y="2418"/>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53" name="Group 106"/>
              <p:cNvGrpSpPr/>
              <p:nvPr/>
            </p:nvGrpSpPr>
            <p:grpSpPr>
              <a:xfrm>
                <a:off x="1351" y="2418"/>
                <a:ext cx="654" cy="403"/>
                <a:chOff x="1351" y="2418"/>
                <a:chExt cx="654" cy="403"/>
              </a:xfrm>
            </p:grpSpPr>
            <p:sp>
              <p:nvSpPr>
                <p:cNvPr id="49254" name="Rectangle 37"/>
                <p:cNvSpPr/>
                <p:nvPr/>
              </p:nvSpPr>
              <p:spPr>
                <a:xfrm>
                  <a:off x="1394" y="2418"/>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11</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55" name="Rectangle 105"/>
                <p:cNvSpPr/>
                <p:nvPr/>
              </p:nvSpPr>
              <p:spPr>
                <a:xfrm>
                  <a:off x="1351" y="2418"/>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56" name="Group 108"/>
              <p:cNvGrpSpPr/>
              <p:nvPr/>
            </p:nvGrpSpPr>
            <p:grpSpPr>
              <a:xfrm>
                <a:off x="2005" y="2418"/>
                <a:ext cx="654" cy="403"/>
                <a:chOff x="2005" y="2418"/>
                <a:chExt cx="654" cy="403"/>
              </a:xfrm>
            </p:grpSpPr>
            <p:sp>
              <p:nvSpPr>
                <p:cNvPr id="49257" name="Rectangle 38"/>
                <p:cNvSpPr/>
                <p:nvPr/>
              </p:nvSpPr>
              <p:spPr>
                <a:xfrm>
                  <a:off x="2048" y="2418"/>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11</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58" name="Rectangle 107"/>
                <p:cNvSpPr/>
                <p:nvPr/>
              </p:nvSpPr>
              <p:spPr>
                <a:xfrm>
                  <a:off x="2005" y="2418"/>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59" name="Group 110"/>
              <p:cNvGrpSpPr/>
              <p:nvPr/>
            </p:nvGrpSpPr>
            <p:grpSpPr>
              <a:xfrm>
                <a:off x="2659" y="2418"/>
                <a:ext cx="654" cy="403"/>
                <a:chOff x="2659" y="2418"/>
                <a:chExt cx="654" cy="403"/>
              </a:xfrm>
            </p:grpSpPr>
            <p:sp>
              <p:nvSpPr>
                <p:cNvPr id="49260" name="Rectangle 39"/>
                <p:cNvSpPr/>
                <p:nvPr/>
              </p:nvSpPr>
              <p:spPr>
                <a:xfrm>
                  <a:off x="2702" y="2418"/>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11</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61" name="Rectangle 109"/>
                <p:cNvSpPr/>
                <p:nvPr/>
              </p:nvSpPr>
              <p:spPr>
                <a:xfrm>
                  <a:off x="2659" y="2418"/>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49262" name="Group 112"/>
              <p:cNvGrpSpPr/>
              <p:nvPr/>
            </p:nvGrpSpPr>
            <p:grpSpPr>
              <a:xfrm>
                <a:off x="3313" y="2418"/>
                <a:ext cx="654" cy="403"/>
                <a:chOff x="3313" y="2418"/>
                <a:chExt cx="654" cy="403"/>
              </a:xfrm>
            </p:grpSpPr>
            <p:sp>
              <p:nvSpPr>
                <p:cNvPr id="49263" name="Rectangle 40"/>
                <p:cNvSpPr/>
                <p:nvPr/>
              </p:nvSpPr>
              <p:spPr>
                <a:xfrm>
                  <a:off x="3356" y="2418"/>
                  <a:ext cx="568" cy="403"/>
                </a:xfrm>
                <a:prstGeom prst="rect">
                  <a:avLst/>
                </a:prstGeom>
                <a:noFill/>
                <a:ln w="9525">
                  <a:noFill/>
                </a:ln>
              </p:spPr>
              <p:txBody>
                <a:bodyPr anchor="t" anchorCtr="0"/>
                <a:p>
                  <a:pPr algn="ctr"/>
                  <a:r>
                    <a:rPr lang="zh-CN" altLang="en-US" sz="1600" b="1" dirty="0">
                      <a:latin typeface="方正姚体" panose="02010601030101010101" pitchFamily="2" charset="-122"/>
                      <a:ea typeface="方正姚体" panose="02010601030101010101" pitchFamily="2" charset="-122"/>
                    </a:rPr>
                    <a:t>-</a:t>
                  </a:r>
                  <a:endParaRPr lang="zh-CN" altLang="en-GB" sz="1600" b="1" dirty="0">
                    <a:latin typeface="方正姚体" panose="02010601030101010101" pitchFamily="2" charset="-122"/>
                    <a:ea typeface="方正姚体" panose="02010601030101010101" pitchFamily="2" charset="-122"/>
                  </a:endParaRPr>
                </a:p>
                <a:p>
                  <a:pPr algn="ctr"/>
                  <a:endParaRPr lang="zh-CN" altLang="en-GB" sz="1600" b="1" dirty="0">
                    <a:latin typeface="方正姚体" panose="02010601030101010101" pitchFamily="2" charset="-122"/>
                    <a:ea typeface="方正姚体" panose="02010601030101010101" pitchFamily="2" charset="-122"/>
                  </a:endParaRPr>
                </a:p>
              </p:txBody>
            </p:sp>
            <p:sp>
              <p:nvSpPr>
                <p:cNvPr id="49264" name="Rectangle 111"/>
                <p:cNvSpPr/>
                <p:nvPr/>
              </p:nvSpPr>
              <p:spPr>
                <a:xfrm>
                  <a:off x="3313" y="2418"/>
                  <a:ext cx="654"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49265" name="Rectangle 114"/>
            <p:cNvSpPr/>
            <p:nvPr/>
          </p:nvSpPr>
          <p:spPr>
            <a:xfrm>
              <a:off x="-3" y="400"/>
              <a:ext cx="3973" cy="2424"/>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1031"/>
          <p:cNvSpPr/>
          <p:nvPr/>
        </p:nvSpPr>
        <p:spPr>
          <a:xfrm>
            <a:off x="0" y="3044825"/>
            <a:ext cx="9144000" cy="790575"/>
          </a:xfrm>
          <a:prstGeom prst="rect">
            <a:avLst/>
          </a:prstGeom>
          <a:noFill/>
          <a:ln w="9525">
            <a:noFill/>
          </a:ln>
        </p:spPr>
        <p:txBody>
          <a:bodyPr lIns="82945" tIns="41473" rIns="82945" bIns="41473" anchor="t" anchorCtr="0">
            <a:spAutoFit/>
          </a:bodyPr>
          <a:p>
            <a:pPr algn="just"/>
            <a:r>
              <a:rPr lang="zh-CN" altLang="en-US" sz="1100" dirty="0">
                <a:latin typeface="Times New Roman" panose="02020603050405020304" pitchFamily="18" charset="0"/>
                <a:ea typeface="仿宋_GB2312"/>
              </a:rPr>
              <a:t>          </a:t>
            </a:r>
            <a:endParaRPr lang="zh-CN" altLang="en-GB" sz="900" dirty="0">
              <a:latin typeface="Times New Roman" panose="02020603050405020304" pitchFamily="18" charset="0"/>
            </a:endParaRPr>
          </a:p>
          <a:p>
            <a:pPr algn="just"/>
            <a:r>
              <a:rPr lang="zh-CN" altLang="en-US" sz="1100" dirty="0">
                <a:latin typeface="Times New Roman" panose="02020603050405020304" pitchFamily="18" charset="0"/>
                <a:ea typeface="仿宋_GB2312"/>
              </a:rPr>
              <a:t>          </a:t>
            </a:r>
            <a:endParaRPr lang="zh-CN" altLang="en-GB" sz="900" dirty="0">
              <a:latin typeface="Times New Roman" panose="02020603050405020304" pitchFamily="18" charset="0"/>
            </a:endParaRPr>
          </a:p>
          <a:p>
            <a:endParaRPr lang="zh-CN" altLang="en-GB" dirty="0">
              <a:latin typeface="Times New Roman" panose="02020603050405020304" pitchFamily="18" charset="0"/>
            </a:endParaRPr>
          </a:p>
        </p:txBody>
      </p:sp>
      <p:graphicFrame>
        <p:nvGraphicFramePr>
          <p:cNvPr id="50178" name="Object 1030"/>
          <p:cNvGraphicFramePr>
            <a:graphicFrameLocks noChangeAspect="1"/>
          </p:cNvGraphicFramePr>
          <p:nvPr/>
        </p:nvGraphicFramePr>
        <p:xfrm>
          <a:off x="1979613" y="2008188"/>
          <a:ext cx="4738687" cy="760412"/>
        </p:xfrm>
        <a:graphic>
          <a:graphicData uri="http://schemas.openxmlformats.org/presentationml/2006/ole">
            <mc:AlternateContent xmlns:mc="http://schemas.openxmlformats.org/markup-compatibility/2006">
              <mc:Choice xmlns:v="urn:schemas-microsoft-com:vml" Requires="v">
                <p:oleObj spid="_x0000_s3084" name="" r:id="rId1" imgW="2514600" imgH="406400" progId="Equation.3">
                  <p:embed/>
                </p:oleObj>
              </mc:Choice>
              <mc:Fallback>
                <p:oleObj name="" r:id="rId1" imgW="2514600" imgH="406400" progId="Equation.3">
                  <p:embed/>
                  <p:pic>
                    <p:nvPicPr>
                      <p:cNvPr id="0" name="图片 3083"/>
                      <p:cNvPicPr/>
                      <p:nvPr/>
                    </p:nvPicPr>
                    <p:blipFill>
                      <a:blip r:embed="rId2"/>
                      <a:stretch>
                        <a:fillRect/>
                      </a:stretch>
                    </p:blipFill>
                    <p:spPr>
                      <a:xfrm>
                        <a:off x="1979613" y="2008188"/>
                        <a:ext cx="4738687" cy="760412"/>
                      </a:xfrm>
                      <a:prstGeom prst="rect">
                        <a:avLst/>
                      </a:prstGeom>
                      <a:solidFill>
                        <a:schemeClr val="tx2"/>
                      </a:solidFill>
                      <a:ln w="38100">
                        <a:noFill/>
                        <a:miter/>
                      </a:ln>
                    </p:spPr>
                  </p:pic>
                </p:oleObj>
              </mc:Fallback>
            </mc:AlternateContent>
          </a:graphicData>
        </a:graphic>
      </p:graphicFrame>
      <p:graphicFrame>
        <p:nvGraphicFramePr>
          <p:cNvPr id="50179" name="Object 1029"/>
          <p:cNvGraphicFramePr>
            <a:graphicFrameLocks noChangeAspect="1"/>
          </p:cNvGraphicFramePr>
          <p:nvPr/>
        </p:nvGraphicFramePr>
        <p:xfrm>
          <a:off x="2339975" y="2909888"/>
          <a:ext cx="4216400" cy="735012"/>
        </p:xfrm>
        <a:graphic>
          <a:graphicData uri="http://schemas.openxmlformats.org/presentationml/2006/ole">
            <mc:AlternateContent xmlns:mc="http://schemas.openxmlformats.org/markup-compatibility/2006">
              <mc:Choice xmlns:v="urn:schemas-microsoft-com:vml" Requires="v">
                <p:oleObj spid="_x0000_s3082" name="" r:id="rId3" imgW="2235200" imgH="393700" progId="Equation.3">
                  <p:embed/>
                </p:oleObj>
              </mc:Choice>
              <mc:Fallback>
                <p:oleObj name="" r:id="rId3" imgW="2235200" imgH="393700" progId="Equation.3">
                  <p:embed/>
                  <p:pic>
                    <p:nvPicPr>
                      <p:cNvPr id="0" name="图片 3081"/>
                      <p:cNvPicPr/>
                      <p:nvPr/>
                    </p:nvPicPr>
                    <p:blipFill>
                      <a:blip r:embed="rId4"/>
                      <a:stretch>
                        <a:fillRect/>
                      </a:stretch>
                    </p:blipFill>
                    <p:spPr>
                      <a:xfrm>
                        <a:off x="2339975" y="2909888"/>
                        <a:ext cx="4216400" cy="735012"/>
                      </a:xfrm>
                      <a:prstGeom prst="rect">
                        <a:avLst/>
                      </a:prstGeom>
                      <a:solidFill>
                        <a:schemeClr val="tx2"/>
                      </a:solidFill>
                      <a:ln w="38100">
                        <a:noFill/>
                        <a:miter/>
                      </a:ln>
                    </p:spPr>
                  </p:pic>
                </p:oleObj>
              </mc:Fallback>
            </mc:AlternateContent>
          </a:graphicData>
        </a:graphic>
      </p:graphicFrame>
      <p:graphicFrame>
        <p:nvGraphicFramePr>
          <p:cNvPr id="50180" name="Object 1028"/>
          <p:cNvGraphicFramePr>
            <a:graphicFrameLocks noChangeAspect="1"/>
          </p:cNvGraphicFramePr>
          <p:nvPr/>
        </p:nvGraphicFramePr>
        <p:xfrm>
          <a:off x="2349500" y="3763963"/>
          <a:ext cx="4216400" cy="744537"/>
        </p:xfrm>
        <a:graphic>
          <a:graphicData uri="http://schemas.openxmlformats.org/presentationml/2006/ole">
            <mc:AlternateContent xmlns:mc="http://schemas.openxmlformats.org/markup-compatibility/2006">
              <mc:Choice xmlns:v="urn:schemas-microsoft-com:vml" Requires="v">
                <p:oleObj spid="_x0000_s3083" name="" r:id="rId5" imgW="2209800" imgH="393700" progId="Equation.3">
                  <p:embed/>
                </p:oleObj>
              </mc:Choice>
              <mc:Fallback>
                <p:oleObj name="" r:id="rId5" imgW="2209800" imgH="393700" progId="Equation.3">
                  <p:embed/>
                  <p:pic>
                    <p:nvPicPr>
                      <p:cNvPr id="0" name="图片 3082"/>
                      <p:cNvPicPr/>
                      <p:nvPr/>
                    </p:nvPicPr>
                    <p:blipFill>
                      <a:blip r:embed="rId6"/>
                      <a:stretch>
                        <a:fillRect/>
                      </a:stretch>
                    </p:blipFill>
                    <p:spPr>
                      <a:xfrm>
                        <a:off x="2349500" y="3763963"/>
                        <a:ext cx="4216400" cy="744537"/>
                      </a:xfrm>
                      <a:prstGeom prst="rect">
                        <a:avLst/>
                      </a:prstGeom>
                      <a:solidFill>
                        <a:schemeClr val="tx2"/>
                      </a:solidFill>
                      <a:ln w="38100">
                        <a:noFill/>
                        <a:miter/>
                      </a:ln>
                    </p:spPr>
                  </p:pic>
                </p:oleObj>
              </mc:Fallback>
            </mc:AlternateContent>
          </a:graphicData>
        </a:graphic>
      </p:graphicFrame>
      <p:grpSp>
        <p:nvGrpSpPr>
          <p:cNvPr id="50181" name="Group 1109"/>
          <p:cNvGrpSpPr/>
          <p:nvPr/>
        </p:nvGrpSpPr>
        <p:grpSpPr>
          <a:xfrm>
            <a:off x="1951038" y="4792663"/>
            <a:ext cx="5241925" cy="1717675"/>
            <a:chOff x="-3" y="-3"/>
            <a:chExt cx="3889" cy="2021"/>
          </a:xfrm>
        </p:grpSpPr>
        <p:grpSp>
          <p:nvGrpSpPr>
            <p:cNvPr id="50182" name="Group 1107"/>
            <p:cNvGrpSpPr/>
            <p:nvPr/>
          </p:nvGrpSpPr>
          <p:grpSpPr>
            <a:xfrm>
              <a:off x="0" y="0"/>
              <a:ext cx="3883" cy="2015"/>
              <a:chOff x="0" y="0"/>
              <a:chExt cx="3883" cy="2015"/>
            </a:xfrm>
          </p:grpSpPr>
          <p:grpSp>
            <p:nvGrpSpPr>
              <p:cNvPr id="50183" name="Group 1058"/>
              <p:cNvGrpSpPr/>
              <p:nvPr/>
            </p:nvGrpSpPr>
            <p:grpSpPr>
              <a:xfrm>
                <a:off x="0" y="0"/>
                <a:ext cx="811" cy="403"/>
                <a:chOff x="0" y="0"/>
                <a:chExt cx="811" cy="403"/>
              </a:xfrm>
            </p:grpSpPr>
            <p:sp>
              <p:nvSpPr>
                <p:cNvPr id="50184" name="Rectangle 1032"/>
                <p:cNvSpPr/>
                <p:nvPr/>
              </p:nvSpPr>
              <p:spPr>
                <a:xfrm>
                  <a:off x="43" y="0"/>
                  <a:ext cx="725"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185" name="Rectangle 1057"/>
                <p:cNvSpPr/>
                <p:nvPr/>
              </p:nvSpPr>
              <p:spPr>
                <a:xfrm>
                  <a:off x="0" y="0"/>
                  <a:ext cx="81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186" name="Group 1060"/>
              <p:cNvGrpSpPr/>
              <p:nvPr/>
            </p:nvGrpSpPr>
            <p:grpSpPr>
              <a:xfrm>
                <a:off x="811" y="0"/>
                <a:ext cx="768" cy="403"/>
                <a:chOff x="811" y="0"/>
                <a:chExt cx="768" cy="403"/>
              </a:xfrm>
            </p:grpSpPr>
            <p:sp>
              <p:nvSpPr>
                <p:cNvPr id="50187" name="Rectangle 1033"/>
                <p:cNvSpPr/>
                <p:nvPr/>
              </p:nvSpPr>
              <p:spPr>
                <a:xfrm>
                  <a:off x="854" y="0"/>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a:t>
                  </a:r>
                  <a:r>
                    <a:rPr lang="en-US" altLang="zh-CN" sz="1800" b="1" dirty="0">
                      <a:latin typeface="Times New Roman" panose="02020603050405020304" pitchFamily="18" charset="0"/>
                      <a:ea typeface="仿宋_GB2312"/>
                    </a:rPr>
                    <a:t>hu-ch)</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188" name="Rectangle 1059"/>
                <p:cNvSpPr/>
                <p:nvPr/>
              </p:nvSpPr>
              <p:spPr>
                <a:xfrm>
                  <a:off x="811" y="0"/>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189" name="Group 1062"/>
              <p:cNvGrpSpPr/>
              <p:nvPr/>
            </p:nvGrpSpPr>
            <p:grpSpPr>
              <a:xfrm>
                <a:off x="1579" y="0"/>
                <a:ext cx="768" cy="403"/>
                <a:chOff x="1579" y="0"/>
                <a:chExt cx="768" cy="403"/>
              </a:xfrm>
            </p:grpSpPr>
            <p:sp>
              <p:nvSpPr>
                <p:cNvPr id="50190" name="Rectangle 1034"/>
                <p:cNvSpPr/>
                <p:nvPr/>
              </p:nvSpPr>
              <p:spPr>
                <a:xfrm>
                  <a:off x="1622" y="0"/>
                  <a:ext cx="682"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go</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191" name="Rectangle 1061"/>
                <p:cNvSpPr/>
                <p:nvPr/>
              </p:nvSpPr>
              <p:spPr>
                <a:xfrm>
                  <a:off x="1579" y="0"/>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192" name="Group 1064"/>
              <p:cNvGrpSpPr/>
              <p:nvPr/>
            </p:nvGrpSpPr>
            <p:grpSpPr>
              <a:xfrm>
                <a:off x="2347" y="0"/>
                <a:ext cx="768" cy="403"/>
                <a:chOff x="2347" y="0"/>
                <a:chExt cx="768" cy="403"/>
              </a:xfrm>
            </p:grpSpPr>
            <p:sp>
              <p:nvSpPr>
                <p:cNvPr id="50193" name="Rectangle 1035"/>
                <p:cNvSpPr/>
                <p:nvPr/>
              </p:nvSpPr>
              <p:spPr>
                <a:xfrm>
                  <a:off x="2390" y="0"/>
                  <a:ext cx="682"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194" name="Rectangle 1063"/>
                <p:cNvSpPr/>
                <p:nvPr/>
              </p:nvSpPr>
              <p:spPr>
                <a:xfrm>
                  <a:off x="2347" y="0"/>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195" name="Group 1066"/>
              <p:cNvGrpSpPr/>
              <p:nvPr/>
            </p:nvGrpSpPr>
            <p:grpSpPr>
              <a:xfrm>
                <a:off x="3115" y="0"/>
                <a:ext cx="768" cy="403"/>
                <a:chOff x="3115" y="0"/>
                <a:chExt cx="768" cy="403"/>
              </a:xfrm>
            </p:grpSpPr>
            <p:sp>
              <p:nvSpPr>
                <p:cNvPr id="50196" name="Rectangle 1036"/>
                <p:cNvSpPr/>
                <p:nvPr/>
              </p:nvSpPr>
              <p:spPr>
                <a:xfrm>
                  <a:off x="3158" y="0"/>
                  <a:ext cx="682"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197" name="Rectangle 1065"/>
                <p:cNvSpPr/>
                <p:nvPr/>
              </p:nvSpPr>
              <p:spPr>
                <a:xfrm>
                  <a:off x="3115" y="0"/>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198" name="Group 1068"/>
              <p:cNvGrpSpPr/>
              <p:nvPr/>
            </p:nvGrpSpPr>
            <p:grpSpPr>
              <a:xfrm>
                <a:off x="0" y="403"/>
                <a:ext cx="811" cy="403"/>
                <a:chOff x="0" y="403"/>
                <a:chExt cx="811" cy="403"/>
              </a:xfrm>
            </p:grpSpPr>
            <p:sp>
              <p:nvSpPr>
                <p:cNvPr id="50199" name="Rectangle 1037"/>
                <p:cNvSpPr/>
                <p:nvPr/>
              </p:nvSpPr>
              <p:spPr>
                <a:xfrm>
                  <a:off x="43" y="403"/>
                  <a:ext cx="725"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hu-ch</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200" name="Rectangle 1067"/>
                <p:cNvSpPr/>
                <p:nvPr/>
              </p:nvSpPr>
              <p:spPr>
                <a:xfrm>
                  <a:off x="0" y="403"/>
                  <a:ext cx="81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01" name="Group 1070"/>
              <p:cNvGrpSpPr/>
              <p:nvPr/>
            </p:nvGrpSpPr>
            <p:grpSpPr>
              <a:xfrm>
                <a:off x="811" y="403"/>
                <a:ext cx="768" cy="403"/>
                <a:chOff x="811" y="403"/>
                <a:chExt cx="768" cy="403"/>
              </a:xfrm>
            </p:grpSpPr>
            <p:sp>
              <p:nvSpPr>
                <p:cNvPr id="50202" name="Rectangle 1038"/>
                <p:cNvSpPr/>
                <p:nvPr/>
              </p:nvSpPr>
              <p:spPr>
                <a:xfrm>
                  <a:off x="854" y="403"/>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03" name="Rectangle 1069"/>
                <p:cNvSpPr/>
                <p:nvPr/>
              </p:nvSpPr>
              <p:spPr>
                <a:xfrm>
                  <a:off x="811" y="403"/>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04" name="Group 1072"/>
              <p:cNvGrpSpPr/>
              <p:nvPr/>
            </p:nvGrpSpPr>
            <p:grpSpPr>
              <a:xfrm>
                <a:off x="1579" y="403"/>
                <a:ext cx="768" cy="403"/>
                <a:chOff x="1579" y="403"/>
                <a:chExt cx="768" cy="403"/>
              </a:xfrm>
            </p:grpSpPr>
            <p:sp>
              <p:nvSpPr>
                <p:cNvPr id="50205" name="Rectangle 1039"/>
                <p:cNvSpPr/>
                <p:nvPr/>
              </p:nvSpPr>
              <p:spPr>
                <a:xfrm>
                  <a:off x="1622" y="403"/>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0.037</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06" name="Rectangle 1071"/>
                <p:cNvSpPr/>
                <p:nvPr/>
              </p:nvSpPr>
              <p:spPr>
                <a:xfrm>
                  <a:off x="1579" y="403"/>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07" name="Group 1074"/>
              <p:cNvGrpSpPr/>
              <p:nvPr/>
            </p:nvGrpSpPr>
            <p:grpSpPr>
              <a:xfrm>
                <a:off x="2347" y="403"/>
                <a:ext cx="768" cy="403"/>
                <a:chOff x="2347" y="403"/>
                <a:chExt cx="768" cy="403"/>
              </a:xfrm>
            </p:grpSpPr>
            <p:sp>
              <p:nvSpPr>
                <p:cNvPr id="50208" name="Rectangle 1040"/>
                <p:cNvSpPr/>
                <p:nvPr/>
              </p:nvSpPr>
              <p:spPr>
                <a:xfrm>
                  <a:off x="2390" y="403"/>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0.135</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09" name="Rectangle 1073"/>
                <p:cNvSpPr/>
                <p:nvPr/>
              </p:nvSpPr>
              <p:spPr>
                <a:xfrm>
                  <a:off x="2347" y="403"/>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10" name="Group 1076"/>
              <p:cNvGrpSpPr/>
              <p:nvPr/>
            </p:nvGrpSpPr>
            <p:grpSpPr>
              <a:xfrm>
                <a:off x="3115" y="403"/>
                <a:ext cx="768" cy="403"/>
                <a:chOff x="3115" y="403"/>
                <a:chExt cx="768" cy="403"/>
              </a:xfrm>
            </p:grpSpPr>
            <p:sp>
              <p:nvSpPr>
                <p:cNvPr id="50211" name="Rectangle 1041"/>
                <p:cNvSpPr/>
                <p:nvPr/>
              </p:nvSpPr>
              <p:spPr>
                <a:xfrm>
                  <a:off x="3158" y="403"/>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0.189</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12" name="Rectangle 1075"/>
                <p:cNvSpPr/>
                <p:nvPr/>
              </p:nvSpPr>
              <p:spPr>
                <a:xfrm>
                  <a:off x="3115" y="403"/>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13" name="Group 1078"/>
              <p:cNvGrpSpPr/>
              <p:nvPr/>
            </p:nvGrpSpPr>
            <p:grpSpPr>
              <a:xfrm>
                <a:off x="0" y="806"/>
                <a:ext cx="811" cy="403"/>
                <a:chOff x="0" y="806"/>
                <a:chExt cx="811" cy="403"/>
              </a:xfrm>
            </p:grpSpPr>
            <p:sp>
              <p:nvSpPr>
                <p:cNvPr id="50214" name="Rectangle 1042"/>
                <p:cNvSpPr/>
                <p:nvPr/>
              </p:nvSpPr>
              <p:spPr>
                <a:xfrm>
                  <a:off x="43" y="806"/>
                  <a:ext cx="725"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go</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215" name="Rectangle 1077"/>
                <p:cNvSpPr/>
                <p:nvPr/>
              </p:nvSpPr>
              <p:spPr>
                <a:xfrm>
                  <a:off x="0" y="806"/>
                  <a:ext cx="81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16" name="Group 1080"/>
              <p:cNvGrpSpPr/>
              <p:nvPr/>
            </p:nvGrpSpPr>
            <p:grpSpPr>
              <a:xfrm>
                <a:off x="811" y="806"/>
                <a:ext cx="768" cy="403"/>
                <a:chOff x="811" y="806"/>
                <a:chExt cx="768" cy="403"/>
              </a:xfrm>
            </p:grpSpPr>
            <p:sp>
              <p:nvSpPr>
                <p:cNvPr id="50217" name="Rectangle 1043"/>
                <p:cNvSpPr/>
                <p:nvPr/>
              </p:nvSpPr>
              <p:spPr>
                <a:xfrm>
                  <a:off x="854" y="806"/>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18" name="Rectangle 1079"/>
                <p:cNvSpPr/>
                <p:nvPr/>
              </p:nvSpPr>
              <p:spPr>
                <a:xfrm>
                  <a:off x="811" y="806"/>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19" name="Group 1082"/>
              <p:cNvGrpSpPr/>
              <p:nvPr/>
            </p:nvGrpSpPr>
            <p:grpSpPr>
              <a:xfrm>
                <a:off x="1579" y="806"/>
                <a:ext cx="768" cy="403"/>
                <a:chOff x="1579" y="806"/>
                <a:chExt cx="768" cy="403"/>
              </a:xfrm>
            </p:grpSpPr>
            <p:sp>
              <p:nvSpPr>
                <p:cNvPr id="50220" name="Rectangle 1044"/>
                <p:cNvSpPr/>
                <p:nvPr/>
              </p:nvSpPr>
              <p:spPr>
                <a:xfrm>
                  <a:off x="1622" y="806"/>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21" name="Rectangle 1081"/>
                <p:cNvSpPr/>
                <p:nvPr/>
              </p:nvSpPr>
              <p:spPr>
                <a:xfrm>
                  <a:off x="1579" y="806"/>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22" name="Group 1084"/>
              <p:cNvGrpSpPr/>
              <p:nvPr/>
            </p:nvGrpSpPr>
            <p:grpSpPr>
              <a:xfrm>
                <a:off x="2347" y="806"/>
                <a:ext cx="768" cy="403"/>
                <a:chOff x="2347" y="806"/>
                <a:chExt cx="768" cy="403"/>
              </a:xfrm>
            </p:grpSpPr>
            <p:sp>
              <p:nvSpPr>
                <p:cNvPr id="50223" name="Rectangle 1045"/>
                <p:cNvSpPr/>
                <p:nvPr/>
              </p:nvSpPr>
              <p:spPr>
                <a:xfrm>
                  <a:off x="2390" y="806"/>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24" name="Rectangle 1083"/>
                <p:cNvSpPr/>
                <p:nvPr/>
              </p:nvSpPr>
              <p:spPr>
                <a:xfrm>
                  <a:off x="2347" y="806"/>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25" name="Group 1086"/>
              <p:cNvGrpSpPr/>
              <p:nvPr/>
            </p:nvGrpSpPr>
            <p:grpSpPr>
              <a:xfrm>
                <a:off x="3115" y="806"/>
                <a:ext cx="768" cy="403"/>
                <a:chOff x="3115" y="806"/>
                <a:chExt cx="768" cy="403"/>
              </a:xfrm>
            </p:grpSpPr>
            <p:sp>
              <p:nvSpPr>
                <p:cNvPr id="50226" name="Rectangle 1046"/>
                <p:cNvSpPr/>
                <p:nvPr/>
              </p:nvSpPr>
              <p:spPr>
                <a:xfrm>
                  <a:off x="3158" y="806"/>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27" name="Rectangle 1085"/>
                <p:cNvSpPr/>
                <p:nvPr/>
              </p:nvSpPr>
              <p:spPr>
                <a:xfrm>
                  <a:off x="3115" y="806"/>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28" name="Group 1088"/>
              <p:cNvGrpSpPr/>
              <p:nvPr/>
            </p:nvGrpSpPr>
            <p:grpSpPr>
              <a:xfrm>
                <a:off x="0" y="1209"/>
                <a:ext cx="811" cy="403"/>
                <a:chOff x="0" y="1209"/>
                <a:chExt cx="811" cy="403"/>
              </a:xfrm>
            </p:grpSpPr>
            <p:sp>
              <p:nvSpPr>
                <p:cNvPr id="50229" name="Rectangle 1047"/>
                <p:cNvSpPr/>
                <p:nvPr/>
              </p:nvSpPr>
              <p:spPr>
                <a:xfrm>
                  <a:off x="43" y="1209"/>
                  <a:ext cx="725"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230" name="Rectangle 1087"/>
                <p:cNvSpPr/>
                <p:nvPr/>
              </p:nvSpPr>
              <p:spPr>
                <a:xfrm>
                  <a:off x="0" y="1209"/>
                  <a:ext cx="81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31" name="Group 1090"/>
              <p:cNvGrpSpPr/>
              <p:nvPr/>
            </p:nvGrpSpPr>
            <p:grpSpPr>
              <a:xfrm>
                <a:off x="811" y="1209"/>
                <a:ext cx="768" cy="403"/>
                <a:chOff x="811" y="1209"/>
                <a:chExt cx="768" cy="403"/>
              </a:xfrm>
            </p:grpSpPr>
            <p:sp>
              <p:nvSpPr>
                <p:cNvPr id="50232" name="Rectangle 1048"/>
                <p:cNvSpPr/>
                <p:nvPr/>
              </p:nvSpPr>
              <p:spPr>
                <a:xfrm>
                  <a:off x="854" y="1209"/>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33" name="Rectangle 1089"/>
                <p:cNvSpPr/>
                <p:nvPr/>
              </p:nvSpPr>
              <p:spPr>
                <a:xfrm>
                  <a:off x="811" y="1209"/>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34" name="Group 1092"/>
              <p:cNvGrpSpPr/>
              <p:nvPr/>
            </p:nvGrpSpPr>
            <p:grpSpPr>
              <a:xfrm>
                <a:off x="1579" y="1209"/>
                <a:ext cx="768" cy="403"/>
                <a:chOff x="1579" y="1209"/>
                <a:chExt cx="768" cy="403"/>
              </a:xfrm>
            </p:grpSpPr>
            <p:sp>
              <p:nvSpPr>
                <p:cNvPr id="50235" name="Rectangle 1049"/>
                <p:cNvSpPr/>
                <p:nvPr/>
              </p:nvSpPr>
              <p:spPr>
                <a:xfrm>
                  <a:off x="1622" y="1209"/>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36" name="Rectangle 1091"/>
                <p:cNvSpPr/>
                <p:nvPr/>
              </p:nvSpPr>
              <p:spPr>
                <a:xfrm>
                  <a:off x="1579" y="1209"/>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37" name="Group 1094"/>
              <p:cNvGrpSpPr/>
              <p:nvPr/>
            </p:nvGrpSpPr>
            <p:grpSpPr>
              <a:xfrm>
                <a:off x="2347" y="1209"/>
                <a:ext cx="768" cy="403"/>
                <a:chOff x="2347" y="1209"/>
                <a:chExt cx="768" cy="403"/>
              </a:xfrm>
            </p:grpSpPr>
            <p:sp>
              <p:nvSpPr>
                <p:cNvPr id="50238" name="Rectangle 1050"/>
                <p:cNvSpPr/>
                <p:nvPr/>
              </p:nvSpPr>
              <p:spPr>
                <a:xfrm>
                  <a:off x="2390" y="1209"/>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39" name="Rectangle 1093"/>
                <p:cNvSpPr/>
                <p:nvPr/>
              </p:nvSpPr>
              <p:spPr>
                <a:xfrm>
                  <a:off x="2347" y="1209"/>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40" name="Group 1096"/>
              <p:cNvGrpSpPr/>
              <p:nvPr/>
            </p:nvGrpSpPr>
            <p:grpSpPr>
              <a:xfrm>
                <a:off x="3115" y="1209"/>
                <a:ext cx="768" cy="403"/>
                <a:chOff x="3115" y="1209"/>
                <a:chExt cx="768" cy="403"/>
              </a:xfrm>
            </p:grpSpPr>
            <p:sp>
              <p:nvSpPr>
                <p:cNvPr id="50241" name="Rectangle 1051"/>
                <p:cNvSpPr/>
                <p:nvPr/>
              </p:nvSpPr>
              <p:spPr>
                <a:xfrm>
                  <a:off x="3158" y="1209"/>
                  <a:ext cx="682" cy="403"/>
                </a:xfrm>
                <a:prstGeom prst="rect">
                  <a:avLst/>
                </a:prstGeom>
                <a:noFill/>
                <a:ln w="9525">
                  <a:noFill/>
                </a:ln>
              </p:spPr>
              <p:txBody>
                <a:bodyPr anchor="t" anchorCtr="0"/>
                <a:p>
                  <a:pPr algn="just"/>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42" name="Rectangle 1095"/>
                <p:cNvSpPr/>
                <p:nvPr/>
              </p:nvSpPr>
              <p:spPr>
                <a:xfrm>
                  <a:off x="3115" y="1209"/>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43" name="Group 1098"/>
              <p:cNvGrpSpPr/>
              <p:nvPr/>
            </p:nvGrpSpPr>
            <p:grpSpPr>
              <a:xfrm>
                <a:off x="0" y="1612"/>
                <a:ext cx="811" cy="403"/>
                <a:chOff x="0" y="1612"/>
                <a:chExt cx="811" cy="403"/>
              </a:xfrm>
            </p:grpSpPr>
            <p:sp>
              <p:nvSpPr>
                <p:cNvPr id="50244" name="Rectangle 1052"/>
                <p:cNvSpPr/>
                <p:nvPr/>
              </p:nvSpPr>
              <p:spPr>
                <a:xfrm>
                  <a:off x="43" y="1612"/>
                  <a:ext cx="725"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0245" name="Rectangle 1097"/>
                <p:cNvSpPr/>
                <p:nvPr/>
              </p:nvSpPr>
              <p:spPr>
                <a:xfrm>
                  <a:off x="0" y="1612"/>
                  <a:ext cx="81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46" name="Group 1100"/>
              <p:cNvGrpSpPr/>
              <p:nvPr/>
            </p:nvGrpSpPr>
            <p:grpSpPr>
              <a:xfrm>
                <a:off x="811" y="1612"/>
                <a:ext cx="768" cy="403"/>
                <a:chOff x="811" y="1612"/>
                <a:chExt cx="768" cy="403"/>
              </a:xfrm>
            </p:grpSpPr>
            <p:sp>
              <p:nvSpPr>
                <p:cNvPr id="50247" name="Rectangle 1053"/>
                <p:cNvSpPr/>
                <p:nvPr/>
              </p:nvSpPr>
              <p:spPr>
                <a:xfrm>
                  <a:off x="854" y="1612"/>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48" name="Rectangle 1099"/>
                <p:cNvSpPr/>
                <p:nvPr/>
              </p:nvSpPr>
              <p:spPr>
                <a:xfrm>
                  <a:off x="811" y="1612"/>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49" name="Group 1102"/>
              <p:cNvGrpSpPr/>
              <p:nvPr/>
            </p:nvGrpSpPr>
            <p:grpSpPr>
              <a:xfrm>
                <a:off x="1579" y="1612"/>
                <a:ext cx="768" cy="403"/>
                <a:chOff x="1579" y="1612"/>
                <a:chExt cx="768" cy="403"/>
              </a:xfrm>
            </p:grpSpPr>
            <p:sp>
              <p:nvSpPr>
                <p:cNvPr id="50250" name="Rectangle 1054"/>
                <p:cNvSpPr/>
                <p:nvPr/>
              </p:nvSpPr>
              <p:spPr>
                <a:xfrm>
                  <a:off x="1622" y="1612"/>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51" name="Rectangle 1101"/>
                <p:cNvSpPr/>
                <p:nvPr/>
              </p:nvSpPr>
              <p:spPr>
                <a:xfrm>
                  <a:off x="1579" y="1612"/>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52" name="Group 1104"/>
              <p:cNvGrpSpPr/>
              <p:nvPr/>
            </p:nvGrpSpPr>
            <p:grpSpPr>
              <a:xfrm>
                <a:off x="2347" y="1612"/>
                <a:ext cx="768" cy="403"/>
                <a:chOff x="2347" y="1612"/>
                <a:chExt cx="768" cy="403"/>
              </a:xfrm>
            </p:grpSpPr>
            <p:sp>
              <p:nvSpPr>
                <p:cNvPr id="50253" name="Rectangle 1055"/>
                <p:cNvSpPr/>
                <p:nvPr/>
              </p:nvSpPr>
              <p:spPr>
                <a:xfrm>
                  <a:off x="2390" y="1612"/>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54" name="Rectangle 1103"/>
                <p:cNvSpPr/>
                <p:nvPr/>
              </p:nvSpPr>
              <p:spPr>
                <a:xfrm>
                  <a:off x="2347" y="1612"/>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0255" name="Group 1106"/>
              <p:cNvGrpSpPr/>
              <p:nvPr/>
            </p:nvGrpSpPr>
            <p:grpSpPr>
              <a:xfrm>
                <a:off x="3115" y="1612"/>
                <a:ext cx="768" cy="403"/>
                <a:chOff x="3115" y="1612"/>
                <a:chExt cx="768" cy="403"/>
              </a:xfrm>
            </p:grpSpPr>
            <p:sp>
              <p:nvSpPr>
                <p:cNvPr id="50256" name="Rectangle 1056"/>
                <p:cNvSpPr/>
                <p:nvPr/>
              </p:nvSpPr>
              <p:spPr>
                <a:xfrm>
                  <a:off x="3158" y="1612"/>
                  <a:ext cx="682"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0257" name="Rectangle 1105"/>
                <p:cNvSpPr/>
                <p:nvPr/>
              </p:nvSpPr>
              <p:spPr>
                <a:xfrm>
                  <a:off x="3115" y="1612"/>
                  <a:ext cx="76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50258" name="Rectangle 1108"/>
            <p:cNvSpPr/>
            <p:nvPr/>
          </p:nvSpPr>
          <p:spPr>
            <a:xfrm>
              <a:off x="-3" y="-3"/>
              <a:ext cx="3889" cy="2021"/>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
        <p:nvSpPr>
          <p:cNvPr id="50259" name="Text Box 1110"/>
          <p:cNvSpPr txBox="1"/>
          <p:nvPr/>
        </p:nvSpPr>
        <p:spPr>
          <a:xfrm>
            <a:off x="971550" y="476250"/>
            <a:ext cx="7488238" cy="1192213"/>
          </a:xfrm>
          <a:prstGeom prst="rect">
            <a:avLst/>
          </a:prstGeom>
          <a:noFill/>
          <a:ln w="9525">
            <a:noFill/>
          </a:ln>
        </p:spPr>
        <p:txBody>
          <a:bodyPr lIns="82945" tIns="41473" rIns="82945" bIns="41473" anchor="t" anchorCtr="0">
            <a:spAutoFit/>
          </a:bodyPr>
          <a:p>
            <a:r>
              <a:rPr lang="zh-CN" altLang="en-US" dirty="0">
                <a:solidFill>
                  <a:schemeClr val="tx2"/>
                </a:solidFill>
                <a:latin typeface="Times New Roman" panose="02020603050405020304" pitchFamily="18" charset="0"/>
                <a:ea typeface="仿宋_GB2312"/>
              </a:rPr>
              <a:t>最近的距离是人类和黑猩猩之间的，将它们合并为一个类。其它序列与这个新类之间的距离就是该序列到新类各成员间的平均距离：</a:t>
            </a:r>
            <a:r>
              <a:rPr lang="zh-CN" altLang="en-US" dirty="0">
                <a:solidFill>
                  <a:schemeClr val="tx2"/>
                </a:solidFill>
                <a:latin typeface="Times New Roman" panose="02020603050405020304" pitchFamily="18" charset="0"/>
              </a:rPr>
              <a:t> </a:t>
            </a:r>
            <a:endParaRPr lang="zh-CN" altLang="en-US" dirty="0">
              <a:solidFill>
                <a:schemeClr val="tx2"/>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p:txBody>
          <a:bodyPr wrap="square" lIns="91440" tIns="45720" rIns="91440" bIns="45720" anchor="ctr" anchorCtr="0"/>
          <a:p>
            <a:pPr eaLnBrk="1"/>
            <a:r>
              <a:rPr lang="zh-CN" altLang="en-US" sz="2200" dirty="0">
                <a:ea typeface="仿宋_GB2312"/>
              </a:rPr>
              <a:t>其中人类－黑猩猩（</a:t>
            </a:r>
            <a:r>
              <a:rPr lang="en-US" altLang="zh-CN" sz="2200" dirty="0">
                <a:ea typeface="仿宋_GB2312"/>
              </a:rPr>
              <a:t>hu-ch）</a:t>
            </a:r>
            <a:r>
              <a:rPr lang="zh-CN" altLang="en-US" sz="2200" dirty="0">
                <a:ea typeface="仿宋_GB2312"/>
              </a:rPr>
              <a:t>与大猩猩（</a:t>
            </a:r>
            <a:r>
              <a:rPr lang="en-US" altLang="zh-CN" sz="2200" dirty="0">
                <a:ea typeface="仿宋_GB2312"/>
              </a:rPr>
              <a:t>go）</a:t>
            </a:r>
            <a:r>
              <a:rPr lang="zh-CN" altLang="en-US" sz="2200" dirty="0">
                <a:ea typeface="仿宋_GB2312"/>
              </a:rPr>
              <a:t>之间的距离最小。将它们合并为一类。新距离为：</a:t>
            </a:r>
            <a:r>
              <a:rPr lang="zh-CN" altLang="en-US" sz="2200" dirty="0"/>
              <a:t> </a:t>
            </a:r>
            <a:endParaRPr lang="zh-CN" altLang="en-US" sz="2200" dirty="0"/>
          </a:p>
        </p:txBody>
      </p:sp>
      <p:sp>
        <p:nvSpPr>
          <p:cNvPr id="51202" name="Rectangle 6"/>
          <p:cNvSpPr/>
          <p:nvPr/>
        </p:nvSpPr>
        <p:spPr>
          <a:xfrm>
            <a:off x="0" y="3127375"/>
            <a:ext cx="9144000" cy="422275"/>
          </a:xfrm>
          <a:prstGeom prst="rect">
            <a:avLst/>
          </a:prstGeom>
          <a:noFill/>
          <a:ln w="9525">
            <a:noFill/>
          </a:ln>
        </p:spPr>
        <p:txBody>
          <a:bodyPr lIns="82945" tIns="41473" rIns="82945" bIns="41473" anchor="t" anchorCtr="0">
            <a:spAutoFit/>
          </a:bodyPr>
          <a:p>
            <a:pPr algn="just"/>
            <a:r>
              <a:rPr lang="zh-CN" altLang="en-GB" sz="1100" dirty="0">
                <a:latin typeface="Times New Roman" panose="02020603050405020304" pitchFamily="18" charset="0"/>
                <a:ea typeface="仿宋_GB2312"/>
              </a:rPr>
              <a:t> </a:t>
            </a:r>
            <a:endParaRPr lang="zh-CN" altLang="en-GB" sz="900" dirty="0">
              <a:latin typeface="Times New Roman" panose="02020603050405020304" pitchFamily="18" charset="0"/>
            </a:endParaRPr>
          </a:p>
          <a:p>
            <a:r>
              <a:rPr lang="zh-CN" altLang="en-US" sz="1100" dirty="0">
                <a:latin typeface="Times New Roman" panose="02020603050405020304" pitchFamily="18" charset="0"/>
                <a:ea typeface="仿宋_GB2312"/>
              </a:rPr>
              <a:t>               </a:t>
            </a:r>
            <a:endParaRPr lang="zh-CN" altLang="en-US" dirty="0">
              <a:latin typeface="Times New Roman" panose="02020603050405020304" pitchFamily="18" charset="0"/>
            </a:endParaRPr>
          </a:p>
        </p:txBody>
      </p:sp>
      <p:graphicFrame>
        <p:nvGraphicFramePr>
          <p:cNvPr id="51203" name="Object 5"/>
          <p:cNvGraphicFramePr>
            <a:graphicFrameLocks noChangeAspect="1"/>
          </p:cNvGraphicFramePr>
          <p:nvPr/>
        </p:nvGraphicFramePr>
        <p:xfrm>
          <a:off x="2005013" y="2890838"/>
          <a:ext cx="4976812" cy="682625"/>
        </p:xfrm>
        <a:graphic>
          <a:graphicData uri="http://schemas.openxmlformats.org/presentationml/2006/ole">
            <mc:AlternateContent xmlns:mc="http://schemas.openxmlformats.org/markup-compatibility/2006">
              <mc:Choice xmlns:v="urn:schemas-microsoft-com:vml" Requires="v">
                <p:oleObj spid="_x0000_s3086" name="" r:id="rId1" imgW="2844800" imgH="393700" progId="Equation.3">
                  <p:embed/>
                </p:oleObj>
              </mc:Choice>
              <mc:Fallback>
                <p:oleObj name="" r:id="rId1" imgW="2844800" imgH="393700" progId="Equation.3">
                  <p:embed/>
                  <p:pic>
                    <p:nvPicPr>
                      <p:cNvPr id="0" name="图片 3085"/>
                      <p:cNvPicPr/>
                      <p:nvPr/>
                    </p:nvPicPr>
                    <p:blipFill>
                      <a:blip r:embed="rId2"/>
                      <a:stretch>
                        <a:fillRect/>
                      </a:stretch>
                    </p:blipFill>
                    <p:spPr>
                      <a:xfrm>
                        <a:off x="2005013" y="2890838"/>
                        <a:ext cx="4976812" cy="682625"/>
                      </a:xfrm>
                      <a:prstGeom prst="rect">
                        <a:avLst/>
                      </a:prstGeom>
                      <a:solidFill>
                        <a:schemeClr val="tx2"/>
                      </a:solidFill>
                      <a:ln w="38100">
                        <a:noFill/>
                        <a:miter/>
                      </a:ln>
                    </p:spPr>
                  </p:pic>
                </p:oleObj>
              </mc:Fallback>
            </mc:AlternateContent>
          </a:graphicData>
        </a:graphic>
      </p:graphicFrame>
      <p:graphicFrame>
        <p:nvGraphicFramePr>
          <p:cNvPr id="51204" name="Object 4"/>
          <p:cNvGraphicFramePr>
            <a:graphicFrameLocks noChangeAspect="1"/>
          </p:cNvGraphicFramePr>
          <p:nvPr/>
        </p:nvGraphicFramePr>
        <p:xfrm>
          <a:off x="2005013" y="1873250"/>
          <a:ext cx="4976812" cy="692150"/>
        </p:xfrm>
        <a:graphic>
          <a:graphicData uri="http://schemas.openxmlformats.org/presentationml/2006/ole">
            <mc:AlternateContent xmlns:mc="http://schemas.openxmlformats.org/markup-compatibility/2006">
              <mc:Choice xmlns:v="urn:schemas-microsoft-com:vml" Requires="v">
                <p:oleObj spid="_x0000_s3085" name="" r:id="rId3" imgW="2806700" imgH="393700" progId="Equation.3">
                  <p:embed/>
                </p:oleObj>
              </mc:Choice>
              <mc:Fallback>
                <p:oleObj name="" r:id="rId3" imgW="2806700" imgH="393700" progId="Equation.3">
                  <p:embed/>
                  <p:pic>
                    <p:nvPicPr>
                      <p:cNvPr id="0" name="图片 3084"/>
                      <p:cNvPicPr/>
                      <p:nvPr/>
                    </p:nvPicPr>
                    <p:blipFill>
                      <a:blip r:embed="rId4"/>
                      <a:stretch>
                        <a:fillRect/>
                      </a:stretch>
                    </p:blipFill>
                    <p:spPr>
                      <a:xfrm>
                        <a:off x="2005013" y="1873250"/>
                        <a:ext cx="4976812" cy="692150"/>
                      </a:xfrm>
                      <a:prstGeom prst="rect">
                        <a:avLst/>
                      </a:prstGeom>
                      <a:solidFill>
                        <a:schemeClr val="tx2"/>
                      </a:solidFill>
                      <a:ln w="38100">
                        <a:noFill/>
                        <a:miter/>
                      </a:ln>
                    </p:spPr>
                  </p:pic>
                </p:oleObj>
              </mc:Fallback>
            </mc:AlternateContent>
          </a:graphicData>
        </a:graphic>
      </p:graphicFrame>
      <p:grpSp>
        <p:nvGrpSpPr>
          <p:cNvPr id="51205" name="Group 57"/>
          <p:cNvGrpSpPr/>
          <p:nvPr/>
        </p:nvGrpSpPr>
        <p:grpSpPr>
          <a:xfrm>
            <a:off x="1935163" y="4084638"/>
            <a:ext cx="5253037" cy="1865312"/>
            <a:chOff x="-3" y="-3"/>
            <a:chExt cx="3758" cy="1618"/>
          </a:xfrm>
        </p:grpSpPr>
        <p:grpSp>
          <p:nvGrpSpPr>
            <p:cNvPr id="51206" name="Group 55"/>
            <p:cNvGrpSpPr/>
            <p:nvPr/>
          </p:nvGrpSpPr>
          <p:grpSpPr>
            <a:xfrm>
              <a:off x="0" y="0"/>
              <a:ext cx="3752" cy="1612"/>
              <a:chOff x="0" y="0"/>
              <a:chExt cx="3752" cy="1612"/>
            </a:xfrm>
          </p:grpSpPr>
          <p:grpSp>
            <p:nvGrpSpPr>
              <p:cNvPr id="51207" name="Group 24"/>
              <p:cNvGrpSpPr/>
              <p:nvPr/>
            </p:nvGrpSpPr>
            <p:grpSpPr>
              <a:xfrm>
                <a:off x="0" y="0"/>
                <a:ext cx="938" cy="403"/>
                <a:chOff x="0" y="0"/>
                <a:chExt cx="938" cy="403"/>
              </a:xfrm>
            </p:grpSpPr>
            <p:sp>
              <p:nvSpPr>
                <p:cNvPr id="51208" name="Rectangle 7"/>
                <p:cNvSpPr/>
                <p:nvPr/>
              </p:nvSpPr>
              <p:spPr>
                <a:xfrm>
                  <a:off x="43" y="0"/>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09" name="Rectangle 23"/>
                <p:cNvSpPr/>
                <p:nvPr/>
              </p:nvSpPr>
              <p:spPr>
                <a:xfrm>
                  <a:off x="0" y="0"/>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10" name="Group 26"/>
              <p:cNvGrpSpPr/>
              <p:nvPr/>
            </p:nvGrpSpPr>
            <p:grpSpPr>
              <a:xfrm>
                <a:off x="938" y="0"/>
                <a:ext cx="938" cy="519"/>
                <a:chOff x="938" y="0"/>
                <a:chExt cx="938" cy="519"/>
              </a:xfrm>
            </p:grpSpPr>
            <p:sp>
              <p:nvSpPr>
                <p:cNvPr id="51211" name="Rectangle 8"/>
                <p:cNvSpPr/>
                <p:nvPr/>
              </p:nvSpPr>
              <p:spPr>
                <a:xfrm>
                  <a:off x="981" y="116"/>
                  <a:ext cx="852"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a:t>
                  </a:r>
                  <a:r>
                    <a:rPr lang="en-US" altLang="zh-CN" sz="1800" b="1" dirty="0">
                      <a:latin typeface="Times New Roman" panose="02020603050405020304" pitchFamily="18" charset="0"/>
                      <a:ea typeface="仿宋_GB2312"/>
                    </a:rPr>
                    <a:t>hu-ch-go)</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12" name="Rectangle 25"/>
                <p:cNvSpPr/>
                <p:nvPr/>
              </p:nvSpPr>
              <p:spPr>
                <a:xfrm>
                  <a:off x="938" y="0"/>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13" name="Group 28"/>
              <p:cNvGrpSpPr/>
              <p:nvPr/>
            </p:nvGrpSpPr>
            <p:grpSpPr>
              <a:xfrm>
                <a:off x="1876" y="0"/>
                <a:ext cx="938" cy="403"/>
                <a:chOff x="1876" y="0"/>
                <a:chExt cx="938" cy="403"/>
              </a:xfrm>
            </p:grpSpPr>
            <p:sp>
              <p:nvSpPr>
                <p:cNvPr id="51214" name="Rectangle 9"/>
                <p:cNvSpPr/>
                <p:nvPr/>
              </p:nvSpPr>
              <p:spPr>
                <a:xfrm>
                  <a:off x="1919" y="0"/>
                  <a:ext cx="852"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15" name="Rectangle 27"/>
                <p:cNvSpPr/>
                <p:nvPr/>
              </p:nvSpPr>
              <p:spPr>
                <a:xfrm>
                  <a:off x="1876" y="0"/>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16" name="Group 30"/>
              <p:cNvGrpSpPr/>
              <p:nvPr/>
            </p:nvGrpSpPr>
            <p:grpSpPr>
              <a:xfrm>
                <a:off x="2814" y="0"/>
                <a:ext cx="938" cy="403"/>
                <a:chOff x="2814" y="0"/>
                <a:chExt cx="938" cy="403"/>
              </a:xfrm>
            </p:grpSpPr>
            <p:sp>
              <p:nvSpPr>
                <p:cNvPr id="51217" name="Rectangle 10"/>
                <p:cNvSpPr/>
                <p:nvPr/>
              </p:nvSpPr>
              <p:spPr>
                <a:xfrm>
                  <a:off x="2857" y="0"/>
                  <a:ext cx="852"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18" name="Rectangle 29"/>
                <p:cNvSpPr/>
                <p:nvPr/>
              </p:nvSpPr>
              <p:spPr>
                <a:xfrm>
                  <a:off x="2814" y="0"/>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19" name="Group 32"/>
              <p:cNvGrpSpPr/>
              <p:nvPr/>
            </p:nvGrpSpPr>
            <p:grpSpPr>
              <a:xfrm>
                <a:off x="0" y="403"/>
                <a:ext cx="938" cy="525"/>
                <a:chOff x="0" y="403"/>
                <a:chExt cx="938" cy="525"/>
              </a:xfrm>
            </p:grpSpPr>
            <p:sp>
              <p:nvSpPr>
                <p:cNvPr id="51220" name="Rectangle 11"/>
                <p:cNvSpPr/>
                <p:nvPr/>
              </p:nvSpPr>
              <p:spPr>
                <a:xfrm>
                  <a:off x="43" y="525"/>
                  <a:ext cx="852"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a:t>
                  </a:r>
                  <a:r>
                    <a:rPr lang="en-US" altLang="zh-CN" sz="1800" b="1" dirty="0">
                      <a:latin typeface="Times New Roman" panose="02020603050405020304" pitchFamily="18" charset="0"/>
                      <a:ea typeface="仿宋_GB2312"/>
                    </a:rPr>
                    <a:t>hu-ch-go)</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21" name="Rectangle 31"/>
                <p:cNvSpPr/>
                <p:nvPr/>
              </p:nvSpPr>
              <p:spPr>
                <a:xfrm>
                  <a:off x="0" y="403"/>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22" name="Group 34"/>
              <p:cNvGrpSpPr/>
              <p:nvPr/>
            </p:nvGrpSpPr>
            <p:grpSpPr>
              <a:xfrm>
                <a:off x="938" y="403"/>
                <a:ext cx="938" cy="403"/>
                <a:chOff x="938" y="403"/>
                <a:chExt cx="938" cy="403"/>
              </a:xfrm>
            </p:grpSpPr>
            <p:sp>
              <p:nvSpPr>
                <p:cNvPr id="51223" name="Rectangle 12"/>
                <p:cNvSpPr/>
                <p:nvPr/>
              </p:nvSpPr>
              <p:spPr>
                <a:xfrm>
                  <a:off x="981" y="403"/>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24" name="Rectangle 33"/>
                <p:cNvSpPr/>
                <p:nvPr/>
              </p:nvSpPr>
              <p:spPr>
                <a:xfrm>
                  <a:off x="938" y="403"/>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25" name="Group 36"/>
              <p:cNvGrpSpPr/>
              <p:nvPr/>
            </p:nvGrpSpPr>
            <p:grpSpPr>
              <a:xfrm>
                <a:off x="1876" y="403"/>
                <a:ext cx="938" cy="403"/>
                <a:chOff x="1876" y="403"/>
                <a:chExt cx="938" cy="403"/>
              </a:xfrm>
            </p:grpSpPr>
            <p:sp>
              <p:nvSpPr>
                <p:cNvPr id="51226" name="Rectangle 13"/>
                <p:cNvSpPr/>
                <p:nvPr/>
              </p:nvSpPr>
              <p:spPr>
                <a:xfrm>
                  <a:off x="1919" y="403"/>
                  <a:ext cx="852"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0.121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27" name="Rectangle 35"/>
                <p:cNvSpPr/>
                <p:nvPr/>
              </p:nvSpPr>
              <p:spPr>
                <a:xfrm>
                  <a:off x="1876" y="403"/>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28" name="Group 38"/>
              <p:cNvGrpSpPr/>
              <p:nvPr/>
            </p:nvGrpSpPr>
            <p:grpSpPr>
              <a:xfrm>
                <a:off x="2814" y="403"/>
                <a:ext cx="938" cy="403"/>
                <a:chOff x="2814" y="403"/>
                <a:chExt cx="938" cy="403"/>
              </a:xfrm>
            </p:grpSpPr>
            <p:sp>
              <p:nvSpPr>
                <p:cNvPr id="51229" name="Rectangle 14"/>
                <p:cNvSpPr/>
                <p:nvPr/>
              </p:nvSpPr>
              <p:spPr>
                <a:xfrm>
                  <a:off x="2857" y="403"/>
                  <a:ext cx="852"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0.185</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30" name="Rectangle 37"/>
                <p:cNvSpPr/>
                <p:nvPr/>
              </p:nvSpPr>
              <p:spPr>
                <a:xfrm>
                  <a:off x="2814" y="403"/>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31" name="Group 40"/>
              <p:cNvGrpSpPr/>
              <p:nvPr/>
            </p:nvGrpSpPr>
            <p:grpSpPr>
              <a:xfrm>
                <a:off x="0" y="806"/>
                <a:ext cx="938" cy="403"/>
                <a:chOff x="0" y="806"/>
                <a:chExt cx="938" cy="403"/>
              </a:xfrm>
            </p:grpSpPr>
            <p:sp>
              <p:nvSpPr>
                <p:cNvPr id="51232" name="Rectangle 15"/>
                <p:cNvSpPr/>
                <p:nvPr/>
              </p:nvSpPr>
              <p:spPr>
                <a:xfrm>
                  <a:off x="43" y="806"/>
                  <a:ext cx="852"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33" name="Rectangle 39"/>
                <p:cNvSpPr/>
                <p:nvPr/>
              </p:nvSpPr>
              <p:spPr>
                <a:xfrm>
                  <a:off x="0" y="806"/>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34" name="Group 42"/>
              <p:cNvGrpSpPr/>
              <p:nvPr/>
            </p:nvGrpSpPr>
            <p:grpSpPr>
              <a:xfrm>
                <a:off x="938" y="806"/>
                <a:ext cx="938" cy="403"/>
                <a:chOff x="938" y="806"/>
                <a:chExt cx="938" cy="403"/>
              </a:xfrm>
            </p:grpSpPr>
            <p:sp>
              <p:nvSpPr>
                <p:cNvPr id="51235" name="Rectangle 16"/>
                <p:cNvSpPr/>
                <p:nvPr/>
              </p:nvSpPr>
              <p:spPr>
                <a:xfrm>
                  <a:off x="981" y="806"/>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36" name="Rectangle 41"/>
                <p:cNvSpPr/>
                <p:nvPr/>
              </p:nvSpPr>
              <p:spPr>
                <a:xfrm>
                  <a:off x="938" y="806"/>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37" name="Group 44"/>
              <p:cNvGrpSpPr/>
              <p:nvPr/>
            </p:nvGrpSpPr>
            <p:grpSpPr>
              <a:xfrm>
                <a:off x="1876" y="806"/>
                <a:ext cx="938" cy="403"/>
                <a:chOff x="1876" y="806"/>
                <a:chExt cx="938" cy="403"/>
              </a:xfrm>
            </p:grpSpPr>
            <p:sp>
              <p:nvSpPr>
                <p:cNvPr id="51238" name="Rectangle 17"/>
                <p:cNvSpPr/>
                <p:nvPr/>
              </p:nvSpPr>
              <p:spPr>
                <a:xfrm>
                  <a:off x="1919" y="806"/>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39" name="Rectangle 43"/>
                <p:cNvSpPr/>
                <p:nvPr/>
              </p:nvSpPr>
              <p:spPr>
                <a:xfrm>
                  <a:off x="1876" y="806"/>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40" name="Group 46"/>
              <p:cNvGrpSpPr/>
              <p:nvPr/>
            </p:nvGrpSpPr>
            <p:grpSpPr>
              <a:xfrm>
                <a:off x="2814" y="806"/>
                <a:ext cx="938" cy="403"/>
                <a:chOff x="2814" y="806"/>
                <a:chExt cx="938" cy="403"/>
              </a:xfrm>
            </p:grpSpPr>
            <p:sp>
              <p:nvSpPr>
                <p:cNvPr id="51241" name="Rectangle 18"/>
                <p:cNvSpPr/>
                <p:nvPr/>
              </p:nvSpPr>
              <p:spPr>
                <a:xfrm>
                  <a:off x="2857" y="806"/>
                  <a:ext cx="852"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42" name="Rectangle 45"/>
                <p:cNvSpPr/>
                <p:nvPr/>
              </p:nvSpPr>
              <p:spPr>
                <a:xfrm>
                  <a:off x="2814" y="806"/>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43" name="Group 48"/>
              <p:cNvGrpSpPr/>
              <p:nvPr/>
            </p:nvGrpSpPr>
            <p:grpSpPr>
              <a:xfrm>
                <a:off x="0" y="1209"/>
                <a:ext cx="938" cy="403"/>
                <a:chOff x="0" y="1209"/>
                <a:chExt cx="938" cy="403"/>
              </a:xfrm>
            </p:grpSpPr>
            <p:sp>
              <p:nvSpPr>
                <p:cNvPr id="51244" name="Rectangle 19"/>
                <p:cNvSpPr/>
                <p:nvPr/>
              </p:nvSpPr>
              <p:spPr>
                <a:xfrm>
                  <a:off x="43" y="1209"/>
                  <a:ext cx="852"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1245" name="Rectangle 47"/>
                <p:cNvSpPr/>
                <p:nvPr/>
              </p:nvSpPr>
              <p:spPr>
                <a:xfrm>
                  <a:off x="0" y="1209"/>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46" name="Group 50"/>
              <p:cNvGrpSpPr/>
              <p:nvPr/>
            </p:nvGrpSpPr>
            <p:grpSpPr>
              <a:xfrm>
                <a:off x="938" y="1209"/>
                <a:ext cx="938" cy="403"/>
                <a:chOff x="938" y="1209"/>
                <a:chExt cx="938" cy="403"/>
              </a:xfrm>
            </p:grpSpPr>
            <p:sp>
              <p:nvSpPr>
                <p:cNvPr id="51247" name="Rectangle 20"/>
                <p:cNvSpPr/>
                <p:nvPr/>
              </p:nvSpPr>
              <p:spPr>
                <a:xfrm>
                  <a:off x="981" y="1209"/>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48" name="Rectangle 49"/>
                <p:cNvSpPr/>
                <p:nvPr/>
              </p:nvSpPr>
              <p:spPr>
                <a:xfrm>
                  <a:off x="938" y="1209"/>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49" name="Group 52"/>
              <p:cNvGrpSpPr/>
              <p:nvPr/>
            </p:nvGrpSpPr>
            <p:grpSpPr>
              <a:xfrm>
                <a:off x="1876" y="1209"/>
                <a:ext cx="938" cy="403"/>
                <a:chOff x="1876" y="1209"/>
                <a:chExt cx="938" cy="403"/>
              </a:xfrm>
            </p:grpSpPr>
            <p:sp>
              <p:nvSpPr>
                <p:cNvPr id="51250" name="Rectangle 21"/>
                <p:cNvSpPr/>
                <p:nvPr/>
              </p:nvSpPr>
              <p:spPr>
                <a:xfrm>
                  <a:off x="1919" y="1209"/>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51" name="Rectangle 51"/>
                <p:cNvSpPr/>
                <p:nvPr/>
              </p:nvSpPr>
              <p:spPr>
                <a:xfrm>
                  <a:off x="1876" y="1209"/>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nvGrpSpPr>
              <p:cNvPr id="51252" name="Group 54"/>
              <p:cNvGrpSpPr/>
              <p:nvPr/>
            </p:nvGrpSpPr>
            <p:grpSpPr>
              <a:xfrm>
                <a:off x="2814" y="1209"/>
                <a:ext cx="938" cy="403"/>
                <a:chOff x="2814" y="1209"/>
                <a:chExt cx="938" cy="403"/>
              </a:xfrm>
            </p:grpSpPr>
            <p:sp>
              <p:nvSpPr>
                <p:cNvPr id="51253" name="Rectangle 22"/>
                <p:cNvSpPr/>
                <p:nvPr/>
              </p:nvSpPr>
              <p:spPr>
                <a:xfrm>
                  <a:off x="2857" y="1209"/>
                  <a:ext cx="852" cy="403"/>
                </a:xfrm>
                <a:prstGeom prst="rect">
                  <a:avLst/>
                </a:prstGeom>
                <a:noFill/>
                <a:ln w="9525">
                  <a:noFill/>
                </a:ln>
              </p:spPr>
              <p:txBody>
                <a:bodyPr anchor="ctr" anchorCtr="0"/>
                <a:p>
                  <a:pPr algn="ctr"/>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1254" name="Rectangle 53"/>
                <p:cNvSpPr/>
                <p:nvPr/>
              </p:nvSpPr>
              <p:spPr>
                <a:xfrm>
                  <a:off x="2814" y="1209"/>
                  <a:ext cx="938" cy="403"/>
                </a:xfrm>
                <a:prstGeom prst="rect">
                  <a:avLst/>
                </a:prstGeom>
                <a:noFill/>
                <a:ln w="7"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grpSp>
        <p:sp>
          <p:nvSpPr>
            <p:cNvPr id="51255" name="Rectangle 56"/>
            <p:cNvSpPr/>
            <p:nvPr/>
          </p:nvSpPr>
          <p:spPr>
            <a:xfrm>
              <a:off x="-3" y="-3"/>
              <a:ext cx="3758" cy="1618"/>
            </a:xfrm>
            <a:prstGeom prst="rect">
              <a:avLst/>
            </a:prstGeom>
            <a:noFill/>
            <a:ln w="9525" cap="flat" cmpd="sng">
              <a:solidFill>
                <a:srgbClr val="A0A0A0"/>
              </a:solidFill>
              <a:prstDash val="solid"/>
              <a:miter/>
              <a:headEnd type="none" w="med" len="med"/>
              <a:tailEnd type="none" w="med" len="med"/>
            </a:ln>
          </p:spPr>
          <p:txBody>
            <a:bodyPr anchor="ctr" anchorCtr="0"/>
            <a:p>
              <a:endParaRPr lang="zh-CN" altLang="en-US" dirty="0">
                <a:latin typeface="Times New Roman" panose="02020603050405020304" pitchFamily="18"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p:nvPr>
        </p:nvSpPr>
        <p:spPr>
          <a:xfrm>
            <a:off x="685800" y="773113"/>
            <a:ext cx="7772400" cy="1143000"/>
          </a:xfrm>
        </p:spPr>
        <p:txBody>
          <a:bodyPr wrap="square" lIns="91440" tIns="45720" rIns="91440" bIns="45720" anchor="ctr" anchorCtr="0"/>
          <a:p>
            <a:pPr eaLnBrk="1"/>
            <a:r>
              <a:rPr lang="zh-CN" altLang="en-US" sz="3600" b="1" dirty="0">
                <a:ea typeface="仿宋_GB2312"/>
              </a:rPr>
              <a:t>平均连接聚类法系统树</a:t>
            </a:r>
            <a:r>
              <a:rPr lang="zh-CN" altLang="en-US" sz="3600" b="1" dirty="0"/>
              <a:t> </a:t>
            </a:r>
            <a:endParaRPr lang="zh-CN" altLang="en-US" sz="3600" b="1" dirty="0"/>
          </a:p>
        </p:txBody>
      </p:sp>
      <p:grpSp>
        <p:nvGrpSpPr>
          <p:cNvPr id="53251" name="Group 4"/>
          <p:cNvGrpSpPr/>
          <p:nvPr/>
        </p:nvGrpSpPr>
        <p:grpSpPr bwMode="auto">
          <a:xfrm>
            <a:off x="1347840" y="2419454"/>
            <a:ext cx="6255360" cy="2865901"/>
            <a:chOff x="2319" y="5944"/>
            <a:chExt cx="5643" cy="2401"/>
          </a:xfrm>
          <a:solidFill>
            <a:schemeClr val="accent2">
              <a:lumMod val="10000"/>
            </a:schemeClr>
          </a:solidFill>
        </p:grpSpPr>
        <p:sp>
          <p:nvSpPr>
            <p:cNvPr id="53252" name="Rectangle 5"/>
            <p:cNvSpPr>
              <a:spLocks noChangeArrowheads="1"/>
            </p:cNvSpPr>
            <p:nvPr/>
          </p:nvSpPr>
          <p:spPr bwMode="auto">
            <a:xfrm>
              <a:off x="3060" y="7223"/>
              <a:ext cx="3882" cy="447"/>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3" name="Rectangle 6"/>
            <p:cNvSpPr>
              <a:spLocks noChangeArrowheads="1"/>
            </p:cNvSpPr>
            <p:nvPr/>
          </p:nvSpPr>
          <p:spPr bwMode="auto">
            <a:xfrm>
              <a:off x="3894" y="6839"/>
              <a:ext cx="3057" cy="455"/>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4" name="Rectangle 7"/>
            <p:cNvSpPr>
              <a:spLocks noChangeArrowheads="1"/>
            </p:cNvSpPr>
            <p:nvPr/>
          </p:nvSpPr>
          <p:spPr bwMode="auto">
            <a:xfrm>
              <a:off x="4734" y="6443"/>
              <a:ext cx="2211" cy="467"/>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5" name="Rectangle 8"/>
            <p:cNvSpPr>
              <a:spLocks noChangeArrowheads="1"/>
            </p:cNvSpPr>
            <p:nvPr/>
          </p:nvSpPr>
          <p:spPr bwMode="auto">
            <a:xfrm>
              <a:off x="5610" y="6044"/>
              <a:ext cx="1329" cy="470"/>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6" name="Line 9"/>
            <p:cNvSpPr>
              <a:spLocks noChangeShapeType="1"/>
            </p:cNvSpPr>
            <p:nvPr/>
          </p:nvSpPr>
          <p:spPr bwMode="auto">
            <a:xfrm>
              <a:off x="2319" y="7826"/>
              <a:ext cx="5565" cy="0"/>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7" name="Line 10"/>
            <p:cNvSpPr>
              <a:spLocks noChangeShapeType="1"/>
            </p:cNvSpPr>
            <p:nvPr/>
          </p:nvSpPr>
          <p:spPr bwMode="auto">
            <a:xfrm>
              <a:off x="305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8" name="Line 11"/>
            <p:cNvSpPr>
              <a:spLocks noChangeShapeType="1"/>
            </p:cNvSpPr>
            <p:nvPr/>
          </p:nvSpPr>
          <p:spPr bwMode="auto">
            <a:xfrm>
              <a:off x="390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9" name="Line 12"/>
            <p:cNvSpPr>
              <a:spLocks noChangeShapeType="1"/>
            </p:cNvSpPr>
            <p:nvPr/>
          </p:nvSpPr>
          <p:spPr bwMode="auto">
            <a:xfrm>
              <a:off x="475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60" name="Line 13"/>
            <p:cNvSpPr>
              <a:spLocks noChangeShapeType="1"/>
            </p:cNvSpPr>
            <p:nvPr/>
          </p:nvSpPr>
          <p:spPr bwMode="auto">
            <a:xfrm>
              <a:off x="560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61" name="Text Box 14"/>
            <p:cNvSpPr txBox="1">
              <a:spLocks noChangeArrowheads="1"/>
            </p:cNvSpPr>
            <p:nvPr/>
          </p:nvSpPr>
          <p:spPr bwMode="auto">
            <a:xfrm>
              <a:off x="6912" y="5944"/>
              <a:ext cx="1050" cy="1856"/>
            </a:xfrm>
            <a:prstGeom prst="rect">
              <a:avLst/>
            </a:prstGeom>
            <a:grpFill/>
            <a:ln w="9525">
              <a:solidFill>
                <a:srgbClr val="000000"/>
              </a:solidFill>
              <a:miter lim="800000"/>
            </a:ln>
          </p:spPr>
          <p:txBody>
            <a:bodyPr lIns="0" tIns="0" rIns="0" bIns="0"/>
            <a:lstStyle>
              <a:lvl1pPr>
                <a:defRPr sz="2400">
                  <a:solidFill>
                    <a:srgbClr val="000000"/>
                  </a:solidFill>
                  <a:latin typeface="Times New Roman" panose="02020603050405020304" pitchFamily="18" charset="0"/>
                  <a:ea typeface="HG Mincho Light J" charset="0"/>
                  <a:cs typeface="HG Mincho Light J" charset="0"/>
                </a:defRPr>
              </a:lvl1pPr>
              <a:lvl2pPr marL="742950" indent="-285750">
                <a:defRPr sz="2400">
                  <a:solidFill>
                    <a:srgbClr val="000000"/>
                  </a:solidFill>
                  <a:latin typeface="Times New Roman" panose="02020603050405020304" pitchFamily="18" charset="0"/>
                  <a:ea typeface="HG Mincho Light J" charset="0"/>
                  <a:cs typeface="HG Mincho Light J" charset="0"/>
                </a:defRPr>
              </a:lvl2pPr>
              <a:lvl3pPr marL="1143000" indent="-228600">
                <a:defRPr sz="2400">
                  <a:solidFill>
                    <a:srgbClr val="000000"/>
                  </a:solidFill>
                  <a:latin typeface="Times New Roman" panose="02020603050405020304" pitchFamily="18" charset="0"/>
                  <a:ea typeface="HG Mincho Light J" charset="0"/>
                  <a:cs typeface="HG Mincho Light J" charset="0"/>
                </a:defRPr>
              </a:lvl3pPr>
              <a:lvl4pPr marL="1600200" indent="-228600">
                <a:defRPr sz="2400">
                  <a:solidFill>
                    <a:srgbClr val="000000"/>
                  </a:solidFill>
                  <a:latin typeface="Times New Roman" panose="02020603050405020304" pitchFamily="18" charset="0"/>
                  <a:ea typeface="HG Mincho Light J" charset="0"/>
                  <a:cs typeface="HG Mincho Light J" charset="0"/>
                </a:defRPr>
              </a:lvl4pPr>
              <a:lvl5pPr marL="2057400" indent="-228600">
                <a:defRPr sz="2400">
                  <a:solidFill>
                    <a:srgbClr val="000000"/>
                  </a:solidFill>
                  <a:latin typeface="Times New Roman" panose="02020603050405020304" pitchFamily="18" charset="0"/>
                  <a:ea typeface="HG Mincho Light J" charset="0"/>
                  <a:cs typeface="HG Mincho Light J"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9pPr>
            </a:lstStyle>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人</a:t>
              </a:r>
              <a:endPar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黑猩猩</a:t>
              </a:r>
              <a:endPar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大猩猩</a:t>
              </a:r>
              <a:endPar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猩猩</a:t>
              </a:r>
              <a:endPar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长臂猿</a:t>
              </a:r>
              <a:endParaRPr kumimoji="1" lang="zh-CN" altLang="en-US" sz="25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p:txBody>
        </p:sp>
        <p:sp>
          <p:nvSpPr>
            <p:cNvPr id="53262" name="Text Box 15"/>
            <p:cNvSpPr txBox="1">
              <a:spLocks noChangeArrowheads="1"/>
            </p:cNvSpPr>
            <p:nvPr/>
          </p:nvSpPr>
          <p:spPr bwMode="auto">
            <a:xfrm>
              <a:off x="2724" y="7877"/>
              <a:ext cx="3675" cy="468"/>
            </a:xfrm>
            <a:prstGeom prst="rect">
              <a:avLst/>
            </a:prstGeom>
            <a:grpFill/>
            <a:ln w="9525">
              <a:solidFill>
                <a:srgbClr val="000000"/>
              </a:solidFill>
              <a:miter lim="800000"/>
            </a:ln>
          </p:spPr>
          <p:txBody>
            <a:bodyPr/>
            <a:lstStyle>
              <a:lvl1pPr>
                <a:defRPr sz="2400">
                  <a:solidFill>
                    <a:srgbClr val="000000"/>
                  </a:solidFill>
                  <a:latin typeface="Times New Roman" panose="02020603050405020304" pitchFamily="18" charset="0"/>
                  <a:ea typeface="HG Mincho Light J" charset="0"/>
                  <a:cs typeface="HG Mincho Light J" charset="0"/>
                </a:defRPr>
              </a:lvl1pPr>
              <a:lvl2pPr marL="742950" indent="-285750">
                <a:defRPr sz="2400">
                  <a:solidFill>
                    <a:srgbClr val="000000"/>
                  </a:solidFill>
                  <a:latin typeface="Times New Roman" panose="02020603050405020304" pitchFamily="18" charset="0"/>
                  <a:ea typeface="HG Mincho Light J" charset="0"/>
                  <a:cs typeface="HG Mincho Light J" charset="0"/>
                </a:defRPr>
              </a:lvl2pPr>
              <a:lvl3pPr marL="1143000" indent="-228600">
                <a:defRPr sz="2400">
                  <a:solidFill>
                    <a:srgbClr val="000000"/>
                  </a:solidFill>
                  <a:latin typeface="Times New Roman" panose="02020603050405020304" pitchFamily="18" charset="0"/>
                  <a:ea typeface="HG Mincho Light J" charset="0"/>
                  <a:cs typeface="HG Mincho Light J" charset="0"/>
                </a:defRPr>
              </a:lvl3pPr>
              <a:lvl4pPr marL="1600200" indent="-228600">
                <a:defRPr sz="2400">
                  <a:solidFill>
                    <a:srgbClr val="000000"/>
                  </a:solidFill>
                  <a:latin typeface="Times New Roman" panose="02020603050405020304" pitchFamily="18" charset="0"/>
                  <a:ea typeface="HG Mincho Light J" charset="0"/>
                  <a:cs typeface="HG Mincho Light J" charset="0"/>
                </a:defRPr>
              </a:lvl4pPr>
              <a:lvl5pPr marL="2057400" indent="-228600">
                <a:defRPr sz="2400">
                  <a:solidFill>
                    <a:srgbClr val="000000"/>
                  </a:solidFill>
                  <a:latin typeface="Times New Roman" panose="02020603050405020304" pitchFamily="18" charset="0"/>
                  <a:ea typeface="HG Mincho Light J" charset="0"/>
                  <a:cs typeface="HG Mincho Light J"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25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0.092    0.060    0.019    0.007</a:t>
              </a:r>
              <a:endParaRPr kumimoji="1" lang="zh-CN" altLang="en-US" sz="25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1"/>
          <p:cNvSpPr>
            <a:spLocks noGrp="1"/>
          </p:cNvSpPr>
          <p:nvPr>
            <p:ph type="title"/>
          </p:nvPr>
        </p:nvSpPr>
        <p:spPr>
          <a:xfrm>
            <a:off x="2170430" y="621030"/>
            <a:ext cx="6235700" cy="1143000"/>
          </a:xfrm>
        </p:spPr>
        <p:txBody>
          <a:bodyPr wrap="square" lIns="91440" tIns="45720" rIns="91440" bIns="45720" anchor="ctr" anchorCtr="0"/>
          <a:p>
            <a:pPr defTabSz="914400" eaLnBrk="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3600" b="1" dirty="0"/>
              <a:t>Neighbor Joining Method </a:t>
            </a:r>
            <a:br>
              <a:rPr lang="en-GB" altLang="zh-CN" sz="3600" b="1" dirty="0"/>
            </a:br>
            <a:r>
              <a:rPr lang="en-GB" altLang="zh-CN" sz="3600" b="1" dirty="0"/>
              <a:t>(</a:t>
            </a:r>
            <a:r>
              <a:rPr lang="zh-CN" altLang="en-US" sz="3600" b="1" dirty="0">
                <a:ea typeface="仿宋_GB2312"/>
              </a:rPr>
              <a:t>邻接法</a:t>
            </a:r>
            <a:r>
              <a:rPr lang="zh-CN" altLang="en-US" sz="3600" b="1" dirty="0"/>
              <a:t>)</a:t>
            </a:r>
            <a:endParaRPr lang="zh-CN" altLang="en-GB" sz="3600" b="1" dirty="0"/>
          </a:p>
        </p:txBody>
      </p:sp>
      <p:sp>
        <p:nvSpPr>
          <p:cNvPr id="53250" name="Rectangle 2"/>
          <p:cNvSpPr>
            <a:spLocks noGrp="1"/>
          </p:cNvSpPr>
          <p:nvPr>
            <p:ph idx="1"/>
          </p:nvPr>
        </p:nvSpPr>
        <p:spPr>
          <a:xfrm>
            <a:off x="627063" y="2254250"/>
            <a:ext cx="8515350" cy="4964113"/>
          </a:xfrm>
        </p:spPr>
        <p:txBody>
          <a:bodyPr wrap="square" lIns="91440" tIns="45720" rIns="91440" bIns="45720" anchor="t" anchorCtr="0"/>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Another agglomerative clustering method</a:t>
            </a:r>
            <a:endParaRPr lang="en-GB" altLang="zh-CN" dirty="0"/>
          </a:p>
          <a:p>
            <a:pPr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Method: </a:t>
            </a:r>
            <a:endParaRPr lang="en-GB" altLang="zh-CN"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Let A be active set, initially all leaves (organisms)</a:t>
            </a:r>
            <a:br>
              <a:rPr lang="en-GB" altLang="zh-CN" sz="2200" dirty="0"/>
            </a:br>
            <a:r>
              <a:rPr lang="en-GB" altLang="zh-CN" sz="2200" dirty="0"/>
              <a:t>Let r(i) be the average distance from i to all other leaves</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Define D(i,j) = d(i,j) – (r(i) + r(j))</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Pick i,j with smallest D(i,j).  Create parent k of i and j.</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Set d(i,k) = ½ [d(i,j)+r(i)-r(j)], and  d(j,k) = d(i,j) - d(i,k)</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For all other m </a:t>
            </a:r>
            <a:r>
              <a:rPr lang="en-GB" altLang="zh-CN" sz="2200" dirty="0">
                <a:latin typeface="OpenSymbol" pitchFamily="16" charset="0"/>
              </a:rPr>
              <a:t>∈</a:t>
            </a:r>
            <a:r>
              <a:rPr lang="en-GB" altLang="zh-CN" sz="2200" dirty="0"/>
              <a:t> A, set d(k,m) = ½[d(i,m)+d(j,m) – d(i,j)]</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Replace i and j in A with k. </a:t>
            </a:r>
            <a:endParaRPr lang="en-GB" altLang="zh-CN" sz="2200" dirty="0"/>
          </a:p>
          <a:p>
            <a:pPr lvl="1" defTabSz="914400" eaLnBrk="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sz="2200" dirty="0"/>
              <a:t>Repeat until |A| = 1. </a:t>
            </a:r>
            <a:endParaRPr lang="en-GB" altLang="zh-CN" sz="2200"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人物-第6章-根井根正（M. Nei）"/>
          <p:cNvPicPr>
            <a:picLocks noChangeAspect="1"/>
          </p:cNvPicPr>
          <p:nvPr>
            <p:ph idx="1"/>
          </p:nvPr>
        </p:nvPicPr>
        <p:blipFill>
          <a:blip r:embed="rId1"/>
          <a:stretch>
            <a:fillRect/>
          </a:stretch>
        </p:blipFill>
        <p:spPr>
          <a:xfrm>
            <a:off x="2843530" y="908685"/>
            <a:ext cx="3358515" cy="4114800"/>
          </a:xfrm>
          <a:prstGeom prst="rect">
            <a:avLst/>
          </a:prstGeom>
        </p:spPr>
      </p:pic>
      <p:sp>
        <p:nvSpPr>
          <p:cNvPr id="100" name="文本框 99"/>
          <p:cNvSpPr txBox="1"/>
          <p:nvPr/>
        </p:nvSpPr>
        <p:spPr>
          <a:xfrm>
            <a:off x="2195830" y="5445760"/>
            <a:ext cx="5080000" cy="368300"/>
          </a:xfrm>
          <a:prstGeom prst="rect">
            <a:avLst/>
          </a:prstGeom>
          <a:noFill/>
          <a:ln w="9525">
            <a:noFill/>
          </a:ln>
        </p:spPr>
        <p:txBody>
          <a:bodyPr>
            <a:spAutoFit/>
          </a:bodyPr>
          <a:p>
            <a:r>
              <a:rPr lang="zh-CN" sz="1800">
                <a:ea typeface="宋体" panose="02010600030101010101" pitchFamily="2" charset="-122"/>
              </a:rPr>
              <a:t>根井正利</a:t>
            </a:r>
            <a:r>
              <a:rPr lang="zh-CN" sz="1800">
                <a:latin typeface="Times New Roman" panose="02020603050405020304" pitchFamily="18" charset="0"/>
                <a:ea typeface="宋体" panose="02010600030101010101" pitchFamily="2" charset="-122"/>
              </a:rPr>
              <a:t>（</a:t>
            </a:r>
            <a:r>
              <a:rPr lang="en-US" sz="1800">
                <a:latin typeface="Times New Roman" panose="02020603050405020304" pitchFamily="18" charset="0"/>
                <a:ea typeface="宋体" panose="02010600030101010101" pitchFamily="2" charset="-122"/>
              </a:rPr>
              <a:t>Masatoshi Nei</a:t>
            </a:r>
            <a:r>
              <a:rPr lang="zh-CN" sz="1800">
                <a:latin typeface="Times New Roman" panose="02020603050405020304" pitchFamily="18" charset="0"/>
                <a:ea typeface="宋体" panose="02010600030101010101" pitchFamily="2" charset="-122"/>
              </a:rPr>
              <a:t>）（</a:t>
            </a:r>
            <a:r>
              <a:rPr lang="en-US" sz="1800">
                <a:latin typeface="Times New Roman" panose="02020603050405020304" pitchFamily="18" charset="0"/>
                <a:ea typeface="宋体" panose="02010600030101010101" pitchFamily="2" charset="-122"/>
              </a:rPr>
              <a:t>1931-</a:t>
            </a:r>
            <a:r>
              <a:rPr lang="zh-CN" sz="1800">
                <a:latin typeface="Times New Roman" panose="02020603050405020304" pitchFamily="18" charset="0"/>
                <a:ea typeface="宋体" panose="02010600030101010101" pitchFamily="2" charset="-122"/>
              </a:rPr>
              <a:t>）</a:t>
            </a:r>
            <a:endParaRPr lang="zh-CN" alt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title"/>
          </p:nvPr>
        </p:nvSpPr>
        <p:spPr/>
        <p:txBody>
          <a:bodyPr wrap="square" lIns="91440" tIns="45720" rIns="91440" bIns="45720" anchor="ctr" anchorCtr="0"/>
          <a:p>
            <a:pPr eaLnBrk="1"/>
            <a:r>
              <a:rPr lang="zh-CN" altLang="en-GB" sz="3300" dirty="0">
                <a:solidFill>
                  <a:schemeClr val="tx1"/>
                </a:solidFill>
                <a:ea typeface="仿宋_GB2312"/>
              </a:rPr>
              <a:t>邻接法的一般步骤</a:t>
            </a:r>
            <a:endParaRPr lang="zh-CN" altLang="en-US" sz="3300" dirty="0">
              <a:solidFill>
                <a:schemeClr val="tx1"/>
              </a:solidFill>
              <a:ea typeface="仿宋_GB2312"/>
            </a:endParaRPr>
          </a:p>
        </p:txBody>
      </p:sp>
      <p:sp>
        <p:nvSpPr>
          <p:cNvPr id="55298" name="Rectangle 12"/>
          <p:cNvSpPr/>
          <p:nvPr/>
        </p:nvSpPr>
        <p:spPr>
          <a:xfrm>
            <a:off x="1589088" y="1728788"/>
            <a:ext cx="7189787" cy="4146550"/>
          </a:xfrm>
          <a:prstGeom prst="rect">
            <a:avLst/>
          </a:prstGeom>
          <a:noFill/>
          <a:ln w="9525">
            <a:noFill/>
          </a:ln>
        </p:spPr>
        <p:txBody>
          <a:bodyPr lIns="82945" tIns="41473" rIns="82945" bIns="41473" anchor="t" anchorCtr="0">
            <a:spAutoFit/>
          </a:bodyPr>
          <a:p>
            <a:pPr algn="just"/>
            <a:r>
              <a:rPr lang="zh-CN" altLang="en-GB" dirty="0">
                <a:latin typeface="Times New Roman" panose="02020603050405020304" pitchFamily="18" charset="0"/>
                <a:ea typeface="仿宋_GB2312"/>
              </a:rPr>
              <a:t>①计算第</a:t>
            </a:r>
            <a:r>
              <a:rPr lang="en-US" altLang="zh-CN" i="1" dirty="0">
                <a:latin typeface="Times New Roman" panose="02020603050405020304" pitchFamily="18" charset="0"/>
                <a:ea typeface="仿宋_GB2312"/>
              </a:rPr>
              <a:t>i</a:t>
            </a:r>
            <a:r>
              <a:rPr lang="zh-CN" altLang="en-US" dirty="0">
                <a:latin typeface="Times New Roman" panose="02020603050405020304" pitchFamily="18" charset="0"/>
                <a:ea typeface="仿宋_GB2312"/>
              </a:rPr>
              <a:t>终端节点(即分类单位</a:t>
            </a:r>
            <a:r>
              <a:rPr lang="en-US" altLang="zh-CN" i="1" dirty="0">
                <a:latin typeface="Times New Roman" panose="02020603050405020304" pitchFamily="18" charset="0"/>
                <a:ea typeface="仿宋_GB2312"/>
              </a:rPr>
              <a:t>i</a:t>
            </a:r>
            <a:r>
              <a:rPr lang="en-US" altLang="zh-CN" dirty="0">
                <a:latin typeface="Times New Roman" panose="02020603050405020304" pitchFamily="18" charset="0"/>
                <a:ea typeface="仿宋_GB2312"/>
              </a:rPr>
              <a:t>)</a:t>
            </a:r>
            <a:r>
              <a:rPr lang="zh-CN" altLang="en-US" dirty="0">
                <a:latin typeface="Times New Roman" panose="02020603050405020304" pitchFamily="18" charset="0"/>
                <a:ea typeface="仿宋_GB2312"/>
              </a:rPr>
              <a:t>的净分歧度</a:t>
            </a:r>
            <a:r>
              <a:rPr lang="en-US" altLang="zh-CN" i="1" dirty="0">
                <a:latin typeface="Times New Roman" panose="02020603050405020304" pitchFamily="18" charset="0"/>
                <a:ea typeface="仿宋_GB2312"/>
              </a:rPr>
              <a:t>r</a:t>
            </a:r>
            <a:r>
              <a:rPr lang="en-US" altLang="zh-CN" i="1" baseline="-30000" dirty="0">
                <a:latin typeface="Times New Roman" panose="02020603050405020304" pitchFamily="18" charset="0"/>
                <a:ea typeface="仿宋_GB2312"/>
              </a:rPr>
              <a:t>i</a:t>
            </a:r>
            <a:endParaRPr lang="en-GB" altLang="zh-CN" i="1" dirty="0">
              <a:latin typeface="Times New Roman" panose="02020603050405020304" pitchFamily="18" charset="0"/>
            </a:endParaRPr>
          </a:p>
          <a:p>
            <a:pPr algn="just"/>
            <a:r>
              <a:rPr lang="en-US" altLang="zh-CN" dirty="0">
                <a:latin typeface="Times New Roman" panose="02020603050405020304" pitchFamily="18" charset="0"/>
                <a:ea typeface="仿宋_GB2312"/>
              </a:rPr>
              <a:t>                                              </a:t>
            </a:r>
            <a:endParaRPr lang="en-US" altLang="zh-CN" dirty="0">
              <a:latin typeface="Times New Roman" panose="02020603050405020304" pitchFamily="18" charset="0"/>
              <a:ea typeface="仿宋_GB2312"/>
            </a:endParaRPr>
          </a:p>
          <a:p>
            <a:pPr algn="just"/>
            <a:endParaRPr lang="en-US" altLang="zh-CN" dirty="0">
              <a:latin typeface="Times New Roman" panose="02020603050405020304" pitchFamily="18" charset="0"/>
              <a:ea typeface="仿宋_GB2312"/>
            </a:endParaRPr>
          </a:p>
          <a:p>
            <a:pPr algn="just"/>
            <a:endParaRPr lang="en-US" altLang="zh-CN" dirty="0">
              <a:latin typeface="Times New Roman" panose="02020603050405020304" pitchFamily="18" charset="0"/>
              <a:ea typeface="仿宋_GB2312"/>
            </a:endParaRPr>
          </a:p>
          <a:p>
            <a:pPr algn="just"/>
            <a:endParaRPr lang="en-US" altLang="zh-CN" dirty="0">
              <a:latin typeface="Times New Roman" panose="02020603050405020304" pitchFamily="18" charset="0"/>
              <a:ea typeface="仿宋_GB2312"/>
            </a:endParaRPr>
          </a:p>
          <a:p>
            <a:pPr algn="just"/>
            <a:r>
              <a:rPr lang="zh-CN" altLang="en-GB" dirty="0">
                <a:latin typeface="Times New Roman" panose="02020603050405020304" pitchFamily="18" charset="0"/>
                <a:ea typeface="仿宋_GB2312"/>
              </a:rPr>
              <a:t>其中</a:t>
            </a:r>
            <a:r>
              <a:rPr lang="en-US" altLang="zh-CN" i="1" dirty="0">
                <a:latin typeface="Times New Roman" panose="02020603050405020304" pitchFamily="18" charset="0"/>
                <a:ea typeface="仿宋_GB2312"/>
              </a:rPr>
              <a:t>N</a:t>
            </a:r>
            <a:r>
              <a:rPr lang="zh-CN" altLang="en-US" dirty="0">
                <a:latin typeface="Times New Roman" panose="02020603050405020304" pitchFamily="18" charset="0"/>
                <a:ea typeface="仿宋_GB2312"/>
              </a:rPr>
              <a:t>为终端节点数，</a:t>
            </a:r>
            <a:r>
              <a:rPr lang="en-US" altLang="zh-CN" i="1" dirty="0">
                <a:latin typeface="Times New Roman" panose="02020603050405020304" pitchFamily="18" charset="0"/>
                <a:ea typeface="仿宋_GB2312"/>
              </a:rPr>
              <a:t>d</a:t>
            </a:r>
            <a:r>
              <a:rPr lang="en-US" altLang="zh-CN" i="1" baseline="-30000" dirty="0">
                <a:latin typeface="Times New Roman" panose="02020603050405020304" pitchFamily="18" charset="0"/>
                <a:ea typeface="仿宋_GB2312"/>
              </a:rPr>
              <a:t>ik</a:t>
            </a:r>
            <a:r>
              <a:rPr lang="zh-CN" altLang="en-US" dirty="0">
                <a:latin typeface="Times New Roman" panose="02020603050405020304" pitchFamily="18" charset="0"/>
                <a:ea typeface="仿宋_GB2312"/>
              </a:rPr>
              <a:t>为节点</a:t>
            </a:r>
            <a:r>
              <a:rPr lang="en-US" altLang="zh-CN" i="1" dirty="0">
                <a:latin typeface="Times New Roman" panose="02020603050405020304" pitchFamily="18" charset="0"/>
                <a:ea typeface="仿宋_GB2312"/>
              </a:rPr>
              <a:t>i</a:t>
            </a:r>
            <a:r>
              <a:rPr lang="zh-CN" altLang="en-US" dirty="0">
                <a:latin typeface="Times New Roman" panose="02020603050405020304" pitchFamily="18" charset="0"/>
                <a:ea typeface="仿宋_GB2312"/>
              </a:rPr>
              <a:t>和节点</a:t>
            </a:r>
            <a:r>
              <a:rPr lang="en-US" altLang="zh-CN" i="1" dirty="0">
                <a:latin typeface="Times New Roman" panose="02020603050405020304" pitchFamily="18" charset="0"/>
                <a:ea typeface="仿宋_GB2312"/>
              </a:rPr>
              <a:t>k</a:t>
            </a:r>
            <a:r>
              <a:rPr lang="zh-CN" altLang="en-US" dirty="0">
                <a:latin typeface="Times New Roman" panose="02020603050405020304" pitchFamily="18" charset="0"/>
                <a:ea typeface="仿宋_GB2312"/>
              </a:rPr>
              <a:t>之间的距离，有</a:t>
            </a:r>
            <a:r>
              <a:rPr lang="en-US" altLang="zh-CN" i="1" dirty="0">
                <a:latin typeface="Times New Roman" panose="02020603050405020304" pitchFamily="18" charset="0"/>
                <a:ea typeface="仿宋_GB2312"/>
              </a:rPr>
              <a:t>d</a:t>
            </a:r>
            <a:r>
              <a:rPr lang="en-US" altLang="zh-CN" i="1" baseline="-30000" dirty="0">
                <a:latin typeface="Times New Roman" panose="02020603050405020304" pitchFamily="18" charset="0"/>
                <a:ea typeface="仿宋_GB2312"/>
              </a:rPr>
              <a:t>ik</a:t>
            </a:r>
            <a:r>
              <a:rPr lang="en-US" altLang="zh-CN" i="1" dirty="0">
                <a:latin typeface="Times New Roman" panose="02020603050405020304" pitchFamily="18" charset="0"/>
                <a:ea typeface="仿宋_GB2312"/>
              </a:rPr>
              <a:t>=d</a:t>
            </a:r>
            <a:r>
              <a:rPr lang="en-US" altLang="zh-CN" i="1" baseline="-30000" dirty="0">
                <a:latin typeface="Times New Roman" panose="02020603050405020304" pitchFamily="18" charset="0"/>
                <a:ea typeface="仿宋_GB2312"/>
              </a:rPr>
              <a:t>ki</a:t>
            </a:r>
            <a:endParaRPr lang="en-US" altLang="zh-CN" i="1" baseline="-30000" dirty="0">
              <a:latin typeface="Times New Roman" panose="02020603050405020304" pitchFamily="18" charset="0"/>
              <a:ea typeface="仿宋_GB2312"/>
            </a:endParaRPr>
          </a:p>
          <a:p>
            <a:pPr algn="just"/>
            <a:endParaRPr lang="en-GB" altLang="zh-CN" dirty="0">
              <a:latin typeface="Times New Roman" panose="02020603050405020304" pitchFamily="18" charset="0"/>
            </a:endParaRPr>
          </a:p>
          <a:p>
            <a:pPr algn="just"/>
            <a:r>
              <a:rPr lang="en-GB" altLang="zh-CN" dirty="0">
                <a:latin typeface="Times New Roman" panose="02020603050405020304" pitchFamily="18" charset="0"/>
                <a:ea typeface="仿宋_GB2312"/>
              </a:rPr>
              <a:t>②</a:t>
            </a:r>
            <a:r>
              <a:rPr lang="zh-CN" altLang="en-GB" dirty="0">
                <a:latin typeface="Times New Roman" panose="02020603050405020304" pitchFamily="18" charset="0"/>
                <a:ea typeface="仿宋_GB2312"/>
              </a:rPr>
              <a:t>计算并确定最小速率校正距离</a:t>
            </a:r>
            <a:r>
              <a:rPr lang="zh-CN" altLang="en-US" dirty="0">
                <a:latin typeface="Times New Roman" panose="02020603050405020304" pitchFamily="18" charset="0"/>
                <a:ea typeface="仿宋_GB2312"/>
              </a:rPr>
              <a:t>(</a:t>
            </a:r>
            <a:r>
              <a:rPr lang="en-US" altLang="zh-CN" dirty="0">
                <a:latin typeface="Times New Roman" panose="02020603050405020304" pitchFamily="18" charset="0"/>
                <a:ea typeface="仿宋_GB2312"/>
              </a:rPr>
              <a:t>rate-corrected distance) </a:t>
            </a:r>
            <a:r>
              <a:rPr lang="en-US" altLang="zh-CN" i="1" dirty="0">
                <a:latin typeface="Times New Roman" panose="02020603050405020304" pitchFamily="18" charset="0"/>
                <a:ea typeface="仿宋_GB2312"/>
              </a:rPr>
              <a:t>M</a:t>
            </a:r>
            <a:r>
              <a:rPr lang="en-US" altLang="zh-CN" i="1" baseline="-30000" dirty="0">
                <a:latin typeface="Times New Roman" panose="02020603050405020304" pitchFamily="18" charset="0"/>
                <a:ea typeface="仿宋_GB2312"/>
              </a:rPr>
              <a:t>ij</a:t>
            </a:r>
            <a:r>
              <a:rPr lang="en-US" altLang="zh-CN" dirty="0">
                <a:latin typeface="Times New Roman" panose="02020603050405020304" pitchFamily="18" charset="0"/>
                <a:ea typeface="仿宋_GB2312"/>
              </a:rPr>
              <a:t>：</a:t>
            </a:r>
            <a:endParaRPr lang="en-GB" altLang="zh-CN" dirty="0">
              <a:latin typeface="Times New Roman" panose="02020603050405020304" pitchFamily="18" charset="0"/>
            </a:endParaRPr>
          </a:p>
          <a:p>
            <a:r>
              <a:rPr lang="en-US" altLang="zh-CN" dirty="0">
                <a:latin typeface="Times New Roman" panose="02020603050405020304" pitchFamily="18" charset="0"/>
                <a:ea typeface="仿宋_GB2312"/>
              </a:rPr>
              <a:t>                                  </a:t>
            </a:r>
            <a:r>
              <a:rPr lang="en-GB" altLang="zh-CN" dirty="0">
                <a:latin typeface="Times New Roman" panose="02020603050405020304" pitchFamily="18" charset="0"/>
              </a:rPr>
              <a:t> </a:t>
            </a:r>
            <a:endParaRPr lang="en-GB" altLang="zh-CN" dirty="0">
              <a:latin typeface="Times New Roman" panose="02020603050405020304" pitchFamily="18" charset="0"/>
            </a:endParaRPr>
          </a:p>
        </p:txBody>
      </p:sp>
      <p:graphicFrame>
        <p:nvGraphicFramePr>
          <p:cNvPr id="55299" name="Object 0"/>
          <p:cNvGraphicFramePr>
            <a:graphicFrameLocks noChangeAspect="1"/>
          </p:cNvGraphicFramePr>
          <p:nvPr/>
        </p:nvGraphicFramePr>
        <p:xfrm>
          <a:off x="3732213" y="2351088"/>
          <a:ext cx="1590675" cy="1008062"/>
        </p:xfrm>
        <a:graphic>
          <a:graphicData uri="http://schemas.openxmlformats.org/presentationml/2006/ole">
            <mc:AlternateContent xmlns:mc="http://schemas.openxmlformats.org/markup-compatibility/2006">
              <mc:Choice xmlns:v="urn:schemas-microsoft-com:vml" Requires="v">
                <p:oleObj spid="_x0000_s3087" name="" r:id="rId1" imgW="673100" imgH="431800" progId="Equation.3">
                  <p:embed/>
                </p:oleObj>
              </mc:Choice>
              <mc:Fallback>
                <p:oleObj name="" r:id="rId1" imgW="673100" imgH="431800" progId="Equation.3">
                  <p:embed/>
                  <p:pic>
                    <p:nvPicPr>
                      <p:cNvPr id="0" name="图片 3086"/>
                      <p:cNvPicPr/>
                      <p:nvPr/>
                    </p:nvPicPr>
                    <p:blipFill>
                      <a:blip r:embed="rId2"/>
                      <a:stretch>
                        <a:fillRect/>
                      </a:stretch>
                    </p:blipFill>
                    <p:spPr>
                      <a:xfrm>
                        <a:off x="3732213" y="2351088"/>
                        <a:ext cx="1590675" cy="1008062"/>
                      </a:xfrm>
                      <a:prstGeom prst="rect">
                        <a:avLst/>
                      </a:prstGeom>
                      <a:solidFill>
                        <a:schemeClr val="tx2"/>
                      </a:solidFill>
                      <a:ln w="38100">
                        <a:noFill/>
                        <a:miter/>
                      </a:ln>
                    </p:spPr>
                  </p:pic>
                </p:oleObj>
              </mc:Fallback>
            </mc:AlternateContent>
          </a:graphicData>
        </a:graphic>
      </p:graphicFrame>
      <p:graphicFrame>
        <p:nvGraphicFramePr>
          <p:cNvPr id="55300" name="Object 1"/>
          <p:cNvGraphicFramePr>
            <a:graphicFrameLocks noChangeAspect="1"/>
          </p:cNvGraphicFramePr>
          <p:nvPr/>
        </p:nvGraphicFramePr>
        <p:xfrm>
          <a:off x="3525838" y="5391150"/>
          <a:ext cx="2417762" cy="911225"/>
        </p:xfrm>
        <a:graphic>
          <a:graphicData uri="http://schemas.openxmlformats.org/presentationml/2006/ole">
            <mc:AlternateContent xmlns:mc="http://schemas.openxmlformats.org/markup-compatibility/2006">
              <mc:Choice xmlns:v="urn:schemas-microsoft-com:vml" Requires="v">
                <p:oleObj spid="_x0000_s3090" name="" r:id="rId3" imgW="1117600" imgH="419100" progId="Equation.3">
                  <p:embed/>
                </p:oleObj>
              </mc:Choice>
              <mc:Fallback>
                <p:oleObj name="" r:id="rId3" imgW="1117600" imgH="419100" progId="Equation.3">
                  <p:embed/>
                  <p:pic>
                    <p:nvPicPr>
                      <p:cNvPr id="0" name="图片 3089"/>
                      <p:cNvPicPr/>
                      <p:nvPr/>
                    </p:nvPicPr>
                    <p:blipFill>
                      <a:blip r:embed="rId4"/>
                      <a:stretch>
                        <a:fillRect/>
                      </a:stretch>
                    </p:blipFill>
                    <p:spPr>
                      <a:xfrm>
                        <a:off x="3525838" y="5391150"/>
                        <a:ext cx="2417762" cy="911225"/>
                      </a:xfrm>
                      <a:prstGeom prst="rect">
                        <a:avLst/>
                      </a:prstGeom>
                      <a:solidFill>
                        <a:schemeClr val="tx2"/>
                      </a:solidFill>
                      <a:ln w="38100">
                        <a:noFill/>
                        <a:miter/>
                      </a:ln>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7"/>
          <p:cNvSpPr/>
          <p:nvPr/>
        </p:nvSpPr>
        <p:spPr>
          <a:xfrm>
            <a:off x="1187450" y="836613"/>
            <a:ext cx="7200900" cy="5254625"/>
          </a:xfrm>
          <a:prstGeom prst="rect">
            <a:avLst/>
          </a:prstGeom>
          <a:noFill/>
          <a:ln w="9525">
            <a:noFill/>
          </a:ln>
        </p:spPr>
        <p:txBody>
          <a:bodyPr lIns="82945" tIns="41473" rIns="82945" bIns="41473" anchor="t" anchorCtr="0">
            <a:spAutoFit/>
          </a:bodyPr>
          <a:p>
            <a:pPr algn="just"/>
            <a:r>
              <a:rPr lang="zh-CN" altLang="en-GB" dirty="0">
                <a:latin typeface="Times New Roman" panose="02020603050405020304" pitchFamily="18" charset="0"/>
                <a:ea typeface="仿宋_GB2312"/>
              </a:rPr>
              <a:t>③定义一个新节点</a:t>
            </a:r>
            <a:r>
              <a:rPr lang="en-US" altLang="zh-CN" i="1" dirty="0">
                <a:latin typeface="Times New Roman" panose="02020603050405020304" pitchFamily="18" charset="0"/>
                <a:ea typeface="仿宋_GB2312"/>
              </a:rPr>
              <a:t>u</a:t>
            </a:r>
            <a:r>
              <a:rPr lang="en-US" altLang="zh-CN" dirty="0">
                <a:latin typeface="Times New Roman" panose="02020603050405020304" pitchFamily="18" charset="0"/>
                <a:ea typeface="仿宋_GB2312"/>
              </a:rPr>
              <a:t>，</a:t>
            </a:r>
            <a:r>
              <a:rPr lang="en-US" altLang="zh-CN" i="1" dirty="0">
                <a:latin typeface="Times New Roman" panose="02020603050405020304" pitchFamily="18" charset="0"/>
                <a:ea typeface="仿宋_GB2312"/>
              </a:rPr>
              <a:t>u</a:t>
            </a:r>
            <a:r>
              <a:rPr lang="zh-CN" altLang="en-US" dirty="0">
                <a:latin typeface="Times New Roman" panose="02020603050405020304" pitchFamily="18" charset="0"/>
                <a:ea typeface="仿宋_GB2312"/>
              </a:rPr>
              <a:t>节点由节点</a:t>
            </a:r>
            <a:r>
              <a:rPr lang="en-US" altLang="zh-CN" i="1" dirty="0">
                <a:latin typeface="Times New Roman" panose="02020603050405020304" pitchFamily="18" charset="0"/>
                <a:ea typeface="仿宋_GB2312"/>
              </a:rPr>
              <a:t>i</a:t>
            </a:r>
            <a:r>
              <a:rPr lang="zh-CN" altLang="en-US" dirty="0">
                <a:latin typeface="Times New Roman" panose="02020603050405020304" pitchFamily="18" charset="0"/>
                <a:ea typeface="仿宋_GB2312"/>
              </a:rPr>
              <a:t>和</a:t>
            </a:r>
            <a:r>
              <a:rPr lang="en-US" altLang="zh-CN" i="1" dirty="0">
                <a:latin typeface="Times New Roman" panose="02020603050405020304" pitchFamily="18" charset="0"/>
                <a:ea typeface="仿宋_GB2312"/>
              </a:rPr>
              <a:t>j</a:t>
            </a:r>
            <a:r>
              <a:rPr lang="zh-CN" altLang="en-US" dirty="0">
                <a:latin typeface="Times New Roman" panose="02020603050405020304" pitchFamily="18" charset="0"/>
                <a:ea typeface="仿宋_GB2312"/>
              </a:rPr>
              <a:t>组合而成。节点</a:t>
            </a:r>
            <a:r>
              <a:rPr lang="en-US" altLang="zh-CN" i="1" dirty="0">
                <a:latin typeface="Times New Roman" panose="02020603050405020304" pitchFamily="18" charset="0"/>
                <a:ea typeface="仿宋_GB2312"/>
              </a:rPr>
              <a:t>u</a:t>
            </a:r>
            <a:r>
              <a:rPr lang="zh-CN" altLang="en-US" dirty="0">
                <a:latin typeface="Times New Roman" panose="02020603050405020304" pitchFamily="18" charset="0"/>
                <a:ea typeface="仿宋_GB2312"/>
              </a:rPr>
              <a:t>与节点</a:t>
            </a:r>
            <a:r>
              <a:rPr lang="en-US" altLang="zh-CN" i="1" dirty="0">
                <a:latin typeface="Times New Roman" panose="02020603050405020304" pitchFamily="18" charset="0"/>
                <a:ea typeface="仿宋_GB2312"/>
              </a:rPr>
              <a:t>i</a:t>
            </a:r>
            <a:r>
              <a:rPr lang="zh-CN" altLang="en-US" dirty="0">
                <a:latin typeface="Times New Roman" panose="02020603050405020304" pitchFamily="18" charset="0"/>
                <a:ea typeface="仿宋_GB2312"/>
              </a:rPr>
              <a:t>和</a:t>
            </a:r>
            <a:r>
              <a:rPr lang="en-US" altLang="zh-CN" i="1" dirty="0">
                <a:latin typeface="Times New Roman" panose="02020603050405020304" pitchFamily="18" charset="0"/>
                <a:ea typeface="仿宋_GB2312"/>
              </a:rPr>
              <a:t>j</a:t>
            </a:r>
            <a:r>
              <a:rPr lang="zh-CN" altLang="en-US" dirty="0">
                <a:latin typeface="Times New Roman" panose="02020603050405020304" pitchFamily="18" charset="0"/>
                <a:ea typeface="仿宋_GB2312"/>
              </a:rPr>
              <a:t>的距离为：</a:t>
            </a:r>
            <a:endParaRPr lang="zh-CN" altLang="en-GB" dirty="0">
              <a:latin typeface="Times New Roman" panose="02020603050405020304" pitchFamily="18" charset="0"/>
            </a:endParaRPr>
          </a:p>
          <a:p>
            <a:pPr algn="just"/>
            <a:r>
              <a:rPr lang="zh-CN" altLang="en-US" dirty="0">
                <a:latin typeface="Times New Roman" panose="02020603050405020304" pitchFamily="18" charset="0"/>
                <a:ea typeface="仿宋_GB2312"/>
              </a:rPr>
              <a:t>                 </a:t>
            </a:r>
            <a:endParaRPr lang="zh-CN" altLang="en-GB" dirty="0">
              <a:latin typeface="Times New Roman" panose="02020603050405020304" pitchFamily="18" charset="0"/>
            </a:endParaRPr>
          </a:p>
          <a:p>
            <a:pPr algn="just"/>
            <a:endParaRPr lang="zh-CN" altLang="en-GB" dirty="0">
              <a:latin typeface="Times New Roman" panose="02020603050405020304" pitchFamily="18" charset="0"/>
            </a:endParaRPr>
          </a:p>
          <a:p>
            <a:pPr algn="just"/>
            <a:endParaRPr lang="zh-CN" altLang="en-GB" dirty="0">
              <a:latin typeface="Times New Roman" panose="02020603050405020304" pitchFamily="18" charset="0"/>
            </a:endParaRPr>
          </a:p>
          <a:p>
            <a:pPr algn="just"/>
            <a:r>
              <a:rPr lang="zh-CN" altLang="en-GB" dirty="0">
                <a:latin typeface="Times New Roman" panose="02020603050405020304" pitchFamily="18" charset="0"/>
                <a:ea typeface="仿宋_GB2312"/>
              </a:rPr>
              <a:t>节点</a:t>
            </a:r>
            <a:r>
              <a:rPr lang="en-US" altLang="zh-CN" i="1" dirty="0">
                <a:latin typeface="Times New Roman" panose="02020603050405020304" pitchFamily="18" charset="0"/>
                <a:ea typeface="仿宋_GB2312"/>
              </a:rPr>
              <a:t>u</a:t>
            </a:r>
            <a:r>
              <a:rPr lang="zh-CN" altLang="en-US" dirty="0">
                <a:latin typeface="Times New Roman" panose="02020603050405020304" pitchFamily="18" charset="0"/>
                <a:ea typeface="仿宋_GB2312"/>
              </a:rPr>
              <a:t>与系统树其它节点</a:t>
            </a:r>
            <a:r>
              <a:rPr lang="en-US" altLang="zh-CN" i="1" dirty="0">
                <a:latin typeface="Times New Roman" panose="02020603050405020304" pitchFamily="18" charset="0"/>
                <a:ea typeface="仿宋_GB2312"/>
              </a:rPr>
              <a:t>k</a:t>
            </a:r>
            <a:r>
              <a:rPr lang="zh-CN" altLang="en-US" dirty="0">
                <a:latin typeface="Times New Roman" panose="02020603050405020304" pitchFamily="18" charset="0"/>
                <a:ea typeface="仿宋_GB2312"/>
              </a:rPr>
              <a:t>的距离为：</a:t>
            </a:r>
            <a:endParaRPr lang="zh-CN" altLang="en-GB" dirty="0">
              <a:latin typeface="Times New Roman" panose="02020603050405020304" pitchFamily="18" charset="0"/>
            </a:endParaRPr>
          </a:p>
          <a:p>
            <a:pPr algn="just"/>
            <a:r>
              <a:rPr lang="zh-CN" altLang="en-US" dirty="0">
                <a:latin typeface="Times New Roman" panose="02020603050405020304" pitchFamily="18" charset="0"/>
                <a:ea typeface="仿宋_GB2312"/>
              </a:rPr>
              <a:t>                                     </a:t>
            </a:r>
            <a:endParaRPr lang="zh-CN" altLang="en-US" dirty="0">
              <a:latin typeface="Times New Roman" panose="02020603050405020304" pitchFamily="18" charset="0"/>
              <a:ea typeface="仿宋_GB2312"/>
            </a:endParaRPr>
          </a:p>
          <a:p>
            <a:pPr algn="just"/>
            <a:endParaRPr lang="zh-CN" altLang="en-GB" dirty="0">
              <a:latin typeface="Times New Roman" panose="02020603050405020304" pitchFamily="18" charset="0"/>
            </a:endParaRPr>
          </a:p>
          <a:p>
            <a:pPr algn="just"/>
            <a:endParaRPr lang="zh-CN" altLang="en-GB" dirty="0">
              <a:latin typeface="Times New Roman" panose="02020603050405020304" pitchFamily="18" charset="0"/>
              <a:ea typeface="仿宋_GB2312"/>
            </a:endParaRPr>
          </a:p>
          <a:p>
            <a:pPr algn="just"/>
            <a:r>
              <a:rPr lang="zh-CN" altLang="en-GB" dirty="0">
                <a:latin typeface="Times New Roman" panose="02020603050405020304" pitchFamily="18" charset="0"/>
                <a:ea typeface="仿宋_GB2312"/>
              </a:rPr>
              <a:t>④从距离矩阵中删除列节点</a:t>
            </a:r>
            <a:r>
              <a:rPr lang="en-US" altLang="zh-CN" i="1" dirty="0">
                <a:latin typeface="Times New Roman" panose="02020603050405020304" pitchFamily="18" charset="0"/>
                <a:ea typeface="仿宋_GB2312"/>
              </a:rPr>
              <a:t>i</a:t>
            </a:r>
            <a:r>
              <a:rPr lang="zh-CN" altLang="en-US" dirty="0">
                <a:latin typeface="Times New Roman" panose="02020603050405020304" pitchFamily="18" charset="0"/>
                <a:ea typeface="仿宋_GB2312"/>
              </a:rPr>
              <a:t>和</a:t>
            </a:r>
            <a:r>
              <a:rPr lang="en-US" altLang="zh-CN" i="1" dirty="0">
                <a:latin typeface="Times New Roman" panose="02020603050405020304" pitchFamily="18" charset="0"/>
                <a:ea typeface="仿宋_GB2312"/>
              </a:rPr>
              <a:t>j</a:t>
            </a:r>
            <a:r>
              <a:rPr lang="zh-CN" altLang="en-US" dirty="0">
                <a:latin typeface="Times New Roman" panose="02020603050405020304" pitchFamily="18" charset="0"/>
                <a:ea typeface="仿宋_GB2312"/>
              </a:rPr>
              <a:t>的距离，</a:t>
            </a:r>
            <a:r>
              <a:rPr lang="en-US" altLang="zh-CN" i="1" dirty="0">
                <a:latin typeface="Times New Roman" panose="02020603050405020304" pitchFamily="18" charset="0"/>
                <a:ea typeface="仿宋_GB2312"/>
              </a:rPr>
              <a:t>N</a:t>
            </a:r>
            <a:r>
              <a:rPr lang="zh-CN" altLang="en-US" dirty="0">
                <a:latin typeface="Times New Roman" panose="02020603050405020304" pitchFamily="18" charset="0"/>
                <a:ea typeface="仿宋_GB2312"/>
              </a:rPr>
              <a:t>值(总节点数)减去1</a:t>
            </a:r>
            <a:endParaRPr lang="en-US" altLang="zh-CN" dirty="0">
              <a:latin typeface="Times New Roman" panose="02020603050405020304" pitchFamily="18" charset="0"/>
              <a:ea typeface="仿宋_GB2312"/>
            </a:endParaRPr>
          </a:p>
          <a:p>
            <a:pPr algn="just"/>
            <a:endParaRPr lang="zh-CN" altLang="en-GB" dirty="0">
              <a:latin typeface="Times New Roman" panose="02020603050405020304" pitchFamily="18" charset="0"/>
            </a:endParaRPr>
          </a:p>
          <a:p>
            <a:r>
              <a:rPr lang="zh-CN" altLang="en-US" dirty="0">
                <a:latin typeface="Times New Roman" panose="02020603050405020304" pitchFamily="18" charset="0"/>
                <a:ea typeface="仿宋_GB2312"/>
              </a:rPr>
              <a:t>⑤如果尚余2个以上终端节点，返回到步骤①继续计算，直至系统树完全建成。</a:t>
            </a:r>
            <a:r>
              <a:rPr lang="zh-CN" altLang="en-GB" dirty="0">
                <a:latin typeface="Times New Roman" panose="02020603050405020304" pitchFamily="18" charset="0"/>
              </a:rPr>
              <a:t> </a:t>
            </a:r>
            <a:endParaRPr lang="zh-CN" altLang="en-GB" dirty="0">
              <a:latin typeface="Times New Roman" panose="02020603050405020304" pitchFamily="18" charset="0"/>
            </a:endParaRPr>
          </a:p>
        </p:txBody>
      </p:sp>
      <p:graphicFrame>
        <p:nvGraphicFramePr>
          <p:cNvPr id="56322" name="Object 0"/>
          <p:cNvGraphicFramePr>
            <a:graphicFrameLocks noChangeAspect="1"/>
          </p:cNvGraphicFramePr>
          <p:nvPr/>
        </p:nvGraphicFramePr>
        <p:xfrm>
          <a:off x="2659063" y="1724025"/>
          <a:ext cx="2057400" cy="715963"/>
        </p:xfrm>
        <a:graphic>
          <a:graphicData uri="http://schemas.openxmlformats.org/presentationml/2006/ole">
            <mc:AlternateContent xmlns:mc="http://schemas.openxmlformats.org/markup-compatibility/2006">
              <mc:Choice xmlns:v="urn:schemas-microsoft-com:vml" Requires="v">
                <p:oleObj spid="_x0000_s3089" name="" r:id="rId1" imgW="1282700" imgH="444500" progId="Equation.3">
                  <p:embed/>
                </p:oleObj>
              </mc:Choice>
              <mc:Fallback>
                <p:oleObj name="" r:id="rId1" imgW="1282700" imgH="444500" progId="Equation.3">
                  <p:embed/>
                  <p:pic>
                    <p:nvPicPr>
                      <p:cNvPr id="0" name="图片 3088"/>
                      <p:cNvPicPr/>
                      <p:nvPr/>
                    </p:nvPicPr>
                    <p:blipFill>
                      <a:blip r:embed="rId2"/>
                      <a:stretch>
                        <a:fillRect/>
                      </a:stretch>
                    </p:blipFill>
                    <p:spPr>
                      <a:xfrm>
                        <a:off x="2659063" y="1724025"/>
                        <a:ext cx="2057400" cy="715963"/>
                      </a:xfrm>
                      <a:prstGeom prst="rect">
                        <a:avLst/>
                      </a:prstGeom>
                      <a:solidFill>
                        <a:schemeClr val="tx2"/>
                      </a:solidFill>
                      <a:ln w="38100">
                        <a:noFill/>
                        <a:miter/>
                      </a:ln>
                    </p:spPr>
                  </p:pic>
                </p:oleObj>
              </mc:Fallback>
            </mc:AlternateContent>
          </a:graphicData>
        </a:graphic>
      </p:graphicFrame>
      <p:graphicFrame>
        <p:nvGraphicFramePr>
          <p:cNvPr id="56323" name="Object 1"/>
          <p:cNvGraphicFramePr>
            <a:graphicFrameLocks noChangeAspect="1"/>
          </p:cNvGraphicFramePr>
          <p:nvPr/>
        </p:nvGraphicFramePr>
        <p:xfrm>
          <a:off x="5908675" y="1789113"/>
          <a:ext cx="1687513" cy="458787"/>
        </p:xfrm>
        <a:graphic>
          <a:graphicData uri="http://schemas.openxmlformats.org/presentationml/2006/ole">
            <mc:AlternateContent xmlns:mc="http://schemas.openxmlformats.org/markup-compatibility/2006">
              <mc:Choice xmlns:v="urn:schemas-microsoft-com:vml" Requires="v">
                <p:oleObj spid="_x0000_s3091" name="" r:id="rId3" imgW="876300" imgH="241300" progId="Equation.3">
                  <p:embed/>
                </p:oleObj>
              </mc:Choice>
              <mc:Fallback>
                <p:oleObj name="" r:id="rId3" imgW="876300" imgH="241300" progId="Equation.3">
                  <p:embed/>
                  <p:pic>
                    <p:nvPicPr>
                      <p:cNvPr id="0" name="图片 3090"/>
                      <p:cNvPicPr/>
                      <p:nvPr/>
                    </p:nvPicPr>
                    <p:blipFill>
                      <a:blip r:embed="rId4"/>
                      <a:stretch>
                        <a:fillRect/>
                      </a:stretch>
                    </p:blipFill>
                    <p:spPr>
                      <a:xfrm>
                        <a:off x="5908675" y="1789113"/>
                        <a:ext cx="1687513" cy="458787"/>
                      </a:xfrm>
                      <a:prstGeom prst="rect">
                        <a:avLst/>
                      </a:prstGeom>
                      <a:solidFill>
                        <a:schemeClr val="tx2"/>
                      </a:solidFill>
                      <a:ln w="38100">
                        <a:noFill/>
                        <a:miter/>
                      </a:ln>
                    </p:spPr>
                  </p:pic>
                </p:oleObj>
              </mc:Fallback>
            </mc:AlternateContent>
          </a:graphicData>
        </a:graphic>
      </p:graphicFrame>
      <p:graphicFrame>
        <p:nvGraphicFramePr>
          <p:cNvPr id="56324" name="Object 2"/>
          <p:cNvGraphicFramePr>
            <a:graphicFrameLocks noChangeAspect="1"/>
          </p:cNvGraphicFramePr>
          <p:nvPr/>
        </p:nvGraphicFramePr>
        <p:xfrm>
          <a:off x="3143250" y="3230563"/>
          <a:ext cx="2005013" cy="663575"/>
        </p:xfrm>
        <a:graphic>
          <a:graphicData uri="http://schemas.openxmlformats.org/presentationml/2006/ole">
            <mc:AlternateContent xmlns:mc="http://schemas.openxmlformats.org/markup-compatibility/2006">
              <mc:Choice xmlns:v="urn:schemas-microsoft-com:vml" Requires="v">
                <p:oleObj spid="_x0000_s3088" name="" r:id="rId5" imgW="1270000" imgH="419100" progId="Equation.3">
                  <p:embed/>
                </p:oleObj>
              </mc:Choice>
              <mc:Fallback>
                <p:oleObj name="" r:id="rId5" imgW="1270000" imgH="419100" progId="Equation.3">
                  <p:embed/>
                  <p:pic>
                    <p:nvPicPr>
                      <p:cNvPr id="0" name="图片 3087"/>
                      <p:cNvPicPr/>
                      <p:nvPr/>
                    </p:nvPicPr>
                    <p:blipFill>
                      <a:blip r:embed="rId6"/>
                      <a:stretch>
                        <a:fillRect/>
                      </a:stretch>
                    </p:blipFill>
                    <p:spPr>
                      <a:xfrm>
                        <a:off x="3143250" y="3230563"/>
                        <a:ext cx="2005013" cy="663575"/>
                      </a:xfrm>
                      <a:prstGeom prst="rect">
                        <a:avLst/>
                      </a:prstGeom>
                      <a:solidFill>
                        <a:schemeClr val="tx2"/>
                      </a:solidFill>
                      <a:ln w="38100">
                        <a:noFill/>
                        <a:miter/>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title"/>
          </p:nvPr>
        </p:nvSpPr>
        <p:spPr/>
        <p:txBody>
          <a:bodyPr wrap="square" lIns="91440" tIns="45720" rIns="91440" bIns="45720" anchor="ctr" anchorCtr="0"/>
          <a:p>
            <a:pPr eaLnBrk="1"/>
            <a:r>
              <a:rPr lang="zh-CN" altLang="en-US" dirty="0">
                <a:ea typeface="仿宋_GB2312"/>
              </a:rPr>
              <a:t>同样以线粒体</a:t>
            </a:r>
            <a:r>
              <a:rPr lang="en-US" altLang="zh-CN" dirty="0">
                <a:ea typeface="仿宋_GB2312"/>
              </a:rPr>
              <a:t>DNA</a:t>
            </a:r>
            <a:r>
              <a:rPr lang="zh-CN" altLang="en-US" dirty="0">
                <a:ea typeface="仿宋_GB2312"/>
              </a:rPr>
              <a:t>为例</a:t>
            </a:r>
            <a:endParaRPr lang="zh-CN" altLang="en-US" dirty="0">
              <a:ea typeface="仿宋_GB2312"/>
            </a:endParaRPr>
          </a:p>
        </p:txBody>
      </p:sp>
      <p:sp>
        <p:nvSpPr>
          <p:cNvPr id="57346" name="Rectangle 4"/>
          <p:cNvSpPr/>
          <p:nvPr/>
        </p:nvSpPr>
        <p:spPr>
          <a:xfrm>
            <a:off x="987425" y="1844675"/>
            <a:ext cx="8156575" cy="636588"/>
          </a:xfrm>
          <a:prstGeom prst="rect">
            <a:avLst/>
          </a:prstGeom>
          <a:noFill/>
          <a:ln w="9525">
            <a:noFill/>
          </a:ln>
        </p:spPr>
        <p:txBody>
          <a:bodyPr lIns="82945" tIns="41473" rIns="82945" bIns="41473" anchor="t" anchorCtr="0">
            <a:spAutoFit/>
          </a:bodyPr>
          <a:p>
            <a:pPr algn="just"/>
            <a:r>
              <a:rPr lang="zh-CN" altLang="en-GB" sz="1800" b="1" dirty="0">
                <a:latin typeface="Times New Roman" panose="02020603050405020304" pitchFamily="18" charset="0"/>
                <a:ea typeface="仿宋_GB2312"/>
              </a:rPr>
              <a:t>邻接法计算线粒体序列</a:t>
            </a:r>
            <a:r>
              <a:rPr lang="zh-CN" altLang="en-US" sz="1800" b="1" dirty="0">
                <a:latin typeface="Times New Roman" panose="02020603050405020304" pitchFamily="18" charset="0"/>
                <a:ea typeface="仿宋_GB2312"/>
              </a:rPr>
              <a:t>的距离</a:t>
            </a:r>
            <a:r>
              <a:rPr lang="en-US" altLang="zh-CN" sz="1800" b="1" i="1" dirty="0">
                <a:latin typeface="Times New Roman" panose="02020603050405020304" pitchFamily="18" charset="0"/>
                <a:ea typeface="仿宋_GB2312"/>
              </a:rPr>
              <a:t>d</a:t>
            </a:r>
            <a:r>
              <a:rPr lang="en-US" altLang="zh-CN" sz="1800" b="1" i="1" baseline="-30000" dirty="0">
                <a:latin typeface="Times New Roman" panose="02020603050405020304" pitchFamily="18" charset="0"/>
                <a:ea typeface="仿宋_GB2312"/>
              </a:rPr>
              <a:t>ij </a:t>
            </a:r>
            <a:r>
              <a:rPr lang="en-US" altLang="zh-CN" sz="1800" b="1" i="1" dirty="0">
                <a:latin typeface="Times New Roman" panose="02020603050405020304" pitchFamily="18" charset="0"/>
                <a:ea typeface="仿宋_GB2312"/>
              </a:rPr>
              <a:t>(</a:t>
            </a:r>
            <a:r>
              <a:rPr lang="zh-CN" altLang="en-US" sz="1800" b="1" dirty="0">
                <a:latin typeface="Times New Roman" panose="02020603050405020304" pitchFamily="18" charset="0"/>
                <a:ea typeface="仿宋_GB2312"/>
              </a:rPr>
              <a:t>上对角线部分) 和</a:t>
            </a:r>
            <a:r>
              <a:rPr lang="en-US" altLang="zh-CN" sz="1800" b="1" i="1" dirty="0">
                <a:latin typeface="Times New Roman" panose="02020603050405020304" pitchFamily="18" charset="0"/>
                <a:ea typeface="仿宋_GB2312"/>
              </a:rPr>
              <a:t>M</a:t>
            </a:r>
            <a:r>
              <a:rPr lang="en-US" altLang="zh-CN" sz="1800" b="1" i="1" baseline="-30000" dirty="0">
                <a:latin typeface="Times New Roman" panose="02020603050405020304" pitchFamily="18" charset="0"/>
                <a:ea typeface="仿宋_GB2312"/>
              </a:rPr>
              <a:t>ij </a:t>
            </a:r>
            <a:r>
              <a:rPr lang="en-US" altLang="zh-CN" sz="1800" b="1" i="1" dirty="0">
                <a:latin typeface="Times New Roman" panose="02020603050405020304" pitchFamily="18" charset="0"/>
                <a:ea typeface="仿宋_GB2312"/>
              </a:rPr>
              <a:t>(</a:t>
            </a:r>
            <a:r>
              <a:rPr lang="zh-CN" altLang="en-US" sz="1800" b="1" dirty="0">
                <a:latin typeface="Times New Roman" panose="02020603050405020304" pitchFamily="18" charset="0"/>
                <a:ea typeface="仿宋_GB2312"/>
              </a:rPr>
              <a:t>下对角线部分)</a:t>
            </a:r>
            <a:endParaRPr lang="zh-CN" altLang="en-GB" sz="1800" b="1" dirty="0">
              <a:latin typeface="Times New Roman" panose="02020603050405020304" pitchFamily="18" charset="0"/>
            </a:endParaRPr>
          </a:p>
          <a:p>
            <a:endParaRPr lang="zh-CN" altLang="en-GB" sz="1800" b="1" dirty="0">
              <a:latin typeface="Times New Roman" panose="02020603050405020304" pitchFamily="18" charset="0"/>
            </a:endParaRPr>
          </a:p>
        </p:txBody>
      </p:sp>
      <p:grpSp>
        <p:nvGrpSpPr>
          <p:cNvPr id="57347" name="Group 175"/>
          <p:cNvGrpSpPr/>
          <p:nvPr/>
        </p:nvGrpSpPr>
        <p:grpSpPr>
          <a:xfrm>
            <a:off x="877888" y="2327275"/>
            <a:ext cx="7969250" cy="4071938"/>
            <a:chOff x="-3" y="400"/>
            <a:chExt cx="4121" cy="2827"/>
          </a:xfrm>
        </p:grpSpPr>
        <p:grpSp>
          <p:nvGrpSpPr>
            <p:cNvPr id="57348" name="Group 173"/>
            <p:cNvGrpSpPr/>
            <p:nvPr/>
          </p:nvGrpSpPr>
          <p:grpSpPr>
            <a:xfrm>
              <a:off x="0" y="403"/>
              <a:ext cx="4115" cy="2821"/>
              <a:chOff x="0" y="403"/>
              <a:chExt cx="4115" cy="2821"/>
            </a:xfrm>
          </p:grpSpPr>
          <p:grpSp>
            <p:nvGrpSpPr>
              <p:cNvPr id="57349" name="Group 62"/>
              <p:cNvGrpSpPr/>
              <p:nvPr/>
            </p:nvGrpSpPr>
            <p:grpSpPr>
              <a:xfrm>
                <a:off x="0" y="403"/>
                <a:ext cx="512" cy="403"/>
                <a:chOff x="0" y="403"/>
                <a:chExt cx="512" cy="403"/>
              </a:xfrm>
            </p:grpSpPr>
            <p:sp>
              <p:nvSpPr>
                <p:cNvPr id="57350" name="Rectangle 5"/>
                <p:cNvSpPr/>
                <p:nvPr/>
              </p:nvSpPr>
              <p:spPr>
                <a:xfrm>
                  <a:off x="43" y="403"/>
                  <a:ext cx="426"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7351" name="Rectangle 61"/>
                <p:cNvSpPr/>
                <p:nvPr/>
              </p:nvSpPr>
              <p:spPr>
                <a:xfrm>
                  <a:off x="0"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52" name="Group 64"/>
              <p:cNvGrpSpPr/>
              <p:nvPr/>
            </p:nvGrpSpPr>
            <p:grpSpPr>
              <a:xfrm>
                <a:off x="512" y="403"/>
                <a:ext cx="512" cy="403"/>
                <a:chOff x="512" y="403"/>
                <a:chExt cx="512" cy="403"/>
              </a:xfrm>
            </p:grpSpPr>
            <p:sp>
              <p:nvSpPr>
                <p:cNvPr id="57353" name="Rectangle 6"/>
                <p:cNvSpPr/>
                <p:nvPr/>
              </p:nvSpPr>
              <p:spPr>
                <a:xfrm>
                  <a:off x="555" y="403"/>
                  <a:ext cx="426"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7354" name="Rectangle 63"/>
                <p:cNvSpPr/>
                <p:nvPr/>
              </p:nvSpPr>
              <p:spPr>
                <a:xfrm>
                  <a:off x="512"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55" name="Group 66"/>
              <p:cNvGrpSpPr/>
              <p:nvPr/>
            </p:nvGrpSpPr>
            <p:grpSpPr>
              <a:xfrm>
                <a:off x="1024" y="403"/>
                <a:ext cx="512" cy="403"/>
                <a:chOff x="1024" y="403"/>
                <a:chExt cx="512" cy="403"/>
              </a:xfrm>
            </p:grpSpPr>
            <p:sp>
              <p:nvSpPr>
                <p:cNvPr id="57356" name="Rectangle 7"/>
                <p:cNvSpPr/>
                <p:nvPr/>
              </p:nvSpPr>
              <p:spPr>
                <a:xfrm>
                  <a:off x="1067" y="403"/>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hu</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57" name="Rectangle 65"/>
                <p:cNvSpPr/>
                <p:nvPr/>
              </p:nvSpPr>
              <p:spPr>
                <a:xfrm>
                  <a:off x="1024"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58" name="Group 68"/>
              <p:cNvGrpSpPr/>
              <p:nvPr/>
            </p:nvGrpSpPr>
            <p:grpSpPr>
              <a:xfrm>
                <a:off x="1536" y="403"/>
                <a:ext cx="512" cy="403"/>
                <a:chOff x="1536" y="403"/>
                <a:chExt cx="512" cy="403"/>
              </a:xfrm>
            </p:grpSpPr>
            <p:sp>
              <p:nvSpPr>
                <p:cNvPr id="57359" name="Rectangle 8"/>
                <p:cNvSpPr/>
                <p:nvPr/>
              </p:nvSpPr>
              <p:spPr>
                <a:xfrm>
                  <a:off x="1579" y="403"/>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ch</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60" name="Rectangle 67"/>
                <p:cNvSpPr/>
                <p:nvPr/>
              </p:nvSpPr>
              <p:spPr>
                <a:xfrm>
                  <a:off x="1536"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61" name="Group 70"/>
              <p:cNvGrpSpPr/>
              <p:nvPr/>
            </p:nvGrpSpPr>
            <p:grpSpPr>
              <a:xfrm>
                <a:off x="2048" y="403"/>
                <a:ext cx="512" cy="403"/>
                <a:chOff x="2048" y="403"/>
                <a:chExt cx="512" cy="403"/>
              </a:xfrm>
            </p:grpSpPr>
            <p:sp>
              <p:nvSpPr>
                <p:cNvPr id="57362" name="Rectangle 9"/>
                <p:cNvSpPr/>
                <p:nvPr/>
              </p:nvSpPr>
              <p:spPr>
                <a:xfrm>
                  <a:off x="2091" y="403"/>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go</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63" name="Rectangle 69"/>
                <p:cNvSpPr/>
                <p:nvPr/>
              </p:nvSpPr>
              <p:spPr>
                <a:xfrm>
                  <a:off x="2048"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64" name="Group 72"/>
              <p:cNvGrpSpPr/>
              <p:nvPr/>
            </p:nvGrpSpPr>
            <p:grpSpPr>
              <a:xfrm>
                <a:off x="2560" y="403"/>
                <a:ext cx="512" cy="403"/>
                <a:chOff x="2560" y="403"/>
                <a:chExt cx="512" cy="403"/>
              </a:xfrm>
            </p:grpSpPr>
            <p:sp>
              <p:nvSpPr>
                <p:cNvPr id="57365" name="Rectangle 10"/>
                <p:cNvSpPr/>
                <p:nvPr/>
              </p:nvSpPr>
              <p:spPr>
                <a:xfrm>
                  <a:off x="2603" y="403"/>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66" name="Rectangle 71"/>
                <p:cNvSpPr/>
                <p:nvPr/>
              </p:nvSpPr>
              <p:spPr>
                <a:xfrm>
                  <a:off x="2560" y="403"/>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67" name="Group 74"/>
              <p:cNvGrpSpPr/>
              <p:nvPr/>
            </p:nvGrpSpPr>
            <p:grpSpPr>
              <a:xfrm>
                <a:off x="3072" y="403"/>
                <a:ext cx="453" cy="403"/>
                <a:chOff x="3072" y="403"/>
                <a:chExt cx="453" cy="403"/>
              </a:xfrm>
            </p:grpSpPr>
            <p:sp>
              <p:nvSpPr>
                <p:cNvPr id="57368" name="Rectangle 11"/>
                <p:cNvSpPr/>
                <p:nvPr/>
              </p:nvSpPr>
              <p:spPr>
                <a:xfrm>
                  <a:off x="3115" y="403"/>
                  <a:ext cx="367"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69" name="Rectangle 73"/>
                <p:cNvSpPr/>
                <p:nvPr/>
              </p:nvSpPr>
              <p:spPr>
                <a:xfrm>
                  <a:off x="3072" y="403"/>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70" name="Group 76"/>
              <p:cNvGrpSpPr/>
              <p:nvPr/>
            </p:nvGrpSpPr>
            <p:grpSpPr>
              <a:xfrm>
                <a:off x="3525" y="403"/>
                <a:ext cx="590" cy="403"/>
                <a:chOff x="3525" y="403"/>
                <a:chExt cx="590" cy="403"/>
              </a:xfrm>
            </p:grpSpPr>
            <p:sp>
              <p:nvSpPr>
                <p:cNvPr id="57371" name="Rectangle 12"/>
                <p:cNvSpPr/>
                <p:nvPr/>
              </p:nvSpPr>
              <p:spPr>
                <a:xfrm>
                  <a:off x="3568" y="403"/>
                  <a:ext cx="504" cy="403"/>
                </a:xfrm>
                <a:prstGeom prst="rect">
                  <a:avLst/>
                </a:prstGeom>
                <a:noFill/>
                <a:ln w="9525">
                  <a:noFill/>
                </a:ln>
              </p:spPr>
              <p:txBody>
                <a:bodyPr anchor="ctr" anchorCtr="0"/>
                <a:p>
                  <a:pPr algn="ctr"/>
                  <a:r>
                    <a:rPr lang="zh-CN" altLang="en-GB" sz="1800" b="1" dirty="0">
                      <a:latin typeface="Times New Roman" panose="02020603050405020304" pitchFamily="18" charset="0"/>
                      <a:ea typeface="仿宋_GB2312"/>
                    </a:rPr>
                    <a:t>净分歧度</a:t>
                  </a:r>
                  <a:endParaRPr lang="zh-CN" altLang="en-GB" sz="1800" b="1" dirty="0">
                    <a:latin typeface="Times New Roman" panose="02020603050405020304" pitchFamily="18" charset="0"/>
                  </a:endParaRPr>
                </a:p>
              </p:txBody>
            </p:sp>
            <p:sp>
              <p:nvSpPr>
                <p:cNvPr id="57372" name="Rectangle 75"/>
                <p:cNvSpPr/>
                <p:nvPr/>
              </p:nvSpPr>
              <p:spPr>
                <a:xfrm>
                  <a:off x="3525" y="403"/>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73" name="Group 78"/>
              <p:cNvGrpSpPr/>
              <p:nvPr/>
            </p:nvGrpSpPr>
            <p:grpSpPr>
              <a:xfrm>
                <a:off x="0" y="806"/>
                <a:ext cx="512" cy="403"/>
                <a:chOff x="0" y="806"/>
                <a:chExt cx="512" cy="403"/>
              </a:xfrm>
            </p:grpSpPr>
            <p:sp>
              <p:nvSpPr>
                <p:cNvPr id="57374" name="Rectangle 13"/>
                <p:cNvSpPr/>
                <p:nvPr/>
              </p:nvSpPr>
              <p:spPr>
                <a:xfrm>
                  <a:off x="43" y="806"/>
                  <a:ext cx="426"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7375" name="Rectangle 77"/>
                <p:cNvSpPr/>
                <p:nvPr/>
              </p:nvSpPr>
              <p:spPr>
                <a:xfrm>
                  <a:off x="0"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76" name="Group 80"/>
              <p:cNvGrpSpPr/>
              <p:nvPr/>
            </p:nvGrpSpPr>
            <p:grpSpPr>
              <a:xfrm>
                <a:off x="512" y="806"/>
                <a:ext cx="512" cy="403"/>
                <a:chOff x="512" y="806"/>
                <a:chExt cx="512" cy="403"/>
              </a:xfrm>
            </p:grpSpPr>
            <p:sp>
              <p:nvSpPr>
                <p:cNvPr id="57377" name="Rectangle 14"/>
                <p:cNvSpPr/>
                <p:nvPr/>
              </p:nvSpPr>
              <p:spPr>
                <a:xfrm>
                  <a:off x="555" y="806"/>
                  <a:ext cx="426" cy="403"/>
                </a:xfrm>
                <a:prstGeom prst="rect">
                  <a:avLst/>
                </a:prstGeom>
                <a:noFill/>
                <a:ln w="9525">
                  <a:noFill/>
                </a:ln>
              </p:spPr>
              <p:txBody>
                <a:bodyPr anchor="t" anchorCtr="0"/>
                <a:p>
                  <a:pPr algn="just"/>
                  <a:r>
                    <a:rPr lang="zh-CN" altLang="en-GB" sz="1800" b="1" dirty="0">
                      <a:latin typeface="Times New Roman" panose="02020603050405020304" pitchFamily="18" charset="0"/>
                    </a:rPr>
                    <a:t> </a:t>
                  </a:r>
                  <a:endParaRPr lang="zh-CN" altLang="en-GB" sz="1800" b="1" dirty="0">
                    <a:latin typeface="Times New Roman" panose="02020603050405020304" pitchFamily="18" charset="0"/>
                  </a:endParaRPr>
                </a:p>
                <a:p>
                  <a:pPr algn="just"/>
                  <a:endParaRPr lang="zh-CN" altLang="en-GB" sz="1800" b="1" dirty="0">
                    <a:latin typeface="Times New Roman" panose="02020603050405020304" pitchFamily="18" charset="0"/>
                  </a:endParaRPr>
                </a:p>
              </p:txBody>
            </p:sp>
            <p:sp>
              <p:nvSpPr>
                <p:cNvPr id="57378" name="Rectangle 79"/>
                <p:cNvSpPr/>
                <p:nvPr/>
              </p:nvSpPr>
              <p:spPr>
                <a:xfrm>
                  <a:off x="512"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79" name="Group 82"/>
              <p:cNvGrpSpPr/>
              <p:nvPr/>
            </p:nvGrpSpPr>
            <p:grpSpPr>
              <a:xfrm>
                <a:off x="1024" y="806"/>
                <a:ext cx="512" cy="403"/>
                <a:chOff x="1024" y="806"/>
                <a:chExt cx="512" cy="403"/>
              </a:xfrm>
            </p:grpSpPr>
            <p:sp>
              <p:nvSpPr>
                <p:cNvPr id="57380" name="Rectangle 15"/>
                <p:cNvSpPr/>
                <p:nvPr/>
              </p:nvSpPr>
              <p:spPr>
                <a:xfrm>
                  <a:off x="1067" y="806"/>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j=1</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81" name="Rectangle 81"/>
                <p:cNvSpPr/>
                <p:nvPr/>
              </p:nvSpPr>
              <p:spPr>
                <a:xfrm>
                  <a:off x="1024"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82" name="Group 84"/>
              <p:cNvGrpSpPr/>
              <p:nvPr/>
            </p:nvGrpSpPr>
            <p:grpSpPr>
              <a:xfrm>
                <a:off x="1536" y="806"/>
                <a:ext cx="512" cy="403"/>
                <a:chOff x="1536" y="806"/>
                <a:chExt cx="512" cy="403"/>
              </a:xfrm>
            </p:grpSpPr>
            <p:sp>
              <p:nvSpPr>
                <p:cNvPr id="57383" name="Rectangle 16"/>
                <p:cNvSpPr/>
                <p:nvPr/>
              </p:nvSpPr>
              <p:spPr>
                <a:xfrm>
                  <a:off x="1579" y="806"/>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j=2</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84" name="Rectangle 83"/>
                <p:cNvSpPr/>
                <p:nvPr/>
              </p:nvSpPr>
              <p:spPr>
                <a:xfrm>
                  <a:off x="1536"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85" name="Group 86"/>
              <p:cNvGrpSpPr/>
              <p:nvPr/>
            </p:nvGrpSpPr>
            <p:grpSpPr>
              <a:xfrm>
                <a:off x="2048" y="806"/>
                <a:ext cx="512" cy="403"/>
                <a:chOff x="2048" y="806"/>
                <a:chExt cx="512" cy="403"/>
              </a:xfrm>
            </p:grpSpPr>
            <p:sp>
              <p:nvSpPr>
                <p:cNvPr id="57386" name="Rectangle 17"/>
                <p:cNvSpPr/>
                <p:nvPr/>
              </p:nvSpPr>
              <p:spPr>
                <a:xfrm>
                  <a:off x="2091" y="806"/>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j=3</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87" name="Rectangle 85"/>
                <p:cNvSpPr/>
                <p:nvPr/>
              </p:nvSpPr>
              <p:spPr>
                <a:xfrm>
                  <a:off x="2048"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88" name="Group 88"/>
              <p:cNvGrpSpPr/>
              <p:nvPr/>
            </p:nvGrpSpPr>
            <p:grpSpPr>
              <a:xfrm>
                <a:off x="2560" y="806"/>
                <a:ext cx="512" cy="403"/>
                <a:chOff x="2560" y="806"/>
                <a:chExt cx="512" cy="403"/>
              </a:xfrm>
            </p:grpSpPr>
            <p:sp>
              <p:nvSpPr>
                <p:cNvPr id="57389" name="Rectangle 18"/>
                <p:cNvSpPr/>
                <p:nvPr/>
              </p:nvSpPr>
              <p:spPr>
                <a:xfrm>
                  <a:off x="2603" y="806"/>
                  <a:ext cx="426"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j=4</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90" name="Rectangle 87"/>
                <p:cNvSpPr/>
                <p:nvPr/>
              </p:nvSpPr>
              <p:spPr>
                <a:xfrm>
                  <a:off x="2560" y="806"/>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91" name="Group 90"/>
              <p:cNvGrpSpPr/>
              <p:nvPr/>
            </p:nvGrpSpPr>
            <p:grpSpPr>
              <a:xfrm>
                <a:off x="3072" y="806"/>
                <a:ext cx="453" cy="403"/>
                <a:chOff x="3072" y="806"/>
                <a:chExt cx="453" cy="403"/>
              </a:xfrm>
            </p:grpSpPr>
            <p:sp>
              <p:nvSpPr>
                <p:cNvPr id="57392" name="Rectangle 19"/>
                <p:cNvSpPr/>
                <p:nvPr/>
              </p:nvSpPr>
              <p:spPr>
                <a:xfrm>
                  <a:off x="3115" y="806"/>
                  <a:ext cx="367" cy="403"/>
                </a:xfrm>
                <a:prstGeom prst="rect">
                  <a:avLst/>
                </a:prstGeom>
                <a:noFill/>
                <a:ln w="9525">
                  <a:noFill/>
                </a:ln>
              </p:spPr>
              <p:txBody>
                <a:bodyPr anchor="ctr" anchorCtr="0"/>
                <a:p>
                  <a:pPr algn="ctr"/>
                  <a:r>
                    <a:rPr lang="en-US" altLang="zh-CN" sz="1800" b="1" dirty="0">
                      <a:latin typeface="Times New Roman" panose="02020603050405020304" pitchFamily="18" charset="0"/>
                      <a:ea typeface="仿宋_GB2312"/>
                    </a:rPr>
                    <a:t>j=5</a:t>
                  </a:r>
                  <a:endParaRPr lang="en-GB" altLang="zh-CN" sz="1800" b="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93" name="Rectangle 89"/>
                <p:cNvSpPr/>
                <p:nvPr/>
              </p:nvSpPr>
              <p:spPr>
                <a:xfrm>
                  <a:off x="3072" y="806"/>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94" name="Group 92"/>
              <p:cNvGrpSpPr/>
              <p:nvPr/>
            </p:nvGrpSpPr>
            <p:grpSpPr>
              <a:xfrm>
                <a:off x="3525" y="806"/>
                <a:ext cx="590" cy="403"/>
                <a:chOff x="3525" y="806"/>
                <a:chExt cx="590" cy="403"/>
              </a:xfrm>
            </p:grpSpPr>
            <p:sp>
              <p:nvSpPr>
                <p:cNvPr id="57395" name="Rectangle 20"/>
                <p:cNvSpPr/>
                <p:nvPr/>
              </p:nvSpPr>
              <p:spPr>
                <a:xfrm>
                  <a:off x="3568" y="806"/>
                  <a:ext cx="504" cy="403"/>
                </a:xfrm>
                <a:prstGeom prst="rect">
                  <a:avLst/>
                </a:prstGeom>
                <a:noFill/>
                <a:ln w="9525">
                  <a:noFill/>
                </a:ln>
              </p:spPr>
              <p:txBody>
                <a:bodyPr anchor="ctr" anchorCtr="0"/>
                <a:p>
                  <a:pPr algn="ctr"/>
                  <a:r>
                    <a:rPr lang="en-US" altLang="zh-CN" sz="1800" b="1" i="1" dirty="0">
                      <a:latin typeface="Times New Roman" panose="02020603050405020304" pitchFamily="18" charset="0"/>
                      <a:ea typeface="仿宋_GB2312"/>
                    </a:rPr>
                    <a:t>r</a:t>
                  </a:r>
                  <a:r>
                    <a:rPr lang="en-US" altLang="zh-CN" sz="1800" b="1" i="1" baseline="-30000" dirty="0">
                      <a:latin typeface="Times New Roman" panose="02020603050405020304" pitchFamily="18" charset="0"/>
                      <a:ea typeface="仿宋_GB2312"/>
                    </a:rPr>
                    <a:t>i</a:t>
                  </a:r>
                  <a:endParaRPr lang="en-GB" altLang="zh-CN" sz="1800" b="1" i="1" dirty="0">
                    <a:latin typeface="Times New Roman" panose="02020603050405020304" pitchFamily="18" charset="0"/>
                  </a:endParaRPr>
                </a:p>
                <a:p>
                  <a:pPr algn="ctr"/>
                  <a:endParaRPr lang="en-GB" altLang="zh-CN" sz="1800" b="1" dirty="0">
                    <a:latin typeface="Times New Roman" panose="02020603050405020304" pitchFamily="18" charset="0"/>
                  </a:endParaRPr>
                </a:p>
              </p:txBody>
            </p:sp>
            <p:sp>
              <p:nvSpPr>
                <p:cNvPr id="57396" name="Rectangle 91"/>
                <p:cNvSpPr/>
                <p:nvPr/>
              </p:nvSpPr>
              <p:spPr>
                <a:xfrm>
                  <a:off x="3525" y="806"/>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397" name="Group 94"/>
              <p:cNvGrpSpPr/>
              <p:nvPr/>
            </p:nvGrpSpPr>
            <p:grpSpPr>
              <a:xfrm>
                <a:off x="0" y="1209"/>
                <a:ext cx="512" cy="403"/>
                <a:chOff x="0" y="1209"/>
                <a:chExt cx="512" cy="403"/>
              </a:xfrm>
            </p:grpSpPr>
            <p:sp>
              <p:nvSpPr>
                <p:cNvPr id="57398" name="Rectangle 21"/>
                <p:cNvSpPr/>
                <p:nvPr/>
              </p:nvSpPr>
              <p:spPr>
                <a:xfrm>
                  <a:off x="43" y="1209"/>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hu</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399" name="Rectangle 93"/>
                <p:cNvSpPr/>
                <p:nvPr/>
              </p:nvSpPr>
              <p:spPr>
                <a:xfrm>
                  <a:off x="0"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00" name="Group 96"/>
              <p:cNvGrpSpPr/>
              <p:nvPr/>
            </p:nvGrpSpPr>
            <p:grpSpPr>
              <a:xfrm>
                <a:off x="512" y="1209"/>
                <a:ext cx="512" cy="403"/>
                <a:chOff x="512" y="1209"/>
                <a:chExt cx="512" cy="403"/>
              </a:xfrm>
            </p:grpSpPr>
            <p:sp>
              <p:nvSpPr>
                <p:cNvPr id="57401" name="Rectangle 22"/>
                <p:cNvSpPr/>
                <p:nvPr/>
              </p:nvSpPr>
              <p:spPr>
                <a:xfrm>
                  <a:off x="555" y="1209"/>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i=1</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02" name="Rectangle 95"/>
                <p:cNvSpPr/>
                <p:nvPr/>
              </p:nvSpPr>
              <p:spPr>
                <a:xfrm>
                  <a:off x="512"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03" name="Group 98"/>
              <p:cNvGrpSpPr/>
              <p:nvPr/>
            </p:nvGrpSpPr>
            <p:grpSpPr>
              <a:xfrm>
                <a:off x="1024" y="1209"/>
                <a:ext cx="512" cy="403"/>
                <a:chOff x="1024" y="1209"/>
                <a:chExt cx="512" cy="403"/>
              </a:xfrm>
            </p:grpSpPr>
            <p:sp>
              <p:nvSpPr>
                <p:cNvPr id="57404" name="Rectangle 23"/>
                <p:cNvSpPr/>
                <p:nvPr/>
              </p:nvSpPr>
              <p:spPr>
                <a:xfrm>
                  <a:off x="1067" y="1209"/>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0.000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05" name="Rectangle 97"/>
                <p:cNvSpPr/>
                <p:nvPr/>
              </p:nvSpPr>
              <p:spPr>
                <a:xfrm>
                  <a:off x="1024"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06" name="Group 100"/>
              <p:cNvGrpSpPr/>
              <p:nvPr/>
            </p:nvGrpSpPr>
            <p:grpSpPr>
              <a:xfrm>
                <a:off x="1536" y="1209"/>
                <a:ext cx="512" cy="403"/>
                <a:chOff x="1536" y="1209"/>
                <a:chExt cx="512" cy="403"/>
              </a:xfrm>
            </p:grpSpPr>
            <p:sp>
              <p:nvSpPr>
                <p:cNvPr id="57407" name="Rectangle 24"/>
                <p:cNvSpPr/>
                <p:nvPr/>
              </p:nvSpPr>
              <p:spPr>
                <a:xfrm>
                  <a:off x="1579" y="1209"/>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0.015</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08" name="Rectangle 99"/>
                <p:cNvSpPr/>
                <p:nvPr/>
              </p:nvSpPr>
              <p:spPr>
                <a:xfrm>
                  <a:off x="1536"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09" name="Group 102"/>
              <p:cNvGrpSpPr/>
              <p:nvPr/>
            </p:nvGrpSpPr>
            <p:grpSpPr>
              <a:xfrm>
                <a:off x="2048" y="1209"/>
                <a:ext cx="512" cy="403"/>
                <a:chOff x="2048" y="1209"/>
                <a:chExt cx="512" cy="403"/>
              </a:xfrm>
            </p:grpSpPr>
            <p:sp>
              <p:nvSpPr>
                <p:cNvPr id="57410" name="Rectangle 25"/>
                <p:cNvSpPr/>
                <p:nvPr/>
              </p:nvSpPr>
              <p:spPr>
                <a:xfrm>
                  <a:off x="2091" y="1209"/>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0.045</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11" name="Rectangle 101"/>
                <p:cNvSpPr/>
                <p:nvPr/>
              </p:nvSpPr>
              <p:spPr>
                <a:xfrm>
                  <a:off x="2048"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12" name="Group 104"/>
              <p:cNvGrpSpPr/>
              <p:nvPr/>
            </p:nvGrpSpPr>
            <p:grpSpPr>
              <a:xfrm>
                <a:off x="2560" y="1209"/>
                <a:ext cx="512" cy="403"/>
                <a:chOff x="2560" y="1209"/>
                <a:chExt cx="512" cy="403"/>
              </a:xfrm>
            </p:grpSpPr>
            <p:sp>
              <p:nvSpPr>
                <p:cNvPr id="57413" name="Rectangle 26"/>
                <p:cNvSpPr/>
                <p:nvPr/>
              </p:nvSpPr>
              <p:spPr>
                <a:xfrm>
                  <a:off x="2603" y="1209"/>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0.143</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14" name="Rectangle 103"/>
                <p:cNvSpPr/>
                <p:nvPr/>
              </p:nvSpPr>
              <p:spPr>
                <a:xfrm>
                  <a:off x="2560" y="1209"/>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15" name="Group 106"/>
              <p:cNvGrpSpPr/>
              <p:nvPr/>
            </p:nvGrpSpPr>
            <p:grpSpPr>
              <a:xfrm>
                <a:off x="3072" y="1209"/>
                <a:ext cx="453" cy="403"/>
                <a:chOff x="3072" y="1209"/>
                <a:chExt cx="453" cy="403"/>
              </a:xfrm>
            </p:grpSpPr>
            <p:sp>
              <p:nvSpPr>
                <p:cNvPr id="57416" name="Rectangle 27"/>
                <p:cNvSpPr/>
                <p:nvPr/>
              </p:nvSpPr>
              <p:spPr>
                <a:xfrm>
                  <a:off x="3115" y="1209"/>
                  <a:ext cx="367"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0.198</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17" name="Rectangle 105"/>
                <p:cNvSpPr/>
                <p:nvPr/>
              </p:nvSpPr>
              <p:spPr>
                <a:xfrm>
                  <a:off x="3072" y="1209"/>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18" name="Group 108"/>
              <p:cNvGrpSpPr/>
              <p:nvPr/>
            </p:nvGrpSpPr>
            <p:grpSpPr>
              <a:xfrm>
                <a:off x="3525" y="1209"/>
                <a:ext cx="590" cy="403"/>
                <a:chOff x="3525" y="1209"/>
                <a:chExt cx="590" cy="403"/>
              </a:xfrm>
            </p:grpSpPr>
            <p:sp>
              <p:nvSpPr>
                <p:cNvPr id="57419" name="Rectangle 28"/>
                <p:cNvSpPr/>
                <p:nvPr/>
              </p:nvSpPr>
              <p:spPr>
                <a:xfrm>
                  <a:off x="3568" y="1209"/>
                  <a:ext cx="504"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0.401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20" name="Rectangle 107"/>
                <p:cNvSpPr/>
                <p:nvPr/>
              </p:nvSpPr>
              <p:spPr>
                <a:xfrm>
                  <a:off x="3525" y="1209"/>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21" name="Group 110"/>
              <p:cNvGrpSpPr/>
              <p:nvPr/>
            </p:nvGrpSpPr>
            <p:grpSpPr>
              <a:xfrm>
                <a:off x="0" y="1612"/>
                <a:ext cx="512" cy="403"/>
                <a:chOff x="0" y="1612"/>
                <a:chExt cx="512" cy="403"/>
              </a:xfrm>
            </p:grpSpPr>
            <p:sp>
              <p:nvSpPr>
                <p:cNvPr id="57422" name="Rectangle 29"/>
                <p:cNvSpPr/>
                <p:nvPr/>
              </p:nvSpPr>
              <p:spPr>
                <a:xfrm>
                  <a:off x="43" y="1612"/>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ch</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23" name="Rectangle 109"/>
                <p:cNvSpPr/>
                <p:nvPr/>
              </p:nvSpPr>
              <p:spPr>
                <a:xfrm>
                  <a:off x="0"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24" name="Group 112"/>
              <p:cNvGrpSpPr/>
              <p:nvPr/>
            </p:nvGrpSpPr>
            <p:grpSpPr>
              <a:xfrm>
                <a:off x="512" y="1612"/>
                <a:ext cx="512" cy="403"/>
                <a:chOff x="512" y="1612"/>
                <a:chExt cx="512" cy="403"/>
              </a:xfrm>
            </p:grpSpPr>
            <p:sp>
              <p:nvSpPr>
                <p:cNvPr id="57425" name="Rectangle 30"/>
                <p:cNvSpPr/>
                <p:nvPr/>
              </p:nvSpPr>
              <p:spPr>
                <a:xfrm>
                  <a:off x="555" y="1612"/>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i=2</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26" name="Rectangle 111"/>
                <p:cNvSpPr/>
                <p:nvPr/>
              </p:nvSpPr>
              <p:spPr>
                <a:xfrm>
                  <a:off x="512"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27" name="Group 114"/>
              <p:cNvGrpSpPr/>
              <p:nvPr/>
            </p:nvGrpSpPr>
            <p:grpSpPr>
              <a:xfrm>
                <a:off x="1024" y="1612"/>
                <a:ext cx="512" cy="403"/>
                <a:chOff x="1024" y="1612"/>
                <a:chExt cx="512" cy="403"/>
              </a:xfrm>
            </p:grpSpPr>
            <p:sp>
              <p:nvSpPr>
                <p:cNvPr id="57428" name="Rectangle 31"/>
                <p:cNvSpPr/>
                <p:nvPr/>
              </p:nvSpPr>
              <p:spPr>
                <a:xfrm>
                  <a:off x="1067" y="1612"/>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-0.235</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29" name="Rectangle 113"/>
                <p:cNvSpPr/>
                <p:nvPr/>
              </p:nvSpPr>
              <p:spPr>
                <a:xfrm>
                  <a:off x="1024"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30" name="Group 116"/>
              <p:cNvGrpSpPr/>
              <p:nvPr/>
            </p:nvGrpSpPr>
            <p:grpSpPr>
              <a:xfrm>
                <a:off x="1536" y="1612"/>
                <a:ext cx="512" cy="403"/>
                <a:chOff x="1536" y="1612"/>
                <a:chExt cx="512" cy="403"/>
              </a:xfrm>
            </p:grpSpPr>
            <p:sp>
              <p:nvSpPr>
                <p:cNvPr id="57431" name="Rectangle 32"/>
                <p:cNvSpPr/>
                <p:nvPr/>
              </p:nvSpPr>
              <p:spPr>
                <a:xfrm>
                  <a:off x="1579" y="1612"/>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0.000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32" name="Rectangle 115"/>
                <p:cNvSpPr/>
                <p:nvPr/>
              </p:nvSpPr>
              <p:spPr>
                <a:xfrm>
                  <a:off x="1536"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33" name="Group 118"/>
              <p:cNvGrpSpPr/>
              <p:nvPr/>
            </p:nvGrpSpPr>
            <p:grpSpPr>
              <a:xfrm>
                <a:off x="2048" y="1612"/>
                <a:ext cx="512" cy="403"/>
                <a:chOff x="2048" y="1612"/>
                <a:chExt cx="512" cy="403"/>
              </a:xfrm>
            </p:grpSpPr>
            <p:sp>
              <p:nvSpPr>
                <p:cNvPr id="57434" name="Rectangle 33"/>
                <p:cNvSpPr/>
                <p:nvPr/>
              </p:nvSpPr>
              <p:spPr>
                <a:xfrm>
                  <a:off x="2091" y="1612"/>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0.030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35" name="Rectangle 117"/>
                <p:cNvSpPr/>
                <p:nvPr/>
              </p:nvSpPr>
              <p:spPr>
                <a:xfrm>
                  <a:off x="2048"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36" name="Group 120"/>
              <p:cNvGrpSpPr/>
              <p:nvPr/>
            </p:nvGrpSpPr>
            <p:grpSpPr>
              <a:xfrm>
                <a:off x="2560" y="1612"/>
                <a:ext cx="512" cy="403"/>
                <a:chOff x="2560" y="1612"/>
                <a:chExt cx="512" cy="403"/>
              </a:xfrm>
            </p:grpSpPr>
            <p:sp>
              <p:nvSpPr>
                <p:cNvPr id="57437" name="Rectangle 34"/>
                <p:cNvSpPr/>
                <p:nvPr/>
              </p:nvSpPr>
              <p:spPr>
                <a:xfrm>
                  <a:off x="2603" y="1612"/>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0.126</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38" name="Rectangle 119"/>
                <p:cNvSpPr/>
                <p:nvPr/>
              </p:nvSpPr>
              <p:spPr>
                <a:xfrm>
                  <a:off x="2560" y="1612"/>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39" name="Group 122"/>
              <p:cNvGrpSpPr/>
              <p:nvPr/>
            </p:nvGrpSpPr>
            <p:grpSpPr>
              <a:xfrm>
                <a:off x="3072" y="1612"/>
                <a:ext cx="453" cy="403"/>
                <a:chOff x="3072" y="1612"/>
                <a:chExt cx="453" cy="403"/>
              </a:xfrm>
            </p:grpSpPr>
            <p:sp>
              <p:nvSpPr>
                <p:cNvPr id="57440" name="Rectangle 35"/>
                <p:cNvSpPr/>
                <p:nvPr/>
              </p:nvSpPr>
              <p:spPr>
                <a:xfrm>
                  <a:off x="3115" y="1612"/>
                  <a:ext cx="367"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41" name="Rectangle 121"/>
                <p:cNvSpPr/>
                <p:nvPr/>
              </p:nvSpPr>
              <p:spPr>
                <a:xfrm>
                  <a:off x="3072" y="1612"/>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42" name="Group 124"/>
              <p:cNvGrpSpPr/>
              <p:nvPr/>
            </p:nvGrpSpPr>
            <p:grpSpPr>
              <a:xfrm>
                <a:off x="3525" y="1612"/>
                <a:ext cx="590" cy="403"/>
                <a:chOff x="3525" y="1612"/>
                <a:chExt cx="590" cy="403"/>
              </a:xfrm>
            </p:grpSpPr>
            <p:sp>
              <p:nvSpPr>
                <p:cNvPr id="57443" name="Rectangle 36"/>
                <p:cNvSpPr/>
                <p:nvPr/>
              </p:nvSpPr>
              <p:spPr>
                <a:xfrm>
                  <a:off x="3568" y="1612"/>
                  <a:ext cx="504"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0.350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44" name="Rectangle 123"/>
                <p:cNvSpPr/>
                <p:nvPr/>
              </p:nvSpPr>
              <p:spPr>
                <a:xfrm>
                  <a:off x="3525" y="1612"/>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45" name="Group 126"/>
              <p:cNvGrpSpPr/>
              <p:nvPr/>
            </p:nvGrpSpPr>
            <p:grpSpPr>
              <a:xfrm>
                <a:off x="0" y="2015"/>
                <a:ext cx="512" cy="403"/>
                <a:chOff x="0" y="2015"/>
                <a:chExt cx="512" cy="403"/>
              </a:xfrm>
            </p:grpSpPr>
            <p:sp>
              <p:nvSpPr>
                <p:cNvPr id="57446" name="Rectangle 37"/>
                <p:cNvSpPr/>
                <p:nvPr/>
              </p:nvSpPr>
              <p:spPr>
                <a:xfrm>
                  <a:off x="43" y="2015"/>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go</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47" name="Rectangle 125"/>
                <p:cNvSpPr/>
                <p:nvPr/>
              </p:nvSpPr>
              <p:spPr>
                <a:xfrm>
                  <a:off x="0"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48" name="Group 128"/>
              <p:cNvGrpSpPr/>
              <p:nvPr/>
            </p:nvGrpSpPr>
            <p:grpSpPr>
              <a:xfrm>
                <a:off x="512" y="2015"/>
                <a:ext cx="512" cy="403"/>
                <a:chOff x="512" y="2015"/>
                <a:chExt cx="512" cy="403"/>
              </a:xfrm>
            </p:grpSpPr>
            <p:sp>
              <p:nvSpPr>
                <p:cNvPr id="57449" name="Rectangle 38"/>
                <p:cNvSpPr/>
                <p:nvPr/>
              </p:nvSpPr>
              <p:spPr>
                <a:xfrm>
                  <a:off x="555" y="2015"/>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i=3</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50" name="Rectangle 127"/>
                <p:cNvSpPr/>
                <p:nvPr/>
              </p:nvSpPr>
              <p:spPr>
                <a:xfrm>
                  <a:off x="512"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51" name="Group 130"/>
              <p:cNvGrpSpPr/>
              <p:nvPr/>
            </p:nvGrpSpPr>
            <p:grpSpPr>
              <a:xfrm>
                <a:off x="1024" y="2015"/>
                <a:ext cx="512" cy="403"/>
                <a:chOff x="1024" y="2015"/>
                <a:chExt cx="512" cy="403"/>
              </a:xfrm>
            </p:grpSpPr>
            <p:sp>
              <p:nvSpPr>
                <p:cNvPr id="57452" name="Rectangle 39"/>
                <p:cNvSpPr/>
                <p:nvPr/>
              </p:nvSpPr>
              <p:spPr>
                <a:xfrm>
                  <a:off x="1067" y="2015"/>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-0.204</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53" name="Rectangle 129"/>
                <p:cNvSpPr/>
                <p:nvPr/>
              </p:nvSpPr>
              <p:spPr>
                <a:xfrm>
                  <a:off x="1024"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54" name="Group 132"/>
              <p:cNvGrpSpPr/>
              <p:nvPr/>
            </p:nvGrpSpPr>
            <p:grpSpPr>
              <a:xfrm>
                <a:off x="1536" y="2015"/>
                <a:ext cx="512" cy="403"/>
                <a:chOff x="1536" y="2015"/>
                <a:chExt cx="512" cy="403"/>
              </a:xfrm>
            </p:grpSpPr>
            <p:sp>
              <p:nvSpPr>
                <p:cNvPr id="57455" name="Rectangle 40"/>
                <p:cNvSpPr/>
                <p:nvPr/>
              </p:nvSpPr>
              <p:spPr>
                <a:xfrm>
                  <a:off x="1579" y="2015"/>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-0.202</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56" name="Rectangle 131"/>
                <p:cNvSpPr/>
                <p:nvPr/>
              </p:nvSpPr>
              <p:spPr>
                <a:xfrm>
                  <a:off x="1536"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57" name="Group 134"/>
              <p:cNvGrpSpPr/>
              <p:nvPr/>
            </p:nvGrpSpPr>
            <p:grpSpPr>
              <a:xfrm>
                <a:off x="2048" y="2015"/>
                <a:ext cx="512" cy="403"/>
                <a:chOff x="2048" y="2015"/>
                <a:chExt cx="512" cy="403"/>
              </a:xfrm>
            </p:grpSpPr>
            <p:sp>
              <p:nvSpPr>
                <p:cNvPr id="57458" name="Rectangle 41"/>
                <p:cNvSpPr/>
                <p:nvPr/>
              </p:nvSpPr>
              <p:spPr>
                <a:xfrm>
                  <a:off x="2091" y="2015"/>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0.000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59" name="Rectangle 133"/>
                <p:cNvSpPr/>
                <p:nvPr/>
              </p:nvSpPr>
              <p:spPr>
                <a:xfrm>
                  <a:off x="2048"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60" name="Group 136"/>
              <p:cNvGrpSpPr/>
              <p:nvPr/>
            </p:nvGrpSpPr>
            <p:grpSpPr>
              <a:xfrm>
                <a:off x="2560" y="2015"/>
                <a:ext cx="512" cy="403"/>
                <a:chOff x="2560" y="2015"/>
                <a:chExt cx="512" cy="403"/>
              </a:xfrm>
            </p:grpSpPr>
            <p:sp>
              <p:nvSpPr>
                <p:cNvPr id="57461" name="Rectangle 42"/>
                <p:cNvSpPr/>
                <p:nvPr/>
              </p:nvSpPr>
              <p:spPr>
                <a:xfrm>
                  <a:off x="2603" y="2015"/>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0.092</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62" name="Rectangle 135"/>
                <p:cNvSpPr/>
                <p:nvPr/>
              </p:nvSpPr>
              <p:spPr>
                <a:xfrm>
                  <a:off x="2560" y="2015"/>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63" name="Group 138"/>
              <p:cNvGrpSpPr/>
              <p:nvPr/>
            </p:nvGrpSpPr>
            <p:grpSpPr>
              <a:xfrm>
                <a:off x="3072" y="2015"/>
                <a:ext cx="453" cy="403"/>
                <a:chOff x="3072" y="2015"/>
                <a:chExt cx="453" cy="403"/>
              </a:xfrm>
            </p:grpSpPr>
            <p:sp>
              <p:nvSpPr>
                <p:cNvPr id="57464" name="Rectangle 43"/>
                <p:cNvSpPr/>
                <p:nvPr/>
              </p:nvSpPr>
              <p:spPr>
                <a:xfrm>
                  <a:off x="3115" y="2015"/>
                  <a:ext cx="367"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65" name="Rectangle 137"/>
                <p:cNvSpPr/>
                <p:nvPr/>
              </p:nvSpPr>
              <p:spPr>
                <a:xfrm>
                  <a:off x="3072" y="2015"/>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66" name="Group 140"/>
              <p:cNvGrpSpPr/>
              <p:nvPr/>
            </p:nvGrpSpPr>
            <p:grpSpPr>
              <a:xfrm>
                <a:off x="3525" y="2015"/>
                <a:ext cx="590" cy="403"/>
                <a:chOff x="3525" y="2015"/>
                <a:chExt cx="590" cy="403"/>
              </a:xfrm>
            </p:grpSpPr>
            <p:sp>
              <p:nvSpPr>
                <p:cNvPr id="57467" name="Rectangle 44"/>
                <p:cNvSpPr/>
                <p:nvPr/>
              </p:nvSpPr>
              <p:spPr>
                <a:xfrm>
                  <a:off x="3568" y="2015"/>
                  <a:ext cx="504"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0.346</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68" name="Rectangle 139"/>
                <p:cNvSpPr/>
                <p:nvPr/>
              </p:nvSpPr>
              <p:spPr>
                <a:xfrm>
                  <a:off x="3525" y="2015"/>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69" name="Group 142"/>
              <p:cNvGrpSpPr/>
              <p:nvPr/>
            </p:nvGrpSpPr>
            <p:grpSpPr>
              <a:xfrm>
                <a:off x="0" y="2418"/>
                <a:ext cx="512" cy="403"/>
                <a:chOff x="0" y="2418"/>
                <a:chExt cx="512" cy="403"/>
              </a:xfrm>
            </p:grpSpPr>
            <p:sp>
              <p:nvSpPr>
                <p:cNvPr id="57470" name="Rectangle 45"/>
                <p:cNvSpPr/>
                <p:nvPr/>
              </p:nvSpPr>
              <p:spPr>
                <a:xfrm>
                  <a:off x="43" y="2418"/>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or</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71" name="Rectangle 141"/>
                <p:cNvSpPr/>
                <p:nvPr/>
              </p:nvSpPr>
              <p:spPr>
                <a:xfrm>
                  <a:off x="0"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72" name="Group 144"/>
              <p:cNvGrpSpPr/>
              <p:nvPr/>
            </p:nvGrpSpPr>
            <p:grpSpPr>
              <a:xfrm>
                <a:off x="512" y="2418"/>
                <a:ext cx="512" cy="403"/>
                <a:chOff x="512" y="2418"/>
                <a:chExt cx="512" cy="403"/>
              </a:xfrm>
            </p:grpSpPr>
            <p:sp>
              <p:nvSpPr>
                <p:cNvPr id="57473" name="Rectangle 46"/>
                <p:cNvSpPr/>
                <p:nvPr/>
              </p:nvSpPr>
              <p:spPr>
                <a:xfrm>
                  <a:off x="555" y="2418"/>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i=4</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74" name="Rectangle 143"/>
                <p:cNvSpPr/>
                <p:nvPr/>
              </p:nvSpPr>
              <p:spPr>
                <a:xfrm>
                  <a:off x="512"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75" name="Group 146"/>
              <p:cNvGrpSpPr/>
              <p:nvPr/>
            </p:nvGrpSpPr>
            <p:grpSpPr>
              <a:xfrm>
                <a:off x="1024" y="2418"/>
                <a:ext cx="512" cy="403"/>
                <a:chOff x="1024" y="2418"/>
                <a:chExt cx="512" cy="403"/>
              </a:xfrm>
            </p:grpSpPr>
            <p:sp>
              <p:nvSpPr>
                <p:cNvPr id="57476" name="Rectangle 47"/>
                <p:cNvSpPr/>
                <p:nvPr/>
              </p:nvSpPr>
              <p:spPr>
                <a:xfrm>
                  <a:off x="1067" y="2418"/>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77" name="Rectangle 145"/>
                <p:cNvSpPr/>
                <p:nvPr/>
              </p:nvSpPr>
              <p:spPr>
                <a:xfrm>
                  <a:off x="1024"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78" name="Group 148"/>
              <p:cNvGrpSpPr/>
              <p:nvPr/>
            </p:nvGrpSpPr>
            <p:grpSpPr>
              <a:xfrm>
                <a:off x="1536" y="2418"/>
                <a:ext cx="512" cy="403"/>
                <a:chOff x="1536" y="2418"/>
                <a:chExt cx="512" cy="403"/>
              </a:xfrm>
            </p:grpSpPr>
            <p:sp>
              <p:nvSpPr>
                <p:cNvPr id="57479" name="Rectangle 48"/>
                <p:cNvSpPr/>
                <p:nvPr/>
              </p:nvSpPr>
              <p:spPr>
                <a:xfrm>
                  <a:off x="1579" y="2418"/>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80" name="Rectangle 147"/>
                <p:cNvSpPr/>
                <p:nvPr/>
              </p:nvSpPr>
              <p:spPr>
                <a:xfrm>
                  <a:off x="1536"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81" name="Group 150"/>
              <p:cNvGrpSpPr/>
              <p:nvPr/>
            </p:nvGrpSpPr>
            <p:grpSpPr>
              <a:xfrm>
                <a:off x="2048" y="2418"/>
                <a:ext cx="512" cy="403"/>
                <a:chOff x="2048" y="2418"/>
                <a:chExt cx="512" cy="403"/>
              </a:xfrm>
            </p:grpSpPr>
            <p:sp>
              <p:nvSpPr>
                <p:cNvPr id="57482" name="Rectangle 49"/>
                <p:cNvSpPr/>
                <p:nvPr/>
              </p:nvSpPr>
              <p:spPr>
                <a:xfrm>
                  <a:off x="2091" y="2418"/>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-0.203</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83" name="Rectangle 149"/>
                <p:cNvSpPr/>
                <p:nvPr/>
              </p:nvSpPr>
              <p:spPr>
                <a:xfrm>
                  <a:off x="2048"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84" name="Group 152"/>
              <p:cNvGrpSpPr/>
              <p:nvPr/>
            </p:nvGrpSpPr>
            <p:grpSpPr>
              <a:xfrm>
                <a:off x="2560" y="2418"/>
                <a:ext cx="512" cy="403"/>
                <a:chOff x="2560" y="2418"/>
                <a:chExt cx="512" cy="403"/>
              </a:xfrm>
            </p:grpSpPr>
            <p:sp>
              <p:nvSpPr>
                <p:cNvPr id="57485" name="Rectangle 50"/>
                <p:cNvSpPr/>
                <p:nvPr/>
              </p:nvSpPr>
              <p:spPr>
                <a:xfrm>
                  <a:off x="2603" y="2418"/>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0.000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86" name="Rectangle 151"/>
                <p:cNvSpPr/>
                <p:nvPr/>
              </p:nvSpPr>
              <p:spPr>
                <a:xfrm>
                  <a:off x="2560" y="2418"/>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87" name="Group 154"/>
              <p:cNvGrpSpPr/>
              <p:nvPr/>
            </p:nvGrpSpPr>
            <p:grpSpPr>
              <a:xfrm>
                <a:off x="3072" y="2418"/>
                <a:ext cx="453" cy="403"/>
                <a:chOff x="3072" y="2418"/>
                <a:chExt cx="453" cy="403"/>
              </a:xfrm>
            </p:grpSpPr>
            <p:sp>
              <p:nvSpPr>
                <p:cNvPr id="57488" name="Rectangle 51"/>
                <p:cNvSpPr/>
                <p:nvPr/>
              </p:nvSpPr>
              <p:spPr>
                <a:xfrm>
                  <a:off x="3115" y="2418"/>
                  <a:ext cx="367"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0.179</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89" name="Rectangle 153"/>
                <p:cNvSpPr/>
                <p:nvPr/>
              </p:nvSpPr>
              <p:spPr>
                <a:xfrm>
                  <a:off x="3072" y="2418"/>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90" name="Group 156"/>
              <p:cNvGrpSpPr/>
              <p:nvPr/>
            </p:nvGrpSpPr>
            <p:grpSpPr>
              <a:xfrm>
                <a:off x="3525" y="2418"/>
                <a:ext cx="590" cy="403"/>
                <a:chOff x="3525" y="2418"/>
                <a:chExt cx="590" cy="403"/>
              </a:xfrm>
            </p:grpSpPr>
            <p:sp>
              <p:nvSpPr>
                <p:cNvPr id="57491" name="Rectangle 52"/>
                <p:cNvSpPr/>
                <p:nvPr/>
              </p:nvSpPr>
              <p:spPr>
                <a:xfrm>
                  <a:off x="3568" y="2418"/>
                  <a:ext cx="504"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0.540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492" name="Rectangle 155"/>
                <p:cNvSpPr/>
                <p:nvPr/>
              </p:nvSpPr>
              <p:spPr>
                <a:xfrm>
                  <a:off x="3525" y="2418"/>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93" name="Group 158"/>
              <p:cNvGrpSpPr/>
              <p:nvPr/>
            </p:nvGrpSpPr>
            <p:grpSpPr>
              <a:xfrm>
                <a:off x="0" y="2821"/>
                <a:ext cx="512" cy="403"/>
                <a:chOff x="0" y="2821"/>
                <a:chExt cx="512" cy="403"/>
              </a:xfrm>
            </p:grpSpPr>
            <p:sp>
              <p:nvSpPr>
                <p:cNvPr id="57494" name="Rectangle 53"/>
                <p:cNvSpPr/>
                <p:nvPr/>
              </p:nvSpPr>
              <p:spPr>
                <a:xfrm>
                  <a:off x="43" y="2821"/>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gi</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95" name="Rectangle 157"/>
                <p:cNvSpPr/>
                <p:nvPr/>
              </p:nvSpPr>
              <p:spPr>
                <a:xfrm>
                  <a:off x="0"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96" name="Group 160"/>
              <p:cNvGrpSpPr/>
              <p:nvPr/>
            </p:nvGrpSpPr>
            <p:grpSpPr>
              <a:xfrm>
                <a:off x="512" y="2821"/>
                <a:ext cx="512" cy="403"/>
                <a:chOff x="512" y="2821"/>
                <a:chExt cx="512" cy="403"/>
              </a:xfrm>
            </p:grpSpPr>
            <p:sp>
              <p:nvSpPr>
                <p:cNvPr id="57497" name="Rectangle 54"/>
                <p:cNvSpPr/>
                <p:nvPr/>
              </p:nvSpPr>
              <p:spPr>
                <a:xfrm>
                  <a:off x="555" y="2821"/>
                  <a:ext cx="426" cy="403"/>
                </a:xfrm>
                <a:prstGeom prst="rect">
                  <a:avLst/>
                </a:prstGeom>
                <a:noFill/>
                <a:ln w="9525">
                  <a:noFill/>
                </a:ln>
              </p:spPr>
              <p:txBody>
                <a:bodyPr anchor="t" anchorCtr="0"/>
                <a:p>
                  <a:pPr algn="just"/>
                  <a:r>
                    <a:rPr lang="en-US" altLang="zh-CN" sz="1800" b="1" dirty="0">
                      <a:latin typeface="Times New Roman" panose="02020603050405020304" pitchFamily="18" charset="0"/>
                      <a:ea typeface="仿宋_GB2312"/>
                    </a:rPr>
                    <a:t>i=5</a:t>
                  </a:r>
                  <a:endParaRPr lang="en-GB" altLang="zh-CN" sz="1800" b="1" dirty="0">
                    <a:latin typeface="Times New Roman" panose="02020603050405020304" pitchFamily="18" charset="0"/>
                  </a:endParaRPr>
                </a:p>
                <a:p>
                  <a:pPr algn="just"/>
                  <a:endParaRPr lang="en-GB" altLang="zh-CN" sz="1800" b="1" dirty="0">
                    <a:latin typeface="Times New Roman" panose="02020603050405020304" pitchFamily="18" charset="0"/>
                  </a:endParaRPr>
                </a:p>
              </p:txBody>
            </p:sp>
            <p:sp>
              <p:nvSpPr>
                <p:cNvPr id="57498" name="Rectangle 159"/>
                <p:cNvSpPr/>
                <p:nvPr/>
              </p:nvSpPr>
              <p:spPr>
                <a:xfrm>
                  <a:off x="512"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499" name="Group 162"/>
              <p:cNvGrpSpPr/>
              <p:nvPr/>
            </p:nvGrpSpPr>
            <p:grpSpPr>
              <a:xfrm>
                <a:off x="1024" y="2821"/>
                <a:ext cx="512" cy="403"/>
                <a:chOff x="1024" y="2821"/>
                <a:chExt cx="512" cy="403"/>
              </a:xfrm>
            </p:grpSpPr>
            <p:sp>
              <p:nvSpPr>
                <p:cNvPr id="57500" name="Rectangle 55"/>
                <p:cNvSpPr/>
                <p:nvPr/>
              </p:nvSpPr>
              <p:spPr>
                <a:xfrm>
                  <a:off x="1067" y="2821"/>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-0.181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01" name="Rectangle 161"/>
                <p:cNvSpPr/>
                <p:nvPr/>
              </p:nvSpPr>
              <p:spPr>
                <a:xfrm>
                  <a:off x="1024"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502" name="Group 164"/>
              <p:cNvGrpSpPr/>
              <p:nvPr/>
            </p:nvGrpSpPr>
            <p:grpSpPr>
              <a:xfrm>
                <a:off x="1536" y="2821"/>
                <a:ext cx="512" cy="403"/>
                <a:chOff x="1536" y="2821"/>
                <a:chExt cx="512" cy="403"/>
              </a:xfrm>
            </p:grpSpPr>
            <p:sp>
              <p:nvSpPr>
                <p:cNvPr id="57503" name="Rectangle 56"/>
                <p:cNvSpPr/>
                <p:nvPr/>
              </p:nvSpPr>
              <p:spPr>
                <a:xfrm>
                  <a:off x="1579" y="2821"/>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-0.183</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04" name="Rectangle 163"/>
                <p:cNvSpPr/>
                <p:nvPr/>
              </p:nvSpPr>
              <p:spPr>
                <a:xfrm>
                  <a:off x="1536"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505" name="Group 166"/>
              <p:cNvGrpSpPr/>
              <p:nvPr/>
            </p:nvGrpSpPr>
            <p:grpSpPr>
              <a:xfrm>
                <a:off x="2048" y="2821"/>
                <a:ext cx="512" cy="403"/>
                <a:chOff x="2048" y="2821"/>
                <a:chExt cx="512" cy="403"/>
              </a:xfrm>
            </p:grpSpPr>
            <p:sp>
              <p:nvSpPr>
                <p:cNvPr id="57506" name="Rectangle 57"/>
                <p:cNvSpPr/>
                <p:nvPr/>
              </p:nvSpPr>
              <p:spPr>
                <a:xfrm>
                  <a:off x="2091" y="2821"/>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-0.181</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07" name="Rectangle 165"/>
                <p:cNvSpPr/>
                <p:nvPr/>
              </p:nvSpPr>
              <p:spPr>
                <a:xfrm>
                  <a:off x="2048"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508" name="Group 168"/>
              <p:cNvGrpSpPr/>
              <p:nvPr/>
            </p:nvGrpSpPr>
            <p:grpSpPr>
              <a:xfrm>
                <a:off x="2560" y="2821"/>
                <a:ext cx="512" cy="403"/>
                <a:chOff x="2560" y="2821"/>
                <a:chExt cx="512" cy="403"/>
              </a:xfrm>
            </p:grpSpPr>
            <p:sp>
              <p:nvSpPr>
                <p:cNvPr id="57509" name="Rectangle 58"/>
                <p:cNvSpPr/>
                <p:nvPr/>
              </p:nvSpPr>
              <p:spPr>
                <a:xfrm>
                  <a:off x="2603" y="2821"/>
                  <a:ext cx="426"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-0.246</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10" name="Rectangle 167"/>
                <p:cNvSpPr/>
                <p:nvPr/>
              </p:nvSpPr>
              <p:spPr>
                <a:xfrm>
                  <a:off x="2560" y="2821"/>
                  <a:ext cx="512"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511" name="Group 170"/>
              <p:cNvGrpSpPr/>
              <p:nvPr/>
            </p:nvGrpSpPr>
            <p:grpSpPr>
              <a:xfrm>
                <a:off x="3072" y="2821"/>
                <a:ext cx="453" cy="403"/>
                <a:chOff x="3072" y="2821"/>
                <a:chExt cx="453" cy="403"/>
              </a:xfrm>
            </p:grpSpPr>
            <p:sp>
              <p:nvSpPr>
                <p:cNvPr id="57512" name="Rectangle 59"/>
                <p:cNvSpPr/>
                <p:nvPr/>
              </p:nvSpPr>
              <p:spPr>
                <a:xfrm>
                  <a:off x="3115" y="2821"/>
                  <a:ext cx="367"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0.000</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13" name="Rectangle 169"/>
                <p:cNvSpPr/>
                <p:nvPr/>
              </p:nvSpPr>
              <p:spPr>
                <a:xfrm>
                  <a:off x="3072" y="2821"/>
                  <a:ext cx="45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57514" name="Group 172"/>
              <p:cNvGrpSpPr/>
              <p:nvPr/>
            </p:nvGrpSpPr>
            <p:grpSpPr>
              <a:xfrm>
                <a:off x="3525" y="2821"/>
                <a:ext cx="590" cy="403"/>
                <a:chOff x="3525" y="2821"/>
                <a:chExt cx="590" cy="403"/>
              </a:xfrm>
            </p:grpSpPr>
            <p:sp>
              <p:nvSpPr>
                <p:cNvPr id="57515" name="Rectangle 60"/>
                <p:cNvSpPr/>
                <p:nvPr/>
              </p:nvSpPr>
              <p:spPr>
                <a:xfrm>
                  <a:off x="3568" y="2821"/>
                  <a:ext cx="504" cy="403"/>
                </a:xfrm>
                <a:prstGeom prst="rect">
                  <a:avLst/>
                </a:prstGeom>
                <a:noFill/>
                <a:ln w="9525">
                  <a:noFill/>
                </a:ln>
              </p:spPr>
              <p:txBody>
                <a:bodyPr anchor="ctr" anchorCtr="0"/>
                <a:p>
                  <a:pPr algn="ctr"/>
                  <a:r>
                    <a:rPr lang="zh-CN" altLang="en-US" sz="1800" b="1" dirty="0">
                      <a:latin typeface="Times New Roman" panose="02020603050405020304" pitchFamily="18" charset="0"/>
                      <a:ea typeface="仿宋_GB2312"/>
                    </a:rPr>
                    <a:t>0.735</a:t>
                  </a:r>
                  <a:endParaRPr lang="zh-CN" altLang="en-GB" sz="1800" b="1" dirty="0">
                    <a:latin typeface="Times New Roman" panose="02020603050405020304" pitchFamily="18" charset="0"/>
                  </a:endParaRPr>
                </a:p>
                <a:p>
                  <a:pPr algn="ctr"/>
                  <a:endParaRPr lang="zh-CN" altLang="en-GB" sz="1800" b="1" dirty="0">
                    <a:latin typeface="Times New Roman" panose="02020603050405020304" pitchFamily="18" charset="0"/>
                  </a:endParaRPr>
                </a:p>
              </p:txBody>
            </p:sp>
            <p:sp>
              <p:nvSpPr>
                <p:cNvPr id="57516" name="Rectangle 171"/>
                <p:cNvSpPr/>
                <p:nvPr/>
              </p:nvSpPr>
              <p:spPr>
                <a:xfrm>
                  <a:off x="3525" y="2821"/>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57517" name="Rectangle 174"/>
            <p:cNvSpPr/>
            <p:nvPr/>
          </p:nvSpPr>
          <p:spPr>
            <a:xfrm>
              <a:off x="-3" y="400"/>
              <a:ext cx="4121" cy="2827"/>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1030"/>
          <p:cNvSpPr/>
          <p:nvPr/>
        </p:nvSpPr>
        <p:spPr>
          <a:xfrm>
            <a:off x="622300" y="1866900"/>
            <a:ext cx="8156575" cy="1560513"/>
          </a:xfrm>
          <a:prstGeom prst="rect">
            <a:avLst/>
          </a:prstGeom>
          <a:noFill/>
          <a:ln w="9525">
            <a:noFill/>
          </a:ln>
        </p:spPr>
        <p:txBody>
          <a:bodyPr lIns="82945" tIns="41473" rIns="82945" bIns="41473" anchor="t" anchorCtr="0">
            <a:spAutoFit/>
          </a:bodyPr>
          <a:p>
            <a:pPr algn="just"/>
            <a:r>
              <a:rPr lang="zh-CN" altLang="en-GB" dirty="0">
                <a:latin typeface="Times New Roman" panose="02020603050405020304" pitchFamily="18" charset="0"/>
                <a:ea typeface="仿宋_GB2312"/>
              </a:rPr>
              <a:t>第一步，</a:t>
            </a:r>
            <a:r>
              <a:rPr lang="en-US" altLang="zh-CN" dirty="0">
                <a:latin typeface="Times New Roman" panose="02020603050405020304" pitchFamily="18" charset="0"/>
                <a:ea typeface="仿宋_GB2312"/>
              </a:rPr>
              <a:t>or</a:t>
            </a:r>
            <a:r>
              <a:rPr lang="zh-CN" altLang="en-US" dirty="0">
                <a:latin typeface="Times New Roman" panose="02020603050405020304" pitchFamily="18" charset="0"/>
                <a:ea typeface="仿宋_GB2312"/>
              </a:rPr>
              <a:t>和</a:t>
            </a:r>
            <a:r>
              <a:rPr lang="en-US" altLang="zh-CN" dirty="0">
                <a:latin typeface="Times New Roman" panose="02020603050405020304" pitchFamily="18" charset="0"/>
                <a:ea typeface="仿宋_GB2312"/>
              </a:rPr>
              <a:t>gi</a:t>
            </a:r>
            <a:r>
              <a:rPr lang="zh-CN" altLang="en-US" dirty="0">
                <a:latin typeface="Times New Roman" panose="02020603050405020304" pitchFamily="18" charset="0"/>
                <a:ea typeface="仿宋_GB2312"/>
              </a:rPr>
              <a:t>之间的</a:t>
            </a:r>
            <a:r>
              <a:rPr lang="en-US" altLang="zh-CN" dirty="0">
                <a:latin typeface="Times New Roman" panose="02020603050405020304" pitchFamily="18" charset="0"/>
                <a:ea typeface="仿宋_GB2312"/>
              </a:rPr>
              <a:t>M</a:t>
            </a:r>
            <a:r>
              <a:rPr lang="en-US" altLang="zh-CN" baseline="-30000" dirty="0">
                <a:latin typeface="Times New Roman" panose="02020603050405020304" pitchFamily="18" charset="0"/>
                <a:ea typeface="仿宋_GB2312"/>
              </a:rPr>
              <a:t>ij</a:t>
            </a:r>
            <a:r>
              <a:rPr lang="zh-CN" altLang="en-US" dirty="0">
                <a:latin typeface="Times New Roman" panose="02020603050405020304" pitchFamily="18" charset="0"/>
                <a:ea typeface="仿宋_GB2312"/>
              </a:rPr>
              <a:t>值最小，则它们用节点1取代，进入第2步，则新节点(节点1)到这二个节点的距离为：</a:t>
            </a:r>
            <a:endParaRPr lang="zh-CN" altLang="en-GB" dirty="0">
              <a:latin typeface="Times New Roman" panose="02020603050405020304" pitchFamily="18" charset="0"/>
            </a:endParaRPr>
          </a:p>
          <a:p>
            <a:pPr algn="just"/>
            <a:r>
              <a:rPr lang="zh-CN" altLang="en-US" dirty="0">
                <a:latin typeface="Times New Roman" panose="02020603050405020304" pitchFamily="18" charset="0"/>
                <a:ea typeface="仿宋_GB2312"/>
              </a:rPr>
              <a:t>           </a:t>
            </a:r>
            <a:endParaRPr lang="zh-CN" altLang="en-GB" dirty="0">
              <a:latin typeface="Times New Roman" panose="02020603050405020304" pitchFamily="18" charset="0"/>
            </a:endParaRPr>
          </a:p>
          <a:p>
            <a:r>
              <a:rPr lang="zh-CN" altLang="en-US" dirty="0">
                <a:latin typeface="Times New Roman" panose="02020603050405020304" pitchFamily="18" charset="0"/>
                <a:ea typeface="仿宋_GB2312"/>
              </a:rPr>
              <a:t>           </a:t>
            </a:r>
            <a:endParaRPr lang="zh-CN" altLang="en-US" dirty="0">
              <a:latin typeface="Times New Roman" panose="02020603050405020304" pitchFamily="18" charset="0"/>
            </a:endParaRPr>
          </a:p>
        </p:txBody>
      </p:sp>
      <p:graphicFrame>
        <p:nvGraphicFramePr>
          <p:cNvPr id="59394" name="Object 1024"/>
          <p:cNvGraphicFramePr>
            <a:graphicFrameLocks noChangeAspect="1"/>
          </p:cNvGraphicFramePr>
          <p:nvPr/>
        </p:nvGraphicFramePr>
        <p:xfrm>
          <a:off x="2971800" y="4354513"/>
          <a:ext cx="4078288" cy="784225"/>
        </p:xfrm>
        <a:graphic>
          <a:graphicData uri="http://schemas.openxmlformats.org/presentationml/2006/ole">
            <mc:AlternateContent xmlns:mc="http://schemas.openxmlformats.org/markup-compatibility/2006">
              <mc:Choice xmlns:v="urn:schemas-microsoft-com:vml" Requires="v">
                <p:oleObj spid="_x0000_s3093" name="" r:id="rId1" imgW="2184400" imgH="419100" progId="Equation.3">
                  <p:embed/>
                </p:oleObj>
              </mc:Choice>
              <mc:Fallback>
                <p:oleObj name="" r:id="rId1" imgW="2184400" imgH="419100" progId="Equation.3">
                  <p:embed/>
                  <p:pic>
                    <p:nvPicPr>
                      <p:cNvPr id="0" name="图片 3092"/>
                      <p:cNvPicPr/>
                      <p:nvPr/>
                    </p:nvPicPr>
                    <p:blipFill>
                      <a:blip r:embed="rId2"/>
                      <a:stretch>
                        <a:fillRect/>
                      </a:stretch>
                    </p:blipFill>
                    <p:spPr>
                      <a:xfrm>
                        <a:off x="2971800" y="4354513"/>
                        <a:ext cx="4078288" cy="784225"/>
                      </a:xfrm>
                      <a:prstGeom prst="rect">
                        <a:avLst/>
                      </a:prstGeom>
                      <a:solidFill>
                        <a:schemeClr val="tx2"/>
                      </a:solidFill>
                      <a:ln w="38100">
                        <a:noFill/>
                        <a:miter/>
                      </a:ln>
                    </p:spPr>
                  </p:pic>
                </p:oleObj>
              </mc:Fallback>
            </mc:AlternateContent>
          </a:graphicData>
        </a:graphic>
      </p:graphicFrame>
      <p:graphicFrame>
        <p:nvGraphicFramePr>
          <p:cNvPr id="59395" name="Object 1025"/>
          <p:cNvGraphicFramePr>
            <a:graphicFrameLocks noChangeAspect="1"/>
          </p:cNvGraphicFramePr>
          <p:nvPr/>
        </p:nvGraphicFramePr>
        <p:xfrm>
          <a:off x="2971800" y="3525838"/>
          <a:ext cx="4148138" cy="490537"/>
        </p:xfrm>
        <a:graphic>
          <a:graphicData uri="http://schemas.openxmlformats.org/presentationml/2006/ole">
            <mc:AlternateContent xmlns:mc="http://schemas.openxmlformats.org/markup-compatibility/2006">
              <mc:Choice xmlns:v="urn:schemas-microsoft-com:vml" Requires="v">
                <p:oleObj spid="_x0000_s3092" name="" r:id="rId3" imgW="2006600" imgH="241300" progId="Equation.3">
                  <p:embed/>
                </p:oleObj>
              </mc:Choice>
              <mc:Fallback>
                <p:oleObj name="" r:id="rId3" imgW="2006600" imgH="241300" progId="Equation.3">
                  <p:embed/>
                  <p:pic>
                    <p:nvPicPr>
                      <p:cNvPr id="0" name="图片 3091"/>
                      <p:cNvPicPr/>
                      <p:nvPr/>
                    </p:nvPicPr>
                    <p:blipFill>
                      <a:blip r:embed="rId4"/>
                      <a:stretch>
                        <a:fillRect/>
                      </a:stretch>
                    </p:blipFill>
                    <p:spPr>
                      <a:xfrm>
                        <a:off x="2971800" y="3525838"/>
                        <a:ext cx="4148138" cy="490537"/>
                      </a:xfrm>
                      <a:prstGeom prst="rect">
                        <a:avLst/>
                      </a:prstGeom>
                      <a:solidFill>
                        <a:schemeClr val="tx2"/>
                      </a:solid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内容占位符 2"/>
          <p:cNvSpPr>
            <a:spLocks noGrp="1"/>
          </p:cNvSpPr>
          <p:nvPr>
            <p:ph idx="1"/>
          </p:nvPr>
        </p:nvSpPr>
        <p:spPr>
          <a:xfrm>
            <a:off x="250825" y="4292600"/>
            <a:ext cx="8515350" cy="1960563"/>
          </a:xfrm>
        </p:spPr>
        <p:txBody>
          <a:bodyPr wrap="square" lIns="91440" tIns="45720" rIns="91440" bIns="45720" anchor="t" anchorCtr="0"/>
          <a:p>
            <a:pPr lvl="1" eaLnBrk="1"/>
            <a:r>
              <a:rPr lang="en-US" altLang="zh-CN" sz="2200" b="1" dirty="0"/>
              <a:t>Measure of polymorphism</a:t>
            </a:r>
            <a:endParaRPr lang="en-US" altLang="zh-CN" sz="2200" b="1" dirty="0"/>
          </a:p>
          <a:p>
            <a:pPr lvl="2" eaLnBrk="1"/>
            <a:r>
              <a:rPr lang="en-US" altLang="zh-CN" i="1" dirty="0"/>
              <a:t>π</a:t>
            </a:r>
            <a:r>
              <a:rPr lang="en-US" altLang="zh-CN" dirty="0"/>
              <a:t> (Tajima 1983): the average pairwise nucleotide diversity</a:t>
            </a:r>
            <a:endParaRPr lang="en-US" altLang="zh-CN" dirty="0"/>
          </a:p>
          <a:p>
            <a:pPr lvl="2" eaLnBrk="1"/>
            <a:r>
              <a:rPr lang="en-US" altLang="zh-CN" i="1" dirty="0"/>
              <a:t>θ</a:t>
            </a:r>
            <a:r>
              <a:rPr lang="en-US" altLang="zh-CN" dirty="0"/>
              <a:t> (Watterson 1975): Watterson’s estimator. Number of separating sites per nucleotide site</a:t>
            </a:r>
            <a:endParaRPr lang="zh-CN" altLang="en-US" dirty="0"/>
          </a:p>
          <a:p>
            <a:endParaRPr lang="zh-CN" altLang="en-US" dirty="0"/>
          </a:p>
        </p:txBody>
      </p:sp>
      <p:sp>
        <p:nvSpPr>
          <p:cNvPr id="4" name="矩形 4"/>
          <p:cNvSpPr>
            <a:spLocks noChangeArrowheads="1"/>
          </p:cNvSpPr>
          <p:nvPr/>
        </p:nvSpPr>
        <p:spPr bwMode="auto">
          <a:xfrm>
            <a:off x="2024063" y="1535113"/>
            <a:ext cx="6597650" cy="1928813"/>
          </a:xfrm>
          <a:prstGeom prst="rect">
            <a:avLst/>
          </a:prstGeom>
          <a:noFill/>
          <a:ln w="19050">
            <a:solidFill>
              <a:schemeClr val="accent5"/>
            </a:solidFill>
            <a:miter lim="800000"/>
          </a:ln>
        </p:spPr>
        <p:txBody>
          <a:bodyPr lIns="82945" tIns="41473" rIns="82945" bIns="41473">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indica_1      ATG </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C</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GG GAT CCA TTC CTT AAT GAG TTT CCT </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A</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AA AC</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indica_2      ATG TGG GAT CCA TTC CTT AAT GAG TTT CCC GAA AC</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indica_3      ATG TGG GAT CCA TTC CTT AAT GAG TTC CCT GAA AC</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joponica_1    ATG TGG </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 </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CCA TTC CTT AAT GAG TTC CCT GAA ACC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joponica_2    ATG </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C</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GG </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 </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CCA TT</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joponica_3    ATG TGG GAT CCA TT</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rufipogon_1   ATG TGG GAT CCA TTC CTT AAT GAG TTC CCT GAA AC</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rufipogon_2   ATG TGG GAT CCA TT</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rufipogon_3   ATG TGG GAT CCA TT</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1" i="1"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O.Nivara      </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ATG TGG GAT CCA TTC CTT AAC GAG TTC CCT GAA AC</a:t>
            </a:r>
            <a:r>
              <a:rPr kumimoji="1" lang="en-US" altLang="zh-CN" sz="1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 name="左大括号 4"/>
          <p:cNvSpPr/>
          <p:nvPr/>
        </p:nvSpPr>
        <p:spPr>
          <a:xfrm>
            <a:off x="1697038" y="1535113"/>
            <a:ext cx="171450" cy="2039938"/>
          </a:xfrm>
          <a:prstGeom prst="leftBrace">
            <a:avLst/>
          </a:prstGeom>
        </p:spPr>
        <p:style>
          <a:lnRef idx="2">
            <a:schemeClr val="accent5"/>
          </a:lnRef>
          <a:fillRef idx="0">
            <a:schemeClr val="accent5"/>
          </a:fillRef>
          <a:effectRef idx="1">
            <a:schemeClr val="accent5"/>
          </a:effectRef>
          <a:fontRef idx="minor">
            <a:schemeClr val="tx1"/>
          </a:fontRef>
        </p:style>
        <p:txBody>
          <a:bodyPr lIns="82945" tIns="41473" rIns="82945" bIns="41473"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9220" name="TextBox 8"/>
          <p:cNvSpPr txBox="1"/>
          <p:nvPr/>
        </p:nvSpPr>
        <p:spPr>
          <a:xfrm>
            <a:off x="1174750" y="2346325"/>
            <a:ext cx="423863" cy="452438"/>
          </a:xfrm>
          <a:prstGeom prst="rect">
            <a:avLst/>
          </a:prstGeom>
          <a:noFill/>
          <a:ln w="9525">
            <a:noFill/>
          </a:ln>
        </p:spPr>
        <p:txBody>
          <a:bodyPr wrap="none" lIns="82945" tIns="41473" rIns="82945" bIns="41473" anchor="t" anchorCtr="0">
            <a:spAutoFit/>
          </a:bodyPr>
          <a:p>
            <a:r>
              <a:rPr lang="en-US" altLang="zh-CN" b="1" dirty="0">
                <a:solidFill>
                  <a:srgbClr val="FFFFCC"/>
                </a:solidFill>
                <a:latin typeface="Times New Roman" panose="02020603050405020304" pitchFamily="18" charset="0"/>
              </a:rPr>
              <a:t>m</a:t>
            </a:r>
            <a:endParaRPr lang="zh-CN" altLang="en-US" b="1" dirty="0">
              <a:solidFill>
                <a:srgbClr val="FFFFCC"/>
              </a:solidFill>
              <a:latin typeface="Times New Roman" panose="02020603050405020304" pitchFamily="18" charset="0"/>
            </a:endParaRPr>
          </a:p>
        </p:txBody>
      </p:sp>
      <p:sp>
        <p:nvSpPr>
          <p:cNvPr id="7" name="左大括号 6"/>
          <p:cNvSpPr/>
          <p:nvPr/>
        </p:nvSpPr>
        <p:spPr>
          <a:xfrm rot="5400000">
            <a:off x="5476081" y="-1024731"/>
            <a:ext cx="179388" cy="4841875"/>
          </a:xfrm>
          <a:prstGeom prst="leftBrace">
            <a:avLst/>
          </a:prstGeom>
        </p:spPr>
        <p:style>
          <a:lnRef idx="2">
            <a:schemeClr val="accent5"/>
          </a:lnRef>
          <a:fillRef idx="0">
            <a:schemeClr val="accent5"/>
          </a:fillRef>
          <a:effectRef idx="1">
            <a:schemeClr val="accent5"/>
          </a:effectRef>
          <a:fontRef idx="minor">
            <a:schemeClr val="tx1"/>
          </a:fontRef>
        </p:style>
        <p:txBody>
          <a:bodyPr lIns="82945" tIns="41473" rIns="82945" bIns="41473"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9222" name="TextBox 10"/>
          <p:cNvSpPr txBox="1"/>
          <p:nvPr/>
        </p:nvSpPr>
        <p:spPr>
          <a:xfrm>
            <a:off x="5681663" y="908050"/>
            <a:ext cx="322262" cy="454025"/>
          </a:xfrm>
          <a:prstGeom prst="rect">
            <a:avLst/>
          </a:prstGeom>
          <a:noFill/>
          <a:ln w="9525">
            <a:noFill/>
          </a:ln>
        </p:spPr>
        <p:txBody>
          <a:bodyPr wrap="none" lIns="82945" tIns="41473" rIns="82945" bIns="41473" anchor="t" anchorCtr="0">
            <a:spAutoFit/>
          </a:bodyPr>
          <a:p>
            <a:r>
              <a:rPr lang="en-US" altLang="zh-CN" dirty="0">
                <a:solidFill>
                  <a:srgbClr val="FFFFCC"/>
                </a:solidFill>
                <a:latin typeface="Times New Roman" panose="02020603050405020304" pitchFamily="18" charset="0"/>
              </a:rPr>
              <a:t>n</a:t>
            </a:r>
            <a:endParaRPr lang="zh-CN" altLang="en-US" dirty="0">
              <a:solidFill>
                <a:srgbClr val="FFFFCC"/>
              </a:solidFill>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7" name="Group 132"/>
          <p:cNvGrpSpPr/>
          <p:nvPr/>
        </p:nvGrpSpPr>
        <p:grpSpPr>
          <a:xfrm>
            <a:off x="3109913" y="484188"/>
            <a:ext cx="5391150" cy="2903537"/>
            <a:chOff x="-3" y="-3"/>
            <a:chExt cx="4017" cy="2424"/>
          </a:xfrm>
        </p:grpSpPr>
        <p:grpSp>
          <p:nvGrpSpPr>
            <p:cNvPr id="60418" name="Group 130"/>
            <p:cNvGrpSpPr/>
            <p:nvPr/>
          </p:nvGrpSpPr>
          <p:grpSpPr>
            <a:xfrm>
              <a:off x="0" y="0"/>
              <a:ext cx="4011" cy="2418"/>
              <a:chOff x="0" y="0"/>
              <a:chExt cx="4011" cy="2418"/>
            </a:xfrm>
          </p:grpSpPr>
          <p:grpSp>
            <p:nvGrpSpPr>
              <p:cNvPr id="60419" name="Group 47"/>
              <p:cNvGrpSpPr/>
              <p:nvPr/>
            </p:nvGrpSpPr>
            <p:grpSpPr>
              <a:xfrm>
                <a:off x="0" y="0"/>
                <a:ext cx="573" cy="403"/>
                <a:chOff x="0" y="0"/>
                <a:chExt cx="573" cy="403"/>
              </a:xfrm>
            </p:grpSpPr>
            <p:sp>
              <p:nvSpPr>
                <p:cNvPr id="60420" name="Rectangle 4"/>
                <p:cNvSpPr/>
                <p:nvPr/>
              </p:nvSpPr>
              <p:spPr>
                <a:xfrm>
                  <a:off x="43" y="0"/>
                  <a:ext cx="487"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421" name="Rectangle 46"/>
                <p:cNvSpPr/>
                <p:nvPr/>
              </p:nvSpPr>
              <p:spPr>
                <a:xfrm>
                  <a:off x="0"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22" name="Group 49"/>
              <p:cNvGrpSpPr/>
              <p:nvPr/>
            </p:nvGrpSpPr>
            <p:grpSpPr>
              <a:xfrm>
                <a:off x="573" y="0"/>
                <a:ext cx="573" cy="403"/>
                <a:chOff x="573" y="0"/>
                <a:chExt cx="573" cy="403"/>
              </a:xfrm>
            </p:grpSpPr>
            <p:sp>
              <p:nvSpPr>
                <p:cNvPr id="60423" name="Rectangle 5"/>
                <p:cNvSpPr/>
                <p:nvPr/>
              </p:nvSpPr>
              <p:spPr>
                <a:xfrm>
                  <a:off x="616" y="0"/>
                  <a:ext cx="487"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424" name="Rectangle 48"/>
                <p:cNvSpPr/>
                <p:nvPr/>
              </p:nvSpPr>
              <p:spPr>
                <a:xfrm>
                  <a:off x="573"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25" name="Group 51"/>
              <p:cNvGrpSpPr/>
              <p:nvPr/>
            </p:nvGrpSpPr>
            <p:grpSpPr>
              <a:xfrm>
                <a:off x="1146" y="0"/>
                <a:ext cx="573" cy="403"/>
                <a:chOff x="1146" y="0"/>
                <a:chExt cx="573" cy="403"/>
              </a:xfrm>
            </p:grpSpPr>
            <p:sp>
              <p:nvSpPr>
                <p:cNvPr id="60426" name="Rectangle 6"/>
                <p:cNvSpPr/>
                <p:nvPr/>
              </p:nvSpPr>
              <p:spPr>
                <a:xfrm>
                  <a:off x="1189" y="0"/>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hu</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27" name="Rectangle 50"/>
                <p:cNvSpPr/>
                <p:nvPr/>
              </p:nvSpPr>
              <p:spPr>
                <a:xfrm>
                  <a:off x="1146"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28" name="Group 53"/>
              <p:cNvGrpSpPr/>
              <p:nvPr/>
            </p:nvGrpSpPr>
            <p:grpSpPr>
              <a:xfrm>
                <a:off x="1719" y="0"/>
                <a:ext cx="573" cy="403"/>
                <a:chOff x="1719" y="0"/>
                <a:chExt cx="573" cy="403"/>
              </a:xfrm>
            </p:grpSpPr>
            <p:sp>
              <p:nvSpPr>
                <p:cNvPr id="60429" name="Rectangle 7"/>
                <p:cNvSpPr/>
                <p:nvPr/>
              </p:nvSpPr>
              <p:spPr>
                <a:xfrm>
                  <a:off x="1762" y="0"/>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ch</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30" name="Rectangle 52"/>
                <p:cNvSpPr/>
                <p:nvPr/>
              </p:nvSpPr>
              <p:spPr>
                <a:xfrm>
                  <a:off x="1719"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31" name="Group 55"/>
              <p:cNvGrpSpPr/>
              <p:nvPr/>
            </p:nvGrpSpPr>
            <p:grpSpPr>
              <a:xfrm>
                <a:off x="2292" y="0"/>
                <a:ext cx="573" cy="403"/>
                <a:chOff x="2292" y="0"/>
                <a:chExt cx="573" cy="403"/>
              </a:xfrm>
            </p:grpSpPr>
            <p:sp>
              <p:nvSpPr>
                <p:cNvPr id="60432" name="Rectangle 8"/>
                <p:cNvSpPr/>
                <p:nvPr/>
              </p:nvSpPr>
              <p:spPr>
                <a:xfrm>
                  <a:off x="2335" y="0"/>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33" name="Rectangle 54"/>
                <p:cNvSpPr/>
                <p:nvPr/>
              </p:nvSpPr>
              <p:spPr>
                <a:xfrm>
                  <a:off x="2292"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34" name="Group 57"/>
              <p:cNvGrpSpPr/>
              <p:nvPr/>
            </p:nvGrpSpPr>
            <p:grpSpPr>
              <a:xfrm>
                <a:off x="2865" y="0"/>
                <a:ext cx="616" cy="532"/>
                <a:chOff x="2865" y="0"/>
                <a:chExt cx="616" cy="532"/>
              </a:xfrm>
            </p:grpSpPr>
            <p:sp>
              <p:nvSpPr>
                <p:cNvPr id="60435" name="Rectangle 9"/>
                <p:cNvSpPr/>
                <p:nvPr/>
              </p:nvSpPr>
              <p:spPr>
                <a:xfrm>
                  <a:off x="2908" y="129"/>
                  <a:ext cx="573" cy="403"/>
                </a:xfrm>
                <a:prstGeom prst="rect">
                  <a:avLst/>
                </a:prstGeom>
                <a:noFill/>
                <a:ln w="9525">
                  <a:noFill/>
                </a:ln>
              </p:spPr>
              <p:txBody>
                <a:bodyPr anchor="ctr" anchorCtr="0"/>
                <a:p>
                  <a:pPr algn="ctr"/>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36" name="Rectangle 56"/>
                <p:cNvSpPr/>
                <p:nvPr/>
              </p:nvSpPr>
              <p:spPr>
                <a:xfrm>
                  <a:off x="2865"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37" name="Group 59"/>
              <p:cNvGrpSpPr/>
              <p:nvPr/>
            </p:nvGrpSpPr>
            <p:grpSpPr>
              <a:xfrm>
                <a:off x="3438" y="0"/>
                <a:ext cx="573" cy="403"/>
                <a:chOff x="3438" y="0"/>
                <a:chExt cx="573" cy="403"/>
              </a:xfrm>
            </p:grpSpPr>
            <p:sp>
              <p:nvSpPr>
                <p:cNvPr id="60438" name="Rectangle 10"/>
                <p:cNvSpPr/>
                <p:nvPr/>
              </p:nvSpPr>
              <p:spPr>
                <a:xfrm>
                  <a:off x="3481" y="0"/>
                  <a:ext cx="487" cy="403"/>
                </a:xfrm>
                <a:prstGeom prst="rect">
                  <a:avLst/>
                </a:prstGeom>
                <a:noFill/>
                <a:ln w="9525">
                  <a:noFill/>
                </a:ln>
              </p:spPr>
              <p:txBody>
                <a:bodyPr anchor="ctr" anchorCtr="0"/>
                <a:p>
                  <a:pPr algn="ctr"/>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39" name="Rectangle 58"/>
                <p:cNvSpPr/>
                <p:nvPr/>
              </p:nvSpPr>
              <p:spPr>
                <a:xfrm>
                  <a:off x="3438" y="0"/>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40" name="Group 61"/>
              <p:cNvGrpSpPr/>
              <p:nvPr/>
            </p:nvGrpSpPr>
            <p:grpSpPr>
              <a:xfrm>
                <a:off x="0" y="403"/>
                <a:ext cx="573" cy="403"/>
                <a:chOff x="0" y="403"/>
                <a:chExt cx="573" cy="403"/>
              </a:xfrm>
            </p:grpSpPr>
            <p:sp>
              <p:nvSpPr>
                <p:cNvPr id="60441" name="Rectangle 11"/>
                <p:cNvSpPr/>
                <p:nvPr/>
              </p:nvSpPr>
              <p:spPr>
                <a:xfrm>
                  <a:off x="43" y="403"/>
                  <a:ext cx="487"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442" name="Rectangle 60"/>
                <p:cNvSpPr/>
                <p:nvPr/>
              </p:nvSpPr>
              <p:spPr>
                <a:xfrm>
                  <a:off x="0"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43" name="Group 63"/>
              <p:cNvGrpSpPr/>
              <p:nvPr/>
            </p:nvGrpSpPr>
            <p:grpSpPr>
              <a:xfrm>
                <a:off x="573" y="403"/>
                <a:ext cx="573" cy="403"/>
                <a:chOff x="573" y="403"/>
                <a:chExt cx="573" cy="403"/>
              </a:xfrm>
            </p:grpSpPr>
            <p:sp>
              <p:nvSpPr>
                <p:cNvPr id="60444" name="Rectangle 12"/>
                <p:cNvSpPr/>
                <p:nvPr/>
              </p:nvSpPr>
              <p:spPr>
                <a:xfrm>
                  <a:off x="616" y="403"/>
                  <a:ext cx="487"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445" name="Rectangle 62"/>
                <p:cNvSpPr/>
                <p:nvPr/>
              </p:nvSpPr>
              <p:spPr>
                <a:xfrm>
                  <a:off x="573"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46" name="Group 65"/>
              <p:cNvGrpSpPr/>
              <p:nvPr/>
            </p:nvGrpSpPr>
            <p:grpSpPr>
              <a:xfrm>
                <a:off x="1146" y="403"/>
                <a:ext cx="573" cy="403"/>
                <a:chOff x="1146" y="403"/>
                <a:chExt cx="573" cy="403"/>
              </a:xfrm>
            </p:grpSpPr>
            <p:sp>
              <p:nvSpPr>
                <p:cNvPr id="60447" name="Rectangle 13"/>
                <p:cNvSpPr/>
                <p:nvPr/>
              </p:nvSpPr>
              <p:spPr>
                <a:xfrm>
                  <a:off x="1189" y="403"/>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j=1</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48" name="Rectangle 64"/>
                <p:cNvSpPr/>
                <p:nvPr/>
              </p:nvSpPr>
              <p:spPr>
                <a:xfrm>
                  <a:off x="1146"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49" name="Group 67"/>
              <p:cNvGrpSpPr/>
              <p:nvPr/>
            </p:nvGrpSpPr>
            <p:grpSpPr>
              <a:xfrm>
                <a:off x="1719" y="403"/>
                <a:ext cx="573" cy="403"/>
                <a:chOff x="1719" y="403"/>
                <a:chExt cx="573" cy="403"/>
              </a:xfrm>
            </p:grpSpPr>
            <p:sp>
              <p:nvSpPr>
                <p:cNvPr id="60450" name="Rectangle 14"/>
                <p:cNvSpPr/>
                <p:nvPr/>
              </p:nvSpPr>
              <p:spPr>
                <a:xfrm>
                  <a:off x="1762" y="403"/>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j=2</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51" name="Rectangle 66"/>
                <p:cNvSpPr/>
                <p:nvPr/>
              </p:nvSpPr>
              <p:spPr>
                <a:xfrm>
                  <a:off x="1719"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52" name="Group 69"/>
              <p:cNvGrpSpPr/>
              <p:nvPr/>
            </p:nvGrpSpPr>
            <p:grpSpPr>
              <a:xfrm>
                <a:off x="2292" y="403"/>
                <a:ext cx="573" cy="403"/>
                <a:chOff x="2292" y="403"/>
                <a:chExt cx="573" cy="403"/>
              </a:xfrm>
            </p:grpSpPr>
            <p:sp>
              <p:nvSpPr>
                <p:cNvPr id="60453" name="Rectangle 15"/>
                <p:cNvSpPr/>
                <p:nvPr/>
              </p:nvSpPr>
              <p:spPr>
                <a:xfrm>
                  <a:off x="2335" y="403"/>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j=3</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54" name="Rectangle 68"/>
                <p:cNvSpPr/>
                <p:nvPr/>
              </p:nvSpPr>
              <p:spPr>
                <a:xfrm>
                  <a:off x="2292"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55" name="Group 71"/>
              <p:cNvGrpSpPr/>
              <p:nvPr/>
            </p:nvGrpSpPr>
            <p:grpSpPr>
              <a:xfrm>
                <a:off x="2865" y="403"/>
                <a:ext cx="573" cy="403"/>
                <a:chOff x="2865" y="403"/>
                <a:chExt cx="573" cy="403"/>
              </a:xfrm>
            </p:grpSpPr>
            <p:sp>
              <p:nvSpPr>
                <p:cNvPr id="60456" name="Rectangle 16"/>
                <p:cNvSpPr/>
                <p:nvPr/>
              </p:nvSpPr>
              <p:spPr>
                <a:xfrm>
                  <a:off x="2908" y="403"/>
                  <a:ext cx="487"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j=4</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57" name="Rectangle 70"/>
                <p:cNvSpPr/>
                <p:nvPr/>
              </p:nvSpPr>
              <p:spPr>
                <a:xfrm>
                  <a:off x="2865"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58" name="Group 73"/>
              <p:cNvGrpSpPr/>
              <p:nvPr/>
            </p:nvGrpSpPr>
            <p:grpSpPr>
              <a:xfrm>
                <a:off x="3438" y="403"/>
                <a:ext cx="573" cy="403"/>
                <a:chOff x="3438" y="403"/>
                <a:chExt cx="573" cy="403"/>
              </a:xfrm>
            </p:grpSpPr>
            <p:sp>
              <p:nvSpPr>
                <p:cNvPr id="60459" name="Rectangle 17"/>
                <p:cNvSpPr/>
                <p:nvPr/>
              </p:nvSpPr>
              <p:spPr>
                <a:xfrm>
                  <a:off x="3481" y="403"/>
                  <a:ext cx="487" cy="403"/>
                </a:xfrm>
                <a:prstGeom prst="rect">
                  <a:avLst/>
                </a:prstGeom>
                <a:noFill/>
                <a:ln w="9525">
                  <a:noFill/>
                </a:ln>
              </p:spPr>
              <p:txBody>
                <a:bodyPr anchor="ctr" anchorCtr="0"/>
                <a:p>
                  <a:pPr algn="ctr"/>
                  <a:r>
                    <a:rPr lang="en-US" altLang="zh-CN" sz="1500" b="1" i="1" dirty="0">
                      <a:latin typeface="Times New Roman" panose="02020603050405020304" pitchFamily="18" charset="0"/>
                      <a:ea typeface="仿宋_GB2312"/>
                    </a:rPr>
                    <a:t>r</a:t>
                  </a:r>
                  <a:r>
                    <a:rPr lang="en-US" altLang="zh-CN" sz="1500" b="1" i="1" baseline="-30000" dirty="0">
                      <a:latin typeface="Times New Roman" panose="02020603050405020304" pitchFamily="18" charset="0"/>
                      <a:ea typeface="仿宋_GB2312"/>
                    </a:rPr>
                    <a:t>i</a:t>
                  </a:r>
                  <a:endParaRPr lang="en-GB" altLang="zh-CN" sz="1500" b="1" i="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460" name="Rectangle 72"/>
                <p:cNvSpPr/>
                <p:nvPr/>
              </p:nvSpPr>
              <p:spPr>
                <a:xfrm>
                  <a:off x="3438" y="403"/>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61" name="Group 75"/>
              <p:cNvGrpSpPr/>
              <p:nvPr/>
            </p:nvGrpSpPr>
            <p:grpSpPr>
              <a:xfrm>
                <a:off x="0" y="806"/>
                <a:ext cx="573" cy="403"/>
                <a:chOff x="0" y="806"/>
                <a:chExt cx="573" cy="403"/>
              </a:xfrm>
            </p:grpSpPr>
            <p:sp>
              <p:nvSpPr>
                <p:cNvPr id="60462" name="Rectangle 18"/>
                <p:cNvSpPr/>
                <p:nvPr/>
              </p:nvSpPr>
              <p:spPr>
                <a:xfrm>
                  <a:off x="43" y="806"/>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hu</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463" name="Rectangle 74"/>
                <p:cNvSpPr/>
                <p:nvPr/>
              </p:nvSpPr>
              <p:spPr>
                <a:xfrm>
                  <a:off x="0"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64" name="Group 77"/>
              <p:cNvGrpSpPr/>
              <p:nvPr/>
            </p:nvGrpSpPr>
            <p:grpSpPr>
              <a:xfrm>
                <a:off x="573" y="806"/>
                <a:ext cx="573" cy="403"/>
                <a:chOff x="573" y="806"/>
                <a:chExt cx="573" cy="403"/>
              </a:xfrm>
            </p:grpSpPr>
            <p:sp>
              <p:nvSpPr>
                <p:cNvPr id="60465" name="Rectangle 19"/>
                <p:cNvSpPr/>
                <p:nvPr/>
              </p:nvSpPr>
              <p:spPr>
                <a:xfrm>
                  <a:off x="616" y="806"/>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i=1</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466" name="Rectangle 76"/>
                <p:cNvSpPr/>
                <p:nvPr/>
              </p:nvSpPr>
              <p:spPr>
                <a:xfrm>
                  <a:off x="573"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67" name="Group 79"/>
              <p:cNvGrpSpPr/>
              <p:nvPr/>
            </p:nvGrpSpPr>
            <p:grpSpPr>
              <a:xfrm>
                <a:off x="1146" y="806"/>
                <a:ext cx="573" cy="403"/>
                <a:chOff x="1146" y="806"/>
                <a:chExt cx="573" cy="403"/>
              </a:xfrm>
            </p:grpSpPr>
            <p:sp>
              <p:nvSpPr>
                <p:cNvPr id="60468" name="Rectangle 20"/>
                <p:cNvSpPr/>
                <p:nvPr/>
              </p:nvSpPr>
              <p:spPr>
                <a:xfrm>
                  <a:off x="1189" y="806"/>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69" name="Rectangle 78"/>
                <p:cNvSpPr/>
                <p:nvPr/>
              </p:nvSpPr>
              <p:spPr>
                <a:xfrm>
                  <a:off x="1146"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70" name="Group 81"/>
              <p:cNvGrpSpPr/>
              <p:nvPr/>
            </p:nvGrpSpPr>
            <p:grpSpPr>
              <a:xfrm>
                <a:off x="1719" y="806"/>
                <a:ext cx="573" cy="403"/>
                <a:chOff x="1719" y="806"/>
                <a:chExt cx="573" cy="403"/>
              </a:xfrm>
            </p:grpSpPr>
            <p:sp>
              <p:nvSpPr>
                <p:cNvPr id="60471" name="Rectangle 21"/>
                <p:cNvSpPr/>
                <p:nvPr/>
              </p:nvSpPr>
              <p:spPr>
                <a:xfrm>
                  <a:off x="1762" y="806"/>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0.015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72" name="Rectangle 80"/>
                <p:cNvSpPr/>
                <p:nvPr/>
              </p:nvSpPr>
              <p:spPr>
                <a:xfrm>
                  <a:off x="1719"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73" name="Group 83"/>
              <p:cNvGrpSpPr/>
              <p:nvPr/>
            </p:nvGrpSpPr>
            <p:grpSpPr>
              <a:xfrm>
                <a:off x="2292" y="806"/>
                <a:ext cx="573" cy="403"/>
                <a:chOff x="2292" y="806"/>
                <a:chExt cx="573" cy="403"/>
              </a:xfrm>
            </p:grpSpPr>
            <p:sp>
              <p:nvSpPr>
                <p:cNvPr id="60474" name="Rectangle 22"/>
                <p:cNvSpPr/>
                <p:nvPr/>
              </p:nvSpPr>
              <p:spPr>
                <a:xfrm>
                  <a:off x="2335" y="806"/>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0.045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75" name="Rectangle 82"/>
                <p:cNvSpPr/>
                <p:nvPr/>
              </p:nvSpPr>
              <p:spPr>
                <a:xfrm>
                  <a:off x="2292"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76" name="Group 85"/>
              <p:cNvGrpSpPr/>
              <p:nvPr/>
            </p:nvGrpSpPr>
            <p:grpSpPr>
              <a:xfrm>
                <a:off x="2865" y="806"/>
                <a:ext cx="573" cy="403"/>
                <a:chOff x="2865" y="806"/>
                <a:chExt cx="573" cy="403"/>
              </a:xfrm>
            </p:grpSpPr>
            <p:sp>
              <p:nvSpPr>
                <p:cNvPr id="60477" name="Rectangle 23"/>
                <p:cNvSpPr/>
                <p:nvPr/>
              </p:nvSpPr>
              <p:spPr>
                <a:xfrm>
                  <a:off x="2908" y="806"/>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0.081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78" name="Rectangle 84"/>
                <p:cNvSpPr/>
                <p:nvPr/>
              </p:nvSpPr>
              <p:spPr>
                <a:xfrm>
                  <a:off x="2865"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79" name="Group 87"/>
              <p:cNvGrpSpPr/>
              <p:nvPr/>
            </p:nvGrpSpPr>
            <p:grpSpPr>
              <a:xfrm>
                <a:off x="3438" y="806"/>
                <a:ext cx="573" cy="403"/>
                <a:chOff x="3438" y="806"/>
                <a:chExt cx="573" cy="403"/>
              </a:xfrm>
            </p:grpSpPr>
            <p:sp>
              <p:nvSpPr>
                <p:cNvPr id="60480" name="Rectangle 24"/>
                <p:cNvSpPr/>
                <p:nvPr/>
              </p:nvSpPr>
              <p:spPr>
                <a:xfrm>
                  <a:off x="3481" y="806"/>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0.141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81" name="Rectangle 86"/>
                <p:cNvSpPr/>
                <p:nvPr/>
              </p:nvSpPr>
              <p:spPr>
                <a:xfrm>
                  <a:off x="3438" y="806"/>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82" name="Group 89"/>
              <p:cNvGrpSpPr/>
              <p:nvPr/>
            </p:nvGrpSpPr>
            <p:grpSpPr>
              <a:xfrm>
                <a:off x="0" y="1209"/>
                <a:ext cx="573" cy="403"/>
                <a:chOff x="0" y="1209"/>
                <a:chExt cx="573" cy="403"/>
              </a:xfrm>
            </p:grpSpPr>
            <p:sp>
              <p:nvSpPr>
                <p:cNvPr id="60483" name="Rectangle 25"/>
                <p:cNvSpPr/>
                <p:nvPr/>
              </p:nvSpPr>
              <p:spPr>
                <a:xfrm>
                  <a:off x="43" y="1209"/>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ch</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484" name="Rectangle 88"/>
                <p:cNvSpPr/>
                <p:nvPr/>
              </p:nvSpPr>
              <p:spPr>
                <a:xfrm>
                  <a:off x="0"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85" name="Group 91"/>
              <p:cNvGrpSpPr/>
              <p:nvPr/>
            </p:nvGrpSpPr>
            <p:grpSpPr>
              <a:xfrm>
                <a:off x="573" y="1209"/>
                <a:ext cx="573" cy="403"/>
                <a:chOff x="573" y="1209"/>
                <a:chExt cx="573" cy="403"/>
              </a:xfrm>
            </p:grpSpPr>
            <p:sp>
              <p:nvSpPr>
                <p:cNvPr id="60486" name="Rectangle 26"/>
                <p:cNvSpPr/>
                <p:nvPr/>
              </p:nvSpPr>
              <p:spPr>
                <a:xfrm>
                  <a:off x="616" y="1209"/>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i=2</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487" name="Rectangle 90"/>
                <p:cNvSpPr/>
                <p:nvPr/>
              </p:nvSpPr>
              <p:spPr>
                <a:xfrm>
                  <a:off x="573"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88" name="Group 93"/>
              <p:cNvGrpSpPr/>
              <p:nvPr/>
            </p:nvGrpSpPr>
            <p:grpSpPr>
              <a:xfrm>
                <a:off x="1146" y="1209"/>
                <a:ext cx="573" cy="403"/>
                <a:chOff x="1146" y="1209"/>
                <a:chExt cx="573" cy="403"/>
              </a:xfrm>
            </p:grpSpPr>
            <p:sp>
              <p:nvSpPr>
                <p:cNvPr id="60489" name="Rectangle 27"/>
                <p:cNvSpPr/>
                <p:nvPr/>
              </p:nvSpPr>
              <p:spPr>
                <a:xfrm>
                  <a:off x="1189" y="1209"/>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-0.110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90" name="Rectangle 92"/>
                <p:cNvSpPr/>
                <p:nvPr/>
              </p:nvSpPr>
              <p:spPr>
                <a:xfrm>
                  <a:off x="1146"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91" name="Group 95"/>
              <p:cNvGrpSpPr/>
              <p:nvPr/>
            </p:nvGrpSpPr>
            <p:grpSpPr>
              <a:xfrm>
                <a:off x="1719" y="1209"/>
                <a:ext cx="573" cy="403"/>
                <a:chOff x="1719" y="1209"/>
                <a:chExt cx="573" cy="403"/>
              </a:xfrm>
            </p:grpSpPr>
            <p:sp>
              <p:nvSpPr>
                <p:cNvPr id="60492" name="Rectangle 28"/>
                <p:cNvSpPr/>
                <p:nvPr/>
              </p:nvSpPr>
              <p:spPr>
                <a:xfrm>
                  <a:off x="1762" y="1209"/>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93" name="Rectangle 94"/>
                <p:cNvSpPr/>
                <p:nvPr/>
              </p:nvSpPr>
              <p:spPr>
                <a:xfrm>
                  <a:off x="1719"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94" name="Group 97"/>
              <p:cNvGrpSpPr/>
              <p:nvPr/>
            </p:nvGrpSpPr>
            <p:grpSpPr>
              <a:xfrm>
                <a:off x="2292" y="1209"/>
                <a:ext cx="573" cy="403"/>
                <a:chOff x="2292" y="1209"/>
                <a:chExt cx="573" cy="403"/>
              </a:xfrm>
            </p:grpSpPr>
            <p:sp>
              <p:nvSpPr>
                <p:cNvPr id="60495" name="Rectangle 29"/>
                <p:cNvSpPr/>
                <p:nvPr/>
              </p:nvSpPr>
              <p:spPr>
                <a:xfrm>
                  <a:off x="2335" y="1209"/>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0.030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96" name="Rectangle 96"/>
                <p:cNvSpPr/>
                <p:nvPr/>
              </p:nvSpPr>
              <p:spPr>
                <a:xfrm>
                  <a:off x="2292"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497" name="Group 99"/>
              <p:cNvGrpSpPr/>
              <p:nvPr/>
            </p:nvGrpSpPr>
            <p:grpSpPr>
              <a:xfrm>
                <a:off x="2865" y="1209"/>
                <a:ext cx="573" cy="403"/>
                <a:chOff x="2865" y="1209"/>
                <a:chExt cx="573" cy="403"/>
              </a:xfrm>
            </p:grpSpPr>
            <p:sp>
              <p:nvSpPr>
                <p:cNvPr id="60498" name="Rectangle 30"/>
                <p:cNvSpPr/>
                <p:nvPr/>
              </p:nvSpPr>
              <p:spPr>
                <a:xfrm>
                  <a:off x="2908" y="1209"/>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0.063</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499" name="Rectangle 98"/>
                <p:cNvSpPr/>
                <p:nvPr/>
              </p:nvSpPr>
              <p:spPr>
                <a:xfrm>
                  <a:off x="2865"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00" name="Group 101"/>
              <p:cNvGrpSpPr/>
              <p:nvPr/>
            </p:nvGrpSpPr>
            <p:grpSpPr>
              <a:xfrm>
                <a:off x="3438" y="1209"/>
                <a:ext cx="573" cy="403"/>
                <a:chOff x="3438" y="1209"/>
                <a:chExt cx="573" cy="403"/>
              </a:xfrm>
            </p:grpSpPr>
            <p:sp>
              <p:nvSpPr>
                <p:cNvPr id="60501" name="Rectangle 31"/>
                <p:cNvSpPr/>
                <p:nvPr/>
              </p:nvSpPr>
              <p:spPr>
                <a:xfrm>
                  <a:off x="3481" y="1209"/>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0.108</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02" name="Rectangle 100"/>
                <p:cNvSpPr/>
                <p:nvPr/>
              </p:nvSpPr>
              <p:spPr>
                <a:xfrm>
                  <a:off x="3438" y="1209"/>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03" name="Group 103"/>
              <p:cNvGrpSpPr/>
              <p:nvPr/>
            </p:nvGrpSpPr>
            <p:grpSpPr>
              <a:xfrm>
                <a:off x="0" y="1612"/>
                <a:ext cx="573" cy="403"/>
                <a:chOff x="0" y="1612"/>
                <a:chExt cx="573" cy="403"/>
              </a:xfrm>
            </p:grpSpPr>
            <p:sp>
              <p:nvSpPr>
                <p:cNvPr id="60504" name="Rectangle 32"/>
                <p:cNvSpPr/>
                <p:nvPr/>
              </p:nvSpPr>
              <p:spPr>
                <a:xfrm>
                  <a:off x="43" y="1612"/>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505" name="Rectangle 102"/>
                <p:cNvSpPr/>
                <p:nvPr/>
              </p:nvSpPr>
              <p:spPr>
                <a:xfrm>
                  <a:off x="0"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06" name="Group 105"/>
              <p:cNvGrpSpPr/>
              <p:nvPr/>
            </p:nvGrpSpPr>
            <p:grpSpPr>
              <a:xfrm>
                <a:off x="573" y="1612"/>
                <a:ext cx="573" cy="403"/>
                <a:chOff x="573" y="1612"/>
                <a:chExt cx="573" cy="403"/>
              </a:xfrm>
            </p:grpSpPr>
            <p:sp>
              <p:nvSpPr>
                <p:cNvPr id="60507" name="Rectangle 33"/>
                <p:cNvSpPr/>
                <p:nvPr/>
              </p:nvSpPr>
              <p:spPr>
                <a:xfrm>
                  <a:off x="616" y="1612"/>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i=3</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508" name="Rectangle 104"/>
                <p:cNvSpPr/>
                <p:nvPr/>
              </p:nvSpPr>
              <p:spPr>
                <a:xfrm>
                  <a:off x="573"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09" name="Group 107"/>
              <p:cNvGrpSpPr/>
              <p:nvPr/>
            </p:nvGrpSpPr>
            <p:grpSpPr>
              <a:xfrm>
                <a:off x="1146" y="1612"/>
                <a:ext cx="573" cy="403"/>
                <a:chOff x="1146" y="1612"/>
                <a:chExt cx="573" cy="403"/>
              </a:xfrm>
            </p:grpSpPr>
            <p:sp>
              <p:nvSpPr>
                <p:cNvPr id="60510" name="Rectangle 34"/>
                <p:cNvSpPr/>
                <p:nvPr/>
              </p:nvSpPr>
              <p:spPr>
                <a:xfrm>
                  <a:off x="1189" y="1612"/>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-0.086</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11" name="Rectangle 106"/>
                <p:cNvSpPr/>
                <p:nvPr/>
              </p:nvSpPr>
              <p:spPr>
                <a:xfrm>
                  <a:off x="1146"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12" name="Group 109"/>
              <p:cNvGrpSpPr/>
              <p:nvPr/>
            </p:nvGrpSpPr>
            <p:grpSpPr>
              <a:xfrm>
                <a:off x="1719" y="1612"/>
                <a:ext cx="573" cy="403"/>
                <a:chOff x="1719" y="1612"/>
                <a:chExt cx="573" cy="403"/>
              </a:xfrm>
            </p:grpSpPr>
            <p:sp>
              <p:nvSpPr>
                <p:cNvPr id="60513" name="Rectangle 35"/>
                <p:cNvSpPr/>
                <p:nvPr/>
              </p:nvSpPr>
              <p:spPr>
                <a:xfrm>
                  <a:off x="1762" y="1612"/>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-0.084</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14" name="Rectangle 108"/>
                <p:cNvSpPr/>
                <p:nvPr/>
              </p:nvSpPr>
              <p:spPr>
                <a:xfrm>
                  <a:off x="1719"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15" name="Group 111"/>
              <p:cNvGrpSpPr/>
              <p:nvPr/>
            </p:nvGrpSpPr>
            <p:grpSpPr>
              <a:xfrm>
                <a:off x="2292" y="1612"/>
                <a:ext cx="573" cy="403"/>
                <a:chOff x="2292" y="1612"/>
                <a:chExt cx="573" cy="403"/>
              </a:xfrm>
            </p:grpSpPr>
            <p:sp>
              <p:nvSpPr>
                <p:cNvPr id="60516" name="Rectangle 36"/>
                <p:cNvSpPr/>
                <p:nvPr/>
              </p:nvSpPr>
              <p:spPr>
                <a:xfrm>
                  <a:off x="2335" y="1612"/>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17" name="Rectangle 110"/>
                <p:cNvSpPr/>
                <p:nvPr/>
              </p:nvSpPr>
              <p:spPr>
                <a:xfrm>
                  <a:off x="2292"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18" name="Group 113"/>
              <p:cNvGrpSpPr/>
              <p:nvPr/>
            </p:nvGrpSpPr>
            <p:grpSpPr>
              <a:xfrm>
                <a:off x="2865" y="1612"/>
                <a:ext cx="573" cy="403"/>
                <a:chOff x="2865" y="1612"/>
                <a:chExt cx="573" cy="403"/>
              </a:xfrm>
            </p:grpSpPr>
            <p:sp>
              <p:nvSpPr>
                <p:cNvPr id="60519" name="Rectangle 37"/>
                <p:cNvSpPr/>
                <p:nvPr/>
              </p:nvSpPr>
              <p:spPr>
                <a:xfrm>
                  <a:off x="2908" y="1612"/>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0.046</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20" name="Rectangle 112"/>
                <p:cNvSpPr/>
                <p:nvPr/>
              </p:nvSpPr>
              <p:spPr>
                <a:xfrm>
                  <a:off x="2865"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21" name="Group 115"/>
              <p:cNvGrpSpPr/>
              <p:nvPr/>
            </p:nvGrpSpPr>
            <p:grpSpPr>
              <a:xfrm>
                <a:off x="3438" y="1612"/>
                <a:ext cx="573" cy="403"/>
                <a:chOff x="3438" y="1612"/>
                <a:chExt cx="573" cy="403"/>
              </a:xfrm>
            </p:grpSpPr>
            <p:sp>
              <p:nvSpPr>
                <p:cNvPr id="60522" name="Rectangle 38"/>
                <p:cNvSpPr/>
                <p:nvPr/>
              </p:nvSpPr>
              <p:spPr>
                <a:xfrm>
                  <a:off x="3481" y="1612"/>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0.121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23" name="Rectangle 114"/>
                <p:cNvSpPr/>
                <p:nvPr/>
              </p:nvSpPr>
              <p:spPr>
                <a:xfrm>
                  <a:off x="3438" y="1612"/>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24" name="Group 117"/>
              <p:cNvGrpSpPr/>
              <p:nvPr/>
            </p:nvGrpSpPr>
            <p:grpSpPr>
              <a:xfrm>
                <a:off x="0" y="2015"/>
                <a:ext cx="573" cy="403"/>
                <a:chOff x="0" y="2015"/>
                <a:chExt cx="573" cy="403"/>
              </a:xfrm>
            </p:grpSpPr>
            <p:sp>
              <p:nvSpPr>
                <p:cNvPr id="60525" name="Rectangle 39"/>
                <p:cNvSpPr/>
                <p:nvPr/>
              </p:nvSpPr>
              <p:spPr>
                <a:xfrm>
                  <a:off x="43" y="2015"/>
                  <a:ext cx="487" cy="403"/>
                </a:xfrm>
                <a:prstGeom prst="rect">
                  <a:avLst/>
                </a:prstGeom>
                <a:noFill/>
                <a:ln w="9525">
                  <a:noFill/>
                </a:ln>
              </p:spPr>
              <p:txBody>
                <a:bodyPr anchor="t" anchorCtr="0"/>
                <a:p>
                  <a:pPr algn="just"/>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1</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526" name="Rectangle 116"/>
                <p:cNvSpPr/>
                <p:nvPr/>
              </p:nvSpPr>
              <p:spPr>
                <a:xfrm>
                  <a:off x="0"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27" name="Group 119"/>
              <p:cNvGrpSpPr/>
              <p:nvPr/>
            </p:nvGrpSpPr>
            <p:grpSpPr>
              <a:xfrm>
                <a:off x="573" y="2015"/>
                <a:ext cx="573" cy="403"/>
                <a:chOff x="573" y="2015"/>
                <a:chExt cx="573" cy="403"/>
              </a:xfrm>
            </p:grpSpPr>
            <p:sp>
              <p:nvSpPr>
                <p:cNvPr id="60528" name="Rectangle 40"/>
                <p:cNvSpPr/>
                <p:nvPr/>
              </p:nvSpPr>
              <p:spPr>
                <a:xfrm>
                  <a:off x="616" y="2015"/>
                  <a:ext cx="487"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i=4</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529" name="Rectangle 118"/>
                <p:cNvSpPr/>
                <p:nvPr/>
              </p:nvSpPr>
              <p:spPr>
                <a:xfrm>
                  <a:off x="573"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30" name="Group 121"/>
              <p:cNvGrpSpPr/>
              <p:nvPr/>
            </p:nvGrpSpPr>
            <p:grpSpPr>
              <a:xfrm>
                <a:off x="1146" y="2015"/>
                <a:ext cx="573" cy="403"/>
                <a:chOff x="1146" y="2015"/>
                <a:chExt cx="573" cy="403"/>
              </a:xfrm>
            </p:grpSpPr>
            <p:sp>
              <p:nvSpPr>
                <p:cNvPr id="60531" name="Rectangle 41"/>
                <p:cNvSpPr/>
                <p:nvPr/>
              </p:nvSpPr>
              <p:spPr>
                <a:xfrm>
                  <a:off x="1189" y="2015"/>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-0.085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32" name="Rectangle 120"/>
                <p:cNvSpPr/>
                <p:nvPr/>
              </p:nvSpPr>
              <p:spPr>
                <a:xfrm>
                  <a:off x="1146"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33" name="Group 123"/>
              <p:cNvGrpSpPr/>
              <p:nvPr/>
            </p:nvGrpSpPr>
            <p:grpSpPr>
              <a:xfrm>
                <a:off x="1719" y="2015"/>
                <a:ext cx="573" cy="403"/>
                <a:chOff x="1719" y="2015"/>
                <a:chExt cx="573" cy="403"/>
              </a:xfrm>
            </p:grpSpPr>
            <p:sp>
              <p:nvSpPr>
                <p:cNvPr id="60534" name="Rectangle 42"/>
                <p:cNvSpPr/>
                <p:nvPr/>
              </p:nvSpPr>
              <p:spPr>
                <a:xfrm>
                  <a:off x="1762" y="2015"/>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-0.086</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35" name="Rectangle 122"/>
                <p:cNvSpPr/>
                <p:nvPr/>
              </p:nvSpPr>
              <p:spPr>
                <a:xfrm>
                  <a:off x="1719"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36" name="Group 125"/>
              <p:cNvGrpSpPr/>
              <p:nvPr/>
            </p:nvGrpSpPr>
            <p:grpSpPr>
              <a:xfrm>
                <a:off x="2292" y="2015"/>
                <a:ext cx="573" cy="403"/>
                <a:chOff x="2292" y="2015"/>
                <a:chExt cx="573" cy="403"/>
              </a:xfrm>
            </p:grpSpPr>
            <p:sp>
              <p:nvSpPr>
                <p:cNvPr id="60537" name="Rectangle 43"/>
                <p:cNvSpPr/>
                <p:nvPr/>
              </p:nvSpPr>
              <p:spPr>
                <a:xfrm>
                  <a:off x="2335" y="2015"/>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-0.110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38" name="Rectangle 124"/>
                <p:cNvSpPr/>
                <p:nvPr/>
              </p:nvSpPr>
              <p:spPr>
                <a:xfrm>
                  <a:off x="2292"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39" name="Group 127"/>
              <p:cNvGrpSpPr/>
              <p:nvPr/>
            </p:nvGrpSpPr>
            <p:grpSpPr>
              <a:xfrm>
                <a:off x="2865" y="2015"/>
                <a:ext cx="573" cy="403"/>
                <a:chOff x="2865" y="2015"/>
                <a:chExt cx="573" cy="403"/>
              </a:xfrm>
            </p:grpSpPr>
            <p:sp>
              <p:nvSpPr>
                <p:cNvPr id="60540" name="Rectangle 44"/>
                <p:cNvSpPr/>
                <p:nvPr/>
              </p:nvSpPr>
              <p:spPr>
                <a:xfrm>
                  <a:off x="2908" y="2015"/>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41" name="Rectangle 126"/>
                <p:cNvSpPr/>
                <p:nvPr/>
              </p:nvSpPr>
              <p:spPr>
                <a:xfrm>
                  <a:off x="2865"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42" name="Group 129"/>
              <p:cNvGrpSpPr/>
              <p:nvPr/>
            </p:nvGrpSpPr>
            <p:grpSpPr>
              <a:xfrm>
                <a:off x="3438" y="2015"/>
                <a:ext cx="573" cy="403"/>
                <a:chOff x="3438" y="2015"/>
                <a:chExt cx="573" cy="403"/>
              </a:xfrm>
            </p:grpSpPr>
            <p:sp>
              <p:nvSpPr>
                <p:cNvPr id="60543" name="Rectangle 45"/>
                <p:cNvSpPr/>
                <p:nvPr/>
              </p:nvSpPr>
              <p:spPr>
                <a:xfrm>
                  <a:off x="3481" y="2015"/>
                  <a:ext cx="487"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0.190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44" name="Rectangle 128"/>
                <p:cNvSpPr/>
                <p:nvPr/>
              </p:nvSpPr>
              <p:spPr>
                <a:xfrm>
                  <a:off x="3438" y="2015"/>
                  <a:ext cx="573"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60545" name="Rectangle 131"/>
            <p:cNvSpPr/>
            <p:nvPr/>
          </p:nvSpPr>
          <p:spPr>
            <a:xfrm>
              <a:off x="-3" y="-3"/>
              <a:ext cx="4017" cy="2424"/>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
        <p:nvSpPr>
          <p:cNvPr id="60546" name="Rectangle 133"/>
          <p:cNvSpPr/>
          <p:nvPr/>
        </p:nvSpPr>
        <p:spPr>
          <a:xfrm>
            <a:off x="3175" y="1978025"/>
            <a:ext cx="9144000" cy="623888"/>
          </a:xfrm>
          <a:prstGeom prst="rect">
            <a:avLst/>
          </a:prstGeom>
          <a:noFill/>
          <a:ln w="9525">
            <a:noFill/>
          </a:ln>
        </p:spPr>
        <p:txBody>
          <a:bodyPr lIns="82945" tIns="41473" rIns="82945" bIns="41473" anchor="t" anchorCtr="0">
            <a:spAutoFit/>
          </a:bodyPr>
          <a:p>
            <a:pPr algn="just"/>
            <a:r>
              <a:rPr lang="zh-CN" altLang="en-US" sz="1100" dirty="0">
                <a:latin typeface="宋体" panose="02010600030101010101" pitchFamily="2" charset="-122"/>
                <a:ea typeface="仿宋_GB2312"/>
              </a:rPr>
              <a:t> </a:t>
            </a:r>
            <a:endParaRPr lang="zh-CN" altLang="en-GB" sz="900" dirty="0">
              <a:latin typeface="Times New Roman" panose="02020603050405020304" pitchFamily="18" charset="0"/>
            </a:endParaRPr>
          </a:p>
          <a:p>
            <a:endParaRPr lang="zh-CN" altLang="en-GB" dirty="0">
              <a:latin typeface="Times New Roman" panose="02020603050405020304" pitchFamily="18" charset="0"/>
            </a:endParaRPr>
          </a:p>
        </p:txBody>
      </p:sp>
      <p:grpSp>
        <p:nvGrpSpPr>
          <p:cNvPr id="60547" name="Group 226"/>
          <p:cNvGrpSpPr/>
          <p:nvPr/>
        </p:nvGrpSpPr>
        <p:grpSpPr>
          <a:xfrm>
            <a:off x="622300" y="3663950"/>
            <a:ext cx="4632325" cy="2833688"/>
            <a:chOff x="-3" y="2821"/>
            <a:chExt cx="3373" cy="2021"/>
          </a:xfrm>
        </p:grpSpPr>
        <p:grpSp>
          <p:nvGrpSpPr>
            <p:cNvPr id="60548" name="Group 224"/>
            <p:cNvGrpSpPr/>
            <p:nvPr/>
          </p:nvGrpSpPr>
          <p:grpSpPr>
            <a:xfrm>
              <a:off x="0" y="2824"/>
              <a:ext cx="3367" cy="2015"/>
              <a:chOff x="0" y="2824"/>
              <a:chExt cx="3367" cy="2015"/>
            </a:xfrm>
          </p:grpSpPr>
          <p:grpSp>
            <p:nvGrpSpPr>
              <p:cNvPr id="60549" name="Group 165"/>
              <p:cNvGrpSpPr/>
              <p:nvPr/>
            </p:nvGrpSpPr>
            <p:grpSpPr>
              <a:xfrm>
                <a:off x="0" y="2824"/>
                <a:ext cx="561" cy="403"/>
                <a:chOff x="0" y="2824"/>
                <a:chExt cx="561" cy="403"/>
              </a:xfrm>
            </p:grpSpPr>
            <p:sp>
              <p:nvSpPr>
                <p:cNvPr id="60550" name="Rectangle 134"/>
                <p:cNvSpPr/>
                <p:nvPr/>
              </p:nvSpPr>
              <p:spPr>
                <a:xfrm>
                  <a:off x="43" y="2824"/>
                  <a:ext cx="475" cy="403"/>
                </a:xfrm>
                <a:prstGeom prst="rect">
                  <a:avLst/>
                </a:prstGeom>
                <a:noFill/>
                <a:ln w="9525">
                  <a:noFill/>
                </a:ln>
              </p:spPr>
              <p:txBody>
                <a:bodyPr anchor="ctr" anchorCtr="0"/>
                <a:p>
                  <a:pPr algn="ctr"/>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51" name="Rectangle 164"/>
                <p:cNvSpPr/>
                <p:nvPr/>
              </p:nvSpPr>
              <p:spPr>
                <a:xfrm>
                  <a:off x="0" y="2824"/>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52" name="Group 167"/>
              <p:cNvGrpSpPr/>
              <p:nvPr/>
            </p:nvGrpSpPr>
            <p:grpSpPr>
              <a:xfrm>
                <a:off x="561" y="2824"/>
                <a:ext cx="590" cy="403"/>
                <a:chOff x="561" y="2824"/>
                <a:chExt cx="590" cy="403"/>
              </a:xfrm>
            </p:grpSpPr>
            <p:sp>
              <p:nvSpPr>
                <p:cNvPr id="60553" name="Rectangle 135"/>
                <p:cNvSpPr/>
                <p:nvPr/>
              </p:nvSpPr>
              <p:spPr>
                <a:xfrm>
                  <a:off x="604" y="2824"/>
                  <a:ext cx="504" cy="403"/>
                </a:xfrm>
                <a:prstGeom prst="rect">
                  <a:avLst/>
                </a:prstGeom>
                <a:noFill/>
                <a:ln w="9525">
                  <a:noFill/>
                </a:ln>
              </p:spPr>
              <p:txBody>
                <a:bodyPr anchor="ctr" anchorCtr="0"/>
                <a:p>
                  <a:pPr algn="ctr"/>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54" name="Rectangle 166"/>
                <p:cNvSpPr/>
                <p:nvPr/>
              </p:nvSpPr>
              <p:spPr>
                <a:xfrm>
                  <a:off x="561" y="2824"/>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55" name="Group 169"/>
              <p:cNvGrpSpPr/>
              <p:nvPr/>
            </p:nvGrpSpPr>
            <p:grpSpPr>
              <a:xfrm>
                <a:off x="1151" y="2824"/>
                <a:ext cx="590" cy="403"/>
                <a:chOff x="1151" y="2824"/>
                <a:chExt cx="590" cy="403"/>
              </a:xfrm>
            </p:grpSpPr>
            <p:sp>
              <p:nvSpPr>
                <p:cNvPr id="60556" name="Rectangle 136"/>
                <p:cNvSpPr/>
                <p:nvPr/>
              </p:nvSpPr>
              <p:spPr>
                <a:xfrm>
                  <a:off x="1194" y="2824"/>
                  <a:ext cx="504"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557" name="Rectangle 168"/>
                <p:cNvSpPr/>
                <p:nvPr/>
              </p:nvSpPr>
              <p:spPr>
                <a:xfrm>
                  <a:off x="1151" y="2824"/>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58" name="Group 171"/>
              <p:cNvGrpSpPr/>
              <p:nvPr/>
            </p:nvGrpSpPr>
            <p:grpSpPr>
              <a:xfrm>
                <a:off x="1741" y="2824"/>
                <a:ext cx="518" cy="403"/>
                <a:chOff x="1741" y="2824"/>
                <a:chExt cx="518" cy="403"/>
              </a:xfrm>
            </p:grpSpPr>
            <p:sp>
              <p:nvSpPr>
                <p:cNvPr id="60559" name="Rectangle 137"/>
                <p:cNvSpPr/>
                <p:nvPr/>
              </p:nvSpPr>
              <p:spPr>
                <a:xfrm>
                  <a:off x="1784" y="2824"/>
                  <a:ext cx="432" cy="403"/>
                </a:xfrm>
                <a:prstGeom prst="rect">
                  <a:avLst/>
                </a:prstGeom>
                <a:noFill/>
                <a:ln w="9525">
                  <a:noFill/>
                </a:ln>
              </p:spPr>
              <p:txBody>
                <a:bodyPr anchor="ctr" anchorCtr="0"/>
                <a:p>
                  <a:pPr algn="ctr"/>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1</a:t>
                  </a:r>
                  <a:endParaRPr lang="zh-CN" altLang="en-GB" sz="1500" b="1" dirty="0">
                    <a:latin typeface="Times New Roman" panose="02020603050405020304" pitchFamily="18" charset="0"/>
                  </a:endParaRPr>
                </a:p>
              </p:txBody>
            </p:sp>
            <p:sp>
              <p:nvSpPr>
                <p:cNvPr id="60560" name="Rectangle 170"/>
                <p:cNvSpPr/>
                <p:nvPr/>
              </p:nvSpPr>
              <p:spPr>
                <a:xfrm>
                  <a:off x="1741" y="2824"/>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61" name="Group 173"/>
              <p:cNvGrpSpPr/>
              <p:nvPr/>
            </p:nvGrpSpPr>
            <p:grpSpPr>
              <a:xfrm>
                <a:off x="2259" y="2824"/>
                <a:ext cx="590" cy="403"/>
                <a:chOff x="2259" y="2824"/>
                <a:chExt cx="590" cy="403"/>
              </a:xfrm>
            </p:grpSpPr>
            <p:sp>
              <p:nvSpPr>
                <p:cNvPr id="60562" name="Rectangle 138"/>
                <p:cNvSpPr/>
                <p:nvPr/>
              </p:nvSpPr>
              <p:spPr>
                <a:xfrm>
                  <a:off x="2302" y="2824"/>
                  <a:ext cx="504" cy="403"/>
                </a:xfrm>
                <a:prstGeom prst="rect">
                  <a:avLst/>
                </a:prstGeom>
                <a:noFill/>
                <a:ln w="9525">
                  <a:noFill/>
                </a:ln>
              </p:spPr>
              <p:txBody>
                <a:bodyPr anchor="ctr" anchorCtr="0"/>
                <a:p>
                  <a:pPr algn="ctr"/>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2</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63" name="Rectangle 172"/>
                <p:cNvSpPr/>
                <p:nvPr/>
              </p:nvSpPr>
              <p:spPr>
                <a:xfrm>
                  <a:off x="2259" y="2824"/>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64" name="Group 175"/>
              <p:cNvGrpSpPr/>
              <p:nvPr/>
            </p:nvGrpSpPr>
            <p:grpSpPr>
              <a:xfrm>
                <a:off x="2849" y="2824"/>
                <a:ext cx="518" cy="403"/>
                <a:chOff x="2849" y="2824"/>
                <a:chExt cx="518" cy="403"/>
              </a:xfrm>
            </p:grpSpPr>
            <p:sp>
              <p:nvSpPr>
                <p:cNvPr id="60565" name="Rectangle 139"/>
                <p:cNvSpPr/>
                <p:nvPr/>
              </p:nvSpPr>
              <p:spPr>
                <a:xfrm>
                  <a:off x="2892" y="2824"/>
                  <a:ext cx="432" cy="403"/>
                </a:xfrm>
                <a:prstGeom prst="rect">
                  <a:avLst/>
                </a:prstGeom>
                <a:noFill/>
                <a:ln w="9525">
                  <a:noFill/>
                </a:ln>
              </p:spPr>
              <p:txBody>
                <a:bodyPr anchor="ctr" anchorCtr="0"/>
                <a:p>
                  <a:pPr algn="ctr"/>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66" name="Rectangle 174"/>
                <p:cNvSpPr/>
                <p:nvPr/>
              </p:nvSpPr>
              <p:spPr>
                <a:xfrm>
                  <a:off x="2849" y="2824"/>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67" name="Group 177"/>
              <p:cNvGrpSpPr/>
              <p:nvPr/>
            </p:nvGrpSpPr>
            <p:grpSpPr>
              <a:xfrm>
                <a:off x="0" y="3227"/>
                <a:ext cx="561" cy="403"/>
                <a:chOff x="0" y="3227"/>
                <a:chExt cx="561" cy="403"/>
              </a:xfrm>
            </p:grpSpPr>
            <p:sp>
              <p:nvSpPr>
                <p:cNvPr id="60568" name="Rectangle 140"/>
                <p:cNvSpPr/>
                <p:nvPr/>
              </p:nvSpPr>
              <p:spPr>
                <a:xfrm>
                  <a:off x="43" y="3227"/>
                  <a:ext cx="475"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569" name="Rectangle 176"/>
                <p:cNvSpPr/>
                <p:nvPr/>
              </p:nvSpPr>
              <p:spPr>
                <a:xfrm>
                  <a:off x="0" y="3227"/>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70" name="Group 179"/>
              <p:cNvGrpSpPr/>
              <p:nvPr/>
            </p:nvGrpSpPr>
            <p:grpSpPr>
              <a:xfrm>
                <a:off x="561" y="3227"/>
                <a:ext cx="590" cy="403"/>
                <a:chOff x="561" y="3227"/>
                <a:chExt cx="590" cy="403"/>
              </a:xfrm>
            </p:grpSpPr>
            <p:sp>
              <p:nvSpPr>
                <p:cNvPr id="60571" name="Rectangle 141"/>
                <p:cNvSpPr/>
                <p:nvPr/>
              </p:nvSpPr>
              <p:spPr>
                <a:xfrm>
                  <a:off x="604" y="3227"/>
                  <a:ext cx="504"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572" name="Rectangle 178"/>
                <p:cNvSpPr/>
                <p:nvPr/>
              </p:nvSpPr>
              <p:spPr>
                <a:xfrm>
                  <a:off x="561" y="3227"/>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73" name="Group 181"/>
              <p:cNvGrpSpPr/>
              <p:nvPr/>
            </p:nvGrpSpPr>
            <p:grpSpPr>
              <a:xfrm>
                <a:off x="1151" y="3227"/>
                <a:ext cx="590" cy="403"/>
                <a:chOff x="1151" y="3227"/>
                <a:chExt cx="590" cy="403"/>
              </a:xfrm>
            </p:grpSpPr>
            <p:sp>
              <p:nvSpPr>
                <p:cNvPr id="60574" name="Rectangle 142"/>
                <p:cNvSpPr/>
                <p:nvPr/>
              </p:nvSpPr>
              <p:spPr>
                <a:xfrm>
                  <a:off x="1194" y="3227"/>
                  <a:ext cx="504"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j=1</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575" name="Rectangle 180"/>
                <p:cNvSpPr/>
                <p:nvPr/>
              </p:nvSpPr>
              <p:spPr>
                <a:xfrm>
                  <a:off x="1151" y="3227"/>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76" name="Group 183"/>
              <p:cNvGrpSpPr/>
              <p:nvPr/>
            </p:nvGrpSpPr>
            <p:grpSpPr>
              <a:xfrm>
                <a:off x="1741" y="3227"/>
                <a:ext cx="518" cy="403"/>
                <a:chOff x="1741" y="3227"/>
                <a:chExt cx="518" cy="403"/>
              </a:xfrm>
            </p:grpSpPr>
            <p:sp>
              <p:nvSpPr>
                <p:cNvPr id="60577" name="Rectangle 143"/>
                <p:cNvSpPr/>
                <p:nvPr/>
              </p:nvSpPr>
              <p:spPr>
                <a:xfrm>
                  <a:off x="1784" y="3227"/>
                  <a:ext cx="432"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j=2</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578" name="Rectangle 182"/>
                <p:cNvSpPr/>
                <p:nvPr/>
              </p:nvSpPr>
              <p:spPr>
                <a:xfrm>
                  <a:off x="1741" y="3227"/>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79" name="Group 185"/>
              <p:cNvGrpSpPr/>
              <p:nvPr/>
            </p:nvGrpSpPr>
            <p:grpSpPr>
              <a:xfrm>
                <a:off x="2259" y="3227"/>
                <a:ext cx="590" cy="403"/>
                <a:chOff x="2259" y="3227"/>
                <a:chExt cx="590" cy="403"/>
              </a:xfrm>
            </p:grpSpPr>
            <p:sp>
              <p:nvSpPr>
                <p:cNvPr id="60580" name="Rectangle 144"/>
                <p:cNvSpPr/>
                <p:nvPr/>
              </p:nvSpPr>
              <p:spPr>
                <a:xfrm>
                  <a:off x="2302" y="3227"/>
                  <a:ext cx="504"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j=3</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581" name="Rectangle 184"/>
                <p:cNvSpPr/>
                <p:nvPr/>
              </p:nvSpPr>
              <p:spPr>
                <a:xfrm>
                  <a:off x="2259" y="3227"/>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82" name="Group 187"/>
              <p:cNvGrpSpPr/>
              <p:nvPr/>
            </p:nvGrpSpPr>
            <p:grpSpPr>
              <a:xfrm>
                <a:off x="2849" y="3227"/>
                <a:ext cx="518" cy="403"/>
                <a:chOff x="2849" y="3227"/>
                <a:chExt cx="518" cy="403"/>
              </a:xfrm>
            </p:grpSpPr>
            <p:sp>
              <p:nvSpPr>
                <p:cNvPr id="60583" name="Rectangle 145"/>
                <p:cNvSpPr/>
                <p:nvPr/>
              </p:nvSpPr>
              <p:spPr>
                <a:xfrm>
                  <a:off x="2892" y="3227"/>
                  <a:ext cx="432" cy="403"/>
                </a:xfrm>
                <a:prstGeom prst="rect">
                  <a:avLst/>
                </a:prstGeom>
                <a:noFill/>
                <a:ln w="9525">
                  <a:noFill/>
                </a:ln>
              </p:spPr>
              <p:txBody>
                <a:bodyPr anchor="ctr" anchorCtr="0"/>
                <a:p>
                  <a:pPr algn="ctr"/>
                  <a:r>
                    <a:rPr lang="en-US" altLang="zh-CN" sz="1500" b="1" i="1" dirty="0">
                      <a:latin typeface="Times New Roman" panose="02020603050405020304" pitchFamily="18" charset="0"/>
                      <a:ea typeface="仿宋_GB2312"/>
                    </a:rPr>
                    <a:t>r</a:t>
                  </a:r>
                  <a:r>
                    <a:rPr lang="en-US" altLang="zh-CN" sz="1500" b="1" i="1" baseline="-30000" dirty="0">
                      <a:latin typeface="Times New Roman" panose="02020603050405020304" pitchFamily="18" charset="0"/>
                      <a:ea typeface="仿宋_GB2312"/>
                    </a:rPr>
                    <a:t>i</a:t>
                  </a:r>
                  <a:endParaRPr lang="en-GB" altLang="zh-CN" sz="1500" b="1" i="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584" name="Rectangle 186"/>
                <p:cNvSpPr/>
                <p:nvPr/>
              </p:nvSpPr>
              <p:spPr>
                <a:xfrm>
                  <a:off x="2849" y="3227"/>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85" name="Group 189"/>
              <p:cNvGrpSpPr/>
              <p:nvPr/>
            </p:nvGrpSpPr>
            <p:grpSpPr>
              <a:xfrm>
                <a:off x="0" y="3630"/>
                <a:ext cx="561" cy="403"/>
                <a:chOff x="0" y="3630"/>
                <a:chExt cx="561" cy="403"/>
              </a:xfrm>
            </p:grpSpPr>
            <p:sp>
              <p:nvSpPr>
                <p:cNvPr id="60586" name="Rectangle 146"/>
                <p:cNvSpPr/>
                <p:nvPr/>
              </p:nvSpPr>
              <p:spPr>
                <a:xfrm>
                  <a:off x="43" y="3630"/>
                  <a:ext cx="475"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587" name="Rectangle 188"/>
                <p:cNvSpPr/>
                <p:nvPr/>
              </p:nvSpPr>
              <p:spPr>
                <a:xfrm>
                  <a:off x="0" y="3630"/>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88" name="Group 191"/>
              <p:cNvGrpSpPr/>
              <p:nvPr/>
            </p:nvGrpSpPr>
            <p:grpSpPr>
              <a:xfrm>
                <a:off x="561" y="3630"/>
                <a:ext cx="590" cy="403"/>
                <a:chOff x="561" y="3630"/>
                <a:chExt cx="590" cy="403"/>
              </a:xfrm>
            </p:grpSpPr>
            <p:sp>
              <p:nvSpPr>
                <p:cNvPr id="60589" name="Rectangle 147"/>
                <p:cNvSpPr/>
                <p:nvPr/>
              </p:nvSpPr>
              <p:spPr>
                <a:xfrm>
                  <a:off x="604" y="3630"/>
                  <a:ext cx="504"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i=1</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590" name="Rectangle 190"/>
                <p:cNvSpPr/>
                <p:nvPr/>
              </p:nvSpPr>
              <p:spPr>
                <a:xfrm>
                  <a:off x="561" y="3630"/>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91" name="Group 193"/>
              <p:cNvGrpSpPr/>
              <p:nvPr/>
            </p:nvGrpSpPr>
            <p:grpSpPr>
              <a:xfrm>
                <a:off x="1151" y="3630"/>
                <a:ext cx="590" cy="403"/>
                <a:chOff x="1151" y="3630"/>
                <a:chExt cx="590" cy="403"/>
              </a:xfrm>
            </p:grpSpPr>
            <p:sp>
              <p:nvSpPr>
                <p:cNvPr id="60592" name="Rectangle 148"/>
                <p:cNvSpPr/>
                <p:nvPr/>
              </p:nvSpPr>
              <p:spPr>
                <a:xfrm>
                  <a:off x="1194" y="3630"/>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93" name="Rectangle 192"/>
                <p:cNvSpPr/>
                <p:nvPr/>
              </p:nvSpPr>
              <p:spPr>
                <a:xfrm>
                  <a:off x="1151" y="3630"/>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94" name="Group 195"/>
              <p:cNvGrpSpPr/>
              <p:nvPr/>
            </p:nvGrpSpPr>
            <p:grpSpPr>
              <a:xfrm>
                <a:off x="1741" y="3630"/>
                <a:ext cx="518" cy="403"/>
                <a:chOff x="1741" y="3630"/>
                <a:chExt cx="518" cy="403"/>
              </a:xfrm>
            </p:grpSpPr>
            <p:sp>
              <p:nvSpPr>
                <p:cNvPr id="60595" name="Rectangle 149"/>
                <p:cNvSpPr/>
                <p:nvPr/>
              </p:nvSpPr>
              <p:spPr>
                <a:xfrm>
                  <a:off x="1784" y="3630"/>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0.046</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96" name="Rectangle 194"/>
                <p:cNvSpPr/>
                <p:nvPr/>
              </p:nvSpPr>
              <p:spPr>
                <a:xfrm>
                  <a:off x="1741" y="3630"/>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597" name="Group 197"/>
              <p:cNvGrpSpPr/>
              <p:nvPr/>
            </p:nvGrpSpPr>
            <p:grpSpPr>
              <a:xfrm>
                <a:off x="2259" y="3630"/>
                <a:ext cx="590" cy="403"/>
                <a:chOff x="2259" y="3630"/>
                <a:chExt cx="590" cy="403"/>
              </a:xfrm>
            </p:grpSpPr>
            <p:sp>
              <p:nvSpPr>
                <p:cNvPr id="60598" name="Rectangle 150"/>
                <p:cNvSpPr/>
                <p:nvPr/>
              </p:nvSpPr>
              <p:spPr>
                <a:xfrm>
                  <a:off x="2302" y="3630"/>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0.030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599" name="Rectangle 196"/>
                <p:cNvSpPr/>
                <p:nvPr/>
              </p:nvSpPr>
              <p:spPr>
                <a:xfrm>
                  <a:off x="2259" y="3630"/>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00" name="Group 199"/>
              <p:cNvGrpSpPr/>
              <p:nvPr/>
            </p:nvGrpSpPr>
            <p:grpSpPr>
              <a:xfrm>
                <a:off x="2849" y="3630"/>
                <a:ext cx="518" cy="403"/>
                <a:chOff x="2849" y="3630"/>
                <a:chExt cx="518" cy="403"/>
              </a:xfrm>
            </p:grpSpPr>
            <p:sp>
              <p:nvSpPr>
                <p:cNvPr id="60601" name="Rectangle 151"/>
                <p:cNvSpPr/>
                <p:nvPr/>
              </p:nvSpPr>
              <p:spPr>
                <a:xfrm>
                  <a:off x="2892" y="3630"/>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0.076</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02" name="Rectangle 198"/>
                <p:cNvSpPr/>
                <p:nvPr/>
              </p:nvSpPr>
              <p:spPr>
                <a:xfrm>
                  <a:off x="2849" y="3630"/>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03" name="Group 201"/>
              <p:cNvGrpSpPr/>
              <p:nvPr/>
            </p:nvGrpSpPr>
            <p:grpSpPr>
              <a:xfrm>
                <a:off x="0" y="4033"/>
                <a:ext cx="561" cy="403"/>
                <a:chOff x="0" y="4033"/>
                <a:chExt cx="561" cy="403"/>
              </a:xfrm>
            </p:grpSpPr>
            <p:sp>
              <p:nvSpPr>
                <p:cNvPr id="60604" name="Rectangle 152"/>
                <p:cNvSpPr/>
                <p:nvPr/>
              </p:nvSpPr>
              <p:spPr>
                <a:xfrm>
                  <a:off x="43" y="4033"/>
                  <a:ext cx="475" cy="403"/>
                </a:xfrm>
                <a:prstGeom prst="rect">
                  <a:avLst/>
                </a:prstGeom>
                <a:noFill/>
                <a:ln w="9525">
                  <a:noFill/>
                </a:ln>
              </p:spPr>
              <p:txBody>
                <a:bodyPr anchor="t" anchorCtr="0"/>
                <a:p>
                  <a:pPr algn="just"/>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1</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05" name="Rectangle 200"/>
                <p:cNvSpPr/>
                <p:nvPr/>
              </p:nvSpPr>
              <p:spPr>
                <a:xfrm>
                  <a:off x="0" y="4033"/>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06" name="Group 203"/>
              <p:cNvGrpSpPr/>
              <p:nvPr/>
            </p:nvGrpSpPr>
            <p:grpSpPr>
              <a:xfrm>
                <a:off x="561" y="4033"/>
                <a:ext cx="590" cy="403"/>
                <a:chOff x="561" y="4033"/>
                <a:chExt cx="590" cy="403"/>
              </a:xfrm>
            </p:grpSpPr>
            <p:sp>
              <p:nvSpPr>
                <p:cNvPr id="60607" name="Rectangle 153"/>
                <p:cNvSpPr/>
                <p:nvPr/>
              </p:nvSpPr>
              <p:spPr>
                <a:xfrm>
                  <a:off x="604" y="4033"/>
                  <a:ext cx="504"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i=2</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608" name="Rectangle 202"/>
                <p:cNvSpPr/>
                <p:nvPr/>
              </p:nvSpPr>
              <p:spPr>
                <a:xfrm>
                  <a:off x="561" y="4033"/>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09" name="Group 205"/>
              <p:cNvGrpSpPr/>
              <p:nvPr/>
            </p:nvGrpSpPr>
            <p:grpSpPr>
              <a:xfrm>
                <a:off x="1151" y="4033"/>
                <a:ext cx="590" cy="403"/>
                <a:chOff x="1151" y="4033"/>
                <a:chExt cx="590" cy="403"/>
              </a:xfrm>
            </p:grpSpPr>
            <p:sp>
              <p:nvSpPr>
                <p:cNvPr id="60610" name="Rectangle 154"/>
                <p:cNvSpPr/>
                <p:nvPr/>
              </p:nvSpPr>
              <p:spPr>
                <a:xfrm>
                  <a:off x="1194" y="4033"/>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-0.141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11" name="Rectangle 204"/>
                <p:cNvSpPr/>
                <p:nvPr/>
              </p:nvSpPr>
              <p:spPr>
                <a:xfrm>
                  <a:off x="1151" y="4033"/>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12" name="Group 207"/>
              <p:cNvGrpSpPr/>
              <p:nvPr/>
            </p:nvGrpSpPr>
            <p:grpSpPr>
              <a:xfrm>
                <a:off x="1741" y="4033"/>
                <a:ext cx="518" cy="403"/>
                <a:chOff x="1741" y="4033"/>
                <a:chExt cx="518" cy="403"/>
              </a:xfrm>
            </p:grpSpPr>
            <p:sp>
              <p:nvSpPr>
                <p:cNvPr id="60613" name="Rectangle 155"/>
                <p:cNvSpPr/>
                <p:nvPr/>
              </p:nvSpPr>
              <p:spPr>
                <a:xfrm>
                  <a:off x="1784" y="4033"/>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14" name="Rectangle 206"/>
                <p:cNvSpPr/>
                <p:nvPr/>
              </p:nvSpPr>
              <p:spPr>
                <a:xfrm>
                  <a:off x="1741" y="4033"/>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15" name="Group 209"/>
              <p:cNvGrpSpPr/>
              <p:nvPr/>
            </p:nvGrpSpPr>
            <p:grpSpPr>
              <a:xfrm>
                <a:off x="2259" y="4033"/>
                <a:ext cx="590" cy="403"/>
                <a:chOff x="2259" y="4033"/>
                <a:chExt cx="590" cy="403"/>
              </a:xfrm>
            </p:grpSpPr>
            <p:sp>
              <p:nvSpPr>
                <p:cNvPr id="60616" name="Rectangle 156"/>
                <p:cNvSpPr/>
                <p:nvPr/>
              </p:nvSpPr>
              <p:spPr>
                <a:xfrm>
                  <a:off x="2302" y="4033"/>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0.065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17" name="Rectangle 208"/>
                <p:cNvSpPr/>
                <p:nvPr/>
              </p:nvSpPr>
              <p:spPr>
                <a:xfrm>
                  <a:off x="2259" y="4033"/>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18" name="Group 211"/>
              <p:cNvGrpSpPr/>
              <p:nvPr/>
            </p:nvGrpSpPr>
            <p:grpSpPr>
              <a:xfrm>
                <a:off x="2849" y="4033"/>
                <a:ext cx="518" cy="403"/>
                <a:chOff x="2849" y="4033"/>
                <a:chExt cx="518" cy="403"/>
              </a:xfrm>
            </p:grpSpPr>
            <p:sp>
              <p:nvSpPr>
                <p:cNvPr id="60619" name="Rectangle 157"/>
                <p:cNvSpPr/>
                <p:nvPr/>
              </p:nvSpPr>
              <p:spPr>
                <a:xfrm>
                  <a:off x="2892" y="4033"/>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0.111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20" name="Rectangle 210"/>
                <p:cNvSpPr/>
                <p:nvPr/>
              </p:nvSpPr>
              <p:spPr>
                <a:xfrm>
                  <a:off x="2849" y="4033"/>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21" name="Group 213"/>
              <p:cNvGrpSpPr/>
              <p:nvPr/>
            </p:nvGrpSpPr>
            <p:grpSpPr>
              <a:xfrm>
                <a:off x="0" y="4436"/>
                <a:ext cx="561" cy="403"/>
                <a:chOff x="0" y="4436"/>
                <a:chExt cx="561" cy="403"/>
              </a:xfrm>
            </p:grpSpPr>
            <p:sp>
              <p:nvSpPr>
                <p:cNvPr id="60622" name="Rectangle 158"/>
                <p:cNvSpPr/>
                <p:nvPr/>
              </p:nvSpPr>
              <p:spPr>
                <a:xfrm>
                  <a:off x="43" y="4436"/>
                  <a:ext cx="475" cy="403"/>
                </a:xfrm>
                <a:prstGeom prst="rect">
                  <a:avLst/>
                </a:prstGeom>
                <a:noFill/>
                <a:ln w="9525">
                  <a:noFill/>
                </a:ln>
              </p:spPr>
              <p:txBody>
                <a:bodyPr anchor="t" anchorCtr="0"/>
                <a:p>
                  <a:pPr algn="just"/>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2</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23" name="Rectangle 212"/>
                <p:cNvSpPr/>
                <p:nvPr/>
              </p:nvSpPr>
              <p:spPr>
                <a:xfrm>
                  <a:off x="0" y="4436"/>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24" name="Group 215"/>
              <p:cNvGrpSpPr/>
              <p:nvPr/>
            </p:nvGrpSpPr>
            <p:grpSpPr>
              <a:xfrm>
                <a:off x="561" y="4436"/>
                <a:ext cx="590" cy="403"/>
                <a:chOff x="561" y="4436"/>
                <a:chExt cx="590" cy="403"/>
              </a:xfrm>
            </p:grpSpPr>
            <p:sp>
              <p:nvSpPr>
                <p:cNvPr id="60625" name="Rectangle 159"/>
                <p:cNvSpPr/>
                <p:nvPr/>
              </p:nvSpPr>
              <p:spPr>
                <a:xfrm>
                  <a:off x="604" y="4436"/>
                  <a:ext cx="504"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i=3</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626" name="Rectangle 214"/>
                <p:cNvSpPr/>
                <p:nvPr/>
              </p:nvSpPr>
              <p:spPr>
                <a:xfrm>
                  <a:off x="561" y="4436"/>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27" name="Group 217"/>
              <p:cNvGrpSpPr/>
              <p:nvPr/>
            </p:nvGrpSpPr>
            <p:grpSpPr>
              <a:xfrm>
                <a:off x="1151" y="4436"/>
                <a:ext cx="590" cy="403"/>
                <a:chOff x="1151" y="4436"/>
                <a:chExt cx="590" cy="403"/>
              </a:xfrm>
            </p:grpSpPr>
            <p:sp>
              <p:nvSpPr>
                <p:cNvPr id="60628" name="Rectangle 160"/>
                <p:cNvSpPr/>
                <p:nvPr/>
              </p:nvSpPr>
              <p:spPr>
                <a:xfrm>
                  <a:off x="1194" y="4436"/>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-0.141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29" name="Rectangle 216"/>
                <p:cNvSpPr/>
                <p:nvPr/>
              </p:nvSpPr>
              <p:spPr>
                <a:xfrm>
                  <a:off x="1151" y="4436"/>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30" name="Group 219"/>
              <p:cNvGrpSpPr/>
              <p:nvPr/>
            </p:nvGrpSpPr>
            <p:grpSpPr>
              <a:xfrm>
                <a:off x="1741" y="4436"/>
                <a:ext cx="518" cy="403"/>
                <a:chOff x="1741" y="4436"/>
                <a:chExt cx="518" cy="403"/>
              </a:xfrm>
            </p:grpSpPr>
            <p:sp>
              <p:nvSpPr>
                <p:cNvPr id="60631" name="Rectangle 161"/>
                <p:cNvSpPr/>
                <p:nvPr/>
              </p:nvSpPr>
              <p:spPr>
                <a:xfrm>
                  <a:off x="1784" y="4436"/>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-0.141</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32" name="Rectangle 218"/>
                <p:cNvSpPr/>
                <p:nvPr/>
              </p:nvSpPr>
              <p:spPr>
                <a:xfrm>
                  <a:off x="1741" y="4436"/>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33" name="Group 221"/>
              <p:cNvGrpSpPr/>
              <p:nvPr/>
            </p:nvGrpSpPr>
            <p:grpSpPr>
              <a:xfrm>
                <a:off x="2259" y="4436"/>
                <a:ext cx="590" cy="403"/>
                <a:chOff x="2259" y="4436"/>
                <a:chExt cx="590" cy="403"/>
              </a:xfrm>
            </p:grpSpPr>
            <p:sp>
              <p:nvSpPr>
                <p:cNvPr id="60634" name="Rectangle 162"/>
                <p:cNvSpPr/>
                <p:nvPr/>
              </p:nvSpPr>
              <p:spPr>
                <a:xfrm>
                  <a:off x="2302" y="4436"/>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35" name="Rectangle 220"/>
                <p:cNvSpPr/>
                <p:nvPr/>
              </p:nvSpPr>
              <p:spPr>
                <a:xfrm>
                  <a:off x="2259" y="4436"/>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36" name="Group 223"/>
              <p:cNvGrpSpPr/>
              <p:nvPr/>
            </p:nvGrpSpPr>
            <p:grpSpPr>
              <a:xfrm>
                <a:off x="2849" y="4436"/>
                <a:ext cx="518" cy="403"/>
                <a:chOff x="2849" y="4436"/>
                <a:chExt cx="518" cy="403"/>
              </a:xfrm>
            </p:grpSpPr>
            <p:sp>
              <p:nvSpPr>
                <p:cNvPr id="60637" name="Rectangle 163"/>
                <p:cNvSpPr/>
                <p:nvPr/>
              </p:nvSpPr>
              <p:spPr>
                <a:xfrm>
                  <a:off x="2892" y="4436"/>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0.095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38" name="Rectangle 222"/>
                <p:cNvSpPr/>
                <p:nvPr/>
              </p:nvSpPr>
              <p:spPr>
                <a:xfrm>
                  <a:off x="2849" y="4436"/>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60639" name="Rectangle 225"/>
            <p:cNvSpPr/>
            <p:nvPr/>
          </p:nvSpPr>
          <p:spPr>
            <a:xfrm>
              <a:off x="-3" y="2821"/>
              <a:ext cx="3373" cy="2021"/>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
        <p:nvSpPr>
          <p:cNvPr id="60640" name="Rectangle 227"/>
          <p:cNvSpPr/>
          <p:nvPr/>
        </p:nvSpPr>
        <p:spPr>
          <a:xfrm>
            <a:off x="3175" y="5465763"/>
            <a:ext cx="9144000" cy="622300"/>
          </a:xfrm>
          <a:prstGeom prst="rect">
            <a:avLst/>
          </a:prstGeom>
          <a:noFill/>
          <a:ln w="9525">
            <a:noFill/>
          </a:ln>
        </p:spPr>
        <p:txBody>
          <a:bodyPr lIns="82945" tIns="41473" rIns="82945" bIns="41473" anchor="t" anchorCtr="0">
            <a:spAutoFit/>
          </a:bodyPr>
          <a:p>
            <a:pPr algn="just"/>
            <a:r>
              <a:rPr lang="zh-CN" altLang="en-US" sz="1100" dirty="0">
                <a:latin typeface="宋体" panose="02010600030101010101" pitchFamily="2" charset="-122"/>
                <a:ea typeface="仿宋_GB2312"/>
              </a:rPr>
              <a:t> </a:t>
            </a:r>
            <a:endParaRPr lang="zh-CN" altLang="en-GB" sz="900" dirty="0">
              <a:latin typeface="Times New Roman" panose="02020603050405020304" pitchFamily="18" charset="0"/>
            </a:endParaRPr>
          </a:p>
          <a:p>
            <a:endParaRPr lang="zh-CN" altLang="en-GB" dirty="0">
              <a:latin typeface="Times New Roman" panose="02020603050405020304" pitchFamily="18" charset="0"/>
            </a:endParaRPr>
          </a:p>
        </p:txBody>
      </p:sp>
      <p:grpSp>
        <p:nvGrpSpPr>
          <p:cNvPr id="60641" name="Group 278"/>
          <p:cNvGrpSpPr/>
          <p:nvPr/>
        </p:nvGrpSpPr>
        <p:grpSpPr>
          <a:xfrm>
            <a:off x="5599113" y="3940175"/>
            <a:ext cx="3260725" cy="2330450"/>
            <a:chOff x="-3" y="5242"/>
            <a:chExt cx="2265" cy="1618"/>
          </a:xfrm>
        </p:grpSpPr>
        <p:grpSp>
          <p:nvGrpSpPr>
            <p:cNvPr id="60642" name="Group 276"/>
            <p:cNvGrpSpPr/>
            <p:nvPr/>
          </p:nvGrpSpPr>
          <p:grpSpPr>
            <a:xfrm>
              <a:off x="0" y="5245"/>
              <a:ext cx="2259" cy="1612"/>
              <a:chOff x="0" y="5245"/>
              <a:chExt cx="2259" cy="1612"/>
            </a:xfrm>
          </p:grpSpPr>
          <p:grpSp>
            <p:nvGrpSpPr>
              <p:cNvPr id="60643" name="Group 245"/>
              <p:cNvGrpSpPr/>
              <p:nvPr/>
            </p:nvGrpSpPr>
            <p:grpSpPr>
              <a:xfrm>
                <a:off x="0" y="5245"/>
                <a:ext cx="561" cy="403"/>
                <a:chOff x="0" y="5245"/>
                <a:chExt cx="561" cy="403"/>
              </a:xfrm>
            </p:grpSpPr>
            <p:sp>
              <p:nvSpPr>
                <p:cNvPr id="60644" name="Rectangle 228"/>
                <p:cNvSpPr/>
                <p:nvPr/>
              </p:nvSpPr>
              <p:spPr>
                <a:xfrm>
                  <a:off x="43" y="5245"/>
                  <a:ext cx="475"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45" name="Rectangle 244"/>
                <p:cNvSpPr/>
                <p:nvPr/>
              </p:nvSpPr>
              <p:spPr>
                <a:xfrm>
                  <a:off x="0" y="5245"/>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46" name="Group 247"/>
              <p:cNvGrpSpPr/>
              <p:nvPr/>
            </p:nvGrpSpPr>
            <p:grpSpPr>
              <a:xfrm>
                <a:off x="561" y="5245"/>
                <a:ext cx="590" cy="403"/>
                <a:chOff x="561" y="5245"/>
                <a:chExt cx="590" cy="403"/>
              </a:xfrm>
            </p:grpSpPr>
            <p:sp>
              <p:nvSpPr>
                <p:cNvPr id="60647" name="Rectangle 229"/>
                <p:cNvSpPr/>
                <p:nvPr/>
              </p:nvSpPr>
              <p:spPr>
                <a:xfrm>
                  <a:off x="604" y="5245"/>
                  <a:ext cx="504"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48" name="Rectangle 246"/>
                <p:cNvSpPr/>
                <p:nvPr/>
              </p:nvSpPr>
              <p:spPr>
                <a:xfrm>
                  <a:off x="561" y="5245"/>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49" name="Group 249"/>
              <p:cNvGrpSpPr/>
              <p:nvPr/>
            </p:nvGrpSpPr>
            <p:grpSpPr>
              <a:xfrm>
                <a:off x="1151" y="5245"/>
                <a:ext cx="590" cy="403"/>
                <a:chOff x="1151" y="5245"/>
                <a:chExt cx="590" cy="403"/>
              </a:xfrm>
            </p:grpSpPr>
            <p:sp>
              <p:nvSpPr>
                <p:cNvPr id="60650" name="Rectangle 230"/>
                <p:cNvSpPr/>
                <p:nvPr/>
              </p:nvSpPr>
              <p:spPr>
                <a:xfrm>
                  <a:off x="1194" y="5245"/>
                  <a:ext cx="504"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651" name="Rectangle 248"/>
                <p:cNvSpPr/>
                <p:nvPr/>
              </p:nvSpPr>
              <p:spPr>
                <a:xfrm>
                  <a:off x="1151" y="5245"/>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52" name="Group 251"/>
              <p:cNvGrpSpPr/>
              <p:nvPr/>
            </p:nvGrpSpPr>
            <p:grpSpPr>
              <a:xfrm>
                <a:off x="1741" y="5245"/>
                <a:ext cx="518" cy="403"/>
                <a:chOff x="1741" y="5245"/>
                <a:chExt cx="518" cy="403"/>
              </a:xfrm>
            </p:grpSpPr>
            <p:sp>
              <p:nvSpPr>
                <p:cNvPr id="60653" name="Rectangle 231"/>
                <p:cNvSpPr/>
                <p:nvPr/>
              </p:nvSpPr>
              <p:spPr>
                <a:xfrm>
                  <a:off x="1784" y="5245"/>
                  <a:ext cx="432" cy="403"/>
                </a:xfrm>
                <a:prstGeom prst="rect">
                  <a:avLst/>
                </a:prstGeom>
                <a:noFill/>
                <a:ln w="9525">
                  <a:noFill/>
                </a:ln>
              </p:spPr>
              <p:txBody>
                <a:bodyPr anchor="ctr" anchorCtr="0"/>
                <a:p>
                  <a:pPr algn="ctr"/>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3</a:t>
                  </a:r>
                  <a:endParaRPr lang="zh-CN" altLang="en-GB" sz="1500" b="1" dirty="0">
                    <a:latin typeface="Times New Roman" panose="02020603050405020304" pitchFamily="18" charset="0"/>
                  </a:endParaRPr>
                </a:p>
              </p:txBody>
            </p:sp>
            <p:sp>
              <p:nvSpPr>
                <p:cNvPr id="60654" name="Rectangle 250"/>
                <p:cNvSpPr/>
                <p:nvPr/>
              </p:nvSpPr>
              <p:spPr>
                <a:xfrm>
                  <a:off x="1741" y="5245"/>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55" name="Group 253"/>
              <p:cNvGrpSpPr/>
              <p:nvPr/>
            </p:nvGrpSpPr>
            <p:grpSpPr>
              <a:xfrm>
                <a:off x="0" y="5648"/>
                <a:ext cx="561" cy="403"/>
                <a:chOff x="0" y="5648"/>
                <a:chExt cx="561" cy="403"/>
              </a:xfrm>
            </p:grpSpPr>
            <p:sp>
              <p:nvSpPr>
                <p:cNvPr id="60656" name="Rectangle 232"/>
                <p:cNvSpPr/>
                <p:nvPr/>
              </p:nvSpPr>
              <p:spPr>
                <a:xfrm>
                  <a:off x="43" y="5648"/>
                  <a:ext cx="475"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57" name="Rectangle 252"/>
                <p:cNvSpPr/>
                <p:nvPr/>
              </p:nvSpPr>
              <p:spPr>
                <a:xfrm>
                  <a:off x="0" y="5648"/>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58" name="Group 255"/>
              <p:cNvGrpSpPr/>
              <p:nvPr/>
            </p:nvGrpSpPr>
            <p:grpSpPr>
              <a:xfrm>
                <a:off x="561" y="5648"/>
                <a:ext cx="590" cy="403"/>
                <a:chOff x="561" y="5648"/>
                <a:chExt cx="590" cy="403"/>
              </a:xfrm>
            </p:grpSpPr>
            <p:sp>
              <p:nvSpPr>
                <p:cNvPr id="60659" name="Rectangle 233"/>
                <p:cNvSpPr/>
                <p:nvPr/>
              </p:nvSpPr>
              <p:spPr>
                <a:xfrm>
                  <a:off x="604" y="5648"/>
                  <a:ext cx="504" cy="403"/>
                </a:xfrm>
                <a:prstGeom prst="rect">
                  <a:avLst/>
                </a:prstGeom>
                <a:noFill/>
                <a:ln w="9525">
                  <a:noFill/>
                </a:ln>
              </p:spPr>
              <p:txBody>
                <a:bodyPr anchor="t" anchorCtr="0"/>
                <a:p>
                  <a:pPr algn="just"/>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60" name="Rectangle 254"/>
                <p:cNvSpPr/>
                <p:nvPr/>
              </p:nvSpPr>
              <p:spPr>
                <a:xfrm>
                  <a:off x="561" y="5648"/>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61" name="Group 257"/>
              <p:cNvGrpSpPr/>
              <p:nvPr/>
            </p:nvGrpSpPr>
            <p:grpSpPr>
              <a:xfrm>
                <a:off x="1151" y="5648"/>
                <a:ext cx="590" cy="403"/>
                <a:chOff x="1151" y="5648"/>
                <a:chExt cx="590" cy="403"/>
              </a:xfrm>
            </p:grpSpPr>
            <p:sp>
              <p:nvSpPr>
                <p:cNvPr id="60662" name="Rectangle 234"/>
                <p:cNvSpPr/>
                <p:nvPr/>
              </p:nvSpPr>
              <p:spPr>
                <a:xfrm>
                  <a:off x="1194" y="5648"/>
                  <a:ext cx="504"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j=1</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663" name="Rectangle 256"/>
                <p:cNvSpPr/>
                <p:nvPr/>
              </p:nvSpPr>
              <p:spPr>
                <a:xfrm>
                  <a:off x="1151" y="5648"/>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64" name="Group 259"/>
              <p:cNvGrpSpPr/>
              <p:nvPr/>
            </p:nvGrpSpPr>
            <p:grpSpPr>
              <a:xfrm>
                <a:off x="1741" y="5648"/>
                <a:ext cx="518" cy="403"/>
                <a:chOff x="1741" y="5648"/>
                <a:chExt cx="518" cy="403"/>
              </a:xfrm>
            </p:grpSpPr>
            <p:sp>
              <p:nvSpPr>
                <p:cNvPr id="60665" name="Rectangle 235"/>
                <p:cNvSpPr/>
                <p:nvPr/>
              </p:nvSpPr>
              <p:spPr>
                <a:xfrm>
                  <a:off x="1784" y="5648"/>
                  <a:ext cx="432" cy="403"/>
                </a:xfrm>
                <a:prstGeom prst="rect">
                  <a:avLst/>
                </a:prstGeom>
                <a:noFill/>
                <a:ln w="9525">
                  <a:noFill/>
                </a:ln>
              </p:spPr>
              <p:txBody>
                <a:bodyPr anchor="ctr" anchorCtr="0"/>
                <a:p>
                  <a:pPr algn="ctr"/>
                  <a:r>
                    <a:rPr lang="en-US" altLang="zh-CN" sz="1500" b="1" dirty="0">
                      <a:latin typeface="Times New Roman" panose="02020603050405020304" pitchFamily="18" charset="0"/>
                      <a:ea typeface="仿宋_GB2312"/>
                    </a:rPr>
                    <a:t>j=2</a:t>
                  </a:r>
                  <a:endParaRPr lang="en-GB" altLang="zh-CN" sz="1500" b="1" dirty="0">
                    <a:latin typeface="Times New Roman" panose="02020603050405020304" pitchFamily="18" charset="0"/>
                  </a:endParaRPr>
                </a:p>
                <a:p>
                  <a:pPr algn="ctr"/>
                  <a:endParaRPr lang="en-GB" altLang="zh-CN" sz="1500" b="1" dirty="0">
                    <a:latin typeface="Times New Roman" panose="02020603050405020304" pitchFamily="18" charset="0"/>
                  </a:endParaRPr>
                </a:p>
              </p:txBody>
            </p:sp>
            <p:sp>
              <p:nvSpPr>
                <p:cNvPr id="60666" name="Rectangle 258"/>
                <p:cNvSpPr/>
                <p:nvPr/>
              </p:nvSpPr>
              <p:spPr>
                <a:xfrm>
                  <a:off x="1741" y="5648"/>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67" name="Group 261"/>
              <p:cNvGrpSpPr/>
              <p:nvPr/>
            </p:nvGrpSpPr>
            <p:grpSpPr>
              <a:xfrm>
                <a:off x="0" y="6051"/>
                <a:ext cx="561" cy="403"/>
                <a:chOff x="0" y="6051"/>
                <a:chExt cx="561" cy="403"/>
              </a:xfrm>
            </p:grpSpPr>
            <p:sp>
              <p:nvSpPr>
                <p:cNvPr id="60668" name="Rectangle 236"/>
                <p:cNvSpPr/>
                <p:nvPr/>
              </p:nvSpPr>
              <p:spPr>
                <a:xfrm>
                  <a:off x="43" y="6051"/>
                  <a:ext cx="475"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go</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669" name="Rectangle 260"/>
                <p:cNvSpPr/>
                <p:nvPr/>
              </p:nvSpPr>
              <p:spPr>
                <a:xfrm>
                  <a:off x="0" y="6051"/>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70" name="Group 263"/>
              <p:cNvGrpSpPr/>
              <p:nvPr/>
            </p:nvGrpSpPr>
            <p:grpSpPr>
              <a:xfrm>
                <a:off x="561" y="6051"/>
                <a:ext cx="590" cy="403"/>
                <a:chOff x="561" y="6051"/>
                <a:chExt cx="590" cy="403"/>
              </a:xfrm>
            </p:grpSpPr>
            <p:sp>
              <p:nvSpPr>
                <p:cNvPr id="60671" name="Rectangle 237"/>
                <p:cNvSpPr/>
                <p:nvPr/>
              </p:nvSpPr>
              <p:spPr>
                <a:xfrm>
                  <a:off x="604" y="6051"/>
                  <a:ext cx="504"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i=1</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672" name="Rectangle 262"/>
                <p:cNvSpPr/>
                <p:nvPr/>
              </p:nvSpPr>
              <p:spPr>
                <a:xfrm>
                  <a:off x="561" y="6051"/>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73" name="Group 265"/>
              <p:cNvGrpSpPr/>
              <p:nvPr/>
            </p:nvGrpSpPr>
            <p:grpSpPr>
              <a:xfrm>
                <a:off x="1151" y="6051"/>
                <a:ext cx="590" cy="403"/>
                <a:chOff x="1151" y="6051"/>
                <a:chExt cx="590" cy="403"/>
              </a:xfrm>
            </p:grpSpPr>
            <p:sp>
              <p:nvSpPr>
                <p:cNvPr id="60674" name="Rectangle 238"/>
                <p:cNvSpPr/>
                <p:nvPr/>
              </p:nvSpPr>
              <p:spPr>
                <a:xfrm>
                  <a:off x="1194" y="6051"/>
                  <a:ext cx="504"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75" name="Rectangle 264"/>
                <p:cNvSpPr/>
                <p:nvPr/>
              </p:nvSpPr>
              <p:spPr>
                <a:xfrm>
                  <a:off x="1151" y="6051"/>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76" name="Group 267"/>
              <p:cNvGrpSpPr/>
              <p:nvPr/>
            </p:nvGrpSpPr>
            <p:grpSpPr>
              <a:xfrm>
                <a:off x="1741" y="6051"/>
                <a:ext cx="518" cy="403"/>
                <a:chOff x="1741" y="6051"/>
                <a:chExt cx="518" cy="403"/>
              </a:xfrm>
            </p:grpSpPr>
            <p:sp>
              <p:nvSpPr>
                <p:cNvPr id="60677" name="Rectangle 239"/>
                <p:cNvSpPr/>
                <p:nvPr/>
              </p:nvSpPr>
              <p:spPr>
                <a:xfrm>
                  <a:off x="1784" y="6051"/>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0.005</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78" name="Rectangle 266"/>
                <p:cNvSpPr/>
                <p:nvPr/>
              </p:nvSpPr>
              <p:spPr>
                <a:xfrm>
                  <a:off x="1741" y="6051"/>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79" name="Group 269"/>
              <p:cNvGrpSpPr/>
              <p:nvPr/>
            </p:nvGrpSpPr>
            <p:grpSpPr>
              <a:xfrm>
                <a:off x="0" y="6454"/>
                <a:ext cx="561" cy="403"/>
                <a:chOff x="0" y="6454"/>
                <a:chExt cx="561" cy="403"/>
              </a:xfrm>
            </p:grpSpPr>
            <p:sp>
              <p:nvSpPr>
                <p:cNvPr id="60680" name="Rectangle 240"/>
                <p:cNvSpPr/>
                <p:nvPr/>
              </p:nvSpPr>
              <p:spPr>
                <a:xfrm>
                  <a:off x="43" y="6454"/>
                  <a:ext cx="475" cy="403"/>
                </a:xfrm>
                <a:prstGeom prst="rect">
                  <a:avLst/>
                </a:prstGeom>
                <a:noFill/>
                <a:ln w="9525">
                  <a:noFill/>
                </a:ln>
              </p:spPr>
              <p:txBody>
                <a:bodyPr anchor="t" anchorCtr="0"/>
                <a:p>
                  <a:pPr algn="just"/>
                  <a:r>
                    <a:rPr lang="zh-CN" altLang="en-GB" sz="1500" b="1" dirty="0">
                      <a:latin typeface="Times New Roman" panose="02020603050405020304" pitchFamily="18" charset="0"/>
                      <a:ea typeface="仿宋_GB2312"/>
                    </a:rPr>
                    <a:t>节点</a:t>
                  </a:r>
                  <a:r>
                    <a:rPr lang="zh-CN" altLang="en-US" sz="1500" b="1" dirty="0">
                      <a:latin typeface="Times New Roman" panose="02020603050405020304" pitchFamily="18" charset="0"/>
                      <a:ea typeface="仿宋_GB2312"/>
                    </a:rPr>
                    <a:t>3</a:t>
                  </a:r>
                  <a:endParaRPr lang="zh-CN" altLang="en-GB" sz="1500" b="1" dirty="0">
                    <a:latin typeface="Times New Roman" panose="02020603050405020304" pitchFamily="18" charset="0"/>
                  </a:endParaRPr>
                </a:p>
                <a:p>
                  <a:pPr algn="just"/>
                  <a:endParaRPr lang="zh-CN" altLang="en-GB" sz="1500" b="1" dirty="0">
                    <a:latin typeface="Times New Roman" panose="02020603050405020304" pitchFamily="18" charset="0"/>
                  </a:endParaRPr>
                </a:p>
              </p:txBody>
            </p:sp>
            <p:sp>
              <p:nvSpPr>
                <p:cNvPr id="60681" name="Rectangle 268"/>
                <p:cNvSpPr/>
                <p:nvPr/>
              </p:nvSpPr>
              <p:spPr>
                <a:xfrm>
                  <a:off x="0" y="6454"/>
                  <a:ext cx="561"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82" name="Group 271"/>
              <p:cNvGrpSpPr/>
              <p:nvPr/>
            </p:nvGrpSpPr>
            <p:grpSpPr>
              <a:xfrm>
                <a:off x="561" y="6454"/>
                <a:ext cx="590" cy="403"/>
                <a:chOff x="561" y="6454"/>
                <a:chExt cx="590" cy="403"/>
              </a:xfrm>
            </p:grpSpPr>
            <p:sp>
              <p:nvSpPr>
                <p:cNvPr id="60683" name="Rectangle 241"/>
                <p:cNvSpPr/>
                <p:nvPr/>
              </p:nvSpPr>
              <p:spPr>
                <a:xfrm>
                  <a:off x="604" y="6454"/>
                  <a:ext cx="504" cy="403"/>
                </a:xfrm>
                <a:prstGeom prst="rect">
                  <a:avLst/>
                </a:prstGeom>
                <a:noFill/>
                <a:ln w="9525">
                  <a:noFill/>
                </a:ln>
              </p:spPr>
              <p:txBody>
                <a:bodyPr anchor="t" anchorCtr="0"/>
                <a:p>
                  <a:pPr algn="just"/>
                  <a:r>
                    <a:rPr lang="en-US" altLang="zh-CN" sz="1500" b="1" dirty="0">
                      <a:latin typeface="Times New Roman" panose="02020603050405020304" pitchFamily="18" charset="0"/>
                      <a:ea typeface="仿宋_GB2312"/>
                    </a:rPr>
                    <a:t>i=2</a:t>
                  </a:r>
                  <a:endParaRPr lang="en-GB" altLang="zh-CN" sz="1500" b="1" dirty="0">
                    <a:latin typeface="Times New Roman" panose="02020603050405020304" pitchFamily="18" charset="0"/>
                  </a:endParaRPr>
                </a:p>
                <a:p>
                  <a:pPr algn="just"/>
                  <a:endParaRPr lang="en-GB" altLang="zh-CN" sz="1500" b="1" dirty="0">
                    <a:latin typeface="Times New Roman" panose="02020603050405020304" pitchFamily="18" charset="0"/>
                  </a:endParaRPr>
                </a:p>
              </p:txBody>
            </p:sp>
            <p:sp>
              <p:nvSpPr>
                <p:cNvPr id="60684" name="Rectangle 270"/>
                <p:cNvSpPr/>
                <p:nvPr/>
              </p:nvSpPr>
              <p:spPr>
                <a:xfrm>
                  <a:off x="561" y="6454"/>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85" name="Group 273"/>
              <p:cNvGrpSpPr/>
              <p:nvPr/>
            </p:nvGrpSpPr>
            <p:grpSpPr>
              <a:xfrm>
                <a:off x="1151" y="6454"/>
                <a:ext cx="590" cy="403"/>
                <a:chOff x="1151" y="6454"/>
                <a:chExt cx="590" cy="403"/>
              </a:xfrm>
            </p:grpSpPr>
            <p:sp>
              <p:nvSpPr>
                <p:cNvPr id="60686" name="Rectangle 242"/>
                <p:cNvSpPr/>
                <p:nvPr/>
              </p:nvSpPr>
              <p:spPr>
                <a:xfrm>
                  <a:off x="1194" y="6454"/>
                  <a:ext cx="504" cy="403"/>
                </a:xfrm>
                <a:prstGeom prst="rect">
                  <a:avLst/>
                </a:prstGeom>
                <a:noFill/>
                <a:ln w="9525">
                  <a:noFill/>
                </a:ln>
              </p:spPr>
              <p:txBody>
                <a:bodyPr anchor="ctr" anchorCtr="0"/>
                <a:p>
                  <a:pPr algn="ctr"/>
                  <a:r>
                    <a:rPr lang="zh-CN" altLang="en-GB" sz="1500" b="1" dirty="0">
                      <a:latin typeface="Times New Roman" panose="02020603050405020304" pitchFamily="18" charset="0"/>
                    </a:rPr>
                    <a:t> </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87" name="Rectangle 272"/>
                <p:cNvSpPr/>
                <p:nvPr/>
              </p:nvSpPr>
              <p:spPr>
                <a:xfrm>
                  <a:off x="1151" y="6454"/>
                  <a:ext cx="590"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nvGrpSpPr>
              <p:cNvPr id="60688" name="Group 275"/>
              <p:cNvGrpSpPr/>
              <p:nvPr/>
            </p:nvGrpSpPr>
            <p:grpSpPr>
              <a:xfrm>
                <a:off x="1741" y="6454"/>
                <a:ext cx="518" cy="403"/>
                <a:chOff x="1741" y="6454"/>
                <a:chExt cx="518" cy="403"/>
              </a:xfrm>
            </p:grpSpPr>
            <p:sp>
              <p:nvSpPr>
                <p:cNvPr id="60689" name="Rectangle 243"/>
                <p:cNvSpPr/>
                <p:nvPr/>
              </p:nvSpPr>
              <p:spPr>
                <a:xfrm>
                  <a:off x="1784" y="6454"/>
                  <a:ext cx="432" cy="403"/>
                </a:xfrm>
                <a:prstGeom prst="rect">
                  <a:avLst/>
                </a:prstGeom>
                <a:noFill/>
                <a:ln w="9525">
                  <a:noFill/>
                </a:ln>
              </p:spPr>
              <p:txBody>
                <a:bodyPr anchor="ctr" anchorCtr="0"/>
                <a:p>
                  <a:pPr algn="ctr"/>
                  <a:r>
                    <a:rPr lang="zh-CN" altLang="en-US" sz="1500" b="1" dirty="0">
                      <a:latin typeface="Times New Roman" panose="02020603050405020304" pitchFamily="18" charset="0"/>
                      <a:ea typeface="仿宋_GB2312"/>
                    </a:rPr>
                    <a:t>0.000</a:t>
                  </a:r>
                  <a:endParaRPr lang="zh-CN" altLang="en-GB" sz="1500" b="1" dirty="0">
                    <a:latin typeface="Times New Roman" panose="02020603050405020304" pitchFamily="18" charset="0"/>
                  </a:endParaRPr>
                </a:p>
                <a:p>
                  <a:pPr algn="ctr"/>
                  <a:endParaRPr lang="zh-CN" altLang="en-GB" sz="1500" b="1" dirty="0">
                    <a:latin typeface="Times New Roman" panose="02020603050405020304" pitchFamily="18" charset="0"/>
                  </a:endParaRPr>
                </a:p>
              </p:txBody>
            </p:sp>
            <p:sp>
              <p:nvSpPr>
                <p:cNvPr id="60690" name="Rectangle 274"/>
                <p:cNvSpPr/>
                <p:nvPr/>
              </p:nvSpPr>
              <p:spPr>
                <a:xfrm>
                  <a:off x="1741" y="6454"/>
                  <a:ext cx="518" cy="403"/>
                </a:xfrm>
                <a:prstGeom prst="rect">
                  <a:avLst/>
                </a:prstGeom>
                <a:noFill/>
                <a:ln w="7"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grpSp>
        <p:sp>
          <p:nvSpPr>
            <p:cNvPr id="60691" name="Rectangle 277"/>
            <p:cNvSpPr/>
            <p:nvPr/>
          </p:nvSpPr>
          <p:spPr>
            <a:xfrm>
              <a:off x="-3" y="5242"/>
              <a:ext cx="2265" cy="1618"/>
            </a:xfrm>
            <a:prstGeom prst="rect">
              <a:avLst/>
            </a:prstGeom>
            <a:noFill/>
            <a:ln w="9525" cap="flat" cmpd="sng">
              <a:solidFill>
                <a:srgbClr val="A0A0A0"/>
              </a:solidFill>
              <a:prstDash val="solid"/>
              <a:miter/>
              <a:headEnd type="none" w="med" len="med"/>
              <a:tailEnd type="none" w="med" len="med"/>
            </a:ln>
          </p:spPr>
          <p:txBody>
            <a:bodyPr anchor="t" anchorCtr="0"/>
            <a:p>
              <a:endParaRPr lang="zh-CN" altLang="en-US" dirty="0">
                <a:latin typeface="Times New Roman" panose="02020603050405020304" pitchFamily="18" charset="0"/>
              </a:endParaRPr>
            </a:p>
          </p:txBody>
        </p:sp>
      </p:grpSp>
      <p:sp>
        <p:nvSpPr>
          <p:cNvPr id="60692" name="Line 280"/>
          <p:cNvSpPr/>
          <p:nvPr/>
        </p:nvSpPr>
        <p:spPr>
          <a:xfrm>
            <a:off x="2143125" y="1866900"/>
            <a:ext cx="760413" cy="0"/>
          </a:xfrm>
          <a:prstGeom prst="line">
            <a:avLst/>
          </a:prstGeom>
          <a:ln w="38100" cap="flat" cmpd="sng">
            <a:solidFill>
              <a:schemeClr val="tx1"/>
            </a:solidFill>
            <a:prstDash val="solid"/>
            <a:round/>
            <a:headEnd type="none" w="med" len="med"/>
            <a:tailEnd type="triangle" w="med" len="med"/>
          </a:ln>
        </p:spPr>
      </p:sp>
      <p:sp>
        <p:nvSpPr>
          <p:cNvPr id="60693" name="Line 281"/>
          <p:cNvSpPr/>
          <p:nvPr/>
        </p:nvSpPr>
        <p:spPr>
          <a:xfrm>
            <a:off x="58738" y="5046663"/>
            <a:ext cx="552450" cy="0"/>
          </a:xfrm>
          <a:prstGeom prst="line">
            <a:avLst/>
          </a:prstGeom>
          <a:ln w="38100" cap="flat" cmpd="sng">
            <a:solidFill>
              <a:schemeClr val="tx1"/>
            </a:solidFill>
            <a:prstDash val="solid"/>
            <a:round/>
            <a:headEnd type="none" w="med" len="med"/>
            <a:tailEnd type="triangle" w="med" len="med"/>
          </a:ln>
        </p:spPr>
      </p:sp>
      <p:sp>
        <p:nvSpPr>
          <p:cNvPr id="60694" name="Line 282"/>
          <p:cNvSpPr/>
          <p:nvPr/>
        </p:nvSpPr>
        <p:spPr>
          <a:xfrm>
            <a:off x="5253038" y="5046663"/>
            <a:ext cx="276225" cy="0"/>
          </a:xfrm>
          <a:prstGeom prst="line">
            <a:avLst/>
          </a:prstGeom>
          <a:ln w="38100" cap="flat" cmpd="sng">
            <a:solidFill>
              <a:schemeClr val="tx1"/>
            </a:solidFill>
            <a:prstDash val="solid"/>
            <a:round/>
            <a:headEnd type="none" w="med" len="med"/>
            <a:tailEnd type="triangle" w="med" len="med"/>
          </a:ln>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1" name="Object 0"/>
          <p:cNvGraphicFramePr>
            <a:graphicFrameLocks noChangeAspect="1"/>
          </p:cNvGraphicFramePr>
          <p:nvPr/>
        </p:nvGraphicFramePr>
        <p:xfrm>
          <a:off x="1187450" y="549275"/>
          <a:ext cx="6511925" cy="3095625"/>
        </p:xfrm>
        <a:graphic>
          <a:graphicData uri="http://schemas.openxmlformats.org/presentationml/2006/ole">
            <mc:AlternateContent xmlns:mc="http://schemas.openxmlformats.org/markup-compatibility/2006">
              <mc:Choice xmlns:v="urn:schemas-microsoft-com:vml" Requires="v">
                <p:oleObj spid="_x0000_s3094" name="" r:id="rId1" imgW="6248400" imgH="2971800" progId="Paint.Picture">
                  <p:embed/>
                </p:oleObj>
              </mc:Choice>
              <mc:Fallback>
                <p:oleObj name="" r:id="rId1" imgW="6248400" imgH="2971800" progId="Paint.Picture">
                  <p:embed/>
                  <p:pic>
                    <p:nvPicPr>
                      <p:cNvPr id="0" name="图片 3093"/>
                      <p:cNvPicPr/>
                      <p:nvPr/>
                    </p:nvPicPr>
                    <p:blipFill>
                      <a:blip r:embed="rId2"/>
                      <a:stretch>
                        <a:fillRect/>
                      </a:stretch>
                    </p:blipFill>
                    <p:spPr>
                      <a:xfrm>
                        <a:off x="1187450" y="549275"/>
                        <a:ext cx="6511925" cy="3095625"/>
                      </a:xfrm>
                      <a:prstGeom prst="rect">
                        <a:avLst/>
                      </a:prstGeom>
                      <a:noFill/>
                      <a:ln w="38100">
                        <a:noFill/>
                        <a:miter/>
                      </a:ln>
                    </p:spPr>
                  </p:pic>
                </p:oleObj>
              </mc:Fallback>
            </mc:AlternateContent>
          </a:graphicData>
        </a:graphic>
      </p:graphicFrame>
      <p:grpSp>
        <p:nvGrpSpPr>
          <p:cNvPr id="3" name="Group 4"/>
          <p:cNvGrpSpPr/>
          <p:nvPr/>
        </p:nvGrpSpPr>
        <p:grpSpPr bwMode="auto">
          <a:xfrm>
            <a:off x="1979712" y="4077071"/>
            <a:ext cx="5623488" cy="2304256"/>
            <a:chOff x="2319" y="5944"/>
            <a:chExt cx="5643" cy="2401"/>
          </a:xfrm>
          <a:solidFill>
            <a:schemeClr val="accent2">
              <a:lumMod val="10000"/>
            </a:schemeClr>
          </a:solidFill>
        </p:grpSpPr>
        <p:sp>
          <p:nvSpPr>
            <p:cNvPr id="4" name="Rectangle 5"/>
            <p:cNvSpPr>
              <a:spLocks noChangeArrowheads="1"/>
            </p:cNvSpPr>
            <p:nvPr/>
          </p:nvSpPr>
          <p:spPr bwMode="auto">
            <a:xfrm>
              <a:off x="3060" y="7223"/>
              <a:ext cx="3882" cy="447"/>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Rectangle 6"/>
            <p:cNvSpPr>
              <a:spLocks noChangeArrowheads="1"/>
            </p:cNvSpPr>
            <p:nvPr/>
          </p:nvSpPr>
          <p:spPr bwMode="auto">
            <a:xfrm>
              <a:off x="3894" y="6839"/>
              <a:ext cx="3057" cy="455"/>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7"/>
            <p:cNvSpPr>
              <a:spLocks noChangeArrowheads="1"/>
            </p:cNvSpPr>
            <p:nvPr/>
          </p:nvSpPr>
          <p:spPr bwMode="auto">
            <a:xfrm>
              <a:off x="4734" y="6443"/>
              <a:ext cx="2211" cy="467"/>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Rectangle 8"/>
            <p:cNvSpPr>
              <a:spLocks noChangeArrowheads="1"/>
            </p:cNvSpPr>
            <p:nvPr/>
          </p:nvSpPr>
          <p:spPr bwMode="auto">
            <a:xfrm>
              <a:off x="5610" y="6044"/>
              <a:ext cx="1329" cy="470"/>
            </a:xfrm>
            <a:prstGeom prst="rect">
              <a:avLst/>
            </a:prstGeom>
            <a:grp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Line 9"/>
            <p:cNvSpPr>
              <a:spLocks noChangeShapeType="1"/>
            </p:cNvSpPr>
            <p:nvPr/>
          </p:nvSpPr>
          <p:spPr bwMode="auto">
            <a:xfrm>
              <a:off x="2319" y="7826"/>
              <a:ext cx="5565" cy="0"/>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Line 10"/>
            <p:cNvSpPr>
              <a:spLocks noChangeShapeType="1"/>
            </p:cNvSpPr>
            <p:nvPr/>
          </p:nvSpPr>
          <p:spPr bwMode="auto">
            <a:xfrm>
              <a:off x="305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Line 11"/>
            <p:cNvSpPr>
              <a:spLocks noChangeShapeType="1"/>
            </p:cNvSpPr>
            <p:nvPr/>
          </p:nvSpPr>
          <p:spPr bwMode="auto">
            <a:xfrm>
              <a:off x="390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Line 12"/>
            <p:cNvSpPr>
              <a:spLocks noChangeShapeType="1"/>
            </p:cNvSpPr>
            <p:nvPr/>
          </p:nvSpPr>
          <p:spPr bwMode="auto">
            <a:xfrm>
              <a:off x="475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 name="Line 13"/>
            <p:cNvSpPr>
              <a:spLocks noChangeShapeType="1"/>
            </p:cNvSpPr>
            <p:nvPr/>
          </p:nvSpPr>
          <p:spPr bwMode="auto">
            <a:xfrm>
              <a:off x="5604" y="7715"/>
              <a:ext cx="0" cy="118"/>
            </a:xfrm>
            <a:prstGeom prst="line">
              <a:avLst/>
            </a:prstGeom>
            <a:grpFill/>
            <a:ln w="9525">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 name="Text Box 14"/>
            <p:cNvSpPr txBox="1">
              <a:spLocks noChangeArrowheads="1"/>
            </p:cNvSpPr>
            <p:nvPr/>
          </p:nvSpPr>
          <p:spPr bwMode="auto">
            <a:xfrm>
              <a:off x="6912" y="5944"/>
              <a:ext cx="1050" cy="1856"/>
            </a:xfrm>
            <a:prstGeom prst="rect">
              <a:avLst/>
            </a:prstGeom>
            <a:grpFill/>
            <a:ln w="9525">
              <a:solidFill>
                <a:srgbClr val="000000"/>
              </a:solidFill>
              <a:miter lim="800000"/>
            </a:ln>
          </p:spPr>
          <p:txBody>
            <a:bodyPr lIns="0" tIns="0" rIns="0" bIns="0"/>
            <a:lstStyle>
              <a:lvl1pPr>
                <a:defRPr sz="2400">
                  <a:solidFill>
                    <a:srgbClr val="000000"/>
                  </a:solidFill>
                  <a:latin typeface="Times New Roman" panose="02020603050405020304" pitchFamily="18" charset="0"/>
                  <a:ea typeface="HG Mincho Light J" charset="0"/>
                  <a:cs typeface="HG Mincho Light J" charset="0"/>
                </a:defRPr>
              </a:lvl1pPr>
              <a:lvl2pPr marL="742950" indent="-285750">
                <a:defRPr sz="2400">
                  <a:solidFill>
                    <a:srgbClr val="000000"/>
                  </a:solidFill>
                  <a:latin typeface="Times New Roman" panose="02020603050405020304" pitchFamily="18" charset="0"/>
                  <a:ea typeface="HG Mincho Light J" charset="0"/>
                  <a:cs typeface="HG Mincho Light J" charset="0"/>
                </a:defRPr>
              </a:lvl2pPr>
              <a:lvl3pPr marL="1143000" indent="-228600">
                <a:defRPr sz="2400">
                  <a:solidFill>
                    <a:srgbClr val="000000"/>
                  </a:solidFill>
                  <a:latin typeface="Times New Roman" panose="02020603050405020304" pitchFamily="18" charset="0"/>
                  <a:ea typeface="HG Mincho Light J" charset="0"/>
                  <a:cs typeface="HG Mincho Light J" charset="0"/>
                </a:defRPr>
              </a:lvl3pPr>
              <a:lvl4pPr marL="1600200" indent="-228600">
                <a:defRPr sz="2400">
                  <a:solidFill>
                    <a:srgbClr val="000000"/>
                  </a:solidFill>
                  <a:latin typeface="Times New Roman" panose="02020603050405020304" pitchFamily="18" charset="0"/>
                  <a:ea typeface="HG Mincho Light J" charset="0"/>
                  <a:cs typeface="HG Mincho Light J" charset="0"/>
                </a:defRPr>
              </a:lvl4pPr>
              <a:lvl5pPr marL="2057400" indent="-228600">
                <a:defRPr sz="2400">
                  <a:solidFill>
                    <a:srgbClr val="000000"/>
                  </a:solidFill>
                  <a:latin typeface="Times New Roman" panose="02020603050405020304" pitchFamily="18" charset="0"/>
                  <a:ea typeface="HG Mincho Light J" charset="0"/>
                  <a:cs typeface="HG Mincho Light J"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9pPr>
            </a:lstStyle>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人</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黑猩猩</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大猩猩</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猩猩</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a:p>
              <a:pPr marL="0" marR="0" lvl="0" indent="0" algn="just" defTabSz="914400" rtl="0" eaLnBrk="1" fontAlgn="base" latinLnBrk="0" hangingPunct="1">
                <a:lnSpc>
                  <a:spcPct val="100000"/>
                </a:lnSpc>
                <a:spcBef>
                  <a:spcPct val="0"/>
                </a:spcBef>
                <a:spcAft>
                  <a:spcPts val="365"/>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长臂猿</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p:txBody>
        </p:sp>
        <p:sp>
          <p:nvSpPr>
            <p:cNvPr id="14" name="Text Box 15"/>
            <p:cNvSpPr txBox="1">
              <a:spLocks noChangeArrowheads="1"/>
            </p:cNvSpPr>
            <p:nvPr/>
          </p:nvSpPr>
          <p:spPr bwMode="auto">
            <a:xfrm>
              <a:off x="2724" y="7877"/>
              <a:ext cx="3675" cy="468"/>
            </a:xfrm>
            <a:prstGeom prst="rect">
              <a:avLst/>
            </a:prstGeom>
            <a:grpFill/>
            <a:ln w="9525">
              <a:solidFill>
                <a:srgbClr val="000000"/>
              </a:solidFill>
              <a:miter lim="800000"/>
            </a:ln>
          </p:spPr>
          <p:txBody>
            <a:bodyPr/>
            <a:lstStyle>
              <a:lvl1pPr>
                <a:defRPr sz="2400">
                  <a:solidFill>
                    <a:srgbClr val="000000"/>
                  </a:solidFill>
                  <a:latin typeface="Times New Roman" panose="02020603050405020304" pitchFamily="18" charset="0"/>
                  <a:ea typeface="HG Mincho Light J" charset="0"/>
                  <a:cs typeface="HG Mincho Light J" charset="0"/>
                </a:defRPr>
              </a:lvl1pPr>
              <a:lvl2pPr marL="742950" indent="-285750">
                <a:defRPr sz="2400">
                  <a:solidFill>
                    <a:srgbClr val="000000"/>
                  </a:solidFill>
                  <a:latin typeface="Times New Roman" panose="02020603050405020304" pitchFamily="18" charset="0"/>
                  <a:ea typeface="HG Mincho Light J" charset="0"/>
                  <a:cs typeface="HG Mincho Light J" charset="0"/>
                </a:defRPr>
              </a:lvl2pPr>
              <a:lvl3pPr marL="1143000" indent="-228600">
                <a:defRPr sz="2400">
                  <a:solidFill>
                    <a:srgbClr val="000000"/>
                  </a:solidFill>
                  <a:latin typeface="Times New Roman" panose="02020603050405020304" pitchFamily="18" charset="0"/>
                  <a:ea typeface="HG Mincho Light J" charset="0"/>
                  <a:cs typeface="HG Mincho Light J" charset="0"/>
                </a:defRPr>
              </a:lvl3pPr>
              <a:lvl4pPr marL="1600200" indent="-228600">
                <a:defRPr sz="2400">
                  <a:solidFill>
                    <a:srgbClr val="000000"/>
                  </a:solidFill>
                  <a:latin typeface="Times New Roman" panose="02020603050405020304" pitchFamily="18" charset="0"/>
                  <a:ea typeface="HG Mincho Light J" charset="0"/>
                  <a:cs typeface="HG Mincho Light J" charset="0"/>
                </a:defRPr>
              </a:lvl4pPr>
              <a:lvl5pPr marL="2057400" indent="-228600">
                <a:defRPr sz="2400">
                  <a:solidFill>
                    <a:srgbClr val="000000"/>
                  </a:solidFill>
                  <a:latin typeface="Times New Roman" panose="02020603050405020304" pitchFamily="18" charset="0"/>
                  <a:ea typeface="HG Mincho Light J" charset="0"/>
                  <a:cs typeface="HG Mincho Light J"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HG Mincho Light J" charset="0"/>
                  <a:cs typeface="HG Mincho Light J"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rPr>
                <a:t>0.092    0.060    0.019    0.007</a:t>
              </a:r>
              <a:endParaRPr kumimoji="1"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HG Mincho Light J"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Text Box 1026"/>
          <p:cNvSpPr txBox="1"/>
          <p:nvPr/>
        </p:nvSpPr>
        <p:spPr>
          <a:xfrm>
            <a:off x="898525" y="2557463"/>
            <a:ext cx="7985125" cy="3486150"/>
          </a:xfrm>
          <a:prstGeom prst="rect">
            <a:avLst/>
          </a:prstGeom>
          <a:noFill/>
          <a:ln w="57150" cap="flat" cmpd="sng">
            <a:noFill/>
            <a:prstDash val="solid"/>
            <a:miter/>
            <a:headEnd type="none" w="med" len="med"/>
            <a:tailEnd type="none" w="med" len="med"/>
          </a:ln>
        </p:spPr>
        <p:txBody>
          <a:bodyPr wrap="none" lIns="91430" tIns="45715" rIns="91430" bIns="45715" anchor="t" anchorCtr="0">
            <a:spAutoFit/>
          </a:bodyPr>
          <a:p>
            <a:pPr defTabSz="1008380"/>
            <a:r>
              <a:rPr lang="en-US" altLang="en-US" sz="2000" b="1" u="sng" dirty="0">
                <a:latin typeface="Arial" panose="020B0604020202020204" pitchFamily="34" charset="0"/>
              </a:rPr>
              <a:t>Parsimony</a:t>
            </a:r>
            <a:r>
              <a:rPr lang="en-US" altLang="en-US" sz="2000" b="1" dirty="0">
                <a:latin typeface="Arial" panose="020B0604020202020204" pitchFamily="34" charset="0"/>
              </a:rPr>
              <a:t>: </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General scientific criterion for choosing among</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competing hypotheses that states that we should accept</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the hypothesis that explains the data most simply and</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efficiently.</a:t>
            </a:r>
            <a:endParaRPr lang="en-US" altLang="en-US" sz="2000" b="1" dirty="0">
              <a:latin typeface="Arial" panose="020B0604020202020204" pitchFamily="34" charset="0"/>
            </a:endParaRPr>
          </a:p>
          <a:p>
            <a:pPr defTabSz="1008380"/>
            <a:endParaRPr lang="en-US" altLang="en-US" sz="2000" b="1" dirty="0">
              <a:latin typeface="Arial" panose="020B0604020202020204" pitchFamily="34" charset="0"/>
            </a:endParaRPr>
          </a:p>
          <a:p>
            <a:pPr defTabSz="1008380"/>
            <a:endParaRPr lang="en-US" altLang="en-US" sz="2000" b="1" dirty="0">
              <a:latin typeface="Arial" panose="020B0604020202020204" pitchFamily="34" charset="0"/>
            </a:endParaRPr>
          </a:p>
          <a:p>
            <a:pPr defTabSz="1008380"/>
            <a:r>
              <a:rPr lang="en-US" altLang="en-US" sz="2000" b="1" u="sng" dirty="0">
                <a:latin typeface="Arial" panose="020B0604020202020204" pitchFamily="34" charset="0"/>
              </a:rPr>
              <a:t>Maximum parsimony method of phylogeny reconstruction</a:t>
            </a:r>
            <a:r>
              <a:rPr lang="en-US" altLang="en-US" sz="2000" b="1" dirty="0">
                <a:latin typeface="Arial" panose="020B0604020202020204" pitchFamily="34" charset="0"/>
              </a:rPr>
              <a:t>:</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The optimum reconstruction of ancestral character states is</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the one which requires the fewest mutations in the phylogenetic</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tree to account for contemporary character states.</a:t>
            </a:r>
            <a:endParaRPr lang="en-US" altLang="en-US" sz="2000" b="1" dirty="0">
              <a:latin typeface="Arial" panose="020B0604020202020204" pitchFamily="34" charset="0"/>
            </a:endParaRPr>
          </a:p>
        </p:txBody>
      </p:sp>
      <p:sp>
        <p:nvSpPr>
          <p:cNvPr id="62466" name="Text Box 1027"/>
          <p:cNvSpPr txBox="1"/>
          <p:nvPr/>
        </p:nvSpPr>
        <p:spPr>
          <a:xfrm>
            <a:off x="1039813" y="836613"/>
            <a:ext cx="7277100" cy="1200150"/>
          </a:xfrm>
          <a:prstGeom prst="rect">
            <a:avLst/>
          </a:prstGeom>
          <a:solidFill>
            <a:schemeClr val="tx2"/>
          </a:solidFill>
          <a:ln w="9525">
            <a:noFill/>
          </a:ln>
        </p:spPr>
        <p:txBody>
          <a:bodyPr wrap="none" lIns="91430" tIns="45715" rIns="91430" bIns="45715" anchor="t" anchorCtr="0">
            <a:spAutoFit/>
          </a:bodyPr>
          <a:p>
            <a:pPr algn="ctr" defTabSz="1008380"/>
            <a:r>
              <a:rPr lang="en-GB" altLang="zh-CN" sz="3600" b="1" dirty="0">
                <a:solidFill>
                  <a:srgbClr val="000000"/>
                </a:solidFill>
                <a:latin typeface="Times New Roman" panose="02020603050405020304" pitchFamily="18" charset="0"/>
              </a:rPr>
              <a:t>5.2.</a:t>
            </a:r>
            <a:r>
              <a:rPr lang="en-US" altLang="zh-CN" sz="3600" b="1" dirty="0">
                <a:solidFill>
                  <a:srgbClr val="000000"/>
                </a:solidFill>
                <a:latin typeface="Times New Roman" panose="02020603050405020304" pitchFamily="18" charset="0"/>
              </a:rPr>
              <a:t>2</a:t>
            </a:r>
            <a:r>
              <a:rPr lang="en-GB" altLang="zh-CN" sz="3600" b="1" dirty="0">
                <a:solidFill>
                  <a:srgbClr val="000000"/>
                </a:solidFill>
                <a:latin typeface="Times New Roman" panose="02020603050405020304" pitchFamily="18" charset="0"/>
              </a:rPr>
              <a:t> Maximum parsimony methods</a:t>
            </a:r>
            <a:br>
              <a:rPr lang="en-GB" altLang="zh-CN" sz="3600" b="1" dirty="0">
                <a:solidFill>
                  <a:srgbClr val="000000"/>
                </a:solidFill>
                <a:latin typeface="Luxi Sans" pitchFamily="16" charset="0"/>
              </a:rPr>
            </a:br>
            <a:r>
              <a:rPr lang="en-GB" altLang="zh-CN" sz="3600" b="1" dirty="0">
                <a:solidFill>
                  <a:srgbClr val="000000"/>
                </a:solidFill>
                <a:latin typeface="黑体" panose="02010609060101010101" pitchFamily="49" charset="-122"/>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简约法）</a:t>
            </a:r>
            <a:endParaRPr lang="en-US" altLang="en-US" sz="36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 Box 2"/>
          <p:cNvSpPr txBox="1"/>
          <p:nvPr/>
        </p:nvSpPr>
        <p:spPr>
          <a:xfrm>
            <a:off x="2124075" y="968375"/>
            <a:ext cx="5700713" cy="400050"/>
          </a:xfrm>
          <a:prstGeom prst="rect">
            <a:avLst/>
          </a:prstGeom>
          <a:solidFill>
            <a:srgbClr val="33CCFF"/>
          </a:solidFill>
          <a:ln w="57150" cap="flat" cmpd="sng">
            <a:noFill/>
            <a:prstDash val="solid"/>
            <a:miter/>
            <a:headEnd type="none" w="med" len="med"/>
            <a:tailEnd type="none" w="med" len="med"/>
          </a:ln>
        </p:spPr>
        <p:txBody>
          <a:bodyPr wrap="none" lIns="91430" tIns="45715" rIns="91430" bIns="45715" anchor="t" anchorCtr="0">
            <a:spAutoFit/>
          </a:bodyPr>
          <a:p>
            <a:pPr defTabSz="1008380"/>
            <a:r>
              <a:rPr lang="en-US" altLang="en-US" sz="2000" b="1" dirty="0">
                <a:solidFill>
                  <a:srgbClr val="CC0066"/>
                </a:solidFill>
                <a:latin typeface="Arial" panose="020B0604020202020204" pitchFamily="34" charset="0"/>
              </a:rPr>
              <a:t>First step : Identify all of the informative sites</a:t>
            </a:r>
            <a:endParaRPr lang="en-US" altLang="en-US" sz="2000" b="1" dirty="0">
              <a:solidFill>
                <a:srgbClr val="CC0066"/>
              </a:solidFill>
              <a:latin typeface="Arial" panose="020B0604020202020204" pitchFamily="34" charset="0"/>
            </a:endParaRPr>
          </a:p>
        </p:txBody>
      </p:sp>
      <p:sp>
        <p:nvSpPr>
          <p:cNvPr id="64514" name="Text Box 3"/>
          <p:cNvSpPr txBox="1"/>
          <p:nvPr/>
        </p:nvSpPr>
        <p:spPr>
          <a:xfrm>
            <a:off x="690563" y="4492625"/>
            <a:ext cx="8088312" cy="2247900"/>
          </a:xfrm>
          <a:prstGeom prst="rect">
            <a:avLst/>
          </a:prstGeom>
          <a:noFill/>
          <a:ln w="9525">
            <a:noFill/>
          </a:ln>
        </p:spPr>
        <p:txBody>
          <a:bodyPr lIns="91430" tIns="45715" rIns="91430" bIns="45715" anchor="t" anchorCtr="0">
            <a:spAutoFit/>
          </a:bodyPr>
          <a:p>
            <a:pPr defTabSz="1008380"/>
            <a:r>
              <a:rPr lang="en-US" altLang="en-US" sz="2000" b="1" dirty="0">
                <a:solidFill>
                  <a:schemeClr val="tx2"/>
                </a:solidFill>
                <a:latin typeface="Arial" panose="020B0604020202020204" pitchFamily="34" charset="0"/>
              </a:rPr>
              <a:t>Invariant</a:t>
            </a:r>
            <a:r>
              <a:rPr lang="en-US" altLang="en-US" sz="2000" b="1" dirty="0">
                <a:latin typeface="Arial" panose="020B0604020202020204" pitchFamily="34" charset="0"/>
              </a:rPr>
              <a:t>: all OTU’s possess the same character state at the site. Any invariant site is </a:t>
            </a:r>
            <a:r>
              <a:rPr lang="en-US" altLang="en-US" sz="2000" b="1" dirty="0">
                <a:solidFill>
                  <a:srgbClr val="FF0000"/>
                </a:solidFill>
                <a:latin typeface="Arial" panose="020B0604020202020204" pitchFamily="34" charset="0"/>
              </a:rPr>
              <a:t>uninformative</a:t>
            </a:r>
            <a:r>
              <a:rPr lang="en-US" altLang="en-US" sz="2000" b="1" dirty="0">
                <a:latin typeface="Arial" panose="020B0604020202020204" pitchFamily="34" charset="0"/>
              </a:rPr>
              <a:t>.</a:t>
            </a:r>
            <a:endParaRPr lang="en-US" altLang="en-US" sz="2000" b="1" dirty="0">
              <a:latin typeface="Arial" panose="020B0604020202020204" pitchFamily="34" charset="0"/>
            </a:endParaRPr>
          </a:p>
          <a:p>
            <a:pPr defTabSz="1008380"/>
            <a:r>
              <a:rPr lang="zh-CN" altLang="en-US" sz="2000" b="1" dirty="0">
                <a:latin typeface="Arial" panose="020B0604020202020204" pitchFamily="34" charset="0"/>
                <a:ea typeface="仿宋_GB2312"/>
              </a:rPr>
              <a:t>对于</a:t>
            </a:r>
            <a:r>
              <a:rPr lang="en-US" altLang="zh-CN" sz="2000" b="1" dirty="0">
                <a:latin typeface="Arial" panose="020B0604020202020204" pitchFamily="34" charset="0"/>
                <a:ea typeface="仿宋_GB2312"/>
              </a:rPr>
              <a:t>DNA</a:t>
            </a:r>
            <a:r>
              <a:rPr lang="zh-CN" altLang="en-US" sz="2000" b="1" dirty="0">
                <a:latin typeface="Arial" panose="020B0604020202020204" pitchFamily="34" charset="0"/>
                <a:ea typeface="仿宋_GB2312"/>
              </a:rPr>
              <a:t>序列，信息位点是指那些至少存在2个不同的碱基且每个不同碱基至少出现两次的位点。只有一个碱基且只在一个序列中出现的位点不属于信息位点，因为那种独特的碱基位点是由于在直接通向它所在序列的分枝上发生单个碱基变更所引起的。这种碱基变更可与任何拓扑结构相容。</a:t>
            </a:r>
            <a:r>
              <a:rPr lang="zh-CN" altLang="en-US" sz="2000" b="1" dirty="0">
                <a:latin typeface="Arial" panose="020B0604020202020204" pitchFamily="34" charset="0"/>
              </a:rPr>
              <a:t> </a:t>
            </a:r>
            <a:endParaRPr lang="en-US" altLang="en-US" sz="2000" b="1" dirty="0">
              <a:latin typeface="Arial" panose="020B0604020202020204" pitchFamily="34" charset="0"/>
            </a:endParaRPr>
          </a:p>
        </p:txBody>
      </p:sp>
      <p:pic>
        <p:nvPicPr>
          <p:cNvPr id="64515" name="Picture 4" descr="&#10;pars1.tiff                                                     00005EEE_x0007_ZIP-100                        B4166F30:"/>
          <p:cNvPicPr>
            <a:picLocks noChangeAspect="1"/>
          </p:cNvPicPr>
          <p:nvPr/>
        </p:nvPicPr>
        <p:blipFill>
          <a:blip r:embed="rId1"/>
          <a:stretch>
            <a:fillRect/>
          </a:stretch>
        </p:blipFill>
        <p:spPr>
          <a:xfrm>
            <a:off x="690563" y="1866900"/>
            <a:ext cx="8205787" cy="2530475"/>
          </a:xfrm>
          <a:prstGeom prst="rect">
            <a:avLst/>
          </a:prstGeom>
          <a:noFill/>
          <a:ln w="38100" cap="flat" cmpd="sng">
            <a:noFill/>
            <a:prstDash val="solid"/>
            <a:miter/>
            <a:headEnd type="none" w="med" len="med"/>
            <a:tailEnd type="none" w="med" len="med"/>
          </a:ln>
        </p:spPr>
      </p:pic>
      <p:sp>
        <p:nvSpPr>
          <p:cNvPr id="64516" name="Rectangle 5"/>
          <p:cNvSpPr/>
          <p:nvPr/>
        </p:nvSpPr>
        <p:spPr>
          <a:xfrm>
            <a:off x="2208213" y="2903538"/>
            <a:ext cx="492125" cy="1150937"/>
          </a:xfrm>
          <a:prstGeom prst="rect">
            <a:avLst/>
          </a:prstGeom>
          <a:noFill/>
          <a:ln w="38100" cap="flat" cmpd="sng">
            <a:solidFill>
              <a:schemeClr val="accent1"/>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4517" name="Rectangle 6"/>
          <p:cNvSpPr/>
          <p:nvPr/>
        </p:nvSpPr>
        <p:spPr>
          <a:xfrm>
            <a:off x="5734050" y="2903538"/>
            <a:ext cx="493713" cy="1150937"/>
          </a:xfrm>
          <a:prstGeom prst="rect">
            <a:avLst/>
          </a:prstGeom>
          <a:noFill/>
          <a:ln w="38100" cap="flat" cmpd="sng">
            <a:solidFill>
              <a:schemeClr val="accent1"/>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4518" name="Rectangle 7"/>
          <p:cNvSpPr/>
          <p:nvPr/>
        </p:nvSpPr>
        <p:spPr>
          <a:xfrm>
            <a:off x="7175500" y="2925763"/>
            <a:ext cx="492125" cy="1150937"/>
          </a:xfrm>
          <a:prstGeom prst="rect">
            <a:avLst/>
          </a:prstGeom>
          <a:noFill/>
          <a:ln w="38100" cap="flat" cmpd="sng">
            <a:solidFill>
              <a:schemeClr val="accent1"/>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Text Box 2"/>
          <p:cNvSpPr txBox="1"/>
          <p:nvPr/>
        </p:nvSpPr>
        <p:spPr>
          <a:xfrm>
            <a:off x="760413" y="3732213"/>
            <a:ext cx="8080375" cy="1754187"/>
          </a:xfrm>
          <a:prstGeom prst="rect">
            <a:avLst/>
          </a:prstGeom>
          <a:noFill/>
          <a:ln w="9525">
            <a:noFill/>
          </a:ln>
        </p:spPr>
        <p:txBody>
          <a:bodyPr wrap="none" lIns="91430" tIns="45715" rIns="91430" bIns="45715" anchor="t" anchorCtr="0">
            <a:spAutoFit/>
          </a:bodyPr>
          <a:p>
            <a:pPr defTabSz="1008380"/>
            <a:r>
              <a:rPr lang="en-US" altLang="en-US" b="1" dirty="0">
                <a:latin typeface="Arial" panose="020B0604020202020204" pitchFamily="34" charset="0"/>
              </a:rPr>
              <a:t>Two types of variable sites:</a:t>
            </a:r>
            <a:endParaRPr lang="en-US" altLang="en-US" b="1" dirty="0">
              <a:latin typeface="Arial" panose="020B0604020202020204" pitchFamily="34" charset="0"/>
            </a:endParaRPr>
          </a:p>
          <a:p>
            <a:pPr defTabSz="1008380"/>
            <a:endParaRPr lang="en-US" altLang="en-US" dirty="0">
              <a:latin typeface="Times" pitchFamily="16" charset="0"/>
            </a:endParaRPr>
          </a:p>
          <a:p>
            <a:pPr defTabSz="1008380"/>
            <a:r>
              <a:rPr lang="en-US" altLang="en-US" sz="2000" b="1" dirty="0">
                <a:solidFill>
                  <a:srgbClr val="009900"/>
                </a:solidFill>
                <a:latin typeface="Arial" panose="020B0604020202020204" pitchFamily="34" charset="0"/>
              </a:rPr>
              <a:t>Informative</a:t>
            </a:r>
            <a:r>
              <a:rPr lang="en-US" altLang="en-US" sz="2000" b="1" dirty="0">
                <a:latin typeface="Arial" panose="020B0604020202020204" pitchFamily="34" charset="0"/>
              </a:rPr>
              <a:t>: favors a subset of trees over other possible trees.</a:t>
            </a:r>
            <a:endParaRPr lang="en-US" altLang="en-US" sz="2000" b="1" dirty="0">
              <a:latin typeface="Arial" panose="020B0604020202020204" pitchFamily="34" charset="0"/>
            </a:endParaRPr>
          </a:p>
          <a:p>
            <a:pPr defTabSz="1008380"/>
            <a:r>
              <a:rPr lang="en-US" altLang="en-US" sz="2000" b="1" dirty="0">
                <a:solidFill>
                  <a:srgbClr val="CC0066"/>
                </a:solidFill>
                <a:latin typeface="Arial" panose="020B0604020202020204" pitchFamily="34" charset="0"/>
              </a:rPr>
              <a:t>Uninformative</a:t>
            </a:r>
            <a:r>
              <a:rPr lang="en-US" altLang="en-US" sz="2000" b="1" dirty="0">
                <a:latin typeface="Arial" panose="020B0604020202020204" pitchFamily="34" charset="0"/>
              </a:rPr>
              <a:t>: a character that contains no grouping</a:t>
            </a:r>
            <a:endParaRPr lang="en-US" altLang="en-US" sz="2000" b="1" dirty="0">
              <a:latin typeface="Arial" panose="020B0604020202020204" pitchFamily="34" charset="0"/>
            </a:endParaRPr>
          </a:p>
          <a:p>
            <a:pPr defTabSz="1008380"/>
            <a:r>
              <a:rPr lang="en-US" altLang="en-US" sz="2000" b="1" dirty="0">
                <a:latin typeface="Arial" panose="020B0604020202020204" pitchFamily="34" charset="0"/>
              </a:rPr>
              <a:t>information relevant to a cladistic problem (i.e. autapomorphies).</a:t>
            </a:r>
            <a:endParaRPr lang="en-US" altLang="en-US" dirty="0">
              <a:latin typeface="Times" pitchFamily="16" charset="0"/>
            </a:endParaRPr>
          </a:p>
        </p:txBody>
      </p:sp>
      <p:pic>
        <p:nvPicPr>
          <p:cNvPr id="65538" name="Picture 3" descr="&#10;pars1.tiff                                                     00005EEE_x0007_ZIP-100                        B4166F30:"/>
          <p:cNvPicPr>
            <a:picLocks noChangeAspect="1"/>
          </p:cNvPicPr>
          <p:nvPr/>
        </p:nvPicPr>
        <p:blipFill>
          <a:blip r:embed="rId1"/>
          <a:stretch>
            <a:fillRect/>
          </a:stretch>
        </p:blipFill>
        <p:spPr>
          <a:xfrm>
            <a:off x="552450" y="760413"/>
            <a:ext cx="8205788" cy="2530475"/>
          </a:xfrm>
          <a:prstGeom prst="rect">
            <a:avLst/>
          </a:prstGeom>
          <a:noFill/>
          <a:ln w="38100" cap="flat" cmpd="sng">
            <a:solidFill>
              <a:srgbClr val="CC0099"/>
            </a:solidFill>
            <a:prstDash val="solid"/>
            <a:miter/>
            <a:headEnd type="none" w="med" len="med"/>
            <a:tailEnd type="none" w="med" len="med"/>
          </a:ln>
        </p:spPr>
      </p:pic>
      <p:sp>
        <p:nvSpPr>
          <p:cNvPr id="65539" name="Rectangle 4"/>
          <p:cNvSpPr/>
          <p:nvPr/>
        </p:nvSpPr>
        <p:spPr>
          <a:xfrm>
            <a:off x="4906963" y="1797050"/>
            <a:ext cx="493712" cy="1150938"/>
          </a:xfrm>
          <a:prstGeom prst="rect">
            <a:avLst/>
          </a:prstGeom>
          <a:noFill/>
          <a:ln w="38100" cap="flat" cmpd="sng">
            <a:solidFill>
              <a:srgbClr val="009900"/>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5540" name="Rectangle 5"/>
          <p:cNvSpPr/>
          <p:nvPr/>
        </p:nvSpPr>
        <p:spPr>
          <a:xfrm>
            <a:off x="6289675" y="1797050"/>
            <a:ext cx="490538" cy="1150938"/>
          </a:xfrm>
          <a:prstGeom prst="rect">
            <a:avLst/>
          </a:prstGeom>
          <a:noFill/>
          <a:ln w="38100" cap="flat" cmpd="sng">
            <a:solidFill>
              <a:srgbClr val="009900"/>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5541" name="Rectangle 6"/>
          <p:cNvSpPr/>
          <p:nvPr/>
        </p:nvSpPr>
        <p:spPr>
          <a:xfrm>
            <a:off x="7672388" y="1797050"/>
            <a:ext cx="492125" cy="1150938"/>
          </a:xfrm>
          <a:prstGeom prst="rect">
            <a:avLst/>
          </a:prstGeom>
          <a:noFill/>
          <a:ln w="38100" cap="flat" cmpd="sng">
            <a:solidFill>
              <a:srgbClr val="009900"/>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5542" name="Rectangle 7"/>
          <p:cNvSpPr/>
          <p:nvPr/>
        </p:nvSpPr>
        <p:spPr>
          <a:xfrm>
            <a:off x="3455988" y="1797050"/>
            <a:ext cx="492125" cy="1150938"/>
          </a:xfrm>
          <a:prstGeom prst="rect">
            <a:avLst/>
          </a:prstGeom>
          <a:noFill/>
          <a:ln w="38100" cap="flat" cmpd="sng">
            <a:solidFill>
              <a:srgbClr val="CC0066"/>
            </a:solidFill>
            <a:prstDash val="solid"/>
            <a:miter/>
            <a:headEnd type="none" w="med" len="med"/>
            <a:tailEnd type="none" w="med" len="med"/>
          </a:ln>
        </p:spPr>
        <p:txBody>
          <a:bodyPr wrap="none" lIns="91430" tIns="45715" rIns="91430" bIns="45715" anchor="ctr" anchorCtr="0"/>
          <a:p>
            <a:pPr algn="ctr"/>
            <a:endParaRPr lang="en-US" altLang="en-US" dirty="0">
              <a:latin typeface="Times" pitchFamily="16" charset="0"/>
            </a:endParaRPr>
          </a:p>
        </p:txBody>
      </p:sp>
      <p:sp>
        <p:nvSpPr>
          <p:cNvPr id="65543" name="Rectangle 8"/>
          <p:cNvSpPr/>
          <p:nvPr/>
        </p:nvSpPr>
        <p:spPr>
          <a:xfrm>
            <a:off x="2765425" y="1797050"/>
            <a:ext cx="492125" cy="1150938"/>
          </a:xfrm>
          <a:prstGeom prst="rect">
            <a:avLst/>
          </a:prstGeom>
          <a:noFill/>
          <a:ln w="38100" cap="flat" cmpd="sng">
            <a:solidFill>
              <a:srgbClr val="CC0066"/>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5544" name="Rectangle 9"/>
          <p:cNvSpPr/>
          <p:nvPr/>
        </p:nvSpPr>
        <p:spPr>
          <a:xfrm>
            <a:off x="4146550" y="1797050"/>
            <a:ext cx="493713" cy="1150938"/>
          </a:xfrm>
          <a:prstGeom prst="rect">
            <a:avLst/>
          </a:prstGeom>
          <a:noFill/>
          <a:ln w="38100" cap="flat" cmpd="sng">
            <a:solidFill>
              <a:srgbClr val="CC0066"/>
            </a:solidFill>
            <a:prstDash val="solid"/>
            <a:miter/>
            <a:headEnd type="none" w="med" len="med"/>
            <a:tailEnd type="none" w="med" len="med"/>
          </a:ln>
        </p:spPr>
        <p:txBody>
          <a:bodyPr wrap="none" lIns="91430" tIns="45715" rIns="91430" bIns="45715" anchor="ctr" anchorCtr="0"/>
          <a:p>
            <a:pPr algn="ctr"/>
            <a:endParaRPr lang="en-US" altLang="en-US" dirty="0">
              <a:latin typeface="Times" pitchFamily="1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Picture 2" descr="&#10;pars1.tiff                                                     00005EEE_x0007_ZIP-100                        B4166F30:"/>
          <p:cNvPicPr>
            <a:picLocks noChangeAspect="1"/>
          </p:cNvPicPr>
          <p:nvPr/>
        </p:nvPicPr>
        <p:blipFill>
          <a:blip r:embed="rId1"/>
          <a:stretch>
            <a:fillRect/>
          </a:stretch>
        </p:blipFill>
        <p:spPr>
          <a:xfrm>
            <a:off x="552450" y="898525"/>
            <a:ext cx="8205788" cy="2530475"/>
          </a:xfrm>
          <a:prstGeom prst="rect">
            <a:avLst/>
          </a:prstGeom>
          <a:noFill/>
          <a:ln w="38100" cap="flat" cmpd="sng">
            <a:solidFill>
              <a:srgbClr val="CC0099"/>
            </a:solidFill>
            <a:prstDash val="solid"/>
            <a:miter/>
            <a:headEnd type="none" w="med" len="med"/>
            <a:tailEnd type="none" w="med" len="med"/>
          </a:ln>
        </p:spPr>
      </p:pic>
      <p:pic>
        <p:nvPicPr>
          <p:cNvPr id="66562" name="Picture 3" descr="&#10;site4.tiff                                                     00005EEE_x0007_ZIP-100                        B4166F30:"/>
          <p:cNvPicPr>
            <a:picLocks noChangeAspect="1"/>
          </p:cNvPicPr>
          <p:nvPr/>
        </p:nvPicPr>
        <p:blipFill>
          <a:blip r:embed="rId2"/>
          <a:stretch>
            <a:fillRect/>
          </a:stretch>
        </p:blipFill>
        <p:spPr>
          <a:xfrm>
            <a:off x="690563" y="3663950"/>
            <a:ext cx="7937500" cy="1181100"/>
          </a:xfrm>
          <a:prstGeom prst="rect">
            <a:avLst/>
          </a:prstGeom>
          <a:noFill/>
          <a:ln w="57150" cap="flat" cmpd="sng">
            <a:solidFill>
              <a:schemeClr val="tx1"/>
            </a:solidFill>
            <a:prstDash val="solid"/>
            <a:miter/>
            <a:headEnd type="none" w="med" len="med"/>
            <a:tailEnd type="none" w="med" len="med"/>
          </a:ln>
        </p:spPr>
      </p:pic>
      <p:sp>
        <p:nvSpPr>
          <p:cNvPr id="66563" name="Text Box 4"/>
          <p:cNvSpPr txBox="1"/>
          <p:nvPr/>
        </p:nvSpPr>
        <p:spPr>
          <a:xfrm>
            <a:off x="2487613" y="5391150"/>
            <a:ext cx="4148137" cy="401638"/>
          </a:xfrm>
          <a:prstGeom prst="rect">
            <a:avLst/>
          </a:prstGeom>
          <a:noFill/>
          <a:ln w="9525">
            <a:noFill/>
          </a:ln>
        </p:spPr>
        <p:txBody>
          <a:bodyPr lIns="91430" tIns="45715" rIns="91430" bIns="45715" anchor="t" anchorCtr="0">
            <a:spAutoFit/>
          </a:bodyPr>
          <a:p>
            <a:pPr defTabSz="1008380"/>
            <a:r>
              <a:rPr lang="en-US" altLang="en-US" sz="2000" b="1" dirty="0">
                <a:latin typeface="Arial" panose="020B0604020202020204" pitchFamily="34" charset="0"/>
              </a:rPr>
              <a:t>Uninformative: each tree 3 steps</a:t>
            </a:r>
            <a:endParaRPr lang="en-US" altLang="en-US" sz="2000" b="1" dirty="0">
              <a:latin typeface="Arial" panose="020B0604020202020204" pitchFamily="34" charset="0"/>
            </a:endParaRPr>
          </a:p>
        </p:txBody>
      </p:sp>
      <p:sp>
        <p:nvSpPr>
          <p:cNvPr id="66564" name="Rectangle 5"/>
          <p:cNvSpPr/>
          <p:nvPr/>
        </p:nvSpPr>
        <p:spPr>
          <a:xfrm>
            <a:off x="4146550" y="1866900"/>
            <a:ext cx="576263" cy="1219200"/>
          </a:xfrm>
          <a:prstGeom prst="rect">
            <a:avLst/>
          </a:prstGeom>
          <a:noFill/>
          <a:ln w="57150" cap="flat" cmpd="sng">
            <a:solidFill>
              <a:schemeClr val="accent2"/>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Text Box 2"/>
          <p:cNvSpPr txBox="1"/>
          <p:nvPr/>
        </p:nvSpPr>
        <p:spPr>
          <a:xfrm>
            <a:off x="1873250" y="346075"/>
            <a:ext cx="5210175" cy="708025"/>
          </a:xfrm>
          <a:prstGeom prst="rect">
            <a:avLst/>
          </a:prstGeom>
          <a:solidFill>
            <a:srgbClr val="33CCFF"/>
          </a:solidFill>
          <a:ln w="57150" cap="flat" cmpd="sng">
            <a:noFill/>
            <a:prstDash val="solid"/>
            <a:miter/>
            <a:headEnd type="none" w="med" len="med"/>
            <a:tailEnd type="none" w="med" len="med"/>
          </a:ln>
        </p:spPr>
        <p:txBody>
          <a:bodyPr wrap="none" lIns="91430" tIns="45715" rIns="91430" bIns="45715" anchor="t" anchorCtr="0">
            <a:spAutoFit/>
          </a:bodyPr>
          <a:p>
            <a:pPr defTabSz="1008380"/>
            <a:r>
              <a:rPr lang="en-US" altLang="en-US" sz="2000" b="1" dirty="0">
                <a:solidFill>
                  <a:srgbClr val="CC0066"/>
                </a:solidFill>
                <a:latin typeface="Arial" panose="020B0604020202020204" pitchFamily="34" charset="0"/>
              </a:rPr>
              <a:t>2nd step: Calculate the minimum number</a:t>
            </a:r>
            <a:endParaRPr lang="en-US" altLang="en-US" sz="2000" b="1" dirty="0">
              <a:solidFill>
                <a:srgbClr val="CC0066"/>
              </a:solidFill>
              <a:latin typeface="Arial" panose="020B0604020202020204" pitchFamily="34" charset="0"/>
            </a:endParaRPr>
          </a:p>
          <a:p>
            <a:pPr defTabSz="1008380"/>
            <a:r>
              <a:rPr lang="en-US" altLang="en-US" sz="2000" b="1" dirty="0">
                <a:solidFill>
                  <a:srgbClr val="CC0066"/>
                </a:solidFill>
                <a:latin typeface="Arial" panose="020B0604020202020204" pitchFamily="34" charset="0"/>
              </a:rPr>
              <a:t>of substitutions at each informative site</a:t>
            </a:r>
            <a:endParaRPr lang="en-US" altLang="en-US" sz="2000" b="1" dirty="0">
              <a:solidFill>
                <a:srgbClr val="CC0066"/>
              </a:solidFill>
              <a:latin typeface="Arial" panose="020B0604020202020204" pitchFamily="34" charset="0"/>
            </a:endParaRPr>
          </a:p>
        </p:txBody>
      </p:sp>
      <p:pic>
        <p:nvPicPr>
          <p:cNvPr id="68610" name="Picture 3" descr="&#10;pars1.tiff                                                     00005EEE_x0007_ZIP-100                        B4166F30:"/>
          <p:cNvPicPr>
            <a:picLocks noChangeAspect="1"/>
          </p:cNvPicPr>
          <p:nvPr/>
        </p:nvPicPr>
        <p:blipFill>
          <a:blip r:embed="rId1"/>
          <a:stretch>
            <a:fillRect/>
          </a:stretch>
        </p:blipFill>
        <p:spPr>
          <a:xfrm>
            <a:off x="484188" y="1244600"/>
            <a:ext cx="8204200" cy="2530475"/>
          </a:xfrm>
          <a:prstGeom prst="rect">
            <a:avLst/>
          </a:prstGeom>
          <a:noFill/>
          <a:ln w="57150" cap="flat" cmpd="sng">
            <a:noFill/>
            <a:prstDash val="solid"/>
            <a:miter/>
            <a:headEnd type="none" w="med" len="med"/>
            <a:tailEnd type="none" w="med" len="med"/>
          </a:ln>
        </p:spPr>
      </p:pic>
      <p:pic>
        <p:nvPicPr>
          <p:cNvPr id="68611" name="Picture 4" descr="&#10;site5.tiff                                                     00005EEE_x0007_ZIP-100                        B4166F30:"/>
          <p:cNvPicPr>
            <a:picLocks noChangeAspect="1"/>
          </p:cNvPicPr>
          <p:nvPr/>
        </p:nvPicPr>
        <p:blipFill>
          <a:blip r:embed="rId2"/>
          <a:stretch>
            <a:fillRect/>
          </a:stretch>
        </p:blipFill>
        <p:spPr>
          <a:xfrm>
            <a:off x="276225" y="3871913"/>
            <a:ext cx="8534400" cy="1312862"/>
          </a:xfrm>
          <a:prstGeom prst="rect">
            <a:avLst/>
          </a:prstGeom>
          <a:noFill/>
          <a:ln w="38100" cap="flat" cmpd="sng">
            <a:solidFill>
              <a:schemeClr val="tx2"/>
            </a:solidFill>
            <a:prstDash val="solid"/>
            <a:miter/>
            <a:headEnd type="none" w="med" len="med"/>
            <a:tailEnd type="none" w="med" len="med"/>
          </a:ln>
        </p:spPr>
      </p:pic>
      <p:sp>
        <p:nvSpPr>
          <p:cNvPr id="68612" name="Rectangle 5"/>
          <p:cNvSpPr/>
          <p:nvPr/>
        </p:nvSpPr>
        <p:spPr>
          <a:xfrm>
            <a:off x="4808538" y="2078038"/>
            <a:ext cx="627062" cy="1320800"/>
          </a:xfrm>
          <a:prstGeom prst="rect">
            <a:avLst/>
          </a:prstGeom>
          <a:noFill/>
          <a:ln w="38100" cap="flat" cmpd="sng">
            <a:solidFill>
              <a:srgbClr val="009900"/>
            </a:solidFill>
            <a:prstDash val="solid"/>
            <a:miter/>
            <a:headEnd type="none" w="med" len="med"/>
            <a:tailEnd type="none" w="med" len="med"/>
          </a:ln>
        </p:spPr>
        <p:txBody>
          <a:bodyPr wrap="none" lIns="82945" tIns="41473" rIns="82945" bIns="41473" anchor="ctr" anchorCtr="0"/>
          <a:p>
            <a:endParaRPr lang="zh-CN" altLang="en-US" dirty="0">
              <a:latin typeface="Times New Roman" panose="02020603050405020304" pitchFamily="18" charset="0"/>
            </a:endParaRPr>
          </a:p>
        </p:txBody>
      </p:sp>
      <p:sp>
        <p:nvSpPr>
          <p:cNvPr id="68613" name="Text Box 6"/>
          <p:cNvSpPr txBox="1"/>
          <p:nvPr/>
        </p:nvSpPr>
        <p:spPr>
          <a:xfrm>
            <a:off x="2143125" y="5665788"/>
            <a:ext cx="5481638" cy="396875"/>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Informative: favors tree 1 over other 2 trees.</a:t>
            </a:r>
            <a:endParaRPr lang="en-US" altLang="en-US" sz="2000" b="1" dirty="0">
              <a:latin typeface="Arial" panose="020B0604020202020204" pitchFamily="34" charset="0"/>
            </a:endParaRPr>
          </a:p>
        </p:txBody>
      </p:sp>
      <p:sp>
        <p:nvSpPr>
          <p:cNvPr id="68614" name="Text Box 7"/>
          <p:cNvSpPr txBox="1"/>
          <p:nvPr/>
        </p:nvSpPr>
        <p:spPr>
          <a:xfrm>
            <a:off x="1905000" y="5181600"/>
            <a:ext cx="1074738" cy="461963"/>
          </a:xfrm>
          <a:prstGeom prst="rect">
            <a:avLst/>
          </a:prstGeom>
          <a:noFill/>
          <a:ln w="9525">
            <a:noFill/>
          </a:ln>
        </p:spPr>
        <p:txBody>
          <a:bodyPr wrap="none" lIns="91430" tIns="45715" rIns="91430" bIns="45715" anchor="t" anchorCtr="0">
            <a:spAutoFit/>
          </a:bodyPr>
          <a:p>
            <a:pPr defTabSz="1008380"/>
            <a:r>
              <a:rPr lang="en-US" altLang="en-US" b="1" dirty="0">
                <a:solidFill>
                  <a:srgbClr val="009900"/>
                </a:solidFill>
                <a:latin typeface="Arial" panose="020B0604020202020204" pitchFamily="34" charset="0"/>
              </a:rPr>
              <a:t>1 step</a:t>
            </a:r>
            <a:endParaRPr lang="en-US" altLang="en-US" b="1" dirty="0">
              <a:solidFill>
                <a:srgbClr val="009900"/>
              </a:solidFill>
              <a:latin typeface="Arial" panose="020B0604020202020204" pitchFamily="34" charset="0"/>
            </a:endParaRPr>
          </a:p>
        </p:txBody>
      </p:sp>
      <p:sp>
        <p:nvSpPr>
          <p:cNvPr id="68615" name="Text Box 8"/>
          <p:cNvSpPr txBox="1"/>
          <p:nvPr/>
        </p:nvSpPr>
        <p:spPr>
          <a:xfrm>
            <a:off x="4403725" y="5181600"/>
            <a:ext cx="1246188" cy="461963"/>
          </a:xfrm>
          <a:prstGeom prst="rect">
            <a:avLst/>
          </a:prstGeom>
          <a:noFill/>
          <a:ln w="9525">
            <a:noFill/>
          </a:ln>
        </p:spPr>
        <p:txBody>
          <a:bodyPr wrap="none" lIns="91430" tIns="45715" rIns="91430" bIns="45715" anchor="t" anchorCtr="0">
            <a:spAutoFit/>
          </a:bodyPr>
          <a:p>
            <a:pPr defTabSz="1008380"/>
            <a:r>
              <a:rPr lang="en-US" altLang="en-US" b="1" dirty="0">
                <a:latin typeface="Arial" panose="020B0604020202020204" pitchFamily="34" charset="0"/>
              </a:rPr>
              <a:t>2 steps</a:t>
            </a:r>
            <a:endParaRPr lang="en-US" altLang="en-US" b="1" dirty="0">
              <a:latin typeface="Arial" panose="020B0604020202020204" pitchFamily="34" charset="0"/>
            </a:endParaRPr>
          </a:p>
        </p:txBody>
      </p:sp>
      <p:sp>
        <p:nvSpPr>
          <p:cNvPr id="68616" name="Text Box 9"/>
          <p:cNvSpPr txBox="1"/>
          <p:nvPr/>
        </p:nvSpPr>
        <p:spPr>
          <a:xfrm>
            <a:off x="7162800" y="5181600"/>
            <a:ext cx="1246188" cy="461963"/>
          </a:xfrm>
          <a:prstGeom prst="rect">
            <a:avLst/>
          </a:prstGeom>
          <a:noFill/>
          <a:ln w="9525">
            <a:noFill/>
          </a:ln>
        </p:spPr>
        <p:txBody>
          <a:bodyPr wrap="none" lIns="91430" tIns="45715" rIns="91430" bIns="45715" anchor="t" anchorCtr="0">
            <a:spAutoFit/>
          </a:bodyPr>
          <a:p>
            <a:pPr defTabSz="1008380"/>
            <a:r>
              <a:rPr lang="en-US" altLang="en-US" b="1" dirty="0">
                <a:latin typeface="Arial" panose="020B0604020202020204" pitchFamily="34" charset="0"/>
              </a:rPr>
              <a:t>2 steps</a:t>
            </a:r>
            <a:endParaRPr lang="en-US" altLang="en-US" b="1" dirty="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 Box 2"/>
          <p:cNvSpPr txBox="1"/>
          <p:nvPr/>
        </p:nvSpPr>
        <p:spPr>
          <a:xfrm>
            <a:off x="552450" y="346075"/>
            <a:ext cx="8215313" cy="1055688"/>
          </a:xfrm>
          <a:prstGeom prst="rect">
            <a:avLst/>
          </a:prstGeom>
          <a:solidFill>
            <a:srgbClr val="99CCFF"/>
          </a:solidFill>
          <a:ln w="57150" cap="flat" cmpd="sng">
            <a:noFill/>
            <a:prstDash val="solid"/>
            <a:miter/>
            <a:headEnd type="none" w="med" len="med"/>
            <a:tailEnd type="none" w="med" len="med"/>
          </a:ln>
        </p:spPr>
        <p:txBody>
          <a:bodyPr lIns="91430" tIns="45715" rIns="91430" bIns="45715" anchor="t" anchorCtr="0">
            <a:spAutoFit/>
          </a:bodyPr>
          <a:p>
            <a:pPr defTabSz="1008380"/>
            <a:r>
              <a:rPr lang="en-US" altLang="en-US" sz="2000" b="1" dirty="0">
                <a:solidFill>
                  <a:srgbClr val="CC0066"/>
                </a:solidFill>
                <a:latin typeface="Arial" panose="020B0604020202020204" pitchFamily="34" charset="0"/>
              </a:rPr>
              <a:t>Final step: Sum the number of changes over all </a:t>
            </a:r>
            <a:r>
              <a:rPr lang="en-US" altLang="en-US" sz="2000" b="1" dirty="0">
                <a:solidFill>
                  <a:srgbClr val="008000"/>
                </a:solidFill>
                <a:latin typeface="Arial" panose="020B0604020202020204" pitchFamily="34" charset="0"/>
              </a:rPr>
              <a:t>informative</a:t>
            </a:r>
            <a:r>
              <a:rPr lang="en-US" altLang="en-US" sz="2000" b="1" dirty="0">
                <a:solidFill>
                  <a:srgbClr val="CC0066"/>
                </a:solidFill>
                <a:latin typeface="Arial" panose="020B0604020202020204" pitchFamily="34" charset="0"/>
              </a:rPr>
              <a:t> sites for each possible tree and choose the tree associated with the smallest number of changes.</a:t>
            </a:r>
            <a:endParaRPr lang="en-US" altLang="en-US" sz="2000" b="1" dirty="0">
              <a:solidFill>
                <a:srgbClr val="CC0066"/>
              </a:solidFill>
              <a:latin typeface="Arial" panose="020B0604020202020204" pitchFamily="34" charset="0"/>
            </a:endParaRPr>
          </a:p>
        </p:txBody>
      </p:sp>
      <p:pic>
        <p:nvPicPr>
          <p:cNvPr id="69634" name="Picture 3" descr="&#10;pars2.tiff                                                     00005EEE_x0007_ZIP-100                        B4166F30:"/>
          <p:cNvPicPr>
            <a:picLocks noChangeAspect="1"/>
          </p:cNvPicPr>
          <p:nvPr/>
        </p:nvPicPr>
        <p:blipFill>
          <a:blip r:embed="rId1"/>
          <a:stretch>
            <a:fillRect/>
          </a:stretch>
        </p:blipFill>
        <p:spPr>
          <a:xfrm>
            <a:off x="914400" y="1490663"/>
            <a:ext cx="7315200" cy="4613275"/>
          </a:xfrm>
          <a:prstGeom prst="rect">
            <a:avLst/>
          </a:prstGeom>
          <a:noFill/>
          <a:ln w="9525" cap="flat" cmpd="sng">
            <a:solidFill>
              <a:srgbClr val="009900"/>
            </a:solidFill>
            <a:prstDash val="solid"/>
            <a:miter/>
            <a:headEnd type="none" w="med" len="med"/>
            <a:tailEnd type="none" w="med" len="med"/>
          </a:ln>
        </p:spPr>
      </p:pic>
      <p:sp>
        <p:nvSpPr>
          <p:cNvPr id="69635" name="Text Box 4"/>
          <p:cNvSpPr txBox="1"/>
          <p:nvPr/>
        </p:nvSpPr>
        <p:spPr>
          <a:xfrm>
            <a:off x="1120775" y="1700213"/>
            <a:ext cx="866775" cy="400050"/>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Site 3</a:t>
            </a:r>
            <a:endParaRPr lang="en-US" altLang="en-US" sz="2000" b="1" dirty="0">
              <a:solidFill>
                <a:srgbClr val="FF0000"/>
              </a:solidFill>
              <a:latin typeface="Arial" panose="020B0604020202020204" pitchFamily="34" charset="0"/>
            </a:endParaRPr>
          </a:p>
        </p:txBody>
      </p:sp>
      <p:sp>
        <p:nvSpPr>
          <p:cNvPr id="69636" name="Text Box 5"/>
          <p:cNvSpPr txBox="1"/>
          <p:nvPr/>
        </p:nvSpPr>
        <p:spPr>
          <a:xfrm>
            <a:off x="1044575" y="2868613"/>
            <a:ext cx="866775" cy="400050"/>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Site 4</a:t>
            </a:r>
            <a:endParaRPr lang="en-US" altLang="en-US" sz="2000" b="1" dirty="0">
              <a:latin typeface="Arial" panose="020B0604020202020204" pitchFamily="34" charset="0"/>
            </a:endParaRPr>
          </a:p>
        </p:txBody>
      </p:sp>
      <p:sp>
        <p:nvSpPr>
          <p:cNvPr id="69637" name="Text Box 6"/>
          <p:cNvSpPr txBox="1"/>
          <p:nvPr/>
        </p:nvSpPr>
        <p:spPr>
          <a:xfrm>
            <a:off x="1044575" y="4049713"/>
            <a:ext cx="860425" cy="396875"/>
          </a:xfrm>
          <a:prstGeom prst="rect">
            <a:avLst/>
          </a:prstGeom>
          <a:noFill/>
          <a:ln w="9525">
            <a:noFill/>
          </a:ln>
        </p:spPr>
        <p:txBody>
          <a:bodyPr wrap="none" lIns="91430" tIns="45715" rIns="91430" bIns="45715" anchor="t" anchorCtr="0">
            <a:spAutoFit/>
          </a:bodyPr>
          <a:p>
            <a:pPr defTabSz="1008380"/>
            <a:r>
              <a:rPr lang="en-US" altLang="en-US" sz="2000" b="1" dirty="0">
                <a:solidFill>
                  <a:srgbClr val="009900"/>
                </a:solidFill>
                <a:latin typeface="Arial" panose="020B0604020202020204" pitchFamily="34" charset="0"/>
              </a:rPr>
              <a:t>Site 5</a:t>
            </a:r>
            <a:endParaRPr lang="en-US" altLang="en-US" sz="2000" b="1" dirty="0">
              <a:solidFill>
                <a:srgbClr val="009900"/>
              </a:solidFill>
              <a:latin typeface="Arial" panose="020B0604020202020204" pitchFamily="34" charset="0"/>
            </a:endParaRPr>
          </a:p>
        </p:txBody>
      </p:sp>
      <p:sp>
        <p:nvSpPr>
          <p:cNvPr id="69638" name="Text Box 7"/>
          <p:cNvSpPr txBox="1"/>
          <p:nvPr/>
        </p:nvSpPr>
        <p:spPr>
          <a:xfrm>
            <a:off x="1044575" y="5230813"/>
            <a:ext cx="860425" cy="396875"/>
          </a:xfrm>
          <a:prstGeom prst="rect">
            <a:avLst/>
          </a:prstGeom>
          <a:noFill/>
          <a:ln w="9525">
            <a:noFill/>
          </a:ln>
        </p:spPr>
        <p:txBody>
          <a:bodyPr wrap="none" lIns="91430" tIns="45715" rIns="91430" bIns="45715" anchor="t" anchorCtr="0">
            <a:spAutoFit/>
          </a:bodyPr>
          <a:p>
            <a:pPr defTabSz="1008380"/>
            <a:r>
              <a:rPr lang="en-US" altLang="en-US" sz="2000" b="1" dirty="0">
                <a:solidFill>
                  <a:srgbClr val="CC0099"/>
                </a:solidFill>
                <a:latin typeface="Arial" panose="020B0604020202020204" pitchFamily="34" charset="0"/>
              </a:rPr>
              <a:t>Site 9</a:t>
            </a:r>
            <a:endParaRPr lang="en-US" altLang="en-US" sz="2000" b="1" dirty="0">
              <a:solidFill>
                <a:srgbClr val="CC0099"/>
              </a:solidFill>
              <a:latin typeface="Arial" panose="020B0604020202020204" pitchFamily="34" charset="0"/>
            </a:endParaRPr>
          </a:p>
        </p:txBody>
      </p:sp>
      <p:sp>
        <p:nvSpPr>
          <p:cNvPr id="69639" name="Text Box 8"/>
          <p:cNvSpPr txBox="1"/>
          <p:nvPr/>
        </p:nvSpPr>
        <p:spPr>
          <a:xfrm>
            <a:off x="2178050" y="6122988"/>
            <a:ext cx="1068388" cy="400050"/>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3 steps</a:t>
            </a:r>
            <a:endParaRPr lang="en-US" altLang="en-US" sz="2000" b="1" dirty="0">
              <a:latin typeface="Arial" panose="020B0604020202020204" pitchFamily="34" charset="0"/>
            </a:endParaRPr>
          </a:p>
        </p:txBody>
      </p:sp>
      <p:sp>
        <p:nvSpPr>
          <p:cNvPr id="69640" name="Text Box 9"/>
          <p:cNvSpPr txBox="1"/>
          <p:nvPr/>
        </p:nvSpPr>
        <p:spPr>
          <a:xfrm>
            <a:off x="4292600" y="6122988"/>
            <a:ext cx="1068388" cy="400050"/>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3 steps</a:t>
            </a:r>
            <a:endParaRPr lang="en-US" altLang="en-US" sz="2000" b="1" dirty="0">
              <a:latin typeface="Arial" panose="020B0604020202020204" pitchFamily="34" charset="0"/>
            </a:endParaRPr>
          </a:p>
        </p:txBody>
      </p:sp>
      <p:sp>
        <p:nvSpPr>
          <p:cNvPr id="69641" name="Text Box 10"/>
          <p:cNvSpPr txBox="1"/>
          <p:nvPr/>
        </p:nvSpPr>
        <p:spPr>
          <a:xfrm>
            <a:off x="6477000" y="6122988"/>
            <a:ext cx="1068388" cy="400050"/>
          </a:xfrm>
          <a:prstGeom prst="rect">
            <a:avLst/>
          </a:prstGeom>
          <a:noFill/>
          <a:ln w="9525">
            <a:noFill/>
          </a:ln>
        </p:spPr>
        <p:txBody>
          <a:bodyPr wrap="none" lIns="91430" tIns="45715" rIns="91430" bIns="45715" anchor="t" anchorCtr="0">
            <a:spAutoFit/>
          </a:bodyPr>
          <a:p>
            <a:pPr defTabSz="1008380"/>
            <a:r>
              <a:rPr lang="en-US" altLang="en-US" sz="2000" b="1" dirty="0">
                <a:latin typeface="Arial" panose="020B0604020202020204" pitchFamily="34" charset="0"/>
              </a:rPr>
              <a:t>4 steps</a:t>
            </a:r>
            <a:endParaRPr lang="en-US" altLang="en-US" sz="2000" b="1" dirty="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ext Box 2"/>
          <p:cNvSpPr txBox="1"/>
          <p:nvPr/>
        </p:nvSpPr>
        <p:spPr>
          <a:xfrm>
            <a:off x="207963" y="207963"/>
            <a:ext cx="8639175" cy="6308725"/>
          </a:xfrm>
          <a:prstGeom prst="rect">
            <a:avLst/>
          </a:prstGeom>
          <a:noFill/>
          <a:ln w="76200" cap="flat" cmpd="sng">
            <a:noFill/>
            <a:prstDash val="solid"/>
            <a:miter/>
            <a:headEnd type="none" w="med" len="med"/>
            <a:tailEnd type="none" w="med" len="med"/>
          </a:ln>
        </p:spPr>
        <p:txBody>
          <a:bodyPr lIns="91430" tIns="45715" rIns="91430" bIns="45715" anchor="t" anchorCtr="0">
            <a:spAutoFit/>
          </a:bodyPr>
          <a:p>
            <a:pPr defTabSz="1008380"/>
            <a:endParaRPr lang="en-US" altLang="en-US" sz="3200" b="1" dirty="0">
              <a:latin typeface="Times" pitchFamily="16" charset="0"/>
            </a:endParaRPr>
          </a:p>
          <a:p>
            <a:pPr defTabSz="1008380"/>
            <a:r>
              <a:rPr lang="en-US" altLang="en-US" sz="3200" b="1" dirty="0">
                <a:latin typeface="Times" pitchFamily="16" charset="0"/>
              </a:rPr>
              <a:t>Parsimony Search Methods</a:t>
            </a:r>
            <a:endParaRPr lang="en-US" altLang="en-US" sz="3200" dirty="0">
              <a:latin typeface="Times" pitchFamily="16" charset="0"/>
            </a:endParaRPr>
          </a:p>
          <a:p>
            <a:pPr defTabSz="1008380"/>
            <a:endParaRPr lang="en-US" altLang="en-US" sz="2000" dirty="0">
              <a:latin typeface="Times" pitchFamily="16" charset="0"/>
            </a:endParaRPr>
          </a:p>
          <a:p>
            <a:pPr defTabSz="1008380"/>
            <a:r>
              <a:rPr lang="en-US" altLang="en-US" sz="2000" dirty="0">
                <a:solidFill>
                  <a:srgbClr val="009900"/>
                </a:solidFill>
                <a:latin typeface="Arial" panose="020B0604020202020204" pitchFamily="34" charset="0"/>
              </a:rPr>
              <a:t>Exhaustive search method</a:t>
            </a:r>
            <a:r>
              <a:rPr lang="en-US" altLang="en-US" sz="2000" dirty="0">
                <a:latin typeface="Arial" panose="020B0604020202020204" pitchFamily="34" charset="0"/>
              </a:rPr>
              <a:t>: searches all possible fully resolved topologies </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and guarantees that all of the minimum length cladograms will be found.</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(not a practical option, time consuming)</a:t>
            </a:r>
            <a:endParaRPr lang="en-US" altLang="en-US" sz="2000" dirty="0">
              <a:latin typeface="Arial" panose="020B0604020202020204" pitchFamily="34" charset="0"/>
            </a:endParaRPr>
          </a:p>
          <a:p>
            <a:pPr defTabSz="1008380"/>
            <a:endParaRPr lang="en-US" altLang="en-US" sz="2000" dirty="0">
              <a:latin typeface="Arial" panose="020B0604020202020204" pitchFamily="34" charset="0"/>
            </a:endParaRPr>
          </a:p>
          <a:p>
            <a:pPr defTabSz="1008380"/>
            <a:r>
              <a:rPr lang="en-US" altLang="en-US" sz="2000" dirty="0">
                <a:solidFill>
                  <a:srgbClr val="008000"/>
                </a:solidFill>
                <a:latin typeface="Arial" panose="020B0604020202020204" pitchFamily="34" charset="0"/>
              </a:rPr>
              <a:t>Branch and bound methods: </a:t>
            </a:r>
            <a:r>
              <a:rPr lang="en-US" altLang="en-US" sz="2000" dirty="0">
                <a:latin typeface="Arial" panose="020B0604020202020204" pitchFamily="34" charset="0"/>
              </a:rPr>
              <a:t>begins with a cladogram. The length</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of starting cladogram is retained as an upper bound for use</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during subsequent cladogram construction.  As soon as a length</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of part of the tree exceeds the upperbound, the cladogram is</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abandoned. If equal length, cladogram is saved as an optimal</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topology. If length is less, it is substituted for the original as the optimal </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upperbound. (good option for fewer than 20 taxa, time consuming) </a:t>
            </a:r>
            <a:endParaRPr lang="en-US" altLang="en-US" sz="2000" dirty="0">
              <a:latin typeface="Arial" panose="020B0604020202020204" pitchFamily="34" charset="0"/>
            </a:endParaRPr>
          </a:p>
          <a:p>
            <a:pPr defTabSz="1008380"/>
            <a:endParaRPr lang="en-US" altLang="en-US" sz="2000" dirty="0">
              <a:latin typeface="Arial" panose="020B0604020202020204" pitchFamily="34" charset="0"/>
            </a:endParaRPr>
          </a:p>
          <a:p>
            <a:pPr defTabSz="1008380"/>
            <a:r>
              <a:rPr lang="en-US" altLang="en-US" sz="2000" dirty="0">
                <a:solidFill>
                  <a:srgbClr val="008000"/>
                </a:solidFill>
                <a:latin typeface="Arial" panose="020B0604020202020204" pitchFamily="34" charset="0"/>
              </a:rPr>
              <a:t>Heuristic methods: </a:t>
            </a:r>
            <a:r>
              <a:rPr lang="en-US" altLang="en-US" sz="2000" dirty="0">
                <a:latin typeface="Arial" panose="020B0604020202020204" pitchFamily="34" charset="0"/>
              </a:rPr>
              <a:t>approximate or “hill climbing technique”</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Begin with a cladogram, add taxa and swap branches until </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a shorter length cladogram is found. Procedure can be replicated many </a:t>
            </a:r>
            <a:endParaRPr lang="en-US" altLang="en-US" sz="2000" dirty="0">
              <a:latin typeface="Arial" panose="020B0604020202020204" pitchFamily="34" charset="0"/>
            </a:endParaRPr>
          </a:p>
          <a:p>
            <a:pPr defTabSz="1008380"/>
            <a:r>
              <a:rPr lang="en-US" altLang="en-US" sz="2000" dirty="0">
                <a:latin typeface="Arial" panose="020B0604020202020204" pitchFamily="34" charset="0"/>
              </a:rPr>
              <a:t>times to increase chance of finding minimum length cladogram.</a:t>
            </a:r>
            <a:endParaRPr lang="en-US" altLang="en-US" sz="2000" dirty="0">
              <a:latin typeface="Times" pitchFamily="1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p:nvPr>
        </p:nvSpPr>
        <p:spPr>
          <a:xfrm>
            <a:off x="755650" y="1052513"/>
            <a:ext cx="7361238" cy="1141412"/>
          </a:xfrm>
        </p:spPr>
        <p:txBody>
          <a:bodyPr wrap="square" lIns="91440" tIns="45720" rIns="91440" bIns="45720" anchor="ctr" anchorCtr="0"/>
          <a:p>
            <a:pPr eaLnBrk="1"/>
            <a:r>
              <a:rPr lang="en-US" altLang="en-US" sz="3300" b="1" i="1" dirty="0">
                <a:solidFill>
                  <a:schemeClr val="tx1"/>
                </a:solidFill>
                <a:latin typeface="Arial" panose="020B0604020202020204" pitchFamily="34" charset="0"/>
              </a:rPr>
              <a:t>Why do a phylogenetic analysis?</a:t>
            </a:r>
            <a:endParaRPr lang="zh-CN" altLang="en-US" sz="3300" b="1" i="1" dirty="0">
              <a:solidFill>
                <a:schemeClr val="tx1"/>
              </a:solidFill>
              <a:latin typeface="Arial" panose="020B0604020202020204" pitchFamily="34" charset="0"/>
            </a:endParaRPr>
          </a:p>
        </p:txBody>
      </p:sp>
      <p:sp>
        <p:nvSpPr>
          <p:cNvPr id="10242" name="Rectangle 3"/>
          <p:cNvSpPr>
            <a:spLocks noGrp="1"/>
          </p:cNvSpPr>
          <p:nvPr>
            <p:ph idx="1"/>
          </p:nvPr>
        </p:nvSpPr>
        <p:spPr>
          <a:xfrm>
            <a:off x="628650" y="2716213"/>
            <a:ext cx="8288338" cy="4148137"/>
          </a:xfrm>
        </p:spPr>
        <p:txBody>
          <a:bodyPr wrap="square" lIns="91440" tIns="45720" rIns="91440" bIns="45720" anchor="t" anchorCtr="0"/>
          <a:p>
            <a:pPr eaLnBrk="1"/>
            <a:r>
              <a:rPr lang="en-US" altLang="en-US" sz="2500" dirty="0">
                <a:latin typeface="Arial" panose="020B0604020202020204" pitchFamily="34" charset="0"/>
              </a:rPr>
              <a:t>Important for deciphering relationships in gene function and protein structure and function in different organisms</a:t>
            </a:r>
            <a:endParaRPr lang="en-US" altLang="en-US" sz="2500" dirty="0">
              <a:latin typeface="Arial" panose="020B0604020202020204" pitchFamily="34" charset="0"/>
            </a:endParaRPr>
          </a:p>
          <a:p>
            <a:pPr eaLnBrk="1"/>
            <a:r>
              <a:rPr lang="en-US" altLang="en-US" sz="2500" dirty="0">
                <a:latin typeface="Arial" panose="020B0604020202020204" pitchFamily="34" charset="0"/>
              </a:rPr>
              <a:t>Helps to utilize genetic information of a model organism to analyze a second organism</a:t>
            </a:r>
            <a:endParaRPr lang="en-US" altLang="en-US" sz="2500" dirty="0">
              <a:latin typeface="Arial" panose="020B0604020202020204" pitchFamily="34" charset="0"/>
            </a:endParaRPr>
          </a:p>
          <a:p>
            <a:pPr eaLnBrk="1"/>
            <a:r>
              <a:rPr lang="en-US" altLang="en-US" sz="2500" dirty="0">
                <a:latin typeface="Arial" panose="020B0604020202020204" pitchFamily="34" charset="0"/>
              </a:rPr>
              <a:t>Helps to sort out gene family relationships</a:t>
            </a:r>
            <a:endParaRPr lang="en-US" altLang="en-US" sz="2500" dirty="0">
              <a:latin typeface="Arial" panose="020B0604020202020204" pitchFamily="34" charset="0"/>
            </a:endParaRPr>
          </a:p>
          <a:p>
            <a:pPr eaLnBrk="1"/>
            <a:r>
              <a:rPr lang="en-US" altLang="en-US" sz="2500" dirty="0">
                <a:latin typeface="Arial" panose="020B0604020202020204" pitchFamily="34" charset="0"/>
              </a:rPr>
              <a:t>Valuable tool for tracing the evolutionary history of genes </a:t>
            </a:r>
            <a:endParaRPr lang="en-US" altLang="en-US" sz="2500" dirty="0">
              <a:latin typeface="Arial" panose="020B0604020202020204" pitchFamily="34" charset="0"/>
            </a:endParaRPr>
          </a:p>
          <a:p>
            <a:pPr eaLnBrk="1"/>
            <a:endParaRPr lang="zh-CN" altLang="en-US" sz="25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1026"/>
          <p:cNvSpPr>
            <a:spLocks noGrp="1"/>
          </p:cNvSpPr>
          <p:nvPr>
            <p:ph type="title"/>
          </p:nvPr>
        </p:nvSpPr>
        <p:spPr>
          <a:xfrm>
            <a:off x="1042988" y="552450"/>
            <a:ext cx="7119937" cy="1144588"/>
          </a:xfrm>
        </p:spPr>
        <p:txBody>
          <a:bodyPr wrap="square" lIns="91440" tIns="45720" rIns="91440" bIns="45720" anchor="ctr" anchorCtr="0"/>
          <a:p>
            <a:pPr eaLnBrk="1"/>
            <a:r>
              <a:rPr lang="en-US" altLang="zh-CN" sz="3300" b="1" dirty="0">
                <a:solidFill>
                  <a:schemeClr val="tx1"/>
                </a:solidFill>
              </a:rPr>
              <a:t>Evaluating sequence relationships </a:t>
            </a:r>
            <a:endParaRPr lang="en-US" altLang="zh-CN" sz="3300" b="1" dirty="0">
              <a:solidFill>
                <a:schemeClr val="tx1"/>
              </a:solidFill>
            </a:endParaRPr>
          </a:p>
        </p:txBody>
      </p:sp>
      <p:sp>
        <p:nvSpPr>
          <p:cNvPr id="11266" name="Rectangle 1027"/>
          <p:cNvSpPr>
            <a:spLocks noGrp="1"/>
          </p:cNvSpPr>
          <p:nvPr>
            <p:ph idx="1"/>
          </p:nvPr>
        </p:nvSpPr>
        <p:spPr>
          <a:xfrm>
            <a:off x="898525" y="2005013"/>
            <a:ext cx="7772400" cy="4114800"/>
          </a:xfrm>
        </p:spPr>
        <p:txBody>
          <a:bodyPr wrap="square" lIns="91440" tIns="45720" rIns="91440" bIns="45720" anchor="t" anchorCtr="0"/>
          <a:p>
            <a:pPr marL="309880" indent="-309880" defTabSz="828675" eaLnBrk="1">
              <a:lnSpc>
                <a:spcPct val="80000"/>
              </a:lnSpc>
              <a:buNone/>
            </a:pPr>
            <a:r>
              <a:rPr lang="en-US" altLang="en-US" sz="2200" dirty="0">
                <a:solidFill>
                  <a:schemeClr val="tx2"/>
                </a:solidFill>
                <a:latin typeface="Arial" panose="020B0604020202020204" pitchFamily="34" charset="0"/>
              </a:rPr>
              <a:t>sequence A   </a:t>
            </a:r>
            <a:r>
              <a:rPr lang="en-US" altLang="en-US" sz="2200" dirty="0">
                <a:solidFill>
                  <a:srgbClr val="FFC000"/>
                </a:solidFill>
                <a:latin typeface="Arial" panose="020B0604020202020204" pitchFamily="34" charset="0"/>
              </a:rPr>
              <a:t>ERKSIQDLFQSFTLFERRLLIEF</a:t>
            </a:r>
            <a:endParaRPr lang="en-US" altLang="en-US" sz="2200" dirty="0">
              <a:solidFill>
                <a:srgbClr val="FFC000"/>
              </a:solidFill>
              <a:latin typeface="Arial" panose="020B0604020202020204" pitchFamily="34" charset="0"/>
            </a:endParaRPr>
          </a:p>
          <a:p>
            <a:pPr marL="309880" indent="-309880" defTabSz="828675" eaLnBrk="1">
              <a:lnSpc>
                <a:spcPct val="80000"/>
              </a:lnSpc>
              <a:buNone/>
            </a:pPr>
            <a:r>
              <a:rPr lang="en-US" altLang="en-US" sz="2200" dirty="0">
                <a:solidFill>
                  <a:schemeClr val="tx2"/>
                </a:solidFill>
                <a:latin typeface="Arial" panose="020B0604020202020204" pitchFamily="34" charset="0"/>
              </a:rPr>
              <a:t>sequence B   </a:t>
            </a:r>
            <a:r>
              <a:rPr lang="en-US" altLang="en-US" sz="2200" dirty="0">
                <a:solidFill>
                  <a:srgbClr val="FFC000"/>
                </a:solidFill>
                <a:latin typeface="Arial" panose="020B0604020202020204" pitchFamily="34" charset="0"/>
              </a:rPr>
              <a:t>ERLSISELIGSLRLYERRLIIEY</a:t>
            </a:r>
            <a:endParaRPr lang="en-US" altLang="en-US" sz="2200" dirty="0">
              <a:solidFill>
                <a:srgbClr val="FFC000"/>
              </a:solidFill>
              <a:latin typeface="Arial" panose="020B0604020202020204" pitchFamily="34" charset="0"/>
            </a:endParaRPr>
          </a:p>
          <a:p>
            <a:pPr marL="309880" indent="-309880" defTabSz="828675" eaLnBrk="1">
              <a:lnSpc>
                <a:spcPct val="80000"/>
              </a:lnSpc>
              <a:buNone/>
            </a:pPr>
            <a:r>
              <a:rPr lang="en-US" altLang="en-US" sz="2200" dirty="0">
                <a:solidFill>
                  <a:schemeClr val="tx2"/>
                </a:solidFill>
                <a:latin typeface="Arial" panose="020B0604020202020204" pitchFamily="34" charset="0"/>
              </a:rPr>
              <a:t>sequence C   </a:t>
            </a:r>
            <a:r>
              <a:rPr lang="en-US" altLang="en-US" sz="2200" dirty="0">
                <a:solidFill>
                  <a:srgbClr val="FFC000"/>
                </a:solidFill>
                <a:latin typeface="Arial" panose="020B0604020202020204" pitchFamily="34" charset="0"/>
              </a:rPr>
              <a:t>DRKSISDLIGSLRLALLIEF</a:t>
            </a:r>
            <a:endParaRPr lang="en-US" altLang="en-US" sz="2200" dirty="0">
              <a:solidFill>
                <a:srgbClr val="FFC000"/>
              </a:solidFill>
              <a:latin typeface="Arial" panose="020B0604020202020204" pitchFamily="34" charset="0"/>
            </a:endParaRPr>
          </a:p>
          <a:p>
            <a:pPr marL="309880" indent="-309880" defTabSz="828675" eaLnBrk="1">
              <a:lnSpc>
                <a:spcPct val="80000"/>
              </a:lnSpc>
              <a:buNone/>
            </a:pPr>
            <a:r>
              <a:rPr lang="en-US" altLang="en-US" sz="2200" dirty="0">
                <a:solidFill>
                  <a:schemeClr val="tx2"/>
                </a:solidFill>
                <a:latin typeface="Arial" panose="020B0604020202020204" pitchFamily="34" charset="0"/>
              </a:rPr>
              <a:t>sequence D   </a:t>
            </a:r>
            <a:r>
              <a:rPr lang="en-US" altLang="en-US" sz="2200" dirty="0">
                <a:solidFill>
                  <a:srgbClr val="FFC000"/>
                </a:solidFill>
                <a:latin typeface="Arial" panose="020B0604020202020204" pitchFamily="34" charset="0"/>
              </a:rPr>
              <a:t>DRKDLISSLRKALLIEW</a:t>
            </a:r>
            <a:endParaRPr lang="en-US" altLang="en-US" sz="2200" dirty="0">
              <a:solidFill>
                <a:srgbClr val="FFC000"/>
              </a:solidFill>
              <a:latin typeface="Arial" panose="020B0604020202020204" pitchFamily="34" charset="0"/>
            </a:endParaRPr>
          </a:p>
          <a:p>
            <a:pPr marL="309880" indent="-309880" defTabSz="828675" eaLnBrk="1">
              <a:lnSpc>
                <a:spcPct val="80000"/>
              </a:lnSpc>
              <a:buNone/>
            </a:pPr>
            <a:endParaRPr lang="en-US" altLang="en-US" sz="22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1. Account for all column variations</a:t>
            </a:r>
            <a:endParaRPr lang="en-US" altLang="en-US" sz="25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   |A,B and C,D form similar groups based on col. 1</a:t>
            </a:r>
            <a:endParaRPr lang="en-US" altLang="en-US" sz="25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   |A,C,D based on col. 3</a:t>
            </a:r>
            <a:endParaRPr lang="en-US" altLang="en-US" sz="25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2. Count differences between sequences</a:t>
            </a:r>
            <a:endParaRPr lang="en-US" altLang="en-US" sz="25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    A,B 17/23 similar, 6/23 different</a:t>
            </a:r>
            <a:endParaRPr lang="en-US" altLang="en-US" sz="2500" dirty="0">
              <a:latin typeface="Arial" panose="020B0604020202020204" pitchFamily="34" charset="0"/>
            </a:endParaRPr>
          </a:p>
          <a:p>
            <a:pPr marL="309880" indent="-309880" defTabSz="828675" eaLnBrk="1">
              <a:lnSpc>
                <a:spcPct val="80000"/>
              </a:lnSpc>
              <a:buNone/>
            </a:pPr>
            <a:r>
              <a:rPr lang="en-US" altLang="en-US" sz="2500" dirty="0">
                <a:latin typeface="Arial" panose="020B0604020202020204" pitchFamily="34" charset="0"/>
              </a:rPr>
              <a:t>    C,D 21/23 similar, 2/23 different</a:t>
            </a:r>
            <a:endParaRPr lang="en-US" altLang="en-US" sz="2500" dirty="0">
              <a:latin typeface="Arial" panose="020B0604020202020204" pitchFamily="34" charset="0"/>
            </a:endParaRPr>
          </a:p>
          <a:p>
            <a:pPr marL="309880" indent="-309880" defTabSz="828675" eaLnBrk="1">
              <a:lnSpc>
                <a:spcPct val="80000"/>
              </a:lnSpc>
              <a:buNone/>
            </a:pPr>
            <a:endParaRPr lang="en-US" altLang="zh-CN" sz="2500" u="sng"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1026"/>
          <p:cNvSpPr>
            <a:spLocks noGrp="1"/>
          </p:cNvSpPr>
          <p:nvPr>
            <p:ph type="title"/>
          </p:nvPr>
        </p:nvSpPr>
        <p:spPr/>
        <p:txBody>
          <a:bodyPr wrap="square" lIns="91440" tIns="45720" rIns="91440" bIns="45720" anchor="ctr" anchorCtr="0"/>
          <a:p>
            <a:pPr eaLnBrk="1"/>
            <a:r>
              <a:rPr lang="en-US" altLang="en-US" b="1" dirty="0">
                <a:solidFill>
                  <a:schemeClr val="tx1"/>
                </a:solidFill>
              </a:rPr>
              <a:t>What is a tree?</a:t>
            </a:r>
            <a:endParaRPr lang="en-US" altLang="en-US" b="1" dirty="0">
              <a:solidFill>
                <a:schemeClr val="tx1"/>
              </a:solidFill>
            </a:endParaRPr>
          </a:p>
        </p:txBody>
      </p:sp>
      <p:sp>
        <p:nvSpPr>
          <p:cNvPr id="12290" name="Line 1027"/>
          <p:cNvSpPr/>
          <p:nvPr/>
        </p:nvSpPr>
        <p:spPr>
          <a:xfrm>
            <a:off x="4724400" y="5181600"/>
            <a:ext cx="2133600" cy="0"/>
          </a:xfrm>
          <a:prstGeom prst="line">
            <a:avLst/>
          </a:prstGeom>
          <a:ln w="57150" cap="flat" cmpd="sng">
            <a:solidFill>
              <a:srgbClr val="660033"/>
            </a:solidFill>
            <a:prstDash val="solid"/>
            <a:round/>
            <a:headEnd type="none" w="med" len="med"/>
            <a:tailEnd type="none" w="med" len="med"/>
          </a:ln>
        </p:spPr>
      </p:sp>
      <p:sp>
        <p:nvSpPr>
          <p:cNvPr id="12291" name="Rectangle 1028"/>
          <p:cNvSpPr>
            <a:spLocks noGrp="1"/>
          </p:cNvSpPr>
          <p:nvPr>
            <p:ph idx="1"/>
          </p:nvPr>
        </p:nvSpPr>
        <p:spPr>
          <a:xfrm>
            <a:off x="828675" y="1866900"/>
            <a:ext cx="8156575" cy="3124200"/>
          </a:xfrm>
        </p:spPr>
        <p:txBody>
          <a:bodyPr wrap="square" lIns="91440" tIns="45720" rIns="91440" bIns="45720" anchor="t" anchorCtr="0"/>
          <a:p>
            <a:pPr marL="309880" indent="-309880" defTabSz="828675" eaLnBrk="1"/>
            <a:r>
              <a:rPr lang="en-US" altLang="en-US" dirty="0"/>
              <a:t>A graphical representation of the sequence similarities among a group of nucleic acid or protein sequences</a:t>
            </a:r>
            <a:endParaRPr lang="en-US" altLang="en-US" dirty="0"/>
          </a:p>
          <a:p>
            <a:pPr marL="309880" indent="-309880" defTabSz="828675" eaLnBrk="1"/>
            <a:r>
              <a:rPr lang="en-US" altLang="en-US" dirty="0"/>
              <a:t>For example: number of differences between 3 sequences may be represented by ..</a:t>
            </a:r>
            <a:endParaRPr lang="en-US" altLang="en-US" sz="2200" dirty="0">
              <a:latin typeface="Courier New" panose="02070309020205020404" pitchFamily="49" charset="0"/>
            </a:endParaRPr>
          </a:p>
        </p:txBody>
      </p:sp>
      <p:sp>
        <p:nvSpPr>
          <p:cNvPr id="12292" name="Text Box 1029"/>
          <p:cNvSpPr txBox="1"/>
          <p:nvPr/>
        </p:nvSpPr>
        <p:spPr>
          <a:xfrm>
            <a:off x="822325" y="4821238"/>
            <a:ext cx="2098675" cy="1373187"/>
          </a:xfrm>
          <a:prstGeom prst="rect">
            <a:avLst/>
          </a:prstGeom>
          <a:noFill/>
          <a:ln w="9525">
            <a:noFill/>
          </a:ln>
        </p:spPr>
        <p:txBody>
          <a:bodyPr wrap="none" lIns="91430" tIns="45715" rIns="91430" bIns="45715" anchor="t" anchorCtr="0">
            <a:spAutoFit/>
          </a:bodyPr>
          <a:p>
            <a:pPr defTabSz="1008380"/>
            <a:r>
              <a:rPr lang="en-US" altLang="en-US" sz="2800" u="sng" dirty="0">
                <a:solidFill>
                  <a:schemeClr val="accent2"/>
                </a:solidFill>
                <a:latin typeface="Times" pitchFamily="16" charset="0"/>
              </a:rPr>
              <a:t>    </a:t>
            </a:r>
            <a:r>
              <a:rPr lang="en-US" altLang="en-US" sz="2800" u="sng" dirty="0">
                <a:solidFill>
                  <a:schemeClr val="accent2"/>
                </a:solidFill>
                <a:latin typeface="Courier New" panose="02070309020205020404" pitchFamily="49" charset="0"/>
              </a:rPr>
              <a:t>A  B  C</a:t>
            </a:r>
            <a:endParaRPr lang="en-US" altLang="en-US" sz="2800" u="sng" dirty="0">
              <a:solidFill>
                <a:schemeClr val="accent2"/>
              </a:solidFill>
              <a:latin typeface="Courier New" panose="02070309020205020404" pitchFamily="49" charset="0"/>
            </a:endParaRPr>
          </a:p>
          <a:p>
            <a:pPr defTabSz="1008380"/>
            <a:r>
              <a:rPr lang="en-US" altLang="en-US" sz="2800" dirty="0">
                <a:solidFill>
                  <a:schemeClr val="accent2"/>
                </a:solidFill>
                <a:latin typeface="Courier New" panose="02070309020205020404" pitchFamily="49" charset="0"/>
              </a:rPr>
              <a:t>A    9  7</a:t>
            </a:r>
            <a:endParaRPr lang="en-US" altLang="en-US" sz="2800" dirty="0">
              <a:solidFill>
                <a:schemeClr val="accent2"/>
              </a:solidFill>
              <a:latin typeface="Courier New" panose="02070309020205020404" pitchFamily="49" charset="0"/>
            </a:endParaRPr>
          </a:p>
          <a:p>
            <a:pPr defTabSz="1008380"/>
            <a:r>
              <a:rPr lang="en-US" altLang="en-US" sz="2800" dirty="0">
                <a:solidFill>
                  <a:schemeClr val="accent2"/>
                </a:solidFill>
                <a:latin typeface="Courier New" panose="02070309020205020404" pitchFamily="49" charset="0"/>
              </a:rPr>
              <a:t>B      12</a:t>
            </a:r>
            <a:endParaRPr lang="en-US" altLang="en-US" sz="2800" dirty="0">
              <a:solidFill>
                <a:schemeClr val="accent2"/>
              </a:solidFill>
              <a:latin typeface="Courier New" panose="02070309020205020404" pitchFamily="49" charset="0"/>
            </a:endParaRPr>
          </a:p>
        </p:txBody>
      </p:sp>
      <p:sp>
        <p:nvSpPr>
          <p:cNvPr id="12293" name="Text Box 1030"/>
          <p:cNvSpPr txBox="1"/>
          <p:nvPr/>
        </p:nvSpPr>
        <p:spPr>
          <a:xfrm>
            <a:off x="5943600" y="4648200"/>
            <a:ext cx="361950" cy="519113"/>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7</a:t>
            </a:r>
            <a:endParaRPr lang="en-US" altLang="en-US" sz="2800" dirty="0">
              <a:solidFill>
                <a:schemeClr val="accent2"/>
              </a:solidFill>
              <a:latin typeface="Times" pitchFamily="16" charset="0"/>
            </a:endParaRPr>
          </a:p>
        </p:txBody>
      </p:sp>
      <p:sp>
        <p:nvSpPr>
          <p:cNvPr id="12294" name="Text Box 1031"/>
          <p:cNvSpPr txBox="1"/>
          <p:nvPr/>
        </p:nvSpPr>
        <p:spPr>
          <a:xfrm>
            <a:off x="4098925" y="4891088"/>
            <a:ext cx="441325" cy="519112"/>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A</a:t>
            </a:r>
            <a:endParaRPr lang="en-US" altLang="en-US" sz="2800" dirty="0">
              <a:solidFill>
                <a:schemeClr val="accent2"/>
              </a:solidFill>
              <a:latin typeface="Times" pitchFamily="16" charset="0"/>
            </a:endParaRPr>
          </a:p>
        </p:txBody>
      </p:sp>
      <p:sp>
        <p:nvSpPr>
          <p:cNvPr id="12295" name="Text Box 1032"/>
          <p:cNvSpPr txBox="1"/>
          <p:nvPr/>
        </p:nvSpPr>
        <p:spPr>
          <a:xfrm>
            <a:off x="7070725" y="4814888"/>
            <a:ext cx="420688" cy="519112"/>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B</a:t>
            </a:r>
            <a:endParaRPr lang="en-US" altLang="en-US" sz="2800" dirty="0">
              <a:solidFill>
                <a:schemeClr val="accent2"/>
              </a:solidFill>
              <a:latin typeface="Times" pitchFamily="16" charset="0"/>
            </a:endParaRPr>
          </a:p>
        </p:txBody>
      </p:sp>
      <p:sp>
        <p:nvSpPr>
          <p:cNvPr id="12296" name="Line 1033"/>
          <p:cNvSpPr/>
          <p:nvPr/>
        </p:nvSpPr>
        <p:spPr>
          <a:xfrm flipH="1">
            <a:off x="4876800" y="5181600"/>
            <a:ext cx="609600" cy="838200"/>
          </a:xfrm>
          <a:prstGeom prst="line">
            <a:avLst/>
          </a:prstGeom>
          <a:ln w="57150" cap="flat" cmpd="sng">
            <a:solidFill>
              <a:srgbClr val="660033"/>
            </a:solidFill>
            <a:prstDash val="solid"/>
            <a:round/>
            <a:headEnd type="none" w="med" len="med"/>
            <a:tailEnd type="none" w="med" len="med"/>
          </a:ln>
        </p:spPr>
      </p:sp>
      <p:sp>
        <p:nvSpPr>
          <p:cNvPr id="12297" name="Text Box 1034"/>
          <p:cNvSpPr txBox="1"/>
          <p:nvPr/>
        </p:nvSpPr>
        <p:spPr>
          <a:xfrm>
            <a:off x="4343400" y="6019800"/>
            <a:ext cx="420688" cy="519113"/>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C</a:t>
            </a:r>
            <a:endParaRPr lang="en-US" altLang="en-US" sz="2800" dirty="0">
              <a:solidFill>
                <a:schemeClr val="accent2"/>
              </a:solidFill>
              <a:latin typeface="Times" pitchFamily="16" charset="0"/>
            </a:endParaRPr>
          </a:p>
        </p:txBody>
      </p:sp>
      <p:sp>
        <p:nvSpPr>
          <p:cNvPr id="12298" name="Text Box 1035"/>
          <p:cNvSpPr txBox="1"/>
          <p:nvPr/>
        </p:nvSpPr>
        <p:spPr>
          <a:xfrm>
            <a:off x="5257800" y="5410200"/>
            <a:ext cx="361950" cy="519113"/>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5</a:t>
            </a:r>
            <a:endParaRPr lang="en-US" altLang="en-US" sz="2800" dirty="0">
              <a:solidFill>
                <a:schemeClr val="accent2"/>
              </a:solidFill>
              <a:latin typeface="Times" pitchFamily="16" charset="0"/>
            </a:endParaRPr>
          </a:p>
        </p:txBody>
      </p:sp>
      <p:sp>
        <p:nvSpPr>
          <p:cNvPr id="12299" name="Text Box 1036"/>
          <p:cNvSpPr txBox="1"/>
          <p:nvPr/>
        </p:nvSpPr>
        <p:spPr>
          <a:xfrm>
            <a:off x="4800600" y="4648200"/>
            <a:ext cx="361950" cy="519113"/>
          </a:xfrm>
          <a:prstGeom prst="rect">
            <a:avLst/>
          </a:prstGeom>
          <a:noFill/>
          <a:ln w="9525">
            <a:noFill/>
          </a:ln>
        </p:spPr>
        <p:txBody>
          <a:bodyPr wrap="none" lIns="91430" tIns="45715" rIns="91430" bIns="45715" anchor="t" anchorCtr="0">
            <a:spAutoFit/>
          </a:bodyPr>
          <a:p>
            <a:pPr defTabSz="1008380"/>
            <a:r>
              <a:rPr lang="en-US" altLang="en-US" sz="2800" dirty="0">
                <a:solidFill>
                  <a:schemeClr val="accent2"/>
                </a:solidFill>
                <a:latin typeface="Times" pitchFamily="16" charset="0"/>
              </a:rPr>
              <a:t>2</a:t>
            </a:r>
            <a:endParaRPr lang="en-US" altLang="en-US" sz="2800" dirty="0">
              <a:solidFill>
                <a:schemeClr val="accent2"/>
              </a:solidFill>
              <a:latin typeface="Times" pitchFamily="1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1026"/>
          <p:cNvSpPr>
            <a:spLocks noGrp="1"/>
          </p:cNvSpPr>
          <p:nvPr>
            <p:ph type="title"/>
          </p:nvPr>
        </p:nvSpPr>
        <p:spPr/>
        <p:txBody>
          <a:bodyPr wrap="square" lIns="91440" tIns="45720" rIns="91440" bIns="45720" anchor="ctr" anchorCtr="0"/>
          <a:p>
            <a:pPr eaLnBrk="1"/>
            <a:r>
              <a:rPr lang="en-US" altLang="zh-CN" dirty="0"/>
              <a:t>Tree of life</a:t>
            </a:r>
            <a:endParaRPr lang="en-US" altLang="zh-CN" dirty="0"/>
          </a:p>
        </p:txBody>
      </p:sp>
      <p:sp>
        <p:nvSpPr>
          <p:cNvPr id="14338" name="Rectangle 1027"/>
          <p:cNvSpPr>
            <a:spLocks noGrp="1"/>
          </p:cNvSpPr>
          <p:nvPr>
            <p:ph idx="1"/>
          </p:nvPr>
        </p:nvSpPr>
        <p:spPr/>
        <p:txBody>
          <a:bodyPr wrap="square" lIns="91440" tIns="45720" rIns="91440" bIns="45720" anchor="t" anchorCtr="0"/>
          <a:p>
            <a:pPr eaLnBrk="1"/>
            <a:endParaRPr lang="zh-CN" altLang="en-US" dirty="0"/>
          </a:p>
        </p:txBody>
      </p:sp>
      <p:graphicFrame>
        <p:nvGraphicFramePr>
          <p:cNvPr id="14339" name="Object 1028"/>
          <p:cNvGraphicFramePr>
            <a:graphicFrameLocks noChangeAspect="1"/>
          </p:cNvGraphicFramePr>
          <p:nvPr/>
        </p:nvGraphicFramePr>
        <p:xfrm>
          <a:off x="0" y="1573213"/>
          <a:ext cx="9144000" cy="5284787"/>
        </p:xfrm>
        <a:graphic>
          <a:graphicData uri="http://schemas.openxmlformats.org/presentationml/2006/ole">
            <mc:AlternateContent xmlns:mc="http://schemas.openxmlformats.org/markup-compatibility/2006">
              <mc:Choice xmlns:v="urn:schemas-microsoft-com:vml" Requires="v">
                <p:oleObj spid="_x0000_s3076" name="" r:id="rId1" imgW="6705600" imgH="3876675" progId="Paint.Picture">
                  <p:embed/>
                </p:oleObj>
              </mc:Choice>
              <mc:Fallback>
                <p:oleObj name="" r:id="rId1" imgW="6705600" imgH="3876675" progId="Paint.Picture">
                  <p:embed/>
                  <p:pic>
                    <p:nvPicPr>
                      <p:cNvPr id="0" name="图片 3075"/>
                      <p:cNvPicPr/>
                      <p:nvPr/>
                    </p:nvPicPr>
                    <p:blipFill>
                      <a:blip r:embed="rId2"/>
                      <a:stretch>
                        <a:fillRect/>
                      </a:stretch>
                    </p:blipFill>
                    <p:spPr>
                      <a:xfrm>
                        <a:off x="0" y="1573213"/>
                        <a:ext cx="9144000" cy="5284787"/>
                      </a:xfrm>
                      <a:prstGeom prst="rect">
                        <a:avLst/>
                      </a:prstGeom>
                      <a:noFill/>
                      <a:ln w="38100">
                        <a:noFill/>
                        <a:miter/>
                      </a:ln>
                    </p:spPr>
                  </p:pic>
                </p:oleObj>
              </mc:Fallback>
            </mc:AlternateContent>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10800,&quot;width&quot;:9571}"/>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0</TotalTime>
  <Words>11197</Words>
  <Application>WPS 演示</Application>
  <PresentationFormat>全屏显示(4:3)</PresentationFormat>
  <Paragraphs>1136</Paragraphs>
  <Slides>58</Slides>
  <Notes>15</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19</vt:i4>
      </vt:variant>
      <vt:variant>
        <vt:lpstr>幻灯片标题</vt:lpstr>
      </vt:variant>
      <vt:variant>
        <vt:i4>58</vt:i4>
      </vt:variant>
    </vt:vector>
  </HeadingPairs>
  <TitlesOfParts>
    <vt:vector size="99" baseType="lpstr">
      <vt:lpstr>Arial</vt:lpstr>
      <vt:lpstr>宋体</vt:lpstr>
      <vt:lpstr>Wingdings</vt:lpstr>
      <vt:lpstr>Times New Roman</vt:lpstr>
      <vt:lpstr>方正舒体</vt:lpstr>
      <vt:lpstr>DotumChe</vt:lpstr>
      <vt:lpstr>Malgun Gothic</vt:lpstr>
      <vt:lpstr>黑体</vt:lpstr>
      <vt:lpstr>楷体</vt:lpstr>
      <vt:lpstr>Courier New</vt:lpstr>
      <vt:lpstr>Times</vt:lpstr>
      <vt:lpstr>微软雅黑</vt:lpstr>
      <vt:lpstr>Arial Unicode MS</vt:lpstr>
      <vt:lpstr>仿宋_GB2312</vt:lpstr>
      <vt:lpstr>仿宋</vt:lpstr>
      <vt:lpstr>方正姚体</vt:lpstr>
      <vt:lpstr>HG Mincho Light J</vt:lpstr>
      <vt:lpstr>OpenSymbol</vt:lpstr>
      <vt:lpstr>Segoe Print</vt:lpstr>
      <vt:lpstr>Luxi Sans</vt:lpstr>
      <vt:lpstr>Radar</vt:lpstr>
      <vt:lpstr>1_Radar</vt:lpstr>
      <vt:lpstr>Paint.Picture</vt:lpstr>
      <vt:lpstr>Equation.3</vt:lpstr>
      <vt:lpstr>Equation.3</vt:lpstr>
      <vt:lpstr>Equation.3</vt:lpstr>
      <vt:lpstr>Equation.3</vt:lpstr>
      <vt:lpstr>Equation.3</vt:lpstr>
      <vt:lpstr>Equation.3</vt:lpstr>
      <vt:lpstr>Equation.3</vt:lpstr>
      <vt:lpstr>Equation.3</vt:lpstr>
      <vt:lpstr>Equation.3</vt:lpstr>
      <vt:lpstr>Equation.3</vt:lpstr>
      <vt:lpstr>Paint.Picture</vt:lpstr>
      <vt:lpstr>Equation.3</vt:lpstr>
      <vt:lpstr>Equation.3</vt:lpstr>
      <vt:lpstr>Equation.3</vt:lpstr>
      <vt:lpstr>Paint.Picture</vt:lpstr>
      <vt:lpstr>Paint.Picture</vt:lpstr>
      <vt:lpstr>Equation.3</vt:lpstr>
      <vt:lpstr>Equation.3</vt:lpstr>
      <vt:lpstr>5. Phylogenetic Tree</vt:lpstr>
      <vt:lpstr>PowerPoint 演示文稿</vt:lpstr>
      <vt:lpstr>5.1 Genetic polymorphism and phylogenetic tree</vt:lpstr>
      <vt:lpstr>Polymorphism in the genomes</vt:lpstr>
      <vt:lpstr>PowerPoint 演示文稿</vt:lpstr>
      <vt:lpstr>Why do a phylogenetic analysis?</vt:lpstr>
      <vt:lpstr>Evaluating sequence relationships </vt:lpstr>
      <vt:lpstr>What is a tree?</vt:lpstr>
      <vt:lpstr>Tree of life</vt:lpstr>
      <vt:lpstr>PowerPoint 演示文稿</vt:lpstr>
      <vt:lpstr>PowerPoint 演示文稿</vt:lpstr>
      <vt:lpstr>PowerPoint 演示文稿</vt:lpstr>
      <vt:lpstr>Assumptions about rate of change in branches of tree</vt:lpstr>
      <vt:lpstr>Tree reconstruction as optimization</vt:lpstr>
      <vt:lpstr>PowerPoint 演示文稿</vt:lpstr>
      <vt:lpstr>PowerPoint 演示文稿</vt:lpstr>
      <vt:lpstr>PowerPoint 演示文稿</vt:lpstr>
      <vt:lpstr>PowerPoint 演示文稿</vt:lpstr>
      <vt:lpstr>PowerPoint 演示文稿</vt:lpstr>
      <vt:lpstr>5.2 Construction of phylogenetic tree</vt:lpstr>
      <vt:lpstr>The flowchart for phylogenetic prediction</vt:lpstr>
      <vt:lpstr>PowerPoint 演示文稿</vt:lpstr>
      <vt:lpstr>PowerPoint 演示文稿</vt:lpstr>
      <vt:lpstr>5.2.1 Distance methods</vt:lpstr>
      <vt:lpstr>Theory of gene duplication</vt:lpstr>
      <vt:lpstr>PowerPoint 演示文稿</vt:lpstr>
      <vt:lpstr>PowerPoint 演示文稿</vt:lpstr>
      <vt:lpstr>PowerPoint 演示文稿</vt:lpstr>
      <vt:lpstr>Distance</vt:lpstr>
      <vt:lpstr>PowerPoint 演示文稿</vt:lpstr>
      <vt:lpstr>PowerPoint 演示文稿</vt:lpstr>
      <vt:lpstr>PowerPoint 演示文稿</vt:lpstr>
      <vt:lpstr>PowerPoint 演示文稿</vt:lpstr>
      <vt:lpstr>PowerPoint 演示文稿</vt:lpstr>
      <vt:lpstr>PowerPoint 演示文稿</vt:lpstr>
      <vt:lpstr>How to construct a tree: A simple example</vt:lpstr>
      <vt:lpstr>PowerPoint 演示文稿</vt:lpstr>
      <vt:lpstr>Methods for tree construction</vt:lpstr>
      <vt:lpstr>UPGMA</vt:lpstr>
      <vt:lpstr>实例: 线粒体DNA序列 </vt:lpstr>
      <vt:lpstr>PowerPoint 演示文稿</vt:lpstr>
      <vt:lpstr>其中人类－黑猩猩（hu-ch）与大猩猩（go）之间的距离最小。将它们合并为一类。新距离为： </vt:lpstr>
      <vt:lpstr>平均连接聚类法系统树 </vt:lpstr>
      <vt:lpstr>Neighbor Joining Method  (邻接法)</vt:lpstr>
      <vt:lpstr>PowerPoint 演示文稿</vt:lpstr>
      <vt:lpstr>邻接法的一般步骤</vt:lpstr>
      <vt:lpstr>PowerPoint 演示文稿</vt:lpstr>
      <vt:lpstr>同样以线粒体DNA为例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生物信息学</dc:title>
  <dc:creator>user</dc:creator>
  <cp:lastModifiedBy>樊龙江</cp:lastModifiedBy>
  <cp:revision>232</cp:revision>
  <dcterms:created xsi:type="dcterms:W3CDTF">2003-01-29T03:58:00Z</dcterms:created>
  <dcterms:modified xsi:type="dcterms:W3CDTF">2021-07-17T04:58:46Z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KSOSaveFontToCloudKey">
    <vt:lpwstr>678320605_btnclosed</vt:lpwstr>
  </property>
  <property fmtid="{D5CDD505-2E9C-101B-9397-08002B2CF9AE}" pid="4" name="ICV">
    <vt:lpwstr>66CB2F0B5FC845F8A0173D37D341DA17</vt:lpwstr>
  </property>
</Properties>
</file>