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tiff" ContentType="image/tiff"/>
  <Default Extension="jpeg" ContentType="image/jpeg"/>
  <Default Extension="JPG" ContentType="image/.jpg"/>
  <Default Extension="emf" ContentType="image/x-em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55" r:id="rId3"/>
    <p:sldId id="677" r:id="rId5"/>
    <p:sldId id="322" r:id="rId6"/>
    <p:sldId id="291" r:id="rId7"/>
    <p:sldId id="436" r:id="rId8"/>
    <p:sldId id="316" r:id="rId9"/>
    <p:sldId id="293" r:id="rId10"/>
    <p:sldId id="435" r:id="rId11"/>
    <p:sldId id="358" r:id="rId12"/>
    <p:sldId id="359" r:id="rId13"/>
    <p:sldId id="360" r:id="rId14"/>
    <p:sldId id="361" r:id="rId15"/>
    <p:sldId id="362" r:id="rId16"/>
    <p:sldId id="363" r:id="rId17"/>
    <p:sldId id="364" r:id="rId18"/>
    <p:sldId id="365" r:id="rId19"/>
    <p:sldId id="366" r:id="rId20"/>
    <p:sldId id="369" r:id="rId21"/>
    <p:sldId id="370" r:id="rId22"/>
    <p:sldId id="371" r:id="rId23"/>
    <p:sldId id="372" r:id="rId24"/>
    <p:sldId id="557" r:id="rId25"/>
    <p:sldId id="373" r:id="rId26"/>
    <p:sldId id="374" r:id="rId27"/>
    <p:sldId id="375" r:id="rId28"/>
    <p:sldId id="376" r:id="rId29"/>
    <p:sldId id="437" r:id="rId30"/>
    <p:sldId id="678" r:id="rId31"/>
    <p:sldId id="445" r:id="rId32"/>
    <p:sldId id="438" r:id="rId33"/>
    <p:sldId id="441" r:id="rId34"/>
    <p:sldId id="679" r:id="rId35"/>
    <p:sldId id="442" r:id="rId36"/>
    <p:sldId id="377" r:id="rId37"/>
    <p:sldId id="443" r:id="rId38"/>
    <p:sldId id="446" r:id="rId39"/>
    <p:sldId id="444" r:id="rId40"/>
    <p:sldId id="680" r:id="rId41"/>
    <p:sldId id="379" r:id="rId42"/>
    <p:sldId id="382" r:id="rId43"/>
    <p:sldId id="383" r:id="rId44"/>
    <p:sldId id="384" r:id="rId45"/>
    <p:sldId id="386" r:id="rId46"/>
    <p:sldId id="390" r:id="rId47"/>
    <p:sldId id="612" r:id="rId48"/>
    <p:sldId id="611" r:id="rId49"/>
    <p:sldId id="632" r:id="rId50"/>
    <p:sldId id="391" r:id="rId51"/>
    <p:sldId id="517" r:id="rId52"/>
    <p:sldId id="392" r:id="rId53"/>
    <p:sldId id="631" r:id="rId54"/>
    <p:sldId id="397" r:id="rId55"/>
    <p:sldId id="398" r:id="rId56"/>
    <p:sldId id="408" r:id="rId57"/>
    <p:sldId id="399" r:id="rId58"/>
    <p:sldId id="401" r:id="rId59"/>
    <p:sldId id="420" r:id="rId60"/>
    <p:sldId id="402" r:id="rId61"/>
    <p:sldId id="403" r:id="rId62"/>
    <p:sldId id="613" r:id="rId63"/>
    <p:sldId id="404" r:id="rId64"/>
    <p:sldId id="409" r:id="rId65"/>
    <p:sldId id="614" r:id="rId66"/>
    <p:sldId id="615" r:id="rId67"/>
    <p:sldId id="616" r:id="rId68"/>
    <p:sldId id="617" r:id="rId69"/>
    <p:sldId id="618" r:id="rId70"/>
    <p:sldId id="619" r:id="rId71"/>
    <p:sldId id="633" r:id="rId72"/>
    <p:sldId id="622" r:id="rId73"/>
    <p:sldId id="623" r:id="rId74"/>
    <p:sldId id="624" r:id="rId75"/>
    <p:sldId id="625" r:id="rId76"/>
    <p:sldId id="626" r:id="rId77"/>
    <p:sldId id="627" r:id="rId78"/>
    <p:sldId id="628" r:id="rId79"/>
    <p:sldId id="629" r:id="rId80"/>
    <p:sldId id="630" r:id="rId81"/>
    <p:sldId id="543" r:id="rId82"/>
    <p:sldId id="544" r:id="rId83"/>
    <p:sldId id="405" r:id="rId84"/>
    <p:sldId id="419" r:id="rId85"/>
    <p:sldId id="410" r:id="rId86"/>
    <p:sldId id="411" r:id="rId87"/>
    <p:sldId id="412" r:id="rId88"/>
    <p:sldId id="413" r:id="rId89"/>
    <p:sldId id="414" r:id="rId90"/>
    <p:sldId id="415" r:id="rId91"/>
    <p:sldId id="416" r:id="rId92"/>
    <p:sldId id="417" r:id="rId93"/>
    <p:sldId id="418" r:id="rId94"/>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1000" b="0" i="0" u="none" kern="1200" baseline="0">
        <a:solidFill>
          <a:schemeClr val="tx1"/>
        </a:solidFill>
        <a:latin typeface="Arial" panose="020B0604020202020204" pitchFamily="34" charset="0"/>
        <a:ea typeface="宋体" panose="02010600030101010101" pitchFamily="2" charset="-122"/>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M" initials="WM" lastIdx="1" clrIdx="0"/>
  <p:cmAuthor id="2" name="dell" initials="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CC00"/>
    <a:srgbClr val="6699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1919"/>
    <p:restoredTop sz="83215"/>
  </p:normalViewPr>
  <p:slideViewPr>
    <p:cSldViewPr showGuides="1">
      <p:cViewPr varScale="1">
        <p:scale>
          <a:sx n="136" d="100"/>
          <a:sy n="136" d="100"/>
        </p:scale>
        <p:origin x="-2802" y="-84"/>
      </p:cViewPr>
      <p:guideLst>
        <p:guide orient="horz" pos="2178"/>
        <p:guide pos="289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8" Type="http://schemas.openxmlformats.org/officeDocument/2006/relationships/commentAuthors" Target="commentAuthors.xml"/><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1.vml.rels><?xml version="1.0" encoding="UTF-8" standalone="yes"?>
<Relationships xmlns="http://schemas.openxmlformats.org/package/2006/relationships"><Relationship Id="rId4" Type="http://schemas.openxmlformats.org/officeDocument/2006/relationships/image" Target="../media/image43.emf"/><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image" Target="../media/image4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a:defRPr sz="1200">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Times New Roman" panose="02020603050405020304" pitchFamily="18"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3076" name="Rectangle 4"/>
          <p:cNvSpPr>
            <a:spLocks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单击此处编辑母版文本样式</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第二级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第三级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第四级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rPr>
              <a:t>第五级</a:t>
            </a:r>
            <a:endParaRPr kumimoji="1" lang="zh-CN" altLang="en-US" sz="1200" b="0" i="0" u="none" strike="noStrike" kern="1200" cap="none" spc="0" normalizeH="0" baseline="0" noProof="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a:defRPr sz="1200">
                <a:latin typeface="Times New Roman" panose="02020603050405020304"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en-US" altLang="zh-CN" sz="12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p>
            <a:pPr lvl="0" algn="r" eaLnBrk="1" fontAlgn="base" hangingPunct="1"/>
            <a:fld id="{9A0DB2DC-4C9A-4742-B13C-FB6460FD3503}" type="slidenum">
              <a:rPr lang="en-US" altLang="zh-CN" sz="1200" strike="noStrike" noProof="1" dirty="0">
                <a:latin typeface="Times New Roman" panose="02020603050405020304" pitchFamily="18" charset="0"/>
                <a:ea typeface="宋体" panose="02010600030101010101" pitchFamily="2" charset="-122"/>
                <a:cs typeface="+mn-ea"/>
              </a:rPr>
            </a:fld>
            <a:endParaRPr lang="en-US" altLang="zh-CN" sz="1200" strike="noStrike" noProof="1" dirty="0">
              <a:latin typeface="Times New Roman" panose="02020603050405020304" pitchFamily="18"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23.xml.rels><?xml version="1.0" encoding="UTF-8" standalone="yes"?>
<Relationships xmlns="http://schemas.openxmlformats.org/package/2006/relationships"><Relationship Id="rId5" Type="http://schemas.openxmlformats.org/officeDocument/2006/relationships/hyperlink" Target="http://news-com.cn/" TargetMode="External"/><Relationship Id="rId4" Type="http://schemas.openxmlformats.org/officeDocument/2006/relationships/hyperlink" Target="http://baike.news-com.cn/" TargetMode="External"/><Relationship Id="rId3" Type="http://schemas.openxmlformats.org/officeDocument/2006/relationships/hyperlink" Target="http://news-com.cn/asean/Singapore/" TargetMode="External"/><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幻灯片图像占位符 1"/>
          <p:cNvSpPr>
            <a:spLocks noGrp="1" noRot="1" noChangeAspect="1" noTextEdit="1"/>
          </p:cNvSpPr>
          <p:nvPr>
            <p:ph type="sldImg"/>
          </p:nvPr>
        </p:nvSpPr>
        <p:spPr/>
      </p:sp>
      <p:sp>
        <p:nvSpPr>
          <p:cNvPr id="5122" name="备注占位符 2"/>
          <p:cNvSpPr>
            <a:spLocks noGrp="1"/>
          </p:cNvSpPr>
          <p:nvPr>
            <p:ph type="body"/>
          </p:nvPr>
        </p:nvSpPr>
        <p:spPr/>
        <p:txBody>
          <a:bodyPr wrap="square" lIns="91440" tIns="45720" rIns="91440" bIns="45720" anchor="t"/>
          <a:p>
            <a:pPr lvl="0"/>
            <a:r>
              <a:rPr lang="en-US" altLang="zh-CN" dirty="0"/>
              <a:t> </a:t>
            </a:r>
            <a:r>
              <a:rPr lang="zh-CN" altLang="en-US" dirty="0"/>
              <a:t>本科生本节知识点：如何找蛋白质编码基因；如何找非编码小</a:t>
            </a:r>
            <a:r>
              <a:rPr lang="en-US" altLang="zh-CN" dirty="0"/>
              <a:t>RNA</a:t>
            </a:r>
            <a:r>
              <a:rPr lang="zh-CN" altLang="en-US" dirty="0"/>
              <a:t>基因。还可以介绍美国国防部的算法悬赏。</a:t>
            </a:r>
            <a:endParaRPr lang="en-US" altLang="zh-CN" dirty="0"/>
          </a:p>
          <a:p>
            <a:pPr lvl="0"/>
            <a:r>
              <a:rPr lang="zh-CN" altLang="en-US" dirty="0"/>
              <a:t>基因组拼接</a:t>
            </a:r>
            <a:r>
              <a:rPr lang="en-US" altLang="zh-CN" dirty="0"/>
              <a:t>/</a:t>
            </a:r>
            <a:r>
              <a:rPr lang="zh-CN" altLang="en-US" dirty="0"/>
              <a:t>转录组分析研究生课程讲解；</a:t>
            </a:r>
            <a:endParaRPr lang="en-US" altLang="zh-CN" dirty="0"/>
          </a:p>
          <a:p>
            <a:pPr lvl="0"/>
            <a:r>
              <a:rPr lang="zh-CN" altLang="en-US" dirty="0"/>
              <a:t>基因组研究历史和测序等在本科植物基因组课程可以详细讲相关内容。</a:t>
            </a:r>
            <a:endParaRPr lang="zh-CN" altLang="en-US" dirty="0"/>
          </a:p>
        </p:txBody>
      </p:sp>
      <p:sp>
        <p:nvSpPr>
          <p:cNvPr id="5123"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algn="r"/>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Rectangle 2"/>
          <p:cNvSpPr>
            <a:spLocks noTextEdit="1"/>
          </p:cNvSpPr>
          <p:nvPr>
            <p:ph type="sldImg"/>
          </p:nvPr>
        </p:nvSpPr>
        <p:spPr>
          <a:xfrm>
            <a:off x="1165225" y="692150"/>
            <a:ext cx="4527550" cy="3395663"/>
          </a:xfrm>
        </p:spPr>
      </p:sp>
      <p:sp>
        <p:nvSpPr>
          <p:cNvPr id="48130" name="Text Box 3"/>
          <p:cNvSpPr/>
          <p:nvPr>
            <p:ph type="body"/>
          </p:nvPr>
        </p:nvSpPr>
        <p:spPr/>
        <p:txBody>
          <a:bodyPr wrap="square" lIns="91440" tIns="45720" rIns="91440" bIns="45720" anchor="t"/>
          <a:p>
            <a:pPr lvl="0" eaLnBrk="1" hangingPunct="1"/>
            <a:r>
              <a:rPr lang="zh-CN" altLang="en-US" dirty="0">
                <a:solidFill>
                  <a:srgbClr val="FF5050"/>
                </a:solidFill>
              </a:rPr>
              <a:t>可以单独成为一节！！！见</a:t>
            </a:r>
            <a:r>
              <a:rPr lang="en-US" altLang="zh-CN" dirty="0">
                <a:solidFill>
                  <a:srgbClr val="FF5050"/>
                </a:solidFill>
              </a:rPr>
              <a:t>HUNTER’S PPT chapter5</a:t>
            </a:r>
            <a:endParaRPr lang="en-US" altLang="zh-CN" dirty="0">
              <a:solidFill>
                <a:srgbClr val="FF5050"/>
              </a:solidFill>
            </a:endParaRPr>
          </a:p>
          <a:p>
            <a:pPr lvl="0" eaLnBrk="1" hangingPunct="1"/>
            <a:r>
              <a:rPr lang="zh-CN" altLang="en-US" dirty="0">
                <a:solidFill>
                  <a:srgbClr val="FF5050"/>
                </a:solidFill>
              </a:rPr>
              <a:t>参见</a:t>
            </a:r>
            <a:r>
              <a:rPr lang="en-US" altLang="zh-CN" dirty="0">
                <a:solidFill>
                  <a:srgbClr val="FF5050"/>
                </a:solidFill>
              </a:rPr>
              <a:t>BSA</a:t>
            </a:r>
            <a:r>
              <a:rPr lang="zh-CN" altLang="en-US" dirty="0">
                <a:solidFill>
                  <a:srgbClr val="FF5050"/>
                </a:solidFill>
              </a:rPr>
              <a:t>课件</a:t>
            </a:r>
            <a:endParaRPr lang="en-US" altLang="zh-CN" dirty="0">
              <a:solidFill>
                <a:srgbClr val="FF505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Rectangle 2"/>
          <p:cNvSpPr>
            <a:spLocks noTextEdit="1"/>
          </p:cNvSpPr>
          <p:nvPr>
            <p:ph type="sldImg"/>
          </p:nvPr>
        </p:nvSpPr>
        <p:spPr/>
      </p:sp>
      <p:sp>
        <p:nvSpPr>
          <p:cNvPr id="51202" name="Rectangle 3"/>
          <p:cNvSpPr>
            <a:spLocks noGrp="1"/>
          </p:cNvSpPr>
          <p:nvPr>
            <p:ph type="body"/>
          </p:nvPr>
        </p:nvSpPr>
        <p:spPr/>
        <p:txBody>
          <a:bodyPr wrap="square" lIns="91700" tIns="45046" rIns="91700" bIns="45046" anchor="t"/>
          <a:p>
            <a:pPr lvl="0"/>
            <a:r>
              <a:rPr lang="en-US" altLang="zh-CN" dirty="0"/>
              <a:t>PROSITE,home of regular expressions and profiles; </a:t>
            </a:r>
            <a:endParaRPr lang="en-US" altLang="zh-CN" dirty="0"/>
          </a:p>
          <a:p>
            <a:pPr lvl="0"/>
            <a:r>
              <a:rPr lang="en-US" altLang="zh-CN" dirty="0"/>
              <a:t>Pfam, SMART and TIGRFAMs, keepers of hidden markov models(HMMs); </a:t>
            </a:r>
            <a:endParaRPr lang="en-US" altLang="zh-CN" dirty="0"/>
          </a:p>
          <a:p>
            <a:pPr lvl="0"/>
            <a:r>
              <a:rPr lang="en-US" altLang="zh-CN" dirty="0"/>
              <a:t>PRINTS, provider of fingerprints (groups of aligned, un-weightedmotifs);</a:t>
            </a:r>
            <a:endParaRPr lang="en-US" altLang="zh-CN" dirty="0"/>
          </a:p>
          <a:p>
            <a:pPr lvl="0"/>
            <a:endParaRPr lang="en-US" altLang="zh-CN" dirty="0"/>
          </a:p>
          <a:p>
            <a:pPr lvl="0"/>
            <a:r>
              <a:rPr lang="en-US" altLang="zh-CN" dirty="0"/>
              <a:t>All come from SWISS-PROT</a:t>
            </a:r>
            <a:endParaRPr lang="en-US" altLang="zh-CN" dirty="0"/>
          </a:p>
          <a:p>
            <a:pPr lvl="0"/>
            <a:r>
              <a:rPr lang="en-US" altLang="zh-CN" dirty="0"/>
              <a:t>InterPro is a database of protein families, domains and functional sites in which identifiable features found in known proteins can be applied to unknown protein sequences. </a:t>
            </a:r>
            <a:endParaRPr lang="en-US" altLang="zh-CN" dirty="0"/>
          </a:p>
          <a:p>
            <a:pPr lvl="0"/>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55298" name="Rectangle 2"/>
          <p:cNvSpPr>
            <a:spLocks noTextEdit="1"/>
          </p:cNvSpPr>
          <p:nvPr>
            <p:ph type="sldImg"/>
          </p:nvPr>
        </p:nvSpPr>
        <p:spPr>
          <a:xfrm>
            <a:off x="1347788" y="912813"/>
            <a:ext cx="4159250" cy="3121025"/>
          </a:xfrm>
          <a:solidFill>
            <a:srgbClr val="FFFFFF"/>
          </a:solidFill>
        </p:spPr>
      </p:sp>
      <p:sp>
        <p:nvSpPr>
          <p:cNvPr id="55299" name="Rectangle 3"/>
          <p:cNvSpPr/>
          <p:nvPr>
            <p:ph type="body"/>
          </p:nvPr>
        </p:nvSpPr>
        <p:spPr>
          <a:xfrm>
            <a:off x="1046163" y="4338638"/>
            <a:ext cx="4767262" cy="3460750"/>
          </a:xfrm>
        </p:spPr>
        <p:txBody>
          <a:bodyPr wrap="none" lIns="91440" tIns="45720" rIns="91440" bIns="45720" anchor="ctr"/>
          <a:p>
            <a:pPr lvl="0" eaLnBrk="1" hangingPunct="1"/>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63490" name="Rectangle 2"/>
          <p:cNvSpPr>
            <a:spLocks noTextEdit="1"/>
          </p:cNvSpPr>
          <p:nvPr>
            <p:ph type="sldImg"/>
          </p:nvPr>
        </p:nvSpPr>
        <p:spPr>
          <a:xfrm>
            <a:off x="1347788" y="912813"/>
            <a:ext cx="4159250" cy="3121025"/>
          </a:xfrm>
          <a:solidFill>
            <a:srgbClr val="FFFFFF"/>
          </a:solidFill>
        </p:spPr>
      </p:sp>
      <p:sp>
        <p:nvSpPr>
          <p:cNvPr id="63491" name="Text Box 3"/>
          <p:cNvSpPr/>
          <p:nvPr>
            <p:ph type="body"/>
          </p:nvPr>
        </p:nvSpPr>
        <p:spPr>
          <a:xfrm>
            <a:off x="1046163" y="4338638"/>
            <a:ext cx="4767262" cy="3460750"/>
          </a:xfrm>
        </p:spPr>
        <p:txBody>
          <a:bodyPr wrap="none" lIns="91440" tIns="45720" rIns="91440" bIns="45720" anchor="ctr"/>
          <a:p>
            <a:pPr lvl="0" eaLnBrk="1" hangingPunct="1"/>
            <a:r>
              <a:rPr lang="en-GB" altLang="zh-CN" b="1" dirty="0"/>
              <a:t>Linear discriminant analysis (LDA)</a:t>
            </a:r>
            <a:endParaRPr lang="zh-CN" altLang="en-US" b="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54626" name="幻灯片图像占位符 1"/>
          <p:cNvSpPr>
            <a:spLocks noGrp="1" noRot="1" noChangeAspect="1" noTextEdit="1"/>
          </p:cNvSpPr>
          <p:nvPr>
            <p:ph type="sldImg"/>
          </p:nvPr>
        </p:nvSpPr>
        <p:spPr>
          <a:xfrm>
            <a:off x="-2147483648" y="-2147483648"/>
            <a:ext cx="0" cy="0"/>
          </a:xfrm>
        </p:spPr>
      </p:sp>
      <p:sp>
        <p:nvSpPr>
          <p:cNvPr id="71683" name="备注占位符 2"/>
          <p:cNvSpPr>
            <a:spLocks noGrp="1" noRot="1" noChangeAspect="1" noChangeArrowheads="1"/>
          </p:cNvSpPr>
          <p:nvPr>
            <p:ph type="body" idx="1"/>
          </p:nvPr>
        </p:nvSpPr>
        <p:spPr>
          <a:xfrm>
            <a:off x="457200" y="1600200"/>
            <a:ext cx="822960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Requirement of a bulge at the cleavage site for target mimicry.</a:t>
            </a:r>
            <a:endParaRPr kumimoji="1" lang="zh-CN"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228600" marR="0" lvl="0" indent="-228600" algn="l" defTabSz="914400" rtl="0" eaLnBrk="0" fontAlgn="base" latinLnBrk="0" hangingPunct="0">
              <a:lnSpc>
                <a:spcPct val="100000"/>
              </a:lnSpc>
              <a:spcBef>
                <a:spcPct val="30000"/>
              </a:spcBef>
              <a:spcAft>
                <a:spcPct val="0"/>
              </a:spcAft>
              <a:buClrTx/>
              <a:buSzTx/>
              <a:buFontTx/>
              <a:buAutoNum type="alphaUcParenBoth"/>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A target mimic with an unmodified central sequence (MIM172cs), which retained complementarity to the central portion of miR172 across the cleavage site (red line) opposite position 10 to 11 of the </a:t>
            </a:r>
            <a:r>
              <a:rPr kumimoji="1" lang="en-US" altLang="zh-CN" sz="12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宋体" panose="02010600030101010101" pitchFamily="2" charset="-122"/>
                <a:cs typeface="+mn-cs"/>
              </a:rPr>
              <a:t>miRNA</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 did not change flowering time. Modification of the central sequence (TCTA to GAGT; MIM172) restored a three nucleotide bulge found in IPS1 and generated a functional target mimic, causing a delay in flowering. However, a single nucleotide mismatch introduced into the center of an authentic miR172 target site (MIM172sn), but without a bulge, was not sufficient to reduce miR172 activity. (B) Four-week old plants grown at 23°C in long days. MIM172cs and MIM172sn are phenotypically indistinguishable from wild-type Col-0 plants (see also Figure S1B). (C) Distribution of flowering times of primary </a:t>
            </a:r>
            <a:r>
              <a:rPr kumimoji="1" lang="en-US" altLang="zh-CN" sz="1200" b="0" i="0" u="none" strike="noStrike" kern="1200" cap="none" spc="0" normalizeH="0" baseline="0" noProof="0" dirty="0" err="1" smtClean="0">
                <a:ln>
                  <a:noFill/>
                </a:ln>
                <a:solidFill>
                  <a:schemeClr val="tx1"/>
                </a:solidFill>
                <a:effectLst/>
                <a:uLnTx/>
                <a:uFillTx/>
                <a:latin typeface="Times New Roman" panose="02020603050405020304" pitchFamily="18" charset="0"/>
                <a:ea typeface="宋体" panose="02010600030101010101" pitchFamily="2" charset="-122"/>
                <a:cs typeface="+mn-cs"/>
              </a:rPr>
              <a:t>transformants</a:t>
            </a: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 grown in the same conditions; compare with Col-0 plants transformed with an empty binary vector in Figure S2.</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A three-nucleotide bulge</a:t>
            </a:r>
            <a:endPar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r>
              <a:rPr kumimoji="1" lang="en-US" altLang="zh-CN"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rPr>
              <a:t>In Arabidopsis</a:t>
            </a:r>
            <a:endParaRPr kumimoji="1" lang="zh-CN"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0" fontAlgn="base" latinLnBrk="0" hangingPunct="0">
              <a:lnSpc>
                <a:spcPct val="100000"/>
              </a:lnSpc>
              <a:spcBef>
                <a:spcPct val="30000"/>
              </a:spcBef>
              <a:spcAft>
                <a:spcPct val="0"/>
              </a:spcAft>
              <a:buClrTx/>
              <a:buSzTx/>
              <a:buFontTx/>
              <a:buNone/>
              <a:defRPr/>
            </a:pPr>
            <a:endParaRPr kumimoji="1" lang="zh-CN"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55650" name="幻灯片图像占位符 1"/>
          <p:cNvSpPr>
            <a:spLocks noGrp="1" noRot="1" noChangeAspect="1" noTextEdit="1"/>
          </p:cNvSpPr>
          <p:nvPr>
            <p:ph type="sldImg"/>
          </p:nvPr>
        </p:nvSpPr>
        <p:spPr>
          <a:xfrm>
            <a:off x="-2147483648" y="-2147483648"/>
            <a:ext cx="0" cy="0"/>
          </a:xfrm>
        </p:spPr>
      </p:sp>
      <p:sp>
        <p:nvSpPr>
          <p:cNvPr id="155651" name="备注占位符 2"/>
          <p:cNvSpPr>
            <a:spLocks noGrp="1" noRot="1" noChangeAspect="1"/>
          </p:cNvSpPr>
          <p:nvPr>
            <p:ph type="body" idx="1"/>
          </p:nvPr>
        </p:nvSpPr>
        <p:spPr>
          <a:xfrm>
            <a:off x="457200" y="1600200"/>
            <a:ext cx="8229600" cy="4525963"/>
          </a:xfrm>
        </p:spPr>
        <p:txBody>
          <a:bodyPr wrap="square" lIns="91440" tIns="45720" rIns="91440" bIns="45720" anchor="t"/>
          <a:p>
            <a:pPr lvl="0" eaLnBrk="1" hangingPunct="1">
              <a:spcBef>
                <a:spcPct val="0"/>
              </a:spcBef>
            </a:pPr>
            <a:r>
              <a:rPr lang="en-US" altLang="zh-CN" dirty="0">
                <a:latin typeface="Arial" panose="020B0604020202020204" pitchFamily="34" charset="0"/>
              </a:rPr>
              <a:t>Figure 3. Topping-induced expression of endogenous nta-eTMX27 in tobacco root. A, The predicted base-pairing pattern between nta-miRX27 and its eTM nta-eTMX27. B. Semi-quantitative RT-PCR analysis of expressions of nta-eTMX27 in four tissues. NtGAPDH was used as control. RT- represents RT negative control, i.e. RT without reverse transcriptase. C, The relative transcription levels of nta-eTMX27, QPT2 and nta-miRX27 in N. tabacum root tissues measured at 3, 6, 12, 24 and 48 h after topping. Three independent experiments, each consisting of three control and topping-treated plants, were carried out for quantification analyses, and representative results in one time are presented. The expression level at the 0 h time point (control) was arbitrarily set as 1. Error bars indicate the SD. </a:t>
            </a:r>
            <a:endParaRPr lang="zh-CN" altLang="en-US" dirty="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p:sp>
        <p:nvSpPr>
          <p:cNvPr id="156674" name="幻灯片图像占位符 1"/>
          <p:cNvSpPr>
            <a:spLocks noGrp="1" noRot="1" noChangeAspect="1" noTextEdit="1"/>
          </p:cNvSpPr>
          <p:nvPr>
            <p:ph type="sldImg"/>
          </p:nvPr>
        </p:nvSpPr>
        <p:spPr>
          <a:xfrm>
            <a:off x="-2147483648" y="-2147476337"/>
            <a:ext cx="0" cy="0"/>
          </a:xfrm>
        </p:spPr>
      </p:sp>
      <p:sp>
        <p:nvSpPr>
          <p:cNvPr id="156675" name="备注占位符 2"/>
          <p:cNvSpPr>
            <a:spLocks noGrp="1" noRot="1" noChangeAspect="1"/>
          </p:cNvSpPr>
          <p:nvPr>
            <p:ph type="body" idx="1"/>
          </p:nvPr>
        </p:nvSpPr>
        <p:spPr>
          <a:xfrm>
            <a:off x="457200" y="1600200"/>
            <a:ext cx="8229600" cy="4525963"/>
          </a:xfrm>
        </p:spPr>
        <p:txBody>
          <a:bodyPr wrap="square" lIns="91440" tIns="45720" rIns="91440" bIns="45720" anchor="t"/>
          <a:p>
            <a:pPr lvl="0" eaLnBrk="1" hangingPunct="1">
              <a:spcBef>
                <a:spcPct val="0"/>
              </a:spcBef>
            </a:pPr>
            <a:r>
              <a:rPr lang="en-US" altLang="zh-CN" dirty="0">
                <a:latin typeface="Arial" panose="020B0604020202020204" pitchFamily="34" charset="0"/>
              </a:rPr>
              <a:t>Figure 4. Functional analyses of nta-eTMX27. A, Phenotypes of nta-eTMX27 overexpression and silencing plants. Two independent and representative transgenic lines overexpressing nta-eTMX27 (nta-eTMX27-2# and nta-eTMX27-5#) and silencing nta-eTMX27 (ds-nta-eTMX27-4# and ds-nta-eTMX27-9#) were shown. B, Relative expression levels of nta-eTMX27, nta-miRX27 and QPT2 in nta-eTMX27 overexpressing and silencing transgenic plants compared with that of the Vec plants. Three individual plants per genotype were used in RT-qPCR. Bars show SD. C. Average leaf nicotine contents of the Vec, nta-miRX27 and nta-STTMX27 lines. A single asterisk indicates a significant difference (p&lt;0.05) between the nta-miRX27 or nta-STTMX27 line and the Vec control. Error bars indicate the SD. D, Expression levels of nta-eTMX27 in roots of transgenic plants transformed with the Vector (Vec) or ds-nta-eTMX27 construct in response to topping. Samples were collected at 48 h after topping treatment (without topping as control). The expression level in the Vec plants without topping treatment was arbitrarily set as 1. Error bars indicate SD. Double asterisks indicate a significant difference (Student’s t test, p&lt;0.01) between the two samples. E, Relative expression levels of nta-eTMX27 in roots of transgenic plants transformed with the Vec or ds-nta-eTMX27 after topping treatment at 48 h. The expression level of the Vec plants with control treatment was arbitrarily set as 1. Error bars indicate the SD. F, Relative expression levels of QPT2 in the Vec and ds-nta-eTMX27 transgenic plants after topping treatment at 48 h. Error bars indicate SD. The expression level of the Vec plants with control treatment was arbitrarily set as 1. A single asterisk indicates a significant difference (Student’s t test, P&lt;0.05) and double asterisks indicate a highly significant difference (Student’s t test, P&lt;0.01) between the two paired samples.</a:t>
            </a:r>
            <a:endParaRPr lang="zh-CN" altLang="en-US" dirty="0">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4" name="幻灯片图像占位符 1"/>
          <p:cNvSpPr>
            <a:spLocks noGrp="1" noRot="1" noChangeAspect="1" noTextEdit="1"/>
          </p:cNvSpPr>
          <p:nvPr>
            <p:ph type="sldImg"/>
          </p:nvPr>
        </p:nvSpPr>
        <p:spPr/>
      </p:sp>
      <p:sp>
        <p:nvSpPr>
          <p:cNvPr id="33795" name="备注占位符 2"/>
          <p:cNvSpPr>
            <a:spLocks noGrp="1"/>
          </p:cNvSpPr>
          <p:nvPr>
            <p:ph type="body" idx="1"/>
          </p:nvPr>
        </p:nvSpPr>
        <p:spPr/>
        <p:txBody>
          <a:bodyPr wrap="square" lIns="91440" tIns="45720" rIns="91440" bIns="45720" anchor="t"/>
          <a:p>
            <a:pPr lvl="0" eaLnBrk="1" hangingPunct="1">
              <a:spcBef>
                <a:spcPct val="0"/>
              </a:spcBef>
            </a:pPr>
            <a:r>
              <a:rPr lang="en-US" altLang="zh-CN" dirty="0">
                <a:latin typeface="Times New Roman" panose="02020603050405020304" pitchFamily="18" charset="0"/>
                <a:ea typeface="Times New Roman" panose="02020603050405020304" pitchFamily="18" charset="0"/>
              </a:rPr>
              <a:t>It consists of three modules(stages): Catchor, Annotator, Filter. </a:t>
            </a:r>
            <a:endParaRPr lang="en-US" altLang="zh-CN" dirty="0">
              <a:latin typeface="Times New Roman" panose="02020603050405020304" pitchFamily="18" charset="0"/>
              <a:ea typeface="Times New Roman" panose="02020603050405020304" pitchFamily="18" charset="0"/>
            </a:endParaRPr>
          </a:p>
          <a:p>
            <a:pPr lvl="0" eaLnBrk="1" hangingPunct="1">
              <a:spcBef>
                <a:spcPct val="0"/>
              </a:spcBef>
            </a:pPr>
            <a:r>
              <a:rPr lang="en-US" altLang="zh-CN" dirty="0">
                <a:latin typeface="Times New Roman" panose="02020603050405020304" pitchFamily="18" charset="0"/>
                <a:ea typeface="Times New Roman" panose="02020603050405020304" pitchFamily="18" charset="0"/>
              </a:rPr>
              <a:t>Catchor is used to collect as many backsplice sites as possible, which are supported by chiastic clipping mapping. Annotator is used to annotate the candidate sites with gene structure annotation. Filter is used to prioritize the candidate circRNA.</a:t>
            </a:r>
            <a:endParaRPr lang="en-US" altLang="zh-CN" dirty="0">
              <a:latin typeface="Times New Roman" panose="02020603050405020304" pitchFamily="18" charset="0"/>
              <a:ea typeface="Times New Roman" panose="02020603050405020304" pitchFamily="18" charset="0"/>
            </a:endParaRPr>
          </a:p>
          <a:p>
            <a:pPr lvl="0"/>
            <a:endParaRPr lang="zh-CN" altLang="en-US" dirty="0"/>
          </a:p>
        </p:txBody>
      </p:sp>
      <p:sp>
        <p:nvSpPr>
          <p:cNvPr id="33796"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zh-CN" altLang="en-US" sz="1200" dirty="0">
                <a:latin typeface="Arial" panose="020B0604020202020204" pitchFamily="34" charset="0"/>
              </a:rPr>
            </a:fld>
            <a:endParaRPr lang="zh-CN" altLang="en-US" sz="1200"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幻灯片图像占位符 1"/>
          <p:cNvSpPr>
            <a:spLocks noGrp="1" noRot="1" noChangeAspect="1" noTextEdit="1"/>
          </p:cNvSpPr>
          <p:nvPr>
            <p:ph type="sldImg"/>
          </p:nvPr>
        </p:nvSpPr>
        <p:spPr/>
      </p:sp>
      <p:sp>
        <p:nvSpPr>
          <p:cNvPr id="40963" name="备注占位符 2"/>
          <p:cNvSpPr>
            <a:spLocks noGrp="1"/>
          </p:cNvSpPr>
          <p:nvPr>
            <p:ph type="body" idx="1"/>
          </p:nvPr>
        </p:nvSpPr>
        <p:spPr/>
        <p:txBody>
          <a:bodyPr wrap="square" lIns="91440" tIns="45720" rIns="91440" bIns="45720" anchor="t"/>
          <a:p>
            <a:pPr lvl="0"/>
            <a:r>
              <a:rPr lang="en-US" altLang="zh-CN" dirty="0"/>
              <a:t>Genome-wide identification of circRNAs in plants based on RibominusSeq data</a:t>
            </a:r>
            <a:endParaRPr lang="zh-CN" altLang="en-US" dirty="0"/>
          </a:p>
          <a:p>
            <a:pPr lvl="0"/>
            <a:endParaRPr lang="zh-CN" altLang="en-US" dirty="0"/>
          </a:p>
        </p:txBody>
      </p:sp>
      <p:sp>
        <p:nvSpPr>
          <p:cNvPr id="40964"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en-US" altLang="zh-CN" sz="1200" dirty="0">
                <a:latin typeface="Arial" panose="020B0604020202020204" pitchFamily="34" charset="0"/>
              </a:rPr>
            </a:fld>
            <a:endParaRPr lang="en-US" altLang="zh-CN" sz="1200"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4" name="幻灯片图像占位符 1"/>
          <p:cNvSpPr>
            <a:spLocks noGrp="1" noRot="1" noChangeAspect="1" noTextEdit="1"/>
          </p:cNvSpPr>
          <p:nvPr>
            <p:ph type="sldImg"/>
          </p:nvPr>
        </p:nvSpPr>
        <p:spPr/>
      </p:sp>
      <p:sp>
        <p:nvSpPr>
          <p:cNvPr id="44035" name="备注占位符 2"/>
          <p:cNvSpPr>
            <a:spLocks noGrp="1"/>
          </p:cNvSpPr>
          <p:nvPr>
            <p:ph type="body" idx="1"/>
          </p:nvPr>
        </p:nvSpPr>
        <p:spPr/>
        <p:txBody>
          <a:bodyPr wrap="square" lIns="91440" tIns="45720" rIns="91440" bIns="45720" anchor="t"/>
          <a:p>
            <a:pPr lvl="0"/>
            <a:r>
              <a:rPr lang="en-US" altLang="zh-CN" dirty="0"/>
              <a:t>phosphate</a:t>
            </a:r>
            <a:endParaRPr lang="zh-CN" altLang="en-US" dirty="0"/>
          </a:p>
        </p:txBody>
      </p:sp>
      <p:sp>
        <p:nvSpPr>
          <p:cNvPr id="44036"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en-US" altLang="zh-CN" sz="1200" dirty="0">
                <a:latin typeface="Arial" panose="020B0604020202020204" pitchFamily="34" charset="0"/>
              </a:rPr>
            </a:fld>
            <a:endParaRPr lang="en-US" altLang="zh-CN" sz="1200"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Rectangle 7"/>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algn="r"/>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
        <p:nvSpPr>
          <p:cNvPr id="13314" name="Rectangle 2"/>
          <p:cNvSpPr>
            <a:spLocks noTextEdit="1"/>
          </p:cNvSpPr>
          <p:nvPr>
            <p:ph type="sldImg"/>
          </p:nvPr>
        </p:nvSpPr>
        <p:spPr/>
      </p:sp>
      <p:sp>
        <p:nvSpPr>
          <p:cNvPr id="13315" name="Rectangle 3"/>
          <p:cNvSpPr>
            <a:spLocks noGrp="1"/>
          </p:cNvSpPr>
          <p:nvPr>
            <p:ph type="body"/>
          </p:nvPr>
        </p:nvSpPr>
        <p:spPr/>
        <p:txBody>
          <a:bodyPr wrap="square" lIns="91440" tIns="45720" rIns="91440" bIns="45720" anchor="t"/>
          <a:p>
            <a:pPr lvl="0" eaLnBrk="1" hangingPunct="1"/>
            <a:r>
              <a:rPr lang="en-US" altLang="zh-CN" dirty="0"/>
              <a:t>Human </a:t>
            </a:r>
            <a:endParaRPr lang="en-US" altLang="zh-CN" dirty="0"/>
          </a:p>
          <a:p>
            <a:pPr lvl="0" eaLnBrk="1" hangingPunct="1"/>
            <a:r>
              <a:rPr lang="en-US" altLang="zh-CN" dirty="0"/>
              <a:t>Nature, 2001</a:t>
            </a:r>
            <a:endParaRPr lang="en-US"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幻灯片图像占位符 1"/>
          <p:cNvSpPr>
            <a:spLocks noGrp="1" noRot="1" noChangeAspect="1" noTextEdit="1"/>
          </p:cNvSpPr>
          <p:nvPr>
            <p:ph type="sldImg"/>
          </p:nvPr>
        </p:nvSpPr>
        <p:spPr/>
      </p:sp>
      <p:sp>
        <p:nvSpPr>
          <p:cNvPr id="39939" name="备注占位符 2"/>
          <p:cNvSpPr>
            <a:spLocks noGrp="1"/>
          </p:cNvSpPr>
          <p:nvPr>
            <p:ph type="body" idx="1"/>
          </p:nvPr>
        </p:nvSpPr>
        <p:spPr/>
        <p:txBody>
          <a:bodyPr wrap="square" lIns="91440" tIns="45720" rIns="91440" bIns="45720" anchor="t"/>
          <a:p>
            <a:pPr lvl="0"/>
            <a:r>
              <a:rPr lang="en-US" altLang="zh-CN" dirty="0"/>
              <a:t>Including full-length sequences</a:t>
            </a:r>
            <a:endParaRPr lang="zh-CN" altLang="en-US" dirty="0"/>
          </a:p>
        </p:txBody>
      </p:sp>
      <p:sp>
        <p:nvSpPr>
          <p:cNvPr id="39940" name="灯片编号占位符 3"/>
          <p:cNvSpPr txBox="1">
            <a:spLocks noGrp="1"/>
          </p:cNvSpPr>
          <p:nvPr>
            <p:ph type="sldNum" sz="quarter"/>
          </p:nvPr>
        </p:nvSpPr>
        <p:spPr>
          <a:xfrm>
            <a:off x="3884613" y="8685213"/>
            <a:ext cx="2971800" cy="457200"/>
          </a:xfrm>
          <a:prstGeom prst="rect">
            <a:avLst/>
          </a:prstGeom>
          <a:noFill/>
          <a:ln w="9525">
            <a:noFill/>
          </a:ln>
        </p:spPr>
        <p:txBody>
          <a:bodyPr anchor="b"/>
          <a:p>
            <a:pPr lvl="0" algn="r" eaLnBrk="1" hangingPunct="1"/>
            <a:fld id="{9A0DB2DC-4C9A-4742-B13C-FB6460FD3503}" type="slidenum">
              <a:rPr lang="en-US" altLang="zh-CN" sz="1200" dirty="0">
                <a:latin typeface="Arial" panose="020B0604020202020204" pitchFamily="34" charset="0"/>
              </a:rPr>
            </a:fld>
            <a:endParaRPr lang="en-US" altLang="zh-CN" sz="1200"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smtClean="0">
                <a:ea typeface="Arial Unicode MS" panose="020B0604020202020204" pitchFamily="34" charset="-122"/>
                <a:cs typeface="Times New Roman" panose="02020603050405020304" pitchFamily="18" charset="0"/>
                <a:sym typeface="+mn-ea"/>
              </a:rPr>
              <a:t>Figure </a:t>
            </a:r>
            <a:r>
              <a:rPr lang="en-US" altLang="zh-CN" b="1" dirty="0">
                <a:ea typeface="Arial Unicode MS" panose="020B0604020202020204" pitchFamily="34" charset="-122"/>
                <a:cs typeface="Times New Roman" panose="02020603050405020304" pitchFamily="18" charset="0"/>
                <a:sym typeface="+mn-ea"/>
              </a:rPr>
              <a:t>1</a:t>
            </a:r>
            <a:r>
              <a:rPr lang="en-US" altLang="zh-CN" dirty="0">
                <a:ea typeface="Arial Unicode MS" panose="020B0604020202020204" pitchFamily="34" charset="-122"/>
                <a:cs typeface="Times New Roman" panose="02020603050405020304" pitchFamily="18" charset="0"/>
                <a:sym typeface="+mn-ea"/>
              </a:rPr>
              <a:t>. </a:t>
            </a:r>
            <a:r>
              <a:rPr lang="en-US" altLang="zh-CN" dirty="0" smtClean="0">
                <a:ea typeface="Arial Unicode MS" panose="020B0604020202020204" pitchFamily="34" charset="-122"/>
                <a:cs typeface="Times New Roman" panose="02020603050405020304" pitchFamily="18" charset="0"/>
                <a:sym typeface="+mn-ea"/>
              </a:rPr>
              <a:t>Visualization and validation of </a:t>
            </a:r>
            <a:r>
              <a:rPr lang="en-US" altLang="zh-CN" dirty="0" err="1" smtClean="0">
                <a:ea typeface="Arial Unicode MS" panose="020B0604020202020204" pitchFamily="34" charset="-122"/>
                <a:cs typeface="Times New Roman" panose="02020603050405020304" pitchFamily="18" charset="0"/>
                <a:sym typeface="+mn-ea"/>
              </a:rPr>
              <a:t>circRNAs</a:t>
            </a:r>
            <a:r>
              <a:rPr lang="en-US" altLang="zh-CN" dirty="0" smtClean="0">
                <a:ea typeface="Arial Unicode MS" panose="020B0604020202020204" pitchFamily="34" charset="-122"/>
                <a:cs typeface="Times New Roman" panose="02020603050405020304" pitchFamily="18" charset="0"/>
                <a:sym typeface="+mn-ea"/>
              </a:rPr>
              <a:t> by </a:t>
            </a:r>
            <a:r>
              <a:rPr lang="en-US" altLang="zh-CN" dirty="0" err="1" smtClean="0">
                <a:ea typeface="Arial Unicode MS" panose="020B0604020202020204" pitchFamily="34" charset="-122"/>
                <a:cs typeface="Times New Roman" panose="02020603050405020304" pitchFamily="18" charset="0"/>
                <a:sym typeface="+mn-ea"/>
              </a:rPr>
              <a:t>circRNA_pocket</a:t>
            </a:r>
            <a:r>
              <a:rPr lang="en-US" altLang="zh-CN" dirty="0" smtClean="0">
                <a:ea typeface="Arial Unicode MS" panose="020B0604020202020204" pitchFamily="34" charset="-122"/>
                <a:cs typeface="Times New Roman" panose="02020603050405020304" pitchFamily="18" charset="0"/>
                <a:sym typeface="+mn-ea"/>
              </a:rPr>
              <a:t>. (a) Graphic drawing </a:t>
            </a:r>
            <a:r>
              <a:rPr lang="en-US" altLang="zh-CN" dirty="0" smtClean="0">
                <a:solidFill>
                  <a:srgbClr val="FF0000"/>
                </a:solidFill>
                <a:ea typeface="Arial Unicode MS" panose="020B0604020202020204" pitchFamily="34" charset="-122"/>
                <a:cs typeface="Times New Roman" panose="02020603050405020304" pitchFamily="18" charset="0"/>
                <a:sym typeface="+mn-ea"/>
              </a:rPr>
              <a:t>showing an </a:t>
            </a:r>
            <a:r>
              <a:rPr lang="en-US" altLang="zh-CN" dirty="0" smtClean="0">
                <a:ea typeface="Arial Unicode MS" panose="020B0604020202020204" pitchFamily="34" charset="-122"/>
                <a:cs typeface="Times New Roman" panose="02020603050405020304" pitchFamily="18" charset="0"/>
                <a:sym typeface="+mn-ea"/>
              </a:rPr>
              <a:t>example of </a:t>
            </a:r>
            <a:r>
              <a:rPr lang="en-US" altLang="zh-CN" dirty="0" smtClean="0">
                <a:solidFill>
                  <a:srgbClr val="FF0000"/>
                </a:solidFill>
                <a:ea typeface="Arial Unicode MS" panose="020B0604020202020204" pitchFamily="34" charset="-122"/>
                <a:cs typeface="Times New Roman" panose="02020603050405020304" pitchFamily="18" charset="0"/>
                <a:sym typeface="+mn-ea"/>
              </a:rPr>
              <a:t>a </a:t>
            </a:r>
            <a:r>
              <a:rPr lang="en-US" altLang="zh-CN" dirty="0" smtClean="0">
                <a:ea typeface="Arial Unicode MS" panose="020B0604020202020204" pitchFamily="34" charset="-122"/>
                <a:cs typeface="Times New Roman" panose="02020603050405020304" pitchFamily="18" charset="0"/>
                <a:sym typeface="+mn-ea"/>
              </a:rPr>
              <a:t>rice circRNA (Os_ciR190) with three Sanger sequences supporting its backsplicing event</a:t>
            </a:r>
            <a:r>
              <a:rPr lang="en-US" altLang="zh-CN" dirty="0">
                <a:ea typeface="Arial Unicode MS" panose="020B0604020202020204" pitchFamily="34" charset="-122"/>
                <a:cs typeface="Times New Roman" panose="02020603050405020304" pitchFamily="18" charset="0"/>
                <a:sym typeface="+mn-ea"/>
              </a:rPr>
              <a:t>. The </a:t>
            </a:r>
            <a:r>
              <a:rPr lang="en-US" altLang="zh-CN" dirty="0" smtClean="0">
                <a:ea typeface="Arial Unicode MS" panose="020B0604020202020204" pitchFamily="34" charset="-122"/>
                <a:cs typeface="Times New Roman" panose="02020603050405020304" pitchFamily="18" charset="0"/>
                <a:sym typeface="+mn-ea"/>
              </a:rPr>
              <a:t>circRNA is generated </a:t>
            </a:r>
            <a:r>
              <a:rPr lang="en-US" altLang="zh-CN" dirty="0">
                <a:ea typeface="Arial Unicode MS" panose="020B0604020202020204" pitchFamily="34" charset="-122"/>
                <a:cs typeface="Times New Roman" panose="02020603050405020304" pitchFamily="18" charset="0"/>
                <a:sym typeface="+mn-ea"/>
              </a:rPr>
              <a:t>from the region including two exons and one intron of the parent gene</a:t>
            </a:r>
            <a:r>
              <a:rPr lang="en-US" altLang="zh-CN" dirty="0" smtClean="0">
                <a:ea typeface="Arial Unicode MS" panose="020B0604020202020204" pitchFamily="34" charset="-122"/>
                <a:cs typeface="Times New Roman" panose="02020603050405020304" pitchFamily="18" charset="0"/>
                <a:sym typeface="+mn-ea"/>
              </a:rPr>
              <a:t> </a:t>
            </a:r>
            <a:r>
              <a:rPr lang="en-US" altLang="zh-CN" dirty="0">
                <a:ea typeface="Arial Unicode MS" panose="020B0604020202020204" pitchFamily="34" charset="-122"/>
                <a:cs typeface="Times New Roman" panose="02020603050405020304" pitchFamily="18" charset="0"/>
                <a:sym typeface="+mn-ea"/>
              </a:rPr>
              <a:t>LOC_Os05g06910 </a:t>
            </a:r>
            <a:r>
              <a:rPr lang="en-US" altLang="zh-CN" dirty="0" smtClean="0">
                <a:ea typeface="Arial Unicode MS" panose="020B0604020202020204" pitchFamily="34" charset="-122"/>
                <a:cs typeface="Times New Roman" panose="02020603050405020304" pitchFamily="18" charset="0"/>
                <a:sym typeface="+mn-ea"/>
              </a:rPr>
              <a:t>(Ye, et al., 2015) </a:t>
            </a:r>
            <a:r>
              <a:rPr lang="en-US" altLang="zh-CN" dirty="0" smtClean="0">
                <a:solidFill>
                  <a:srgbClr val="FF0000"/>
                </a:solidFill>
                <a:ea typeface="Arial Unicode MS" panose="020B0604020202020204" pitchFamily="34" charset="-122"/>
                <a:cs typeface="Times New Roman" panose="02020603050405020304" pitchFamily="18" charset="0"/>
                <a:sym typeface="+mn-ea"/>
              </a:rPr>
              <a:t>located on </a:t>
            </a:r>
            <a:r>
              <a:rPr lang="en-US" altLang="zh-CN" dirty="0" smtClean="0">
                <a:ea typeface="Arial Unicode MS" panose="020B0604020202020204" pitchFamily="34" charset="-122"/>
                <a:cs typeface="Times New Roman" panose="02020603050405020304" pitchFamily="18" charset="0"/>
                <a:sym typeface="+mn-ea"/>
              </a:rPr>
              <a:t>Chr5</a:t>
            </a:r>
            <a:r>
              <a:rPr lang="en-US" altLang="zh-CN" dirty="0">
                <a:ea typeface="Arial Unicode MS" panose="020B0604020202020204" pitchFamily="34" charset="-122"/>
                <a:cs typeface="Times New Roman" panose="02020603050405020304" pitchFamily="18" charset="0"/>
                <a:sym typeface="+mn-ea"/>
              </a:rPr>
              <a:t>: 3617186</a:t>
            </a:r>
            <a:r>
              <a:rPr lang="en-US" altLang="zh-CN" dirty="0" smtClean="0">
                <a:ea typeface="Arial Unicode MS" panose="020B0604020202020204" pitchFamily="34" charset="-122"/>
                <a:cs typeface="Times New Roman" panose="02020603050405020304" pitchFamily="18" charset="0"/>
                <a:sym typeface="+mn-ea"/>
              </a:rPr>
              <a:t>-467 of the </a:t>
            </a:r>
            <a:r>
              <a:rPr lang="en-US" altLang="zh-CN" dirty="0">
                <a:ea typeface="Arial Unicode MS" panose="020B0604020202020204" pitchFamily="34" charset="-122"/>
                <a:cs typeface="Times New Roman" panose="02020603050405020304" pitchFamily="18" charset="0"/>
                <a:sym typeface="+mn-ea"/>
              </a:rPr>
              <a:t>rice </a:t>
            </a:r>
            <a:r>
              <a:rPr lang="en-US" altLang="zh-CN" dirty="0" smtClean="0">
                <a:ea typeface="Arial Unicode MS" panose="020B0604020202020204" pitchFamily="34" charset="-122"/>
                <a:cs typeface="Times New Roman" panose="02020603050405020304" pitchFamily="18" charset="0"/>
                <a:sym typeface="+mn-ea"/>
              </a:rPr>
              <a:t>genome. (b) Graphic details about </a:t>
            </a:r>
            <a:r>
              <a:rPr lang="en-US" altLang="zh-CN" dirty="0" smtClean="0">
                <a:solidFill>
                  <a:srgbClr val="FF0000"/>
                </a:solidFill>
                <a:ea typeface="Arial Unicode MS" panose="020B0604020202020204" pitchFamily="34" charset="-122"/>
                <a:cs typeface="Times New Roman" panose="02020603050405020304" pitchFamily="18" charset="0"/>
                <a:sym typeface="+mn-ea"/>
              </a:rPr>
              <a:t>the</a:t>
            </a:r>
            <a:r>
              <a:rPr lang="en-US" altLang="zh-CN" dirty="0" smtClean="0">
                <a:ea typeface="Arial Unicode MS" panose="020B0604020202020204" pitchFamily="34" charset="-122"/>
                <a:cs typeface="Times New Roman" panose="02020603050405020304" pitchFamily="18" charset="0"/>
                <a:sym typeface="+mn-ea"/>
              </a:rPr>
              <a:t> alignments </a:t>
            </a:r>
            <a:r>
              <a:rPr lang="en-US" altLang="zh-CN" dirty="0">
                <a:ea typeface="Arial Unicode MS" panose="020B0604020202020204" pitchFamily="34" charset="-122"/>
                <a:cs typeface="Times New Roman" panose="02020603050405020304" pitchFamily="18" charset="0"/>
                <a:sym typeface="+mn-ea"/>
              </a:rPr>
              <a:t>of </a:t>
            </a:r>
            <a:r>
              <a:rPr lang="en-US" altLang="zh-CN" dirty="0" smtClean="0">
                <a:ea typeface="Arial Unicode MS" panose="020B0604020202020204" pitchFamily="34" charset="-122"/>
                <a:cs typeface="Times New Roman" panose="02020603050405020304" pitchFamily="18" charset="0"/>
                <a:sym typeface="+mn-ea"/>
              </a:rPr>
              <a:t>the three </a:t>
            </a:r>
            <a:r>
              <a:rPr lang="en-US" altLang="zh-CN" dirty="0">
                <a:ea typeface="Arial Unicode MS" panose="020B0604020202020204" pitchFamily="34" charset="-122"/>
                <a:cs typeface="Times New Roman" panose="02020603050405020304" pitchFamily="18" charset="0"/>
                <a:sym typeface="+mn-ea"/>
              </a:rPr>
              <a:t>Sanger </a:t>
            </a:r>
            <a:r>
              <a:rPr lang="en-US" altLang="zh-CN" dirty="0" smtClean="0">
                <a:ea typeface="Arial Unicode MS" panose="020B0604020202020204" pitchFamily="34" charset="-122"/>
                <a:cs typeface="Times New Roman" panose="02020603050405020304" pitchFamily="18" charset="0"/>
                <a:sym typeface="+mn-ea"/>
              </a:rPr>
              <a:t>sequences with the linear parental gene shown by </a:t>
            </a:r>
            <a:r>
              <a:rPr lang="en-US" altLang="zh-CN" dirty="0" err="1" smtClean="0">
                <a:ea typeface="Arial Unicode MS" panose="020B0604020202020204" pitchFamily="34" charset="-122"/>
                <a:cs typeface="Times New Roman" panose="02020603050405020304" pitchFamily="18" charset="0"/>
                <a:sym typeface="+mn-ea"/>
              </a:rPr>
              <a:t>circRNA_pocket</a:t>
            </a:r>
            <a:r>
              <a:rPr lang="en-US" altLang="zh-CN" dirty="0" smtClean="0">
                <a:ea typeface="Arial Unicode MS" panose="020B0604020202020204" pitchFamily="34" charset="-122"/>
                <a:cs typeface="Times New Roman" panose="02020603050405020304" pitchFamily="18" charset="0"/>
                <a:sym typeface="+mn-ea"/>
              </a:rPr>
              <a:t>. (c</a:t>
            </a:r>
            <a:r>
              <a:rPr lang="en-US" altLang="zh-CN" dirty="0">
                <a:ea typeface="Arial Unicode MS" panose="020B0604020202020204" pitchFamily="34" charset="-122"/>
                <a:cs typeface="Times New Roman" panose="02020603050405020304" pitchFamily="18" charset="0"/>
                <a:sym typeface="+mn-ea"/>
              </a:rPr>
              <a:t>) Visualization and </a:t>
            </a:r>
            <a:r>
              <a:rPr lang="en-US" altLang="zh-CN" dirty="0" smtClean="0">
                <a:ea typeface="Arial Unicode MS" panose="020B0604020202020204" pitchFamily="34" charset="-122"/>
                <a:cs typeface="Times New Roman" panose="02020603050405020304" pitchFamily="18" charset="0"/>
                <a:sym typeface="+mn-ea"/>
              </a:rPr>
              <a:t>confirmation of </a:t>
            </a:r>
            <a:r>
              <a:rPr lang="en-US" altLang="zh-CN" dirty="0">
                <a:ea typeface="Arial Unicode MS" panose="020B0604020202020204" pitchFamily="34" charset="-122"/>
                <a:cs typeface="Times New Roman" panose="02020603050405020304" pitchFamily="18" charset="0"/>
                <a:sym typeface="+mn-ea"/>
              </a:rPr>
              <a:t>Os_ciR190 </a:t>
            </a:r>
            <a:r>
              <a:rPr lang="en-US" altLang="zh-CN" dirty="0" smtClean="0">
                <a:ea typeface="Arial Unicode MS" panose="020B0604020202020204" pitchFamily="34" charset="-122"/>
                <a:cs typeface="Times New Roman" panose="02020603050405020304" pitchFamily="18" charset="0"/>
                <a:sym typeface="+mn-ea"/>
              </a:rPr>
              <a:t>full-length by Sanger sequencing of clone of full-length sequence (left) and paired-end reads from RNA-Seq data (right).  Both results show that </a:t>
            </a:r>
            <a:r>
              <a:rPr lang="en-US" altLang="zh-CN" dirty="0" smtClean="0">
                <a:solidFill>
                  <a:srgbClr val="FF0000"/>
                </a:solidFill>
                <a:ea typeface="Arial Unicode MS" panose="020B0604020202020204" pitchFamily="34" charset="-122"/>
                <a:cs typeface="Times New Roman" panose="02020603050405020304" pitchFamily="18" charset="0"/>
                <a:sym typeface="+mn-ea"/>
              </a:rPr>
              <a:t>the </a:t>
            </a:r>
            <a:r>
              <a:rPr lang="en-US" altLang="zh-CN" dirty="0" smtClean="0">
                <a:ea typeface="Arial Unicode MS" panose="020B0604020202020204" pitchFamily="34" charset="-122"/>
                <a:cs typeface="Times New Roman" panose="02020603050405020304" pitchFamily="18" charset="0"/>
                <a:sym typeface="+mn-ea"/>
              </a:rPr>
              <a:t>Os_ciR190 contains two exons and the intron is removed during splicing. Arrows indicate </a:t>
            </a:r>
            <a:r>
              <a:rPr lang="en-US" altLang="zh-CN" dirty="0" smtClean="0">
                <a:solidFill>
                  <a:srgbClr val="FF0000"/>
                </a:solidFill>
                <a:ea typeface="Arial Unicode MS" panose="020B0604020202020204" pitchFamily="34" charset="-122"/>
                <a:cs typeface="Times New Roman" panose="02020603050405020304" pitchFamily="18" charset="0"/>
                <a:sym typeface="+mn-ea"/>
              </a:rPr>
              <a:t>the location of the </a:t>
            </a:r>
            <a:r>
              <a:rPr lang="en-US" altLang="zh-CN" dirty="0" smtClean="0">
                <a:ea typeface="Arial Unicode MS" panose="020B0604020202020204" pitchFamily="34" charset="-122"/>
                <a:cs typeface="Times New Roman" panose="02020603050405020304" pitchFamily="18" charset="0"/>
                <a:sym typeface="+mn-ea"/>
              </a:rPr>
              <a:t>divergent primers used in full-length sequence amplification. P1 and P2 indicate </a:t>
            </a:r>
            <a:r>
              <a:rPr lang="en-US" altLang="zh-CN" dirty="0" smtClean="0">
                <a:solidFill>
                  <a:srgbClr val="FF0000"/>
                </a:solidFill>
                <a:ea typeface="Arial Unicode MS" panose="020B0604020202020204" pitchFamily="34" charset="-122"/>
                <a:cs typeface="Times New Roman" panose="02020603050405020304" pitchFamily="18" charset="0"/>
                <a:sym typeface="+mn-ea"/>
              </a:rPr>
              <a:t>the</a:t>
            </a:r>
            <a:r>
              <a:rPr lang="en-US" altLang="zh-CN" dirty="0" smtClean="0">
                <a:ea typeface="Arial Unicode MS" panose="020B0604020202020204" pitchFamily="34" charset="-122"/>
                <a:cs typeface="Times New Roman" panose="02020603050405020304" pitchFamily="18" charset="0"/>
                <a:sym typeface="+mn-ea"/>
              </a:rPr>
              <a:t> paired-end reads which cover backsplicing sites and could be assembled to be full-length of the circRNA according to their overlap. </a:t>
            </a:r>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a:p>
            <a:endParaRPr lang="zh-CN" altLang="en-US" dirty="0">
              <a:latin typeface="Times New Roman" panose="02020603050405020304" pitchFamily="18" charset="0"/>
              <a:ea typeface="Arial Unicode MS" panose="020B0604020202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3E577FDC-38A9-4183-A786-994A90C330DA}"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8065" name="幻灯片图像占位符 1"/>
          <p:cNvSpPr>
            <a:spLocks noGrp="1" noRot="1" noChangeAspect="1" noTextEdit="1"/>
          </p:cNvSpPr>
          <p:nvPr>
            <p:ph type="sldImg"/>
          </p:nvPr>
        </p:nvSpPr>
        <p:spPr/>
      </p:sp>
      <p:sp>
        <p:nvSpPr>
          <p:cNvPr id="88066" name="备注占位符 2"/>
          <p:cNvSpPr>
            <a:spLocks noGrp="1"/>
          </p:cNvSpPr>
          <p:nvPr>
            <p:ph type="body"/>
          </p:nvPr>
        </p:nvSpPr>
        <p:spPr/>
        <p:txBody>
          <a:bodyPr wrap="square" lIns="91440" tIns="45720" rIns="91440" bIns="45720" anchor="t"/>
          <a:p>
            <a:pPr lvl="0"/>
            <a:endParaRPr lang="zh-CN" altLang="en-US" dirty="0"/>
          </a:p>
        </p:txBody>
      </p:sp>
      <p:sp>
        <p:nvSpPr>
          <p:cNvPr id="88067"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algn="r"/>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91137" name="幻灯片图像占位符 1"/>
          <p:cNvSpPr>
            <a:spLocks noGrp="1" noRot="1" noChangeAspect="1" noTextEdit="1"/>
          </p:cNvSpPr>
          <p:nvPr>
            <p:ph type="sldImg"/>
          </p:nvPr>
        </p:nvSpPr>
        <p:spPr/>
      </p:sp>
      <p:sp>
        <p:nvSpPr>
          <p:cNvPr id="91138" name="备注占位符 2"/>
          <p:cNvSpPr>
            <a:spLocks noGrp="1"/>
          </p:cNvSpPr>
          <p:nvPr>
            <p:ph type="body"/>
          </p:nvPr>
        </p:nvSpPr>
        <p:spPr/>
        <p:txBody>
          <a:bodyPr wrap="square" lIns="91440" tIns="45720" rIns="91440" bIns="45720" anchor="t"/>
          <a:p>
            <a:pPr lvl="0"/>
            <a:r>
              <a:rPr lang="zh-CN" altLang="en-US" dirty="0"/>
              <a:t>两名</a:t>
            </a:r>
            <a:r>
              <a:rPr lang="zh-CN" altLang="en-US" u="sng" dirty="0">
                <a:hlinkClick r:id="rId3"/>
              </a:rPr>
              <a:t>新加坡</a:t>
            </a:r>
            <a:r>
              <a:rPr lang="zh-CN" altLang="en-US" dirty="0"/>
              <a:t>环境生物工程中心（</a:t>
            </a:r>
            <a:r>
              <a:rPr lang="en-US" altLang="zh-CN" dirty="0"/>
              <a:t>Singapore Centre on Environmental Life Sciences Engineering</a:t>
            </a:r>
            <a:r>
              <a:rPr lang="zh-CN" altLang="en-US" dirty="0"/>
              <a:t>，简称</a:t>
            </a:r>
            <a:r>
              <a:rPr lang="en-US" altLang="zh-CN" dirty="0"/>
              <a:t>SCELSE</a:t>
            </a:r>
            <a:r>
              <a:rPr lang="zh-CN" altLang="en-US" dirty="0"/>
              <a:t>）的研究人员，以及一名来自德国图宾根大学（</a:t>
            </a:r>
            <a:r>
              <a:rPr lang="en-US" altLang="zh-CN" dirty="0"/>
              <a:t>University of Tuebingen</a:t>
            </a:r>
            <a:r>
              <a:rPr lang="zh-CN" altLang="en-US" dirty="0"/>
              <a:t>）的研究生，凭着这套计算程序从</a:t>
            </a:r>
            <a:r>
              <a:rPr lang="en-US" altLang="zh-CN" dirty="0"/>
              <a:t>2700</a:t>
            </a:r>
            <a:r>
              <a:rPr lang="zh-CN" altLang="en-US" dirty="0"/>
              <a:t>多人中脱颖而出，摘下由隶属</a:t>
            </a:r>
            <a:r>
              <a:rPr lang="zh-CN" altLang="en-US" u="sng" dirty="0">
                <a:hlinkClick r:id="rId4"/>
              </a:rPr>
              <a:t>美国</a:t>
            </a:r>
            <a:r>
              <a:rPr lang="zh-CN" altLang="en-US" dirty="0"/>
              <a:t>国防部国防威胁降低局（</a:t>
            </a:r>
            <a:r>
              <a:rPr lang="en-US" altLang="zh-CN" dirty="0"/>
              <a:t>Defense Threat Reduction Agency</a:t>
            </a:r>
            <a:r>
              <a:rPr lang="zh-CN" altLang="en-US" dirty="0"/>
              <a:t>，简称</a:t>
            </a:r>
            <a:r>
              <a:rPr lang="en-US" altLang="zh-CN" dirty="0"/>
              <a:t>DTRA</a:t>
            </a:r>
            <a:r>
              <a:rPr lang="zh-CN" altLang="en-US" dirty="0"/>
              <a:t>）举办的计算程序挑战赛冠军（</a:t>
            </a:r>
            <a:r>
              <a:rPr lang="en-US" altLang="zh-CN" dirty="0"/>
              <a:t>Algorithm Challenge</a:t>
            </a:r>
            <a:r>
              <a:rPr lang="zh-CN" altLang="en-US" dirty="0"/>
              <a:t>），获得奖金</a:t>
            </a:r>
            <a:r>
              <a:rPr lang="en-US" altLang="zh-CN" dirty="0"/>
              <a:t>100</a:t>
            </a:r>
            <a:r>
              <a:rPr lang="zh-CN" altLang="en-US" dirty="0"/>
              <a:t>万美元（约</a:t>
            </a:r>
            <a:r>
              <a:rPr lang="en-US" altLang="zh-CN" dirty="0"/>
              <a:t>125</a:t>
            </a:r>
            <a:r>
              <a:rPr lang="zh-CN" altLang="en-US" dirty="0"/>
              <a:t>万新元）。这项比赛旨在协助该局进一步提升判断和制止生物威胁的能力。</a:t>
            </a:r>
            <a:endParaRPr lang="zh-CN" altLang="en-US" dirty="0"/>
          </a:p>
          <a:p>
            <a:pPr lvl="0"/>
            <a:r>
              <a:rPr lang="zh-CN" altLang="en-US" dirty="0"/>
              <a:t>根据比赛规定，参赛者或队伍必须编写一套计算程序，在限时一小时内分析主办单位提供的九组人体基因，即脱氧核糖核酸（</a:t>
            </a:r>
            <a:r>
              <a:rPr lang="en-US" altLang="zh-CN" dirty="0"/>
              <a:t>DNA</a:t>
            </a:r>
            <a:r>
              <a:rPr lang="zh-CN" altLang="en-US" dirty="0"/>
              <a:t>）样本，并与</a:t>
            </a:r>
            <a:r>
              <a:rPr lang="zh-CN" altLang="en-US" u="sng" dirty="0">
                <a:hlinkClick r:id="rId5"/>
              </a:rPr>
              <a:t>世界</a:t>
            </a:r>
            <a:r>
              <a:rPr lang="zh-CN" altLang="en-US" dirty="0"/>
              <a:t>上现有的数据档案库做比对，从中辨认出里头所含有的细菌，准确率必须高出</a:t>
            </a:r>
            <a:r>
              <a:rPr lang="en-US" altLang="zh-CN" dirty="0"/>
              <a:t>90</a:t>
            </a:r>
            <a:r>
              <a:rPr lang="zh-CN" altLang="en-US" dirty="0"/>
              <a:t>％。</a:t>
            </a:r>
            <a:endParaRPr lang="zh-CN" altLang="en-US" dirty="0"/>
          </a:p>
          <a:p>
            <a:pPr lvl="0"/>
            <a:r>
              <a:rPr lang="zh-CN" altLang="en-US" dirty="0"/>
              <a:t>由</a:t>
            </a:r>
            <a:r>
              <a:rPr lang="en-US" altLang="zh-CN" dirty="0"/>
              <a:t>SCELSE</a:t>
            </a:r>
            <a:r>
              <a:rPr lang="zh-CN" altLang="en-US" dirty="0"/>
              <a:t>派出的两名研究员是目前在南洋理工大学担任访问教授的图宾根大学教授赫森（</a:t>
            </a:r>
            <a:r>
              <a:rPr lang="en-US" altLang="zh-CN" dirty="0"/>
              <a:t>Daniel Huson</a:t>
            </a:r>
            <a:r>
              <a:rPr lang="zh-CN" altLang="en-US" dirty="0"/>
              <a:t>），以及</a:t>
            </a:r>
            <a:r>
              <a:rPr lang="zh-CN" altLang="en-US" u="sng" dirty="0">
                <a:hlinkClick r:id="rId3"/>
              </a:rPr>
              <a:t>新加坡国</a:t>
            </a:r>
            <a:r>
              <a:rPr lang="zh-CN" altLang="en-US" dirty="0"/>
              <a:t>立大学的解超博士。</a:t>
            </a:r>
            <a:endParaRPr lang="zh-CN" altLang="en-US" dirty="0"/>
          </a:p>
          <a:p>
            <a:pPr lvl="0"/>
            <a:r>
              <a:rPr lang="zh-CN" altLang="en-US" dirty="0"/>
              <a:t>长期钻研细菌的解超（</a:t>
            </a:r>
            <a:r>
              <a:rPr lang="en-US" altLang="zh-CN" dirty="0"/>
              <a:t>33</a:t>
            </a:r>
            <a:r>
              <a:rPr lang="zh-CN" altLang="en-US" dirty="0"/>
              <a:t>岁）昨天接受本报采访时表示，由他们三人耗时一个半月完成编写的计算程序，可在极短的时间内以超高准确度分析出九组基因样本中所含的五到数十种的细菌身份。</a:t>
            </a:r>
            <a:endParaRPr lang="zh-CN" altLang="en-US" dirty="0"/>
          </a:p>
          <a:p>
            <a:pPr lvl="0"/>
            <a:r>
              <a:rPr lang="zh-CN" altLang="en-US" dirty="0"/>
              <a:t>解超说：“一般上，要辨认这九组基因样本的细菌得花上几个星期到几个月，但我们的计算程序不但可在短短五分钟内做到这点，准确率还高达</a:t>
            </a:r>
            <a:r>
              <a:rPr lang="en-US" altLang="zh-CN" dirty="0"/>
              <a:t>91</a:t>
            </a:r>
            <a:r>
              <a:rPr lang="zh-CN" altLang="en-US" dirty="0"/>
              <a:t>％到</a:t>
            </a:r>
            <a:r>
              <a:rPr lang="en-US" altLang="zh-CN" dirty="0"/>
              <a:t>99</a:t>
            </a:r>
            <a:r>
              <a:rPr lang="zh-CN" altLang="en-US" dirty="0"/>
              <a:t>％。”</a:t>
            </a:r>
            <a:endParaRPr lang="zh-CN" altLang="en-US" dirty="0"/>
          </a:p>
          <a:p>
            <a:pPr lvl="0"/>
            <a:r>
              <a:rPr lang="zh-CN" altLang="en-US" dirty="0"/>
              <a:t>解超指出，这套计算程序可运用在国防领域，这包括及时阻止生物恐怖袭击发生，或避免它蔓延开来。他举例说，有关当局一旦发现有疑似生物恐怖袭击发生，相关人员可搜集血液样本，利用程序快速辨认细菌，进而协助当局研发出疫苗，避免恐怖袭击进一步扩散，让恐怖分子得逞。</a:t>
            </a:r>
            <a:endParaRPr lang="zh-CN" altLang="en-US" dirty="0"/>
          </a:p>
          <a:p>
            <a:pPr lvl="0"/>
            <a:r>
              <a:rPr lang="zh-CN" altLang="en-US" dirty="0"/>
              <a:t>另一方面，医疗机构和病人也可从这套程序中受惠，方便医生在短时间内确诊病人所感染的病菌，避免冗长的化验过程耽误病情，及时对症下药。</a:t>
            </a:r>
            <a:endParaRPr lang="zh-CN" altLang="en-US" dirty="0"/>
          </a:p>
          <a:p>
            <a:pPr lvl="0"/>
            <a:r>
              <a:rPr lang="zh-CN" altLang="en-US" dirty="0"/>
              <a:t>据了解，这套程序的知识产权仍属</a:t>
            </a:r>
            <a:r>
              <a:rPr lang="en-US" altLang="zh-CN" dirty="0"/>
              <a:t>SCELSE</a:t>
            </a:r>
            <a:r>
              <a:rPr lang="zh-CN" altLang="en-US" dirty="0"/>
              <a:t>，而美国政府可在“非独占性许可证”（</a:t>
            </a:r>
            <a:r>
              <a:rPr lang="en-US" altLang="zh-CN" dirty="0"/>
              <a:t>non-exclusive license</a:t>
            </a:r>
            <a:r>
              <a:rPr lang="zh-CN" altLang="en-US" dirty="0"/>
              <a:t>）下，让属下单位使用，协助提升防恐实力。</a:t>
            </a:r>
            <a:endParaRPr lang="zh-CN" altLang="en-US" dirty="0"/>
          </a:p>
        </p:txBody>
      </p:sp>
      <p:sp>
        <p:nvSpPr>
          <p:cNvPr id="91139" name="灯片编号占位符 3"/>
          <p:cNvSpPr txBox="1">
            <a:spLocks noGrp="1"/>
          </p:cNvSpPr>
          <p:nvPr>
            <p:ph type="sldNum" sz="quarter"/>
          </p:nvPr>
        </p:nvSpPr>
        <p:spPr>
          <a:xfrm>
            <a:off x="3886200" y="8686800"/>
            <a:ext cx="2971800" cy="457200"/>
          </a:xfrm>
          <a:prstGeom prst="rect">
            <a:avLst/>
          </a:prstGeom>
          <a:noFill/>
          <a:ln w="9525">
            <a:noFill/>
          </a:ln>
        </p:spPr>
        <p:txBody>
          <a:bodyPr wrap="square" lIns="91440" tIns="45720" rIns="91440" bIns="45720" anchor="b"/>
          <a:p>
            <a:pPr lvl="0" algn="r"/>
            <a:fld id="{9A0DB2DC-4C9A-4742-B13C-FB6460FD3503}" type="slidenum">
              <a:rPr lang="en-US" altLang="zh-CN" sz="1200" dirty="0">
                <a:latin typeface="Times New Roman" panose="02020603050405020304" pitchFamily="18" charset="0"/>
              </a:rPr>
            </a:fld>
            <a:endParaRPr lang="en-US" altLang="zh-CN" sz="1200" dirty="0">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19458" name="Rectangle 1"/>
          <p:cNvSpPr>
            <a:spLocks noTextEdit="1"/>
          </p:cNvSpPr>
          <p:nvPr>
            <p:ph type="sldImg"/>
          </p:nvPr>
        </p:nvSpPr>
        <p:spPr>
          <a:xfrm>
            <a:off x="1347788" y="912813"/>
            <a:ext cx="4159250" cy="3121025"/>
          </a:xfrm>
          <a:solidFill>
            <a:srgbClr val="FFFFFF"/>
          </a:solidFill>
        </p:spPr>
      </p:sp>
      <p:sp>
        <p:nvSpPr>
          <p:cNvPr id="19459" name="Rectangle 2"/>
          <p:cNvSpPr/>
          <p:nvPr>
            <p:ph type="body"/>
          </p:nvPr>
        </p:nvSpPr>
        <p:spPr>
          <a:xfrm>
            <a:off x="1046163" y="4338638"/>
            <a:ext cx="4767262" cy="3462337"/>
          </a:xfrm>
        </p:spPr>
        <p:txBody>
          <a:bodyPr wrap="none" lIns="91440" tIns="45720" rIns="91440" bIns="45720" anchor="ctr"/>
          <a:p>
            <a:pPr lvl="0" eaLnBrk="1" hangingPunct="1"/>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1506" name="Rectangle 1"/>
          <p:cNvSpPr>
            <a:spLocks noTextEdit="1"/>
          </p:cNvSpPr>
          <p:nvPr>
            <p:ph type="sldImg"/>
          </p:nvPr>
        </p:nvSpPr>
        <p:spPr>
          <a:xfrm>
            <a:off x="1347788" y="912813"/>
            <a:ext cx="4159250" cy="3121025"/>
          </a:xfrm>
          <a:solidFill>
            <a:srgbClr val="FFFFFF"/>
          </a:solidFill>
        </p:spPr>
      </p:sp>
      <p:sp>
        <p:nvSpPr>
          <p:cNvPr id="21507" name="Rectangle 2"/>
          <p:cNvSpPr/>
          <p:nvPr>
            <p:ph type="body"/>
          </p:nvPr>
        </p:nvSpPr>
        <p:spPr>
          <a:xfrm>
            <a:off x="1046163" y="4338638"/>
            <a:ext cx="4767262" cy="3462337"/>
          </a:xfrm>
        </p:spPr>
        <p:txBody>
          <a:bodyPr wrap="none" lIns="91440" tIns="45720" rIns="91440" bIns="45720" anchor="ctr"/>
          <a:p>
            <a:pPr lvl="0" eaLnBrk="1" hangingPunct="1"/>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23554" name="Rectangle 1"/>
          <p:cNvSpPr>
            <a:spLocks noTextEdit="1"/>
          </p:cNvSpPr>
          <p:nvPr>
            <p:ph type="sldImg"/>
          </p:nvPr>
        </p:nvSpPr>
        <p:spPr>
          <a:xfrm>
            <a:off x="1347788" y="912813"/>
            <a:ext cx="4159250" cy="3121025"/>
          </a:xfrm>
          <a:solidFill>
            <a:srgbClr val="FFFFFF"/>
          </a:solidFill>
        </p:spPr>
      </p:sp>
      <p:sp>
        <p:nvSpPr>
          <p:cNvPr id="23555" name="Rectangle 2"/>
          <p:cNvSpPr/>
          <p:nvPr>
            <p:ph type="body"/>
          </p:nvPr>
        </p:nvSpPr>
        <p:spPr>
          <a:xfrm>
            <a:off x="1046163" y="4338638"/>
            <a:ext cx="4767262" cy="3462337"/>
          </a:xfrm>
        </p:spPr>
        <p:txBody>
          <a:bodyPr wrap="none" lIns="91440" tIns="45720" rIns="91440" bIns="45720" anchor="ctr"/>
          <a:p>
            <a:pPr lvl="0" eaLnBrk="1" hangingPunct="1"/>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2770" name="Rectangle 1026"/>
          <p:cNvSpPr>
            <a:spLocks noTextEdit="1"/>
          </p:cNvSpPr>
          <p:nvPr>
            <p:ph type="sldImg"/>
          </p:nvPr>
        </p:nvSpPr>
        <p:spPr>
          <a:xfrm>
            <a:off x="1347788" y="912813"/>
            <a:ext cx="4159250" cy="3121025"/>
          </a:xfrm>
          <a:solidFill>
            <a:srgbClr val="FFFFFF"/>
          </a:solidFill>
        </p:spPr>
      </p:sp>
      <p:sp>
        <p:nvSpPr>
          <p:cNvPr id="32771" name="Rectangle 1027"/>
          <p:cNvSpPr/>
          <p:nvPr>
            <p:ph type="body"/>
          </p:nvPr>
        </p:nvSpPr>
        <p:spPr>
          <a:xfrm>
            <a:off x="1046163" y="4338638"/>
            <a:ext cx="4767262" cy="3460750"/>
          </a:xfrm>
        </p:spPr>
        <p:txBody>
          <a:bodyPr wrap="none" lIns="91440" tIns="45720" rIns="91440" bIns="45720" anchor="ctr"/>
          <a:p>
            <a:pPr lvl="0" eaLnBrk="1" hangingPunct="1"/>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7889" name="Rectangle 2"/>
          <p:cNvSpPr>
            <a:spLocks noTextEdit="1"/>
          </p:cNvSpPr>
          <p:nvPr>
            <p:ph type="sldImg"/>
          </p:nvPr>
        </p:nvSpPr>
        <p:spPr>
          <a:xfrm>
            <a:off x="1165225" y="692150"/>
            <a:ext cx="4527550" cy="3395663"/>
          </a:xfrm>
        </p:spPr>
      </p:sp>
      <p:sp>
        <p:nvSpPr>
          <p:cNvPr id="37890" name="Text Box 3"/>
          <p:cNvSpPr/>
          <p:nvPr>
            <p:ph type="body"/>
          </p:nvPr>
        </p:nvSpPr>
        <p:spPr/>
        <p:txBody>
          <a:bodyPr wrap="square" lIns="91440" tIns="45720" rIns="91440" bIns="45720" anchor="t"/>
          <a:p>
            <a:pPr lvl="0" eaLnBrk="1" hangingPunct="1"/>
            <a:r>
              <a:rPr lang="en-US" altLang="zh-CN" dirty="0"/>
              <a:t>independent and identically distributed (</a:t>
            </a:r>
            <a:r>
              <a:rPr lang="en-US" altLang="zh-CN" dirty="0">
                <a:solidFill>
                  <a:srgbClr val="CC0033"/>
                </a:solidFill>
              </a:rPr>
              <a:t>iid</a:t>
            </a:r>
            <a:r>
              <a:rPr lang="en-US" altLang="zh-CN" dirty="0"/>
              <a:t>) </a:t>
            </a:r>
            <a:endParaRPr lang="en-US" altLang="zh-CN" dirty="0"/>
          </a:p>
          <a:p>
            <a:pPr lvl="0" eaLnBrk="1" hangingPunct="1"/>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p:sp>
        <p:nvSpPr>
          <p:cNvPr id="39938" name="Rectangle 1"/>
          <p:cNvSpPr>
            <a:spLocks noTextEdit="1"/>
          </p:cNvSpPr>
          <p:nvPr>
            <p:ph type="sldImg"/>
          </p:nvPr>
        </p:nvSpPr>
        <p:spPr>
          <a:xfrm>
            <a:off x="1347788" y="912813"/>
            <a:ext cx="4159250" cy="3121025"/>
          </a:xfrm>
          <a:solidFill>
            <a:srgbClr val="FFFFFF"/>
          </a:solidFill>
        </p:spPr>
      </p:sp>
      <p:sp>
        <p:nvSpPr>
          <p:cNvPr id="39939" name="Rectangle 2"/>
          <p:cNvSpPr/>
          <p:nvPr>
            <p:ph type="body"/>
          </p:nvPr>
        </p:nvSpPr>
        <p:spPr>
          <a:xfrm>
            <a:off x="1046163" y="4338638"/>
            <a:ext cx="4767262" cy="3462337"/>
          </a:xfrm>
        </p:spPr>
        <p:txBody>
          <a:bodyPr wrap="none" lIns="91440" tIns="45720" rIns="91440" bIns="45720" anchor="ctr"/>
          <a:p>
            <a:pPr lvl="0" eaLnBrk="1" hangingPunct="1"/>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985" name="幻灯片图像占位符 1"/>
          <p:cNvSpPr>
            <a:spLocks noTextEdit="1"/>
          </p:cNvSpPr>
          <p:nvPr>
            <p:ph type="sldImg"/>
          </p:nvPr>
        </p:nvSpPr>
        <p:spPr/>
      </p:sp>
      <p:sp>
        <p:nvSpPr>
          <p:cNvPr id="41986" name="文本占位符 2"/>
          <p:cNvSpPr/>
          <p:nvPr>
            <p:ph type="body"/>
          </p:nvPr>
        </p:nvSpPr>
        <p:spPr/>
        <p:txBody>
          <a:bodyPr wrap="square" lIns="91440" tIns="45720" rIns="91440" bIns="45720" anchor="t"/>
          <a:p>
            <a:pPr lvl="0"/>
            <a:r>
              <a:rPr lang="zh-CN" altLang="en-US"/>
              <a:t> </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gradFill rotWithShape="0">
          <a:gsLst>
            <a:gs pos="0">
              <a:schemeClr val="bg2"/>
            </a:gs>
            <a:gs pos="50000">
              <a:schemeClr val="bg1"/>
            </a:gs>
            <a:gs pos="100000">
              <a:schemeClr val="bg2"/>
            </a:gs>
          </a:gsLst>
          <a:lin ang="5400000" scaled="1"/>
          <a:tileRect/>
        </a:gradFill>
        <a:effectLst/>
      </p:bgPr>
    </p:bg>
    <p:spTree>
      <p:nvGrpSpPr>
        <p:cNvPr id="1" name=""/>
        <p:cNvGrpSpPr/>
        <p:nvPr/>
      </p:nvGrpSpPr>
      <p:grpSpPr>
        <a:xfrm>
          <a:off x="0" y="0"/>
          <a:ext cx="0" cy="0"/>
          <a:chOff x="0" y="0"/>
          <a:chExt cx="0" cy="0"/>
        </a:xfrm>
      </p:grpSpPr>
      <p:grpSp>
        <p:nvGrpSpPr>
          <p:cNvPr id="2050" name="Group 2"/>
          <p:cNvGrpSpPr/>
          <p:nvPr/>
        </p:nvGrpSpPr>
        <p:grpSpPr>
          <a:xfrm>
            <a:off x="0" y="0"/>
            <a:ext cx="9144000" cy="6858000"/>
            <a:chOff x="0" y="0"/>
            <a:chExt cx="5760" cy="4320"/>
          </a:xfrm>
        </p:grpSpPr>
        <p:grpSp>
          <p:nvGrpSpPr>
            <p:cNvPr id="2051" name="Group 3"/>
            <p:cNvGrpSpPr/>
            <p:nvPr userDrawn="1"/>
          </p:nvGrpSpPr>
          <p:grpSpPr>
            <a:xfrm>
              <a:off x="0" y="0"/>
              <a:ext cx="5568" cy="4320"/>
              <a:chOff x="0" y="0"/>
              <a:chExt cx="5568" cy="4320"/>
            </a:xfrm>
          </p:grpSpPr>
          <p:grpSp>
            <p:nvGrpSpPr>
              <p:cNvPr id="2052" name="Group 4"/>
              <p:cNvGrpSpPr/>
              <p:nvPr userDrawn="1"/>
            </p:nvGrpSpPr>
            <p:grpSpPr>
              <a:xfrm>
                <a:off x="0" y="0"/>
                <a:ext cx="3216" cy="3072"/>
                <a:chOff x="0" y="0"/>
                <a:chExt cx="2928" cy="2784"/>
              </a:xfrm>
            </p:grpSpPr>
            <p:sp>
              <p:nvSpPr>
                <p:cNvPr id="2053" name="Oval 5"/>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54" name="Oval 6"/>
                <p:cNvSpPr/>
                <p:nvPr userDrawn="1"/>
              </p:nvSpPr>
              <p:spPr>
                <a:xfrm>
                  <a:off x="240" y="240"/>
                  <a:ext cx="2445" cy="230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55" name="Oval 7"/>
                <p:cNvSpPr/>
                <p:nvPr userDrawn="1"/>
              </p:nvSpPr>
              <p:spPr>
                <a:xfrm>
                  <a:off x="480" y="480"/>
                  <a:ext cx="1968" cy="1822"/>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56" name="Oval 8"/>
                <p:cNvSpPr/>
                <p:nvPr userDrawn="1"/>
              </p:nvSpPr>
              <p:spPr>
                <a:xfrm>
                  <a:off x="720" y="720"/>
                  <a:ext cx="1488" cy="1349"/>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57" name="Oval 9"/>
                <p:cNvSpPr/>
                <p:nvPr userDrawn="1"/>
              </p:nvSpPr>
              <p:spPr>
                <a:xfrm>
                  <a:off x="912" y="912"/>
                  <a:ext cx="1103" cy="962"/>
                </a:xfrm>
                <a:prstGeom prst="ellipse">
                  <a:avLst/>
                </a:prstGeom>
                <a:noFill/>
                <a:ln w="9525" cap="flat" cmpd="sng">
                  <a:solidFill>
                    <a:schemeClr val="accent1"/>
                  </a:solidFill>
                  <a:prstDash val="sysDot"/>
                  <a:round/>
                  <a:headEnd type="none" w="med" len="med"/>
                  <a:tailEnd type="none" w="med" len="med"/>
                </a:ln>
              </p:spPr>
              <p:txBody>
                <a:bodyPr wrap="none" anchor="ctr"/>
                <a:p>
                  <a:pPr lvl="0"/>
                  <a:endParaRPr lang="zh-CN" altLang="en-US" dirty="0"/>
                </a:p>
              </p:txBody>
            </p:sp>
          </p:grpSp>
          <p:grpSp>
            <p:nvGrpSpPr>
              <p:cNvPr id="2058" name="Group 10"/>
              <p:cNvGrpSpPr/>
              <p:nvPr userDrawn="1"/>
            </p:nvGrpSpPr>
            <p:grpSpPr>
              <a:xfrm>
                <a:off x="2016" y="2016"/>
                <a:ext cx="2448" cy="2304"/>
                <a:chOff x="0" y="0"/>
                <a:chExt cx="2928" cy="2784"/>
              </a:xfrm>
            </p:grpSpPr>
            <p:sp>
              <p:nvSpPr>
                <p:cNvPr id="2059" name="Oval 11"/>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0" name="Oval 12"/>
                <p:cNvSpPr/>
                <p:nvPr userDrawn="1"/>
              </p:nvSpPr>
              <p:spPr>
                <a:xfrm>
                  <a:off x="240" y="240"/>
                  <a:ext cx="2447" cy="2303"/>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1" name="Oval 13"/>
                <p:cNvSpPr/>
                <p:nvPr userDrawn="1"/>
              </p:nvSpPr>
              <p:spPr>
                <a:xfrm>
                  <a:off x="480" y="480"/>
                  <a:ext cx="1970" cy="1826"/>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2" name="Oval 14"/>
                <p:cNvSpPr/>
                <p:nvPr userDrawn="1"/>
              </p:nvSpPr>
              <p:spPr>
                <a:xfrm>
                  <a:off x="720" y="720"/>
                  <a:ext cx="1488" cy="134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3" name="Oval 15"/>
                <p:cNvSpPr/>
                <p:nvPr userDrawn="1"/>
              </p:nvSpPr>
              <p:spPr>
                <a:xfrm>
                  <a:off x="911" y="912"/>
                  <a:ext cx="1105" cy="958"/>
                </a:xfrm>
                <a:prstGeom prst="ellipse">
                  <a:avLst/>
                </a:prstGeom>
                <a:noFill/>
                <a:ln w="9525" cap="flat" cmpd="sng">
                  <a:solidFill>
                    <a:schemeClr val="accent1"/>
                  </a:solidFill>
                  <a:prstDash val="sysDot"/>
                  <a:round/>
                  <a:headEnd type="none" w="med" len="med"/>
                  <a:tailEnd type="none" w="med" len="med"/>
                </a:ln>
              </p:spPr>
              <p:txBody>
                <a:bodyPr wrap="none" anchor="ctr"/>
                <a:p>
                  <a:pPr lvl="0"/>
                  <a:endParaRPr lang="zh-CN" altLang="en-US" dirty="0"/>
                </a:p>
              </p:txBody>
            </p:sp>
          </p:grpSp>
          <p:grpSp>
            <p:nvGrpSpPr>
              <p:cNvPr id="2064" name="Group 16"/>
              <p:cNvGrpSpPr/>
              <p:nvPr userDrawn="1"/>
            </p:nvGrpSpPr>
            <p:grpSpPr>
              <a:xfrm>
                <a:off x="2832" y="96"/>
                <a:ext cx="2736" cy="2592"/>
                <a:chOff x="0" y="0"/>
                <a:chExt cx="2928" cy="2784"/>
              </a:xfrm>
            </p:grpSpPr>
            <p:sp>
              <p:nvSpPr>
                <p:cNvPr id="2065" name="Oval 17"/>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6" name="Oval 18"/>
                <p:cNvSpPr/>
                <p:nvPr userDrawn="1"/>
              </p:nvSpPr>
              <p:spPr>
                <a:xfrm>
                  <a:off x="240" y="240"/>
                  <a:ext cx="2452" cy="2305"/>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7" name="Oval 19"/>
                <p:cNvSpPr/>
                <p:nvPr userDrawn="1"/>
              </p:nvSpPr>
              <p:spPr>
                <a:xfrm>
                  <a:off x="481" y="480"/>
                  <a:ext cx="1967" cy="182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8" name="Oval 20"/>
                <p:cNvSpPr/>
                <p:nvPr userDrawn="1"/>
              </p:nvSpPr>
              <p:spPr>
                <a:xfrm>
                  <a:off x="720" y="720"/>
                  <a:ext cx="1488" cy="1347"/>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p>
              </p:txBody>
            </p:sp>
            <p:sp>
              <p:nvSpPr>
                <p:cNvPr id="2069" name="Oval 21"/>
                <p:cNvSpPr/>
                <p:nvPr userDrawn="1"/>
              </p:nvSpPr>
              <p:spPr>
                <a:xfrm>
                  <a:off x="912" y="912"/>
                  <a:ext cx="1104" cy="960"/>
                </a:xfrm>
                <a:prstGeom prst="ellipse">
                  <a:avLst/>
                </a:prstGeom>
                <a:noFill/>
                <a:ln w="9525" cap="flat" cmpd="sng">
                  <a:solidFill>
                    <a:schemeClr val="accent1"/>
                  </a:solidFill>
                  <a:prstDash val="sysDot"/>
                  <a:round/>
                  <a:headEnd type="none" w="med" len="med"/>
                  <a:tailEnd type="none" w="med" len="med"/>
                </a:ln>
              </p:spPr>
              <p:txBody>
                <a:bodyPr wrap="none" anchor="ctr"/>
                <a:p>
                  <a:pPr lvl="0"/>
                  <a:endParaRPr lang="zh-CN" altLang="en-US" dirty="0"/>
                </a:p>
              </p:txBody>
            </p:sp>
          </p:grpSp>
        </p:grpSp>
        <p:sp>
          <p:nvSpPr>
            <p:cNvPr id="2070" name="Line 22"/>
            <p:cNvSpPr/>
            <p:nvPr userDrawn="1"/>
          </p:nvSpPr>
          <p:spPr>
            <a:xfrm flipH="1">
              <a:off x="0" y="1536"/>
              <a:ext cx="1584" cy="2160"/>
            </a:xfrm>
            <a:prstGeom prst="line">
              <a:avLst/>
            </a:prstGeom>
            <a:ln w="9525" cap="flat" cmpd="sng">
              <a:solidFill>
                <a:schemeClr val="accent1"/>
              </a:solidFill>
              <a:prstDash val="dash"/>
              <a:round/>
              <a:headEnd type="none" w="med" len="med"/>
              <a:tailEnd type="none" w="med" len="med"/>
            </a:ln>
          </p:spPr>
          <p:txBody>
            <a:bodyPr anchor="t"/>
            <a:p>
              <a:pPr lvl="0"/>
              <a:endParaRPr lang="zh-CN" altLang="en-US"/>
            </a:p>
          </p:txBody>
        </p:sp>
        <p:sp>
          <p:nvSpPr>
            <p:cNvPr id="2071" name="Line 23"/>
            <p:cNvSpPr/>
            <p:nvPr userDrawn="1"/>
          </p:nvSpPr>
          <p:spPr>
            <a:xfrm>
              <a:off x="4176" y="1392"/>
              <a:ext cx="1584" cy="1728"/>
            </a:xfrm>
            <a:prstGeom prst="line">
              <a:avLst/>
            </a:prstGeom>
            <a:ln w="9525" cap="flat" cmpd="sng">
              <a:solidFill>
                <a:schemeClr val="accent1"/>
              </a:solidFill>
              <a:prstDash val="dash"/>
              <a:round/>
              <a:headEnd type="none" w="med" len="med"/>
              <a:tailEnd type="none" w="med" len="med"/>
            </a:ln>
          </p:spPr>
          <p:txBody>
            <a:bodyPr anchor="t"/>
            <a:p>
              <a:pPr lvl="0"/>
              <a:endParaRPr lang="zh-CN" altLang="en-US"/>
            </a:p>
          </p:txBody>
        </p:sp>
        <p:sp>
          <p:nvSpPr>
            <p:cNvPr id="2072" name="Line 24"/>
            <p:cNvSpPr/>
            <p:nvPr userDrawn="1"/>
          </p:nvSpPr>
          <p:spPr>
            <a:xfrm flipV="1">
              <a:off x="3216" y="0"/>
              <a:ext cx="240" cy="3120"/>
            </a:xfrm>
            <a:prstGeom prst="line">
              <a:avLst/>
            </a:prstGeom>
            <a:ln w="9525" cap="flat" cmpd="sng">
              <a:solidFill>
                <a:schemeClr val="accent1"/>
              </a:solidFill>
              <a:prstDash val="solid"/>
              <a:round/>
              <a:headEnd type="none" w="med" len="med"/>
              <a:tailEnd type="none" w="med" len="med"/>
            </a:ln>
          </p:spPr>
          <p:txBody>
            <a:bodyPr anchor="t"/>
            <a:p>
              <a:pPr lvl="0"/>
              <a:endParaRPr lang="zh-CN" altLang="en-US"/>
            </a:p>
          </p:txBody>
        </p:sp>
      </p:grpSp>
      <p:sp>
        <p:nvSpPr>
          <p:cNvPr id="4121" name="Rectangle 25"/>
          <p:cNvSpPr>
            <a:spLocks noGrp="1" noChangeArrowheads="1"/>
          </p:cNvSpPr>
          <p:nvPr>
            <p:ph type="ctrTitle"/>
          </p:nvPr>
        </p:nvSpPr>
        <p:spPr>
          <a:xfrm>
            <a:off x="685800" y="2286000"/>
            <a:ext cx="77724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41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fontAlgn="base"/>
            <a:r>
              <a:rPr lang="zh-CN" altLang="en-US" strike="noStrike" noProof="1"/>
              <a:t>单击此处编辑母版副标题样式</a:t>
            </a:r>
            <a:endParaRPr lang="zh-CN" altLang="en-US" strike="noStrike" noProof="1"/>
          </a:p>
        </p:txBody>
      </p:sp>
      <p:sp>
        <p:nvSpPr>
          <p:cNvPr id="49" name="Rectangle 27"/>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indent="0" algn="l" defTabSz="914400" rtl="0" eaLnBrk="1" fontAlgn="base" latinLnBrk="0" hangingPunct="1">
              <a:lnSpc>
                <a:spcPct val="100000"/>
              </a:lnSpc>
              <a:spcBef>
                <a:spcPct val="0"/>
              </a:spcBef>
              <a:spcAft>
                <a:spcPct val="0"/>
              </a:spcAft>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50" name="Rectangle 28"/>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defRPr b="0"/>
            </a:lvl1pPr>
          </a:lstStyle>
          <a:p>
            <a:pPr marL="0" marR="0" indent="0" defTabSz="914400" rtl="0" eaLnBrk="1" fontAlgn="base" latinLnBrk="0" hangingPunct="1">
              <a:lnSpc>
                <a:spcPct val="100000"/>
              </a:lnSpc>
              <a:spcBef>
                <a:spcPct val="0"/>
              </a:spcBef>
              <a:spcAft>
                <a:spcPct val="0"/>
              </a:spcAft>
              <a:buClrTx/>
              <a:buSzTx/>
              <a:buFontTx/>
              <a:buNone/>
              <a:defRPr/>
            </a:pPr>
            <a:endParaRPr kumimoji="0" lang="en-US" altLang="zh-CN" i="0" kern="1200" cap="none" spc="0" normalizeH="0" baseline="0" noProof="0">
              <a:solidFill>
                <a:schemeClr val="tx1"/>
              </a:solidFill>
              <a:latin typeface="+mn-lt"/>
              <a:ea typeface="宋体" panose="02010600030101010101" pitchFamily="2" charset="-122"/>
              <a:cs typeface="+mn-cs"/>
            </a:endParaRPr>
          </a:p>
        </p:txBody>
      </p:sp>
      <p:sp>
        <p:nvSpPr>
          <p:cNvPr id="51" name="Rectangle 29"/>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p>
            <a:pPr algn="r" fontAlgn="base"/>
            <a:fld id="{9A0DB2DC-4C9A-4742-B13C-FB6460FD3503}" type="slidenum">
              <a:rPr lang="en-US" altLang="zh-CN" sz="1400" noProof="1" dirty="0">
                <a:latin typeface="Times New Roman" panose="02020603050405020304" pitchFamily="18" charset="0"/>
                <a:ea typeface="宋体" panose="02010600030101010101" pitchFamily="2" charset="-122"/>
                <a:cs typeface="+mn-ea"/>
              </a:rPr>
            </a:fld>
            <a:endParaRPr lang="en-US" altLang="zh-CN" sz="1400" noProof="1" dirty="0">
              <a:latin typeface="Times New Roman" panose="02020603050405020304" pitchFamily="18"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676900"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sz="half" idx="1"/>
          </p:nvPr>
        </p:nvSpPr>
        <p:spPr>
          <a:xfrm>
            <a:off x="685800" y="1981200"/>
            <a:ext cx="3810000"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剪贴画占位符 3"/>
          <p:cNvSpPr>
            <a:spLocks noGrp="1"/>
          </p:cNvSpPr>
          <p:nvPr>
            <p:ph type="clipArt" sz="half" idx="2"/>
          </p:nvPr>
        </p:nvSpPr>
        <p:spPr>
          <a:xfrm>
            <a:off x="4648200" y="1981200"/>
            <a:ext cx="3810000" cy="41148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accent2"/>
              </a:buClr>
              <a:buSzPct val="110000"/>
              <a:buFontTx/>
              <a:buNone/>
              <a:defRPr/>
            </a:pPr>
            <a:endParaRPr kumimoji="1" lang="zh-CN" alt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tileRect/>
        </a:gradFill>
        <a:effectLst/>
      </p:bgPr>
    </p:bg>
    <p:spTree>
      <p:nvGrpSpPr>
        <p:cNvPr id="1" name=""/>
        <p:cNvGrpSpPr/>
        <p:nvPr/>
      </p:nvGrpSpPr>
      <p:grpSpPr/>
      <p:grpSp>
        <p:nvGrpSpPr>
          <p:cNvPr id="1026" name="Group 2"/>
          <p:cNvGrpSpPr/>
          <p:nvPr/>
        </p:nvGrpSpPr>
        <p:grpSpPr>
          <a:xfrm>
            <a:off x="0" y="0"/>
            <a:ext cx="8839200" cy="6858000"/>
            <a:chOff x="0" y="0"/>
            <a:chExt cx="5568" cy="4320"/>
          </a:xfrm>
        </p:grpSpPr>
        <p:grpSp>
          <p:nvGrpSpPr>
            <p:cNvPr id="1027" name="Group 3"/>
            <p:cNvGrpSpPr/>
            <p:nvPr userDrawn="1"/>
          </p:nvGrpSpPr>
          <p:grpSpPr>
            <a:xfrm>
              <a:off x="0" y="0"/>
              <a:ext cx="3216" cy="3072"/>
              <a:chOff x="0" y="0"/>
              <a:chExt cx="2928" cy="2784"/>
            </a:xfrm>
          </p:grpSpPr>
          <p:sp>
            <p:nvSpPr>
              <p:cNvPr id="1028" name="Oval 4"/>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29" name="Oval 5"/>
              <p:cNvSpPr/>
              <p:nvPr userDrawn="1"/>
            </p:nvSpPr>
            <p:spPr>
              <a:xfrm>
                <a:off x="240" y="240"/>
                <a:ext cx="2445" cy="230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30" name="Oval 6"/>
              <p:cNvSpPr/>
              <p:nvPr userDrawn="1"/>
            </p:nvSpPr>
            <p:spPr>
              <a:xfrm>
                <a:off x="480" y="480"/>
                <a:ext cx="1968" cy="1822"/>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31" name="Oval 7"/>
              <p:cNvSpPr/>
              <p:nvPr userDrawn="1"/>
            </p:nvSpPr>
            <p:spPr>
              <a:xfrm>
                <a:off x="720" y="720"/>
                <a:ext cx="1488" cy="1349"/>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32" name="Oval 8"/>
              <p:cNvSpPr/>
              <p:nvPr userDrawn="1"/>
            </p:nvSpPr>
            <p:spPr>
              <a:xfrm>
                <a:off x="912" y="912"/>
                <a:ext cx="1103" cy="962"/>
              </a:xfrm>
              <a:prstGeom prst="ellipse">
                <a:avLst/>
              </a:prstGeom>
              <a:noFill/>
              <a:ln w="9525" cap="flat" cmpd="sng">
                <a:solidFill>
                  <a:schemeClr val="accent1"/>
                </a:solidFill>
                <a:prstDash val="sysDot"/>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grpSp>
        <p:grpSp>
          <p:nvGrpSpPr>
            <p:cNvPr id="1033" name="Group 9"/>
            <p:cNvGrpSpPr/>
            <p:nvPr userDrawn="1"/>
          </p:nvGrpSpPr>
          <p:grpSpPr>
            <a:xfrm>
              <a:off x="2016" y="2016"/>
              <a:ext cx="2448" cy="2304"/>
              <a:chOff x="0" y="0"/>
              <a:chExt cx="2928" cy="2784"/>
            </a:xfrm>
          </p:grpSpPr>
          <p:sp>
            <p:nvSpPr>
              <p:cNvPr id="1034" name="Oval 10"/>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35" name="Oval 11"/>
              <p:cNvSpPr/>
              <p:nvPr userDrawn="1"/>
            </p:nvSpPr>
            <p:spPr>
              <a:xfrm>
                <a:off x="240" y="240"/>
                <a:ext cx="2447" cy="2303"/>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36" name="Oval 12"/>
              <p:cNvSpPr/>
              <p:nvPr userDrawn="1"/>
            </p:nvSpPr>
            <p:spPr>
              <a:xfrm>
                <a:off x="480" y="480"/>
                <a:ext cx="1970" cy="1826"/>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37" name="Oval 13"/>
              <p:cNvSpPr/>
              <p:nvPr userDrawn="1"/>
            </p:nvSpPr>
            <p:spPr>
              <a:xfrm>
                <a:off x="720" y="720"/>
                <a:ext cx="1488" cy="134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38" name="Oval 14"/>
              <p:cNvSpPr/>
              <p:nvPr userDrawn="1"/>
            </p:nvSpPr>
            <p:spPr>
              <a:xfrm>
                <a:off x="911" y="912"/>
                <a:ext cx="1105" cy="958"/>
              </a:xfrm>
              <a:prstGeom prst="ellipse">
                <a:avLst/>
              </a:prstGeom>
              <a:noFill/>
              <a:ln w="9525" cap="flat" cmpd="sng">
                <a:solidFill>
                  <a:schemeClr val="accent1"/>
                </a:solidFill>
                <a:prstDash val="sysDot"/>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grpSp>
        <p:grpSp>
          <p:nvGrpSpPr>
            <p:cNvPr id="1039" name="Group 15"/>
            <p:cNvGrpSpPr/>
            <p:nvPr userDrawn="1"/>
          </p:nvGrpSpPr>
          <p:grpSpPr>
            <a:xfrm>
              <a:off x="2832" y="96"/>
              <a:ext cx="2736" cy="2592"/>
              <a:chOff x="0" y="0"/>
              <a:chExt cx="2928" cy="2784"/>
            </a:xfrm>
          </p:grpSpPr>
          <p:sp>
            <p:nvSpPr>
              <p:cNvPr id="1040" name="Oval 16"/>
              <p:cNvSpPr/>
              <p:nvPr userDrawn="1"/>
            </p:nvSpPr>
            <p:spPr>
              <a:xfrm>
                <a:off x="0" y="0"/>
                <a:ext cx="2928" cy="278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41" name="Oval 17"/>
              <p:cNvSpPr/>
              <p:nvPr userDrawn="1"/>
            </p:nvSpPr>
            <p:spPr>
              <a:xfrm>
                <a:off x="240" y="240"/>
                <a:ext cx="2452" cy="2305"/>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42" name="Oval 18"/>
              <p:cNvSpPr/>
              <p:nvPr userDrawn="1"/>
            </p:nvSpPr>
            <p:spPr>
              <a:xfrm>
                <a:off x="481" y="480"/>
                <a:ext cx="1967" cy="1824"/>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43" name="Oval 19"/>
              <p:cNvSpPr/>
              <p:nvPr userDrawn="1"/>
            </p:nvSpPr>
            <p:spPr>
              <a:xfrm>
                <a:off x="720" y="720"/>
                <a:ext cx="1488" cy="1347"/>
              </a:xfrm>
              <a:prstGeom prst="ellipse">
                <a:avLst/>
              </a:prstGeom>
              <a:noFill/>
              <a:ln w="9525" cap="flat" cmpd="sng">
                <a:solidFill>
                  <a:schemeClr val="accent1"/>
                </a:solidFill>
                <a:prstDash val="solid"/>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sp>
            <p:nvSpPr>
              <p:cNvPr id="1044" name="Oval 20"/>
              <p:cNvSpPr/>
              <p:nvPr userDrawn="1"/>
            </p:nvSpPr>
            <p:spPr>
              <a:xfrm>
                <a:off x="912" y="912"/>
                <a:ext cx="1104" cy="960"/>
              </a:xfrm>
              <a:prstGeom prst="ellipse">
                <a:avLst/>
              </a:prstGeom>
              <a:noFill/>
              <a:ln w="9525" cap="flat" cmpd="sng">
                <a:solidFill>
                  <a:schemeClr val="accent1"/>
                </a:solidFill>
                <a:prstDash val="sysDot"/>
                <a:round/>
                <a:headEnd type="none" w="med" len="med"/>
                <a:tailEnd type="none" w="med" len="med"/>
              </a:ln>
            </p:spPr>
            <p:txBody>
              <a:bodyPr wrap="none" anchor="ctr"/>
              <a:p>
                <a:pPr lvl="0"/>
                <a:endParaRPr lang="zh-CN" altLang="en-US" dirty="0">
                  <a:latin typeface="Arial" panose="020B0604020202020204" pitchFamily="34" charset="0"/>
                  <a:ea typeface="宋体" panose="02010600030101010101" pitchFamily="2" charset="-122"/>
                </a:endParaRPr>
              </a:p>
            </p:txBody>
          </p:sp>
        </p:grpSp>
      </p:grpSp>
      <p:sp>
        <p:nvSpPr>
          <p:cNvPr id="1045" name="Rectangle 21"/>
          <p:cNvSpPr>
            <a:spLocks noGrp="1"/>
          </p:cNvSpPr>
          <p:nvPr>
            <p:ph type="title"/>
          </p:nvPr>
        </p:nvSpPr>
        <p:spPr>
          <a:xfrm>
            <a:off x="685800" y="609600"/>
            <a:ext cx="7772400" cy="1143000"/>
          </a:xfrm>
          <a:prstGeom prst="rect">
            <a:avLst/>
          </a:prstGeom>
          <a:noFill/>
          <a:ln w="9525">
            <a:noFill/>
          </a:ln>
        </p:spPr>
        <p:txBody>
          <a:bodyPr anchor="ctr"/>
          <a:p>
            <a:pPr lvl="0"/>
            <a:r>
              <a:rPr lang="zh-CN" altLang="en-US" dirty="0"/>
              <a:t>单击此处编辑母版标题样式</a:t>
            </a:r>
            <a:endParaRPr lang="zh-CN" altLang="en-US" dirty="0"/>
          </a:p>
        </p:txBody>
      </p:sp>
      <p:sp>
        <p:nvSpPr>
          <p:cNvPr id="1046" name="Rectangle 22"/>
          <p:cNvSpPr>
            <a:spLocks noGrp="1"/>
          </p:cNvSpPr>
          <p:nvPr>
            <p:ph type="body"/>
          </p:nvPr>
        </p:nvSpPr>
        <p:spPr>
          <a:xfrm>
            <a:off x="685800" y="1981200"/>
            <a:ext cx="7772400" cy="4114800"/>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3095" name="Rectangle 23"/>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kumimoji="0" sz="1400" b="1">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096" name="Rectangle 24"/>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kumimoji="0" sz="1400" b="1">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1" i="0" u="none" strike="noStrike" kern="1200" cap="none" spc="0" normalizeH="0" baseline="0" noProof="0">
              <a:ln>
                <a:noFill/>
              </a:ln>
              <a:solidFill>
                <a:schemeClr val="tx1"/>
              </a:solidFill>
              <a:effectLst/>
              <a:uLnTx/>
              <a:uFillTx/>
              <a:latin typeface="+mn-lt"/>
              <a:ea typeface="宋体" panose="02010600030101010101" pitchFamily="2" charset="-122"/>
              <a:cs typeface="+mn-cs"/>
            </a:endParaRPr>
          </a:p>
        </p:txBody>
      </p:sp>
      <p:sp>
        <p:nvSpPr>
          <p:cNvPr id="30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p>
            <a:pPr lvl="0" algn="r" eaLnBrk="1" fontAlgn="base" hangingPunct="1"/>
            <a:fld id="{9A0DB2DC-4C9A-4742-B13C-FB6460FD3503}" type="slidenum">
              <a:rPr lang="en-US" altLang="zh-CN" sz="1400" b="1" strike="noStrike" noProof="1" dirty="0">
                <a:latin typeface="Times New Roman" panose="02020603050405020304" pitchFamily="18" charset="0"/>
                <a:ea typeface="宋体" panose="02010600030101010101" pitchFamily="2" charset="-122"/>
                <a:cs typeface="+mn-ea"/>
              </a:rPr>
            </a:fld>
            <a:endParaRPr lang="en-US" altLang="zh-CN" sz="1400" b="1" strike="noStrike" noProof="1" dirty="0">
              <a:latin typeface="Times New Roman" panose="02020603050405020304" pitchFamily="18"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lr>
          <a:schemeClr val="accent2"/>
        </a:buClr>
        <a:buSzPct val="11000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11000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11000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Char char="•"/>
        <a:defRPr kumimoji="1" sz="2000">
          <a:solidFill>
            <a:schemeClr val="tx1"/>
          </a:solidFill>
          <a:latin typeface="+mn-lt"/>
          <a:ea typeface="+mn-ea"/>
        </a:defRPr>
      </a:lvl5pPr>
      <a:lvl6pPr marL="2514600" indent="-228600" algn="l" rtl="0" fontAlgn="base">
        <a:spcBef>
          <a:spcPct val="20000"/>
        </a:spcBef>
        <a:spcAft>
          <a:spcPct val="0"/>
        </a:spcAft>
        <a:buClr>
          <a:schemeClr val="tx1"/>
        </a:buClr>
        <a:buChar char="•"/>
        <a:defRPr kumimoji="1" sz="2000">
          <a:solidFill>
            <a:schemeClr val="tx1"/>
          </a:solidFill>
          <a:latin typeface="+mn-lt"/>
          <a:ea typeface="+mn-ea"/>
        </a:defRPr>
      </a:lvl6pPr>
      <a:lvl7pPr marL="2971800" indent="-228600" algn="l" rtl="0" fontAlgn="base">
        <a:spcBef>
          <a:spcPct val="20000"/>
        </a:spcBef>
        <a:spcAft>
          <a:spcPct val="0"/>
        </a:spcAft>
        <a:buClr>
          <a:schemeClr val="tx1"/>
        </a:buClr>
        <a:buChar char="•"/>
        <a:defRPr kumimoji="1" sz="2000">
          <a:solidFill>
            <a:schemeClr val="tx1"/>
          </a:solidFill>
          <a:latin typeface="+mn-lt"/>
          <a:ea typeface="+mn-ea"/>
        </a:defRPr>
      </a:lvl7pPr>
      <a:lvl8pPr marL="3429000" indent="-228600" algn="l" rtl="0" fontAlgn="base">
        <a:spcBef>
          <a:spcPct val="20000"/>
        </a:spcBef>
        <a:spcAft>
          <a:spcPct val="0"/>
        </a:spcAft>
        <a:buClr>
          <a:schemeClr val="tx1"/>
        </a:buClr>
        <a:buChar char="•"/>
        <a:defRPr kumimoji="1" sz="2000">
          <a:solidFill>
            <a:schemeClr val="tx1"/>
          </a:solidFill>
          <a:latin typeface="+mn-lt"/>
          <a:ea typeface="+mn-ea"/>
        </a:defRPr>
      </a:lvl8pPr>
      <a:lvl9pPr marL="3886200" indent="-228600" algn="l" rtl="0" fontAlgn="base">
        <a:spcBef>
          <a:spcPct val="20000"/>
        </a:spcBef>
        <a:spcAft>
          <a:spcPct val="0"/>
        </a:spcAft>
        <a:buClr>
          <a:schemeClr val="tx1"/>
        </a:buClr>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vmlDrawing" Target="../drawings/vmlDrawing4.v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oleObject" Target="../embeddings/oleObject6.bin"/></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1.png"/><Relationship Id="rId1" Type="http://schemas.openxmlformats.org/officeDocument/2006/relationships/tags" Target="../tags/tag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4" Type="http://schemas.openxmlformats.org/officeDocument/2006/relationships/vmlDrawing" Target="../drawings/vmlDrawing5.vml"/><Relationship Id="rId3" Type="http://schemas.openxmlformats.org/officeDocument/2006/relationships/slideLayout" Target="../slideLayouts/slideLayout6.xml"/><Relationship Id="rId2" Type="http://schemas.openxmlformats.org/officeDocument/2006/relationships/image" Target="../media/image12.png"/><Relationship Id="rId1"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4" Type="http://schemas.openxmlformats.org/officeDocument/2006/relationships/vmlDrawing" Target="../drawings/vmlDrawing6.vml"/><Relationship Id="rId3" Type="http://schemas.openxmlformats.org/officeDocument/2006/relationships/slideLayout" Target="../slideLayouts/slideLayout2.xml"/><Relationship Id="rId2" Type="http://schemas.openxmlformats.org/officeDocument/2006/relationships/image" Target="../media/image16.emf"/><Relationship Id="rId1" Type="http://schemas.openxmlformats.org/officeDocument/2006/relationships/oleObject" Target="../embeddings/oleObject8.bin"/></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emf"/></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emf"/><Relationship Id="rId1" Type="http://schemas.openxmlformats.org/officeDocument/2006/relationships/image" Target="../media/image19.emf"/></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vmlDrawing" Target="../drawings/vmlDrawing7.v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oleObject" Target="../embeddings/oleObject9.bin"/></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4" Type="http://schemas.openxmlformats.org/officeDocument/2006/relationships/vmlDrawing" Target="../drawings/vmlDrawing8.v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oleObject" Target="../embeddings/oleObject10.bin"/></Relationships>
</file>

<file path=ppt/slides/_rels/slide41.xml.rels><?xml version="1.0" encoding="UTF-8" standalone="yes"?>
<Relationships xmlns="http://schemas.openxmlformats.org/package/2006/relationships"><Relationship Id="rId4" Type="http://schemas.openxmlformats.org/officeDocument/2006/relationships/vmlDrawing" Target="../drawings/vmlDrawing9.vml"/><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oleObject" Target="../embeddings/oleObject11.bin"/></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4" Type="http://schemas.openxmlformats.org/officeDocument/2006/relationships/vmlDrawing" Target="../drawings/vmlDrawing10.vml"/><Relationship Id="rId3" Type="http://schemas.openxmlformats.org/officeDocument/2006/relationships/slideLayout" Target="../slideLayouts/slideLayout6.xml"/><Relationship Id="rId2" Type="http://schemas.openxmlformats.org/officeDocument/2006/relationships/image" Target="../media/image28.wmf"/><Relationship Id="rId1" Type="http://schemas.openxmlformats.org/officeDocument/2006/relationships/oleObject" Target="../embeddings/oleObject12.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5.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12.xml"/><Relationship Id="rId2" Type="http://schemas.openxmlformats.org/officeDocument/2006/relationships/image" Target="../media/image4.emf"/><Relationship Id="rId1"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emf"/></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wmf"/></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6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3.emf"/><Relationship Id="rId7" Type="http://schemas.openxmlformats.org/officeDocument/2006/relationships/oleObject" Target="../embeddings/oleObject16.bin"/><Relationship Id="rId6" Type="http://schemas.openxmlformats.org/officeDocument/2006/relationships/image" Target="../media/image42.emf"/><Relationship Id="rId5" Type="http://schemas.openxmlformats.org/officeDocument/2006/relationships/oleObject" Target="../embeddings/oleObject15.bin"/><Relationship Id="rId4" Type="http://schemas.openxmlformats.org/officeDocument/2006/relationships/image" Target="../media/image41.emf"/><Relationship Id="rId3" Type="http://schemas.openxmlformats.org/officeDocument/2006/relationships/oleObject" Target="../embeddings/oleObject14.bin"/><Relationship Id="rId2" Type="http://schemas.openxmlformats.org/officeDocument/2006/relationships/image" Target="../media/image40.emf"/><Relationship Id="rId10" Type="http://schemas.openxmlformats.org/officeDocument/2006/relationships/vmlDrawing" Target="../drawings/vmlDrawing11.vml"/><Relationship Id="rId1" Type="http://schemas.openxmlformats.org/officeDocument/2006/relationships/oleObject" Target="../embeddings/oleObject13.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4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2.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68.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vmlDrawing" Target="../drawings/vmlDrawing2.vml"/><Relationship Id="rId5" Type="http://schemas.openxmlformats.org/officeDocument/2006/relationships/slideLayout" Target="../slideLayouts/slideLayout6.xml"/><Relationship Id="rId4" Type="http://schemas.openxmlformats.org/officeDocument/2006/relationships/image" Target="../media/image6.png"/><Relationship Id="rId3" Type="http://schemas.openxmlformats.org/officeDocument/2006/relationships/oleObject" Target="../embeddings/oleObject3.bin"/><Relationship Id="rId2" Type="http://schemas.openxmlformats.org/officeDocument/2006/relationships/image" Target="../media/image5.png"/><Relationship Id="rId1" Type="http://schemas.openxmlformats.org/officeDocument/2006/relationships/oleObject" Target="../embeddings/oleObject2.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75.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tiff"/><Relationship Id="rId3" Type="http://schemas.openxmlformats.org/officeDocument/2006/relationships/image" Target="../media/image4.tiff"/><Relationship Id="rId2" Type="http://schemas.openxmlformats.org/officeDocument/2006/relationships/image" Target="../media/image56.jpeg"/><Relationship Id="rId1" Type="http://schemas.openxmlformats.org/officeDocument/2006/relationships/image" Target="../media/image3.tiff"/></Relationships>
</file>

<file path=ppt/slides/_rels/slide76.xml.rels><?xml version="1.0" encoding="UTF-8" standalone="yes"?>
<Relationships xmlns="http://schemas.openxmlformats.org/package/2006/relationships"><Relationship Id="rId4" Type="http://schemas.openxmlformats.org/officeDocument/2006/relationships/vmlDrawing" Target="../drawings/vmlDrawing12.vml"/><Relationship Id="rId3" Type="http://schemas.openxmlformats.org/officeDocument/2006/relationships/slideLayout" Target="../slideLayouts/slideLayout2.xml"/><Relationship Id="rId2" Type="http://schemas.openxmlformats.org/officeDocument/2006/relationships/image" Target="../media/image58.wmf"/><Relationship Id="rId1" Type="http://schemas.openxmlformats.org/officeDocument/2006/relationships/oleObject" Target="../embeddings/oleObject17.bin"/></Relationships>
</file>

<file path=ppt/slides/_rels/slide77.xml.rels><?xml version="1.0" encoding="UTF-8" standalone="yes"?>
<Relationships xmlns="http://schemas.openxmlformats.org/package/2006/relationships"><Relationship Id="rId6" Type="http://schemas.openxmlformats.org/officeDocument/2006/relationships/vmlDrawing" Target="../drawings/vmlDrawing13.vml"/><Relationship Id="rId5" Type="http://schemas.openxmlformats.org/officeDocument/2006/relationships/slideLayout" Target="../slideLayouts/slideLayout2.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wmf"/><Relationship Id="rId1" Type="http://schemas.openxmlformats.org/officeDocument/2006/relationships/oleObject" Target="../embeddings/oleObject18.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4" Type="http://schemas.openxmlformats.org/officeDocument/2006/relationships/vmlDrawing" Target="../drawings/vmlDrawing14.vml"/><Relationship Id="rId3" Type="http://schemas.openxmlformats.org/officeDocument/2006/relationships/slideLayout" Target="../slideLayouts/slideLayout7.xml"/><Relationship Id="rId2" Type="http://schemas.openxmlformats.org/officeDocument/2006/relationships/image" Target="../media/image62.wmf"/><Relationship Id="rId1" Type="http://schemas.openxmlformats.org/officeDocument/2006/relationships/oleObject" Target="../embeddings/oleObject19.bin"/></Relationships>
</file>

<file path=ppt/slides/_rels/slide8.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6.xml"/><Relationship Id="rId4" Type="http://schemas.openxmlformats.org/officeDocument/2006/relationships/image" Target="../media/image8.emf"/><Relationship Id="rId3" Type="http://schemas.openxmlformats.org/officeDocument/2006/relationships/oleObject" Target="../embeddings/oleObject5.bin"/><Relationship Id="rId2" Type="http://schemas.openxmlformats.org/officeDocument/2006/relationships/image" Target="../media/image7.emf"/><Relationship Id="rId1" Type="http://schemas.openxmlformats.org/officeDocument/2006/relationships/oleObject" Target="../embeddings/oleObject4.bin"/></Relationships>
</file>

<file path=ppt/slides/_rels/slide80.xml.rels><?xml version="1.0" encoding="UTF-8" standalone="yes"?>
<Relationships xmlns="http://schemas.openxmlformats.org/package/2006/relationships"><Relationship Id="rId4" Type="http://schemas.openxmlformats.org/officeDocument/2006/relationships/vmlDrawing" Target="../drawings/vmlDrawing15.vml"/><Relationship Id="rId3" Type="http://schemas.openxmlformats.org/officeDocument/2006/relationships/slideLayout" Target="../slideLayouts/slideLayout7.xml"/><Relationship Id="rId2" Type="http://schemas.openxmlformats.org/officeDocument/2006/relationships/image" Target="../media/image63.wmf"/><Relationship Id="rId1" Type="http://schemas.openxmlformats.org/officeDocument/2006/relationships/oleObject" Target="../embeddings/oleObject20.bin"/></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5.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14413" y="896620"/>
            <a:ext cx="7772400" cy="1143000"/>
          </a:xfrm>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4400" b="1" i="0" u="none" strike="noStrike" kern="0" cap="none" spc="0" normalizeH="0" baseline="0" noProof="0" dirty="0" smtClean="0">
                <a:ln>
                  <a:noFill/>
                </a:ln>
                <a:solidFill>
                  <a:schemeClr val="tx2"/>
                </a:solidFill>
                <a:effectLst/>
                <a:uLnTx/>
                <a:uFillTx/>
                <a:latin typeface="+mj-lt"/>
                <a:ea typeface="+mj-ea"/>
                <a:cs typeface="+mj-cs"/>
              </a:rPr>
              <a:t>4. </a:t>
            </a:r>
            <a:r>
              <a:rPr kumimoji="1" lang="en-US" altLang="zh-CN" sz="4400" b="1" i="0" u="none" strike="noStrike" kern="0" cap="small" spc="0" normalizeH="0" baseline="0" noProof="0" dirty="0" smtClean="0">
                <a:ln>
                  <a:noFill/>
                </a:ln>
                <a:solidFill>
                  <a:schemeClr val="tx2"/>
                </a:solidFill>
                <a:effectLst/>
                <a:uLnTx/>
                <a:uFillTx/>
                <a:latin typeface="+mj-lt"/>
                <a:ea typeface="+mj-ea"/>
                <a:cs typeface="+mj-cs"/>
              </a:rPr>
              <a:t>Genome analysis</a:t>
            </a:r>
            <a:endParaRPr kumimoji="1" lang="zh-CN" altLang="en-US" sz="4400" b="1" i="0" u="none" strike="noStrike" kern="0" cap="small" spc="0" normalizeH="0" baseline="0" noProof="0" dirty="0" smtClean="0">
              <a:ln>
                <a:noFill/>
              </a:ln>
              <a:solidFill>
                <a:schemeClr val="tx2"/>
              </a:solidFill>
              <a:effectLst/>
              <a:uLnTx/>
              <a:uFillTx/>
              <a:latin typeface="+mj-lt"/>
              <a:ea typeface="+mj-ea"/>
              <a:cs typeface="+mj-cs"/>
            </a:endParaRPr>
          </a:p>
        </p:txBody>
      </p:sp>
      <p:sp>
        <p:nvSpPr>
          <p:cNvPr id="19459" name="内容占位符 2"/>
          <p:cNvSpPr>
            <a:spLocks noGrp="1"/>
          </p:cNvSpPr>
          <p:nvPr>
            <p:ph idx="1"/>
          </p:nvPr>
        </p:nvSpPr>
        <p:spPr>
          <a:xfrm>
            <a:off x="871538" y="2314575"/>
            <a:ext cx="7772400" cy="4114800"/>
          </a:xfrm>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1"/>
                </a:solidFill>
                <a:effectLst/>
                <a:uLnTx/>
                <a:uFillTx/>
                <a:latin typeface="+mn-lt"/>
                <a:ea typeface="+mn-ea"/>
                <a:cs typeface="+mn-cs"/>
              </a:rPr>
              <a:t>4.1 Composition of genome</a:t>
            </a:r>
            <a:endParaRPr kumimoji="1" lang="en-US" altLang="zh-CN" sz="3200" b="1" i="1"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1"/>
                </a:solidFill>
                <a:effectLst/>
                <a:uLnTx/>
                <a:uFillTx/>
                <a:latin typeface="+mn-lt"/>
                <a:ea typeface="+mn-ea"/>
                <a:cs typeface="+mn-cs"/>
              </a:rPr>
              <a:t>4.2 Gene finding</a:t>
            </a:r>
            <a:endParaRPr kumimoji="1" lang="en-US" altLang="zh-CN" sz="3200" b="1" i="1"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1"/>
                </a:solidFill>
                <a:effectLst/>
                <a:uLnTx/>
                <a:uFillTx/>
                <a:latin typeface="+mn-lt"/>
                <a:ea typeface="+mn-ea"/>
                <a:cs typeface="+mn-cs"/>
              </a:rPr>
              <a:t>4.3 Non-coding gene finding</a:t>
            </a:r>
            <a:endParaRPr kumimoji="1" lang="en-US" altLang="zh-CN" sz="3200" b="1" i="1"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1">
                    <a:lumMod val="25000"/>
                  </a:schemeClr>
                </a:solidFill>
                <a:effectLst/>
                <a:uLnTx/>
                <a:uFillTx/>
                <a:latin typeface="+mn-lt"/>
                <a:ea typeface="+mn-ea"/>
                <a:cs typeface="+mn-cs"/>
              </a:rPr>
              <a:t>4.4 Genome-wide expression profiling</a:t>
            </a:r>
            <a:endParaRPr kumimoji="1" lang="en-US" altLang="zh-CN" sz="3200" b="1" i="1" u="none" strike="noStrike" kern="0" cap="none" spc="0" normalizeH="0" baseline="0" noProof="0" dirty="0" smtClean="0">
              <a:ln>
                <a:noFill/>
              </a:ln>
              <a:solidFill>
                <a:schemeClr val="tx1">
                  <a:lumMod val="25000"/>
                </a:schemeClr>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smtClean="0">
                <a:ln>
                  <a:noFill/>
                </a:ln>
                <a:solidFill>
                  <a:schemeClr val="tx1">
                    <a:lumMod val="25000"/>
                  </a:schemeClr>
                </a:solidFill>
                <a:effectLst/>
                <a:uLnTx/>
                <a:uFillTx/>
                <a:latin typeface="+mn-lt"/>
                <a:ea typeface="+mn-ea"/>
                <a:cs typeface="+mn-cs"/>
              </a:rPr>
              <a:t>4.5 Repeat and other elements finding</a:t>
            </a:r>
            <a:endParaRPr kumimoji="1" lang="en-US" altLang="zh-CN" sz="3200" b="1" i="1" u="none" strike="noStrike" kern="0" cap="none" spc="0" normalizeH="0" baseline="0" noProof="0" dirty="0" smtClean="0">
              <a:ln>
                <a:noFill/>
              </a:ln>
              <a:solidFill>
                <a:schemeClr val="tx1">
                  <a:lumMod val="25000"/>
                </a:schemeClr>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chemeClr val="accent2"/>
              </a:buClr>
              <a:buSzPct val="110000"/>
              <a:buFontTx/>
              <a:buChar char="•"/>
              <a:defRPr/>
            </a:pPr>
            <a:r>
              <a:rPr kumimoji="1" lang="en-US" altLang="zh-CN" sz="3200" b="1" i="1" u="none" strike="noStrike" kern="0" cap="none" spc="0" normalizeH="0" baseline="0" noProof="0" dirty="0">
                <a:ln>
                  <a:noFill/>
                </a:ln>
                <a:solidFill>
                  <a:schemeClr val="tx1">
                    <a:lumMod val="25000"/>
                  </a:schemeClr>
                </a:solidFill>
                <a:effectLst/>
                <a:uLnTx/>
                <a:uFillTx/>
                <a:latin typeface="+mn-lt"/>
                <a:ea typeface="+mn-ea"/>
                <a:cs typeface="+mn-cs"/>
              </a:rPr>
              <a:t>4.6 Organism finding in DNA samples</a:t>
            </a:r>
            <a:endParaRPr kumimoji="1" lang="en-US" altLang="zh-CN" sz="3200" b="1" i="1" u="none" strike="noStrike" kern="0" cap="none" spc="0" normalizeH="0" baseline="0" noProof="0" dirty="0">
              <a:ln>
                <a:noFill/>
              </a:ln>
              <a:solidFill>
                <a:schemeClr val="tx1">
                  <a:lumMod val="25000"/>
                </a:schemeClr>
              </a:solidFill>
              <a:effectLst/>
              <a:uLnTx/>
              <a:uFillTx/>
              <a:latin typeface="+mn-lt"/>
              <a:ea typeface="+mn-ea"/>
              <a:cs typeface="+mn-cs"/>
            </a:endParaRPr>
          </a:p>
        </p:txBody>
      </p:sp>
      <p:pic>
        <p:nvPicPr>
          <p:cNvPr id="4099" name="Picture 2063" descr="C:\Documents and Settings\user\桌面\duplicationdiagram.gif"/>
          <p:cNvPicPr>
            <a:picLocks noChangeAspect="1"/>
          </p:cNvPicPr>
          <p:nvPr/>
        </p:nvPicPr>
        <p:blipFill>
          <a:blip r:embed="rId1"/>
          <a:stretch>
            <a:fillRect/>
          </a:stretch>
        </p:blipFill>
        <p:spPr>
          <a:xfrm>
            <a:off x="6659563" y="2276475"/>
            <a:ext cx="2214562" cy="1962150"/>
          </a:xfrm>
          <a:prstGeom prst="rect">
            <a:avLst/>
          </a:prstGeom>
          <a:noFill/>
          <a:ln w="9525">
            <a:noFill/>
          </a:ln>
        </p:spPr>
      </p:pic>
      <p:sp>
        <p:nvSpPr>
          <p:cNvPr id="4" name="文本框 3"/>
          <p:cNvSpPr txBox="1"/>
          <p:nvPr/>
        </p:nvSpPr>
        <p:spPr>
          <a:xfrm>
            <a:off x="396240" y="403860"/>
            <a:ext cx="8145780" cy="460375"/>
          </a:xfrm>
          <a:prstGeom prst="rect">
            <a:avLst/>
          </a:prstGeom>
          <a:noFill/>
        </p:spPr>
        <p:txBody>
          <a:bodyPr wrap="none" rtlCol="0">
            <a:spAutoFit/>
          </a:bodyPr>
          <a:p>
            <a:r>
              <a:rPr lang="zh-CN" altLang="en-US" sz="2400" b="1">
                <a:latin typeface="黑体" panose="02010609060101010101" charset="-122"/>
                <a:ea typeface="黑体" panose="02010609060101010101" charset="-122"/>
                <a:cs typeface="黑体" panose="02010609060101010101" charset="-122"/>
              </a:rPr>
              <a:t>《生物信息学》（第二版）（樊龙江主编，</a:t>
            </a:r>
            <a:r>
              <a:rPr lang="en-US" altLang="zh-CN" sz="2400" b="1">
                <a:latin typeface="黑体" panose="02010609060101010101" charset="-122"/>
                <a:ea typeface="黑体" panose="02010609060101010101" charset="-122"/>
                <a:cs typeface="黑体" panose="02010609060101010101" charset="-122"/>
              </a:rPr>
              <a:t>2021</a:t>
            </a:r>
            <a:r>
              <a:rPr lang="zh-CN" altLang="en-US" sz="2400" b="1">
                <a:latin typeface="黑体" panose="02010609060101010101" charset="-122"/>
                <a:ea typeface="黑体" panose="02010609060101010101" charset="-122"/>
                <a:cs typeface="黑体" panose="02010609060101010101" charset="-122"/>
              </a:rPr>
              <a:t>）配套</a:t>
            </a:r>
            <a:r>
              <a:rPr lang="en-US" altLang="zh-CN" sz="2400" b="1">
                <a:latin typeface="黑体" panose="02010609060101010101" charset="-122"/>
                <a:ea typeface="黑体" panose="02010609060101010101" charset="-122"/>
                <a:cs typeface="黑体" panose="02010609060101010101" charset="-122"/>
              </a:rPr>
              <a:t>PPT4</a:t>
            </a:r>
            <a:endParaRPr lang="en-US" altLang="zh-CN" sz="2400" b="1">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5" name="标题 1"/>
          <p:cNvSpPr>
            <a:spLocks noGrp="1"/>
          </p:cNvSpPr>
          <p:nvPr>
            <p:ph type="title"/>
          </p:nvPr>
        </p:nvSpPr>
        <p:spPr/>
        <p:txBody>
          <a:bodyPr wrap="square" lIns="91440" tIns="45720" rIns="91440" bIns="45720" anchor="ctr"/>
          <a:p>
            <a:pPr eaLnBrk="1" hangingPunct="1"/>
            <a:r>
              <a:rPr lang="zh-CN" altLang="en-US" b="1" dirty="0">
                <a:latin typeface="Arial Black" panose="020B0A04020102020204" pitchFamily="34" charset="0"/>
              </a:rPr>
              <a:t>4.1 </a:t>
            </a:r>
            <a:r>
              <a:rPr lang="en-US" altLang="zh-CN" b="1" dirty="0">
                <a:latin typeface="Arial Black" panose="020B0A04020102020204" pitchFamily="34" charset="0"/>
              </a:rPr>
              <a:t>Introduction</a:t>
            </a:r>
            <a:endParaRPr lang="zh-CN" altLang="en-US" dirty="0"/>
          </a:p>
        </p:txBody>
      </p:sp>
      <p:sp>
        <p:nvSpPr>
          <p:cNvPr id="16386" name="内容占位符 2"/>
          <p:cNvSpPr>
            <a:spLocks noGrp="1"/>
          </p:cNvSpPr>
          <p:nvPr>
            <p:ph idx="1"/>
          </p:nvPr>
        </p:nvSpPr>
        <p:spPr/>
        <p:txBody>
          <a:bodyPr wrap="square" lIns="91440" tIns="45720" rIns="91440" bIns="45720" anchor="t"/>
          <a:p>
            <a:pPr defTabSz="0" eaLnBrk="1" hangingPunct="1">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400" dirty="0"/>
              <a:t>Given the sequence of a genome, we would like to be able to identify:</a:t>
            </a:r>
            <a:endParaRPr lang="en-GB" altLang="zh-CN" sz="24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Genes</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Exon boundaries &amp; splice sites</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Beginning and end of translation</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Alternative splicings</a:t>
            </a:r>
            <a:endParaRPr lang="en-GB" altLang="zh-CN" sz="2000" dirty="0"/>
          </a:p>
          <a:p>
            <a:pPr lvl="1" defTabSz="0" eaLnBrk="1" hangingPunct="1">
              <a:lnSpc>
                <a:spcPct val="90000"/>
              </a:lnSpc>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000" dirty="0"/>
              <a:t>Regulatory elements (e.g. promoters) </a:t>
            </a:r>
            <a:endParaRPr lang="en-GB" altLang="zh-CN" sz="2000" dirty="0"/>
          </a:p>
          <a:p>
            <a:pPr defTabSz="0" eaLnBrk="1" hangingPunct="1">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r>
              <a:rPr lang="en-GB" altLang="zh-CN" sz="2400" dirty="0"/>
              <a:t>Only certain way to do this is experimentally, but computational methods can achieve reasonable accuracy quickly, and help direct experimental approaches.</a:t>
            </a:r>
            <a:endParaRPr lang="en-GB" altLang="zh-CN" sz="2400" dirty="0"/>
          </a:p>
          <a:p>
            <a:pPr defTabSz="0" eaLnBrk="1" hangingPunct="1">
              <a:tabLst>
                <a:tab pos="446405" algn="l"/>
                <a:tab pos="895350" algn="l"/>
                <a:tab pos="1344930" algn="l"/>
                <a:tab pos="1793875" algn="l"/>
                <a:tab pos="2243455" algn="l"/>
                <a:tab pos="2692400" algn="l"/>
                <a:tab pos="3141980" algn="l"/>
                <a:tab pos="3590925" algn="l"/>
                <a:tab pos="4040505" algn="l"/>
                <a:tab pos="4489450" algn="l"/>
                <a:tab pos="4939030" algn="l"/>
                <a:tab pos="5387975" algn="l"/>
                <a:tab pos="5837555" algn="l"/>
                <a:tab pos="6286500" algn="l"/>
                <a:tab pos="6736080" algn="l"/>
                <a:tab pos="7185025" algn="l"/>
                <a:tab pos="7634605" algn="l"/>
                <a:tab pos="8083550" algn="l"/>
                <a:tab pos="8533130" algn="l"/>
                <a:tab pos="8982075" algn="l"/>
              </a:tabLst>
            </a:pPr>
            <a:endParaRPr lang="zh-CN" alt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Picture 5" descr="C:\Documents and Settings\user\桌面\img009.gif"/>
          <p:cNvPicPr>
            <a:picLocks noChangeAspect="1"/>
          </p:cNvPicPr>
          <p:nvPr/>
        </p:nvPicPr>
        <p:blipFill>
          <a:blip r:embed="rId1">
            <a:lum bright="-39999" contrast="100000"/>
          </a:blip>
          <a:stretch>
            <a:fillRect/>
          </a:stretch>
        </p:blipFill>
        <p:spPr>
          <a:xfrm>
            <a:off x="0" y="-1587"/>
            <a:ext cx="9144000" cy="6858000"/>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Rectangle 1"/>
          <p:cNvSpPr>
            <a:spLocks noGrp="1"/>
          </p:cNvSpPr>
          <p:nvPr>
            <p:ph type="title"/>
          </p:nvPr>
        </p:nvSpPr>
        <p:spPr>
          <a:xfrm>
            <a:off x="785813" y="428625"/>
            <a:ext cx="7362825" cy="1143000"/>
          </a:xfrm>
        </p:spPr>
        <p:txBody>
          <a:bodyPr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ORFs</a:t>
            </a:r>
            <a:endParaRPr lang="en-GB" altLang="zh-CN" dirty="0"/>
          </a:p>
        </p:txBody>
      </p:sp>
      <p:sp>
        <p:nvSpPr>
          <p:cNvPr id="18434" name="Rectangle 2"/>
          <p:cNvSpPr>
            <a:spLocks noGrp="1"/>
          </p:cNvSpPr>
          <p:nvPr>
            <p:ph idx="1"/>
          </p:nvPr>
        </p:nvSpPr>
        <p:spPr>
          <a:xfrm>
            <a:off x="627063" y="1895475"/>
            <a:ext cx="8515350" cy="4964113"/>
          </a:xfrm>
        </p:spPr>
        <p:txBody>
          <a:bodyPr wrap="square" lIns="91440" tIns="45720" rIns="91440" bIns="45720" anchor="t"/>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ORF = Open Reading Frame.   Region of sequence that has the potential to be translated into a protein.</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Six possible “reading frames” (3 starts x 2 strands)</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Starts with a atg (methionine)</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Ends with a stop codon (taa, tag or tga).</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No intervening stop codons</a:t>
            </a:r>
            <a:endParaRPr lang="en-GB" altLang="zh-CN" dirty="0"/>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Not all ORFs are exons, but all exons must be in an ORF. </a:t>
            </a:r>
            <a:endParaRPr lang="en-GB" altLang="zh-CN"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Rectangle 1"/>
          <p:cNvSpPr>
            <a:spLocks noGrp="1"/>
          </p:cNvSpPr>
          <p:nvPr>
            <p:ph type="title"/>
          </p:nvPr>
        </p:nvSpPr>
        <p:spPr>
          <a:xfrm>
            <a:off x="928688" y="433388"/>
            <a:ext cx="7362825" cy="1162050"/>
          </a:xfrm>
        </p:spPr>
        <p:txBody>
          <a:bodyPr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How to identify </a:t>
            </a:r>
            <a:br>
              <a:rPr lang="en-GB" altLang="zh-CN" dirty="0"/>
            </a:br>
            <a:r>
              <a:rPr lang="en-GB" altLang="zh-CN" dirty="0"/>
              <a:t>ORFs that are exons?</a:t>
            </a:r>
            <a:endParaRPr lang="en-GB" altLang="zh-CN" dirty="0"/>
          </a:p>
        </p:txBody>
      </p:sp>
      <p:sp>
        <p:nvSpPr>
          <p:cNvPr id="20482" name="Rectangle 2"/>
          <p:cNvSpPr>
            <a:spLocks noGrp="1"/>
          </p:cNvSpPr>
          <p:nvPr>
            <p:ph idx="1"/>
          </p:nvPr>
        </p:nvSpPr>
        <p:spPr>
          <a:xfrm>
            <a:off x="627063" y="1895475"/>
            <a:ext cx="8515350" cy="4964113"/>
          </a:xfrm>
        </p:spPr>
        <p:txBody>
          <a:bodyPr wrap="square" lIns="91440" tIns="45720" rIns="91440" bIns="45720" anchor="t"/>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Observed length distribution is non-random </a:t>
            </a:r>
            <a:endParaRPr lang="en-GB" altLang="zh-CN" sz="22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Long ORFs more likely to be exons</a:t>
            </a:r>
            <a:endParaRPr lang="en-GB" altLang="zh-CN" sz="22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Proposed 12 part mixture model of length distributions</a:t>
            </a:r>
            <a:endParaRPr lang="en-GB" altLang="zh-CN" sz="2200" dirty="0"/>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Signatures of exons</a:t>
            </a:r>
            <a:endParaRPr lang="en-GB" altLang="zh-CN" sz="22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CpG islands</a:t>
            </a:r>
            <a:endParaRPr lang="en-GB" altLang="zh-CN" sz="22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intron splice junctions</a:t>
            </a:r>
            <a:endParaRPr lang="en-GB" altLang="zh-CN" sz="22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(hexa)nucleotide frequencies</a:t>
            </a:r>
            <a:endParaRPr lang="en-GB" altLang="zh-CN" sz="2200" dirty="0"/>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Signatures of non-exons (repeats, ALUs, etc.)</a:t>
            </a:r>
            <a:endParaRPr lang="en-GB" altLang="zh-CN" sz="2200" dirty="0"/>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t>Compatibility with surrounding sequence &amp; other exons (e.g. consistent reading frame)</a:t>
            </a:r>
            <a:endParaRPr lang="en-GB" altLang="zh-CN" sz="2200"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Rectangle 1"/>
          <p:cNvSpPr>
            <a:spLocks noGrp="1"/>
          </p:cNvSpPr>
          <p:nvPr>
            <p:ph type="title"/>
          </p:nvPr>
        </p:nvSpPr>
        <p:spPr>
          <a:xfrm>
            <a:off x="928688" y="442913"/>
            <a:ext cx="7362825" cy="1144587"/>
          </a:xfrm>
        </p:spPr>
        <p:txBody>
          <a:bodyPr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General challenges: </a:t>
            </a:r>
            <a:br>
              <a:rPr lang="en-GB" altLang="zh-CN" dirty="0"/>
            </a:br>
            <a:r>
              <a:rPr lang="en-GB" altLang="zh-CN" dirty="0"/>
              <a:t>gene finding is difficult</a:t>
            </a:r>
            <a:endParaRPr lang="en-GB" altLang="zh-CN" dirty="0"/>
          </a:p>
        </p:txBody>
      </p:sp>
      <p:sp>
        <p:nvSpPr>
          <p:cNvPr id="22530" name="Rectangle 2"/>
          <p:cNvSpPr>
            <a:spLocks noGrp="1"/>
          </p:cNvSpPr>
          <p:nvPr>
            <p:ph idx="1"/>
          </p:nvPr>
        </p:nvSpPr>
        <p:spPr>
          <a:xfrm>
            <a:off x="346075" y="1893888"/>
            <a:ext cx="8797925" cy="4964112"/>
          </a:xfrm>
        </p:spPr>
        <p:txBody>
          <a:bodyPr wrap="square" lIns="91440" tIns="45720" rIns="91440" bIns="45720" anchor="t"/>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US" altLang="zh-CN" sz="2200" dirty="0">
                <a:latin typeface="Arial" panose="020B0604020202020204" pitchFamily="34" charset="0"/>
              </a:rPr>
              <a:t>DNA sequence signals have low information content (degenerated and highly unspecific) and  It is difficult to discriminate real signals</a:t>
            </a:r>
            <a:endParaRPr lang="en-US" altLang="zh-CN" sz="2200" dirty="0">
              <a:latin typeface="Arial" panose="020B0604020202020204" pitchFamily="34" charset="0"/>
            </a:endParaRPr>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latin typeface="Arial" panose="020B0604020202020204" pitchFamily="34" charset="0"/>
              </a:rPr>
              <a:t>Short exons are hard to find, but not uncommon.  Shortest human exon is 3bp!</a:t>
            </a:r>
            <a:endParaRPr lang="en-GB" altLang="zh-CN" sz="2200" dirty="0">
              <a:latin typeface="Arial" panose="020B0604020202020204" pitchFamily="34" charset="0"/>
            </a:endParaRPr>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latin typeface="Arial" panose="020B0604020202020204" pitchFamily="34" charset="0"/>
              </a:rPr>
              <a:t>First and last exons are particularly difficult</a:t>
            </a:r>
            <a:endParaRPr lang="en-GB" altLang="zh-CN" sz="2200" dirty="0">
              <a:latin typeface="Arial" panose="020B0604020202020204" pitchFamily="34" charset="0"/>
            </a:endParaRPr>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1800" dirty="0">
                <a:latin typeface="Arial" panose="020B0604020202020204" pitchFamily="34" charset="0"/>
              </a:rPr>
              <a:t>No bounding intron, so no splice site signal (although start and end codons are related signals)</a:t>
            </a:r>
            <a:endParaRPr lang="en-GB" altLang="zh-CN" sz="1800" dirty="0">
              <a:latin typeface="Arial" panose="020B0604020202020204" pitchFamily="34" charset="0"/>
            </a:endParaRPr>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1800" dirty="0">
                <a:latin typeface="Arial" panose="020B0604020202020204" pitchFamily="34" charset="0"/>
              </a:rPr>
              <a:t>Generally contain non-coding sequence as well as coding sequence, so hexamer signals are diluted.</a:t>
            </a:r>
            <a:endParaRPr lang="en-GB" altLang="zh-CN" sz="1800" dirty="0">
              <a:latin typeface="Arial" panose="020B0604020202020204" pitchFamily="34" charset="0"/>
            </a:endParaRPr>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200" dirty="0">
                <a:latin typeface="Arial" panose="020B0604020202020204" pitchFamily="34" charset="0"/>
              </a:rPr>
              <a:t>Alternative splicing means that there are multiple true solutions for some genes.</a:t>
            </a:r>
            <a:endParaRPr lang="en-US" altLang="zh-CN" sz="2200" dirty="0">
              <a:latin typeface="Arial" panose="020B0604020202020204" pitchFamily="34" charset="0"/>
            </a:endParaRPr>
          </a:p>
          <a:p>
            <a:pPr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US" altLang="zh-CN" sz="2200" dirty="0">
                <a:latin typeface="Arial" panose="020B0604020202020204" pitchFamily="34" charset="0"/>
              </a:rPr>
              <a:t> Sequencing errors</a:t>
            </a:r>
            <a:endParaRPr lang="en-GB" altLang="zh-CN" sz="2200" dirty="0">
              <a:latin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Rectangle 3"/>
          <p:cNvSpPr>
            <a:spLocks noGrp="1"/>
          </p:cNvSpPr>
          <p:nvPr>
            <p:ph idx="1"/>
          </p:nvPr>
        </p:nvSpPr>
        <p:spPr>
          <a:xfrm>
            <a:off x="1728788" y="1866900"/>
            <a:ext cx="7770812" cy="3352800"/>
          </a:xfrm>
        </p:spPr>
        <p:txBody>
          <a:bodyPr wrap="square" lIns="91440" tIns="45720" rIns="91440" bIns="45720" anchor="t"/>
          <a:p>
            <a:pPr marL="309880" indent="-309880" defTabSz="828675" eaLnBrk="1" hangingPunct="1">
              <a:lnSpc>
                <a:spcPct val="96000"/>
              </a:lnSpc>
              <a:buNone/>
            </a:pPr>
            <a:r>
              <a:rPr lang="en-US" altLang="zh-CN" sz="2500" u="sng" dirty="0">
                <a:latin typeface="Arial" panose="020B0604020202020204" pitchFamily="34" charset="0"/>
              </a:rPr>
              <a:t>Prokaryotes</a:t>
            </a:r>
            <a:endParaRPr lang="en-US" altLang="zh-CN" sz="2500" u="sng" dirty="0">
              <a:latin typeface="Arial" panose="020B0604020202020204" pitchFamily="34" charset="0"/>
            </a:endParaRPr>
          </a:p>
          <a:p>
            <a:pPr marL="309880" indent="-309880" defTabSz="828675" eaLnBrk="1" hangingPunct="1">
              <a:lnSpc>
                <a:spcPct val="96000"/>
              </a:lnSpc>
            </a:pPr>
            <a:r>
              <a:rPr lang="en-US" altLang="zh-CN" sz="2500" dirty="0">
                <a:latin typeface="CMSY7" charset="0"/>
              </a:rPr>
              <a:t> </a:t>
            </a:r>
            <a:r>
              <a:rPr lang="en-US" altLang="zh-CN" sz="2500" dirty="0">
                <a:latin typeface="Arial" panose="020B0604020202020204" pitchFamily="34" charset="0"/>
              </a:rPr>
              <a:t>High gene density and simple gene structure</a:t>
            </a:r>
            <a:endParaRPr lang="en-US" altLang="zh-CN" sz="2500" dirty="0">
              <a:latin typeface="Arial" panose="020B0604020202020204" pitchFamily="34" charset="0"/>
            </a:endParaRPr>
          </a:p>
          <a:p>
            <a:pPr marL="309880" indent="-309880" defTabSz="828675" eaLnBrk="1" hangingPunct="1">
              <a:lnSpc>
                <a:spcPct val="96000"/>
              </a:lnSpc>
            </a:pPr>
            <a:r>
              <a:rPr lang="en-US" altLang="zh-CN" sz="2500" dirty="0">
                <a:latin typeface="CMSY7" charset="0"/>
              </a:rPr>
              <a:t> </a:t>
            </a:r>
            <a:r>
              <a:rPr lang="en-US" altLang="zh-CN" sz="2500" dirty="0">
                <a:latin typeface="Arial" panose="020B0604020202020204" pitchFamily="34" charset="0"/>
              </a:rPr>
              <a:t>Short genes have little information</a:t>
            </a:r>
            <a:endParaRPr lang="en-US" altLang="zh-CN" sz="2500" dirty="0">
              <a:latin typeface="Arial" panose="020B0604020202020204" pitchFamily="34" charset="0"/>
            </a:endParaRPr>
          </a:p>
          <a:p>
            <a:pPr marL="309880" indent="-309880" defTabSz="828675" eaLnBrk="1" hangingPunct="1">
              <a:lnSpc>
                <a:spcPct val="96000"/>
              </a:lnSpc>
            </a:pPr>
            <a:r>
              <a:rPr lang="en-US" altLang="zh-CN" sz="2500" dirty="0">
                <a:latin typeface="CMSY7" charset="0"/>
              </a:rPr>
              <a:t> </a:t>
            </a:r>
            <a:r>
              <a:rPr lang="en-US" altLang="zh-CN" sz="2500" dirty="0">
                <a:latin typeface="Arial" panose="020B0604020202020204" pitchFamily="34" charset="0"/>
              </a:rPr>
              <a:t>Overlapping genes</a:t>
            </a:r>
            <a:endParaRPr lang="en-US" altLang="zh-CN" sz="2500" dirty="0">
              <a:latin typeface="Arial" panose="020B0604020202020204" pitchFamily="34" charset="0"/>
            </a:endParaRPr>
          </a:p>
          <a:p>
            <a:pPr marL="309880" indent="-309880" defTabSz="828675" eaLnBrk="1" hangingPunct="1">
              <a:lnSpc>
                <a:spcPct val="96000"/>
              </a:lnSpc>
              <a:buNone/>
            </a:pPr>
            <a:r>
              <a:rPr lang="en-US" altLang="zh-CN" sz="2500" u="sng" dirty="0">
                <a:latin typeface="Arial" panose="020B0604020202020204" pitchFamily="34" charset="0"/>
              </a:rPr>
              <a:t>Eukaryotes</a:t>
            </a:r>
            <a:endParaRPr lang="en-US" altLang="zh-CN" sz="2500" u="sng" dirty="0">
              <a:latin typeface="Arial" panose="020B0604020202020204" pitchFamily="34" charset="0"/>
            </a:endParaRPr>
          </a:p>
          <a:p>
            <a:pPr marL="309880" indent="-309880" defTabSz="828675" eaLnBrk="1" hangingPunct="1">
              <a:lnSpc>
                <a:spcPct val="96000"/>
              </a:lnSpc>
            </a:pPr>
            <a:r>
              <a:rPr lang="en-US" altLang="zh-CN" sz="2500" dirty="0">
                <a:latin typeface="CMSY7" charset="0"/>
              </a:rPr>
              <a:t> </a:t>
            </a:r>
            <a:r>
              <a:rPr lang="en-US" altLang="zh-CN" sz="2500" dirty="0">
                <a:latin typeface="Arial" panose="020B0604020202020204" pitchFamily="34" charset="0"/>
              </a:rPr>
              <a:t>Low gene density and complex gene structure</a:t>
            </a:r>
            <a:endParaRPr lang="en-US" altLang="zh-CN" sz="2500" dirty="0">
              <a:latin typeface="Arial" panose="020B0604020202020204" pitchFamily="34" charset="0"/>
            </a:endParaRPr>
          </a:p>
          <a:p>
            <a:pPr marL="309880" indent="-309880" defTabSz="828675" eaLnBrk="1" hangingPunct="1">
              <a:lnSpc>
                <a:spcPct val="96000"/>
              </a:lnSpc>
            </a:pPr>
            <a:r>
              <a:rPr lang="en-US" altLang="zh-CN" sz="2500" dirty="0">
                <a:latin typeface="CMSY7" charset="0"/>
              </a:rPr>
              <a:t> </a:t>
            </a:r>
            <a:r>
              <a:rPr lang="en-US" altLang="zh-CN" sz="2500" dirty="0">
                <a:latin typeface="Arial" panose="020B0604020202020204" pitchFamily="34" charset="0"/>
              </a:rPr>
              <a:t>Alternative splicing</a:t>
            </a:r>
            <a:endParaRPr lang="en-US" altLang="zh-CN" sz="2500" dirty="0">
              <a:latin typeface="Arial" panose="020B0604020202020204" pitchFamily="34" charset="0"/>
            </a:endParaRPr>
          </a:p>
          <a:p>
            <a:pPr marL="309880" indent="-309880" defTabSz="828675" eaLnBrk="1" hangingPunct="1">
              <a:lnSpc>
                <a:spcPct val="96000"/>
              </a:lnSpc>
            </a:pPr>
            <a:r>
              <a:rPr lang="en-US" altLang="zh-CN" sz="2500" dirty="0">
                <a:latin typeface="CMSY7" charset="0"/>
              </a:rPr>
              <a:t> </a:t>
            </a:r>
            <a:r>
              <a:rPr lang="en-US" altLang="zh-CN" sz="2500" dirty="0">
                <a:latin typeface="Arial" panose="020B0604020202020204" pitchFamily="34" charset="0"/>
              </a:rPr>
              <a:t>Pseudo-genes</a:t>
            </a:r>
            <a:endParaRPr lang="en-US" altLang="zh-CN" sz="2500" dirty="0">
              <a:latin typeface="Arial" panose="020B0604020202020204" pitchFamily="34" charset="0"/>
            </a:endParaRPr>
          </a:p>
          <a:p>
            <a:pPr marL="309880" indent="-309880" defTabSz="828675" eaLnBrk="1" hangingPunct="1">
              <a:lnSpc>
                <a:spcPct val="96000"/>
              </a:lnSpc>
              <a:buNone/>
            </a:pPr>
            <a:endParaRPr lang="en-US" altLang="zh-CN" sz="2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Rectangle 2"/>
          <p:cNvSpPr>
            <a:spLocks noGrp="1"/>
          </p:cNvSpPr>
          <p:nvPr>
            <p:ph type="title"/>
          </p:nvPr>
        </p:nvSpPr>
        <p:spPr/>
        <p:txBody>
          <a:bodyPr wrap="square" lIns="91440" tIns="45720" rIns="91440" bIns="45720" anchor="ctr"/>
          <a:p>
            <a:pPr eaLnBrk="1" hangingPunct="1"/>
            <a:r>
              <a:rPr lang="en-US" altLang="zh-CN" dirty="0">
                <a:latin typeface="Arial" panose="020B0604020202020204" pitchFamily="34" charset="0"/>
              </a:rPr>
              <a:t>4.2 Gene finding strategies</a:t>
            </a:r>
            <a:endParaRPr lang="en-US" altLang="zh-CN" dirty="0">
              <a:latin typeface="Arial" panose="020B0604020202020204" pitchFamily="34" charset="0"/>
            </a:endParaRPr>
          </a:p>
        </p:txBody>
      </p:sp>
      <p:sp>
        <p:nvSpPr>
          <p:cNvPr id="25602" name="Rectangle 3"/>
          <p:cNvSpPr>
            <a:spLocks noGrp="1"/>
          </p:cNvSpPr>
          <p:nvPr>
            <p:ph idx="1"/>
          </p:nvPr>
        </p:nvSpPr>
        <p:spPr/>
        <p:txBody>
          <a:bodyPr wrap="square" lIns="91440" tIns="45720" rIns="91440" bIns="45720" anchor="t"/>
          <a:p>
            <a:pPr marL="309880" indent="-309880" defTabSz="828675" eaLnBrk="1" hangingPunct="1">
              <a:buNone/>
            </a:pPr>
            <a:r>
              <a:rPr lang="en-GB" altLang="zh-CN" sz="2500" i="1" dirty="0">
                <a:latin typeface="Arial" panose="020B0604020202020204" pitchFamily="34" charset="0"/>
              </a:rPr>
              <a:t>There is no (yet known) perfect method for finding genes.  All approaches rely on combining various “weak signals” together and assemble into a consistent gene model</a:t>
            </a:r>
            <a:endParaRPr lang="zh-CN" altLang="en-US" sz="2500" i="1" dirty="0">
              <a:latin typeface="Arial" panose="020B0604020202020204" pitchFamily="34" charset="0"/>
            </a:endParaRPr>
          </a:p>
          <a:p>
            <a:pPr marL="309880" indent="-309880" defTabSz="828675" eaLnBrk="1" hangingPunct="1">
              <a:buNone/>
            </a:pPr>
            <a:r>
              <a:rPr lang="en-US" altLang="zh-CN" sz="2500" u="sng" dirty="0">
                <a:latin typeface="Arial" panose="020B0604020202020204" pitchFamily="34" charset="0"/>
              </a:rPr>
              <a:t>Homology method</a:t>
            </a:r>
            <a:endParaRPr lang="en-US" altLang="zh-CN" sz="2500" u="sng" dirty="0">
              <a:latin typeface="Arial" panose="020B0604020202020204" pitchFamily="34" charset="0"/>
            </a:endParaRPr>
          </a:p>
          <a:p>
            <a:pPr marL="309880" indent="-309880" defTabSz="828675" eaLnBrk="1" hangingPunct="1"/>
            <a:r>
              <a:rPr lang="en-US" altLang="zh-CN" sz="2500" dirty="0">
                <a:latin typeface="CMSY7" charset="0"/>
              </a:rPr>
              <a:t> </a:t>
            </a:r>
            <a:r>
              <a:rPr lang="en-US" altLang="zh-CN" sz="2500" dirty="0">
                <a:latin typeface="Arial" panose="020B0604020202020204" pitchFamily="34" charset="0"/>
              </a:rPr>
              <a:t>Gene structure can be deduced by homology</a:t>
            </a:r>
            <a:endParaRPr lang="en-US" altLang="zh-CN" sz="2500" dirty="0">
              <a:latin typeface="Arial" panose="020B0604020202020204" pitchFamily="34" charset="0"/>
            </a:endParaRPr>
          </a:p>
          <a:p>
            <a:pPr marL="309880" indent="-309880" defTabSz="828675" eaLnBrk="1" hangingPunct="1"/>
            <a:r>
              <a:rPr lang="en-US" altLang="zh-CN" sz="2500" dirty="0">
                <a:latin typeface="CMSY7" charset="0"/>
              </a:rPr>
              <a:t> </a:t>
            </a:r>
            <a:r>
              <a:rPr lang="en-US" altLang="zh-CN" sz="2500" dirty="0">
                <a:latin typeface="Arial" panose="020B0604020202020204" pitchFamily="34" charset="0"/>
              </a:rPr>
              <a:t>Requires a not too distant homologous sequence</a:t>
            </a:r>
            <a:endParaRPr lang="en-US" altLang="zh-CN" sz="2500" dirty="0">
              <a:latin typeface="Arial" panose="020B0604020202020204" pitchFamily="34" charset="0"/>
            </a:endParaRPr>
          </a:p>
          <a:p>
            <a:pPr marL="309880" indent="-309880" defTabSz="828675" eaLnBrk="1" hangingPunct="1">
              <a:buNone/>
            </a:pPr>
            <a:r>
              <a:rPr lang="en-US" altLang="zh-CN" sz="2500" i="1" u="sng" dirty="0">
                <a:latin typeface="Arial" panose="020B0604020202020204" pitchFamily="34" charset="0"/>
              </a:rPr>
              <a:t>Ab initio</a:t>
            </a:r>
            <a:r>
              <a:rPr lang="en-US" altLang="zh-CN" sz="2500" u="sng" dirty="0">
                <a:latin typeface="Arial" panose="020B0604020202020204" pitchFamily="34" charset="0"/>
              </a:rPr>
              <a:t> method</a:t>
            </a:r>
            <a:endParaRPr lang="en-US" altLang="zh-CN" sz="2500" u="sng" dirty="0">
              <a:latin typeface="Arial" panose="020B0604020202020204" pitchFamily="34" charset="0"/>
            </a:endParaRPr>
          </a:p>
          <a:p>
            <a:pPr marL="309880" indent="-309880" defTabSz="828675" eaLnBrk="1" hangingPunct="1"/>
            <a:r>
              <a:rPr lang="en-US" altLang="zh-CN" sz="2500" dirty="0">
                <a:latin typeface="CMSY7" charset="0"/>
              </a:rPr>
              <a:t> </a:t>
            </a:r>
            <a:r>
              <a:rPr lang="en-US" altLang="zh-CN" sz="2500" dirty="0">
                <a:latin typeface="Arial" panose="020B0604020202020204" pitchFamily="34" charset="0"/>
              </a:rPr>
              <a:t>Requires two types of information</a:t>
            </a:r>
            <a:endParaRPr lang="en-US" altLang="zh-CN" sz="2500" dirty="0">
              <a:latin typeface="Arial" panose="020B0604020202020204" pitchFamily="34" charset="0"/>
            </a:endParaRPr>
          </a:p>
          <a:p>
            <a:pPr marL="673100" lvl="1" indent="-258445" defTabSz="828675" eaLnBrk="1" hangingPunct="1">
              <a:buNone/>
            </a:pPr>
            <a:r>
              <a:rPr lang="en-US" altLang="zh-CN" sz="2000" dirty="0">
                <a:solidFill>
                  <a:schemeClr val="accent2"/>
                </a:solidFill>
                <a:latin typeface="CMMI7" charset="0"/>
              </a:rPr>
              <a:t>. </a:t>
            </a:r>
            <a:r>
              <a:rPr lang="en-US" altLang="zh-CN" sz="2000" dirty="0">
                <a:solidFill>
                  <a:schemeClr val="accent2"/>
                </a:solidFill>
                <a:latin typeface="Arial" panose="020B0604020202020204" pitchFamily="34" charset="0"/>
              </a:rPr>
              <a:t>compositional information</a:t>
            </a:r>
            <a:endParaRPr lang="en-US" altLang="zh-CN" sz="2000" dirty="0">
              <a:solidFill>
                <a:schemeClr val="accent2"/>
              </a:solidFill>
              <a:latin typeface="Arial" panose="020B0604020202020204" pitchFamily="34" charset="0"/>
            </a:endParaRPr>
          </a:p>
          <a:p>
            <a:pPr marL="673100" lvl="1" indent="-258445" defTabSz="828675" eaLnBrk="1" hangingPunct="1">
              <a:buNone/>
            </a:pPr>
            <a:r>
              <a:rPr lang="en-US" altLang="zh-CN" sz="2000" dirty="0">
                <a:solidFill>
                  <a:schemeClr val="accent2"/>
                </a:solidFill>
                <a:latin typeface="CMMI7" charset="0"/>
              </a:rPr>
              <a:t>. </a:t>
            </a:r>
            <a:r>
              <a:rPr lang="en-US" altLang="zh-CN" sz="2000" dirty="0">
                <a:solidFill>
                  <a:schemeClr val="accent2"/>
                </a:solidFill>
                <a:latin typeface="Arial" panose="020B0604020202020204" pitchFamily="34" charset="0"/>
              </a:rPr>
              <a:t>signal information</a:t>
            </a:r>
            <a:endParaRPr lang="en-US" altLang="zh-CN" sz="2000" dirty="0">
              <a:solidFill>
                <a:schemeClr val="accent2"/>
              </a:solidFill>
              <a:latin typeface="Arial" panose="020B0604020202020204" pitchFamily="34" charset="0"/>
            </a:endParaRPr>
          </a:p>
          <a:p>
            <a:pPr marL="309880" indent="-309880" defTabSz="828675" eaLnBrk="1" hangingPunct="1">
              <a:buNone/>
            </a:pPr>
            <a:endParaRPr lang="zh-CN" altLang="en-US" sz="25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Rectangle 1026"/>
          <p:cNvSpPr>
            <a:spLocks noGrp="1"/>
          </p:cNvSpPr>
          <p:nvPr>
            <p:ph type="title"/>
          </p:nvPr>
        </p:nvSpPr>
        <p:spPr>
          <a:xfrm>
            <a:off x="714375" y="500063"/>
            <a:ext cx="7361238" cy="1139825"/>
          </a:xfrm>
        </p:spPr>
        <p:txBody>
          <a:bodyPr wrap="square" lIns="91440" tIns="45720" rIns="91440" bIns="45720" anchor="ctr"/>
          <a:p>
            <a:pPr algn="l" eaLnBrk="1" hangingPunct="1"/>
            <a:r>
              <a:rPr lang="en-US" altLang="zh-CN" sz="1800" dirty="0">
                <a:latin typeface="Arial Unicode MS" panose="020B0604020202020204" pitchFamily="34" charset="-122"/>
                <a:ea typeface="Arial Unicode MS" panose="020B0604020202020204" pitchFamily="34" charset="-122"/>
              </a:rPr>
              <a:t>LOCUS           AP003280 147201 bp DNA linear PLN 27-NOV-2003 DEFINITION  Oryza sativa (japonica cultivar-group) genomic DNA,   </a:t>
            </a:r>
            <a:br>
              <a:rPr lang="en-US" altLang="zh-CN" sz="1800" dirty="0">
                <a:latin typeface="Arial Unicode MS" panose="020B0604020202020204" pitchFamily="34" charset="-122"/>
                <a:ea typeface="Arial Unicode MS" panose="020B0604020202020204" pitchFamily="34" charset="-122"/>
              </a:rPr>
            </a:br>
            <a:r>
              <a:rPr lang="en-US" altLang="zh-CN" sz="1800" dirty="0">
                <a:latin typeface="Arial Unicode MS" panose="020B0604020202020204" pitchFamily="34" charset="-122"/>
                <a:ea typeface="Arial Unicode MS" panose="020B0604020202020204" pitchFamily="34" charset="-122"/>
              </a:rPr>
              <a:t>                      chromosome 1, PAC clone:P0557A01.</a:t>
            </a:r>
            <a:r>
              <a:rPr lang="en-US" altLang="zh-CN" sz="1800" dirty="0"/>
              <a:t> </a:t>
            </a:r>
            <a:endParaRPr lang="zh-CN" altLang="en-US" sz="1800" dirty="0"/>
          </a:p>
        </p:txBody>
      </p:sp>
      <p:sp>
        <p:nvSpPr>
          <p:cNvPr id="26626" name="Rectangle 1027"/>
          <p:cNvSpPr>
            <a:spLocks noGrp="1"/>
          </p:cNvSpPr>
          <p:nvPr>
            <p:ph idx="1"/>
          </p:nvPr>
        </p:nvSpPr>
        <p:spPr>
          <a:xfrm>
            <a:off x="642938" y="1670050"/>
            <a:ext cx="8294687" cy="4616450"/>
          </a:xfrm>
        </p:spPr>
        <p:txBody>
          <a:bodyPr wrap="square" lIns="91440" tIns="45720" rIns="91440" bIns="45720" anchor="t"/>
          <a:p>
            <a:pPr eaLnBrk="1" hangingPunct="1">
              <a:lnSpc>
                <a:spcPct val="96000"/>
              </a:lnSpc>
              <a:buFont typeface="StarSymbol" charset="0"/>
              <a:buNone/>
            </a:pPr>
            <a:r>
              <a:rPr lang="en-US" altLang="zh-CN" sz="2000" dirty="0">
                <a:latin typeface="Arial Unicode MS" panose="020B0604020202020204" pitchFamily="34" charset="-122"/>
                <a:ea typeface="Arial Unicode MS" panose="020B0604020202020204" pitchFamily="34" charset="-122"/>
              </a:rPr>
              <a:t>COMMENT  Genes were predicted from the integrated results of the following: GENSCAN1.0, BLASTN2.0, BLASTX2.0 as well as SplicePredictor (October 1998 version). The genomic sequence was searched against NCBI NonRedundant Protein database, nr (ftp://ncbi.nlm.nih.gov/blast/db) and the cDNA sequence database at RGP. Protein homologies of the coding regions were searched against NCBI NonRedundant Protein database with BLASTP2.0. ESTs represent the identified cDNA sequences using BLASTN 2.0 with the corresponding DDBJ accession no. and RGP clone ID. </a:t>
            </a:r>
            <a:endParaRPr lang="en-US" altLang="zh-CN" sz="2000" dirty="0">
              <a:latin typeface="Arial Unicode MS" panose="020B0604020202020204" pitchFamily="34" charset="-122"/>
              <a:ea typeface="Arial Unicode MS" panose="020B0604020202020204" pitchFamily="34" charset="-122"/>
            </a:endParaRPr>
          </a:p>
          <a:p>
            <a:pPr eaLnBrk="1" hangingPunct="1">
              <a:lnSpc>
                <a:spcPct val="96000"/>
              </a:lnSpc>
              <a:buFont typeface="StarSymbol" charset="0"/>
              <a:buNone/>
            </a:pPr>
            <a:r>
              <a:rPr lang="en-US" altLang="zh-CN" sz="2000" dirty="0">
                <a:latin typeface="Arial Unicode MS" panose="020B0604020202020204" pitchFamily="34" charset="-122"/>
                <a:ea typeface="Arial Unicode MS" panose="020B0604020202020204" pitchFamily="34" charset="-122"/>
              </a:rPr>
              <a:t>    A gene with identity or significant homology to a protein is classified based on the protein name to indicate the homology level such as same name, 'putative-' and '-like protein'. A gene without significant homology to any protein but with EST homology (covering almost the entire length of partial sequence) is classified as an 'unknown' protein. A gene predicted with a gene prediction program is classified as a 'hypothetical' protein. </a:t>
            </a:r>
            <a:endParaRPr lang="zh-CN" altLang="en-US" sz="2000" dirty="0">
              <a:latin typeface="Arial Unicode MS" panose="020B0604020202020204" pitchFamily="34" charset="-122"/>
              <a:ea typeface="Arial Unicode MS" panose="020B0604020202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Rectangle 1026"/>
          <p:cNvSpPr>
            <a:spLocks noGrp="1"/>
          </p:cNvSpPr>
          <p:nvPr>
            <p:ph type="title"/>
          </p:nvPr>
        </p:nvSpPr>
        <p:spPr>
          <a:xfrm>
            <a:off x="857250" y="642938"/>
            <a:ext cx="7361238" cy="1139825"/>
          </a:xfrm>
        </p:spPr>
        <p:txBody>
          <a:bodyPr wrap="square" lIns="91440" tIns="45720" rIns="91440" bIns="45720" anchor="ctr"/>
          <a:p>
            <a:pPr eaLnBrk="1" hangingPunct="1"/>
            <a:r>
              <a:rPr lang="en-US" altLang="zh-CN" dirty="0">
                <a:latin typeface="Arial" panose="020B0604020202020204" pitchFamily="34" charset="0"/>
              </a:rPr>
              <a:t>Homology method</a:t>
            </a:r>
            <a:endParaRPr lang="en-US" altLang="zh-CN" dirty="0">
              <a:latin typeface="Arial" panose="020B0604020202020204" pitchFamily="34" charset="0"/>
            </a:endParaRPr>
          </a:p>
        </p:txBody>
      </p:sp>
      <p:sp>
        <p:nvSpPr>
          <p:cNvPr id="29698" name="Rectangle 1027"/>
          <p:cNvSpPr>
            <a:spLocks noGrp="1"/>
          </p:cNvSpPr>
          <p:nvPr>
            <p:ph idx="1"/>
          </p:nvPr>
        </p:nvSpPr>
        <p:spPr>
          <a:xfrm>
            <a:off x="690563" y="2005013"/>
            <a:ext cx="8226425" cy="4114800"/>
          </a:xfrm>
        </p:spPr>
        <p:txBody>
          <a:bodyPr wrap="square" lIns="91440" tIns="45720" rIns="91440" bIns="45720" anchor="t"/>
          <a:p>
            <a:pPr marL="309880" indent="-309880" defTabSz="828675" eaLnBrk="1" hangingPunct="1">
              <a:lnSpc>
                <a:spcPct val="96000"/>
              </a:lnSpc>
              <a:buNone/>
            </a:pPr>
            <a:r>
              <a:rPr lang="en-US" altLang="zh-CN" sz="2200" dirty="0">
                <a:solidFill>
                  <a:schemeClr val="tx2"/>
                </a:solidFill>
                <a:latin typeface="Arial" panose="020B0604020202020204" pitchFamily="34" charset="0"/>
              </a:rPr>
              <a:t>Principles of the homology method:</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dirty="0">
                <a:solidFill>
                  <a:schemeClr val="tx2"/>
                </a:solidFill>
                <a:latin typeface="Arial" panose="020B0604020202020204" pitchFamily="34" charset="0"/>
              </a:rPr>
              <a:t>Coding regions evolve slower than non-coding regions, i.e. local sequence similarity can be used as a gene finder.</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dirty="0">
                <a:solidFill>
                  <a:schemeClr val="tx2"/>
                </a:solidFill>
                <a:latin typeface="Arial" panose="020B0604020202020204" pitchFamily="34" charset="0"/>
              </a:rPr>
              <a:t>Homologous sequences reflect a common evolutionary origin and possibly a common gene structure, i.e. gene structure can be solved by homology (mRNAs, ESTs, proteins, domains).</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dirty="0">
                <a:solidFill>
                  <a:schemeClr val="tx2"/>
                </a:solidFill>
                <a:latin typeface="Arial" panose="020B0604020202020204" pitchFamily="34" charset="0"/>
              </a:rPr>
              <a:t>Standard homology search methods can be used (BLAST, Smith-Waterman, ...).</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pPr>
            <a:r>
              <a:rPr lang="en-US" altLang="zh-CN" sz="2200" dirty="0">
                <a:solidFill>
                  <a:schemeClr val="tx2"/>
                </a:solidFill>
                <a:latin typeface="CMSY7" charset="0"/>
              </a:rPr>
              <a:t> </a:t>
            </a:r>
            <a:r>
              <a:rPr lang="en-US" altLang="zh-CN" sz="2200" dirty="0">
                <a:solidFill>
                  <a:schemeClr val="tx2"/>
                </a:solidFill>
                <a:latin typeface="Arial" panose="020B0604020202020204" pitchFamily="34" charset="0"/>
              </a:rPr>
              <a:t>Include ”gene syntax” information (start/stop codons, ...).</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buNone/>
            </a:pPr>
            <a:r>
              <a:rPr lang="en-US" altLang="zh-CN" sz="2200" dirty="0">
                <a:solidFill>
                  <a:schemeClr val="tx2"/>
                </a:solidFill>
                <a:latin typeface="Arial" panose="020B0604020202020204" pitchFamily="34" charset="0"/>
              </a:rPr>
              <a:t>Homology methods are also useful to confirm predictions inferred by other methods</a:t>
            </a:r>
            <a:endParaRPr lang="en-US" altLang="zh-CN" sz="2200" dirty="0">
              <a:solidFill>
                <a:schemeClr val="tx2"/>
              </a:solidFill>
              <a:latin typeface="Arial" panose="020B0604020202020204" pitchFamily="34" charset="0"/>
            </a:endParaRPr>
          </a:p>
          <a:p>
            <a:pPr marL="309880" indent="-309880" defTabSz="828675" eaLnBrk="1" hangingPunct="1">
              <a:lnSpc>
                <a:spcPct val="96000"/>
              </a:lnSpc>
              <a:buNone/>
            </a:pPr>
            <a:endParaRPr lang="zh-CN" altLang="en-US" sz="2200" dirty="0">
              <a:solidFill>
                <a:schemeClr val="tx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Rectangle 2"/>
          <p:cNvSpPr>
            <a:spLocks noGrp="1"/>
          </p:cNvSpPr>
          <p:nvPr>
            <p:ph type="title"/>
          </p:nvPr>
        </p:nvSpPr>
        <p:spPr>
          <a:xfrm>
            <a:off x="857250" y="500063"/>
            <a:ext cx="7361238" cy="1139825"/>
          </a:xfrm>
        </p:spPr>
        <p:txBody>
          <a:bodyPr wrap="square" lIns="91440" tIns="45720" rIns="91440" bIns="45720" anchor="ctr"/>
          <a:p>
            <a:pPr eaLnBrk="1" hangingPunct="1"/>
            <a:r>
              <a:rPr lang="en-US" altLang="zh-CN" dirty="0">
                <a:solidFill>
                  <a:srgbClr val="33B333"/>
                </a:solidFill>
                <a:latin typeface="Arial" panose="020B0604020202020204" pitchFamily="34" charset="0"/>
              </a:rPr>
              <a:t>A simple view</a:t>
            </a:r>
            <a:endParaRPr lang="zh-CN" altLang="en-US" dirty="0">
              <a:latin typeface="Arial" panose="020B0604020202020204" pitchFamily="34" charset="0"/>
            </a:endParaRPr>
          </a:p>
        </p:txBody>
      </p:sp>
      <p:graphicFrame>
        <p:nvGraphicFramePr>
          <p:cNvPr id="30722" name="Object 2"/>
          <p:cNvGraphicFramePr>
            <a:graphicFrameLocks noChangeAspect="1"/>
          </p:cNvGraphicFramePr>
          <p:nvPr/>
        </p:nvGraphicFramePr>
        <p:xfrm>
          <a:off x="622300" y="1643063"/>
          <a:ext cx="8107363" cy="4959350"/>
        </p:xfrm>
        <a:graphic>
          <a:graphicData uri="http://schemas.openxmlformats.org/presentationml/2006/ole">
            <mc:AlternateContent xmlns:mc="http://schemas.openxmlformats.org/markup-compatibility/2006">
              <mc:Choice xmlns:v="urn:schemas-microsoft-com:vml" Requires="v">
                <p:oleObj spid="_x0000_s3076" name="" r:id="rId1" imgW="5543550" imgH="3390900" progId="Paint.Picture">
                  <p:embed/>
                </p:oleObj>
              </mc:Choice>
              <mc:Fallback>
                <p:oleObj name="" r:id="rId1" imgW="5543550" imgH="3390900" progId="Paint.Picture">
                  <p:embed/>
                  <p:pic>
                    <p:nvPicPr>
                      <p:cNvPr id="0" name="图片 3075"/>
                      <p:cNvPicPr/>
                      <p:nvPr/>
                    </p:nvPicPr>
                    <p:blipFill>
                      <a:blip r:embed="rId2"/>
                      <a:stretch>
                        <a:fillRect/>
                      </a:stretch>
                    </p:blipFill>
                    <p:spPr>
                      <a:xfrm>
                        <a:off x="622300" y="1643063"/>
                        <a:ext cx="8107363" cy="4959350"/>
                      </a:xfrm>
                      <a:prstGeom prst="rect">
                        <a:avLst/>
                      </a:prstGeom>
                      <a:noFill/>
                      <a:ln w="38100">
                        <a:noFill/>
                        <a:miter/>
                      </a:ln>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26" name="图片 8"/>
          <p:cNvPicPr>
            <a:picLocks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75565" y="1845310"/>
            <a:ext cx="8992870" cy="35128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Rectangle 2"/>
          <p:cNvSpPr>
            <a:spLocks noGrp="1"/>
          </p:cNvSpPr>
          <p:nvPr>
            <p:ph type="title"/>
          </p:nvPr>
        </p:nvSpPr>
        <p:spPr>
          <a:xfrm>
            <a:off x="857250" y="428625"/>
            <a:ext cx="7364413" cy="1144588"/>
          </a:xfrm>
        </p:spPr>
        <p:txBody>
          <a:bodyPr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Inference by homology</a:t>
            </a:r>
            <a:endParaRPr lang="en-GB" altLang="zh-CN" dirty="0"/>
          </a:p>
        </p:txBody>
      </p:sp>
      <p:sp>
        <p:nvSpPr>
          <p:cNvPr id="31746" name="Rectangle 3"/>
          <p:cNvSpPr>
            <a:spLocks noGrp="1"/>
          </p:cNvSpPr>
          <p:nvPr>
            <p:ph idx="1"/>
          </p:nvPr>
        </p:nvSpPr>
        <p:spPr>
          <a:xfrm>
            <a:off x="627063" y="1893888"/>
            <a:ext cx="8516937" cy="2678112"/>
          </a:xfrm>
        </p:spPr>
        <p:txBody>
          <a:bodyPr wrap="square" lIns="91440" tIns="45720" rIns="91440" bIns="45720" anchor="t"/>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For exon finding, we need to find matches to</a:t>
            </a:r>
            <a:endParaRPr lang="en-GB" altLang="zh-CN" dirty="0"/>
          </a:p>
          <a:p>
            <a:pPr marL="738505" lvl="1" indent="-284480"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mRNA/cDNA sequences</a:t>
            </a:r>
            <a:endParaRPr lang="en-GB" altLang="zh-CN" dirty="0"/>
          </a:p>
          <a:p>
            <a:pPr marL="738505" lvl="1" indent="-284480"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ESTs</a:t>
            </a:r>
            <a:endParaRPr lang="en-GB" altLang="zh-CN" dirty="0"/>
          </a:p>
          <a:p>
            <a:pPr marL="738505" lvl="1" indent="-284480"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Known exons</a:t>
            </a:r>
            <a:endParaRPr lang="en-GB" altLang="zh-CN" dirty="0"/>
          </a:p>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endParaRPr lang="en-GB" altLang="zh-CN"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Rectangle 2"/>
          <p:cNvSpPr>
            <a:spLocks noGrp="1"/>
          </p:cNvSpPr>
          <p:nvPr>
            <p:ph type="title"/>
          </p:nvPr>
        </p:nvSpPr>
        <p:spPr>
          <a:xfrm>
            <a:off x="762000" y="381000"/>
            <a:ext cx="7772400" cy="1143000"/>
          </a:xfrm>
        </p:spPr>
        <p:txBody>
          <a:bodyPr wrap="square" lIns="91440" tIns="45720" rIns="91440" bIns="45720" anchor="ctr"/>
          <a:p>
            <a:pPr eaLnBrk="1" hangingPunct="1"/>
            <a:r>
              <a:rPr lang="en-US" altLang="zh-CN" sz="4000" dirty="0"/>
              <a:t>ESTs can be helpful in confirming a gene model</a:t>
            </a:r>
            <a:endParaRPr lang="en-US" altLang="zh-CN" sz="4000" dirty="0"/>
          </a:p>
        </p:txBody>
      </p:sp>
      <p:sp>
        <p:nvSpPr>
          <p:cNvPr id="33794" name="Text Box 4"/>
          <p:cNvSpPr txBox="1"/>
          <p:nvPr/>
        </p:nvSpPr>
        <p:spPr>
          <a:xfrm>
            <a:off x="3328988" y="2133600"/>
            <a:ext cx="2873375" cy="461963"/>
          </a:xfrm>
          <a:prstGeom prst="rect">
            <a:avLst/>
          </a:prstGeom>
          <a:noFill/>
          <a:ln w="9525">
            <a:noFill/>
          </a:ln>
        </p:spPr>
        <p:txBody>
          <a:bodyPr wrap="none" lIns="91430" tIns="45715" rIns="91430" bIns="45715" anchor="t">
            <a:spAutoFit/>
          </a:bodyPr>
          <a:p>
            <a:r>
              <a:rPr lang="en-US" altLang="zh-CN" sz="2400" dirty="0">
                <a:solidFill>
                  <a:schemeClr val="tx2"/>
                </a:solidFill>
                <a:latin typeface="Arial" panose="020B0604020202020204" pitchFamily="34" charset="0"/>
                <a:ea typeface="宋体" panose="02010600030101010101" pitchFamily="2" charset="-122"/>
              </a:rPr>
              <a:t>Genome sequence </a:t>
            </a:r>
            <a:endParaRPr lang="en-US" altLang="zh-CN" sz="2400" dirty="0">
              <a:solidFill>
                <a:schemeClr val="tx2"/>
              </a:solidFill>
              <a:latin typeface="Arial" panose="020B0604020202020204" pitchFamily="34" charset="0"/>
              <a:ea typeface="宋体" panose="02010600030101010101" pitchFamily="2" charset="-122"/>
            </a:endParaRPr>
          </a:p>
        </p:txBody>
      </p:sp>
      <p:sp>
        <p:nvSpPr>
          <p:cNvPr id="81925" name="Line 5"/>
          <p:cNvSpPr>
            <a:spLocks noChangeShapeType="1"/>
          </p:cNvSpPr>
          <p:nvPr/>
        </p:nvSpPr>
        <p:spPr bwMode="auto">
          <a:xfrm>
            <a:off x="1676400" y="2971800"/>
            <a:ext cx="914400" cy="0"/>
          </a:xfrm>
          <a:prstGeom prst="line">
            <a:avLst/>
          </a:prstGeom>
        </p:spPr>
        <p:style>
          <a:lnRef idx="1">
            <a:schemeClr val="accent5"/>
          </a:lnRef>
          <a:fillRef idx="0">
            <a:schemeClr val="accent5"/>
          </a:fillRef>
          <a:effectRef idx="0">
            <a:schemeClr val="accent5"/>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000" b="0" i="0" u="none" strike="noStrike" kern="1200" cap="none" spc="0" normalizeH="0" baseline="0" noProof="0">
              <a:ln>
                <a:noFill/>
              </a:ln>
              <a:solidFill>
                <a:schemeClr val="tx2"/>
              </a:solidFill>
              <a:effectLst/>
              <a:uLnTx/>
              <a:uFillTx/>
              <a:latin typeface="+mn-lt"/>
              <a:ea typeface="+mn-ea"/>
              <a:cs typeface="+mn-cs"/>
            </a:endParaRPr>
          </a:p>
        </p:txBody>
      </p:sp>
      <p:sp>
        <p:nvSpPr>
          <p:cNvPr id="81926" name="Line 6"/>
          <p:cNvSpPr>
            <a:spLocks noChangeShapeType="1"/>
          </p:cNvSpPr>
          <p:nvPr/>
        </p:nvSpPr>
        <p:spPr bwMode="auto">
          <a:xfrm>
            <a:off x="3124200" y="2971800"/>
            <a:ext cx="5334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000" b="0" i="0" u="none" strike="noStrike" kern="1200" cap="none" spc="0" normalizeH="0" baseline="0" noProof="0">
              <a:ln>
                <a:noFill/>
              </a:ln>
              <a:solidFill>
                <a:schemeClr val="tx2"/>
              </a:solidFill>
              <a:effectLst/>
              <a:uLnTx/>
              <a:uFillTx/>
              <a:latin typeface="+mn-lt"/>
              <a:ea typeface="+mn-ea"/>
              <a:cs typeface="+mn-cs"/>
            </a:endParaRPr>
          </a:p>
        </p:txBody>
      </p:sp>
      <p:sp>
        <p:nvSpPr>
          <p:cNvPr id="81927" name="Line 7"/>
          <p:cNvSpPr>
            <a:spLocks noChangeShapeType="1"/>
          </p:cNvSpPr>
          <p:nvPr/>
        </p:nvSpPr>
        <p:spPr bwMode="auto">
          <a:xfrm>
            <a:off x="5105400" y="2971800"/>
            <a:ext cx="5334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000" b="0" i="0" u="none" strike="noStrike" kern="1200" cap="none" spc="0" normalizeH="0" baseline="0" noProof="0">
              <a:ln>
                <a:noFill/>
              </a:ln>
              <a:solidFill>
                <a:schemeClr val="tx2"/>
              </a:solidFill>
              <a:effectLst/>
              <a:uLnTx/>
              <a:uFillTx/>
              <a:latin typeface="+mn-lt"/>
              <a:ea typeface="+mn-ea"/>
              <a:cs typeface="+mn-cs"/>
            </a:endParaRPr>
          </a:p>
        </p:txBody>
      </p:sp>
      <p:sp>
        <p:nvSpPr>
          <p:cNvPr id="81928" name="Line 8"/>
          <p:cNvSpPr>
            <a:spLocks noChangeShapeType="1"/>
          </p:cNvSpPr>
          <p:nvPr/>
        </p:nvSpPr>
        <p:spPr bwMode="auto">
          <a:xfrm>
            <a:off x="6477000" y="2971800"/>
            <a:ext cx="11430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000" b="0" i="0" u="none" strike="noStrike" kern="1200" cap="none" spc="0" normalizeH="0" baseline="0" noProof="0">
              <a:ln>
                <a:noFill/>
              </a:ln>
              <a:solidFill>
                <a:schemeClr val="tx2"/>
              </a:solidFill>
              <a:effectLst/>
              <a:uLnTx/>
              <a:uFillTx/>
              <a:latin typeface="+mn-lt"/>
              <a:ea typeface="+mn-ea"/>
              <a:cs typeface="+mn-cs"/>
            </a:endParaRPr>
          </a:p>
        </p:txBody>
      </p:sp>
      <p:sp>
        <p:nvSpPr>
          <p:cNvPr id="33799" name="Text Box 9"/>
          <p:cNvSpPr txBox="1"/>
          <p:nvPr/>
        </p:nvSpPr>
        <p:spPr>
          <a:xfrm>
            <a:off x="228600" y="2743200"/>
            <a:ext cx="1571625" cy="862013"/>
          </a:xfrm>
          <a:prstGeom prst="rect">
            <a:avLst/>
          </a:prstGeom>
          <a:noFill/>
          <a:ln w="9525">
            <a:noFill/>
          </a:ln>
        </p:spPr>
        <p:txBody>
          <a:bodyPr wrap="none" lIns="91430" tIns="45715" rIns="91430" bIns="45715" anchor="t">
            <a:spAutoFit/>
          </a:bodyPr>
          <a:p>
            <a:r>
              <a:rPr lang="en-US" altLang="zh-CN" sz="2400" dirty="0">
                <a:solidFill>
                  <a:schemeClr val="tx2"/>
                </a:solidFill>
                <a:latin typeface="Arial" panose="020B0604020202020204" pitchFamily="34" charset="0"/>
                <a:ea typeface="宋体" panose="02010600030101010101" pitchFamily="2" charset="-122"/>
              </a:rPr>
              <a:t>Predicted </a:t>
            </a:r>
            <a:endParaRPr lang="en-US" altLang="zh-CN" sz="2400" dirty="0">
              <a:solidFill>
                <a:schemeClr val="tx2"/>
              </a:solidFill>
              <a:latin typeface="Arial" panose="020B0604020202020204" pitchFamily="34" charset="0"/>
              <a:ea typeface="宋体" panose="02010600030101010101" pitchFamily="2" charset="-122"/>
            </a:endParaRPr>
          </a:p>
          <a:p>
            <a:r>
              <a:rPr lang="en-US" altLang="zh-CN" sz="2400" dirty="0">
                <a:solidFill>
                  <a:schemeClr val="tx2"/>
                </a:solidFill>
                <a:latin typeface="Arial" panose="020B0604020202020204" pitchFamily="34" charset="0"/>
                <a:ea typeface="宋体" panose="02010600030101010101" pitchFamily="2" charset="-122"/>
              </a:rPr>
              <a:t>exons</a:t>
            </a:r>
            <a:endParaRPr lang="en-US" altLang="zh-CN" sz="2400" dirty="0">
              <a:solidFill>
                <a:schemeClr val="tx2"/>
              </a:solidFill>
              <a:latin typeface="Arial" panose="020B0604020202020204" pitchFamily="34" charset="0"/>
              <a:ea typeface="宋体" panose="02010600030101010101" pitchFamily="2" charset="-122"/>
            </a:endParaRPr>
          </a:p>
        </p:txBody>
      </p:sp>
      <p:sp>
        <p:nvSpPr>
          <p:cNvPr id="33800" name="Line 10"/>
          <p:cNvSpPr/>
          <p:nvPr/>
        </p:nvSpPr>
        <p:spPr>
          <a:xfrm>
            <a:off x="7010400" y="3352800"/>
            <a:ext cx="6096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1" name="Line 11"/>
          <p:cNvSpPr/>
          <p:nvPr/>
        </p:nvSpPr>
        <p:spPr>
          <a:xfrm>
            <a:off x="6477000" y="3581400"/>
            <a:ext cx="10668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2" name="Line 12"/>
          <p:cNvSpPr/>
          <p:nvPr/>
        </p:nvSpPr>
        <p:spPr>
          <a:xfrm>
            <a:off x="6553200" y="3810000"/>
            <a:ext cx="10668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3" name="Line 13"/>
          <p:cNvSpPr/>
          <p:nvPr/>
        </p:nvSpPr>
        <p:spPr>
          <a:xfrm>
            <a:off x="5334000" y="3810000"/>
            <a:ext cx="3048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4" name="Line 14"/>
          <p:cNvSpPr/>
          <p:nvPr/>
        </p:nvSpPr>
        <p:spPr>
          <a:xfrm>
            <a:off x="5638800" y="3810000"/>
            <a:ext cx="990600" cy="0"/>
          </a:xfrm>
          <a:prstGeom prst="line">
            <a:avLst/>
          </a:prstGeom>
          <a:ln w="9525"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5" name="Line 15"/>
          <p:cNvSpPr/>
          <p:nvPr/>
        </p:nvSpPr>
        <p:spPr>
          <a:xfrm>
            <a:off x="3276600" y="4038600"/>
            <a:ext cx="3048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6" name="Line 16"/>
          <p:cNvSpPr/>
          <p:nvPr/>
        </p:nvSpPr>
        <p:spPr>
          <a:xfrm>
            <a:off x="2286000" y="4191000"/>
            <a:ext cx="3048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7" name="Line 17"/>
          <p:cNvSpPr/>
          <p:nvPr/>
        </p:nvSpPr>
        <p:spPr>
          <a:xfrm>
            <a:off x="5181600" y="4191000"/>
            <a:ext cx="3048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8" name="Line 18"/>
          <p:cNvSpPr/>
          <p:nvPr/>
        </p:nvSpPr>
        <p:spPr>
          <a:xfrm>
            <a:off x="1828800" y="4343400"/>
            <a:ext cx="609600" cy="0"/>
          </a:xfrm>
          <a:prstGeom prst="line">
            <a:avLst/>
          </a:prstGeom>
          <a:ln w="76200" cap="flat" cmpd="sng">
            <a:solidFill>
              <a:srgbClr val="FFCC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33809" name="Text Box 19"/>
          <p:cNvSpPr txBox="1"/>
          <p:nvPr/>
        </p:nvSpPr>
        <p:spPr>
          <a:xfrm>
            <a:off x="4267200" y="4267200"/>
            <a:ext cx="3725863" cy="461963"/>
          </a:xfrm>
          <a:prstGeom prst="rect">
            <a:avLst/>
          </a:prstGeom>
          <a:noFill/>
          <a:ln w="9525">
            <a:noFill/>
          </a:ln>
        </p:spPr>
        <p:txBody>
          <a:bodyPr wrap="none" lIns="91430" tIns="45715" rIns="91430" bIns="45715" anchor="t">
            <a:spAutoFit/>
          </a:bodyPr>
          <a:p>
            <a:r>
              <a:rPr lang="en-US" altLang="zh-CN" sz="2400" dirty="0">
                <a:solidFill>
                  <a:srgbClr val="FFC000"/>
                </a:solidFill>
                <a:latin typeface="Arial" panose="020B0604020202020204" pitchFamily="34" charset="0"/>
                <a:ea typeface="宋体" panose="02010600030101010101" pitchFamily="2" charset="-122"/>
              </a:rPr>
              <a:t>ESTs should match exons</a:t>
            </a:r>
            <a:endParaRPr lang="en-US" altLang="zh-CN" sz="2400" dirty="0">
              <a:solidFill>
                <a:srgbClr val="FFC000"/>
              </a:solidFill>
              <a:latin typeface="Arial" panose="020B0604020202020204" pitchFamily="34" charset="0"/>
              <a:ea typeface="宋体" panose="02010600030101010101" pitchFamily="2" charset="-122"/>
            </a:endParaRPr>
          </a:p>
        </p:txBody>
      </p:sp>
      <p:sp>
        <p:nvSpPr>
          <p:cNvPr id="33810" name="Text Box 20"/>
          <p:cNvSpPr txBox="1"/>
          <p:nvPr/>
        </p:nvSpPr>
        <p:spPr>
          <a:xfrm>
            <a:off x="785813" y="5072063"/>
            <a:ext cx="7391400" cy="1323975"/>
          </a:xfrm>
          <a:prstGeom prst="rect">
            <a:avLst/>
          </a:prstGeom>
          <a:noFill/>
          <a:ln w="9525">
            <a:noFill/>
          </a:ln>
        </p:spPr>
        <p:txBody>
          <a:bodyPr lIns="91430" tIns="45715" rIns="91430" bIns="45715" anchor="t">
            <a:spAutoFit/>
          </a:bodyPr>
          <a:p>
            <a:pPr>
              <a:buClrTx/>
            </a:pPr>
            <a:r>
              <a:rPr lang="en-US" altLang="zh-CN" sz="2000" dirty="0">
                <a:solidFill>
                  <a:schemeClr val="tx2"/>
                </a:solidFill>
                <a:latin typeface="Arial" panose="020B0604020202020204" pitchFamily="34" charset="0"/>
                <a:ea typeface="宋体" panose="02010600030101010101" pitchFamily="2" charset="-122"/>
              </a:rPr>
              <a:t>may need to fill in gaps by RT PCR and often need to obtain the whole cDNA sequence</a:t>
            </a:r>
            <a:endParaRPr lang="en-US" altLang="zh-CN" sz="2000" dirty="0">
              <a:solidFill>
                <a:schemeClr val="tx2"/>
              </a:solidFill>
              <a:latin typeface="Arial" panose="020B0604020202020204" pitchFamily="34" charset="0"/>
              <a:ea typeface="宋体" panose="02010600030101010101" pitchFamily="2" charset="-122"/>
            </a:endParaRPr>
          </a:p>
          <a:p>
            <a:pPr>
              <a:buClrTx/>
            </a:pPr>
            <a:r>
              <a:rPr lang="en-US" altLang="zh-CN" sz="2000" dirty="0">
                <a:solidFill>
                  <a:schemeClr val="tx2"/>
                </a:solidFill>
                <a:latin typeface="Arial" panose="020B0604020202020204" pitchFamily="34" charset="0"/>
                <a:ea typeface="宋体" panose="02010600030101010101" pitchFamily="2" charset="-122"/>
              </a:rPr>
              <a:t>same mRNA may be spliced differently in different tissues giving a different protein or mRNA may be edited to change sequence</a:t>
            </a:r>
            <a:endParaRPr lang="en-US" altLang="zh-CN" sz="2000" dirty="0">
              <a:solidFill>
                <a:schemeClr val="tx2"/>
              </a:solidFill>
              <a:latin typeface="Arial" panose="020B0604020202020204" pitchFamily="34" charset="0"/>
              <a:ea typeface="宋体" panose="02010600030101010101" pitchFamily="2" charset="-122"/>
            </a:endParaRPr>
          </a:p>
        </p:txBody>
      </p:sp>
      <p:sp>
        <p:nvSpPr>
          <p:cNvPr id="81923" name="Line 3"/>
          <p:cNvSpPr>
            <a:spLocks noChangeShapeType="1"/>
          </p:cNvSpPr>
          <p:nvPr/>
        </p:nvSpPr>
        <p:spPr bwMode="auto">
          <a:xfrm>
            <a:off x="990600" y="2667000"/>
            <a:ext cx="7239000" cy="0"/>
          </a:xfrm>
          <a:prstGeom prst="line">
            <a:avLst/>
          </a:prstGeom>
        </p:spPr>
        <p:style>
          <a:lnRef idx="1">
            <a:schemeClr val="accent4"/>
          </a:lnRef>
          <a:fillRef idx="0">
            <a:schemeClr val="accent4"/>
          </a:fillRef>
          <a:effectRef idx="0">
            <a:schemeClr val="accent4"/>
          </a:effectRef>
          <a:fontRef idx="minor">
            <a:schemeClr val="tx1"/>
          </a:fontRef>
        </p:style>
        <p:txBody>
          <a:bodyPr lIns="82945" tIns="41473" rIns="82945" bIns="41473"/>
          <a:lstStyle/>
          <a:p>
            <a:pPr marL="0" marR="0" lvl="0" indent="0" algn="l" defTabSz="914400" rtl="0" eaLnBrk="1" fontAlgn="base" latinLnBrk="0" hangingPunct="1">
              <a:lnSpc>
                <a:spcPct val="100000"/>
              </a:lnSpc>
              <a:spcBef>
                <a:spcPct val="0"/>
              </a:spcBef>
              <a:spcAft>
                <a:spcPct val="0"/>
              </a:spcAft>
              <a:buClrTx/>
              <a:buSzTx/>
              <a:buFontTx/>
              <a:buNone/>
              <a:defRPr/>
            </a:pPr>
            <a:endParaRPr kumimoji="1" lang="zh-CN" altLang="en-US" sz="10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n-lt"/>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3" name="图片 2" descr="8.3b"/>
          <p:cNvPicPr>
            <a:picLocks noChangeAspect="1"/>
          </p:cNvPicPr>
          <p:nvPr>
            <p:custDataLst>
              <p:tags r:id="rId1"/>
            </p:custDataLst>
          </p:nvPr>
        </p:nvPicPr>
        <p:blipFill>
          <a:blip r:embed="rId2"/>
          <a:stretch>
            <a:fillRect/>
          </a:stretch>
        </p:blipFill>
        <p:spPr>
          <a:xfrm>
            <a:off x="0" y="2239010"/>
            <a:ext cx="9144000" cy="23793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Rectangle 2"/>
          <p:cNvSpPr>
            <a:spLocks noGrp="1"/>
          </p:cNvSpPr>
          <p:nvPr>
            <p:ph type="title"/>
          </p:nvPr>
        </p:nvSpPr>
        <p:spPr>
          <a:xfrm>
            <a:off x="857250" y="785813"/>
            <a:ext cx="7361238" cy="1139825"/>
          </a:xfrm>
        </p:spPr>
        <p:txBody>
          <a:bodyPr wrap="square" lIns="91440" tIns="45720" rIns="91440" bIns="45720" anchor="ctr"/>
          <a:p>
            <a:pPr eaLnBrk="1" hangingPunct="1"/>
            <a:r>
              <a:rPr lang="en-US" altLang="zh-CN" i="1" dirty="0">
                <a:solidFill>
                  <a:srgbClr val="33B333"/>
                </a:solidFill>
                <a:latin typeface="Arial" panose="020B0604020202020204" pitchFamily="34" charset="0"/>
              </a:rPr>
              <a:t>Ab initio</a:t>
            </a:r>
            <a:r>
              <a:rPr lang="en-US" altLang="zh-CN" dirty="0">
                <a:solidFill>
                  <a:srgbClr val="33B333"/>
                </a:solidFill>
                <a:latin typeface="Arial" panose="020B0604020202020204" pitchFamily="34" charset="0"/>
              </a:rPr>
              <a:t> method</a:t>
            </a:r>
            <a:endParaRPr lang="zh-CN" altLang="en-US" dirty="0">
              <a:latin typeface="Arial" panose="020B0604020202020204" pitchFamily="34" charset="0"/>
            </a:endParaRPr>
          </a:p>
        </p:txBody>
      </p:sp>
      <p:sp>
        <p:nvSpPr>
          <p:cNvPr id="34818" name="Text Box 3"/>
          <p:cNvSpPr txBox="1"/>
          <p:nvPr/>
        </p:nvSpPr>
        <p:spPr>
          <a:xfrm>
            <a:off x="898525" y="2211388"/>
            <a:ext cx="8245475" cy="4192587"/>
          </a:xfrm>
          <a:prstGeom prst="rect">
            <a:avLst/>
          </a:prstGeom>
          <a:noFill/>
          <a:ln w="9525">
            <a:noFill/>
          </a:ln>
        </p:spPr>
        <p:txBody>
          <a:bodyPr lIns="82945" tIns="41473" rIns="82945" bIns="41473" anchor="t">
            <a:spAutoFit/>
          </a:bodyPr>
          <a:p>
            <a:r>
              <a:rPr lang="en-US" altLang="zh-CN" sz="2900" b="1" dirty="0">
                <a:latin typeface="Arial" panose="020B0604020202020204" pitchFamily="34" charset="0"/>
                <a:ea typeface="宋体" panose="02010600030101010101" pitchFamily="2" charset="-122"/>
              </a:rPr>
              <a:t>Principles of the </a:t>
            </a:r>
            <a:r>
              <a:rPr lang="en-US" altLang="zh-CN" sz="2900" b="1" i="1" dirty="0">
                <a:latin typeface="Arial" panose="020B0604020202020204" pitchFamily="34" charset="0"/>
                <a:ea typeface="宋体" panose="02010600030101010101" pitchFamily="2" charset="-122"/>
              </a:rPr>
              <a:t>ab initio</a:t>
            </a:r>
            <a:r>
              <a:rPr lang="en-US" altLang="zh-CN" sz="2900" b="1" dirty="0">
                <a:latin typeface="Arial" panose="020B0604020202020204" pitchFamily="34" charset="0"/>
                <a:ea typeface="宋体" panose="02010600030101010101" pitchFamily="2" charset="-122"/>
              </a:rPr>
              <a:t> methods</a:t>
            </a:r>
            <a:endParaRPr lang="en-US" altLang="zh-CN" sz="2900" b="1" dirty="0">
              <a:latin typeface="Arial" panose="020B0604020202020204" pitchFamily="34" charset="0"/>
              <a:ea typeface="宋体" panose="02010600030101010101" pitchFamily="2" charset="-122"/>
            </a:endParaRPr>
          </a:p>
          <a:p>
            <a:endParaRPr lang="en-US" altLang="zh-CN" sz="2900" b="1" dirty="0">
              <a:latin typeface="Arial" panose="020B0604020202020204" pitchFamily="34" charset="0"/>
              <a:ea typeface="宋体" panose="02010600030101010101" pitchFamily="2" charset="-122"/>
            </a:endParaRPr>
          </a:p>
          <a:p>
            <a:pPr lvl="1" indent="0" eaLnBrk="1" hangingPunct="1">
              <a:buChar char="•"/>
            </a:pPr>
            <a:r>
              <a:rPr lang="en-US" altLang="zh-CN" sz="2500" dirty="0">
                <a:solidFill>
                  <a:srgbClr val="33B333"/>
                </a:solidFill>
                <a:latin typeface="CMSY7" charset="0"/>
                <a:ea typeface="宋体" panose="02010600030101010101" pitchFamily="2" charset="-122"/>
              </a:rPr>
              <a:t> </a:t>
            </a:r>
            <a:r>
              <a:rPr lang="en-US" altLang="zh-CN" sz="2500" dirty="0">
                <a:latin typeface="Arial" panose="020B0604020202020204" pitchFamily="34" charset="0"/>
                <a:ea typeface="宋体" panose="02010600030101010101" pitchFamily="2" charset="-122"/>
              </a:rPr>
              <a:t>Integration of </a:t>
            </a:r>
            <a:r>
              <a:rPr lang="en-US" altLang="zh-CN" sz="2500" dirty="0">
                <a:solidFill>
                  <a:srgbClr val="CD4D4D"/>
                </a:solidFill>
                <a:latin typeface="Arial" panose="020B0604020202020204" pitchFamily="34" charset="0"/>
                <a:ea typeface="宋体" panose="02010600030101010101" pitchFamily="2" charset="-122"/>
              </a:rPr>
              <a:t>signal detection </a:t>
            </a:r>
            <a:r>
              <a:rPr lang="en-US" altLang="zh-CN" sz="2500" dirty="0">
                <a:latin typeface="Arial" panose="020B0604020202020204" pitchFamily="34" charset="0"/>
                <a:ea typeface="宋体" panose="02010600030101010101" pitchFamily="2" charset="-122"/>
              </a:rPr>
              <a:t>and </a:t>
            </a:r>
            <a:r>
              <a:rPr lang="en-US" altLang="zh-CN" sz="2500" dirty="0">
                <a:solidFill>
                  <a:srgbClr val="CD4D4D"/>
                </a:solidFill>
                <a:latin typeface="Arial" panose="020B0604020202020204" pitchFamily="34" charset="0"/>
                <a:ea typeface="宋体" panose="02010600030101010101" pitchFamily="2" charset="-122"/>
              </a:rPr>
              <a:t>coding statistics</a:t>
            </a:r>
            <a:endParaRPr lang="en-US" altLang="zh-CN" sz="2500" dirty="0">
              <a:solidFill>
                <a:srgbClr val="CD4D4D"/>
              </a:solidFill>
              <a:latin typeface="Arial" panose="020B0604020202020204" pitchFamily="34" charset="0"/>
              <a:ea typeface="宋体" panose="02010600030101010101" pitchFamily="2" charset="-122"/>
            </a:endParaRPr>
          </a:p>
          <a:p>
            <a:pPr lvl="1" indent="0" eaLnBrk="1" hangingPunct="1">
              <a:buChar char="•"/>
            </a:pPr>
            <a:r>
              <a:rPr lang="en-US" altLang="zh-CN" sz="2500" dirty="0">
                <a:solidFill>
                  <a:srgbClr val="33B333"/>
                </a:solidFill>
                <a:latin typeface="CMSY7" charset="0"/>
                <a:ea typeface="宋体" panose="02010600030101010101" pitchFamily="2" charset="-122"/>
              </a:rPr>
              <a:t> </a:t>
            </a:r>
            <a:r>
              <a:rPr lang="en-US" altLang="zh-CN" sz="2500" dirty="0">
                <a:solidFill>
                  <a:srgbClr val="CD4D4D"/>
                </a:solidFill>
                <a:latin typeface="Arial" panose="020B0604020202020204" pitchFamily="34" charset="0"/>
                <a:ea typeface="宋体" panose="02010600030101010101" pitchFamily="2" charset="-122"/>
              </a:rPr>
              <a:t>Signal detection </a:t>
            </a:r>
            <a:r>
              <a:rPr lang="en-US" altLang="zh-CN" sz="2500" dirty="0">
                <a:latin typeface="Arial" panose="020B0604020202020204" pitchFamily="34" charset="0"/>
                <a:ea typeface="宋体" panose="02010600030101010101" pitchFamily="2" charset="-122"/>
              </a:rPr>
              <a:t>and </a:t>
            </a:r>
            <a:r>
              <a:rPr lang="en-US" altLang="zh-CN" sz="2500" dirty="0">
                <a:solidFill>
                  <a:srgbClr val="CD4D4D"/>
                </a:solidFill>
                <a:latin typeface="Arial" panose="020B0604020202020204" pitchFamily="34" charset="0"/>
                <a:ea typeface="宋体" panose="02010600030101010101" pitchFamily="2" charset="-122"/>
              </a:rPr>
              <a:t>coding statistics </a:t>
            </a:r>
            <a:r>
              <a:rPr lang="en-US" altLang="zh-CN" sz="2500" dirty="0">
                <a:latin typeface="Arial" panose="020B0604020202020204" pitchFamily="34" charset="0"/>
                <a:ea typeface="宋体" panose="02010600030101010101" pitchFamily="2" charset="-122"/>
              </a:rPr>
              <a:t>are deduced from a training set</a:t>
            </a:r>
            <a:endParaRPr lang="en-US" altLang="zh-CN" sz="2500" dirty="0">
              <a:latin typeface="Arial" panose="020B0604020202020204" pitchFamily="34" charset="0"/>
              <a:ea typeface="宋体" panose="02010600030101010101" pitchFamily="2" charset="-122"/>
            </a:endParaRPr>
          </a:p>
          <a:p>
            <a:pPr lvl="1" indent="0" eaLnBrk="1" hangingPunct="1">
              <a:buChar char="•"/>
            </a:pPr>
            <a:r>
              <a:rPr lang="en-US" altLang="zh-CN" sz="2500" dirty="0">
                <a:solidFill>
                  <a:srgbClr val="33B333"/>
                </a:solidFill>
                <a:latin typeface="CMSY7" charset="0"/>
                <a:ea typeface="宋体" panose="02010600030101010101" pitchFamily="2" charset="-122"/>
              </a:rPr>
              <a:t> </a:t>
            </a:r>
            <a:r>
              <a:rPr lang="en-US" altLang="zh-CN" sz="2500" dirty="0">
                <a:latin typeface="Arial" panose="020B0604020202020204" pitchFamily="34" charset="0"/>
                <a:ea typeface="宋体" panose="02010600030101010101" pitchFamily="2" charset="-122"/>
              </a:rPr>
              <a:t>Probabilistic frameworks are used to infer a probable gene structure</a:t>
            </a:r>
            <a:endParaRPr lang="en-US" altLang="zh-CN" sz="2500" dirty="0">
              <a:latin typeface="Arial" panose="020B0604020202020204" pitchFamily="34" charset="0"/>
              <a:ea typeface="宋体" panose="02010600030101010101" pitchFamily="2" charset="-122"/>
            </a:endParaRPr>
          </a:p>
          <a:p>
            <a:pPr lvl="1" indent="0" eaLnBrk="1" hangingPunct="1">
              <a:buChar char="•"/>
            </a:pPr>
            <a:r>
              <a:rPr lang="en-US" altLang="zh-CN" sz="2500" dirty="0">
                <a:solidFill>
                  <a:srgbClr val="33B333"/>
                </a:solidFill>
                <a:latin typeface="CMSY7" charset="0"/>
                <a:ea typeface="宋体" panose="02010600030101010101" pitchFamily="2" charset="-122"/>
              </a:rPr>
              <a:t> </a:t>
            </a:r>
            <a:r>
              <a:rPr lang="en-US" altLang="zh-CN" sz="2500" dirty="0">
                <a:latin typeface="Arial" panose="020B0604020202020204" pitchFamily="34" charset="0"/>
                <a:ea typeface="宋体" panose="02010600030101010101" pitchFamily="2" charset="-122"/>
              </a:rPr>
              <a:t>A solid scoring system can be used to evaluate the predictions</a:t>
            </a:r>
            <a:endParaRPr lang="en-US" altLang="zh-CN" sz="2500" dirty="0">
              <a:latin typeface="Arial" panose="020B0604020202020204" pitchFamily="34" charset="0"/>
              <a:ea typeface="宋体" panose="02010600030101010101" pitchFamily="2" charset="-122"/>
            </a:endParaRPr>
          </a:p>
          <a:p>
            <a:pPr lvl="1" indent="0" eaLnBrk="1" hangingPunct="1"/>
            <a:endParaRPr lang="zh-CN" altLang="en-US" sz="2500" dirty="0">
              <a:latin typeface="Arial" panose="020B0604020202020204" pitchFamily="34" charset="0"/>
              <a:ea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Rectangle 2"/>
          <p:cNvSpPr>
            <a:spLocks noGrp="1"/>
          </p:cNvSpPr>
          <p:nvPr>
            <p:ph type="title"/>
          </p:nvPr>
        </p:nvSpPr>
        <p:spPr>
          <a:xfrm>
            <a:off x="685800" y="214313"/>
            <a:ext cx="7772400" cy="1143000"/>
          </a:xfrm>
        </p:spPr>
        <p:txBody>
          <a:bodyPr wrap="square" lIns="91440" tIns="45720" rIns="91440" bIns="45720" anchor="ctr"/>
          <a:p>
            <a:pPr eaLnBrk="1" hangingPunct="1"/>
            <a:r>
              <a:rPr lang="en-US" altLang="zh-CN" dirty="0"/>
              <a:t>A simple review</a:t>
            </a:r>
            <a:endParaRPr lang="en-US" altLang="zh-CN" dirty="0"/>
          </a:p>
        </p:txBody>
      </p:sp>
      <p:graphicFrame>
        <p:nvGraphicFramePr>
          <p:cNvPr id="35842" name="Object 2"/>
          <p:cNvGraphicFramePr>
            <a:graphicFrameLocks noChangeAspect="1"/>
          </p:cNvGraphicFramePr>
          <p:nvPr/>
        </p:nvGraphicFramePr>
        <p:xfrm>
          <a:off x="1428750" y="1500188"/>
          <a:ext cx="6635750" cy="5176837"/>
        </p:xfrm>
        <a:graphic>
          <a:graphicData uri="http://schemas.openxmlformats.org/presentationml/2006/ole">
            <mc:AlternateContent xmlns:mc="http://schemas.openxmlformats.org/markup-compatibility/2006">
              <mc:Choice xmlns:v="urn:schemas-microsoft-com:vml" Requires="v">
                <p:oleObj spid="_x0000_s3085" name="" r:id="rId1" imgW="4933950" imgH="3848100" progId="Paint.Picture">
                  <p:embed/>
                </p:oleObj>
              </mc:Choice>
              <mc:Fallback>
                <p:oleObj name="" r:id="rId1" imgW="4933950" imgH="3848100" progId="Paint.Picture">
                  <p:embed/>
                  <p:pic>
                    <p:nvPicPr>
                      <p:cNvPr id="0" name="图片 3084"/>
                      <p:cNvPicPr/>
                      <p:nvPr/>
                    </p:nvPicPr>
                    <p:blipFill>
                      <a:blip r:embed="rId2"/>
                      <a:stretch>
                        <a:fillRect/>
                      </a:stretch>
                    </p:blipFill>
                    <p:spPr>
                      <a:xfrm>
                        <a:off x="1428750" y="1500188"/>
                        <a:ext cx="6635750" cy="5176837"/>
                      </a:xfrm>
                      <a:prstGeom prst="rect">
                        <a:avLst/>
                      </a:prstGeom>
                      <a:noFill/>
                      <a:ln w="38100">
                        <a:noFill/>
                        <a:miter/>
                      </a:ln>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Rectangle 2"/>
          <p:cNvSpPr>
            <a:spLocks noGrp="1"/>
          </p:cNvSpPr>
          <p:nvPr>
            <p:ph type="title"/>
          </p:nvPr>
        </p:nvSpPr>
        <p:spPr/>
        <p:txBody>
          <a:bodyPr wrap="square" lIns="91440" tIns="45720" rIns="91440" bIns="45720" anchor="ctr"/>
          <a:p>
            <a:pPr eaLnBrk="1" hangingPunct="1"/>
            <a:r>
              <a:rPr lang="en-US" altLang="zh-CN" sz="4000" dirty="0">
                <a:latin typeface="Arial Black" panose="020B0A04020102020204" pitchFamily="34" charset="0"/>
              </a:rPr>
              <a:t>Sequence model</a:t>
            </a:r>
            <a:endParaRPr lang="en-US" altLang="zh-CN" sz="4000" dirty="0">
              <a:latin typeface="Arial Black" panose="020B0A04020102020204" pitchFamily="34" charset="0"/>
            </a:endParaRPr>
          </a:p>
        </p:txBody>
      </p:sp>
      <p:sp>
        <p:nvSpPr>
          <p:cNvPr id="36866" name="Rectangle 3"/>
          <p:cNvSpPr>
            <a:spLocks noGrp="1"/>
          </p:cNvSpPr>
          <p:nvPr>
            <p:ph idx="1"/>
          </p:nvPr>
        </p:nvSpPr>
        <p:spPr>
          <a:xfrm>
            <a:off x="928688" y="2000250"/>
            <a:ext cx="7183437" cy="2874963"/>
          </a:xfrm>
        </p:spPr>
        <p:txBody>
          <a:bodyPr wrap="square" lIns="91440" tIns="45720" rIns="91440" bIns="45720" anchor="t"/>
          <a:p>
            <a:pPr eaLnBrk="1" hangingPunct="1">
              <a:lnSpc>
                <a:spcPct val="96000"/>
              </a:lnSpc>
              <a:buFont typeface="StarSymbol" charset="0"/>
              <a:buNone/>
            </a:pPr>
            <a:r>
              <a:rPr lang="en-US" altLang="zh-CN" dirty="0">
                <a:solidFill>
                  <a:schemeClr val="tx2"/>
                </a:solidFill>
                <a:latin typeface="Book Antiqua" panose="02040602050305030304" pitchFamily="18" charset="0"/>
                <a:ea typeface="Batang" pitchFamily="18" charset="-127"/>
              </a:rPr>
              <a:t>Sequence models</a:t>
            </a:r>
            <a:endParaRPr lang="en-US" altLang="zh-CN" dirty="0">
              <a:solidFill>
                <a:schemeClr val="tx2"/>
              </a:solidFill>
              <a:latin typeface="Book Antiqua" panose="02040602050305030304" pitchFamily="18" charset="0"/>
              <a:ea typeface="Batang" pitchFamily="18" charset="-127"/>
            </a:endParaRPr>
          </a:p>
          <a:p>
            <a:pPr lvl="1" eaLnBrk="1" hangingPunct="1">
              <a:lnSpc>
                <a:spcPct val="96000"/>
              </a:lnSpc>
            </a:pPr>
            <a:r>
              <a:rPr lang="en-US" altLang="zh-CN" sz="2400" dirty="0">
                <a:solidFill>
                  <a:schemeClr val="tx2"/>
                </a:solidFill>
                <a:latin typeface="Book Antiqua" panose="02040602050305030304" pitchFamily="18" charset="0"/>
                <a:ea typeface="Batang" pitchFamily="18" charset="-127"/>
              </a:rPr>
              <a:t>iid: niid and eiid</a:t>
            </a:r>
            <a:endParaRPr lang="en-US" altLang="zh-CN" sz="2400" dirty="0">
              <a:solidFill>
                <a:schemeClr val="tx2"/>
              </a:solidFill>
              <a:latin typeface="Book Antiqua" panose="02040602050305030304" pitchFamily="18" charset="0"/>
              <a:ea typeface="Batang" pitchFamily="18" charset="-127"/>
            </a:endParaRPr>
          </a:p>
          <a:p>
            <a:pPr lvl="1" eaLnBrk="1" hangingPunct="1">
              <a:lnSpc>
                <a:spcPct val="96000"/>
              </a:lnSpc>
            </a:pPr>
            <a:r>
              <a:rPr lang="en-US" altLang="zh-CN" sz="2400" dirty="0">
                <a:solidFill>
                  <a:schemeClr val="tx2"/>
                </a:solidFill>
                <a:latin typeface="Book Antiqua" panose="02040602050305030304" pitchFamily="18" charset="0"/>
                <a:ea typeface="Batang" pitchFamily="18" charset="-127"/>
              </a:rPr>
              <a:t>Morkov chain/Hidden Morkov model (HMM)</a:t>
            </a:r>
            <a:endParaRPr lang="en-US" altLang="zh-CN" sz="2400" dirty="0">
              <a:solidFill>
                <a:schemeClr val="tx2"/>
              </a:solidFill>
              <a:latin typeface="Book Antiqua" panose="02040602050305030304" pitchFamily="18" charset="0"/>
              <a:ea typeface="Batang" pitchFamily="18" charset="-127"/>
            </a:endParaRPr>
          </a:p>
          <a:p>
            <a:pPr lvl="1" eaLnBrk="1" hangingPunct="1">
              <a:lnSpc>
                <a:spcPct val="96000"/>
              </a:lnSpc>
            </a:pPr>
            <a:r>
              <a:rPr lang="en-US" altLang="zh-CN" sz="2400" dirty="0">
                <a:solidFill>
                  <a:schemeClr val="tx2"/>
                </a:solidFill>
                <a:latin typeface="Book Antiqua" panose="02040602050305030304" pitchFamily="18" charset="0"/>
                <a:ea typeface="Batang" pitchFamily="18" charset="-127"/>
              </a:rPr>
              <a:t>weigh matrix</a:t>
            </a:r>
            <a:endParaRPr lang="en-US" altLang="zh-CN" sz="2400" dirty="0">
              <a:solidFill>
                <a:schemeClr val="tx2"/>
              </a:solidFill>
              <a:latin typeface="Book Antiqua" panose="02040602050305030304" pitchFamily="18" charset="0"/>
              <a:ea typeface="Batang" pitchFamily="18" charset="-127"/>
            </a:endParaRPr>
          </a:p>
          <a:p>
            <a:pPr lvl="1" eaLnBrk="1" hangingPunct="1">
              <a:lnSpc>
                <a:spcPct val="96000"/>
              </a:lnSpc>
            </a:pPr>
            <a:r>
              <a:rPr lang="en-US" altLang="zh-CN" sz="2400" dirty="0">
                <a:solidFill>
                  <a:schemeClr val="tx2"/>
                </a:solidFill>
                <a:latin typeface="Book Antiqua" panose="02040602050305030304" pitchFamily="18" charset="0"/>
                <a:ea typeface="Batang" pitchFamily="18" charset="-127"/>
              </a:rPr>
              <a:t>regular expression (consensus sequence/pattern)</a:t>
            </a:r>
            <a:endParaRPr lang="en-US" altLang="zh-CN" sz="2400" dirty="0">
              <a:solidFill>
                <a:schemeClr val="tx2"/>
              </a:solidFill>
              <a:latin typeface="Book Antiqua" panose="02040602050305030304" pitchFamily="18" charset="0"/>
              <a:ea typeface="Batang" pitchFamily="18" charset="-127"/>
            </a:endParaRPr>
          </a:p>
          <a:p>
            <a:pPr eaLnBrk="1" hangingPunct="1">
              <a:lnSpc>
                <a:spcPct val="96000"/>
              </a:lnSpc>
              <a:buFont typeface="StarSymbol" charset="0"/>
              <a:buNone/>
            </a:pPr>
            <a:endParaRPr lang="en-US" altLang="zh-CN" dirty="0">
              <a:solidFill>
                <a:schemeClr val="tx2"/>
              </a:solidFill>
              <a:latin typeface="Book Antiqua" panose="02040602050305030304" pitchFamily="18" charset="0"/>
              <a:ea typeface="Batang" pitchFamily="18" charset="-127"/>
            </a:endParaRPr>
          </a:p>
        </p:txBody>
      </p:sp>
      <p:sp>
        <p:nvSpPr>
          <p:cNvPr id="36867" name="Rectangle 4"/>
          <p:cNvSpPr/>
          <p:nvPr/>
        </p:nvSpPr>
        <p:spPr>
          <a:xfrm>
            <a:off x="3059113" y="5383213"/>
            <a:ext cx="5868987" cy="1008062"/>
          </a:xfrm>
          <a:prstGeom prst="rect">
            <a:avLst/>
          </a:prstGeom>
          <a:noFill/>
          <a:ln w="9525">
            <a:noFill/>
          </a:ln>
        </p:spPr>
        <p:txBody>
          <a:bodyPr lIns="82945" tIns="41473" rIns="82945" bIns="41473" anchor="t">
            <a:spAutoFit/>
          </a:bodyPr>
          <a:p>
            <a:pPr>
              <a:spcBef>
                <a:spcPct val="50000"/>
              </a:spcBef>
              <a:buClr>
                <a:schemeClr val="hlink"/>
              </a:buClr>
              <a:buSzPct val="110000"/>
              <a:buFont typeface="Wingdings" panose="05000000000000000000" pitchFamily="2" charset="2"/>
              <a:buBlip>
                <a:blip r:embed="rId1"/>
              </a:buBlip>
            </a:pPr>
            <a:r>
              <a:rPr lang="en-US" altLang="zh-CN" sz="1500" i="1" dirty="0">
                <a:latin typeface="Tahoma" panose="020B0604030504040204" pitchFamily="34" charset="0"/>
                <a:ea typeface="宋体" panose="02010600030101010101" pitchFamily="2" charset="-122"/>
              </a:rPr>
              <a:t>Y=</a:t>
            </a:r>
            <a:r>
              <a:rPr lang="en-US" altLang="zh-CN" sz="1500" i="1" dirty="0">
                <a:latin typeface="Tahoma" panose="020B0604030504040204" pitchFamily="34" charset="0"/>
                <a:ea typeface="Times New Roman" panose="02020603050405020304" pitchFamily="18" charset="0"/>
              </a:rPr>
              <a:t>μ+</a:t>
            </a:r>
            <a:r>
              <a:rPr lang="en-US" altLang="zh-CN" sz="1500" i="1" dirty="0">
                <a:latin typeface="Tahoma" panose="020B0604030504040204" pitchFamily="34" charset="0"/>
                <a:ea typeface="宋体" panose="02010600030101010101" pitchFamily="2" charset="-122"/>
              </a:rPr>
              <a:t>G+e</a:t>
            </a:r>
            <a:r>
              <a:rPr lang="en-US" altLang="zh-CN" sz="1500" dirty="0">
                <a:latin typeface="Tahoma" panose="020B0604030504040204" pitchFamily="34" charset="0"/>
                <a:ea typeface="宋体" panose="02010600030101010101" pitchFamily="2" charset="-122"/>
              </a:rPr>
              <a:t>                   (Johannsen, 1909)</a:t>
            </a:r>
            <a:endParaRPr lang="en-US" altLang="zh-CN" sz="1500" dirty="0">
              <a:latin typeface="Tahoma" panose="020B0604030504040204" pitchFamily="34" charset="0"/>
              <a:ea typeface="宋体" panose="02010600030101010101" pitchFamily="2" charset="-122"/>
            </a:endParaRPr>
          </a:p>
          <a:p>
            <a:pPr>
              <a:spcBef>
                <a:spcPct val="50000"/>
              </a:spcBef>
              <a:buClr>
                <a:schemeClr val="hlink"/>
              </a:buClr>
              <a:buSzPct val="110000"/>
              <a:buFont typeface="Wingdings" panose="05000000000000000000" pitchFamily="2" charset="2"/>
              <a:buBlip>
                <a:blip r:embed="rId1"/>
              </a:buBlip>
            </a:pPr>
            <a:r>
              <a:rPr lang="en-US" altLang="zh-CN" sz="1500" i="1" dirty="0">
                <a:latin typeface="Tahoma" panose="020B0604030504040204" pitchFamily="34" charset="0"/>
                <a:ea typeface="宋体" panose="02010600030101010101" pitchFamily="2" charset="-122"/>
              </a:rPr>
              <a:t>Y= </a:t>
            </a:r>
            <a:r>
              <a:rPr lang="en-US" altLang="zh-CN" sz="1500" i="1" dirty="0">
                <a:latin typeface="Tahoma" panose="020B0604030504040204" pitchFamily="34" charset="0"/>
                <a:ea typeface="Times New Roman" panose="02020603050405020304" pitchFamily="18" charset="0"/>
              </a:rPr>
              <a:t>μ+(A+D+I)+e</a:t>
            </a:r>
            <a:r>
              <a:rPr lang="en-US" altLang="zh-CN" sz="1500" dirty="0">
                <a:latin typeface="Tahoma" panose="020B0604030504040204" pitchFamily="34" charset="0"/>
                <a:ea typeface="Times New Roman" panose="02020603050405020304" pitchFamily="18" charset="0"/>
              </a:rPr>
              <a:t>        (Fisher, 1918)</a:t>
            </a:r>
            <a:endParaRPr lang="en-US" altLang="zh-CN" sz="1500" dirty="0">
              <a:latin typeface="Tahoma" panose="020B0604030504040204" pitchFamily="34" charset="0"/>
              <a:ea typeface="Times New Roman" panose="02020603050405020304" pitchFamily="18" charset="0"/>
            </a:endParaRPr>
          </a:p>
          <a:p>
            <a:pPr>
              <a:spcBef>
                <a:spcPct val="50000"/>
              </a:spcBef>
              <a:buClr>
                <a:schemeClr val="hlink"/>
              </a:buClr>
              <a:buSzPct val="110000"/>
              <a:buFont typeface="Wingdings" panose="05000000000000000000" pitchFamily="2" charset="2"/>
              <a:buBlip>
                <a:blip r:embed="rId1"/>
              </a:buBlip>
            </a:pPr>
            <a:r>
              <a:rPr lang="en-US" altLang="zh-CN" sz="1500" i="1" dirty="0">
                <a:latin typeface="Tahoma" panose="020B0604030504040204" pitchFamily="34" charset="0"/>
                <a:ea typeface="Times New Roman" panose="02020603050405020304" pitchFamily="18" charset="0"/>
              </a:rPr>
              <a:t>Y= μ+(A+D+(AA+AD+DD))+e</a:t>
            </a:r>
            <a:r>
              <a:rPr lang="en-US" altLang="zh-CN" sz="1500" dirty="0">
                <a:latin typeface="Tahoma" panose="020B0604030504040204" pitchFamily="34" charset="0"/>
                <a:ea typeface="Times New Roman" panose="02020603050405020304" pitchFamily="18" charset="0"/>
              </a:rPr>
              <a:t>           (Cockerham, 1954)</a:t>
            </a:r>
            <a:endParaRPr lang="en-US" altLang="zh-CN" sz="1500" dirty="0">
              <a:latin typeface="Tahoma" panose="020B0604030504040204" pitchFamily="34" charset="0"/>
              <a:ea typeface="Times New Roman" panose="02020603050405020304" pitchFamily="18" charset="0"/>
            </a:endParaRPr>
          </a:p>
        </p:txBody>
      </p:sp>
      <p:sp>
        <p:nvSpPr>
          <p:cNvPr id="36868" name="Text Box 5"/>
          <p:cNvSpPr txBox="1"/>
          <p:nvPr/>
        </p:nvSpPr>
        <p:spPr>
          <a:xfrm>
            <a:off x="1069975" y="4999038"/>
            <a:ext cx="2238375" cy="452437"/>
          </a:xfrm>
          <a:prstGeom prst="rect">
            <a:avLst/>
          </a:prstGeom>
          <a:noFill/>
          <a:ln w="9525">
            <a:noFill/>
          </a:ln>
        </p:spPr>
        <p:txBody>
          <a:bodyPr wrap="none" lIns="82945" tIns="41473" rIns="82945" bIns="41473" anchor="t">
            <a:spAutoFit/>
          </a:bodyPr>
          <a:p>
            <a:r>
              <a:rPr lang="en-US" altLang="zh-CN" sz="2400" dirty="0">
                <a:latin typeface="Arial" panose="020B0604020202020204" pitchFamily="34" charset="0"/>
                <a:ea typeface="宋体" panose="02010600030101010101" pitchFamily="2" charset="-122"/>
              </a:rPr>
              <a:t>Genetic model:</a:t>
            </a:r>
            <a:endParaRPr lang="en-US" altLang="zh-CN" sz="2400" dirty="0">
              <a:latin typeface="Arial" panose="020B0604020202020204" pitchFamily="34" charset="0"/>
              <a:ea typeface="宋体" panose="02010600030101010101" pitchFamily="2"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Rectangle 1"/>
          <p:cNvSpPr>
            <a:spLocks noGrp="1"/>
          </p:cNvSpPr>
          <p:nvPr>
            <p:ph type="title"/>
          </p:nvPr>
        </p:nvSpPr>
        <p:spPr>
          <a:xfrm>
            <a:off x="857250" y="714375"/>
            <a:ext cx="7362825" cy="1143000"/>
          </a:xfrm>
        </p:spPr>
        <p:txBody>
          <a:bodyPr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Probabilistic framework</a:t>
            </a:r>
            <a:endParaRPr lang="en-GB" altLang="zh-CN" dirty="0"/>
          </a:p>
        </p:txBody>
      </p:sp>
      <p:sp>
        <p:nvSpPr>
          <p:cNvPr id="38914" name="Rectangle 2"/>
          <p:cNvSpPr>
            <a:spLocks noGrp="1"/>
          </p:cNvSpPr>
          <p:nvPr>
            <p:ph idx="1"/>
          </p:nvPr>
        </p:nvSpPr>
        <p:spPr>
          <a:xfrm>
            <a:off x="500063" y="2071688"/>
            <a:ext cx="8515350" cy="3497262"/>
          </a:xfrm>
        </p:spPr>
        <p:txBody>
          <a:bodyPr wrap="square" lIns="91440" tIns="45720" rIns="91440" bIns="45720" anchor="t"/>
          <a:p>
            <a:pPr defTabSz="0" eaLnBrk="1" hangingPunct="1">
              <a:buNone/>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We can express all of these weak signals as probabilities</a:t>
            </a:r>
            <a:endParaRPr lang="en-GB" altLang="zh-CN"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900" dirty="0"/>
              <a:t>P(exon | length)</a:t>
            </a:r>
            <a:endParaRPr lang="en-GB" altLang="zh-CN" sz="29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900" dirty="0"/>
              <a:t>P(exon | hexamer composition)</a:t>
            </a:r>
            <a:endParaRPr lang="en-GB" altLang="zh-CN" sz="29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900" dirty="0"/>
              <a:t>P(exon | CpG content)</a:t>
            </a:r>
            <a:endParaRPr lang="en-GB" altLang="zh-CN" sz="29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900" dirty="0"/>
              <a:t>P(exon | adjacent “splice” signals)</a:t>
            </a:r>
            <a:endParaRPr lang="en-GB" altLang="zh-CN" sz="2900" dirty="0"/>
          </a:p>
          <a:p>
            <a:pPr lvl="1"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sz="2900" dirty="0"/>
              <a:t>etc. etc.</a:t>
            </a:r>
            <a:endParaRPr lang="en-GB" altLang="zh-CN" sz="2900"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标题 1"/>
          <p:cNvSpPr>
            <a:spLocks noGrp="1"/>
          </p:cNvSpPr>
          <p:nvPr>
            <p:ph type="title"/>
          </p:nvPr>
        </p:nvSpPr>
        <p:spPr>
          <a:xfrm>
            <a:off x="685800" y="250825"/>
            <a:ext cx="7772400" cy="1143000"/>
          </a:xfrm>
        </p:spPr>
        <p:txBody>
          <a:bodyPr anchor="ctr"/>
          <a:p>
            <a:r>
              <a:rPr lang="zh-CN" altLang="en-US" b="1">
                <a:latin typeface="黑体" panose="02010609060101010101" charset="-122"/>
                <a:ea typeface="黑体" panose="02010609060101010101" charset="-122"/>
                <a:cs typeface="黑体" panose="02010609060101010101" charset="-122"/>
                <a:sym typeface="Arial" panose="020B0604020202020204" pitchFamily="34" charset="0"/>
              </a:rPr>
              <a:t>马尔可夫过程</a:t>
            </a:r>
            <a:r>
              <a:rPr lang="en-US" altLang="zh-CN" b="1">
                <a:latin typeface="黑体" panose="02010609060101010101" charset="-122"/>
                <a:ea typeface="黑体" panose="02010609060101010101" charset="-122"/>
                <a:cs typeface="黑体" panose="02010609060101010101" charset="-122"/>
                <a:sym typeface="Arial" panose="020B0604020202020204" pitchFamily="34" charset="0"/>
              </a:rPr>
              <a:t>/</a:t>
            </a:r>
            <a:r>
              <a:rPr lang="zh-CN" altLang="en-US" b="1">
                <a:latin typeface="黑体" panose="02010609060101010101" charset="-122"/>
                <a:ea typeface="黑体" panose="02010609060101010101" charset="-122"/>
                <a:cs typeface="黑体" panose="02010609060101010101" charset="-122"/>
                <a:sym typeface="Arial" panose="020B0604020202020204" pitchFamily="34" charset="0"/>
              </a:rPr>
              <a:t>链</a:t>
            </a:r>
            <a:endParaRPr lang="zh-CN" altLang="en-US" b="1">
              <a:latin typeface="黑体" panose="02010609060101010101" charset="-122"/>
              <a:ea typeface="黑体" panose="02010609060101010101" charset="-122"/>
              <a:cs typeface="黑体" panose="02010609060101010101" charset="-122"/>
              <a:sym typeface="Arial" panose="020B0604020202020204" pitchFamily="34" charset="0"/>
            </a:endParaRPr>
          </a:p>
        </p:txBody>
      </p:sp>
      <p:sp>
        <p:nvSpPr>
          <p:cNvPr id="40962" name="内容占位符 2"/>
          <p:cNvSpPr>
            <a:spLocks noGrp="1"/>
          </p:cNvSpPr>
          <p:nvPr>
            <p:ph idx="1"/>
          </p:nvPr>
        </p:nvSpPr>
        <p:spPr>
          <a:xfrm>
            <a:off x="685800" y="1622425"/>
            <a:ext cx="7772400" cy="4114800"/>
          </a:xfrm>
        </p:spPr>
        <p:txBody>
          <a:bodyPr anchor="t"/>
          <a:p>
            <a:r>
              <a:rPr lang="zh-CN" altLang="en-US">
                <a:latin typeface="黑体" panose="02010609060101010101" charset="-122"/>
                <a:ea typeface="黑体" panose="02010609060101010101" charset="-122"/>
                <a:cs typeface="黑体" panose="02010609060101010101" charset="-122"/>
              </a:rPr>
              <a:t>马尔可夫过程是由一个个状态所谓“态”构成，态之间的转换是以概率发生的。也就是说，“将来”与“现在”是通过一个概率去联系，同样“现在”与“过去”也是通过一个概率去联系，这样的概率我们叫转移概率；</a:t>
            </a:r>
            <a:endParaRPr lang="zh-CN" altLang="en-US">
              <a:latin typeface="黑体" panose="02010609060101010101" charset="-122"/>
              <a:ea typeface="黑体" panose="02010609060101010101" charset="-122"/>
              <a:cs typeface="黑体" panose="02010609060101010101" charset="-122"/>
            </a:endParaRPr>
          </a:p>
          <a:p>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对于一条DNA序列，我们可以构建一个简单的马尔可夫模型：？</a:t>
            </a:r>
            <a:endParaRPr lang="zh-CN" altLang="en-US">
              <a:latin typeface="黑体" panose="02010609060101010101" charset="-122"/>
              <a:ea typeface="黑体" panose="02010609060101010101" charset="-122"/>
              <a:cs typeface="黑体" panose="02010609060101010101" charset="-122"/>
            </a:endParaRPr>
          </a:p>
        </p:txBody>
      </p:sp>
      <p:sp>
        <p:nvSpPr>
          <p:cNvPr id="40963" name="文本框 3"/>
          <p:cNvSpPr txBox="1"/>
          <p:nvPr/>
        </p:nvSpPr>
        <p:spPr>
          <a:xfrm>
            <a:off x="3302000" y="3306763"/>
            <a:ext cx="2540000" cy="244475"/>
          </a:xfrm>
          <a:prstGeom prst="rect">
            <a:avLst/>
          </a:prstGeom>
          <a:noFill/>
          <a:ln w="9525">
            <a:noFill/>
          </a:ln>
        </p:spPr>
        <p:txBody>
          <a:bodyPr wrap="square" anchor="t">
            <a:spAutoFit/>
          </a:bodyPr>
          <a:p>
            <a:r>
              <a:rPr lang="zh-CN" altLang="en-US">
                <a:latin typeface="Arial" panose="020B0604020202020204" pitchFamily="3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人物-第8章-安德雷·安德耶维齐·马尔可夫"/>
          <p:cNvPicPr>
            <a:picLocks noChangeAspect="1"/>
          </p:cNvPicPr>
          <p:nvPr>
            <p:ph idx="1"/>
          </p:nvPr>
        </p:nvPicPr>
        <p:blipFill>
          <a:blip r:embed="rId1"/>
          <a:stretch>
            <a:fillRect/>
          </a:stretch>
        </p:blipFill>
        <p:spPr>
          <a:xfrm>
            <a:off x="2915920" y="1052830"/>
            <a:ext cx="3197225" cy="4114800"/>
          </a:xfrm>
          <a:prstGeom prst="rect">
            <a:avLst/>
          </a:prstGeom>
        </p:spPr>
      </p:pic>
      <p:sp>
        <p:nvSpPr>
          <p:cNvPr id="100" name="文本框 99"/>
          <p:cNvSpPr txBox="1"/>
          <p:nvPr/>
        </p:nvSpPr>
        <p:spPr>
          <a:xfrm>
            <a:off x="2032000" y="5589270"/>
            <a:ext cx="5080000" cy="368300"/>
          </a:xfrm>
          <a:prstGeom prst="rect">
            <a:avLst/>
          </a:prstGeom>
          <a:noFill/>
          <a:ln w="9525">
            <a:noFill/>
          </a:ln>
        </p:spPr>
        <p:txBody>
          <a:bodyPr>
            <a:spAutoFit/>
          </a:bodyPr>
          <a:p>
            <a:r>
              <a:rPr lang="zh-CN" sz="1800">
                <a:ea typeface="宋体" panose="02010600030101010101" pitchFamily="2" charset="-122"/>
              </a:rPr>
              <a:t>安德雷</a:t>
            </a:r>
            <a:r>
              <a:rPr lang="en-US" sz="1800">
                <a:latin typeface="Times New Roman" panose="02020603050405020304" pitchFamily="18" charset="0"/>
                <a:ea typeface="宋体" panose="02010600030101010101" pitchFamily="2" charset="-122"/>
              </a:rPr>
              <a:t>·</a:t>
            </a:r>
            <a:r>
              <a:rPr lang="zh-CN" sz="1800">
                <a:ea typeface="宋体" panose="02010600030101010101" pitchFamily="2" charset="-122"/>
              </a:rPr>
              <a:t>安德耶维齐</a:t>
            </a:r>
            <a:r>
              <a:rPr lang="en-US" sz="1800">
                <a:latin typeface="Times New Roman" panose="02020603050405020304" pitchFamily="18" charset="0"/>
                <a:ea typeface="宋体" panose="02010600030101010101" pitchFamily="2" charset="-122"/>
              </a:rPr>
              <a:t>·</a:t>
            </a:r>
            <a:r>
              <a:rPr lang="zh-CN" sz="1800">
                <a:ea typeface="宋体" panose="02010600030101010101" pitchFamily="2" charset="-122"/>
              </a:rPr>
              <a:t>马尔可夫（</a:t>
            </a:r>
            <a:r>
              <a:rPr lang="en-US" sz="1800">
                <a:latin typeface="Times New Roman" panose="02020603050405020304" pitchFamily="18" charset="0"/>
                <a:ea typeface="宋体" panose="02010600030101010101" pitchFamily="2" charset="-122"/>
              </a:rPr>
              <a:t>1856</a:t>
            </a:r>
            <a:r>
              <a:rPr lang="zh-CN" sz="1800">
                <a:ea typeface="宋体" panose="02010600030101010101" pitchFamily="2" charset="-122"/>
              </a:rPr>
              <a:t>－</a:t>
            </a:r>
            <a:r>
              <a:rPr lang="en-US" sz="1800">
                <a:latin typeface="Times New Roman" panose="02020603050405020304" pitchFamily="18" charset="0"/>
                <a:ea typeface="宋体" panose="02010600030101010101" pitchFamily="2" charset="-122"/>
              </a:rPr>
              <a:t>1922</a:t>
            </a:r>
            <a:r>
              <a:rPr lang="zh-CN" sz="1800">
                <a:ea typeface="宋体" panose="02010600030101010101" pitchFamily="2" charset="-122"/>
              </a:rPr>
              <a:t>）</a:t>
            </a:r>
            <a:endParaRPr lang="zh-CN" altLang="en-US"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标题 1"/>
          <p:cNvSpPr>
            <a:spLocks noGrp="1"/>
          </p:cNvSpPr>
          <p:nvPr>
            <p:ph type="title"/>
          </p:nvPr>
        </p:nvSpPr>
        <p:spPr/>
        <p:txBody>
          <a:bodyPr anchor="ctr"/>
          <a:p>
            <a:endParaRPr lang="zh-CN" altLang="en-US"/>
          </a:p>
        </p:txBody>
      </p:sp>
      <p:sp>
        <p:nvSpPr>
          <p:cNvPr id="43010" name="文本框 3"/>
          <p:cNvSpPr txBox="1"/>
          <p:nvPr/>
        </p:nvSpPr>
        <p:spPr>
          <a:xfrm>
            <a:off x="3302000" y="3306763"/>
            <a:ext cx="2540000" cy="244475"/>
          </a:xfrm>
          <a:prstGeom prst="rect">
            <a:avLst/>
          </a:prstGeom>
          <a:noFill/>
          <a:ln w="9525">
            <a:noFill/>
          </a:ln>
        </p:spPr>
        <p:txBody>
          <a:bodyPr wrap="square" anchor="t">
            <a:spAutoFit/>
          </a:bodyPr>
          <a:p>
            <a:r>
              <a:rPr lang="zh-CN" altLang="en-US">
                <a:latin typeface="Arial" panose="020B0604020202020204" pitchFamily="3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pic>
        <p:nvPicPr>
          <p:cNvPr id="43011" name="内容占位符 4"/>
          <p:cNvPicPr>
            <a:picLocks noGrp="1" noChangeAspect="1"/>
          </p:cNvPicPr>
          <p:nvPr>
            <p:ph idx="1"/>
          </p:nvPr>
        </p:nvPicPr>
        <p:blipFill>
          <a:blip r:embed="rId1"/>
          <a:stretch>
            <a:fillRect/>
          </a:stretch>
        </p:blipFill>
        <p:spPr>
          <a:xfrm>
            <a:off x="3420110" y="1988820"/>
            <a:ext cx="11393805" cy="256603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5" name="Rectangle 2"/>
          <p:cNvSpPr>
            <a:spLocks noGrp="1"/>
          </p:cNvSpPr>
          <p:nvPr>
            <p:ph type="title"/>
          </p:nvPr>
        </p:nvSpPr>
        <p:spPr/>
        <p:txBody>
          <a:bodyPr wrap="square" lIns="91440" tIns="45720" rIns="91440" bIns="45720" anchor="ctr"/>
          <a:p>
            <a:pPr eaLnBrk="1" hangingPunct="1"/>
            <a:r>
              <a:rPr lang="en-US" altLang="zh-CN" sz="4000" b="1" i="1" dirty="0">
                <a:solidFill>
                  <a:srgbClr val="FF9900"/>
                </a:solidFill>
                <a:latin typeface="Arial" panose="020B0604020202020204" pitchFamily="34" charset="0"/>
              </a:rPr>
              <a:t>4.1 Composition and evolution of genome</a:t>
            </a:r>
            <a:endParaRPr lang="en-US" altLang="zh-CN" sz="4000" b="1" i="1" dirty="0">
              <a:solidFill>
                <a:srgbClr val="FF9900"/>
              </a:solidFill>
              <a:latin typeface="Arial" panose="020B0604020202020204" pitchFamily="34" charset="0"/>
            </a:endParaRPr>
          </a:p>
        </p:txBody>
      </p:sp>
      <p:sp>
        <p:nvSpPr>
          <p:cNvPr id="99331" name="Rectangle 3"/>
          <p:cNvSpPr>
            <a:spLocks noGrp="1" noChangeArrowheads="1"/>
          </p:cNvSpPr>
          <p:nvPr>
            <p:ph idx="1"/>
          </p:nvPr>
        </p:nvSpPr>
        <p:spPr>
          <a:xfrm>
            <a:off x="4267200" y="2743200"/>
            <a:ext cx="4876800" cy="3429000"/>
          </a:xfrm>
        </p:spPr>
        <p:txBody>
          <a:bodyPr vert="horz" wrap="square" lIns="91440" tIns="45720" rIns="91440" bIns="45720" numCol="1" anchor="t" anchorCtr="0" compatLnSpc="1"/>
          <a:p>
            <a:pPr lvl="0" eaLnBrk="1" fontAlgn="base" hangingPunct="1"/>
            <a:r>
              <a:rPr lang="en-US" altLang="zh-CN" sz="3600" b="1" i="1" strike="noStrike" noProof="1" dirty="0">
                <a:effectLst>
                  <a:outerShdw blurRad="38100" dist="38100" dir="2700000">
                    <a:srgbClr val="C0C0C0"/>
                  </a:outerShdw>
                </a:effectLst>
                <a:latin typeface="Monotype Corsiva" panose="03010101010201010101" pitchFamily="66" charset="0"/>
                <a:ea typeface="Batang" pitchFamily="18" charset="-127"/>
              </a:rPr>
              <a:t>Genome Anatomy: Structure and Composition of Genomes</a:t>
            </a:r>
            <a:endParaRPr lang="en-US" altLang="zh-CN" sz="3600" b="1" i="1" strike="noStrike" noProof="1" dirty="0">
              <a:effectLst>
                <a:outerShdw blurRad="38100" dist="38100" dir="2700000">
                  <a:srgbClr val="C0C0C0"/>
                </a:outerShdw>
              </a:effectLst>
              <a:latin typeface="Monotype Corsiva" panose="03010101010201010101" pitchFamily="66" charset="0"/>
              <a:ea typeface="Batang" pitchFamily="18" charset="-127"/>
            </a:endParaRPr>
          </a:p>
          <a:p>
            <a:pPr lvl="0" eaLnBrk="1" fontAlgn="base" hangingPunct="1"/>
            <a:endParaRPr lang="en-US" altLang="zh-CN" sz="3600" b="1" i="1" strike="noStrike" noProof="1" dirty="0">
              <a:effectLst>
                <a:outerShdw blurRad="38100" dist="38100" dir="2700000">
                  <a:srgbClr val="C0C0C0"/>
                </a:outerShdw>
              </a:effectLst>
              <a:latin typeface="Monotype Corsiva" panose="03010101010201010101" pitchFamily="66" charset="0"/>
              <a:ea typeface="Batang" pitchFamily="18" charset="-127"/>
            </a:endParaRPr>
          </a:p>
        </p:txBody>
      </p:sp>
      <p:pic>
        <p:nvPicPr>
          <p:cNvPr id="6147" name="Picture 4" descr="C:\Documents and Settings\user\桌面\chromosome.jpg"/>
          <p:cNvPicPr>
            <a:picLocks noChangeAspect="1"/>
          </p:cNvPicPr>
          <p:nvPr/>
        </p:nvPicPr>
        <p:blipFill>
          <a:blip r:embed="rId1"/>
          <a:stretch>
            <a:fillRect/>
          </a:stretch>
        </p:blipFill>
        <p:spPr>
          <a:xfrm>
            <a:off x="304800" y="2286000"/>
            <a:ext cx="3683000" cy="3683000"/>
          </a:xfrm>
          <a:prstGeom prst="rect">
            <a:avLst/>
          </a:prstGeom>
          <a:noFill/>
          <a:ln w="28575" cap="flat" cmpd="sng">
            <a:solidFill>
              <a:srgbClr val="FF9900"/>
            </a:solidFill>
            <a:prstDash val="solid"/>
            <a:miter/>
            <a:headEnd type="none" w="med" len="med"/>
            <a:tailEnd type="none" w="med" len="me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标题 1"/>
          <p:cNvSpPr>
            <a:spLocks noGrp="1"/>
          </p:cNvSpPr>
          <p:nvPr>
            <p:ph type="title"/>
          </p:nvPr>
        </p:nvSpPr>
        <p:spPr>
          <a:xfrm>
            <a:off x="611188" y="1556385"/>
            <a:ext cx="7772400" cy="1143000"/>
          </a:xfrm>
        </p:spPr>
        <p:txBody>
          <a:bodyPr anchor="ctr"/>
          <a:p>
            <a:pPr algn="l"/>
            <a:r>
              <a:rPr lang="zh-CN" altLang="en-US" sz="3200" b="1">
                <a:latin typeface="黑体" panose="02010609060101010101" charset="-122"/>
                <a:ea typeface="黑体" panose="02010609060101010101" charset="-122"/>
                <a:cs typeface="黑体" panose="02010609060101010101" charset="-122"/>
              </a:rPr>
              <a:t>一个略为复杂的例子：</a:t>
            </a:r>
            <a:br>
              <a:rPr lang="zh-CN" altLang="en-US" sz="3200">
                <a:latin typeface="黑体" panose="02010609060101010101" charset="-122"/>
                <a:ea typeface="黑体" panose="02010609060101010101" charset="-122"/>
                <a:cs typeface="黑体" panose="02010609060101010101" charset="-122"/>
              </a:rPr>
            </a:br>
            <a:br>
              <a:rPr lang="zh-CN" altLang="en-US" sz="3200">
                <a:latin typeface="黑体" panose="02010609060101010101" charset="-122"/>
                <a:ea typeface="黑体" panose="02010609060101010101" charset="-122"/>
                <a:cs typeface="黑体" panose="02010609060101010101" charset="-122"/>
              </a:rPr>
            </a:br>
            <a:r>
              <a:rPr lang="zh-CN" altLang="en-US" sz="3200">
                <a:latin typeface="黑体" panose="02010609060101010101" charset="-122"/>
                <a:ea typeface="黑体" panose="02010609060101010101" charset="-122"/>
                <a:cs typeface="黑体" panose="02010609060101010101" charset="-122"/>
              </a:rPr>
              <a:t>对于一个基因内，为了建立识别5’端外显子和内含子间剪切位点方法，我们可以构建一个马尔可夫模型：</a:t>
            </a:r>
            <a:endParaRPr lang="zh-CN" altLang="en-US" sz="3200">
              <a:latin typeface="黑体" panose="02010609060101010101" charset="-122"/>
              <a:ea typeface="黑体" panose="02010609060101010101" charset="-122"/>
              <a:cs typeface="黑体" panose="02010609060101010101" charset="-122"/>
            </a:endParaRPr>
          </a:p>
        </p:txBody>
      </p:sp>
      <p:graphicFrame>
        <p:nvGraphicFramePr>
          <p:cNvPr id="44034" name="内容占位符 3"/>
          <p:cNvGraphicFramePr>
            <a:graphicFrameLocks noGrp="1" noChangeAspect="1"/>
          </p:cNvGraphicFramePr>
          <p:nvPr>
            <p:ph idx="1"/>
          </p:nvPr>
        </p:nvGraphicFramePr>
        <p:xfrm>
          <a:off x="2651760" y="4509135"/>
          <a:ext cx="3840163" cy="754063"/>
        </p:xfrm>
        <a:graphic>
          <a:graphicData uri="http://schemas.openxmlformats.org/presentationml/2006/ole">
            <mc:AlternateContent xmlns:mc="http://schemas.openxmlformats.org/markup-compatibility/2006">
              <mc:Choice xmlns:v="urn:schemas-microsoft-com:vml" Requires="v">
                <p:oleObj spid="_x0000_s3086" name="" r:id="rId1" imgW="3840480" imgH="753110" progId="Word.Document.8">
                  <p:embed/>
                </p:oleObj>
              </mc:Choice>
              <mc:Fallback>
                <p:oleObj name="" r:id="rId1" imgW="3840480" imgH="753110" progId="Word.Document.8">
                  <p:embed/>
                  <p:pic>
                    <p:nvPicPr>
                      <p:cNvPr id="0" name="图片 3085"/>
                      <p:cNvPicPr/>
                      <p:nvPr/>
                    </p:nvPicPr>
                    <p:blipFill>
                      <a:blip r:embed="rId2"/>
                      <a:stretch>
                        <a:fillRect/>
                      </a:stretch>
                    </p:blipFill>
                    <p:spPr>
                      <a:xfrm>
                        <a:off x="2651760" y="4509135"/>
                        <a:ext cx="3840163" cy="754063"/>
                      </a:xfrm>
                      <a:prstGeom prst="rect">
                        <a:avLst/>
                      </a:prstGeom>
                      <a:noFill/>
                      <a:ln w="38100">
                        <a:miter/>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linds(horizontal)">
                                      <p:cBhvr>
                                        <p:cTn id="7" dur="500"/>
                                        <p:tgtEl>
                                          <p:spTgt spid="44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标题 1"/>
          <p:cNvSpPr>
            <a:spLocks noGrp="1"/>
          </p:cNvSpPr>
          <p:nvPr>
            <p:ph type="title"/>
          </p:nvPr>
        </p:nvSpPr>
        <p:spPr>
          <a:xfrm>
            <a:off x="685800" y="2260283"/>
            <a:ext cx="7772400" cy="1143000"/>
          </a:xfrm>
        </p:spPr>
        <p:txBody>
          <a:bodyPr anchor="ctr"/>
          <a:p>
            <a:pPr algn="l"/>
            <a:br>
              <a:rPr lang="zh-CN" altLang="en-US" sz="2000"/>
            </a:br>
            <a:r>
              <a:rPr lang="en-US" altLang="zh-CN" sz="2000">
                <a:latin typeface="黑体" panose="02010609060101010101" charset="-122"/>
                <a:ea typeface="黑体" panose="02010609060101010101" charset="-122"/>
                <a:cs typeface="黑体" panose="02010609060101010101" charset="-122"/>
              </a:rPr>
              <a:t>1</a:t>
            </a:r>
            <a:r>
              <a:rPr lang="zh-CN" altLang="en-US" sz="2000">
                <a:latin typeface="黑体" panose="02010609060101010101" charset="-122"/>
                <a:ea typeface="黑体" panose="02010609060101010101" charset="-122"/>
                <a:cs typeface="黑体" panose="02010609060101010101" charset="-122"/>
              </a:rPr>
              <a:t>、作为马尔可夫模型的拓展和应用最为广泛的马尔可夫模型之一，它是在上世纪60年代在Leonard E. Baum等人发展起来的。HMM被广泛应用到多个领域，如70年代应用到语音识别；80年代它首先被应用到序列分析中，用于序列联配（Bishop和Thompson 1986），而后其在生物信息学领域被广泛应用，在找基因（gene finding）、功能域分析等方面得到很好应用。</a:t>
            </a:r>
            <a:br>
              <a:rPr lang="zh-CN" altLang="en-US" sz="2000">
                <a:latin typeface="黑体" panose="02010609060101010101" charset="-122"/>
                <a:ea typeface="黑体" panose="02010609060101010101" charset="-122"/>
                <a:cs typeface="黑体" panose="02010609060101010101" charset="-122"/>
              </a:rPr>
            </a:br>
            <a:br>
              <a:rPr lang="zh-CN" altLang="en-US" sz="2000">
                <a:latin typeface="黑体" panose="02010609060101010101" charset="-122"/>
                <a:ea typeface="黑体" panose="02010609060101010101" charset="-122"/>
                <a:cs typeface="黑体" panose="02010609060101010101" charset="-122"/>
              </a:rPr>
            </a:br>
            <a:r>
              <a:rPr lang="en-US" altLang="zh-CN" sz="2000">
                <a:latin typeface="黑体" panose="02010609060101010101" charset="-122"/>
                <a:ea typeface="黑体" panose="02010609060101010101" charset="-122"/>
                <a:cs typeface="黑体" panose="02010609060101010101" charset="-122"/>
              </a:rPr>
              <a:t>2</a:t>
            </a:r>
            <a:r>
              <a:rPr lang="zh-CN" altLang="en-US" sz="2000">
                <a:latin typeface="黑体" panose="02010609060101010101" charset="-122"/>
                <a:ea typeface="黑体" panose="02010609060101010101" charset="-122"/>
                <a:cs typeface="黑体" panose="02010609060101010101" charset="-122"/>
              </a:rPr>
              <a:t>、HMM（</a:t>
            </a:r>
            <a:r>
              <a:rPr lang="zh-CN" altLang="en-US" sz="2000">
                <a:sym typeface="+mn-ea"/>
              </a:rPr>
              <a:t>Hidden Markov Model</a:t>
            </a:r>
            <a:r>
              <a:rPr lang="zh-CN" altLang="en-US" sz="2000">
                <a:latin typeface="黑体" panose="02010609060101010101" charset="-122"/>
                <a:ea typeface="黑体" panose="02010609060101010101" charset="-122"/>
                <a:cs typeface="黑体" panose="02010609060101010101" charset="-122"/>
              </a:rPr>
              <a:t>）是一种用参数表示的用于描述随机过程统计特性的概率模型，是一个双重随机过程，由两个部分组成：马尔科夫链和一般随机过程。其中马尔科夫链用来描述状态的转移，用转移概率描述。一般随机过程用来描述状态与观察序列间的关系，用观察值概率描述。</a:t>
            </a:r>
            <a:endParaRPr lang="zh-CN" altLang="en-US" sz="2000">
              <a:latin typeface="黑体" panose="02010609060101010101" charset="-122"/>
              <a:ea typeface="黑体" panose="02010609060101010101" charset="-122"/>
              <a:cs typeface="黑体" panose="02010609060101010101" charset="-122"/>
            </a:endParaRPr>
          </a:p>
        </p:txBody>
      </p:sp>
      <p:pic>
        <p:nvPicPr>
          <p:cNvPr id="45058" name="内容占位符 6"/>
          <p:cNvPicPr>
            <a:picLocks noGrp="1" noChangeAspect="1"/>
          </p:cNvPicPr>
          <p:nvPr>
            <p:ph idx="1"/>
          </p:nvPr>
        </p:nvPicPr>
        <p:blipFill>
          <a:blip r:embed="rId1"/>
          <a:stretch>
            <a:fillRect/>
          </a:stretch>
        </p:blipFill>
        <p:spPr>
          <a:xfrm>
            <a:off x="1930400" y="5038408"/>
            <a:ext cx="5283200" cy="1585912"/>
          </a:xfrm>
        </p:spPr>
      </p:pic>
      <p:sp>
        <p:nvSpPr>
          <p:cNvPr id="2" name="文本框 1"/>
          <p:cNvSpPr txBox="1"/>
          <p:nvPr/>
        </p:nvSpPr>
        <p:spPr>
          <a:xfrm>
            <a:off x="839470" y="260350"/>
            <a:ext cx="7837170" cy="460375"/>
          </a:xfrm>
          <a:prstGeom prst="rect">
            <a:avLst/>
          </a:prstGeom>
          <a:noFill/>
        </p:spPr>
        <p:txBody>
          <a:bodyPr wrap="square" rtlCol="0" anchor="t">
            <a:spAutoFit/>
          </a:bodyPr>
          <a:p>
            <a:r>
              <a:rPr lang="zh-CN" altLang="en-US" sz="2400" b="1" u="sng">
                <a:latin typeface="黑体" panose="02010609060101010101" charset="-122"/>
                <a:ea typeface="黑体" panose="02010609060101010101" charset="-122"/>
                <a:sym typeface="+mn-ea"/>
              </a:rPr>
              <a:t>隐马尔可夫模型</a:t>
            </a:r>
            <a:r>
              <a:rPr lang="zh-CN" altLang="en-US" sz="2400" b="1" u="sng">
                <a:sym typeface="+mn-ea"/>
              </a:rPr>
              <a:t>（HMM）</a:t>
            </a:r>
            <a:endParaRPr lang="zh-CN" altLang="en-US" sz="2400" b="1" u="sng">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blinds(horizontal)">
                                      <p:cBhvr>
                                        <p:cTn id="7"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descr="人物-第8章-鲍姆（Leonard Baum）"/>
          <p:cNvPicPr>
            <a:picLocks noChangeAspect="1"/>
          </p:cNvPicPr>
          <p:nvPr>
            <p:ph idx="1"/>
          </p:nvPr>
        </p:nvPicPr>
        <p:blipFill>
          <a:blip r:embed="rId1"/>
          <a:stretch>
            <a:fillRect/>
          </a:stretch>
        </p:blipFill>
        <p:spPr>
          <a:xfrm>
            <a:off x="3275965" y="1125220"/>
            <a:ext cx="2559685" cy="4114800"/>
          </a:xfrm>
          <a:prstGeom prst="rect">
            <a:avLst/>
          </a:prstGeom>
        </p:spPr>
      </p:pic>
      <p:sp>
        <p:nvSpPr>
          <p:cNvPr id="100" name="文本框 99"/>
          <p:cNvSpPr txBox="1"/>
          <p:nvPr/>
        </p:nvSpPr>
        <p:spPr>
          <a:xfrm>
            <a:off x="2195830" y="5661660"/>
            <a:ext cx="5080000" cy="368300"/>
          </a:xfrm>
          <a:prstGeom prst="rect">
            <a:avLst/>
          </a:prstGeom>
          <a:noFill/>
          <a:ln w="9525">
            <a:noFill/>
          </a:ln>
        </p:spPr>
        <p:txBody>
          <a:bodyPr>
            <a:spAutoFit/>
          </a:bodyPr>
          <a:p>
            <a:r>
              <a:rPr lang="zh-CN" sz="1800">
                <a:ea typeface="宋体" panose="02010600030101010101" pitchFamily="2" charset="-122"/>
              </a:rPr>
              <a:t>鲍姆（</a:t>
            </a:r>
            <a:r>
              <a:rPr lang="en-US" sz="1800">
                <a:latin typeface="Times New Roman" panose="02020603050405020304" pitchFamily="18" charset="0"/>
                <a:ea typeface="宋体" panose="02010600030101010101" pitchFamily="2" charset="-122"/>
              </a:rPr>
              <a:t>Leonard Baum</a:t>
            </a:r>
            <a:r>
              <a:rPr lang="zh-CN" sz="1800">
                <a:ea typeface="宋体" panose="02010600030101010101" pitchFamily="2" charset="-122"/>
              </a:rPr>
              <a:t>）（</a:t>
            </a:r>
            <a:r>
              <a:rPr lang="en-US" sz="1800">
                <a:latin typeface="Times New Roman" panose="02020603050405020304" pitchFamily="18" charset="0"/>
                <a:ea typeface="宋体" panose="02010600030101010101" pitchFamily="2" charset="-122"/>
              </a:rPr>
              <a:t>1931-2017</a:t>
            </a:r>
            <a:r>
              <a:rPr lang="zh-CN" sz="1800">
                <a:ea typeface="宋体" panose="02010600030101010101" pitchFamily="2" charset="-122"/>
              </a:rPr>
              <a:t>）</a:t>
            </a:r>
            <a:endParaRPr lang="zh-CN" altLang="en-US"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标题 1"/>
          <p:cNvSpPr>
            <a:spLocks noGrp="1"/>
          </p:cNvSpPr>
          <p:nvPr>
            <p:ph type="title"/>
          </p:nvPr>
        </p:nvSpPr>
        <p:spPr/>
        <p:txBody>
          <a:bodyPr anchor="ctr"/>
          <a:p>
            <a:endParaRPr lang="zh-CN" altLang="en-US"/>
          </a:p>
        </p:txBody>
      </p:sp>
      <p:sp>
        <p:nvSpPr>
          <p:cNvPr id="46082" name="文本框 3"/>
          <p:cNvSpPr txBox="1"/>
          <p:nvPr/>
        </p:nvSpPr>
        <p:spPr>
          <a:xfrm>
            <a:off x="3302000" y="3306763"/>
            <a:ext cx="2540000" cy="244475"/>
          </a:xfrm>
          <a:prstGeom prst="rect">
            <a:avLst/>
          </a:prstGeom>
          <a:noFill/>
          <a:ln w="9525">
            <a:noFill/>
          </a:ln>
        </p:spPr>
        <p:txBody>
          <a:bodyPr wrap="square" anchor="t">
            <a:spAutoFit/>
          </a:bodyPr>
          <a:p>
            <a:r>
              <a:rPr lang="zh-CN" altLang="en-US">
                <a:latin typeface="Arial" panose="020B0604020202020204" pitchFamily="34" charset="0"/>
                <a:ea typeface="宋体" panose="02010600030101010101" pitchFamily="2" charset="-122"/>
              </a:rPr>
              <a:t> </a:t>
            </a:r>
            <a:endParaRPr lang="zh-CN" altLang="en-US">
              <a:latin typeface="Arial" panose="020B0604020202020204" pitchFamily="34" charset="0"/>
              <a:ea typeface="宋体" panose="02010600030101010101" pitchFamily="2" charset="-122"/>
            </a:endParaRPr>
          </a:p>
        </p:txBody>
      </p:sp>
      <p:pic>
        <p:nvPicPr>
          <p:cNvPr id="46083" name="内容占位符 4"/>
          <p:cNvPicPr>
            <a:picLocks noGrp="1" noChangeAspect="1"/>
          </p:cNvPicPr>
          <p:nvPr>
            <p:ph idx="1"/>
          </p:nvPr>
        </p:nvPicPr>
        <p:blipFill>
          <a:blip r:embed="rId1"/>
          <a:stretch>
            <a:fillRect/>
          </a:stretch>
        </p:blipFill>
        <p:spPr>
          <a:xfrm>
            <a:off x="2095500" y="949325"/>
            <a:ext cx="5284788" cy="1585913"/>
          </a:xfrm>
        </p:spPr>
      </p:pic>
      <p:pic>
        <p:nvPicPr>
          <p:cNvPr id="46084" name="图片 6"/>
          <p:cNvPicPr>
            <a:picLocks noChangeAspect="1"/>
          </p:cNvPicPr>
          <p:nvPr/>
        </p:nvPicPr>
        <p:blipFill>
          <a:blip r:embed="rId2"/>
          <a:stretch>
            <a:fillRect/>
          </a:stretch>
        </p:blipFill>
        <p:spPr>
          <a:xfrm>
            <a:off x="2112963" y="3398838"/>
            <a:ext cx="6107112" cy="229235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Rectangle 1026"/>
          <p:cNvSpPr>
            <a:spLocks noGrp="1"/>
          </p:cNvSpPr>
          <p:nvPr>
            <p:ph type="title"/>
          </p:nvPr>
        </p:nvSpPr>
        <p:spPr>
          <a:xfrm>
            <a:off x="685800" y="428625"/>
            <a:ext cx="7772400" cy="1143000"/>
          </a:xfrm>
        </p:spPr>
        <p:txBody>
          <a:bodyPr wrap="square" lIns="91440" tIns="45720" rIns="91440" bIns="45720" anchor="ctr"/>
          <a:p>
            <a:pPr eaLnBrk="1" hangingPunct="1"/>
            <a:r>
              <a:rPr lang="en-US" altLang="zh-CN" dirty="0"/>
              <a:t>HMM</a:t>
            </a:r>
            <a:endParaRPr lang="en-US" altLang="zh-CN" dirty="0"/>
          </a:p>
        </p:txBody>
      </p:sp>
      <p:graphicFrame>
        <p:nvGraphicFramePr>
          <p:cNvPr id="47106" name="Object 2"/>
          <p:cNvGraphicFramePr>
            <a:graphicFrameLocks noChangeAspect="1"/>
          </p:cNvGraphicFramePr>
          <p:nvPr/>
        </p:nvGraphicFramePr>
        <p:xfrm>
          <a:off x="0" y="1450975"/>
          <a:ext cx="9144000" cy="5051425"/>
        </p:xfrm>
        <a:graphic>
          <a:graphicData uri="http://schemas.openxmlformats.org/presentationml/2006/ole">
            <mc:AlternateContent xmlns:mc="http://schemas.openxmlformats.org/markup-compatibility/2006">
              <mc:Choice xmlns:v="urn:schemas-microsoft-com:vml" Requires="v">
                <p:oleObj spid="_x0000_s3081" name="" r:id="rId1" imgW="8639175" imgH="4772025" progId="Paint.Picture">
                  <p:embed/>
                </p:oleObj>
              </mc:Choice>
              <mc:Fallback>
                <p:oleObj name="" r:id="rId1" imgW="8639175" imgH="4772025" progId="Paint.Picture">
                  <p:embed/>
                  <p:pic>
                    <p:nvPicPr>
                      <p:cNvPr id="0" name="图片 3080"/>
                      <p:cNvPicPr/>
                      <p:nvPr/>
                    </p:nvPicPr>
                    <p:blipFill>
                      <a:blip r:embed="rId2"/>
                      <a:stretch>
                        <a:fillRect/>
                      </a:stretch>
                    </p:blipFill>
                    <p:spPr>
                      <a:xfrm>
                        <a:off x="0" y="1450975"/>
                        <a:ext cx="9144000" cy="5051425"/>
                      </a:xfrm>
                      <a:prstGeom prst="rect">
                        <a:avLst/>
                      </a:prstGeom>
                      <a:noFill/>
                      <a:ln w="38100">
                        <a:noFill/>
                        <a:miter/>
                      </a:ln>
                    </p:spPr>
                  </p:pic>
                </p:oleObj>
              </mc:Fallback>
            </mc:AlternateContent>
          </a:graphicData>
        </a:graphic>
      </p:graphicFrame>
      <p:sp>
        <p:nvSpPr>
          <p:cNvPr id="47107" name="TextBox 1"/>
          <p:cNvSpPr txBox="1"/>
          <p:nvPr/>
        </p:nvSpPr>
        <p:spPr>
          <a:xfrm>
            <a:off x="7885113" y="6524625"/>
            <a:ext cx="1208087" cy="247650"/>
          </a:xfrm>
          <a:prstGeom prst="rect">
            <a:avLst/>
          </a:prstGeom>
          <a:noFill/>
          <a:ln w="9525">
            <a:noFill/>
          </a:ln>
        </p:spPr>
        <p:txBody>
          <a:bodyPr wrap="none" anchor="t">
            <a:spAutoFit/>
          </a:bodyPr>
          <a:p>
            <a:r>
              <a:rPr lang="zh-CN" altLang="en-US" dirty="0">
                <a:latin typeface="Arial" panose="020B0604020202020204" pitchFamily="34" charset="0"/>
                <a:ea typeface="宋体" panose="02010600030101010101" pitchFamily="2" charset="-122"/>
              </a:rPr>
              <a:t>（参见</a:t>
            </a:r>
            <a:r>
              <a:rPr lang="en-US" altLang="zh-CN" dirty="0">
                <a:latin typeface="Arial" panose="020B0604020202020204" pitchFamily="34" charset="0"/>
                <a:ea typeface="宋体" panose="02010600030101010101" pitchFamily="2" charset="-122"/>
              </a:rPr>
              <a:t>BSA</a:t>
            </a:r>
            <a:r>
              <a:rPr lang="zh-CN" altLang="en-US" dirty="0">
                <a:latin typeface="Arial" panose="020B0604020202020204" pitchFamily="34" charset="0"/>
                <a:ea typeface="宋体" panose="02010600030101010101" pitchFamily="2" charset="-122"/>
              </a:rPr>
              <a:t>课件）</a:t>
            </a:r>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标题 1"/>
          <p:cNvSpPr>
            <a:spLocks noGrp="1"/>
          </p:cNvSpPr>
          <p:nvPr>
            <p:ph type="title"/>
          </p:nvPr>
        </p:nvSpPr>
        <p:spPr/>
        <p:txBody>
          <a:bodyPr anchor="ctr"/>
          <a:p>
            <a:endParaRPr lang="zh-CN" altLang="en-US"/>
          </a:p>
        </p:txBody>
      </p:sp>
      <p:pic>
        <p:nvPicPr>
          <p:cNvPr id="49154" name="内容占位符 3"/>
          <p:cNvPicPr>
            <a:picLocks noGrp="1" noChangeAspect="1"/>
          </p:cNvPicPr>
          <p:nvPr>
            <p:ph idx="1"/>
          </p:nvPr>
        </p:nvPicPr>
        <p:blipFill>
          <a:blip r:embed="rId1"/>
          <a:stretch>
            <a:fillRect/>
          </a:stretch>
        </p:blipFill>
        <p:spPr>
          <a:xfrm>
            <a:off x="2120900" y="341313"/>
            <a:ext cx="3814763" cy="5754687"/>
          </a:xfrm>
        </p:spPr>
      </p:pic>
      <p:sp>
        <p:nvSpPr>
          <p:cNvPr id="49155" name="文本框 4"/>
          <p:cNvSpPr txBox="1"/>
          <p:nvPr/>
        </p:nvSpPr>
        <p:spPr>
          <a:xfrm>
            <a:off x="1055688" y="6223000"/>
            <a:ext cx="7688262" cy="398780"/>
          </a:xfrm>
          <a:prstGeom prst="rect">
            <a:avLst/>
          </a:prstGeom>
          <a:noFill/>
          <a:ln w="9525">
            <a:noFill/>
          </a:ln>
        </p:spPr>
        <p:txBody>
          <a:bodyPr wrap="square" anchor="t">
            <a:spAutoFit/>
          </a:bodyPr>
          <a:p>
            <a:r>
              <a:rPr lang="zh-CN" altLang="en-US" sz="2000">
                <a:latin typeface="黑体" panose="02010609060101010101" charset="-122"/>
                <a:ea typeface="黑体" panose="02010609060101010101" charset="-122"/>
                <a:cs typeface="黑体" panose="02010609060101010101" charset="-122"/>
              </a:rPr>
              <a:t>GENSCAN基因预测HMM模型（Burge和Karlin, 1997）</a:t>
            </a:r>
            <a:endParaRPr lang="zh-CN" altLang="en-US" sz="2000">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0306" name="Rectangle 2"/>
          <p:cNvSpPr/>
          <p:nvPr/>
        </p:nvSpPr>
        <p:spPr>
          <a:xfrm>
            <a:off x="381000" y="1371600"/>
            <a:ext cx="8001000" cy="2667000"/>
          </a:xfrm>
          <a:prstGeom prst="rect">
            <a:avLst/>
          </a:prstGeom>
          <a:solidFill>
            <a:srgbClr val="FFFF00">
              <a:alpha val="20000"/>
            </a:srgbClr>
          </a:solidFill>
          <a:ln w="9525" cap="flat" cmpd="sng">
            <a:solidFill>
              <a:schemeClr val="tx1"/>
            </a:solidFill>
            <a:prstDash val="solid"/>
            <a:miter/>
            <a:headEnd type="none" w="med" len="med"/>
            <a:tailEnd type="none" w="med" len="med"/>
          </a:ln>
        </p:spPr>
        <p:txBody>
          <a:bodyPr wrap="none" anchor="ctr"/>
          <a:p>
            <a:endParaRPr lang="zh-CN" altLang="en-US" dirty="0">
              <a:latin typeface="Comic Sans MS" panose="030F0702030302020204" pitchFamily="66" charset="0"/>
              <a:ea typeface="宋体" panose="02010600030101010101" pitchFamily="2" charset="-122"/>
            </a:endParaRPr>
          </a:p>
        </p:txBody>
      </p:sp>
      <p:sp>
        <p:nvSpPr>
          <p:cNvPr id="50178" name="Rectangle 3"/>
          <p:cNvSpPr>
            <a:spLocks noGrp="1"/>
          </p:cNvSpPr>
          <p:nvPr>
            <p:ph type="title"/>
          </p:nvPr>
        </p:nvSpPr>
        <p:spPr>
          <a:xfrm>
            <a:off x="685800" y="34925"/>
            <a:ext cx="7772400" cy="1143000"/>
          </a:xfrm>
        </p:spPr>
        <p:txBody>
          <a:bodyPr wrap="square" lIns="90487" tIns="44450" rIns="90487" bIns="44450" anchor="b"/>
          <a:p>
            <a:r>
              <a:rPr lang="fr-CH" altLang="zh-CN" dirty="0">
                <a:ea typeface="宋体" panose="02010600030101010101" pitchFamily="2" charset="-122"/>
              </a:rPr>
              <a:t>Protein domain/family db</a:t>
            </a:r>
            <a:endParaRPr lang="fr-FR" altLang="zh-CN" dirty="0">
              <a:ea typeface="宋体" panose="02010600030101010101" pitchFamily="2" charset="-122"/>
            </a:endParaRPr>
          </a:p>
        </p:txBody>
      </p:sp>
      <p:sp>
        <p:nvSpPr>
          <p:cNvPr id="50179" name="Rectangle 4"/>
          <p:cNvSpPr>
            <a:spLocks noGrp="1"/>
          </p:cNvSpPr>
          <p:nvPr>
            <p:ph idx="1"/>
          </p:nvPr>
        </p:nvSpPr>
        <p:spPr>
          <a:xfrm>
            <a:off x="381000" y="1524000"/>
            <a:ext cx="8610600" cy="4343400"/>
          </a:xfrm>
        </p:spPr>
        <p:txBody>
          <a:bodyPr wrap="square" lIns="90487" tIns="44450" rIns="90487" bIns="44450" anchor="t"/>
          <a:p>
            <a:pPr marL="300355" indent="-300355" defTabSz="802005">
              <a:lnSpc>
                <a:spcPct val="90000"/>
              </a:lnSpc>
              <a:buNone/>
            </a:pPr>
            <a:r>
              <a:rPr lang="fr-CH" altLang="zh-CN" sz="2400" dirty="0">
                <a:ea typeface="宋体" panose="02010600030101010101" pitchFamily="2" charset="-122"/>
              </a:rPr>
              <a:t>PROSITE		Patterns / Profiles</a:t>
            </a:r>
            <a:endParaRPr lang="fr-CH" altLang="zh-CN" sz="2400" dirty="0">
              <a:ea typeface="宋体" panose="02010600030101010101" pitchFamily="2" charset="-122"/>
            </a:endParaRPr>
          </a:p>
          <a:p>
            <a:pPr marL="300355" indent="-300355" defTabSz="802005">
              <a:lnSpc>
                <a:spcPct val="90000"/>
              </a:lnSpc>
              <a:buNone/>
            </a:pPr>
            <a:r>
              <a:rPr lang="fr-CH" altLang="zh-CN" sz="2400" dirty="0">
                <a:ea typeface="宋体" panose="02010600030101010101" pitchFamily="2" charset="-122"/>
              </a:rPr>
              <a:t>ProDom		Aligned motifs (PSI-BLAST) (Pfam B)</a:t>
            </a:r>
            <a:endParaRPr lang="fr-CH" altLang="zh-CN" sz="2400" dirty="0">
              <a:ea typeface="宋体" panose="02010600030101010101" pitchFamily="2" charset="-122"/>
            </a:endParaRPr>
          </a:p>
          <a:p>
            <a:pPr marL="300355" indent="-300355" defTabSz="802005">
              <a:lnSpc>
                <a:spcPct val="90000"/>
              </a:lnSpc>
              <a:buNone/>
            </a:pPr>
            <a:r>
              <a:rPr lang="fr-CH" altLang="zh-CN" sz="2400" dirty="0">
                <a:ea typeface="宋体" panose="02010600030101010101" pitchFamily="2" charset="-122"/>
              </a:rPr>
              <a:t>PRINTS		Aligned motifs, OWL</a:t>
            </a:r>
            <a:endParaRPr lang="fr-CH" altLang="zh-CN" sz="1500" dirty="0">
              <a:ea typeface="宋体" panose="02010600030101010101" pitchFamily="2" charset="-122"/>
            </a:endParaRPr>
          </a:p>
          <a:p>
            <a:pPr marL="300355" indent="-300355" defTabSz="802005">
              <a:lnSpc>
                <a:spcPct val="90000"/>
              </a:lnSpc>
              <a:buNone/>
            </a:pPr>
            <a:r>
              <a:rPr lang="fr-CH" altLang="zh-CN" sz="2400" dirty="0">
                <a:ea typeface="宋体" panose="02010600030101010101" pitchFamily="2" charset="-122"/>
              </a:rPr>
              <a:t>Pfam			HMM </a:t>
            </a:r>
            <a:r>
              <a:rPr lang="fr-CH" altLang="zh-CN" sz="1500" dirty="0">
                <a:ea typeface="宋体" panose="02010600030101010101" pitchFamily="2" charset="-122"/>
              </a:rPr>
              <a:t>(Hidden Markov Models)</a:t>
            </a:r>
            <a:endParaRPr lang="fr-CH" altLang="zh-CN" sz="1500" dirty="0">
              <a:ea typeface="宋体" panose="02010600030101010101" pitchFamily="2" charset="-122"/>
            </a:endParaRPr>
          </a:p>
          <a:p>
            <a:pPr marL="300355" indent="-300355" defTabSz="802005">
              <a:lnSpc>
                <a:spcPct val="90000"/>
              </a:lnSpc>
              <a:buNone/>
            </a:pPr>
            <a:r>
              <a:rPr lang="fr-CH" altLang="zh-CN" sz="2400" dirty="0">
                <a:ea typeface="宋体" panose="02010600030101010101" pitchFamily="2" charset="-122"/>
              </a:rPr>
              <a:t>SMART		HMM</a:t>
            </a:r>
            <a:endParaRPr lang="fr-CH" altLang="zh-CN" sz="2400" dirty="0">
              <a:ea typeface="宋体" panose="02010600030101010101" pitchFamily="2" charset="-122"/>
            </a:endParaRPr>
          </a:p>
          <a:p>
            <a:pPr marL="300355" indent="-300355" defTabSz="802005">
              <a:lnSpc>
                <a:spcPct val="90000"/>
              </a:lnSpc>
              <a:buNone/>
            </a:pPr>
            <a:r>
              <a:rPr lang="fr-CH" altLang="zh-CN" sz="2400" dirty="0">
                <a:ea typeface="宋体" panose="02010600030101010101" pitchFamily="2" charset="-122"/>
              </a:rPr>
              <a:t>TIGRfam		HMM</a:t>
            </a:r>
            <a:endParaRPr lang="fr-CH" altLang="zh-CN" sz="2400" dirty="0">
              <a:ea typeface="宋体" panose="02010600030101010101" pitchFamily="2" charset="-122"/>
            </a:endParaRPr>
          </a:p>
          <a:p>
            <a:pPr marL="300355" indent="-300355" defTabSz="802005">
              <a:lnSpc>
                <a:spcPct val="90000"/>
              </a:lnSpc>
              <a:buNone/>
            </a:pPr>
            <a:endParaRPr lang="fr-CH" altLang="zh-CN" sz="2400" dirty="0">
              <a:ea typeface="宋体" panose="02010600030101010101" pitchFamily="2" charset="-122"/>
            </a:endParaRPr>
          </a:p>
          <a:p>
            <a:pPr marL="300355" indent="-300355" defTabSz="802005">
              <a:lnSpc>
                <a:spcPct val="90000"/>
              </a:lnSpc>
              <a:buNone/>
            </a:pPr>
            <a:r>
              <a:rPr lang="fr-CH" altLang="zh-CN" sz="2400" dirty="0">
                <a:ea typeface="宋体" panose="02010600030101010101" pitchFamily="2" charset="-122"/>
              </a:rPr>
              <a:t>DOMO		Aligned motifs</a:t>
            </a:r>
            <a:endParaRPr lang="fr-CH" altLang="zh-CN" sz="2400" dirty="0">
              <a:ea typeface="宋体" panose="02010600030101010101" pitchFamily="2" charset="-122"/>
            </a:endParaRPr>
          </a:p>
          <a:p>
            <a:pPr marL="300355" indent="-300355" defTabSz="802005">
              <a:lnSpc>
                <a:spcPct val="90000"/>
              </a:lnSpc>
              <a:buNone/>
            </a:pPr>
            <a:r>
              <a:rPr lang="fr-CH" altLang="zh-CN" sz="2400" dirty="0">
                <a:ea typeface="宋体" panose="02010600030101010101" pitchFamily="2" charset="-122"/>
              </a:rPr>
              <a:t>BLOCKS		Aligned motifs (PSI-BLAST)</a:t>
            </a:r>
            <a:endParaRPr lang="fr-CH" altLang="zh-CN" sz="2400" dirty="0">
              <a:ea typeface="宋体" panose="02010600030101010101" pitchFamily="2" charset="-122"/>
            </a:endParaRPr>
          </a:p>
          <a:p>
            <a:pPr marL="300355" indent="-300355" defTabSz="802005">
              <a:lnSpc>
                <a:spcPct val="90000"/>
              </a:lnSpc>
              <a:buNone/>
            </a:pPr>
            <a:r>
              <a:rPr lang="fr-FR" altLang="zh-CN" sz="2400" dirty="0">
                <a:ea typeface="宋体" panose="02010600030101010101" pitchFamily="2" charset="-122"/>
              </a:rPr>
              <a:t>CDD(CDART)	PSI-BLAST(PSSM) of Pfam and SMART</a:t>
            </a:r>
            <a:endParaRPr lang="fr-FR" altLang="zh-CN" sz="2400" dirty="0">
              <a:ea typeface="宋体" panose="02010600030101010101" pitchFamily="2" charset="-122"/>
            </a:endParaRPr>
          </a:p>
        </p:txBody>
      </p:sp>
      <p:sp>
        <p:nvSpPr>
          <p:cNvPr id="610309" name="Text Box 5"/>
          <p:cNvSpPr txBox="1">
            <a:spLocks noChangeArrowheads="1"/>
          </p:cNvSpPr>
          <p:nvPr/>
        </p:nvSpPr>
        <p:spPr bwMode="auto">
          <a:xfrm>
            <a:off x="8382000" y="1447800"/>
            <a:ext cx="381000" cy="2530475"/>
          </a:xfrm>
          <a:prstGeom prst="rect">
            <a:avLst/>
          </a:prstGeom>
          <a:noFill/>
          <a:ln w="9525">
            <a:noFill/>
            <a:miter lim="800000"/>
          </a:ln>
          <a:effectLst/>
        </p:spPr>
        <p:txBody>
          <a:bodyPr>
            <a:spAutoFit/>
          </a:bodyPr>
          <a:lstStyle/>
          <a:p>
            <a:pPr marR="0" defTabSz="914400" rtl="0" eaLnBrk="0" hangingPunct="0">
              <a:spcBef>
                <a:spcPct val="50000"/>
              </a:spcBef>
              <a:buClrTx/>
              <a:buSzTx/>
              <a:buFontTx/>
              <a:defRPr/>
            </a:pPr>
            <a:r>
              <a:rPr kumimoji="0" lang="fr-FR" altLang="zh-CN" sz="2000" b="1" kern="1200" cap="none" spc="0" normalizeH="0" baseline="0" noProof="0">
                <a:effectLst>
                  <a:outerShdw blurRad="38100" dist="38100" dir="2700000" algn="tl">
                    <a:srgbClr val="C0C0C0"/>
                  </a:outerShdw>
                </a:effectLst>
                <a:latin typeface="Comic Sans MS" panose="030F0702030302020204" pitchFamily="66" charset="0"/>
                <a:ea typeface="宋体" panose="02010600030101010101" pitchFamily="2" charset="-122"/>
                <a:cs typeface="+mn-cs"/>
              </a:rPr>
              <a:t>Interpro</a:t>
            </a:r>
            <a:endParaRPr kumimoji="0" lang="fr-FR" altLang="zh-CN" sz="2000" b="1" kern="1200" cap="none" spc="0" normalizeH="0" baseline="0" noProof="0">
              <a:effectLst>
                <a:outerShdw blurRad="38100" dist="38100" dir="2700000" algn="tl">
                  <a:srgbClr val="C0C0C0"/>
                </a:outerShdw>
              </a:effectLst>
              <a:latin typeface="Comic Sans MS" panose="030F0702030302020204" pitchFamily="66" charset="0"/>
              <a:ea typeface="宋体" panose="02010600030101010101" pitchFamily="2" charset="-122"/>
              <a:cs typeface="+mn-cs"/>
            </a:endParaRPr>
          </a:p>
        </p:txBody>
      </p:sp>
      <p:sp>
        <p:nvSpPr>
          <p:cNvPr id="50181" name="Text Box 6"/>
          <p:cNvSpPr txBox="1"/>
          <p:nvPr/>
        </p:nvSpPr>
        <p:spPr>
          <a:xfrm>
            <a:off x="441325" y="5684838"/>
            <a:ext cx="184150" cy="457200"/>
          </a:xfrm>
          <a:prstGeom prst="rect">
            <a:avLst/>
          </a:prstGeom>
          <a:noFill/>
          <a:ln w="12700">
            <a:noFill/>
          </a:ln>
        </p:spPr>
        <p:txBody>
          <a:bodyPr wrap="none" anchor="t">
            <a:spAutoFit/>
          </a:bodyPr>
          <a:p>
            <a:pPr defTabSz="762000"/>
            <a:endParaRPr lang="zh-CN" altLang="en-US" dirty="0">
              <a:latin typeface="Comic Sans MS" panose="030F0702030302020204" pitchFamily="66"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0306"/>
                                        </p:tgtEl>
                                        <p:attrNameLst>
                                          <p:attrName>style.visibility</p:attrName>
                                        </p:attrNameLst>
                                      </p:cBhvr>
                                      <p:to>
                                        <p:strVal val="visible"/>
                                      </p:to>
                                    </p:set>
                                    <p:animEffect transition="in" filter="dissolve">
                                      <p:cBhvr>
                                        <p:cTn id="7" dur="500"/>
                                        <p:tgtEl>
                                          <p:spTgt spid="610306"/>
                                        </p:tgtEl>
                                      </p:cBhvr>
                                    </p:animEffect>
                                  </p:childTnLst>
                                </p:cTn>
                              </p:par>
                            </p:childTnLst>
                          </p:cTn>
                        </p:par>
                        <p:par>
                          <p:cTn id="8" fill="hold">
                            <p:stCondLst>
                              <p:cond delay="500"/>
                            </p:stCondLst>
                            <p:childTnLst>
                              <p:par>
                                <p:cTn id="9" presetID="24" presetClass="entr" presetSubtype="0" fill="hold" grpId="0" nodeType="afterEffect">
                                  <p:stCondLst>
                                    <p:cond delay="0"/>
                                  </p:stCondLst>
                                  <p:childTnLst>
                                    <p:set>
                                      <p:cBhvr>
                                        <p:cTn id="10" dur="1" fill="hold">
                                          <p:stCondLst>
                                            <p:cond delay="499"/>
                                          </p:stCondLst>
                                        </p:cTn>
                                        <p:tgtEl>
                                          <p:spTgt spid="610309"/>
                                        </p:tgtEl>
                                        <p:attrNameLst>
                                          <p:attrName>style.visibility</p:attrName>
                                        </p:attrNameLst>
                                      </p:cBhvr>
                                      <p:to>
                                        <p:strVal val="visible"/>
                                      </p:to>
                                    </p:set>
                                    <p:anim calcmode="lin" valueType="num">
                                      <p:cBhvr>
                                        <p:cTn id="11" dur="1" fill="hold"/>
                                        <p:tgtEl>
                                          <p:spTgt spid="610309"/>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6" grpId="0" bldLvl="0" animBg="1"/>
      <p:bldP spid="61030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2225" name="标题 1"/>
          <p:cNvSpPr>
            <a:spLocks noGrp="1"/>
          </p:cNvSpPr>
          <p:nvPr>
            <p:ph type="title"/>
          </p:nvPr>
        </p:nvSpPr>
        <p:spPr/>
        <p:txBody>
          <a:bodyPr anchor="ctr"/>
          <a:p>
            <a:r>
              <a:rPr lang="en-US" altLang="zh-CN"/>
              <a:t>HMM for domain</a:t>
            </a:r>
            <a:endParaRPr lang="en-US" altLang="zh-CN"/>
          </a:p>
        </p:txBody>
      </p:sp>
      <p:sp>
        <p:nvSpPr>
          <p:cNvPr id="52226" name="内容占位符 2"/>
          <p:cNvSpPr>
            <a:spLocks noGrp="1"/>
          </p:cNvSpPr>
          <p:nvPr>
            <p:ph idx="1"/>
          </p:nvPr>
        </p:nvSpPr>
        <p:spPr/>
        <p:txBody>
          <a:bodyPr anchor="t"/>
          <a:p>
            <a:r>
              <a:rPr lang="zh-CN" altLang="en-US" b="1">
                <a:latin typeface="黑体" panose="02010609060101010101" charset="-122"/>
                <a:ea typeface="黑体" panose="02010609060101010101" charset="-122"/>
              </a:rPr>
              <a:t>请构建该模型</a:t>
            </a:r>
            <a:endParaRPr lang="zh-CN" altLang="en-US" b="1">
              <a:latin typeface="黑体" panose="02010609060101010101" charset="-122"/>
              <a:ea typeface="黑体" panose="02010609060101010101"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6"/>
          <p:cNvPicPr>
            <a:picLocks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a:xfrm flipH="1">
            <a:off x="3419475" y="1412875"/>
            <a:ext cx="2823845" cy="4225290"/>
          </a:xfrm>
          <a:prstGeom prst="rect">
            <a:avLst/>
          </a:prstGeom>
          <a:noFill/>
          <a:ln>
            <a:noFill/>
          </a:ln>
        </p:spPr>
      </p:pic>
      <p:sp>
        <p:nvSpPr>
          <p:cNvPr id="5" name="文本框 4"/>
          <p:cNvSpPr txBox="1"/>
          <p:nvPr/>
        </p:nvSpPr>
        <p:spPr>
          <a:xfrm>
            <a:off x="2411095" y="5949315"/>
            <a:ext cx="5080000" cy="368300"/>
          </a:xfrm>
          <a:prstGeom prst="rect">
            <a:avLst/>
          </a:prstGeom>
          <a:noFill/>
          <a:ln w="9525">
            <a:noFill/>
          </a:ln>
        </p:spPr>
        <p:txBody>
          <a:bodyPr>
            <a:spAutoFit/>
          </a:bodyPr>
          <a:p>
            <a:r>
              <a:rPr lang="zh-CN" sz="1800">
                <a:ea typeface="宋体" panose="02010600030101010101" pitchFamily="2" charset="-122"/>
              </a:rPr>
              <a:t>戴维</a:t>
            </a:r>
            <a:r>
              <a:rPr lang="zh-CN" sz="1800">
                <a:ea typeface="宋体" panose="02010600030101010101" pitchFamily="2" charset="-122"/>
                <a:cs typeface="Times New Roman" panose="02020603050405020304" pitchFamily="18" charset="0"/>
              </a:rPr>
              <a:t>·豪斯勒（David Haussler，1953—）</a:t>
            </a:r>
            <a:endParaRPr lang="zh-CN" altLang="en-US" sz="1800"/>
          </a:p>
        </p:txBody>
      </p:sp>
      <p:sp>
        <p:nvSpPr>
          <p:cNvPr id="7" name="文本框 6"/>
          <p:cNvSpPr txBox="1"/>
          <p:nvPr/>
        </p:nvSpPr>
        <p:spPr>
          <a:xfrm>
            <a:off x="1547495" y="692785"/>
            <a:ext cx="7306945" cy="521970"/>
          </a:xfrm>
          <a:prstGeom prst="rect">
            <a:avLst/>
          </a:prstGeom>
          <a:noFill/>
          <a:ln w="9525">
            <a:noFill/>
          </a:ln>
        </p:spPr>
        <p:txBody>
          <a:bodyPr wrap="square">
            <a:spAutoFit/>
          </a:bodyPr>
          <a:p>
            <a:r>
              <a:rPr lang="en-US" sz="2800">
                <a:latin typeface="黑体" panose="02010609060101010101" charset="-122"/>
                <a:ea typeface="黑体" panose="02010609060101010101" charset="-122"/>
                <a:cs typeface="黑体" panose="02010609060101010101" charset="-122"/>
              </a:rPr>
              <a:t>HMM</a:t>
            </a:r>
            <a:r>
              <a:rPr lang="zh-CN" sz="2800">
                <a:latin typeface="黑体" panose="02010609060101010101" charset="-122"/>
                <a:ea typeface="黑体" panose="02010609060101010101" charset="-122"/>
                <a:cs typeface="黑体" panose="02010609060101010101" charset="-122"/>
              </a:rPr>
              <a:t>概型方法（</a:t>
            </a:r>
            <a:r>
              <a:rPr lang="en-US" sz="2800">
                <a:latin typeface="黑体" panose="02010609060101010101" charset="-122"/>
                <a:ea typeface="黑体" panose="02010609060101010101" charset="-122"/>
                <a:cs typeface="黑体" panose="02010609060101010101" charset="-122"/>
              </a:rPr>
              <a:t>profile HMM</a:t>
            </a:r>
            <a:r>
              <a:rPr lang="zh-CN" sz="2800">
                <a:latin typeface="黑体" panose="02010609060101010101" charset="-122"/>
                <a:ea typeface="黑体" panose="02010609060101010101" charset="-122"/>
                <a:cs typeface="黑体" panose="02010609060101010101" charset="-122"/>
              </a:rPr>
              <a:t>）发明人</a:t>
            </a:r>
            <a:endParaRPr lang="zh-CN" altLang="en-US" sz="2800">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4273" name="Rectangle 3"/>
          <p:cNvSpPr>
            <a:spLocks noGrp="1"/>
          </p:cNvSpPr>
          <p:nvPr>
            <p:ph type="title"/>
          </p:nvPr>
        </p:nvSpPr>
        <p:spPr>
          <a:xfrm>
            <a:off x="928688" y="928688"/>
            <a:ext cx="7364412" cy="1144587"/>
          </a:xfrm>
        </p:spPr>
        <p:txBody>
          <a:bodyPr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GENSCAN</a:t>
            </a:r>
            <a:endParaRPr lang="en-GB" altLang="zh-CN" sz="1600" dirty="0"/>
          </a:p>
        </p:txBody>
      </p:sp>
      <p:sp>
        <p:nvSpPr>
          <p:cNvPr id="54274" name="Rectangle 4"/>
          <p:cNvSpPr>
            <a:spLocks noGrp="1"/>
          </p:cNvSpPr>
          <p:nvPr>
            <p:ph idx="1"/>
          </p:nvPr>
        </p:nvSpPr>
        <p:spPr>
          <a:xfrm>
            <a:off x="898525" y="2419350"/>
            <a:ext cx="7948613" cy="3317875"/>
          </a:xfrm>
        </p:spPr>
        <p:txBody>
          <a:bodyPr wrap="square" lIns="91440" tIns="45720" rIns="91440" bIns="45720" anchor="t"/>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A Semi-Markov Model</a:t>
            </a:r>
            <a:endParaRPr lang="en-GB" altLang="zh-CN" dirty="0"/>
          </a:p>
          <a:p>
            <a:pPr marL="738505" lvl="1" indent="-284480"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Explicit model of how long to stay in a state (rather than just self-loops, which must be exponentially decaying)</a:t>
            </a:r>
            <a:endParaRPr lang="en-GB" altLang="zh-CN" dirty="0"/>
          </a:p>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Tracks “phase” of exon or intron (0 coincides with codon boundary, or 1 or 2)</a:t>
            </a:r>
            <a:endParaRPr lang="en-GB" altLang="zh-CN" dirty="0"/>
          </a:p>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GB" altLang="zh-CN" dirty="0"/>
              <a:t>Tracks strand (and direction)</a:t>
            </a:r>
            <a:endParaRPr lang="en-GB" altLang="zh-CN"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p:sp>
        <p:nvSpPr>
          <p:cNvPr id="7170" name="Rectangle 2"/>
          <p:cNvSpPr>
            <a:spLocks noGrp="1"/>
          </p:cNvSpPr>
          <p:nvPr>
            <p:ph type="title"/>
          </p:nvPr>
        </p:nvSpPr>
        <p:spPr>
          <a:xfrm>
            <a:off x="609600" y="228600"/>
            <a:ext cx="8153400" cy="1143000"/>
          </a:xfrm>
          <a:solidFill>
            <a:schemeClr val="accent1"/>
          </a:solidFill>
        </p:spPr>
        <p:txBody>
          <a:bodyPr wrap="square" lIns="91440" tIns="45720" rIns="91440" bIns="45720" anchor="ctr"/>
          <a:p>
            <a:pPr eaLnBrk="1" hangingPunct="1"/>
            <a:r>
              <a:rPr lang="en-US" altLang="zh-CN" b="1" i="1" dirty="0">
                <a:solidFill>
                  <a:srgbClr val="FF9900"/>
                </a:solidFill>
                <a:latin typeface="Arial" panose="020B0604020202020204" pitchFamily="34" charset="0"/>
              </a:rPr>
              <a:t>Appearance of Genome</a:t>
            </a:r>
            <a:r>
              <a:rPr lang="en-US" altLang="zh-CN" dirty="0"/>
              <a:t> </a:t>
            </a:r>
            <a:endParaRPr lang="en-US" altLang="zh-CN" dirty="0"/>
          </a:p>
        </p:txBody>
      </p:sp>
      <p:sp>
        <p:nvSpPr>
          <p:cNvPr id="7171" name="Rectangle 3"/>
          <p:cNvSpPr>
            <a:spLocks noGrp="1"/>
          </p:cNvSpPr>
          <p:nvPr>
            <p:ph type="body" sz="half" idx="1"/>
          </p:nvPr>
        </p:nvSpPr>
        <p:spPr>
          <a:xfrm>
            <a:off x="228600" y="1981200"/>
            <a:ext cx="4267200" cy="4114800"/>
          </a:xfrm>
        </p:spPr>
        <p:txBody>
          <a:bodyPr wrap="square" lIns="91440" tIns="45720" rIns="91440" bIns="45720" anchor="t"/>
          <a:p>
            <a:pPr eaLnBrk="1" hangingPunct="1">
              <a:lnSpc>
                <a:spcPct val="90000"/>
              </a:lnSpc>
            </a:pPr>
            <a:r>
              <a:rPr lang="en-US" altLang="zh-CN" sz="2800" dirty="0">
                <a:solidFill>
                  <a:schemeClr val="bg1"/>
                </a:solidFill>
                <a:ea typeface="Arial Unicode MS" panose="020B0604020202020204" pitchFamily="34" charset="-122"/>
              </a:rPr>
              <a:t>♞</a:t>
            </a:r>
            <a:r>
              <a:rPr lang="en-US" altLang="zh-CN" sz="2800" dirty="0">
                <a:solidFill>
                  <a:schemeClr val="bg1"/>
                </a:solidFill>
              </a:rPr>
              <a:t>One to many chromosomes</a:t>
            </a:r>
            <a:endParaRPr lang="en-US" altLang="zh-CN" sz="2800" dirty="0">
              <a:solidFill>
                <a:schemeClr val="bg1"/>
              </a:solidFill>
            </a:endParaRPr>
          </a:p>
          <a:p>
            <a:pPr eaLnBrk="1" hangingPunct="1">
              <a:lnSpc>
                <a:spcPct val="90000"/>
              </a:lnSpc>
            </a:pPr>
            <a:r>
              <a:rPr lang="en-US" altLang="zh-CN" sz="2800" dirty="0">
                <a:solidFill>
                  <a:schemeClr val="bg1"/>
                </a:solidFill>
                <a:ea typeface="Arial Unicode MS" panose="020B0604020202020204" pitchFamily="34" charset="-122"/>
              </a:rPr>
              <a:t>♞</a:t>
            </a:r>
            <a:r>
              <a:rPr lang="en-US" altLang="zh-CN" sz="2800" dirty="0">
                <a:solidFill>
                  <a:schemeClr val="bg1"/>
                </a:solidFill>
              </a:rPr>
              <a:t> Repeat sequences common in some genomes e.g. 35% of human are transposable elements -10% </a:t>
            </a:r>
            <a:r>
              <a:rPr lang="en-US" altLang="zh-CN" sz="2800" i="1" dirty="0">
                <a:solidFill>
                  <a:schemeClr val="bg1"/>
                </a:solidFill>
              </a:rPr>
              <a:t>Alu</a:t>
            </a:r>
            <a:r>
              <a:rPr lang="en-US" altLang="zh-CN" sz="2800" dirty="0">
                <a:solidFill>
                  <a:schemeClr val="bg1"/>
                </a:solidFill>
              </a:rPr>
              <a:t>, 14.6% LINE1 sequences </a:t>
            </a:r>
            <a:endParaRPr lang="en-US" altLang="zh-CN" sz="2800" dirty="0">
              <a:solidFill>
                <a:schemeClr val="bg1"/>
              </a:solidFill>
            </a:endParaRPr>
          </a:p>
          <a:p>
            <a:pPr eaLnBrk="1" hangingPunct="1">
              <a:lnSpc>
                <a:spcPct val="90000"/>
              </a:lnSpc>
            </a:pPr>
            <a:r>
              <a:rPr lang="en-US" altLang="zh-CN" sz="2800" dirty="0">
                <a:solidFill>
                  <a:schemeClr val="bg1"/>
                </a:solidFill>
                <a:ea typeface="Arial Unicode MS" panose="020B0604020202020204" pitchFamily="34" charset="-122"/>
              </a:rPr>
              <a:t>♞</a:t>
            </a:r>
            <a:r>
              <a:rPr lang="en-US" altLang="zh-CN" sz="2800" dirty="0">
                <a:solidFill>
                  <a:schemeClr val="bg1"/>
                </a:solidFill>
              </a:rPr>
              <a:t> Gene structure varies – no. and length of introns</a:t>
            </a:r>
            <a:endParaRPr lang="en-US" altLang="zh-CN" sz="2800" dirty="0">
              <a:solidFill>
                <a:schemeClr val="bg1"/>
              </a:solidFill>
            </a:endParaRPr>
          </a:p>
        </p:txBody>
      </p:sp>
      <p:sp>
        <p:nvSpPr>
          <p:cNvPr id="7172" name="Line 4"/>
          <p:cNvSpPr/>
          <p:nvPr/>
        </p:nvSpPr>
        <p:spPr>
          <a:xfrm>
            <a:off x="5029200" y="2895600"/>
            <a:ext cx="3276600" cy="0"/>
          </a:xfrm>
          <a:prstGeom prst="line">
            <a:avLst/>
          </a:prstGeom>
          <a:ln w="5715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173" name="Rectangle 5"/>
          <p:cNvSpPr/>
          <p:nvPr/>
        </p:nvSpPr>
        <p:spPr>
          <a:xfrm>
            <a:off x="5348288" y="2789238"/>
            <a:ext cx="152400" cy="7620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74" name="Rectangle 6"/>
          <p:cNvSpPr/>
          <p:nvPr/>
        </p:nvSpPr>
        <p:spPr>
          <a:xfrm>
            <a:off x="6019800" y="2774950"/>
            <a:ext cx="152400" cy="7620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75" name="Rectangle 7"/>
          <p:cNvSpPr/>
          <p:nvPr/>
        </p:nvSpPr>
        <p:spPr>
          <a:xfrm>
            <a:off x="5591175" y="2743200"/>
            <a:ext cx="352425" cy="122238"/>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76" name="Rectangle 8"/>
          <p:cNvSpPr/>
          <p:nvPr/>
        </p:nvSpPr>
        <p:spPr>
          <a:xfrm flipV="1">
            <a:off x="6286500" y="2728913"/>
            <a:ext cx="968375" cy="123825"/>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77" name="Text Box 9"/>
          <p:cNvSpPr txBox="1"/>
          <p:nvPr/>
        </p:nvSpPr>
        <p:spPr>
          <a:xfrm>
            <a:off x="4572000" y="1676400"/>
            <a:ext cx="4343400" cy="822325"/>
          </a:xfrm>
          <a:prstGeom prst="rect">
            <a:avLst/>
          </a:prstGeom>
          <a:noFill/>
          <a:ln w="9525">
            <a:noFill/>
          </a:ln>
        </p:spPr>
        <p:txBody>
          <a:bodyPr anchor="t">
            <a:spAutoFit/>
          </a:bodyPr>
          <a:p>
            <a:r>
              <a:rPr lang="en-US" altLang="zh-CN" sz="2400" i="1" dirty="0">
                <a:solidFill>
                  <a:schemeClr val="bg1"/>
                </a:solidFill>
                <a:latin typeface="Times New Roman" panose="02020603050405020304" pitchFamily="18" charset="0"/>
                <a:ea typeface="宋体" panose="02010600030101010101" pitchFamily="2" charset="-122"/>
              </a:rPr>
              <a:t>What does 50 kb of sequence look like?</a:t>
            </a:r>
            <a:endParaRPr lang="en-US" altLang="zh-CN" sz="2400" i="1" dirty="0">
              <a:solidFill>
                <a:schemeClr val="bg1"/>
              </a:solidFill>
              <a:latin typeface="Times New Roman" panose="02020603050405020304" pitchFamily="18" charset="0"/>
              <a:ea typeface="宋体" panose="02010600030101010101" pitchFamily="2" charset="-122"/>
            </a:endParaRPr>
          </a:p>
        </p:txBody>
      </p:sp>
      <p:sp>
        <p:nvSpPr>
          <p:cNvPr id="7178" name="Rectangle 10"/>
          <p:cNvSpPr/>
          <p:nvPr/>
        </p:nvSpPr>
        <p:spPr>
          <a:xfrm>
            <a:off x="7848600" y="2667000"/>
            <a:ext cx="373063" cy="184150"/>
          </a:xfrm>
          <a:prstGeom prst="rect">
            <a:avLst/>
          </a:prstGeom>
          <a:solidFill>
            <a:schemeClr val="bg1"/>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79" name="Text Box 11"/>
          <p:cNvSpPr txBox="1"/>
          <p:nvPr/>
        </p:nvSpPr>
        <p:spPr>
          <a:xfrm>
            <a:off x="6248400" y="2868613"/>
            <a:ext cx="803275" cy="396875"/>
          </a:xfrm>
          <a:prstGeom prst="rect">
            <a:avLst/>
          </a:prstGeom>
          <a:noFill/>
          <a:ln w="9525">
            <a:noFill/>
          </a:ln>
        </p:spPr>
        <p:txBody>
          <a:bodyPr wrap="none" anchor="t">
            <a:spAutoFit/>
          </a:bodyPr>
          <a:p>
            <a:r>
              <a:rPr lang="en-US" altLang="zh-CN" sz="2000" dirty="0">
                <a:latin typeface="Times New Roman" panose="02020603050405020304" pitchFamily="18" charset="0"/>
                <a:ea typeface="宋体" panose="02010600030101010101" pitchFamily="2" charset="-122"/>
              </a:rPr>
              <a:t>repeat</a:t>
            </a:r>
            <a:endParaRPr lang="en-US" altLang="zh-CN" sz="2000" dirty="0">
              <a:latin typeface="Times New Roman" panose="02020603050405020304" pitchFamily="18" charset="0"/>
              <a:ea typeface="宋体" panose="02010600030101010101" pitchFamily="2" charset="-122"/>
            </a:endParaRPr>
          </a:p>
        </p:txBody>
      </p:sp>
      <p:sp>
        <p:nvSpPr>
          <p:cNvPr id="7180" name="Text Box 12"/>
          <p:cNvSpPr txBox="1"/>
          <p:nvPr/>
        </p:nvSpPr>
        <p:spPr>
          <a:xfrm>
            <a:off x="7315200" y="2868613"/>
            <a:ext cx="1397000" cy="396875"/>
          </a:xfrm>
          <a:prstGeom prst="rect">
            <a:avLst/>
          </a:prstGeom>
          <a:noFill/>
          <a:ln w="9525">
            <a:noFill/>
          </a:ln>
        </p:spPr>
        <p:txBody>
          <a:bodyPr wrap="none" anchor="t">
            <a:spAutoFit/>
          </a:bodyPr>
          <a:p>
            <a:r>
              <a:rPr lang="en-US" altLang="zh-CN" sz="2000" dirty="0">
                <a:latin typeface="Times New Roman" panose="02020603050405020304" pitchFamily="18" charset="0"/>
                <a:ea typeface="宋体" panose="02010600030101010101" pitchFamily="2" charset="-122"/>
              </a:rPr>
              <a:t>Pseudogene</a:t>
            </a:r>
            <a:endParaRPr lang="en-US" altLang="zh-CN" sz="2000" dirty="0">
              <a:latin typeface="Times New Roman" panose="02020603050405020304" pitchFamily="18" charset="0"/>
              <a:ea typeface="宋体" panose="02010600030101010101" pitchFamily="2" charset="-122"/>
            </a:endParaRPr>
          </a:p>
        </p:txBody>
      </p:sp>
      <p:sp>
        <p:nvSpPr>
          <p:cNvPr id="7181" name="Line 13"/>
          <p:cNvSpPr/>
          <p:nvPr/>
        </p:nvSpPr>
        <p:spPr>
          <a:xfrm flipV="1">
            <a:off x="5334000" y="2971800"/>
            <a:ext cx="152400" cy="45720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182" name="Line 14"/>
          <p:cNvSpPr/>
          <p:nvPr/>
        </p:nvSpPr>
        <p:spPr>
          <a:xfrm flipV="1">
            <a:off x="5486400" y="2971800"/>
            <a:ext cx="533400" cy="45720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183" name="Text Box 15"/>
          <p:cNvSpPr txBox="1"/>
          <p:nvPr/>
        </p:nvSpPr>
        <p:spPr>
          <a:xfrm>
            <a:off x="4860925" y="3367088"/>
            <a:ext cx="3663950" cy="396875"/>
          </a:xfrm>
          <a:prstGeom prst="rect">
            <a:avLst/>
          </a:prstGeom>
          <a:noFill/>
          <a:ln w="9525">
            <a:noFill/>
          </a:ln>
        </p:spPr>
        <p:txBody>
          <a:bodyPr wrap="none" anchor="t">
            <a:spAutoFit/>
          </a:bodyPr>
          <a:p>
            <a:r>
              <a:rPr lang="en-US" altLang="zh-CN" sz="2000" dirty="0">
                <a:latin typeface="Times New Roman" panose="02020603050405020304" pitchFamily="18" charset="0"/>
                <a:ea typeface="宋体" panose="02010600030101010101" pitchFamily="2" charset="-122"/>
              </a:rPr>
              <a:t>Intron-exon components of a gene</a:t>
            </a:r>
            <a:endParaRPr lang="en-US" altLang="zh-CN" sz="2000" dirty="0">
              <a:latin typeface="Times New Roman" panose="02020603050405020304" pitchFamily="18" charset="0"/>
              <a:ea typeface="宋体" panose="02010600030101010101" pitchFamily="2" charset="-122"/>
            </a:endParaRPr>
          </a:p>
        </p:txBody>
      </p:sp>
      <p:sp>
        <p:nvSpPr>
          <p:cNvPr id="7184" name="Rectangle 16"/>
          <p:cNvSpPr/>
          <p:nvPr/>
        </p:nvSpPr>
        <p:spPr>
          <a:xfrm>
            <a:off x="7543800" y="2667000"/>
            <a:ext cx="128588" cy="18415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85" name="Rectangle 17"/>
          <p:cNvSpPr/>
          <p:nvPr/>
        </p:nvSpPr>
        <p:spPr>
          <a:xfrm>
            <a:off x="7467600" y="2667000"/>
            <a:ext cx="128588" cy="18415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86" name="Rectangle 18"/>
          <p:cNvSpPr/>
          <p:nvPr/>
        </p:nvSpPr>
        <p:spPr>
          <a:xfrm>
            <a:off x="7391400" y="2667000"/>
            <a:ext cx="128588" cy="184150"/>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87" name="Rectangle 19"/>
          <p:cNvSpPr/>
          <p:nvPr/>
        </p:nvSpPr>
        <p:spPr>
          <a:xfrm>
            <a:off x="5195888" y="2787650"/>
            <a:ext cx="152400" cy="762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88" name="Text Box 20"/>
          <p:cNvSpPr txBox="1"/>
          <p:nvPr/>
        </p:nvSpPr>
        <p:spPr>
          <a:xfrm>
            <a:off x="4800600" y="3886200"/>
            <a:ext cx="184150" cy="457200"/>
          </a:xfrm>
          <a:prstGeom prst="rect">
            <a:avLst/>
          </a:prstGeom>
          <a:noFill/>
          <a:ln w="9525">
            <a:noFill/>
          </a:ln>
        </p:spPr>
        <p:txBody>
          <a:bodyPr wrap="none" anchor="t">
            <a:spAutoFit/>
          </a:bodyPr>
          <a:p>
            <a:endParaRPr lang="zh-CN" altLang="zh-CN" sz="2400" dirty="0">
              <a:latin typeface="Times New Roman" panose="02020603050405020304" pitchFamily="18" charset="0"/>
              <a:ea typeface="宋体" panose="02010600030101010101" pitchFamily="2" charset="-122"/>
            </a:endParaRPr>
          </a:p>
        </p:txBody>
      </p:sp>
      <p:sp>
        <p:nvSpPr>
          <p:cNvPr id="7189" name="Text Box 21"/>
          <p:cNvSpPr txBox="1"/>
          <p:nvPr/>
        </p:nvSpPr>
        <p:spPr>
          <a:xfrm>
            <a:off x="4797425" y="3733800"/>
            <a:ext cx="4346575" cy="457200"/>
          </a:xfrm>
          <a:prstGeom prst="rect">
            <a:avLst/>
          </a:prstGeom>
          <a:noFill/>
          <a:ln w="9525">
            <a:noFill/>
          </a:ln>
        </p:spPr>
        <p:txBody>
          <a:bodyPr wrap="none" anchor="t">
            <a:spAutoFit/>
          </a:bodyPr>
          <a:p>
            <a:r>
              <a:rPr lang="en-US" altLang="zh-CN" sz="2400" dirty="0">
                <a:solidFill>
                  <a:schemeClr val="bg1"/>
                </a:solidFill>
                <a:latin typeface="Times New Roman" panose="02020603050405020304" pitchFamily="18" charset="0"/>
                <a:ea typeface="宋体" panose="02010600030101010101" pitchFamily="2" charset="-122"/>
              </a:rPr>
              <a:t>Human – very few genes - repeats</a:t>
            </a:r>
            <a:endParaRPr lang="en-US" altLang="zh-CN" sz="2400" dirty="0">
              <a:solidFill>
                <a:schemeClr val="bg1"/>
              </a:solidFill>
              <a:latin typeface="Times New Roman" panose="02020603050405020304" pitchFamily="18" charset="0"/>
              <a:ea typeface="宋体" panose="02010600030101010101" pitchFamily="2" charset="-122"/>
            </a:endParaRPr>
          </a:p>
        </p:txBody>
      </p:sp>
      <p:sp>
        <p:nvSpPr>
          <p:cNvPr id="7190" name="Line 22"/>
          <p:cNvSpPr/>
          <p:nvPr/>
        </p:nvSpPr>
        <p:spPr>
          <a:xfrm>
            <a:off x="5105400" y="4724400"/>
            <a:ext cx="3276600" cy="0"/>
          </a:xfrm>
          <a:prstGeom prst="line">
            <a:avLst/>
          </a:prstGeom>
          <a:ln w="5715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191" name="Rectangle 23"/>
          <p:cNvSpPr/>
          <p:nvPr/>
        </p:nvSpPr>
        <p:spPr>
          <a:xfrm>
            <a:off x="51816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2" name="Rectangle 24"/>
          <p:cNvSpPr/>
          <p:nvPr/>
        </p:nvSpPr>
        <p:spPr>
          <a:xfrm>
            <a:off x="54864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3" name="Rectangle 25"/>
          <p:cNvSpPr/>
          <p:nvPr/>
        </p:nvSpPr>
        <p:spPr>
          <a:xfrm>
            <a:off x="57912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4" name="Rectangle 26"/>
          <p:cNvSpPr/>
          <p:nvPr/>
        </p:nvSpPr>
        <p:spPr>
          <a:xfrm>
            <a:off x="60960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5" name="Rectangle 27"/>
          <p:cNvSpPr/>
          <p:nvPr/>
        </p:nvSpPr>
        <p:spPr>
          <a:xfrm>
            <a:off x="6400800" y="4572000"/>
            <a:ext cx="231775" cy="139700"/>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6" name="Rectangle 28"/>
          <p:cNvSpPr/>
          <p:nvPr/>
        </p:nvSpPr>
        <p:spPr>
          <a:xfrm>
            <a:off x="69342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7" name="Rectangle 29"/>
          <p:cNvSpPr/>
          <p:nvPr/>
        </p:nvSpPr>
        <p:spPr>
          <a:xfrm>
            <a:off x="72390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8" name="Rectangle 30"/>
          <p:cNvSpPr/>
          <p:nvPr/>
        </p:nvSpPr>
        <p:spPr>
          <a:xfrm>
            <a:off x="75438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199" name="Rectangle 31"/>
          <p:cNvSpPr/>
          <p:nvPr/>
        </p:nvSpPr>
        <p:spPr>
          <a:xfrm>
            <a:off x="78486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200" name="Rectangle 32"/>
          <p:cNvSpPr/>
          <p:nvPr/>
        </p:nvSpPr>
        <p:spPr>
          <a:xfrm>
            <a:off x="8153400" y="45720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201" name="Text Box 33"/>
          <p:cNvSpPr txBox="1"/>
          <p:nvPr/>
        </p:nvSpPr>
        <p:spPr>
          <a:xfrm>
            <a:off x="4860925" y="4841875"/>
            <a:ext cx="3978275" cy="822325"/>
          </a:xfrm>
          <a:prstGeom prst="rect">
            <a:avLst/>
          </a:prstGeom>
          <a:noFill/>
          <a:ln w="9525">
            <a:noFill/>
          </a:ln>
        </p:spPr>
        <p:txBody>
          <a:bodyPr anchor="t">
            <a:spAutoFit/>
          </a:bodyPr>
          <a:p>
            <a:r>
              <a:rPr lang="en-US" altLang="zh-CN" sz="2400" dirty="0">
                <a:solidFill>
                  <a:schemeClr val="bg1"/>
                </a:solidFill>
                <a:latin typeface="Times New Roman" panose="02020603050405020304" pitchFamily="18" charset="0"/>
                <a:ea typeface="宋体" panose="02010600030101010101" pitchFamily="2" charset="-122"/>
              </a:rPr>
              <a:t>Yeast – many genes (~25) – few repeats</a:t>
            </a:r>
            <a:endParaRPr lang="en-US" altLang="zh-CN" sz="2400" dirty="0">
              <a:solidFill>
                <a:schemeClr val="bg1"/>
              </a:solidFill>
              <a:latin typeface="Times New Roman" panose="02020603050405020304" pitchFamily="18" charset="0"/>
              <a:ea typeface="宋体" panose="02010600030101010101" pitchFamily="2" charset="-122"/>
            </a:endParaRPr>
          </a:p>
        </p:txBody>
      </p:sp>
      <p:sp>
        <p:nvSpPr>
          <p:cNvPr id="7202" name="Line 34"/>
          <p:cNvSpPr/>
          <p:nvPr/>
        </p:nvSpPr>
        <p:spPr>
          <a:xfrm>
            <a:off x="5181600" y="6019800"/>
            <a:ext cx="3276600" cy="0"/>
          </a:xfrm>
          <a:prstGeom prst="line">
            <a:avLst/>
          </a:prstGeom>
          <a:ln w="5715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203" name="Rectangle 35"/>
          <p:cNvSpPr/>
          <p:nvPr/>
        </p:nvSpPr>
        <p:spPr>
          <a:xfrm flipV="1">
            <a:off x="5319713" y="5851525"/>
            <a:ext cx="1555750" cy="117475"/>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204" name="Rectangle 36"/>
          <p:cNvSpPr/>
          <p:nvPr/>
        </p:nvSpPr>
        <p:spPr>
          <a:xfrm>
            <a:off x="6097588" y="2776538"/>
            <a:ext cx="152400" cy="762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205" name="Rectangle 37"/>
          <p:cNvSpPr/>
          <p:nvPr/>
        </p:nvSpPr>
        <p:spPr>
          <a:xfrm flipV="1">
            <a:off x="7315200" y="5867400"/>
            <a:ext cx="1219200" cy="120650"/>
          </a:xfrm>
          <a:prstGeom prst="rect">
            <a:avLst/>
          </a:prstGeom>
          <a:solidFill>
            <a:schemeClr val="bg2"/>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206" name="Rectangle 38"/>
          <p:cNvSpPr/>
          <p:nvPr/>
        </p:nvSpPr>
        <p:spPr>
          <a:xfrm>
            <a:off x="5316538" y="4572000"/>
            <a:ext cx="93662" cy="139700"/>
          </a:xfrm>
          <a:prstGeom prst="rect">
            <a:avLst/>
          </a:prstGeom>
          <a:solidFill>
            <a:srgbClr val="FF66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207" name="Rectangle 39"/>
          <p:cNvSpPr/>
          <p:nvPr/>
        </p:nvSpPr>
        <p:spPr>
          <a:xfrm>
            <a:off x="6934200" y="5867400"/>
            <a:ext cx="196850" cy="123825"/>
          </a:xfrm>
          <a:prstGeom prst="rect">
            <a:avLst/>
          </a:prstGeom>
          <a:solidFill>
            <a:srgbClr val="CC0000"/>
          </a:solidFill>
          <a:ln w="9525" cap="flat" cmpd="sng">
            <a:solidFill>
              <a:schemeClr val="tx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208" name="Text Box 40"/>
          <p:cNvSpPr txBox="1"/>
          <p:nvPr/>
        </p:nvSpPr>
        <p:spPr>
          <a:xfrm>
            <a:off x="5029200" y="6096000"/>
            <a:ext cx="3016250" cy="457200"/>
          </a:xfrm>
          <a:prstGeom prst="rect">
            <a:avLst/>
          </a:prstGeom>
          <a:noFill/>
          <a:ln w="9525">
            <a:noFill/>
          </a:ln>
        </p:spPr>
        <p:txBody>
          <a:bodyPr wrap="none" anchor="t">
            <a:spAutoFit/>
          </a:bodyPr>
          <a:p>
            <a:r>
              <a:rPr lang="en-US" altLang="zh-CN" sz="2400" dirty="0">
                <a:solidFill>
                  <a:schemeClr val="bg1"/>
                </a:solidFill>
                <a:latin typeface="Times New Roman" panose="02020603050405020304" pitchFamily="18" charset="0"/>
                <a:ea typeface="宋体" panose="02010600030101010101" pitchFamily="2" charset="-122"/>
              </a:rPr>
              <a:t>Maize – mostly repeats</a:t>
            </a:r>
            <a:endParaRPr lang="en-US" altLang="zh-CN" sz="2400" dirty="0">
              <a:solidFill>
                <a:schemeClr val="bg1"/>
              </a:solidFill>
              <a:latin typeface="Times New Roman" panose="02020603050405020304" pitchFamily="18" charset="0"/>
              <a:ea typeface="宋体" panose="02010600030101010101" pitchFamily="2" charset="-122"/>
            </a:endParaRPr>
          </a:p>
        </p:txBody>
      </p:sp>
      <p:sp>
        <p:nvSpPr>
          <p:cNvPr id="7209" name="Line 41"/>
          <p:cNvSpPr/>
          <p:nvPr/>
        </p:nvSpPr>
        <p:spPr>
          <a:xfrm>
            <a:off x="4724400" y="4267200"/>
            <a:ext cx="4419600" cy="0"/>
          </a:xfrm>
          <a:prstGeom prst="line">
            <a:avLst/>
          </a:prstGeom>
          <a:ln w="9525" cap="flat" cmpd="sng">
            <a:solidFill>
              <a:schemeClr val="bg1"/>
            </a:solidFill>
            <a:prstDash val="sysDot"/>
            <a:round/>
            <a:headEnd type="oval" w="med" len="med"/>
            <a:tailEnd type="oval" w="med" len="med"/>
          </a:ln>
        </p:spPr>
        <p:txBody>
          <a:bodyPr anchor="t"/>
          <a:p>
            <a:endParaRPr lang="zh-CN" altLang="en-US">
              <a:latin typeface="Arial" panose="020B0604020202020204" pitchFamily="34" charset="0"/>
              <a:ea typeface="宋体" panose="02010600030101010101" pitchFamily="2" charset="-122"/>
            </a:endParaRPr>
          </a:p>
        </p:txBody>
      </p:sp>
      <p:sp>
        <p:nvSpPr>
          <p:cNvPr id="7210" name="Line 42"/>
          <p:cNvSpPr/>
          <p:nvPr/>
        </p:nvSpPr>
        <p:spPr>
          <a:xfrm>
            <a:off x="4724400" y="5715000"/>
            <a:ext cx="4419600" cy="0"/>
          </a:xfrm>
          <a:prstGeom prst="line">
            <a:avLst/>
          </a:prstGeom>
          <a:ln w="9525" cap="flat" cmpd="sng">
            <a:solidFill>
              <a:schemeClr val="bg1"/>
            </a:solidFill>
            <a:prstDash val="sysDot"/>
            <a:round/>
            <a:headEnd type="oval" w="med" len="med"/>
            <a:tailEnd type="oval" w="med" len="med"/>
          </a:ln>
        </p:spPr>
        <p:txBody>
          <a:bodyPr anchor="t"/>
          <a:p>
            <a:endParaRPr lang="zh-CN" altLang="en-US">
              <a:latin typeface="Arial" panose="020B0604020202020204" pitchFamily="34" charset="0"/>
              <a:ea typeface="宋体" panose="02010600030101010101" pitchFamily="2" charset="-122"/>
            </a:endParaRPr>
          </a:p>
        </p:txBody>
      </p:sp>
      <p:sp>
        <p:nvSpPr>
          <p:cNvPr id="7211" name="Line 43"/>
          <p:cNvSpPr/>
          <p:nvPr/>
        </p:nvSpPr>
        <p:spPr>
          <a:xfrm>
            <a:off x="4724400" y="2514600"/>
            <a:ext cx="4419600" cy="0"/>
          </a:xfrm>
          <a:prstGeom prst="line">
            <a:avLst/>
          </a:prstGeom>
          <a:ln w="9525" cap="flat" cmpd="sng">
            <a:solidFill>
              <a:schemeClr val="bg1"/>
            </a:solidFill>
            <a:prstDash val="sysDot"/>
            <a:round/>
            <a:headEnd type="oval" w="med" len="med"/>
            <a:tailEnd type="oval" w="med" len="med"/>
          </a:ln>
        </p:spPr>
        <p:txBody>
          <a:bodyPr anchor="t"/>
          <a:p>
            <a:endParaRPr lang="zh-CN" altLang="en-US">
              <a:latin typeface="Arial" panose="020B0604020202020204" pitchFamily="34" charset="0"/>
              <a:ea typeface="宋体" panose="02010600030101010101" pitchFamily="2" charset="-122"/>
            </a:endParaRPr>
          </a:p>
        </p:txBody>
      </p:sp>
      <p:sp>
        <p:nvSpPr>
          <p:cNvPr id="7212" name="Line 44"/>
          <p:cNvSpPr/>
          <p:nvPr/>
        </p:nvSpPr>
        <p:spPr>
          <a:xfrm>
            <a:off x="4724400" y="6629400"/>
            <a:ext cx="4419600" cy="0"/>
          </a:xfrm>
          <a:prstGeom prst="line">
            <a:avLst/>
          </a:prstGeom>
          <a:ln w="9525" cap="flat" cmpd="sng">
            <a:solidFill>
              <a:schemeClr val="bg1"/>
            </a:solidFill>
            <a:prstDash val="sysDot"/>
            <a:round/>
            <a:headEnd type="oval" w="med" len="med"/>
            <a:tailEnd type="oval" w="med" len="med"/>
          </a:ln>
        </p:spPr>
        <p:txBody>
          <a:bodyPr anchor="t"/>
          <a:p>
            <a:endParaRPr lang="zh-CN" altLang="en-US">
              <a:latin typeface="Arial" panose="020B0604020202020204" pitchFamily="34" charset="0"/>
              <a:ea typeface="宋体" panose="02010600030101010101" pitchFamily="2"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Rectangle 2"/>
          <p:cNvSpPr>
            <a:spLocks noGrp="1"/>
          </p:cNvSpPr>
          <p:nvPr>
            <p:ph type="title"/>
          </p:nvPr>
        </p:nvSpPr>
        <p:spPr/>
        <p:txBody>
          <a:bodyPr wrap="square" lIns="91440" tIns="45720" rIns="91440" bIns="45720" anchor="ctr"/>
          <a:p>
            <a:pPr eaLnBrk="1" hangingPunct="1"/>
            <a:endParaRPr lang="zh-CN" altLang="en-US" dirty="0"/>
          </a:p>
        </p:txBody>
      </p:sp>
      <p:sp>
        <p:nvSpPr>
          <p:cNvPr id="60418" name="Rectangle 3"/>
          <p:cNvSpPr>
            <a:spLocks noGrp="1"/>
          </p:cNvSpPr>
          <p:nvPr>
            <p:ph idx="1"/>
          </p:nvPr>
        </p:nvSpPr>
        <p:spPr/>
        <p:txBody>
          <a:bodyPr wrap="square" lIns="91440" tIns="45720" rIns="91440" bIns="45720" anchor="t"/>
          <a:p>
            <a:pPr eaLnBrk="1" hangingPunct="1"/>
            <a:endParaRPr lang="zh-CN" altLang="en-US" dirty="0"/>
          </a:p>
        </p:txBody>
      </p:sp>
      <p:graphicFrame>
        <p:nvGraphicFramePr>
          <p:cNvPr id="60419" name="Object 2"/>
          <p:cNvGraphicFramePr>
            <a:graphicFrameLocks noChangeAspect="1"/>
          </p:cNvGraphicFramePr>
          <p:nvPr/>
        </p:nvGraphicFramePr>
        <p:xfrm>
          <a:off x="0" y="-80962"/>
          <a:ext cx="9144000" cy="6938962"/>
        </p:xfrm>
        <a:graphic>
          <a:graphicData uri="http://schemas.openxmlformats.org/presentationml/2006/ole">
            <mc:AlternateContent xmlns:mc="http://schemas.openxmlformats.org/markup-compatibility/2006">
              <mc:Choice xmlns:v="urn:schemas-microsoft-com:vml" Requires="v">
                <p:oleObj spid="_x0000_s3084" name="" r:id="rId1" imgW="7058025" imgH="5419725" progId="Paint.Picture">
                  <p:embed/>
                </p:oleObj>
              </mc:Choice>
              <mc:Fallback>
                <p:oleObj name="" r:id="rId1" imgW="7058025" imgH="5419725" progId="Paint.Picture">
                  <p:embed/>
                  <p:pic>
                    <p:nvPicPr>
                      <p:cNvPr id="0" name="图片 3083"/>
                      <p:cNvPicPr/>
                      <p:nvPr/>
                    </p:nvPicPr>
                    <p:blipFill>
                      <a:blip r:embed="rId2"/>
                      <a:stretch>
                        <a:fillRect/>
                      </a:stretch>
                    </p:blipFill>
                    <p:spPr>
                      <a:xfrm>
                        <a:off x="0" y="-80962"/>
                        <a:ext cx="9144000" cy="6938962"/>
                      </a:xfrm>
                      <a:prstGeom prst="rect">
                        <a:avLst/>
                      </a:prstGeom>
                      <a:noFill/>
                      <a:ln w="38100">
                        <a:noFill/>
                        <a:miter/>
                      </a:ln>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Rectangle 3"/>
          <p:cNvSpPr>
            <a:spLocks noGrp="1"/>
          </p:cNvSpPr>
          <p:nvPr>
            <p:ph idx="1"/>
          </p:nvPr>
        </p:nvSpPr>
        <p:spPr/>
        <p:txBody>
          <a:bodyPr wrap="square" lIns="91440" tIns="45720" rIns="91440" bIns="45720" anchor="t"/>
          <a:p>
            <a:pPr eaLnBrk="1" hangingPunct="1"/>
            <a:endParaRPr lang="zh-CN" altLang="en-US" dirty="0"/>
          </a:p>
        </p:txBody>
      </p:sp>
      <p:graphicFrame>
        <p:nvGraphicFramePr>
          <p:cNvPr id="61442" name="Object 2"/>
          <p:cNvGraphicFramePr>
            <a:graphicFrameLocks noChangeAspect="1"/>
          </p:cNvGraphicFramePr>
          <p:nvPr/>
        </p:nvGraphicFramePr>
        <p:xfrm>
          <a:off x="276225" y="9525"/>
          <a:ext cx="8867775" cy="6848475"/>
        </p:xfrm>
        <a:graphic>
          <a:graphicData uri="http://schemas.openxmlformats.org/presentationml/2006/ole">
            <mc:AlternateContent xmlns:mc="http://schemas.openxmlformats.org/markup-compatibility/2006">
              <mc:Choice xmlns:v="urn:schemas-microsoft-com:vml" Requires="v">
                <p:oleObj spid="_x0000_s3083" name="" r:id="rId1" imgW="5934075" imgH="4724400" progId="Paint.Picture">
                  <p:embed/>
                </p:oleObj>
              </mc:Choice>
              <mc:Fallback>
                <p:oleObj name="" r:id="rId1" imgW="5934075" imgH="4724400" progId="Paint.Picture">
                  <p:embed/>
                  <p:pic>
                    <p:nvPicPr>
                      <p:cNvPr id="0" name="图片 3082"/>
                      <p:cNvPicPr/>
                      <p:nvPr/>
                    </p:nvPicPr>
                    <p:blipFill>
                      <a:blip r:embed="rId2"/>
                      <a:stretch>
                        <a:fillRect/>
                      </a:stretch>
                    </p:blipFill>
                    <p:spPr>
                      <a:xfrm>
                        <a:off x="276225" y="9525"/>
                        <a:ext cx="8867775" cy="6848475"/>
                      </a:xfrm>
                      <a:prstGeom prst="rect">
                        <a:avLst/>
                      </a:prstGeom>
                      <a:noFill/>
                      <a:ln w="38100">
                        <a:noFill/>
                        <a:miter/>
                      </a:ln>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Rectangle 2"/>
          <p:cNvSpPr>
            <a:spLocks noGrp="1"/>
          </p:cNvSpPr>
          <p:nvPr>
            <p:ph type="title"/>
          </p:nvPr>
        </p:nvSpPr>
        <p:spPr>
          <a:xfrm>
            <a:off x="571500" y="428625"/>
            <a:ext cx="7364413" cy="1144588"/>
          </a:xfrm>
        </p:spPr>
        <p:txBody>
          <a:bodyPr wrap="square" lIns="91440" tIns="45720" rIns="91440" bIns="45720" anchor="ctr"/>
          <a:p>
            <a:pPr defTabSz="0" eaLnBrk="1" hangingPunct="1">
              <a:tabLst>
                <a:tab pos="0" algn="l"/>
                <a:tab pos="405130" algn="l"/>
                <a:tab pos="812800" algn="l"/>
                <a:tab pos="1221105" algn="l"/>
                <a:tab pos="1627505" algn="l"/>
                <a:tab pos="2035175" algn="l"/>
                <a:tab pos="2443480" algn="l"/>
                <a:tab pos="2851150" algn="l"/>
                <a:tab pos="3257550" algn="l"/>
                <a:tab pos="3665855" algn="l"/>
                <a:tab pos="4073525" algn="l"/>
                <a:tab pos="4479925" algn="l"/>
                <a:tab pos="4888230" algn="l"/>
                <a:tab pos="5295900" algn="l"/>
                <a:tab pos="5704205" algn="l"/>
                <a:tab pos="6110605" algn="l"/>
                <a:tab pos="6518275" algn="l"/>
                <a:tab pos="6926580" algn="l"/>
                <a:tab pos="7332980" algn="l"/>
                <a:tab pos="7740650" algn="l"/>
                <a:tab pos="8148955" algn="l"/>
              </a:tabLst>
            </a:pPr>
            <a:r>
              <a:rPr lang="en-GB" altLang="zh-CN" dirty="0"/>
              <a:t>Fgenesh</a:t>
            </a:r>
            <a:br>
              <a:rPr lang="en-GB" altLang="zh-CN" dirty="0"/>
            </a:br>
            <a:r>
              <a:rPr lang="en-GB" altLang="zh-CN" dirty="0"/>
              <a:t>(</a:t>
            </a:r>
            <a:r>
              <a:rPr lang="en-US" altLang="zh-CN" dirty="0"/>
              <a:t>www.softberry.com</a:t>
            </a:r>
            <a:r>
              <a:rPr lang="en-GB" altLang="zh-CN" dirty="0"/>
              <a:t>)</a:t>
            </a:r>
            <a:endParaRPr lang="en-GB" altLang="zh-CN" dirty="0"/>
          </a:p>
        </p:txBody>
      </p:sp>
      <p:sp>
        <p:nvSpPr>
          <p:cNvPr id="62466" name="Rectangle 3"/>
          <p:cNvSpPr>
            <a:spLocks noGrp="1"/>
          </p:cNvSpPr>
          <p:nvPr>
            <p:ph idx="1"/>
          </p:nvPr>
        </p:nvSpPr>
        <p:spPr>
          <a:xfrm>
            <a:off x="627063" y="1893888"/>
            <a:ext cx="8231187" cy="4749800"/>
          </a:xfrm>
        </p:spPr>
        <p:txBody>
          <a:bodyPr wrap="square" lIns="91440" tIns="45720" rIns="91440" bIns="45720" anchor="t"/>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US" altLang="zh-CN" sz="2800" dirty="0"/>
              <a:t>Fgenes (Find genes) is the multiple gene prediction program based on dynamic programming;</a:t>
            </a:r>
            <a:endParaRPr lang="en-US" altLang="zh-CN" sz="2800" dirty="0"/>
          </a:p>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US" altLang="zh-CN" sz="2800" dirty="0"/>
              <a:t>Fgenesh: Hidden Markov Model (HMM)-based gene prediction program (Salamov  and Solovyev 2000,</a:t>
            </a:r>
            <a:br>
              <a:rPr lang="en-US" altLang="zh-CN" sz="2800" dirty="0"/>
            </a:br>
            <a:r>
              <a:rPr lang="en-US" altLang="zh-CN" sz="2800" dirty="0"/>
              <a:t>Genome Res)</a:t>
            </a:r>
            <a:endParaRPr lang="en-US" altLang="zh-CN" sz="2800" dirty="0"/>
          </a:p>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r>
              <a:rPr lang="en-US" altLang="zh-CN" sz="2800" dirty="0"/>
              <a:t>Fgenesh+: is a version of Fgenesh, which uses additional information from the available protein homolog. When exons predicted by Fgenesh show high similarity to a protein from the database, it is often advantageous to use this information to improve the prediction accuracy.</a:t>
            </a:r>
            <a:endParaRPr lang="en-US" altLang="zh-CN" sz="2800" dirty="0"/>
          </a:p>
          <a:p>
            <a:pPr marL="338455" indent="-338455" defTabSz="0" eaLnBrk="1" hangingPunct="1">
              <a:tabLst>
                <a:tab pos="403225" algn="l"/>
                <a:tab pos="811530" algn="l"/>
                <a:tab pos="1219200" algn="l"/>
                <a:tab pos="1627505" algn="l"/>
                <a:tab pos="2033905" algn="l"/>
                <a:tab pos="2441575" algn="l"/>
                <a:tab pos="2849880" algn="l"/>
                <a:tab pos="3256280" algn="l"/>
                <a:tab pos="3663950" algn="l"/>
                <a:tab pos="4072255" algn="l"/>
                <a:tab pos="4478655" algn="l"/>
                <a:tab pos="4886325" algn="l"/>
                <a:tab pos="5294630" algn="l"/>
                <a:tab pos="5702300" algn="l"/>
                <a:tab pos="6108700" algn="l"/>
                <a:tab pos="6517005" algn="l"/>
                <a:tab pos="6924675" algn="l"/>
                <a:tab pos="7331075" algn="l"/>
                <a:tab pos="7739380" algn="l"/>
                <a:tab pos="8147050" algn="l"/>
              </a:tabLst>
            </a:pPr>
            <a:endParaRPr lang="en-GB" altLang="zh-CN" sz="2800"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Picture 2"/>
          <p:cNvPicPr>
            <a:picLocks noChangeAspect="1"/>
          </p:cNvPicPr>
          <p:nvPr/>
        </p:nvPicPr>
        <p:blipFill>
          <a:blip r:embed="rId1"/>
          <a:stretch>
            <a:fillRect/>
          </a:stretch>
        </p:blipFill>
        <p:spPr>
          <a:xfrm>
            <a:off x="0" y="0"/>
            <a:ext cx="3714750" cy="6808788"/>
          </a:xfrm>
          <a:prstGeom prst="rect">
            <a:avLst/>
          </a:prstGeom>
          <a:noFill/>
          <a:ln w="9525">
            <a:noFill/>
          </a:ln>
        </p:spPr>
      </p:pic>
      <p:sp>
        <p:nvSpPr>
          <p:cNvPr id="64514" name="矩形 3"/>
          <p:cNvSpPr/>
          <p:nvPr/>
        </p:nvSpPr>
        <p:spPr>
          <a:xfrm>
            <a:off x="3786188" y="714375"/>
            <a:ext cx="4572000" cy="4494213"/>
          </a:xfrm>
          <a:prstGeom prst="rect">
            <a:avLst/>
          </a:prstGeom>
          <a:noFill/>
          <a:ln w="9525">
            <a:noFill/>
          </a:ln>
        </p:spPr>
        <p:txBody>
          <a:bodyPr anchor="t">
            <a:spAutoFit/>
          </a:bodyPr>
          <a:p>
            <a:r>
              <a:rPr lang="en-US" altLang="zh-CN" sz="3200" dirty="0">
                <a:latin typeface="Arial" panose="020B0604020202020204" pitchFamily="34" charset="0"/>
                <a:ea typeface="宋体" panose="02010600030101010101" pitchFamily="2" charset="-122"/>
              </a:rPr>
              <a:t>Fgenesh output: </a:t>
            </a:r>
            <a:br>
              <a:rPr lang="en-US" altLang="zh-CN" sz="3200" dirty="0">
                <a:latin typeface="Arial" panose="020B0604020202020204" pitchFamily="34" charset="0"/>
                <a:ea typeface="宋体" panose="02010600030101010101" pitchFamily="2" charset="-122"/>
              </a:rPr>
            </a:br>
            <a:endParaRPr lang="en-US" altLang="zh-CN" sz="3200" dirty="0">
              <a:latin typeface="Arial" panose="020B0604020202020204" pitchFamily="34" charset="0"/>
              <a:ea typeface="宋体" panose="02010600030101010101" pitchFamily="2" charset="-122"/>
            </a:endParaRPr>
          </a:p>
          <a:p>
            <a:endParaRPr lang="en-US" altLang="zh-CN" dirty="0">
              <a:latin typeface="Arial" panose="020B0604020202020204" pitchFamily="34" charset="0"/>
              <a:ea typeface="宋体" panose="02010600030101010101" pitchFamily="2" charset="-122"/>
            </a:endParaRPr>
          </a:p>
          <a:p>
            <a:endParaRPr lang="en-US" altLang="zh-CN" dirty="0">
              <a:latin typeface="Arial" panose="020B0604020202020204" pitchFamily="34" charset="0"/>
              <a:ea typeface="宋体" panose="02010600030101010101" pitchFamily="2" charset="-122"/>
            </a:endParaRPr>
          </a:p>
          <a:p>
            <a:endParaRPr lang="en-US" altLang="zh-CN" dirty="0">
              <a:latin typeface="Arial" panose="020B0604020202020204" pitchFamily="34" charset="0"/>
              <a:ea typeface="宋体" panose="02010600030101010101" pitchFamily="2" charset="-122"/>
            </a:endParaRPr>
          </a:p>
          <a:p>
            <a:endParaRPr lang="en-US" altLang="zh-CN" dirty="0">
              <a:latin typeface="Arial" panose="020B0604020202020204" pitchFamily="34" charset="0"/>
              <a:ea typeface="宋体" panose="02010600030101010101" pitchFamily="2" charset="-122"/>
            </a:endParaRPr>
          </a:p>
          <a:p>
            <a:r>
              <a:rPr lang="en-US" altLang="zh-CN" sz="1400" dirty="0">
                <a:latin typeface="Arial" panose="020B0604020202020204" pitchFamily="34" charset="0"/>
                <a:ea typeface="宋体" panose="02010600030101010101" pitchFamily="2" charset="-122"/>
              </a:rPr>
              <a:t>G - predicted gene number, starting from start of sequence; </a:t>
            </a:r>
            <a:endParaRPr lang="en-US" altLang="zh-CN" sz="1400" dirty="0">
              <a:latin typeface="Arial" panose="020B0604020202020204" pitchFamily="34" charset="0"/>
              <a:ea typeface="宋体" panose="02010600030101010101" pitchFamily="2" charset="-122"/>
            </a:endParaRPr>
          </a:p>
          <a:p>
            <a:r>
              <a:rPr lang="en-US" altLang="zh-CN" sz="1400" dirty="0">
                <a:latin typeface="Arial" panose="020B0604020202020204" pitchFamily="34" charset="0"/>
                <a:ea typeface="宋体" panose="02010600030101010101" pitchFamily="2" charset="-122"/>
              </a:rPr>
              <a:t>Str - DNA strand (+ for direct or - for complementary); </a:t>
            </a:r>
            <a:endParaRPr lang="en-US" altLang="zh-CN" sz="1400" dirty="0">
              <a:latin typeface="Arial" panose="020B0604020202020204" pitchFamily="34" charset="0"/>
              <a:ea typeface="宋体" panose="02010600030101010101" pitchFamily="2" charset="-122"/>
            </a:endParaRPr>
          </a:p>
          <a:p>
            <a:r>
              <a:rPr lang="en-US" altLang="zh-CN" sz="1400" dirty="0">
                <a:latin typeface="Arial" panose="020B0604020202020204" pitchFamily="34" charset="0"/>
                <a:ea typeface="宋体" panose="02010600030101010101" pitchFamily="2" charset="-122"/>
              </a:rPr>
              <a:t>Feature - type of coding sequence: CDSf - First (Starting with Start codon), CDSi - internal (internal exon), CDSl - last coding segment, ending with stop codon); </a:t>
            </a:r>
            <a:br>
              <a:rPr lang="en-US" altLang="zh-CN" sz="1400" dirty="0">
                <a:latin typeface="Arial" panose="020B0604020202020204" pitchFamily="34" charset="0"/>
                <a:ea typeface="宋体" panose="02010600030101010101" pitchFamily="2" charset="-122"/>
              </a:rPr>
            </a:br>
            <a:r>
              <a:rPr lang="en-US" altLang="zh-CN" sz="1400" dirty="0">
                <a:latin typeface="Arial" panose="020B0604020202020204" pitchFamily="34" charset="0"/>
                <a:ea typeface="宋体" panose="02010600030101010101" pitchFamily="2" charset="-122"/>
              </a:rPr>
              <a:t>TSS - Position of transcription start (TATA-box position and score); </a:t>
            </a:r>
            <a:br>
              <a:rPr lang="en-US" altLang="zh-CN" sz="1400" dirty="0">
                <a:latin typeface="Arial" panose="020B0604020202020204" pitchFamily="34" charset="0"/>
                <a:ea typeface="宋体" panose="02010600030101010101" pitchFamily="2" charset="-122"/>
              </a:rPr>
            </a:br>
            <a:r>
              <a:rPr lang="en-US" altLang="zh-CN" sz="1400" dirty="0">
                <a:latin typeface="Arial" panose="020B0604020202020204" pitchFamily="34" charset="0"/>
                <a:ea typeface="宋体" panose="02010600030101010101" pitchFamily="2" charset="-122"/>
              </a:rPr>
              <a:t>Start and End - Position of the Feature; </a:t>
            </a:r>
            <a:br>
              <a:rPr lang="en-US" altLang="zh-CN" sz="1400" dirty="0">
                <a:latin typeface="Arial" panose="020B0604020202020204" pitchFamily="34" charset="0"/>
                <a:ea typeface="宋体" panose="02010600030101010101" pitchFamily="2" charset="-122"/>
              </a:rPr>
            </a:br>
            <a:r>
              <a:rPr lang="en-US" altLang="zh-CN" sz="1400" dirty="0">
                <a:latin typeface="Arial" panose="020B0604020202020204" pitchFamily="34" charset="0"/>
                <a:ea typeface="宋体" panose="02010600030101010101" pitchFamily="2" charset="-122"/>
              </a:rPr>
              <a:t>Weight - Log likelihood*10 score for the feature; </a:t>
            </a:r>
            <a:br>
              <a:rPr lang="en-US" altLang="zh-CN" sz="1400" dirty="0">
                <a:latin typeface="Arial" panose="020B0604020202020204" pitchFamily="34" charset="0"/>
                <a:ea typeface="宋体" panose="02010600030101010101" pitchFamily="2" charset="-122"/>
              </a:rPr>
            </a:br>
            <a:r>
              <a:rPr lang="en-US" altLang="zh-CN" sz="1400" dirty="0">
                <a:latin typeface="Arial" panose="020B0604020202020204" pitchFamily="34" charset="0"/>
                <a:ea typeface="宋体" panose="02010600030101010101" pitchFamily="2" charset="-122"/>
              </a:rPr>
              <a:t>ORF - start/end positions where the first complete codon starts and the last codon ends. </a:t>
            </a:r>
            <a:endParaRPr lang="zh-CN" altLang="en-US" sz="1400" dirty="0">
              <a:latin typeface="Arial" panose="020B0604020202020204" pitchFamily="34" charset="0"/>
              <a:ea typeface="宋体" panose="02010600030101010101" pitchFamily="2" charset="-122"/>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标题 1"/>
          <p:cNvSpPr>
            <a:spLocks noGrp="1"/>
          </p:cNvSpPr>
          <p:nvPr>
            <p:ph type="title"/>
          </p:nvPr>
        </p:nvSpPr>
        <p:spPr/>
        <p:txBody>
          <a:bodyPr wrap="square" lIns="91440" tIns="45720" rIns="91440" bIns="45720" anchor="ctr"/>
          <a:p>
            <a:r>
              <a:rPr lang="en-US" altLang="zh-CN" b="1" dirty="0"/>
              <a:t>4.3 Non-coding RNA finding</a:t>
            </a:r>
            <a:endParaRPr lang="zh-CN" altLang="en-US" b="1" dirty="0"/>
          </a:p>
        </p:txBody>
      </p:sp>
      <p:sp>
        <p:nvSpPr>
          <p:cNvPr id="65538" name="内容占位符 2"/>
          <p:cNvSpPr>
            <a:spLocks noGrp="1"/>
          </p:cNvSpPr>
          <p:nvPr>
            <p:ph idx="1"/>
          </p:nvPr>
        </p:nvSpPr>
        <p:spPr>
          <a:xfrm>
            <a:off x="685800" y="1988820"/>
            <a:ext cx="7772400" cy="4114800"/>
          </a:xfrm>
        </p:spPr>
        <p:txBody>
          <a:bodyPr wrap="square" lIns="91440" tIns="45720" rIns="91440" bIns="45720" anchor="t"/>
          <a:p>
            <a:endParaRPr lang="zh-CN" altLang="en-US" dirty="0"/>
          </a:p>
        </p:txBody>
      </p:sp>
      <p:pic>
        <p:nvPicPr>
          <p:cNvPr id="2" name="图片 1" descr="第9章思维导图"/>
          <p:cNvPicPr>
            <a:picLocks noChangeAspect="1"/>
          </p:cNvPicPr>
          <p:nvPr>
            <p:custDataLst>
              <p:tags r:id="rId1"/>
            </p:custDataLst>
          </p:nvPr>
        </p:nvPicPr>
        <p:blipFill>
          <a:blip r:embed="rId2"/>
          <a:stretch>
            <a:fillRect/>
          </a:stretch>
        </p:blipFill>
        <p:spPr>
          <a:xfrm>
            <a:off x="1763395" y="2276475"/>
            <a:ext cx="5932170" cy="419481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20" name="标题 1"/>
          <p:cNvSpPr>
            <a:spLocks noGrp="1"/>
          </p:cNvSpPr>
          <p:nvPr>
            <p:ph type="title"/>
          </p:nvPr>
        </p:nvSpPr>
        <p:spPr/>
        <p:txBody>
          <a:bodyPr vert="horz" wrap="square" lIns="91440" tIns="45720" rIns="91440" bIns="45720" anchor="ctr"/>
          <a:p>
            <a:r>
              <a:rPr lang="en-US" altLang="zh-CN" sz="3200" b="1" dirty="0">
                <a:latin typeface="Times New Roman" panose="02020603050405020304" pitchFamily="18" charset="0"/>
                <a:ea typeface="Times New Roman" panose="02020603050405020304" pitchFamily="18" charset="0"/>
              </a:rPr>
              <a:t>Regulation network of non-coding RNAs</a:t>
            </a:r>
            <a:endParaRPr lang="zh-CN" altLang="en-US" sz="3200" b="1" dirty="0">
              <a:latin typeface="Times New Roman" panose="02020603050405020304" pitchFamily="18" charset="0"/>
              <a:ea typeface="Times New Roman" panose="02020603050405020304" pitchFamily="18" charset="0"/>
            </a:endParaRPr>
          </a:p>
        </p:txBody>
      </p:sp>
      <p:graphicFrame>
        <p:nvGraphicFramePr>
          <p:cNvPr id="2" name="对象 1"/>
          <p:cNvGraphicFramePr/>
          <p:nvPr/>
        </p:nvGraphicFramePr>
        <p:xfrm>
          <a:off x="949325" y="2152650"/>
          <a:ext cx="7345680" cy="3728720"/>
        </p:xfrm>
        <a:graphic>
          <a:graphicData uri="http://schemas.openxmlformats.org/presentationml/2006/ole">
            <mc:AlternateContent xmlns:mc="http://schemas.openxmlformats.org/markup-compatibility/2006">
              <mc:Choice xmlns:v="urn:schemas-microsoft-com:vml" Requires="v">
                <p:oleObj spid="_x0000_s3" name="" r:id="rId1" imgW="10524490" imgH="7915275" progId="Paint.Picture">
                  <p:embed/>
                </p:oleObj>
              </mc:Choice>
              <mc:Fallback>
                <p:oleObj name="" r:id="rId1" imgW="10524490" imgH="7915275" progId="Paint.Picture">
                  <p:embed/>
                  <p:pic>
                    <p:nvPicPr>
                      <p:cNvPr id="0" name="图片 2"/>
                      <p:cNvPicPr/>
                      <p:nvPr/>
                    </p:nvPicPr>
                    <p:blipFill>
                      <a:blip r:embed="rId2"/>
                    </p:blipFill>
                    <p:spPr>
                      <a:xfrm>
                        <a:off x="949325" y="2152650"/>
                        <a:ext cx="7345680" cy="3728720"/>
                      </a:xfrm>
                      <a:prstGeom prst="rect">
                        <a:avLst/>
                      </a:prstGeom>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标题 1"/>
          <p:cNvSpPr>
            <a:spLocks noGrp="1"/>
          </p:cNvSpPr>
          <p:nvPr>
            <p:ph type="title"/>
          </p:nvPr>
        </p:nvSpPr>
        <p:spPr/>
        <p:txBody>
          <a:bodyPr wrap="square" lIns="91440" tIns="45720" rIns="91440" bIns="45720" anchor="ctr"/>
          <a:p>
            <a:r>
              <a:rPr lang="en-US" altLang="zh-CN" b="1" dirty="0"/>
              <a:t>Examples of  Non-coding RNAs</a:t>
            </a:r>
            <a:endParaRPr lang="zh-CN" altLang="en-US" b="1" dirty="0"/>
          </a:p>
        </p:txBody>
      </p:sp>
      <p:sp>
        <p:nvSpPr>
          <p:cNvPr id="65538" name="内容占位符 2"/>
          <p:cNvSpPr>
            <a:spLocks noGrp="1"/>
          </p:cNvSpPr>
          <p:nvPr>
            <p:ph idx="1"/>
          </p:nvPr>
        </p:nvSpPr>
        <p:spPr/>
        <p:txBody>
          <a:bodyPr wrap="square" lIns="91440" tIns="45720" rIns="91440" bIns="45720" anchor="t"/>
          <a:p>
            <a:r>
              <a:rPr lang="en-US" altLang="zh-CN" dirty="0"/>
              <a:t>microRNA(miRNA) </a:t>
            </a:r>
            <a:endParaRPr lang="en-US" altLang="zh-CN" dirty="0"/>
          </a:p>
          <a:p>
            <a:pPr lvl="1"/>
            <a:r>
              <a:rPr lang="en-US" altLang="zh-CN" dirty="0"/>
              <a:t>miRNA-like long hairpin</a:t>
            </a:r>
            <a:endParaRPr lang="en-US" altLang="zh-CN" dirty="0"/>
          </a:p>
          <a:p>
            <a:r>
              <a:rPr lang="en-US" altLang="zh-CN" i="1" dirty="0"/>
              <a:t>trans</a:t>
            </a:r>
            <a:r>
              <a:rPr lang="en-US" altLang="zh-CN" dirty="0"/>
              <a:t>-acting siRNA (ta-siRNA) </a:t>
            </a:r>
            <a:endParaRPr lang="en-US" altLang="zh-CN" dirty="0"/>
          </a:p>
          <a:p>
            <a:pPr lvl="1"/>
            <a:r>
              <a:rPr lang="en-US" altLang="zh-CN" dirty="0"/>
              <a:t>Phase siRNA (phasiRNA)</a:t>
            </a:r>
            <a:endParaRPr lang="en-US" altLang="zh-CN" dirty="0"/>
          </a:p>
          <a:p>
            <a:r>
              <a:rPr lang="en-US" altLang="zh-CN" dirty="0"/>
              <a:t>circRNA</a:t>
            </a:r>
            <a:endParaRPr lang="zh-CN"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solidFill>
                  <a:schemeClr val="tx1">
                    <a:lumMod val="75000"/>
                    <a:lumOff val="25000"/>
                  </a:schemeClr>
                </a:solidFill>
                <a:latin typeface="微软雅黑" panose="020B0503020204020204" charset="-122"/>
                <a:ea typeface="微软雅黑" panose="020B0503020204020204" charset="-122"/>
              </a:rPr>
              <a:t>NONCODE</a:t>
            </a:r>
            <a:endParaRPr kumimoji="1" lang="zh-CN" altLang="en-US" dirty="0"/>
          </a:p>
        </p:txBody>
      </p:sp>
      <p:pic>
        <p:nvPicPr>
          <p:cNvPr id="4" name="内容占位符 3"/>
          <p:cNvPicPr>
            <a:picLocks noGrp="1" noChangeAspect="1"/>
          </p:cNvPicPr>
          <p:nvPr>
            <p:ph idx="1"/>
          </p:nvPr>
        </p:nvPicPr>
        <p:blipFill>
          <a:blip r:embed="rId1"/>
          <a:stretch>
            <a:fillRect/>
          </a:stretch>
        </p:blipFill>
        <p:spPr>
          <a:xfrm>
            <a:off x="251460" y="1752600"/>
            <a:ext cx="8687435" cy="4806315"/>
          </a:xfrm>
          <a:prstGeom prst="rect">
            <a:avLst/>
          </a:prstGeom>
        </p:spPr>
      </p:pic>
      <p:pic>
        <p:nvPicPr>
          <p:cNvPr id="11" name="图片 11" descr="陈润生照片2"/>
          <p:cNvPicPr>
            <a:picLocks noChangeAspect="1"/>
          </p:cNvPicPr>
          <p:nvPr/>
        </p:nvPicPr>
        <p:blipFill>
          <a:blip r:embed="rId2"/>
          <a:stretch>
            <a:fillRect/>
          </a:stretch>
        </p:blipFill>
        <p:spPr>
          <a:xfrm>
            <a:off x="7606030" y="260985"/>
            <a:ext cx="1217295" cy="141033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Rectangle 2"/>
          <p:cNvSpPr>
            <a:spLocks noGrp="1"/>
          </p:cNvSpPr>
          <p:nvPr>
            <p:ph type="title"/>
          </p:nvPr>
        </p:nvSpPr>
        <p:spPr>
          <a:xfrm>
            <a:off x="642938" y="285750"/>
            <a:ext cx="7929562" cy="1143000"/>
          </a:xfrm>
        </p:spPr>
        <p:txBody>
          <a:bodyPr wrap="square" lIns="91440" tIns="45720" rIns="91440" bIns="45720" anchor="ctr"/>
          <a:p>
            <a:r>
              <a:rPr lang="en-US" altLang="zh-CN" sz="3200" b="1" dirty="0"/>
              <a:t>Endogenous Small RNAs and Their Biogenesis in Plants</a:t>
            </a:r>
            <a:endParaRPr lang="en-AU" altLang="zh-CN" sz="3200" b="1" dirty="0"/>
          </a:p>
        </p:txBody>
      </p:sp>
      <p:sp>
        <p:nvSpPr>
          <p:cNvPr id="66562" name="Text Box 5"/>
          <p:cNvSpPr txBox="1"/>
          <p:nvPr/>
        </p:nvSpPr>
        <p:spPr>
          <a:xfrm>
            <a:off x="3840163" y="1573213"/>
            <a:ext cx="1100137" cy="274637"/>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small RNA</a:t>
            </a:r>
            <a:endParaRPr lang="en-AU" altLang="zh-CN" sz="1800" dirty="0">
              <a:latin typeface="Times New Roman" panose="02020603050405020304" pitchFamily="18" charset="0"/>
              <a:ea typeface="宋体" panose="02010600030101010101" pitchFamily="2" charset="-122"/>
            </a:endParaRPr>
          </a:p>
        </p:txBody>
      </p:sp>
      <p:sp>
        <p:nvSpPr>
          <p:cNvPr id="66563" name="Text Box 6"/>
          <p:cNvSpPr txBox="1"/>
          <p:nvPr/>
        </p:nvSpPr>
        <p:spPr>
          <a:xfrm>
            <a:off x="1254125" y="2090738"/>
            <a:ext cx="2005013" cy="274637"/>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microRNA (miRNA)</a:t>
            </a:r>
            <a:endParaRPr lang="en-AU" altLang="zh-CN" sz="1800" dirty="0">
              <a:latin typeface="Times New Roman" panose="02020603050405020304" pitchFamily="18" charset="0"/>
              <a:ea typeface="宋体" panose="02010600030101010101" pitchFamily="2" charset="-122"/>
            </a:endParaRPr>
          </a:p>
        </p:txBody>
      </p:sp>
      <p:sp>
        <p:nvSpPr>
          <p:cNvPr id="66564" name="Text Box 7"/>
          <p:cNvSpPr txBox="1"/>
          <p:nvPr/>
        </p:nvSpPr>
        <p:spPr>
          <a:xfrm>
            <a:off x="4765675" y="2090738"/>
            <a:ext cx="3116263" cy="274637"/>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short interference RNA (siRNA)</a:t>
            </a:r>
            <a:endParaRPr lang="en-AU" altLang="zh-CN" sz="1800" dirty="0">
              <a:latin typeface="Times New Roman" panose="02020603050405020304" pitchFamily="18" charset="0"/>
              <a:ea typeface="宋体" panose="02010600030101010101" pitchFamily="2" charset="-122"/>
            </a:endParaRPr>
          </a:p>
        </p:txBody>
      </p:sp>
      <p:sp>
        <p:nvSpPr>
          <p:cNvPr id="66565" name="Text Box 8"/>
          <p:cNvSpPr txBox="1"/>
          <p:nvPr/>
        </p:nvSpPr>
        <p:spPr>
          <a:xfrm>
            <a:off x="1919288" y="4772025"/>
            <a:ext cx="604837" cy="274638"/>
          </a:xfrm>
          <a:prstGeom prst="rect">
            <a:avLst/>
          </a:prstGeom>
          <a:noFill/>
          <a:ln w="9525">
            <a:noFill/>
          </a:ln>
        </p:spPr>
        <p:txBody>
          <a:bodyPr lIns="0" tIns="0" rIns="0" bIns="0" anchor="t">
            <a:spAutoFit/>
          </a:bodyPr>
          <a:p>
            <a:pPr>
              <a:spcBef>
                <a:spcPct val="50000"/>
              </a:spcBef>
            </a:pPr>
            <a:r>
              <a:rPr lang="en-US" altLang="zh-CN" sz="1800" dirty="0">
                <a:solidFill>
                  <a:srgbClr val="FF3300"/>
                </a:solidFill>
                <a:latin typeface="Times New Roman" panose="02020603050405020304" pitchFamily="18" charset="0"/>
                <a:ea typeface="宋体" panose="02010600030101010101" pitchFamily="2" charset="-122"/>
              </a:rPr>
              <a:t>DCL1</a:t>
            </a:r>
            <a:endParaRPr lang="en-AU" altLang="zh-CN" sz="1800" dirty="0">
              <a:solidFill>
                <a:srgbClr val="FF3300"/>
              </a:solidFill>
              <a:latin typeface="Times New Roman" panose="02020603050405020304" pitchFamily="18" charset="0"/>
              <a:ea typeface="宋体" panose="02010600030101010101" pitchFamily="2" charset="-122"/>
            </a:endParaRPr>
          </a:p>
        </p:txBody>
      </p:sp>
      <p:sp>
        <p:nvSpPr>
          <p:cNvPr id="66566" name="Text Box 9"/>
          <p:cNvSpPr txBox="1"/>
          <p:nvPr/>
        </p:nvSpPr>
        <p:spPr>
          <a:xfrm>
            <a:off x="3805238" y="4762500"/>
            <a:ext cx="604837" cy="274638"/>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DCL4</a:t>
            </a:r>
            <a:endParaRPr lang="en-AU" altLang="zh-CN" sz="1800" dirty="0">
              <a:latin typeface="Times New Roman" panose="02020603050405020304" pitchFamily="18" charset="0"/>
              <a:ea typeface="宋体" panose="02010600030101010101" pitchFamily="2" charset="-122"/>
            </a:endParaRPr>
          </a:p>
        </p:txBody>
      </p:sp>
      <p:sp>
        <p:nvSpPr>
          <p:cNvPr id="66567" name="Text Box 10"/>
          <p:cNvSpPr txBox="1"/>
          <p:nvPr/>
        </p:nvSpPr>
        <p:spPr>
          <a:xfrm>
            <a:off x="5703888" y="4772025"/>
            <a:ext cx="604837" cy="274638"/>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DCL3</a:t>
            </a:r>
            <a:endParaRPr lang="en-AU" altLang="zh-CN" sz="1800" dirty="0">
              <a:latin typeface="Times New Roman" panose="02020603050405020304" pitchFamily="18" charset="0"/>
              <a:ea typeface="宋体" panose="02010600030101010101" pitchFamily="2" charset="-122"/>
            </a:endParaRPr>
          </a:p>
        </p:txBody>
      </p:sp>
      <p:sp>
        <p:nvSpPr>
          <p:cNvPr id="66568" name="Text Box 11"/>
          <p:cNvSpPr txBox="1"/>
          <p:nvPr/>
        </p:nvSpPr>
        <p:spPr>
          <a:xfrm>
            <a:off x="7553325" y="4772025"/>
            <a:ext cx="604838" cy="274638"/>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DCL2</a:t>
            </a:r>
            <a:endParaRPr lang="en-AU" altLang="zh-CN" sz="1800" dirty="0">
              <a:latin typeface="Times New Roman" panose="02020603050405020304" pitchFamily="18" charset="0"/>
              <a:ea typeface="宋体" panose="02010600030101010101" pitchFamily="2" charset="-122"/>
            </a:endParaRPr>
          </a:p>
        </p:txBody>
      </p:sp>
      <p:sp>
        <p:nvSpPr>
          <p:cNvPr id="66569" name="Text Box 12"/>
          <p:cNvSpPr txBox="1"/>
          <p:nvPr/>
        </p:nvSpPr>
        <p:spPr>
          <a:xfrm>
            <a:off x="5530850" y="2559050"/>
            <a:ext cx="936625" cy="274638"/>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hc-siRNA</a:t>
            </a:r>
            <a:endParaRPr lang="en-AU" altLang="zh-CN" sz="1800" dirty="0">
              <a:latin typeface="Times New Roman" panose="02020603050405020304" pitchFamily="18" charset="0"/>
              <a:ea typeface="宋体" panose="02010600030101010101" pitchFamily="2" charset="-122"/>
            </a:endParaRPr>
          </a:p>
        </p:txBody>
      </p:sp>
      <p:sp>
        <p:nvSpPr>
          <p:cNvPr id="66570" name="Text Box 14"/>
          <p:cNvSpPr txBox="1"/>
          <p:nvPr/>
        </p:nvSpPr>
        <p:spPr>
          <a:xfrm>
            <a:off x="3641725" y="2559050"/>
            <a:ext cx="946150" cy="274638"/>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ta-siRNA</a:t>
            </a:r>
            <a:endParaRPr lang="en-AU" altLang="zh-CN" sz="1800" dirty="0">
              <a:latin typeface="Times New Roman" panose="02020603050405020304" pitchFamily="18" charset="0"/>
              <a:ea typeface="宋体" panose="02010600030101010101" pitchFamily="2" charset="-122"/>
            </a:endParaRPr>
          </a:p>
        </p:txBody>
      </p:sp>
      <p:sp>
        <p:nvSpPr>
          <p:cNvPr id="66571" name="Text Box 15"/>
          <p:cNvSpPr txBox="1"/>
          <p:nvPr/>
        </p:nvSpPr>
        <p:spPr>
          <a:xfrm>
            <a:off x="7173913" y="2568575"/>
            <a:ext cx="1041400" cy="274638"/>
          </a:xfrm>
          <a:prstGeom prst="rect">
            <a:avLst/>
          </a:prstGeom>
          <a:noFill/>
          <a:ln w="9525">
            <a:noFill/>
          </a:ln>
        </p:spPr>
        <p:txBody>
          <a:bodyPr lIns="0" tIns="0" rIns="0" bIns="0" anchor="t">
            <a:spAutoFit/>
          </a:bodyPr>
          <a:p>
            <a:pPr>
              <a:spcBef>
                <a:spcPct val="50000"/>
              </a:spcBef>
            </a:pPr>
            <a:r>
              <a:rPr lang="en-US" altLang="zh-CN" sz="1800" dirty="0">
                <a:latin typeface="Times New Roman" panose="02020603050405020304" pitchFamily="18" charset="0"/>
                <a:ea typeface="宋体" panose="02010600030101010101" pitchFamily="2" charset="-122"/>
              </a:rPr>
              <a:t>nat-siRNA</a:t>
            </a:r>
            <a:endParaRPr lang="en-AU" altLang="zh-CN" sz="1800" dirty="0">
              <a:latin typeface="Times New Roman" panose="02020603050405020304" pitchFamily="18" charset="0"/>
              <a:ea typeface="宋体" panose="02010600030101010101" pitchFamily="2" charset="-122"/>
            </a:endParaRPr>
          </a:p>
        </p:txBody>
      </p:sp>
      <p:grpSp>
        <p:nvGrpSpPr>
          <p:cNvPr id="66572" name="Group 60"/>
          <p:cNvGrpSpPr/>
          <p:nvPr/>
        </p:nvGrpSpPr>
        <p:grpSpPr>
          <a:xfrm>
            <a:off x="2205038" y="1838325"/>
            <a:ext cx="3794125" cy="252413"/>
            <a:chOff x="1173" y="1236"/>
            <a:chExt cx="2390" cy="159"/>
          </a:xfrm>
        </p:grpSpPr>
        <p:sp>
          <p:nvSpPr>
            <p:cNvPr id="66573" name="Line 16"/>
            <p:cNvSpPr/>
            <p:nvPr/>
          </p:nvSpPr>
          <p:spPr>
            <a:xfrm>
              <a:off x="2458" y="1236"/>
              <a:ext cx="0" cy="76"/>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6574" name="Line 17"/>
            <p:cNvSpPr/>
            <p:nvPr/>
          </p:nvSpPr>
          <p:spPr>
            <a:xfrm>
              <a:off x="1174" y="1312"/>
              <a:ext cx="2386" cy="0"/>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6575" name="Line 18"/>
            <p:cNvSpPr/>
            <p:nvPr/>
          </p:nvSpPr>
          <p:spPr>
            <a:xfrm>
              <a:off x="1173" y="1304"/>
              <a:ext cx="0" cy="90"/>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6576" name="Line 19"/>
            <p:cNvSpPr/>
            <p:nvPr/>
          </p:nvSpPr>
          <p:spPr>
            <a:xfrm>
              <a:off x="3563" y="1305"/>
              <a:ext cx="0" cy="90"/>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grpSp>
        <p:nvGrpSpPr>
          <p:cNvPr id="66577" name="Group 61"/>
          <p:cNvGrpSpPr/>
          <p:nvPr/>
        </p:nvGrpSpPr>
        <p:grpSpPr>
          <a:xfrm>
            <a:off x="4052888" y="2362200"/>
            <a:ext cx="3683000" cy="211138"/>
            <a:chOff x="2337" y="1566"/>
            <a:chExt cx="2320" cy="133"/>
          </a:xfrm>
        </p:grpSpPr>
        <p:sp>
          <p:nvSpPr>
            <p:cNvPr id="66578" name="Line 21"/>
            <p:cNvSpPr/>
            <p:nvPr/>
          </p:nvSpPr>
          <p:spPr>
            <a:xfrm>
              <a:off x="3558" y="1566"/>
              <a:ext cx="0" cy="69"/>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6579" name="Line 22"/>
            <p:cNvSpPr/>
            <p:nvPr/>
          </p:nvSpPr>
          <p:spPr>
            <a:xfrm>
              <a:off x="2337" y="1641"/>
              <a:ext cx="2315" cy="0"/>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6580" name="Line 23"/>
            <p:cNvSpPr/>
            <p:nvPr/>
          </p:nvSpPr>
          <p:spPr>
            <a:xfrm>
              <a:off x="2340" y="1635"/>
              <a:ext cx="0" cy="57"/>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6581" name="Line 24"/>
            <p:cNvSpPr/>
            <p:nvPr/>
          </p:nvSpPr>
          <p:spPr>
            <a:xfrm>
              <a:off x="3556" y="1642"/>
              <a:ext cx="0" cy="57"/>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6582" name="Line 26"/>
            <p:cNvSpPr/>
            <p:nvPr/>
          </p:nvSpPr>
          <p:spPr>
            <a:xfrm>
              <a:off x="4657" y="1632"/>
              <a:ext cx="0" cy="57"/>
            </a:xfrm>
            <a:prstGeom prst="line">
              <a:avLst/>
            </a:prstGeom>
            <a:ln w="28575" cap="flat" cmpd="sng">
              <a:solidFill>
                <a:srgbClr val="00CC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66583" name="Line 28"/>
          <p:cNvSpPr/>
          <p:nvPr/>
        </p:nvSpPr>
        <p:spPr>
          <a:xfrm flipV="1">
            <a:off x="2200275" y="2876550"/>
            <a:ext cx="0" cy="1866900"/>
          </a:xfrm>
          <a:prstGeom prst="line">
            <a:avLst/>
          </a:prstGeom>
          <a:ln w="28575" cap="flat" cmpd="sng">
            <a:solidFill>
              <a:srgbClr val="00CC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66584" name="Line 29"/>
          <p:cNvSpPr/>
          <p:nvPr/>
        </p:nvSpPr>
        <p:spPr>
          <a:xfrm flipV="1">
            <a:off x="4057650" y="3305175"/>
            <a:ext cx="0" cy="1438275"/>
          </a:xfrm>
          <a:prstGeom prst="line">
            <a:avLst/>
          </a:prstGeom>
          <a:ln w="28575" cap="flat" cmpd="sng">
            <a:solidFill>
              <a:srgbClr val="00CC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66585" name="Line 30"/>
          <p:cNvSpPr/>
          <p:nvPr/>
        </p:nvSpPr>
        <p:spPr>
          <a:xfrm flipH="1" flipV="1">
            <a:off x="5800725" y="3319463"/>
            <a:ext cx="28575" cy="1433512"/>
          </a:xfrm>
          <a:prstGeom prst="line">
            <a:avLst/>
          </a:prstGeom>
          <a:ln w="28575" cap="flat" cmpd="sng">
            <a:solidFill>
              <a:srgbClr val="00CC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66586" name="Line 31"/>
          <p:cNvSpPr/>
          <p:nvPr/>
        </p:nvSpPr>
        <p:spPr>
          <a:xfrm flipV="1">
            <a:off x="7686675" y="3333750"/>
            <a:ext cx="1588" cy="1419225"/>
          </a:xfrm>
          <a:prstGeom prst="line">
            <a:avLst/>
          </a:prstGeom>
          <a:ln w="28575" cap="flat" cmpd="sng">
            <a:solidFill>
              <a:srgbClr val="00CC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66587" name="Text Box 32"/>
          <p:cNvSpPr txBox="1"/>
          <p:nvPr/>
        </p:nvSpPr>
        <p:spPr>
          <a:xfrm>
            <a:off x="5405438" y="3911600"/>
            <a:ext cx="42386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RDR2</a:t>
            </a:r>
            <a:endParaRPr lang="en-AU" altLang="zh-CN" sz="1200" dirty="0">
              <a:latin typeface="Times New Roman" panose="02020603050405020304" pitchFamily="18" charset="0"/>
              <a:ea typeface="宋体" panose="02010600030101010101" pitchFamily="2" charset="-122"/>
            </a:endParaRPr>
          </a:p>
        </p:txBody>
      </p:sp>
      <p:sp>
        <p:nvSpPr>
          <p:cNvPr id="66588" name="Text Box 33"/>
          <p:cNvSpPr txBox="1"/>
          <p:nvPr/>
        </p:nvSpPr>
        <p:spPr>
          <a:xfrm>
            <a:off x="3630613" y="4024313"/>
            <a:ext cx="461962" cy="182562"/>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RDR6</a:t>
            </a:r>
            <a:endParaRPr lang="en-AU" altLang="zh-CN" sz="1200" dirty="0">
              <a:latin typeface="Times New Roman" panose="02020603050405020304" pitchFamily="18" charset="0"/>
              <a:ea typeface="宋体" panose="02010600030101010101" pitchFamily="2" charset="-122"/>
            </a:endParaRPr>
          </a:p>
        </p:txBody>
      </p:sp>
      <p:sp>
        <p:nvSpPr>
          <p:cNvPr id="66589" name="Text Box 34"/>
          <p:cNvSpPr txBox="1"/>
          <p:nvPr/>
        </p:nvSpPr>
        <p:spPr>
          <a:xfrm>
            <a:off x="1782763" y="3657600"/>
            <a:ext cx="414337"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HEN1</a:t>
            </a:r>
            <a:endParaRPr lang="en-AU" altLang="zh-CN" sz="1200" dirty="0">
              <a:latin typeface="Times New Roman" panose="02020603050405020304" pitchFamily="18" charset="0"/>
              <a:ea typeface="宋体" panose="02010600030101010101" pitchFamily="2" charset="-122"/>
            </a:endParaRPr>
          </a:p>
        </p:txBody>
      </p:sp>
      <p:sp>
        <p:nvSpPr>
          <p:cNvPr id="66590" name="Text Box 35"/>
          <p:cNvSpPr txBox="1"/>
          <p:nvPr/>
        </p:nvSpPr>
        <p:spPr>
          <a:xfrm>
            <a:off x="1779588" y="3892550"/>
            <a:ext cx="42386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DRB1</a:t>
            </a:r>
            <a:endParaRPr lang="en-AU" altLang="zh-CN" sz="1200" dirty="0">
              <a:latin typeface="Times New Roman" panose="02020603050405020304" pitchFamily="18" charset="0"/>
              <a:ea typeface="宋体" panose="02010600030101010101" pitchFamily="2" charset="-122"/>
            </a:endParaRPr>
          </a:p>
        </p:txBody>
      </p:sp>
      <p:sp>
        <p:nvSpPr>
          <p:cNvPr id="66591" name="Text Box 37"/>
          <p:cNvSpPr txBox="1"/>
          <p:nvPr/>
        </p:nvSpPr>
        <p:spPr>
          <a:xfrm>
            <a:off x="3630613" y="3811588"/>
            <a:ext cx="417512" cy="182562"/>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SGS3</a:t>
            </a:r>
            <a:endParaRPr lang="en-AU" altLang="zh-CN" sz="1200" dirty="0">
              <a:latin typeface="Times New Roman" panose="02020603050405020304" pitchFamily="18" charset="0"/>
              <a:ea typeface="宋体" panose="02010600030101010101" pitchFamily="2" charset="-122"/>
            </a:endParaRPr>
          </a:p>
        </p:txBody>
      </p:sp>
      <p:sp>
        <p:nvSpPr>
          <p:cNvPr id="66592" name="Text Box 38"/>
          <p:cNvSpPr txBox="1"/>
          <p:nvPr/>
        </p:nvSpPr>
        <p:spPr>
          <a:xfrm>
            <a:off x="3630613" y="4391025"/>
            <a:ext cx="44291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DRB4</a:t>
            </a:r>
            <a:endParaRPr lang="en-AU" altLang="zh-CN" sz="1200" dirty="0">
              <a:latin typeface="Times New Roman" panose="02020603050405020304" pitchFamily="18" charset="0"/>
              <a:ea typeface="宋体" panose="02010600030101010101" pitchFamily="2" charset="-122"/>
            </a:endParaRPr>
          </a:p>
        </p:txBody>
      </p:sp>
      <p:sp>
        <p:nvSpPr>
          <p:cNvPr id="66593" name="Text Box 39"/>
          <p:cNvSpPr txBox="1"/>
          <p:nvPr/>
        </p:nvSpPr>
        <p:spPr>
          <a:xfrm>
            <a:off x="3630613" y="4216400"/>
            <a:ext cx="44291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HEN1</a:t>
            </a:r>
            <a:endParaRPr lang="en-AU" altLang="zh-CN" sz="1200" dirty="0">
              <a:latin typeface="Times New Roman" panose="02020603050405020304" pitchFamily="18" charset="0"/>
              <a:ea typeface="宋体" panose="02010600030101010101" pitchFamily="2" charset="-122"/>
            </a:endParaRPr>
          </a:p>
        </p:txBody>
      </p:sp>
      <p:sp>
        <p:nvSpPr>
          <p:cNvPr id="66594" name="Text Box 40"/>
          <p:cNvSpPr txBox="1"/>
          <p:nvPr/>
        </p:nvSpPr>
        <p:spPr>
          <a:xfrm>
            <a:off x="1279525" y="2363788"/>
            <a:ext cx="1738313" cy="365125"/>
          </a:xfrm>
          <a:prstGeom prst="rect">
            <a:avLst/>
          </a:prstGeom>
          <a:noFill/>
          <a:ln w="9525">
            <a:noFill/>
          </a:ln>
        </p:spPr>
        <p:txBody>
          <a:bodyPr lIns="0" tIns="0" rIns="0" bIns="0" anchor="t">
            <a:spAutoFit/>
          </a:bodyPr>
          <a:p>
            <a:pPr algn="ctr">
              <a:spcBef>
                <a:spcPct val="50000"/>
              </a:spcBef>
            </a:pPr>
            <a:r>
              <a:rPr lang="en-US" altLang="zh-CN" sz="1200" dirty="0">
                <a:solidFill>
                  <a:srgbClr val="CC00CC"/>
                </a:solidFill>
                <a:latin typeface="Times New Roman" panose="02020603050405020304" pitchFamily="18" charset="0"/>
                <a:ea typeface="宋体" panose="02010600030101010101" pitchFamily="2" charset="-122"/>
              </a:rPr>
              <a:t>mRNA cleavage or translation repression</a:t>
            </a:r>
            <a:endParaRPr lang="en-AU" altLang="zh-CN" sz="1200" dirty="0">
              <a:solidFill>
                <a:srgbClr val="CC00CC"/>
              </a:solidFill>
              <a:latin typeface="Times New Roman" panose="02020603050405020304" pitchFamily="18" charset="0"/>
              <a:ea typeface="宋体" panose="02010600030101010101" pitchFamily="2" charset="-122"/>
            </a:endParaRPr>
          </a:p>
        </p:txBody>
      </p:sp>
      <p:sp>
        <p:nvSpPr>
          <p:cNvPr id="66595" name="Text Box 41"/>
          <p:cNvSpPr txBox="1"/>
          <p:nvPr/>
        </p:nvSpPr>
        <p:spPr>
          <a:xfrm>
            <a:off x="3228975" y="2871788"/>
            <a:ext cx="1671638" cy="182562"/>
          </a:xfrm>
          <a:prstGeom prst="rect">
            <a:avLst/>
          </a:prstGeom>
          <a:noFill/>
          <a:ln w="9525">
            <a:noFill/>
          </a:ln>
        </p:spPr>
        <p:txBody>
          <a:bodyPr lIns="0" tIns="0" rIns="0" bIns="0" anchor="t">
            <a:spAutoFit/>
          </a:bodyPr>
          <a:p>
            <a:pPr algn="ctr">
              <a:spcBef>
                <a:spcPct val="50000"/>
              </a:spcBef>
            </a:pPr>
            <a:r>
              <a:rPr lang="en-US" altLang="zh-CN" sz="1200" dirty="0">
                <a:solidFill>
                  <a:srgbClr val="CC00CC"/>
                </a:solidFill>
                <a:latin typeface="Times New Roman" panose="02020603050405020304" pitchFamily="18" charset="0"/>
                <a:ea typeface="宋体" panose="02010600030101010101" pitchFamily="2" charset="-122"/>
              </a:rPr>
              <a:t>mRNA cleavage</a:t>
            </a:r>
            <a:endParaRPr lang="en-AU" altLang="zh-CN" sz="1200" dirty="0">
              <a:solidFill>
                <a:srgbClr val="CC00CC"/>
              </a:solidFill>
              <a:latin typeface="Times New Roman" panose="02020603050405020304" pitchFamily="18" charset="0"/>
              <a:ea typeface="宋体" panose="02010600030101010101" pitchFamily="2" charset="-122"/>
            </a:endParaRPr>
          </a:p>
        </p:txBody>
      </p:sp>
      <p:sp>
        <p:nvSpPr>
          <p:cNvPr id="66596" name="Text Box 42"/>
          <p:cNvSpPr txBox="1"/>
          <p:nvPr/>
        </p:nvSpPr>
        <p:spPr>
          <a:xfrm>
            <a:off x="6996113" y="2871788"/>
            <a:ext cx="1185862" cy="182562"/>
          </a:xfrm>
          <a:prstGeom prst="rect">
            <a:avLst/>
          </a:prstGeom>
          <a:noFill/>
          <a:ln w="9525">
            <a:noFill/>
          </a:ln>
        </p:spPr>
        <p:txBody>
          <a:bodyPr lIns="0" tIns="0" rIns="0" bIns="0" anchor="t">
            <a:spAutoFit/>
          </a:bodyPr>
          <a:p>
            <a:pPr algn="ctr">
              <a:spcBef>
                <a:spcPct val="50000"/>
              </a:spcBef>
            </a:pPr>
            <a:r>
              <a:rPr lang="en-US" altLang="zh-CN" sz="1200" dirty="0">
                <a:solidFill>
                  <a:srgbClr val="CC00CC"/>
                </a:solidFill>
                <a:latin typeface="Times New Roman" panose="02020603050405020304" pitchFamily="18" charset="0"/>
                <a:ea typeface="宋体" panose="02010600030101010101" pitchFamily="2" charset="-122"/>
              </a:rPr>
              <a:t>mRNA cleavage</a:t>
            </a:r>
            <a:endParaRPr lang="en-AU" altLang="zh-CN" sz="1200" dirty="0">
              <a:solidFill>
                <a:srgbClr val="CC00CC"/>
              </a:solidFill>
              <a:latin typeface="Times New Roman" panose="02020603050405020304" pitchFamily="18" charset="0"/>
              <a:ea typeface="宋体" panose="02010600030101010101" pitchFamily="2" charset="-122"/>
            </a:endParaRPr>
          </a:p>
        </p:txBody>
      </p:sp>
      <p:sp>
        <p:nvSpPr>
          <p:cNvPr id="66597" name="Text Box 43"/>
          <p:cNvSpPr txBox="1"/>
          <p:nvPr/>
        </p:nvSpPr>
        <p:spPr>
          <a:xfrm>
            <a:off x="5178425" y="2871788"/>
            <a:ext cx="1671638" cy="365125"/>
          </a:xfrm>
          <a:prstGeom prst="rect">
            <a:avLst/>
          </a:prstGeom>
          <a:noFill/>
          <a:ln w="9525">
            <a:noFill/>
          </a:ln>
        </p:spPr>
        <p:txBody>
          <a:bodyPr lIns="0" tIns="0" rIns="0" bIns="0" anchor="t">
            <a:spAutoFit/>
          </a:bodyPr>
          <a:p>
            <a:pPr algn="ctr">
              <a:spcBef>
                <a:spcPct val="50000"/>
              </a:spcBef>
            </a:pPr>
            <a:r>
              <a:rPr lang="en-US" altLang="zh-CN" sz="1200" dirty="0">
                <a:solidFill>
                  <a:srgbClr val="CC00CC"/>
                </a:solidFill>
                <a:latin typeface="Times New Roman" panose="02020603050405020304" pitchFamily="18" charset="0"/>
                <a:ea typeface="宋体" panose="02010600030101010101" pitchFamily="2" charset="-122"/>
              </a:rPr>
              <a:t>DNA methylation and chromatin remodeling</a:t>
            </a:r>
            <a:endParaRPr lang="en-AU" altLang="zh-CN" sz="1200" dirty="0">
              <a:solidFill>
                <a:srgbClr val="CC00CC"/>
              </a:solidFill>
              <a:latin typeface="Times New Roman" panose="02020603050405020304" pitchFamily="18" charset="0"/>
              <a:ea typeface="宋体" panose="02010600030101010101" pitchFamily="2" charset="-122"/>
            </a:endParaRPr>
          </a:p>
        </p:txBody>
      </p:sp>
      <p:sp>
        <p:nvSpPr>
          <p:cNvPr id="66598" name="Text Box 45"/>
          <p:cNvSpPr txBox="1"/>
          <p:nvPr/>
        </p:nvSpPr>
        <p:spPr>
          <a:xfrm>
            <a:off x="5405438" y="4127500"/>
            <a:ext cx="42386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HEN1</a:t>
            </a:r>
            <a:endParaRPr lang="en-AU" altLang="zh-CN" sz="1200" dirty="0">
              <a:latin typeface="Times New Roman" panose="02020603050405020304" pitchFamily="18" charset="0"/>
              <a:ea typeface="宋体" panose="02010600030101010101" pitchFamily="2" charset="-122"/>
            </a:endParaRPr>
          </a:p>
        </p:txBody>
      </p:sp>
      <p:sp>
        <p:nvSpPr>
          <p:cNvPr id="66599" name="Text Box 46"/>
          <p:cNvSpPr txBox="1"/>
          <p:nvPr/>
        </p:nvSpPr>
        <p:spPr>
          <a:xfrm>
            <a:off x="5405438" y="4318000"/>
            <a:ext cx="42386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DRB?</a:t>
            </a:r>
            <a:endParaRPr lang="en-AU" altLang="zh-CN" sz="1200" dirty="0">
              <a:latin typeface="Times New Roman" panose="02020603050405020304" pitchFamily="18" charset="0"/>
              <a:ea typeface="宋体" panose="02010600030101010101" pitchFamily="2" charset="-122"/>
            </a:endParaRPr>
          </a:p>
        </p:txBody>
      </p:sp>
      <p:sp>
        <p:nvSpPr>
          <p:cNvPr id="66600" name="Text Box 48"/>
          <p:cNvSpPr txBox="1"/>
          <p:nvPr/>
        </p:nvSpPr>
        <p:spPr>
          <a:xfrm>
            <a:off x="7265988" y="3805238"/>
            <a:ext cx="461962" cy="182562"/>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RDR6</a:t>
            </a:r>
            <a:endParaRPr lang="en-AU" altLang="zh-CN" sz="1200" dirty="0">
              <a:latin typeface="Times New Roman" panose="02020603050405020304" pitchFamily="18" charset="0"/>
              <a:ea typeface="宋体" panose="02010600030101010101" pitchFamily="2" charset="-122"/>
            </a:endParaRPr>
          </a:p>
        </p:txBody>
      </p:sp>
      <p:sp>
        <p:nvSpPr>
          <p:cNvPr id="66601" name="Text Box 49"/>
          <p:cNvSpPr txBox="1"/>
          <p:nvPr/>
        </p:nvSpPr>
        <p:spPr>
          <a:xfrm>
            <a:off x="7265988" y="3649663"/>
            <a:ext cx="417512" cy="182562"/>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SGS3</a:t>
            </a:r>
            <a:endParaRPr lang="en-AU" altLang="zh-CN" sz="1200" dirty="0">
              <a:latin typeface="Times New Roman" panose="02020603050405020304" pitchFamily="18" charset="0"/>
              <a:ea typeface="宋体" panose="02010600030101010101" pitchFamily="2" charset="-122"/>
            </a:endParaRPr>
          </a:p>
        </p:txBody>
      </p:sp>
      <p:sp>
        <p:nvSpPr>
          <p:cNvPr id="66602" name="Text Box 50"/>
          <p:cNvSpPr txBox="1"/>
          <p:nvPr/>
        </p:nvSpPr>
        <p:spPr>
          <a:xfrm>
            <a:off x="7265988" y="4114800"/>
            <a:ext cx="44291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DRB?</a:t>
            </a:r>
            <a:endParaRPr lang="en-AU" altLang="zh-CN" sz="1200" dirty="0">
              <a:latin typeface="Times New Roman" panose="02020603050405020304" pitchFamily="18" charset="0"/>
              <a:ea typeface="宋体" panose="02010600030101010101" pitchFamily="2" charset="-122"/>
            </a:endParaRPr>
          </a:p>
        </p:txBody>
      </p:sp>
      <p:sp>
        <p:nvSpPr>
          <p:cNvPr id="66603" name="Text Box 51"/>
          <p:cNvSpPr txBox="1"/>
          <p:nvPr/>
        </p:nvSpPr>
        <p:spPr>
          <a:xfrm>
            <a:off x="7265988" y="3959225"/>
            <a:ext cx="442912" cy="182563"/>
          </a:xfrm>
          <a:prstGeom prst="rect">
            <a:avLst/>
          </a:prstGeom>
          <a:noFill/>
          <a:ln w="9525">
            <a:noFill/>
          </a:ln>
        </p:spPr>
        <p:txBody>
          <a:bodyPr lIns="0" tIns="0" rIns="0" bIns="0" anchor="t">
            <a:spAutoFit/>
          </a:bodyPr>
          <a:p>
            <a:pPr>
              <a:spcBef>
                <a:spcPct val="50000"/>
              </a:spcBef>
            </a:pPr>
            <a:r>
              <a:rPr lang="en-US" altLang="zh-CN" sz="1200" dirty="0">
                <a:latin typeface="Times New Roman" panose="02020603050405020304" pitchFamily="18" charset="0"/>
                <a:ea typeface="宋体" panose="02010600030101010101" pitchFamily="2" charset="-122"/>
              </a:rPr>
              <a:t>HEN1</a:t>
            </a:r>
            <a:endParaRPr lang="en-AU" altLang="zh-CN" sz="1200" dirty="0">
              <a:latin typeface="Times New Roman" panose="02020603050405020304" pitchFamily="18" charset="0"/>
              <a:ea typeface="宋体" panose="02010600030101010101" pitchFamily="2" charset="-122"/>
            </a:endParaRPr>
          </a:p>
        </p:txBody>
      </p:sp>
      <p:sp>
        <p:nvSpPr>
          <p:cNvPr id="9269" name="Line 53"/>
          <p:cNvSpPr/>
          <p:nvPr/>
        </p:nvSpPr>
        <p:spPr>
          <a:xfrm flipV="1">
            <a:off x="2257425" y="3352800"/>
            <a:ext cx="3476625" cy="1362075"/>
          </a:xfrm>
          <a:prstGeom prst="line">
            <a:avLst/>
          </a:prstGeom>
          <a:ln w="28575" cap="flat" cmpd="sng">
            <a:solidFill>
              <a:srgbClr val="008080"/>
            </a:solidFill>
            <a:prstDash val="sysDot"/>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9270" name="Line 54"/>
          <p:cNvSpPr/>
          <p:nvPr/>
        </p:nvSpPr>
        <p:spPr>
          <a:xfrm flipH="1" flipV="1">
            <a:off x="4114800" y="3352800"/>
            <a:ext cx="1657350" cy="1390650"/>
          </a:xfrm>
          <a:prstGeom prst="line">
            <a:avLst/>
          </a:prstGeom>
          <a:ln w="28575" cap="flat" cmpd="sng">
            <a:solidFill>
              <a:srgbClr val="FF0000"/>
            </a:solidFill>
            <a:prstDash val="sysDot"/>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9271" name="Line 55"/>
          <p:cNvSpPr/>
          <p:nvPr/>
        </p:nvSpPr>
        <p:spPr>
          <a:xfrm flipH="1" flipV="1">
            <a:off x="4140200" y="3311525"/>
            <a:ext cx="3495675" cy="1466850"/>
          </a:xfrm>
          <a:prstGeom prst="line">
            <a:avLst/>
          </a:prstGeom>
          <a:ln w="28575" cap="flat" cmpd="sng">
            <a:solidFill>
              <a:srgbClr val="FF0000"/>
            </a:solidFill>
            <a:prstDash val="sysDot"/>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9272" name="Line 56"/>
          <p:cNvSpPr/>
          <p:nvPr/>
        </p:nvSpPr>
        <p:spPr>
          <a:xfrm flipH="1" flipV="1">
            <a:off x="5835650" y="3330575"/>
            <a:ext cx="1857375" cy="1438275"/>
          </a:xfrm>
          <a:prstGeom prst="line">
            <a:avLst/>
          </a:prstGeom>
          <a:ln w="28575" cap="flat" cmpd="sng">
            <a:solidFill>
              <a:srgbClr val="660033"/>
            </a:solidFill>
            <a:prstDash val="sysDot"/>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9273" name="Line 57"/>
          <p:cNvSpPr/>
          <p:nvPr/>
        </p:nvSpPr>
        <p:spPr>
          <a:xfrm flipV="1">
            <a:off x="4119563" y="3435350"/>
            <a:ext cx="1647825" cy="1304925"/>
          </a:xfrm>
          <a:prstGeom prst="line">
            <a:avLst/>
          </a:prstGeom>
          <a:ln w="28575" cap="flat" cmpd="sng">
            <a:solidFill>
              <a:srgbClr val="660033"/>
            </a:solidFill>
            <a:prstDash val="sysDot"/>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66609" name="Text Box 58"/>
          <p:cNvSpPr txBox="1"/>
          <p:nvPr/>
        </p:nvSpPr>
        <p:spPr>
          <a:xfrm>
            <a:off x="3630613" y="4540250"/>
            <a:ext cx="414337" cy="182563"/>
          </a:xfrm>
          <a:prstGeom prst="rect">
            <a:avLst/>
          </a:prstGeom>
          <a:noFill/>
          <a:ln w="9525">
            <a:noFill/>
          </a:ln>
        </p:spPr>
        <p:txBody>
          <a:bodyPr lIns="0" tIns="0" rIns="0" bIns="0" anchor="t">
            <a:spAutoFit/>
          </a:bodyPr>
          <a:p>
            <a:pPr>
              <a:spcBef>
                <a:spcPct val="50000"/>
              </a:spcBef>
            </a:pPr>
            <a:r>
              <a:rPr lang="en-US" altLang="zh-CN" sz="1200" dirty="0">
                <a:solidFill>
                  <a:srgbClr val="FF3300"/>
                </a:solidFill>
                <a:latin typeface="Times New Roman" panose="02020603050405020304" pitchFamily="18" charset="0"/>
                <a:ea typeface="宋体" panose="02010600030101010101" pitchFamily="2" charset="-122"/>
              </a:rPr>
              <a:t>DCL1</a:t>
            </a:r>
            <a:endParaRPr lang="en-AU" altLang="zh-CN" sz="1200" dirty="0">
              <a:solidFill>
                <a:srgbClr val="FF3300"/>
              </a:solidFill>
              <a:latin typeface="Times New Roman" panose="02020603050405020304" pitchFamily="18" charset="0"/>
              <a:ea typeface="宋体" panose="02010600030101010101" pitchFamily="2" charset="-122"/>
            </a:endParaRPr>
          </a:p>
        </p:txBody>
      </p:sp>
      <p:sp>
        <p:nvSpPr>
          <p:cNvPr id="66610" name="Text Box 59"/>
          <p:cNvSpPr txBox="1"/>
          <p:nvPr/>
        </p:nvSpPr>
        <p:spPr>
          <a:xfrm>
            <a:off x="7265988" y="4260850"/>
            <a:ext cx="414337" cy="182563"/>
          </a:xfrm>
          <a:prstGeom prst="rect">
            <a:avLst/>
          </a:prstGeom>
          <a:noFill/>
          <a:ln w="9525">
            <a:noFill/>
          </a:ln>
        </p:spPr>
        <p:txBody>
          <a:bodyPr lIns="0" tIns="0" rIns="0" bIns="0" anchor="t">
            <a:spAutoFit/>
          </a:bodyPr>
          <a:p>
            <a:pPr>
              <a:spcBef>
                <a:spcPct val="50000"/>
              </a:spcBef>
            </a:pPr>
            <a:r>
              <a:rPr lang="en-US" altLang="zh-CN" sz="1200" dirty="0">
                <a:solidFill>
                  <a:srgbClr val="FF3300"/>
                </a:solidFill>
                <a:latin typeface="Times New Roman" panose="02020603050405020304" pitchFamily="18" charset="0"/>
                <a:ea typeface="宋体" panose="02010600030101010101" pitchFamily="2" charset="-122"/>
              </a:rPr>
              <a:t>DCL1</a:t>
            </a:r>
            <a:endParaRPr lang="en-AU" altLang="zh-CN" sz="1200" dirty="0">
              <a:solidFill>
                <a:srgbClr val="FF3300"/>
              </a:solidFill>
              <a:latin typeface="Times New Roman" panose="02020603050405020304" pitchFamily="18" charset="0"/>
              <a:ea typeface="宋体" panose="02010600030101010101" pitchFamily="2" charset="-122"/>
            </a:endParaRPr>
          </a:p>
        </p:txBody>
      </p:sp>
      <p:sp>
        <p:nvSpPr>
          <p:cNvPr id="66611" name="Text Box 62"/>
          <p:cNvSpPr txBox="1"/>
          <p:nvPr/>
        </p:nvSpPr>
        <p:spPr>
          <a:xfrm>
            <a:off x="4792663" y="6540500"/>
            <a:ext cx="4310062" cy="152400"/>
          </a:xfrm>
          <a:prstGeom prst="rect">
            <a:avLst/>
          </a:prstGeom>
          <a:noFill/>
          <a:ln w="9525">
            <a:noFill/>
          </a:ln>
        </p:spPr>
        <p:txBody>
          <a:bodyPr lIns="0" tIns="0" rIns="0" bIns="0" anchor="t">
            <a:spAutoFit/>
          </a:bodyPr>
          <a:p>
            <a:pPr>
              <a:spcBef>
                <a:spcPct val="50000"/>
              </a:spcBef>
            </a:pPr>
            <a:r>
              <a:rPr lang="en-US" altLang="zh-CN" dirty="0">
                <a:latin typeface="Times New Roman" panose="02020603050405020304" pitchFamily="18" charset="0"/>
                <a:ea typeface="宋体" panose="02010600030101010101" pitchFamily="2" charset="-122"/>
              </a:rPr>
              <a:t>Xie </a:t>
            </a:r>
            <a:r>
              <a:rPr lang="en-US" altLang="zh-CN" i="1" dirty="0">
                <a:latin typeface="Times New Roman" panose="02020603050405020304" pitchFamily="18" charset="0"/>
                <a:ea typeface="宋体" panose="02010600030101010101" pitchFamily="2" charset="-122"/>
              </a:rPr>
              <a:t>et al</a:t>
            </a:r>
            <a:r>
              <a:rPr lang="en-US" altLang="zh-CN" dirty="0">
                <a:latin typeface="Times New Roman" panose="02020603050405020304" pitchFamily="18" charset="0"/>
                <a:ea typeface="宋体" panose="02010600030101010101" pitchFamily="2" charset="-122"/>
              </a:rPr>
              <a:t>., 2004; Borsani </a:t>
            </a:r>
            <a:r>
              <a:rPr lang="en-US" altLang="zh-CN" i="1" dirty="0">
                <a:latin typeface="Times New Roman" panose="02020603050405020304" pitchFamily="18" charset="0"/>
                <a:ea typeface="宋体" panose="02010600030101010101" pitchFamily="2" charset="-122"/>
              </a:rPr>
              <a:t>et al</a:t>
            </a:r>
            <a:r>
              <a:rPr lang="en-US" altLang="zh-CN" dirty="0">
                <a:latin typeface="Times New Roman" panose="02020603050405020304" pitchFamily="18" charset="0"/>
                <a:ea typeface="宋体" panose="02010600030101010101" pitchFamily="2" charset="-122"/>
              </a:rPr>
              <a:t>., 2005; Gasciolli </a:t>
            </a:r>
            <a:r>
              <a:rPr lang="en-US" altLang="zh-CN" i="1" dirty="0">
                <a:latin typeface="Times New Roman" panose="02020603050405020304" pitchFamily="18" charset="0"/>
                <a:ea typeface="宋体" panose="02010600030101010101" pitchFamily="2" charset="-122"/>
              </a:rPr>
              <a:t>et al.,</a:t>
            </a:r>
            <a:r>
              <a:rPr lang="en-US" altLang="zh-CN" dirty="0">
                <a:latin typeface="Times New Roman" panose="02020603050405020304" pitchFamily="18" charset="0"/>
                <a:ea typeface="宋体" panose="02010600030101010101" pitchFamily="2" charset="-122"/>
              </a:rPr>
              <a:t> 2005; Henderson </a:t>
            </a:r>
            <a:r>
              <a:rPr lang="en-US" altLang="zh-CN" i="1" dirty="0">
                <a:latin typeface="Times New Roman" panose="02020603050405020304" pitchFamily="18" charset="0"/>
                <a:ea typeface="宋体" panose="02010600030101010101" pitchFamily="2" charset="-122"/>
              </a:rPr>
              <a:t>et al.,</a:t>
            </a:r>
            <a:r>
              <a:rPr lang="en-US" altLang="zh-CN" dirty="0">
                <a:latin typeface="Times New Roman" panose="02020603050405020304" pitchFamily="18" charset="0"/>
                <a:ea typeface="宋体" panose="02010600030101010101" pitchFamily="2" charset="-122"/>
              </a:rPr>
              <a:t> 2006</a:t>
            </a:r>
            <a:endParaRPr lang="en-AU" altLang="zh-CN" dirty="0">
              <a:latin typeface="Times New Roman" panose="02020603050405020304" pitchFamily="18" charset="0"/>
              <a:ea typeface="宋体" panose="02010600030101010101" pitchFamily="2" charset="-122"/>
            </a:endParaRPr>
          </a:p>
        </p:txBody>
      </p:sp>
      <p:sp>
        <p:nvSpPr>
          <p:cNvPr id="66612" name="Text Box 63"/>
          <p:cNvSpPr txBox="1"/>
          <p:nvPr/>
        </p:nvSpPr>
        <p:spPr>
          <a:xfrm>
            <a:off x="346075" y="5632450"/>
            <a:ext cx="8535988" cy="365125"/>
          </a:xfrm>
          <a:prstGeom prst="rect">
            <a:avLst/>
          </a:prstGeom>
          <a:noFill/>
          <a:ln w="9525">
            <a:noFill/>
          </a:ln>
        </p:spPr>
        <p:txBody>
          <a:bodyPr lIns="0" tIns="0" rIns="0" bIns="0" anchor="t">
            <a:spAutoFit/>
          </a:bodyPr>
          <a:p>
            <a:pPr algn="ctr">
              <a:spcBef>
                <a:spcPct val="50000"/>
              </a:spcBef>
            </a:pPr>
            <a:r>
              <a:rPr lang="en-US" altLang="zh-CN" sz="1200" dirty="0">
                <a:solidFill>
                  <a:srgbClr val="0033CC"/>
                </a:solidFill>
                <a:latin typeface="Times New Roman" panose="02020603050405020304" pitchFamily="18" charset="0"/>
                <a:ea typeface="宋体" panose="02010600030101010101" pitchFamily="2" charset="-122"/>
              </a:rPr>
              <a:t>ta-siRNA</a:t>
            </a:r>
            <a:r>
              <a:rPr lang="en-US" altLang="zh-CN" sz="1200" dirty="0">
                <a:latin typeface="Times New Roman" panose="02020603050405020304" pitchFamily="18" charset="0"/>
                <a:ea typeface="宋体" panose="02010600030101010101" pitchFamily="2" charset="-122"/>
              </a:rPr>
              <a:t>: </a:t>
            </a:r>
            <a:r>
              <a:rPr lang="en-US" altLang="zh-CN" sz="1200" i="1" dirty="0">
                <a:latin typeface="Times New Roman" panose="02020603050405020304" pitchFamily="18" charset="0"/>
                <a:ea typeface="宋体" panose="02010600030101010101" pitchFamily="2" charset="-122"/>
              </a:rPr>
              <a:t>trans</a:t>
            </a:r>
            <a:r>
              <a:rPr lang="en-US" altLang="zh-CN" sz="1200" dirty="0">
                <a:latin typeface="Times New Roman" panose="02020603050405020304" pitchFamily="18" charset="0"/>
                <a:ea typeface="宋体" panose="02010600030101010101" pitchFamily="2" charset="-122"/>
              </a:rPr>
              <a:t>-siRNA; </a:t>
            </a:r>
            <a:r>
              <a:rPr lang="en-US" altLang="zh-CN" sz="1200" dirty="0">
                <a:solidFill>
                  <a:srgbClr val="0033CC"/>
                </a:solidFill>
                <a:latin typeface="Times New Roman" panose="02020603050405020304" pitchFamily="18" charset="0"/>
                <a:ea typeface="宋体" panose="02010600030101010101" pitchFamily="2" charset="-122"/>
              </a:rPr>
              <a:t>na-siRNA:</a:t>
            </a:r>
            <a:r>
              <a:rPr lang="en-US" altLang="zh-CN" sz="1200" dirty="0">
                <a:latin typeface="Times New Roman" panose="02020603050405020304" pitchFamily="18" charset="0"/>
                <a:ea typeface="宋体" panose="02010600030101010101" pitchFamily="2" charset="-122"/>
              </a:rPr>
              <a:t> natural </a:t>
            </a:r>
            <a:r>
              <a:rPr lang="en-US" altLang="zh-CN" sz="1200" i="1" dirty="0">
                <a:latin typeface="Times New Roman" panose="02020603050405020304" pitchFamily="18" charset="0"/>
                <a:ea typeface="宋体" panose="02010600030101010101" pitchFamily="2" charset="-122"/>
              </a:rPr>
              <a:t>cis</a:t>
            </a:r>
            <a:r>
              <a:rPr lang="en-US" altLang="zh-CN" sz="1200" dirty="0">
                <a:latin typeface="Times New Roman" panose="02020603050405020304" pitchFamily="18" charset="0"/>
                <a:ea typeface="宋体" panose="02010600030101010101" pitchFamily="2" charset="-122"/>
              </a:rPr>
              <a:t>-antisense siRNA; </a:t>
            </a:r>
            <a:r>
              <a:rPr lang="en-US" altLang="zh-CN" sz="1200" dirty="0">
                <a:solidFill>
                  <a:srgbClr val="0033CC"/>
                </a:solidFill>
                <a:latin typeface="Times New Roman" panose="02020603050405020304" pitchFamily="18" charset="0"/>
                <a:ea typeface="宋体" panose="02010600030101010101" pitchFamily="2" charset="-122"/>
              </a:rPr>
              <a:t>hc-siRNA</a:t>
            </a:r>
            <a:r>
              <a:rPr lang="en-US" altLang="zh-CN" sz="1200" dirty="0">
                <a:latin typeface="Times New Roman" panose="02020603050405020304" pitchFamily="18" charset="0"/>
                <a:ea typeface="宋体" panose="02010600030101010101" pitchFamily="2" charset="-122"/>
              </a:rPr>
              <a:t>: heterchromatin siRNA; </a:t>
            </a:r>
            <a:r>
              <a:rPr lang="en-US" altLang="zh-CN" sz="1200" dirty="0">
                <a:solidFill>
                  <a:srgbClr val="0033CC"/>
                </a:solidFill>
                <a:latin typeface="Times New Roman" panose="02020603050405020304" pitchFamily="18" charset="0"/>
                <a:ea typeface="宋体" panose="02010600030101010101" pitchFamily="2" charset="-122"/>
              </a:rPr>
              <a:t>DRB</a:t>
            </a:r>
            <a:r>
              <a:rPr lang="en-US" altLang="zh-CN" sz="1200" dirty="0">
                <a:latin typeface="Times New Roman" panose="02020603050405020304" pitchFamily="18" charset="0"/>
                <a:ea typeface="宋体" panose="02010600030101010101" pitchFamily="2" charset="-122"/>
              </a:rPr>
              <a:t>:dsRNA-BINDING PROTEIN; </a:t>
            </a:r>
            <a:r>
              <a:rPr lang="en-US" altLang="zh-CN" sz="1200" dirty="0">
                <a:solidFill>
                  <a:srgbClr val="0033CC"/>
                </a:solidFill>
                <a:latin typeface="Times New Roman" panose="02020603050405020304" pitchFamily="18" charset="0"/>
                <a:ea typeface="宋体" panose="02010600030101010101" pitchFamily="2" charset="-122"/>
              </a:rPr>
              <a:t>HEN1</a:t>
            </a:r>
            <a:r>
              <a:rPr lang="en-US" altLang="zh-CN" sz="1200" dirty="0">
                <a:latin typeface="Times New Roman" panose="02020603050405020304" pitchFamily="18" charset="0"/>
                <a:ea typeface="宋体" panose="02010600030101010101" pitchFamily="2" charset="-122"/>
              </a:rPr>
              <a:t>: HUA ENHANCER 1; </a:t>
            </a:r>
            <a:r>
              <a:rPr lang="en-US" altLang="zh-CN" sz="1200" dirty="0">
                <a:solidFill>
                  <a:srgbClr val="0033CC"/>
                </a:solidFill>
                <a:latin typeface="Times New Roman" panose="02020603050405020304" pitchFamily="18" charset="0"/>
                <a:ea typeface="宋体" panose="02010600030101010101" pitchFamily="2" charset="-122"/>
              </a:rPr>
              <a:t>RDR</a:t>
            </a:r>
            <a:r>
              <a:rPr lang="en-US" altLang="zh-CN" sz="1200" dirty="0">
                <a:latin typeface="Times New Roman" panose="02020603050405020304" pitchFamily="18" charset="0"/>
                <a:ea typeface="宋体" panose="02010600030101010101" pitchFamily="2" charset="-122"/>
              </a:rPr>
              <a:t>: RNA-DEPENDENT RNA POLYMERASE; </a:t>
            </a:r>
            <a:r>
              <a:rPr lang="en-US" altLang="zh-CN" sz="1200" dirty="0">
                <a:solidFill>
                  <a:srgbClr val="0033CC"/>
                </a:solidFill>
                <a:latin typeface="Times New Roman" panose="02020603050405020304" pitchFamily="18" charset="0"/>
                <a:ea typeface="宋体" panose="02010600030101010101" pitchFamily="2" charset="-122"/>
              </a:rPr>
              <a:t>SGS3:</a:t>
            </a:r>
            <a:r>
              <a:rPr lang="en-US" altLang="zh-CN" sz="1200" dirty="0">
                <a:latin typeface="Times New Roman" panose="02020603050405020304" pitchFamily="18" charset="0"/>
                <a:ea typeface="宋体" panose="02010600030101010101" pitchFamily="2" charset="-122"/>
              </a:rPr>
              <a:t> SUPPRESSOR OF GENE SILENCING 3</a:t>
            </a:r>
            <a:endParaRPr lang="en-AU" altLang="zh-CN" sz="1200" dirty="0">
              <a:latin typeface="Times New Roman" panose="02020603050405020304" pitchFamily="18"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273"/>
                                        </p:tgtEl>
                                        <p:attrNameLst>
                                          <p:attrName>style.visibility</p:attrName>
                                        </p:attrNameLst>
                                      </p:cBhvr>
                                      <p:to>
                                        <p:strVal val="visible"/>
                                      </p:to>
                                    </p:set>
                                    <p:animEffect transition="in" filter="box(in)">
                                      <p:cBhvr>
                                        <p:cTn id="7" dur="500"/>
                                        <p:tgtEl>
                                          <p:spTgt spid="9273"/>
                                        </p:tgtEl>
                                      </p:cBhvr>
                                    </p:animEffect>
                                  </p:childTnLst>
                                </p:cTn>
                              </p:par>
                              <p:par>
                                <p:cTn id="8" presetID="4" presetClass="entr" presetSubtype="16" fill="hold" nodeType="withEffect">
                                  <p:stCondLst>
                                    <p:cond delay="0"/>
                                  </p:stCondLst>
                                  <p:childTnLst>
                                    <p:set>
                                      <p:cBhvr>
                                        <p:cTn id="9" dur="1" fill="hold">
                                          <p:stCondLst>
                                            <p:cond delay="0"/>
                                          </p:stCondLst>
                                        </p:cTn>
                                        <p:tgtEl>
                                          <p:spTgt spid="9272"/>
                                        </p:tgtEl>
                                        <p:attrNameLst>
                                          <p:attrName>style.visibility</p:attrName>
                                        </p:attrNameLst>
                                      </p:cBhvr>
                                      <p:to>
                                        <p:strVal val="visible"/>
                                      </p:to>
                                    </p:set>
                                    <p:animEffect transition="in" filter="box(in)">
                                      <p:cBhvr>
                                        <p:cTn id="10" dur="500"/>
                                        <p:tgtEl>
                                          <p:spTgt spid="927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9270"/>
                                        </p:tgtEl>
                                        <p:attrNameLst>
                                          <p:attrName>style.visibility</p:attrName>
                                        </p:attrNameLst>
                                      </p:cBhvr>
                                      <p:to>
                                        <p:strVal val="visible"/>
                                      </p:to>
                                    </p:set>
                                    <p:animEffect transition="in" filter="box(in)">
                                      <p:cBhvr>
                                        <p:cTn id="15" dur="500"/>
                                        <p:tgtEl>
                                          <p:spTgt spid="9270"/>
                                        </p:tgtEl>
                                      </p:cBhvr>
                                    </p:animEffect>
                                  </p:childTnLst>
                                </p:cTn>
                              </p:par>
                              <p:par>
                                <p:cTn id="16" presetID="4" presetClass="entr" presetSubtype="16" fill="hold" nodeType="withEffect">
                                  <p:stCondLst>
                                    <p:cond delay="0"/>
                                  </p:stCondLst>
                                  <p:childTnLst>
                                    <p:set>
                                      <p:cBhvr>
                                        <p:cTn id="17" dur="1" fill="hold">
                                          <p:stCondLst>
                                            <p:cond delay="0"/>
                                          </p:stCondLst>
                                        </p:cTn>
                                        <p:tgtEl>
                                          <p:spTgt spid="9271"/>
                                        </p:tgtEl>
                                        <p:attrNameLst>
                                          <p:attrName>style.visibility</p:attrName>
                                        </p:attrNameLst>
                                      </p:cBhvr>
                                      <p:to>
                                        <p:strVal val="visible"/>
                                      </p:to>
                                    </p:set>
                                    <p:animEffect transition="in" filter="box(in)">
                                      <p:cBhvr>
                                        <p:cTn id="18" dur="500"/>
                                        <p:tgtEl>
                                          <p:spTgt spid="9271"/>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9269"/>
                                        </p:tgtEl>
                                        <p:attrNameLst>
                                          <p:attrName>style.visibility</p:attrName>
                                        </p:attrNameLst>
                                      </p:cBhvr>
                                      <p:to>
                                        <p:strVal val="visible"/>
                                      </p:to>
                                    </p:set>
                                    <p:animEffect transition="in" filter="box(in)">
                                      <p:cBhvr>
                                        <p:cTn id="23" dur="500"/>
                                        <p:tgtEl>
                                          <p:spTgt spid="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9633" name="内容占位符 5"/>
          <p:cNvPicPr>
            <a:picLocks noGrp="1" noChangeAspect="1"/>
          </p:cNvPicPr>
          <p:nvPr/>
        </p:nvPicPr>
        <p:blipFill>
          <a:blip r:embed="rId1"/>
          <a:stretch>
            <a:fillRect/>
          </a:stretch>
        </p:blipFill>
        <p:spPr>
          <a:xfrm>
            <a:off x="371475" y="127000"/>
            <a:ext cx="8545513" cy="6359525"/>
          </a:xfrm>
          <a:prstGeom prst="rect">
            <a:avLst/>
          </a:prstGeom>
          <a:noFill/>
          <a:ln w="9525">
            <a:noFill/>
          </a:ln>
        </p:spPr>
      </p:pic>
      <p:sp>
        <p:nvSpPr>
          <p:cNvPr id="69634" name="TextBox 3"/>
          <p:cNvSpPr txBox="1"/>
          <p:nvPr/>
        </p:nvSpPr>
        <p:spPr>
          <a:xfrm>
            <a:off x="6081713" y="6505575"/>
            <a:ext cx="1874837" cy="307975"/>
          </a:xfrm>
          <a:prstGeom prst="rect">
            <a:avLst/>
          </a:prstGeom>
          <a:noFill/>
          <a:ln w="9525">
            <a:noFill/>
          </a:ln>
        </p:spPr>
        <p:txBody>
          <a:bodyPr wrap="none" anchor="t">
            <a:spAutoFit/>
          </a:bodyPr>
          <a:p>
            <a:r>
              <a:rPr lang="en-US" altLang="zh-CN" sz="1400" dirty="0">
                <a:latin typeface="Times New Roman" panose="02020603050405020304" pitchFamily="18" charset="0"/>
                <a:ea typeface="宋体" panose="02010600030101010101" pitchFamily="2" charset="-122"/>
              </a:rPr>
              <a:t>(Khraiwesh </a:t>
            </a:r>
            <a:r>
              <a:rPr lang="en-US" altLang="zh-CN" sz="1400" i="1" dirty="0">
                <a:latin typeface="Times New Roman" panose="02020603050405020304" pitchFamily="18" charset="0"/>
                <a:ea typeface="宋体" panose="02010600030101010101" pitchFamily="2" charset="-122"/>
              </a:rPr>
              <a:t>et al</a:t>
            </a:r>
            <a:r>
              <a:rPr lang="en-US" altLang="zh-CN" sz="1400" dirty="0">
                <a:latin typeface="Times New Roman" panose="02020603050405020304" pitchFamily="18" charset="0"/>
                <a:ea typeface="宋体" panose="02010600030101010101" pitchFamily="2" charset="-122"/>
              </a:rPr>
              <a:t>. 2011)</a:t>
            </a:r>
            <a:endParaRPr lang="zh-CN" altLang="en-US" sz="1400" dirty="0">
              <a:latin typeface="Times New Roman" panose="02020603050405020304" pitchFamily="18" charset="0"/>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标题 1"/>
          <p:cNvSpPr>
            <a:spLocks noGrp="1"/>
          </p:cNvSpPr>
          <p:nvPr>
            <p:ph type="title"/>
          </p:nvPr>
        </p:nvSpPr>
        <p:spPr/>
        <p:txBody>
          <a:bodyPr anchor="ctr"/>
          <a:p>
            <a:endParaRPr lang="zh-CN" altLang="en-US"/>
          </a:p>
        </p:txBody>
      </p:sp>
      <p:sp>
        <p:nvSpPr>
          <p:cNvPr id="8194" name="文本占位符 2"/>
          <p:cNvSpPr>
            <a:spLocks noGrp="1"/>
          </p:cNvSpPr>
          <p:nvPr>
            <p:ph type="body" sz="half" idx="1"/>
          </p:nvPr>
        </p:nvSpPr>
        <p:spPr>
          <a:xfrm>
            <a:off x="1220788" y="4730750"/>
            <a:ext cx="6629400" cy="4114800"/>
          </a:xfrm>
        </p:spPr>
        <p:txBody>
          <a:bodyPr anchor="t"/>
          <a:p>
            <a:pPr marL="0" indent="0">
              <a:buNone/>
            </a:pPr>
            <a:r>
              <a:rPr lang="zh-CN" altLang="en-US"/>
              <a:t>不同生物基因组构成比较模式图</a:t>
            </a:r>
            <a:endParaRPr lang="zh-CN" altLang="en-US"/>
          </a:p>
        </p:txBody>
      </p:sp>
      <p:graphicFrame>
        <p:nvGraphicFramePr>
          <p:cNvPr id="8195" name="联机映像占位符 4"/>
          <p:cNvGraphicFramePr>
            <a:graphicFrameLocks noGrp="1" noChangeAspect="1"/>
          </p:cNvGraphicFramePr>
          <p:nvPr>
            <p:ph type="clipArt" sz="half" idx="2"/>
          </p:nvPr>
        </p:nvGraphicFramePr>
        <p:xfrm>
          <a:off x="1528763" y="1479550"/>
          <a:ext cx="5172075" cy="5000625"/>
        </p:xfrm>
        <a:graphic>
          <a:graphicData uri="http://schemas.openxmlformats.org/presentationml/2006/ole">
            <mc:AlternateContent xmlns:mc="http://schemas.openxmlformats.org/markup-compatibility/2006">
              <mc:Choice xmlns:v="urn:schemas-microsoft-com:vml" Requires="v">
                <p:oleObj spid="_x0000_s3076" name="" r:id="rId1" imgW="3338195" imgH="3220720" progId="Word.Document.8">
                  <p:embed/>
                </p:oleObj>
              </mc:Choice>
              <mc:Fallback>
                <p:oleObj name="" r:id="rId1" imgW="3338195" imgH="3220720" progId="Word.Document.8">
                  <p:embed/>
                  <p:pic>
                    <p:nvPicPr>
                      <p:cNvPr id="0" name="图片 3075"/>
                      <p:cNvPicPr/>
                      <p:nvPr/>
                    </p:nvPicPr>
                    <p:blipFill>
                      <a:blip r:embed="rId2"/>
                      <a:stretch>
                        <a:fillRect/>
                      </a:stretch>
                    </p:blipFill>
                    <p:spPr>
                      <a:xfrm>
                        <a:off x="1528763" y="1479550"/>
                        <a:ext cx="5172075" cy="5000625"/>
                      </a:xfrm>
                      <a:prstGeom prst="rect">
                        <a:avLst/>
                      </a:prstGeom>
                      <a:noFill/>
                      <a:ln w="38100">
                        <a:miter/>
                      </a:ln>
                    </p:spPr>
                  </p:pic>
                </p:oleObj>
              </mc:Fallback>
            </mc:AlternateContent>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Rectangle 5"/>
          <p:cNvSpPr/>
          <p:nvPr/>
        </p:nvSpPr>
        <p:spPr>
          <a:xfrm>
            <a:off x="685800" y="366713"/>
            <a:ext cx="7439025" cy="990600"/>
          </a:xfrm>
          <a:prstGeom prst="rect">
            <a:avLst/>
          </a:prstGeom>
          <a:noFill/>
          <a:ln w="9525">
            <a:noFill/>
          </a:ln>
        </p:spPr>
        <p:txBody>
          <a:bodyPr anchor="ctr"/>
          <a:p>
            <a:pPr algn="ctr"/>
            <a:r>
              <a:rPr lang="en-US" altLang="zh-CN" sz="3200" b="1" dirty="0">
                <a:solidFill>
                  <a:schemeClr val="tx2"/>
                </a:solidFill>
                <a:latin typeface="Arial" panose="020B0604020202020204" pitchFamily="34" charset="0"/>
                <a:ea typeface="宋体" panose="02010600030101010101" pitchFamily="2" charset="-122"/>
              </a:rPr>
              <a:t>Comparison of miRNAs and siRNAs</a:t>
            </a:r>
            <a:endParaRPr lang="en-AU" altLang="zh-CN" sz="3200" b="1" dirty="0">
              <a:solidFill>
                <a:schemeClr val="tx2"/>
              </a:solidFill>
              <a:latin typeface="Arial" panose="020B0604020202020204" pitchFamily="34" charset="0"/>
              <a:ea typeface="宋体" panose="02010600030101010101" pitchFamily="2" charset="-122"/>
            </a:endParaRPr>
          </a:p>
        </p:txBody>
      </p:sp>
      <p:graphicFrame>
        <p:nvGraphicFramePr>
          <p:cNvPr id="25763" name="Group 163"/>
          <p:cNvGraphicFramePr>
            <a:graphicFrameLocks noGrp="1"/>
          </p:cNvGraphicFramePr>
          <p:nvPr/>
        </p:nvGraphicFramePr>
        <p:xfrm>
          <a:off x="544513" y="1771650"/>
          <a:ext cx="8475663" cy="4995863"/>
        </p:xfrm>
        <a:graphic>
          <a:graphicData uri="http://schemas.openxmlformats.org/drawingml/2006/table">
            <a:tbl>
              <a:tblPr/>
              <a:tblGrid>
                <a:gridCol w="1655762"/>
                <a:gridCol w="3238500"/>
                <a:gridCol w="3581400"/>
              </a:tblGrid>
              <a:tr h="406349">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20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miRNAs</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siRNAs</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127">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Dicer</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DCL1</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DCL1-4</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6574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Size</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21 </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21-24</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a:noFill/>
                    </a:lnB>
                    <a:lnTlToBr>
                      <a:noFill/>
                    </a:lnTlToBr>
                    <a:lnBlToTr>
                      <a:noFill/>
                    </a:lnBlToTr>
                    <a:noFill/>
                  </a:tcPr>
                </a:tc>
              </a:tr>
              <a:tr h="36574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5’ end</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Mostly U</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Mostly A for 24-mers</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a:noFill/>
                    </a:lnB>
                    <a:lnTlToBr>
                      <a:noFill/>
                    </a:lnTlToBr>
                    <a:lnBlToTr>
                      <a:noFill/>
                    </a:lnBlToTr>
                    <a:noFill/>
                  </a:tcPr>
                </a:tc>
              </a:tr>
              <a:tr h="584127">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Origin</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Mostly intergenic region</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Transposable-element, repeat sequence, heterochromatic sequence</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a:noFill/>
                    </a:lnB>
                    <a:lnTlToBr>
                      <a:noFill/>
                    </a:lnTlToBr>
                    <a:lnBlToTr>
                      <a:noFill/>
                    </a:lnBlToTr>
                    <a:noFill/>
                  </a:tcPr>
                </a:tc>
              </a:tr>
              <a:tr h="36574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Precursor</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Hairpin pri-miRNA</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Long dsRNA</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a:noFill/>
                    </a:lnB>
                    <a:lnTlToBr>
                      <a:noFill/>
                    </a:lnTlToBr>
                    <a:lnBlToTr>
                      <a:noFill/>
                    </a:lnBlToTr>
                    <a:noFill/>
                  </a:tcPr>
                </a:tc>
              </a:tr>
              <a:tr h="640065">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Copy number</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One pre-miRNA, one miRNA (one arm of the foldback structure)</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One precursor, many siRNA (both strands of the precursor)</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a:noFill/>
                    </a:lnB>
                    <a:lnTlToBr>
                      <a:noFill/>
                    </a:lnTlToBr>
                    <a:lnBlToTr>
                      <a:noFill/>
                    </a:lnBlToTr>
                    <a:noFill/>
                  </a:tcPr>
                </a:tc>
              </a:tr>
              <a:tr h="365746">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Conservation</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Yes</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No</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a:noFill/>
                    </a:lnB>
                    <a:lnTlToBr>
                      <a:noFill/>
                    </a:lnTlToBr>
                    <a:lnBlToTr>
                      <a:noFill/>
                    </a:lnBlToTr>
                    <a:noFill/>
                  </a:tcPr>
                </a:tc>
              </a:tr>
              <a:tr h="466667">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Target gene</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1" u="none" strike="noStrike" cap="none" normalizeH="0" baseline="0" smtClean="0">
                          <a:ln>
                            <a:noFill/>
                          </a:ln>
                          <a:solidFill>
                            <a:schemeClr val="tx1"/>
                          </a:solidFill>
                          <a:effectLst/>
                          <a:latin typeface="Arial" panose="020B0604020202020204" pitchFamily="34" charset="0"/>
                        </a:rPr>
                        <a:t>trans</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1" u="none" strike="noStrike" cap="none" normalizeH="0" baseline="0" smtClean="0">
                          <a:ln>
                            <a:noFill/>
                          </a:ln>
                          <a:solidFill>
                            <a:schemeClr val="tx1"/>
                          </a:solidFill>
                          <a:effectLst/>
                          <a:latin typeface="Arial" panose="020B0604020202020204" pitchFamily="34" charset="0"/>
                        </a:rPr>
                        <a:t>cis</a:t>
                      </a:r>
                      <a:r>
                        <a:rPr kumimoji="0" lang="en-US" sz="1500" b="0" i="0" u="none" strike="noStrike" cap="none" normalizeH="0" baseline="0" smtClean="0">
                          <a:ln>
                            <a:noFill/>
                          </a:ln>
                          <a:solidFill>
                            <a:schemeClr val="tx1"/>
                          </a:solidFill>
                          <a:effectLst/>
                          <a:latin typeface="Arial" panose="020B0604020202020204" pitchFamily="34" charset="0"/>
                        </a:rPr>
                        <a:t> and </a:t>
                      </a:r>
                      <a:r>
                        <a:rPr kumimoji="0" lang="en-US" sz="1500" b="0" i="1" u="none" strike="noStrike" cap="none" normalizeH="0" baseline="0" smtClean="0">
                          <a:ln>
                            <a:noFill/>
                          </a:ln>
                          <a:solidFill>
                            <a:schemeClr val="tx1"/>
                          </a:solidFill>
                          <a:effectLst/>
                          <a:latin typeface="Arial" panose="020B0604020202020204" pitchFamily="34" charset="0"/>
                        </a:rPr>
                        <a:t>trans</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a:noFill/>
                    </a:lnB>
                    <a:lnTlToBr>
                      <a:noFill/>
                    </a:lnTlToBr>
                    <a:lnBlToTr>
                      <a:noFill/>
                    </a:lnBlToTr>
                    <a:noFill/>
                  </a:tcPr>
                </a:tc>
              </a:tr>
              <a:tr h="1051543">
                <a:tc>
                  <a:txBody>
                    <a:bodyPr/>
                    <a:lstStyle/>
                    <a:p>
                      <a:pPr marL="0" marR="0" lvl="0" indent="0" algn="l" defTabSz="914400" rtl="0" eaLnBrk="1" fontAlgn="base" latinLnBrk="0" hangingPunct="1">
                        <a:lnSpc>
                          <a:spcPct val="7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Function</a:t>
                      </a:r>
                      <a:endParaRPr kumimoji="0" lang="en-US" sz="1800" b="1" i="0" u="none" strike="noStrike" cap="none" normalizeH="0" baseline="0" smtClean="0">
                        <a:ln>
                          <a:noFill/>
                        </a:ln>
                        <a:solidFill>
                          <a:srgbClr val="0066FF"/>
                        </a:solidFill>
                        <a:effectLst/>
                        <a:latin typeface="Arial" panose="020B0604020202020204" pitchFamily="34" charset="0"/>
                      </a:endParaRPr>
                    </a:p>
                    <a:p>
                      <a:pPr marL="0" marR="0" lvl="0" indent="0" algn="l" defTabSz="914400" rtl="0" eaLnBrk="1" fontAlgn="base" latinLnBrk="0" hangingPunct="1">
                        <a:lnSpc>
                          <a:spcPct val="70000"/>
                        </a:lnSpc>
                        <a:spcBef>
                          <a:spcPct val="20000"/>
                        </a:spcBef>
                        <a:spcAft>
                          <a:spcPct val="0"/>
                        </a:spcAft>
                        <a:buClrTx/>
                        <a:buSzTx/>
                        <a:buFontTx/>
                        <a:buNone/>
                      </a:pPr>
                      <a:endParaRPr kumimoji="0" lang="en-US" sz="1800" b="1" i="0" u="none" strike="noStrike" cap="none" normalizeH="0" baseline="0" smtClean="0">
                        <a:ln>
                          <a:noFill/>
                        </a:ln>
                        <a:solidFill>
                          <a:srgbClr val="0066FF"/>
                        </a:solidFill>
                        <a:effectLst/>
                        <a:latin typeface="Arial" panose="020B0604020202020204" pitchFamily="34" charset="0"/>
                      </a:endParaRPr>
                    </a:p>
                    <a:p>
                      <a:pPr marL="0" marR="0" lvl="0" indent="0" algn="l" defTabSz="914400" rtl="0" eaLnBrk="1" fontAlgn="base" latinLnBrk="0" hangingPunct="1">
                        <a:lnSpc>
                          <a:spcPct val="70000"/>
                        </a:lnSpc>
                        <a:spcBef>
                          <a:spcPct val="20000"/>
                        </a:spcBef>
                        <a:spcAft>
                          <a:spcPct val="0"/>
                        </a:spcAft>
                        <a:buClrTx/>
                        <a:buSzTx/>
                        <a:buFontTx/>
                        <a:buNone/>
                      </a:pPr>
                      <a:r>
                        <a:rPr kumimoji="0" lang="en-US" sz="1800" b="1" i="0" u="none" strike="noStrike" cap="none" normalizeH="0" baseline="0" smtClean="0">
                          <a:ln>
                            <a:noFill/>
                          </a:ln>
                          <a:solidFill>
                            <a:srgbClr val="0066FF"/>
                          </a:solidFill>
                          <a:effectLst/>
                          <a:latin typeface="Arial" panose="020B0604020202020204" pitchFamily="34" charset="0"/>
                        </a:rPr>
                        <a:t>Mechanism</a:t>
                      </a:r>
                      <a:endParaRPr kumimoji="0" lang="en-US" sz="1800" b="1" i="0" u="none" strike="noStrike" cap="none" normalizeH="0" baseline="0" smtClean="0">
                        <a:ln>
                          <a:noFill/>
                        </a:ln>
                        <a:solidFill>
                          <a:srgbClr val="0066FF"/>
                        </a:solidFill>
                        <a:effectLst/>
                        <a:latin typeface="Arial" panose="020B0604020202020204" pitchFamily="34" charset="0"/>
                      </a:endParaRPr>
                    </a:p>
                  </a:txBody>
                  <a:tcPr marT="45714" marB="45714"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developmental regulation and stress response</a:t>
                      </a:r>
                      <a:endParaRPr kumimoji="0" lang="en-US" sz="15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smtClean="0">
                          <a:ln>
                            <a:noFill/>
                          </a:ln>
                          <a:solidFill>
                            <a:schemeClr val="tx1"/>
                          </a:solidFill>
                          <a:effectLst/>
                          <a:latin typeface="Arial" panose="020B0604020202020204" pitchFamily="34" charset="0"/>
                        </a:rPr>
                        <a:t>mRNA cleavage or translational repression</a:t>
                      </a:r>
                      <a:endParaRPr kumimoji="0" lang="en-US" sz="1500" b="0" i="0" u="none" strike="noStrike" cap="none" normalizeH="0" baseline="0" smtClean="0">
                        <a:ln>
                          <a:noFill/>
                        </a:ln>
                        <a:solidFill>
                          <a:schemeClr val="tx1"/>
                        </a:solidFill>
                        <a:effectLst/>
                        <a:latin typeface="Arial" panose="020B0604020202020204" pitchFamily="34" charset="0"/>
                      </a:endParaRPr>
                    </a:p>
                  </a:txBody>
                  <a:tcPr marT="45714" marB="45714"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dirty="0" smtClean="0">
                          <a:ln>
                            <a:noFill/>
                          </a:ln>
                          <a:solidFill>
                            <a:schemeClr val="tx1"/>
                          </a:solidFill>
                          <a:effectLst/>
                          <a:latin typeface="Arial" panose="020B0604020202020204" pitchFamily="34" charset="0"/>
                        </a:rPr>
                        <a:t>Chromatin modification and stress response </a:t>
                      </a:r>
                      <a:endParaRPr kumimoji="0" lang="en-US" sz="15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1500" b="0" i="0" u="none" strike="noStrike" cap="none" normalizeH="0" baseline="0" dirty="0" smtClean="0">
                          <a:ln>
                            <a:noFill/>
                          </a:ln>
                          <a:solidFill>
                            <a:schemeClr val="tx1"/>
                          </a:solidFill>
                          <a:effectLst/>
                          <a:latin typeface="Arial" panose="020B0604020202020204" pitchFamily="34" charset="0"/>
                        </a:rPr>
                        <a:t>DNA </a:t>
                      </a:r>
                      <a:r>
                        <a:rPr kumimoji="0" lang="en-US" sz="1500" b="0" i="0" u="none" strike="noStrike" cap="none" normalizeH="0" baseline="0" dirty="0" err="1" smtClean="0">
                          <a:ln>
                            <a:noFill/>
                          </a:ln>
                          <a:solidFill>
                            <a:schemeClr val="tx1"/>
                          </a:solidFill>
                          <a:effectLst/>
                          <a:latin typeface="Arial" panose="020B0604020202020204" pitchFamily="34" charset="0"/>
                        </a:rPr>
                        <a:t>methylation</a:t>
                      </a:r>
                      <a:r>
                        <a:rPr kumimoji="0" lang="en-US" sz="1500" b="0" i="0" u="none" strike="noStrike" cap="none" normalizeH="0" baseline="0" dirty="0" smtClean="0">
                          <a:ln>
                            <a:noFill/>
                          </a:ln>
                          <a:solidFill>
                            <a:schemeClr val="tx1"/>
                          </a:solidFill>
                          <a:effectLst/>
                          <a:latin typeface="Arial" panose="020B0604020202020204" pitchFamily="34" charset="0"/>
                        </a:rPr>
                        <a:t> and mRNA cleavage</a:t>
                      </a:r>
                      <a:endParaRPr kumimoji="0" lang="en-US" sz="1500" b="0" i="0" u="none" strike="noStrike" cap="none" normalizeH="0" baseline="0" dirty="0" smtClean="0">
                        <a:ln>
                          <a:noFill/>
                        </a:ln>
                        <a:solidFill>
                          <a:schemeClr val="tx1"/>
                        </a:solidFill>
                        <a:effectLst/>
                        <a:latin typeface="Arial" panose="020B0604020202020204" pitchFamily="34" charset="0"/>
                      </a:endParaRPr>
                    </a:p>
                  </a:txBody>
                  <a:tcPr marT="45714" marB="45714"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857250"/>
            <a:ext cx="9144000" cy="5143500"/>
          </a:xfrm>
          <a:prstGeom prst="rect">
            <a:avLst/>
          </a:prstGeom>
        </p:spPr>
      </p:pic>
      <p:sp>
        <p:nvSpPr>
          <p:cNvPr id="3" name="Rectangle 3"/>
          <p:cNvSpPr txBox="1">
            <a:spLocks noChangeArrowheads="1"/>
          </p:cNvSpPr>
          <p:nvPr/>
        </p:nvSpPr>
        <p:spPr>
          <a:xfrm>
            <a:off x="189548" y="1063451"/>
            <a:ext cx="7019925" cy="276225"/>
          </a:xfrm>
          <a:prstGeom prst="rect">
            <a:avLst/>
          </a:prstGeom>
          <a:noFill/>
        </p:spPr>
        <p:txBody>
          <a:bodyPr vert="horz"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FontTx/>
              <a:buNone/>
            </a:pPr>
            <a:r>
              <a:rPr lang="en-US" altLang="zh-CN" sz="1500" b="1" dirty="0">
                <a:solidFill>
                  <a:schemeClr val="tx1">
                    <a:lumMod val="75000"/>
                    <a:lumOff val="25000"/>
                  </a:schemeClr>
                </a:solidFill>
                <a:latin typeface="微软雅黑" panose="020B0503020204020204" charset="-122"/>
                <a:ea typeface="微软雅黑" panose="020B0503020204020204" charset="-122"/>
              </a:rPr>
              <a:t>The formation and function of miRNAs</a:t>
            </a:r>
            <a:endParaRPr lang="en-US" altLang="zh-CN" sz="1500" b="1"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3729" name="Rectangle 5"/>
          <p:cNvSpPr/>
          <p:nvPr/>
        </p:nvSpPr>
        <p:spPr>
          <a:xfrm>
            <a:off x="631825" y="428625"/>
            <a:ext cx="7654925" cy="990600"/>
          </a:xfrm>
          <a:prstGeom prst="rect">
            <a:avLst/>
          </a:prstGeom>
          <a:noFill/>
          <a:ln w="9525">
            <a:noFill/>
          </a:ln>
        </p:spPr>
        <p:txBody>
          <a:bodyPr anchor="ctr"/>
          <a:p>
            <a:pPr algn="ctr"/>
            <a:r>
              <a:rPr lang="en-US" altLang="zh-CN" sz="3200" b="1" dirty="0">
                <a:solidFill>
                  <a:schemeClr val="tx2"/>
                </a:solidFill>
                <a:latin typeface="Arial" panose="020B0604020202020204" pitchFamily="34" charset="0"/>
                <a:ea typeface="宋体" panose="02010600030101010101" pitchFamily="2" charset="-122"/>
              </a:rPr>
              <a:t>Discovery of miRNAs in Plants</a:t>
            </a:r>
            <a:endParaRPr lang="en-AU" altLang="zh-CN" sz="3200" b="1" dirty="0">
              <a:solidFill>
                <a:schemeClr val="tx2"/>
              </a:solidFill>
              <a:latin typeface="Arial" panose="020B0604020202020204" pitchFamily="34" charset="0"/>
              <a:ea typeface="宋体" panose="02010600030101010101" pitchFamily="2" charset="-122"/>
            </a:endParaRPr>
          </a:p>
        </p:txBody>
      </p:sp>
      <p:sp>
        <p:nvSpPr>
          <p:cNvPr id="73730" name="Text Box 36"/>
          <p:cNvSpPr txBox="1"/>
          <p:nvPr/>
        </p:nvSpPr>
        <p:spPr>
          <a:xfrm>
            <a:off x="1276350" y="1714500"/>
            <a:ext cx="6772275" cy="1054100"/>
          </a:xfrm>
          <a:prstGeom prst="rect">
            <a:avLst/>
          </a:prstGeom>
          <a:noFill/>
          <a:ln w="9525">
            <a:noFill/>
          </a:ln>
        </p:spPr>
        <p:txBody>
          <a:bodyPr anchor="t">
            <a:spAutoFit/>
          </a:bodyPr>
          <a:p>
            <a:pPr marL="361950" indent="-361950">
              <a:spcBef>
                <a:spcPct val="50000"/>
              </a:spcBef>
              <a:buClr>
                <a:srgbClr val="FF0000"/>
              </a:buClr>
              <a:buFont typeface="Wingdings" panose="05000000000000000000" pitchFamily="2" charset="2"/>
              <a:buChar char="Ø"/>
            </a:pPr>
            <a:r>
              <a:rPr lang="en-US" altLang="zh-CN" sz="1800" dirty="0">
                <a:latin typeface="Times New Roman" panose="02020603050405020304" pitchFamily="18" charset="0"/>
                <a:ea typeface="宋体" panose="02010600030101010101" pitchFamily="2" charset="-122"/>
              </a:rPr>
              <a:t>Forward genetics: inefficiency due to the small size of miRNAs and functional redundancy among different miRNAs of the same family</a:t>
            </a:r>
            <a:endParaRPr lang="en-US" altLang="zh-CN" sz="1800" dirty="0">
              <a:latin typeface="Times New Roman" panose="02020603050405020304" pitchFamily="18" charset="0"/>
              <a:ea typeface="宋体" panose="02010600030101010101" pitchFamily="2" charset="-122"/>
            </a:endParaRPr>
          </a:p>
          <a:p>
            <a:pPr marL="361950" indent="-361950">
              <a:spcBef>
                <a:spcPct val="50000"/>
              </a:spcBef>
              <a:buClr>
                <a:srgbClr val="FF0000"/>
              </a:buClr>
              <a:buFont typeface="Wingdings" panose="05000000000000000000" pitchFamily="2" charset="2"/>
              <a:buChar char="Ø"/>
            </a:pPr>
            <a:endParaRPr lang="en-AU" altLang="zh-CN" sz="1800" dirty="0">
              <a:latin typeface="Times New Roman" panose="02020603050405020304" pitchFamily="18" charset="0"/>
              <a:ea typeface="宋体" panose="02010600030101010101" pitchFamily="2" charset="-122"/>
            </a:endParaRPr>
          </a:p>
        </p:txBody>
      </p:sp>
      <p:sp>
        <p:nvSpPr>
          <p:cNvPr id="35880" name="Rectangle 40"/>
          <p:cNvSpPr/>
          <p:nvPr/>
        </p:nvSpPr>
        <p:spPr>
          <a:xfrm>
            <a:off x="1516063" y="6162675"/>
            <a:ext cx="6330950" cy="366713"/>
          </a:xfrm>
          <a:prstGeom prst="rect">
            <a:avLst/>
          </a:prstGeom>
          <a:noFill/>
          <a:ln w="9525">
            <a:noFill/>
          </a:ln>
        </p:spPr>
        <p:txBody>
          <a:bodyPr wrap="none" anchor="t">
            <a:spAutoFit/>
          </a:bodyPr>
          <a:p>
            <a:pPr marL="266700" indent="-266700">
              <a:buClr>
                <a:srgbClr val="FF0000"/>
              </a:buClr>
              <a:buFont typeface="Wingdings" panose="05000000000000000000" pitchFamily="2" charset="2"/>
              <a:buChar char="Ø"/>
            </a:pPr>
            <a:r>
              <a:rPr lang="en-US" altLang="zh-CN" sz="1800" dirty="0">
                <a:latin typeface="Times New Roman" panose="02020603050405020304" pitchFamily="18" charset="0"/>
                <a:ea typeface="宋体" panose="02010600030101010101" pitchFamily="2" charset="-122"/>
              </a:rPr>
              <a:t>Cloning: preferred, sequencing size-fractionated cDNA libraries</a:t>
            </a:r>
            <a:endParaRPr lang="en-AU" altLang="zh-CN" sz="1800" dirty="0">
              <a:latin typeface="Times New Roman" panose="02020603050405020304" pitchFamily="18" charset="0"/>
              <a:ea typeface="宋体" panose="02010600030101010101" pitchFamily="2" charset="-122"/>
            </a:endParaRPr>
          </a:p>
        </p:txBody>
      </p:sp>
      <p:grpSp>
        <p:nvGrpSpPr>
          <p:cNvPr id="2" name="Group 43"/>
          <p:cNvGrpSpPr/>
          <p:nvPr/>
        </p:nvGrpSpPr>
        <p:grpSpPr>
          <a:xfrm>
            <a:off x="152400" y="2438400"/>
            <a:ext cx="7953375" cy="3313113"/>
            <a:chOff x="96" y="1536"/>
            <a:chExt cx="5010" cy="2087"/>
          </a:xfrm>
        </p:grpSpPr>
        <p:grpSp>
          <p:nvGrpSpPr>
            <p:cNvPr id="73733" name="Group 41"/>
            <p:cNvGrpSpPr/>
            <p:nvPr/>
          </p:nvGrpSpPr>
          <p:grpSpPr>
            <a:xfrm>
              <a:off x="96" y="1980"/>
              <a:ext cx="5010" cy="1643"/>
              <a:chOff x="96" y="1980"/>
              <a:chExt cx="5010" cy="1643"/>
            </a:xfrm>
          </p:grpSpPr>
          <p:grpSp>
            <p:nvGrpSpPr>
              <p:cNvPr id="73734" name="Group 34"/>
              <p:cNvGrpSpPr/>
              <p:nvPr/>
            </p:nvGrpSpPr>
            <p:grpSpPr>
              <a:xfrm>
                <a:off x="948" y="1980"/>
                <a:ext cx="4158" cy="1643"/>
                <a:chOff x="432" y="1392"/>
                <a:chExt cx="4158" cy="1643"/>
              </a:xfrm>
            </p:grpSpPr>
            <p:grpSp>
              <p:nvGrpSpPr>
                <p:cNvPr id="73735" name="Group 33"/>
                <p:cNvGrpSpPr/>
                <p:nvPr/>
              </p:nvGrpSpPr>
              <p:grpSpPr>
                <a:xfrm>
                  <a:off x="912" y="1392"/>
                  <a:ext cx="3222" cy="264"/>
                  <a:chOff x="912" y="1392"/>
                  <a:chExt cx="3222" cy="264"/>
                </a:xfrm>
              </p:grpSpPr>
              <p:sp>
                <p:nvSpPr>
                  <p:cNvPr id="73736" name="Line 6"/>
                  <p:cNvSpPr/>
                  <p:nvPr/>
                </p:nvSpPr>
                <p:spPr>
                  <a:xfrm>
                    <a:off x="912" y="1626"/>
                    <a:ext cx="3222"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3737" name="Rectangle 7"/>
                  <p:cNvSpPr/>
                  <p:nvPr/>
                </p:nvSpPr>
                <p:spPr>
                  <a:xfrm>
                    <a:off x="1092" y="1596"/>
                    <a:ext cx="348" cy="56"/>
                  </a:xfrm>
                  <a:prstGeom prst="rect">
                    <a:avLst/>
                  </a:prstGeom>
                  <a:solidFill>
                    <a:srgbClr val="FF00FF"/>
                  </a:solidFill>
                  <a:ln w="9525" cap="flat" cmpd="sng">
                    <a:solidFill>
                      <a:srgbClr val="FF00FF"/>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3738" name="Rectangle 8"/>
                  <p:cNvSpPr/>
                  <p:nvPr/>
                </p:nvSpPr>
                <p:spPr>
                  <a:xfrm>
                    <a:off x="1918" y="1594"/>
                    <a:ext cx="234" cy="62"/>
                  </a:xfrm>
                  <a:prstGeom prst="rect">
                    <a:avLst/>
                  </a:prstGeom>
                  <a:solidFill>
                    <a:srgbClr val="33CC33"/>
                  </a:solidFill>
                  <a:ln w="9525" cap="flat" cmpd="sng">
                    <a:solidFill>
                      <a:srgbClr val="33CC33"/>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3739" name="Rectangle 9"/>
                  <p:cNvSpPr/>
                  <p:nvPr/>
                </p:nvSpPr>
                <p:spPr>
                  <a:xfrm>
                    <a:off x="3290" y="1592"/>
                    <a:ext cx="648" cy="62"/>
                  </a:xfrm>
                  <a:prstGeom prst="rect">
                    <a:avLst/>
                  </a:prstGeom>
                  <a:solidFill>
                    <a:srgbClr val="0000FF"/>
                  </a:solidFill>
                  <a:ln w="9525" cap="flat" cmpd="sng">
                    <a:solidFill>
                      <a:srgbClr val="0033CC"/>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3740" name="Text Box 10"/>
                  <p:cNvSpPr txBox="1"/>
                  <p:nvPr/>
                </p:nvSpPr>
                <p:spPr>
                  <a:xfrm>
                    <a:off x="1086" y="1392"/>
                    <a:ext cx="372" cy="154"/>
                  </a:xfrm>
                  <a:prstGeom prst="rect">
                    <a:avLst/>
                  </a:prstGeom>
                  <a:noFill/>
                  <a:ln w="9525">
                    <a:noFill/>
                  </a:ln>
                </p:spPr>
                <p:txBody>
                  <a:bodyPr lIns="0" tIns="0" rIns="0" bIns="0" anchor="t">
                    <a:spAutoFit/>
                  </a:bodyPr>
                  <a:p>
                    <a:pPr>
                      <a:spcBef>
                        <a:spcPct val="50000"/>
                      </a:spcBef>
                    </a:pPr>
                    <a:r>
                      <a:rPr lang="en-US" altLang="zh-CN" sz="1600" dirty="0">
                        <a:latin typeface="Times New Roman" panose="02020603050405020304" pitchFamily="18" charset="0"/>
                        <a:ea typeface="宋体" panose="02010600030101010101" pitchFamily="2" charset="-122"/>
                      </a:rPr>
                      <a:t>Exon 1</a:t>
                    </a:r>
                    <a:endParaRPr lang="en-AU" altLang="zh-CN" sz="1600" dirty="0">
                      <a:latin typeface="Times New Roman" panose="02020603050405020304" pitchFamily="18" charset="0"/>
                      <a:ea typeface="宋体" panose="02010600030101010101" pitchFamily="2" charset="-122"/>
                    </a:endParaRPr>
                  </a:p>
                </p:txBody>
              </p:sp>
              <p:sp>
                <p:nvSpPr>
                  <p:cNvPr id="73741" name="Text Box 11"/>
                  <p:cNvSpPr txBox="1"/>
                  <p:nvPr/>
                </p:nvSpPr>
                <p:spPr>
                  <a:xfrm>
                    <a:off x="1864" y="1392"/>
                    <a:ext cx="372" cy="154"/>
                  </a:xfrm>
                  <a:prstGeom prst="rect">
                    <a:avLst/>
                  </a:prstGeom>
                  <a:noFill/>
                  <a:ln w="9525">
                    <a:noFill/>
                  </a:ln>
                </p:spPr>
                <p:txBody>
                  <a:bodyPr lIns="0" tIns="0" rIns="0" bIns="0" anchor="t">
                    <a:spAutoFit/>
                  </a:bodyPr>
                  <a:p>
                    <a:pPr>
                      <a:spcBef>
                        <a:spcPct val="50000"/>
                      </a:spcBef>
                    </a:pPr>
                    <a:r>
                      <a:rPr lang="en-US" altLang="zh-CN" sz="1600" dirty="0">
                        <a:latin typeface="Times New Roman" panose="02020603050405020304" pitchFamily="18" charset="0"/>
                        <a:ea typeface="宋体" panose="02010600030101010101" pitchFamily="2" charset="-122"/>
                      </a:rPr>
                      <a:t>Exon 2</a:t>
                    </a:r>
                    <a:endParaRPr lang="en-AU" altLang="zh-CN" sz="1600" dirty="0">
                      <a:latin typeface="Times New Roman" panose="02020603050405020304" pitchFamily="18" charset="0"/>
                      <a:ea typeface="宋体" panose="02010600030101010101" pitchFamily="2" charset="-122"/>
                    </a:endParaRPr>
                  </a:p>
                </p:txBody>
              </p:sp>
              <p:sp>
                <p:nvSpPr>
                  <p:cNvPr id="73742" name="Text Box 12"/>
                  <p:cNvSpPr txBox="1"/>
                  <p:nvPr/>
                </p:nvSpPr>
                <p:spPr>
                  <a:xfrm>
                    <a:off x="3394" y="1392"/>
                    <a:ext cx="372" cy="154"/>
                  </a:xfrm>
                  <a:prstGeom prst="rect">
                    <a:avLst/>
                  </a:prstGeom>
                  <a:noFill/>
                  <a:ln w="9525">
                    <a:noFill/>
                  </a:ln>
                </p:spPr>
                <p:txBody>
                  <a:bodyPr lIns="0" tIns="0" rIns="0" bIns="0" anchor="t">
                    <a:spAutoFit/>
                  </a:bodyPr>
                  <a:p>
                    <a:pPr>
                      <a:spcBef>
                        <a:spcPct val="50000"/>
                      </a:spcBef>
                    </a:pPr>
                    <a:r>
                      <a:rPr lang="en-US" altLang="zh-CN" sz="1600" dirty="0">
                        <a:latin typeface="Times New Roman" panose="02020603050405020304" pitchFamily="18" charset="0"/>
                        <a:ea typeface="宋体" panose="02010600030101010101" pitchFamily="2" charset="-122"/>
                      </a:rPr>
                      <a:t>Exon 3</a:t>
                    </a:r>
                    <a:endParaRPr lang="en-AU" altLang="zh-CN" sz="1600" dirty="0">
                      <a:latin typeface="Times New Roman" panose="02020603050405020304" pitchFamily="18" charset="0"/>
                      <a:ea typeface="宋体" panose="02010600030101010101" pitchFamily="2" charset="-122"/>
                    </a:endParaRPr>
                  </a:p>
                </p:txBody>
              </p:sp>
            </p:grpSp>
            <p:grpSp>
              <p:nvGrpSpPr>
                <p:cNvPr id="73743" name="Group 27"/>
                <p:cNvGrpSpPr/>
                <p:nvPr/>
              </p:nvGrpSpPr>
              <p:grpSpPr>
                <a:xfrm>
                  <a:off x="1640" y="1782"/>
                  <a:ext cx="1225" cy="57"/>
                  <a:chOff x="1738" y="1902"/>
                  <a:chExt cx="1225" cy="57"/>
                </a:xfrm>
              </p:grpSpPr>
              <p:sp>
                <p:nvSpPr>
                  <p:cNvPr id="73744" name="Rectangle 13"/>
                  <p:cNvSpPr/>
                  <p:nvPr/>
                </p:nvSpPr>
                <p:spPr>
                  <a:xfrm>
                    <a:off x="1738" y="1902"/>
                    <a:ext cx="348" cy="56"/>
                  </a:xfrm>
                  <a:prstGeom prst="rect">
                    <a:avLst/>
                  </a:prstGeom>
                  <a:solidFill>
                    <a:srgbClr val="FF00FF"/>
                  </a:solidFill>
                  <a:ln w="9525" cap="flat" cmpd="sng">
                    <a:solidFill>
                      <a:srgbClr val="FF00FF"/>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3745" name="Rectangle 14"/>
                  <p:cNvSpPr/>
                  <p:nvPr/>
                </p:nvSpPr>
                <p:spPr>
                  <a:xfrm>
                    <a:off x="2090" y="1902"/>
                    <a:ext cx="240" cy="56"/>
                  </a:xfrm>
                  <a:prstGeom prst="rect">
                    <a:avLst/>
                  </a:prstGeom>
                  <a:solidFill>
                    <a:srgbClr val="33CC33"/>
                  </a:solidFill>
                  <a:ln w="9525" cap="flat" cmpd="sng">
                    <a:solidFill>
                      <a:srgbClr val="33CC33"/>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3746" name="Rectangle 16"/>
                  <p:cNvSpPr/>
                  <p:nvPr/>
                </p:nvSpPr>
                <p:spPr>
                  <a:xfrm>
                    <a:off x="2333" y="1903"/>
                    <a:ext cx="630" cy="56"/>
                  </a:xfrm>
                  <a:prstGeom prst="rect">
                    <a:avLst/>
                  </a:prstGeom>
                  <a:solidFill>
                    <a:srgbClr val="0033CC"/>
                  </a:solidFill>
                  <a:ln w="9525" cap="flat" cmpd="sng">
                    <a:solidFill>
                      <a:srgbClr val="0033CC"/>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grpSp>
            <p:grpSp>
              <p:nvGrpSpPr>
                <p:cNvPr id="73747" name="Group 23"/>
                <p:cNvGrpSpPr/>
                <p:nvPr/>
              </p:nvGrpSpPr>
              <p:grpSpPr>
                <a:xfrm>
                  <a:off x="432" y="2076"/>
                  <a:ext cx="4158" cy="634"/>
                  <a:chOff x="426" y="2268"/>
                  <a:chExt cx="4158" cy="634"/>
                </a:xfrm>
              </p:grpSpPr>
              <p:sp>
                <p:nvSpPr>
                  <p:cNvPr id="73748" name="Text Box 17"/>
                  <p:cNvSpPr txBox="1"/>
                  <p:nvPr/>
                </p:nvSpPr>
                <p:spPr>
                  <a:xfrm>
                    <a:off x="594" y="2268"/>
                    <a:ext cx="3990" cy="634"/>
                  </a:xfrm>
                  <a:prstGeom prst="rect">
                    <a:avLst/>
                  </a:prstGeom>
                  <a:noFill/>
                  <a:ln w="9525">
                    <a:noFill/>
                  </a:ln>
                </p:spPr>
                <p:txBody>
                  <a:bodyPr anchor="t">
                    <a:spAutoFit/>
                  </a:bodyPr>
                  <a:p>
                    <a:pPr>
                      <a:spcBef>
                        <a:spcPct val="50000"/>
                      </a:spcBef>
                    </a:pPr>
                    <a:r>
                      <a:rPr lang="en-US" altLang="zh-CN" sz="1200" dirty="0">
                        <a:solidFill>
                          <a:srgbClr val="FF0000"/>
                        </a:solidFill>
                        <a:latin typeface="Times New Roman" panose="02020603050405020304" pitchFamily="18" charset="0"/>
                        <a:ea typeface="宋体" panose="02010600030101010101" pitchFamily="2" charset="-122"/>
                      </a:rPr>
                      <a:t>          </a:t>
                    </a:r>
                    <a:r>
                      <a:rPr lang="en-US" altLang="zh-CN" sz="1200" dirty="0">
                        <a:solidFill>
                          <a:srgbClr val="0033CC"/>
                        </a:solidFill>
                        <a:latin typeface="Arial" panose="020B0604020202020204" pitchFamily="34" charset="0"/>
                        <a:ea typeface="宋体" panose="02010600030101010101" pitchFamily="2" charset="-122"/>
                      </a:rPr>
                      <a:t>UU  G           A    UG            U         -  UG U  C-   A</a:t>
                    </a:r>
                    <a:endParaRPr lang="en-US" altLang="zh-CN" sz="1200" dirty="0">
                      <a:solidFill>
                        <a:srgbClr val="0033CC"/>
                      </a:solidFill>
                      <a:latin typeface="Arial" panose="020B0604020202020204" pitchFamily="34" charset="0"/>
                      <a:ea typeface="宋体" panose="02010600030101010101" pitchFamily="2" charset="-122"/>
                    </a:endParaRPr>
                  </a:p>
                  <a:p>
                    <a:pPr>
                      <a:spcBef>
                        <a:spcPct val="50000"/>
                      </a:spcBef>
                    </a:pPr>
                    <a:r>
                      <a:rPr lang="en-US" altLang="zh-CN" sz="1200" dirty="0">
                        <a:latin typeface="Arial" panose="020B0604020202020204" pitchFamily="34" charset="0"/>
                        <a:ea typeface="宋体" panose="02010600030101010101" pitchFamily="2" charset="-122"/>
                      </a:rPr>
                      <a:t>GCAA  GG GGCAGCAAGCU GAGG  GCAACUGCAUAA UUGCAAGAA AU  U GG  UGA  CGUU  CC C</a:t>
                    </a:r>
                    <a:r>
                      <a:rPr lang="en-US" altLang="zh-CN" sz="1200" dirty="0">
                        <a:solidFill>
                          <a:srgbClr val="FF0000"/>
                        </a:solidFill>
                        <a:latin typeface="Arial" panose="020B0604020202020204" pitchFamily="34" charset="0"/>
                        <a:ea typeface="宋体" panose="02010600030101010101" pitchFamily="2" charset="-122"/>
                      </a:rPr>
                      <a:t>CGUCGUUCGA CUCC  CGUU</a:t>
                    </a:r>
                    <a:r>
                      <a:rPr lang="en-US" altLang="zh-CN" sz="1200" dirty="0">
                        <a:latin typeface="Arial" panose="020B0604020202020204" pitchFamily="34" charset="0"/>
                        <a:ea typeface="宋体" panose="02010600030101010101" pitchFamily="2" charset="-122"/>
                      </a:rPr>
                      <a:t>GACGUAUU AACGUUCUU UA  A CC  ACU  G</a:t>
                    </a:r>
                    <a:endParaRPr lang="en-US" altLang="zh-CN" sz="1200" dirty="0">
                      <a:latin typeface="Arial" panose="020B0604020202020204" pitchFamily="34" charset="0"/>
                      <a:ea typeface="宋体" panose="02010600030101010101" pitchFamily="2" charset="-122"/>
                    </a:endParaRPr>
                  </a:p>
                  <a:p>
                    <a:pPr>
                      <a:spcBef>
                        <a:spcPct val="50000"/>
                      </a:spcBef>
                    </a:pPr>
                    <a:r>
                      <a:rPr lang="en-US" altLang="zh-CN" sz="1200" dirty="0">
                        <a:latin typeface="Arial" panose="020B0604020202020204" pitchFamily="34" charset="0"/>
                        <a:ea typeface="宋体" panose="02010600030101010101" pitchFamily="2" charset="-122"/>
                      </a:rPr>
                      <a:t>    </a:t>
                    </a:r>
                    <a:r>
                      <a:rPr lang="en-US" altLang="zh-CN" sz="1200" dirty="0">
                        <a:solidFill>
                          <a:srgbClr val="0033CC"/>
                        </a:solidFill>
                        <a:latin typeface="Arial" panose="020B0604020202020204" pitchFamily="34" charset="0"/>
                        <a:ea typeface="宋体" panose="02010600030101010101" pitchFamily="2" charset="-122"/>
                      </a:rPr>
                      <a:t>GU  U           A    GU            G         A  GU G  AU   A</a:t>
                    </a:r>
                    <a:endParaRPr lang="en-AU" altLang="zh-CN" sz="1200" dirty="0">
                      <a:solidFill>
                        <a:srgbClr val="0033CC"/>
                      </a:solidFill>
                      <a:latin typeface="Arial" panose="020B0604020202020204" pitchFamily="34" charset="0"/>
                      <a:ea typeface="宋体" panose="02010600030101010101" pitchFamily="2" charset="-122"/>
                    </a:endParaRPr>
                  </a:p>
                </p:txBody>
              </p:sp>
              <p:sp>
                <p:nvSpPr>
                  <p:cNvPr id="73749" name="Text Box 18"/>
                  <p:cNvSpPr txBox="1"/>
                  <p:nvPr/>
                </p:nvSpPr>
                <p:spPr>
                  <a:xfrm>
                    <a:off x="426" y="2418"/>
                    <a:ext cx="234" cy="173"/>
                  </a:xfrm>
                  <a:prstGeom prst="rect">
                    <a:avLst/>
                  </a:prstGeom>
                  <a:noFill/>
                  <a:ln w="9525">
                    <a:noFill/>
                  </a:ln>
                </p:spPr>
                <p:txBody>
                  <a:bodyPr anchor="t">
                    <a:spAutoFit/>
                  </a:bodyPr>
                  <a:p>
                    <a:pPr>
                      <a:spcBef>
                        <a:spcPct val="50000"/>
                      </a:spcBef>
                    </a:pPr>
                    <a:r>
                      <a:rPr lang="en-US" altLang="zh-CN" sz="1200" dirty="0">
                        <a:latin typeface="Arial" panose="020B0604020202020204" pitchFamily="34" charset="0"/>
                        <a:ea typeface="宋体" panose="02010600030101010101" pitchFamily="2" charset="-122"/>
                      </a:rPr>
                      <a:t>5’</a:t>
                    </a:r>
                    <a:endParaRPr lang="en-AU" altLang="zh-CN" sz="1200" dirty="0">
                      <a:latin typeface="Arial" panose="020B0604020202020204" pitchFamily="34" charset="0"/>
                      <a:ea typeface="宋体" panose="02010600030101010101" pitchFamily="2" charset="-122"/>
                    </a:endParaRPr>
                  </a:p>
                </p:txBody>
              </p:sp>
              <p:sp>
                <p:nvSpPr>
                  <p:cNvPr id="73750" name="Text Box 19"/>
                  <p:cNvSpPr txBox="1"/>
                  <p:nvPr/>
                </p:nvSpPr>
                <p:spPr>
                  <a:xfrm>
                    <a:off x="430" y="2560"/>
                    <a:ext cx="234" cy="173"/>
                  </a:xfrm>
                  <a:prstGeom prst="rect">
                    <a:avLst/>
                  </a:prstGeom>
                  <a:noFill/>
                  <a:ln w="9525">
                    <a:noFill/>
                  </a:ln>
                </p:spPr>
                <p:txBody>
                  <a:bodyPr anchor="t">
                    <a:spAutoFit/>
                  </a:bodyPr>
                  <a:p>
                    <a:pPr>
                      <a:spcBef>
                        <a:spcPct val="50000"/>
                      </a:spcBef>
                    </a:pPr>
                    <a:r>
                      <a:rPr lang="en-US" altLang="zh-CN" sz="1200" dirty="0">
                        <a:latin typeface="Arial" panose="020B0604020202020204" pitchFamily="34" charset="0"/>
                        <a:ea typeface="宋体" panose="02010600030101010101" pitchFamily="2" charset="-122"/>
                      </a:rPr>
                      <a:t>3’</a:t>
                    </a:r>
                    <a:endParaRPr lang="en-AU" altLang="zh-CN" sz="1200" dirty="0">
                      <a:latin typeface="Arial" panose="020B0604020202020204" pitchFamily="34" charset="0"/>
                      <a:ea typeface="宋体" panose="02010600030101010101" pitchFamily="2" charset="-122"/>
                    </a:endParaRPr>
                  </a:p>
                </p:txBody>
              </p:sp>
              <p:sp>
                <p:nvSpPr>
                  <p:cNvPr id="73751" name="Line 20"/>
                  <p:cNvSpPr/>
                  <p:nvPr/>
                </p:nvSpPr>
                <p:spPr>
                  <a:xfrm>
                    <a:off x="4374" y="2394"/>
                    <a:ext cx="66" cy="192"/>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grpSp>
              <p:nvGrpSpPr>
                <p:cNvPr id="73752" name="Group 30"/>
                <p:cNvGrpSpPr/>
                <p:nvPr/>
              </p:nvGrpSpPr>
              <p:grpSpPr>
                <a:xfrm>
                  <a:off x="892" y="2804"/>
                  <a:ext cx="2129" cy="231"/>
                  <a:chOff x="892" y="2804"/>
                  <a:chExt cx="2129" cy="231"/>
                </a:xfrm>
              </p:grpSpPr>
              <p:sp>
                <p:nvSpPr>
                  <p:cNvPr id="73753" name="Text Box 24"/>
                  <p:cNvSpPr txBox="1"/>
                  <p:nvPr/>
                </p:nvSpPr>
                <p:spPr>
                  <a:xfrm>
                    <a:off x="966" y="2804"/>
                    <a:ext cx="1938" cy="231"/>
                  </a:xfrm>
                  <a:prstGeom prst="rect">
                    <a:avLst/>
                  </a:prstGeom>
                  <a:noFill/>
                  <a:ln w="9525">
                    <a:noFill/>
                  </a:ln>
                </p:spPr>
                <p:txBody>
                  <a:bodyPr anchor="t">
                    <a:spAutoFit/>
                  </a:bodyPr>
                  <a:p>
                    <a:pPr>
                      <a:spcBef>
                        <a:spcPct val="50000"/>
                      </a:spcBef>
                    </a:pPr>
                    <a:r>
                      <a:rPr lang="en-US" altLang="zh-CN" sz="1800" b="1" dirty="0">
                        <a:solidFill>
                          <a:srgbClr val="FF0000"/>
                        </a:solidFill>
                        <a:latin typeface="Arial" panose="020B0604020202020204" pitchFamily="34" charset="0"/>
                        <a:ea typeface="宋体" panose="02010600030101010101" pitchFamily="2" charset="-122"/>
                      </a:rPr>
                      <a:t>CGUCGUUCGAACUCCGUCGUU</a:t>
                    </a:r>
                    <a:endParaRPr lang="en-AU" altLang="zh-CN" sz="1800" b="1" dirty="0">
                      <a:solidFill>
                        <a:srgbClr val="FF0000"/>
                      </a:solidFill>
                      <a:latin typeface="Arial" panose="020B0604020202020204" pitchFamily="34" charset="0"/>
                      <a:ea typeface="宋体" panose="02010600030101010101" pitchFamily="2" charset="-122"/>
                    </a:endParaRPr>
                  </a:p>
                </p:txBody>
              </p:sp>
              <p:sp>
                <p:nvSpPr>
                  <p:cNvPr id="73754" name="Text Box 25"/>
                  <p:cNvSpPr txBox="1"/>
                  <p:nvPr/>
                </p:nvSpPr>
                <p:spPr>
                  <a:xfrm>
                    <a:off x="2865" y="2840"/>
                    <a:ext cx="156" cy="154"/>
                  </a:xfrm>
                  <a:prstGeom prst="rect">
                    <a:avLst/>
                  </a:prstGeom>
                  <a:noFill/>
                  <a:ln w="9525">
                    <a:noFill/>
                  </a:ln>
                </p:spPr>
                <p:txBody>
                  <a:bodyPr lIns="0" tIns="0" rIns="0" bIns="0" anchor="t">
                    <a:spAutoFit/>
                  </a:bodyPr>
                  <a:p>
                    <a:pPr>
                      <a:spcBef>
                        <a:spcPct val="50000"/>
                      </a:spcBef>
                    </a:pPr>
                    <a:r>
                      <a:rPr lang="en-US" altLang="zh-CN" sz="1600" dirty="0">
                        <a:latin typeface="Arial" panose="020B0604020202020204" pitchFamily="34" charset="0"/>
                        <a:ea typeface="宋体" panose="02010600030101010101" pitchFamily="2" charset="-122"/>
                      </a:rPr>
                      <a:t>5’</a:t>
                    </a:r>
                    <a:endParaRPr lang="en-AU" altLang="zh-CN" sz="1600" dirty="0">
                      <a:latin typeface="Arial" panose="020B0604020202020204" pitchFamily="34" charset="0"/>
                      <a:ea typeface="宋体" panose="02010600030101010101" pitchFamily="2" charset="-122"/>
                    </a:endParaRPr>
                  </a:p>
                </p:txBody>
              </p:sp>
              <p:sp>
                <p:nvSpPr>
                  <p:cNvPr id="73755" name="Text Box 26"/>
                  <p:cNvSpPr txBox="1"/>
                  <p:nvPr/>
                </p:nvSpPr>
                <p:spPr>
                  <a:xfrm>
                    <a:off x="892" y="2846"/>
                    <a:ext cx="156" cy="154"/>
                  </a:xfrm>
                  <a:prstGeom prst="rect">
                    <a:avLst/>
                  </a:prstGeom>
                  <a:noFill/>
                  <a:ln w="9525">
                    <a:noFill/>
                  </a:ln>
                </p:spPr>
                <p:txBody>
                  <a:bodyPr lIns="0" tIns="0" rIns="0" bIns="0" anchor="t">
                    <a:spAutoFit/>
                  </a:bodyPr>
                  <a:p>
                    <a:pPr>
                      <a:spcBef>
                        <a:spcPct val="50000"/>
                      </a:spcBef>
                    </a:pPr>
                    <a:r>
                      <a:rPr lang="en-US" altLang="zh-CN" sz="1600" dirty="0">
                        <a:latin typeface="Arial" panose="020B0604020202020204" pitchFamily="34" charset="0"/>
                        <a:ea typeface="宋体" panose="02010600030101010101" pitchFamily="2" charset="-122"/>
                      </a:rPr>
                      <a:t>3’</a:t>
                    </a:r>
                    <a:endParaRPr lang="en-AU" altLang="zh-CN" sz="1600" dirty="0">
                      <a:latin typeface="Arial" panose="020B0604020202020204" pitchFamily="34" charset="0"/>
                      <a:ea typeface="宋体" panose="02010600030101010101" pitchFamily="2" charset="-122"/>
                    </a:endParaRPr>
                  </a:p>
                </p:txBody>
              </p:sp>
            </p:grpSp>
            <p:sp>
              <p:nvSpPr>
                <p:cNvPr id="73756" name="Line 28"/>
                <p:cNvSpPr/>
                <p:nvPr/>
              </p:nvSpPr>
              <p:spPr>
                <a:xfrm flipH="1">
                  <a:off x="678" y="1842"/>
                  <a:ext cx="1488" cy="450"/>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3757" name="Line 29"/>
                <p:cNvSpPr/>
                <p:nvPr/>
              </p:nvSpPr>
              <p:spPr>
                <a:xfrm>
                  <a:off x="2316" y="1842"/>
                  <a:ext cx="1992" cy="282"/>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3758" name="Line 31"/>
                <p:cNvSpPr/>
                <p:nvPr/>
              </p:nvSpPr>
              <p:spPr>
                <a:xfrm flipH="1">
                  <a:off x="1038" y="2484"/>
                  <a:ext cx="210" cy="378"/>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3759" name="Line 32"/>
                <p:cNvSpPr/>
                <p:nvPr/>
              </p:nvSpPr>
              <p:spPr>
                <a:xfrm>
                  <a:off x="2460" y="2484"/>
                  <a:ext cx="330" cy="366"/>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3760" name="Text Box 35"/>
              <p:cNvSpPr txBox="1"/>
              <p:nvPr/>
            </p:nvSpPr>
            <p:spPr>
              <a:xfrm>
                <a:off x="4284" y="3424"/>
                <a:ext cx="684" cy="96"/>
              </a:xfrm>
              <a:prstGeom prst="rect">
                <a:avLst/>
              </a:prstGeom>
              <a:noFill/>
              <a:ln w="9525">
                <a:noFill/>
              </a:ln>
            </p:spPr>
            <p:txBody>
              <a:bodyPr lIns="0" tIns="0" rIns="0" bIns="0" anchor="t">
                <a:spAutoFit/>
              </a:bodyPr>
              <a:p>
                <a:pPr>
                  <a:spcBef>
                    <a:spcPct val="50000"/>
                  </a:spcBef>
                </a:pPr>
                <a:r>
                  <a:rPr lang="en-US" altLang="zh-CN" dirty="0">
                    <a:latin typeface="Times New Roman" panose="02020603050405020304" pitchFamily="18" charset="0"/>
                    <a:ea typeface="宋体" panose="02010600030101010101" pitchFamily="2" charset="-122"/>
                  </a:rPr>
                  <a:t>(Sunkar et al., 2005)</a:t>
                </a:r>
                <a:endParaRPr lang="en-US" altLang="zh-CN" dirty="0">
                  <a:latin typeface="Times New Roman" panose="02020603050405020304" pitchFamily="18" charset="0"/>
                  <a:ea typeface="宋体" panose="02010600030101010101" pitchFamily="2" charset="-122"/>
                </a:endParaRPr>
              </a:p>
            </p:txBody>
          </p:sp>
          <p:sp>
            <p:nvSpPr>
              <p:cNvPr id="73761" name="Text Box 38"/>
              <p:cNvSpPr txBox="1"/>
              <p:nvPr/>
            </p:nvSpPr>
            <p:spPr>
              <a:xfrm>
                <a:off x="96" y="3090"/>
                <a:ext cx="990" cy="442"/>
              </a:xfrm>
              <a:prstGeom prst="rect">
                <a:avLst/>
              </a:prstGeom>
              <a:noFill/>
              <a:ln w="9525">
                <a:noFill/>
              </a:ln>
            </p:spPr>
            <p:txBody>
              <a:bodyPr anchor="t">
                <a:spAutoFit/>
              </a:bodyPr>
              <a:p>
                <a:pPr>
                  <a:spcBef>
                    <a:spcPct val="50000"/>
                  </a:spcBef>
                </a:pPr>
                <a:r>
                  <a:rPr lang="en-US" altLang="zh-CN" dirty="0">
                    <a:latin typeface="Times New Roman" panose="02020603050405020304" pitchFamily="18" charset="0"/>
                    <a:ea typeface="宋体" panose="02010600030101010101" pitchFamily="2" charset="-122"/>
                  </a:rPr>
                  <a:t>Intergenic (25/34)</a:t>
                </a:r>
                <a:endParaRPr lang="en-US" altLang="zh-CN" dirty="0">
                  <a:latin typeface="Times New Roman" panose="02020603050405020304" pitchFamily="18" charset="0"/>
                  <a:ea typeface="宋体" panose="02010600030101010101" pitchFamily="2" charset="-122"/>
                </a:endParaRPr>
              </a:p>
              <a:p>
                <a:pPr>
                  <a:spcBef>
                    <a:spcPct val="50000"/>
                  </a:spcBef>
                </a:pPr>
                <a:r>
                  <a:rPr lang="en-US" altLang="zh-CN" dirty="0">
                    <a:latin typeface="Times New Roman" panose="02020603050405020304" pitchFamily="18" charset="0"/>
                    <a:ea typeface="宋体" panose="02010600030101010101" pitchFamily="2" charset="-122"/>
                  </a:rPr>
                  <a:t>Exonic (2/34)</a:t>
                </a:r>
                <a:endParaRPr lang="en-US" altLang="zh-CN" dirty="0">
                  <a:latin typeface="Times New Roman" panose="02020603050405020304" pitchFamily="18" charset="0"/>
                  <a:ea typeface="宋体" panose="02010600030101010101" pitchFamily="2" charset="-122"/>
                </a:endParaRPr>
              </a:p>
              <a:p>
                <a:pPr>
                  <a:spcBef>
                    <a:spcPct val="50000"/>
                  </a:spcBef>
                </a:pPr>
                <a:r>
                  <a:rPr lang="en-US" altLang="zh-CN" dirty="0">
                    <a:latin typeface="Times New Roman" panose="02020603050405020304" pitchFamily="18" charset="0"/>
                    <a:ea typeface="宋体" panose="02010600030101010101" pitchFamily="2" charset="-122"/>
                  </a:rPr>
                  <a:t>Intronic (7/34)</a:t>
                </a:r>
                <a:endParaRPr lang="en-US" altLang="zh-CN" dirty="0">
                  <a:latin typeface="Times New Roman" panose="02020603050405020304" pitchFamily="18" charset="0"/>
                  <a:ea typeface="宋体" panose="02010600030101010101" pitchFamily="2" charset="-122"/>
                </a:endParaRPr>
              </a:p>
            </p:txBody>
          </p:sp>
        </p:grpSp>
        <p:sp>
          <p:nvSpPr>
            <p:cNvPr id="73762" name="Rectangle 42"/>
            <p:cNvSpPr/>
            <p:nvPr/>
          </p:nvSpPr>
          <p:spPr>
            <a:xfrm>
              <a:off x="809" y="1536"/>
              <a:ext cx="4202" cy="404"/>
            </a:xfrm>
            <a:prstGeom prst="rect">
              <a:avLst/>
            </a:prstGeom>
            <a:noFill/>
            <a:ln w="9525">
              <a:noFill/>
            </a:ln>
          </p:spPr>
          <p:txBody>
            <a:bodyPr anchor="t">
              <a:spAutoFit/>
            </a:bodyPr>
            <a:p>
              <a:pPr marL="361950" indent="-361950">
                <a:buClr>
                  <a:srgbClr val="FF0000"/>
                </a:buClr>
                <a:buFont typeface="Wingdings" panose="05000000000000000000" pitchFamily="2" charset="2"/>
                <a:buChar char="Ø"/>
              </a:pPr>
              <a:r>
                <a:rPr lang="en-US" altLang="zh-CN" sz="1800" dirty="0">
                  <a:latin typeface="Times New Roman" panose="02020603050405020304" pitchFamily="18" charset="0"/>
                  <a:ea typeface="宋体" panose="02010600030101010101" pitchFamily="2" charset="-122"/>
                </a:rPr>
                <a:t>Computational prediction: conservation; secondary structure, thermodynamic stability of the hairpin and free energy of folding </a:t>
              </a:r>
              <a:endParaRPr lang="en-US" altLang="zh-CN" sz="1800" dirty="0">
                <a:latin typeface="Times New Roman" panose="02020603050405020304" pitchFamily="18" charset="0"/>
                <a:ea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880"/>
                                        </p:tgtEl>
                                        <p:attrNameLst>
                                          <p:attrName>style.visibility</p:attrName>
                                        </p:attrNameLst>
                                      </p:cBhvr>
                                      <p:to>
                                        <p:strVal val="visible"/>
                                      </p:to>
                                    </p:set>
                                    <p:animEffect transition="in" filter="fade">
                                      <p:cBhvr>
                                        <p:cTn id="12" dur="500"/>
                                        <p:tgtEl>
                                          <p:spTgt spid="35880"/>
                                        </p:tgtEl>
                                      </p:cBhvr>
                                    </p:animEffect>
                                    <p:anim calcmode="lin" valueType="num">
                                      <p:cBhvr>
                                        <p:cTn id="13" dur="500" fill="hold"/>
                                        <p:tgtEl>
                                          <p:spTgt spid="35880"/>
                                        </p:tgtEl>
                                        <p:attrNameLst>
                                          <p:attrName>ppt_x</p:attrName>
                                        </p:attrNameLst>
                                      </p:cBhvr>
                                      <p:tavLst>
                                        <p:tav tm="0">
                                          <p:val>
                                            <p:strVal val="#ppt_x"/>
                                          </p:val>
                                        </p:tav>
                                        <p:tav tm="100000">
                                          <p:val>
                                            <p:strVal val="#ppt_x"/>
                                          </p:val>
                                        </p:tav>
                                      </p:tavLst>
                                    </p:anim>
                                    <p:anim calcmode="lin" valueType="num">
                                      <p:cBhvr>
                                        <p:cTn id="14" dur="500" fill="hold"/>
                                        <p:tgtEl>
                                          <p:spTgt spid="358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4753" name="标题 1"/>
          <p:cNvSpPr>
            <a:spLocks noGrp="1"/>
          </p:cNvSpPr>
          <p:nvPr>
            <p:ph type="title"/>
          </p:nvPr>
        </p:nvSpPr>
        <p:spPr/>
        <p:txBody>
          <a:bodyPr wrap="square" lIns="91440" tIns="45720" rIns="91440" bIns="45720" anchor="ctr"/>
          <a:p>
            <a:r>
              <a:rPr lang="en-US" altLang="zh-CN" b="1" dirty="0"/>
              <a:t>Computational prediction of miRNAs and their targets</a:t>
            </a:r>
            <a:endParaRPr lang="zh-CN" altLang="en-US" b="1" dirty="0"/>
          </a:p>
        </p:txBody>
      </p:sp>
      <p:sp>
        <p:nvSpPr>
          <p:cNvPr id="74754" name="内容占位符 2"/>
          <p:cNvSpPr>
            <a:spLocks noGrp="1"/>
          </p:cNvSpPr>
          <p:nvPr>
            <p:ph idx="1"/>
          </p:nvPr>
        </p:nvSpPr>
        <p:spPr/>
        <p:txBody>
          <a:bodyPr wrap="square" lIns="91440" tIns="45720" rIns="91440" bIns="45720" anchor="t"/>
          <a:p>
            <a:r>
              <a:rPr lang="en-US" altLang="zh-CN" sz="2400" dirty="0"/>
              <a:t>Conserved miRNA:</a:t>
            </a:r>
            <a:endParaRPr lang="en-US" altLang="zh-CN" sz="2400" dirty="0"/>
          </a:p>
          <a:p>
            <a:pPr lvl="1"/>
            <a:r>
              <a:rPr lang="en-US" altLang="zh-CN" sz="2400" dirty="0"/>
              <a:t>Conservation/small RNA reads; </a:t>
            </a:r>
            <a:endParaRPr lang="en-US" altLang="zh-CN" sz="2400" dirty="0"/>
          </a:p>
          <a:p>
            <a:pPr lvl="1"/>
            <a:r>
              <a:rPr lang="en-US" altLang="zh-CN" sz="2400" dirty="0"/>
              <a:t>Secondary structure </a:t>
            </a:r>
            <a:endParaRPr lang="en-US" altLang="zh-CN" sz="2400" dirty="0"/>
          </a:p>
          <a:p>
            <a:pPr lvl="1"/>
            <a:r>
              <a:rPr lang="en-US" altLang="zh-CN" sz="2400" dirty="0"/>
              <a:t>Thermodynamic stability of the hairpin and free energy of folding</a:t>
            </a:r>
            <a:endParaRPr lang="en-US" altLang="zh-CN" sz="2400" dirty="0"/>
          </a:p>
          <a:p>
            <a:r>
              <a:rPr lang="en-US" altLang="zh-CN" sz="2400" dirty="0"/>
              <a:t>Novel miRNAs</a:t>
            </a:r>
            <a:endParaRPr lang="en-US" altLang="zh-CN" sz="2400" dirty="0"/>
          </a:p>
          <a:p>
            <a:pPr lvl="1"/>
            <a:r>
              <a:rPr lang="en-US" altLang="zh-CN" sz="2400" dirty="0"/>
              <a:t>Small RNA reads</a:t>
            </a:r>
            <a:endParaRPr lang="en-US" altLang="zh-CN" sz="2400" dirty="0"/>
          </a:p>
          <a:p>
            <a:pPr lvl="1"/>
            <a:r>
              <a:rPr lang="en-US" altLang="zh-CN" sz="2400" dirty="0"/>
              <a:t>Secondary structure </a:t>
            </a:r>
            <a:endParaRPr lang="en-US" altLang="zh-CN" sz="2400" dirty="0"/>
          </a:p>
          <a:p>
            <a:pPr lvl="1"/>
            <a:r>
              <a:rPr lang="en-US" altLang="zh-CN" sz="2400" dirty="0"/>
              <a:t>Thermodynamic stability of the hairpin and free energy of folding</a:t>
            </a:r>
            <a:endParaRPr lang="en-US" altLang="zh-CN" sz="2400" dirty="0"/>
          </a:p>
          <a:p>
            <a:r>
              <a:rPr lang="en-US" altLang="zh-CN" sz="2400" dirty="0"/>
              <a:t>Target prediction</a:t>
            </a:r>
            <a:endParaRPr lang="en-US" altLang="zh-CN" sz="2400" dirty="0"/>
          </a:p>
          <a:p>
            <a:endParaRPr lang="zh-CN" altLang="en-US" sz="24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5777" name="Rectangle 4"/>
          <p:cNvSpPr/>
          <p:nvPr/>
        </p:nvSpPr>
        <p:spPr>
          <a:xfrm>
            <a:off x="1479550" y="1252538"/>
            <a:ext cx="5829300" cy="838200"/>
          </a:xfrm>
          <a:prstGeom prst="rect">
            <a:avLst/>
          </a:prstGeom>
          <a:noFill/>
          <a:ln w="9525">
            <a:noFill/>
          </a:ln>
        </p:spPr>
        <p:txBody>
          <a:bodyPr lIns="0" tIns="0" rIns="0" bIns="0" anchor="ctr">
            <a:spAutoFit/>
          </a:bodyPr>
          <a:p>
            <a:r>
              <a:rPr lang="en-AU" altLang="zh-CN" sz="500" dirty="0">
                <a:latin typeface="Courier New" panose="02070309020205020404" pitchFamily="49" charset="0"/>
                <a:ea typeface="宋体" panose="02010600030101010101" pitchFamily="2" charset="-122"/>
              </a:rPr>
              <a:t>acccagaUgaag</a:t>
            </a:r>
            <a:r>
              <a:rPr lang="en-AU" altLang="zh-CN" sz="500" dirty="0">
                <a:solidFill>
                  <a:srgbClr val="0000FF"/>
                </a:solidFill>
                <a:latin typeface="Courier New" panose="02070309020205020404" pitchFamily="49" charset="0"/>
                <a:ea typeface="宋体" panose="02010600030101010101" pitchFamily="2" charset="-122"/>
              </a:rPr>
              <a:t>GUAAUAUACUAAUCCGUGCAUCCA</a:t>
            </a:r>
            <a:r>
              <a:rPr lang="en-AU" altLang="zh-CN" sz="500" dirty="0">
                <a:latin typeface="Courier New" panose="02070309020205020404" pitchFamily="49" charset="0"/>
                <a:ea typeface="宋体" panose="02010600030101010101" pitchFamily="2" charset="-122"/>
              </a:rPr>
              <a:t>UCGUAUAUCUUACACGUCAUGUGAACGUGCAUCGGUUCAUAAUGUUGUGUUUAUAAAUGUUAAUGGUAUGUGUG</a:t>
            </a:r>
            <a:r>
              <a:rPr lang="en-AU" altLang="zh-CN" sz="500" dirty="0">
                <a:solidFill>
                  <a:srgbClr val="FF3300"/>
                </a:solidFill>
                <a:latin typeface="Courier New" panose="02070309020205020404" pitchFamily="49" charset="0"/>
                <a:ea typeface="宋体" panose="02010600030101010101" pitchFamily="2" charset="-122"/>
              </a:rPr>
              <a:t>GUUGCACGGGUUUGUAUGUUGCAG</a:t>
            </a:r>
            <a:r>
              <a:rPr lang="en-AU" altLang="zh-CN" sz="500" dirty="0">
                <a:latin typeface="Courier New" panose="02070309020205020404" pitchFamily="49" charset="0"/>
                <a:ea typeface="宋体" panose="02010600030101010101" pitchFamily="2" charset="-122"/>
              </a:rPr>
              <a:t>acgcagcaUgaga</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a:t>
            </a:r>
            <a:r>
              <a:rPr lang="en-AU" altLang="zh-CN" sz="500" dirty="0">
                <a:solidFill>
                  <a:srgbClr val="0000FF"/>
                </a:solidFill>
                <a:latin typeface="Courier New" panose="02070309020205020404" pitchFamily="49" charset="0"/>
                <a:ea typeface="宋体" panose="02010600030101010101" pitchFamily="2" charset="-122"/>
              </a:rPr>
              <a:t>GUAAUAUACUAAUCCGUGCAUCCA</a:t>
            </a:r>
            <a:r>
              <a:rPr lang="en-AU" altLang="zh-CN" sz="500" dirty="0">
                <a:latin typeface="Courier New" panose="02070309020205020404" pitchFamily="49" charset="0"/>
                <a:ea typeface="宋体" panose="02010600030101010101" pitchFamily="2" charset="-122"/>
              </a:rPr>
              <a:t>(13)                                                                      </a:t>
            </a:r>
            <a:r>
              <a:rPr lang="en-AU" altLang="zh-CN" sz="500" dirty="0">
                <a:solidFill>
                  <a:srgbClr val="FF3300"/>
                </a:solidFill>
                <a:latin typeface="Courier New" panose="02070309020205020404" pitchFamily="49" charset="0"/>
                <a:ea typeface="宋体" panose="02010600030101010101" pitchFamily="2" charset="-122"/>
              </a:rPr>
              <a:t>GUUGCACGGGUUUGUAUGUUGCAG </a:t>
            </a:r>
            <a:r>
              <a:rPr lang="en-AU" altLang="zh-CN" sz="500" dirty="0">
                <a:latin typeface="Courier New" panose="02070309020205020404" pitchFamily="49" charset="0"/>
                <a:ea typeface="宋体" panose="02010600030101010101" pitchFamily="2" charset="-122"/>
              </a:rPr>
              <a:t>(192)</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GUUGCACGGGUUUG           (3)</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GUUGCACGGGUUUGUAUGUUGC   (1)</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GUUGCACGGGUUUGUAUGUUGCA  (1)                                                                                                              </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GUUGCACGGGUUUGUAUGUUGCAGA(3) </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UUGCACGGGUUUGUAUGUUGCAG (3)</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GUUGCACGGGUUUGUAUGUUGCAG</a:t>
            </a:r>
            <a:r>
              <a:rPr lang="en-AU" altLang="zh-CN" sz="500" b="1" dirty="0">
                <a:solidFill>
                  <a:srgbClr val="00FF00"/>
                </a:solidFill>
                <a:latin typeface="Courier New" panose="02070309020205020404" pitchFamily="49" charset="0"/>
                <a:ea typeface="宋体" panose="02010600030101010101" pitchFamily="2" charset="-122"/>
              </a:rPr>
              <a:t>C</a:t>
            </a:r>
            <a:r>
              <a:rPr lang="en-AU" altLang="zh-CN" sz="500" dirty="0">
                <a:latin typeface="Courier New" panose="02070309020205020404" pitchFamily="49" charset="0"/>
                <a:ea typeface="宋体" panose="02010600030101010101" pitchFamily="2" charset="-122"/>
              </a:rPr>
              <a:t>(1)</a:t>
            </a:r>
            <a:endParaRPr lang="en-AU" altLang="zh-CN" sz="500" dirty="0">
              <a:latin typeface="Courier New" panose="02070309020205020404" pitchFamily="49" charset="0"/>
              <a:ea typeface="宋体" panose="02010600030101010101" pitchFamily="2" charset="-122"/>
            </a:endParaRPr>
          </a:p>
          <a:p>
            <a:r>
              <a:rPr lang="en-AU" altLang="zh-CN" sz="500" dirty="0">
                <a:latin typeface="Courier New" panose="02070309020205020404" pitchFamily="49" charset="0"/>
                <a:ea typeface="宋体" panose="02010600030101010101" pitchFamily="2" charset="-122"/>
              </a:rPr>
              <a:t>                                                                                                              GUUGCACGGGUUUGUAUGUUGCAG</a:t>
            </a:r>
            <a:r>
              <a:rPr lang="en-AU" altLang="zh-CN" sz="500" b="1" dirty="0">
                <a:solidFill>
                  <a:srgbClr val="00FF00"/>
                </a:solidFill>
                <a:latin typeface="Courier New" panose="02070309020205020404" pitchFamily="49" charset="0"/>
                <a:ea typeface="宋体" panose="02010600030101010101" pitchFamily="2" charset="-122"/>
              </a:rPr>
              <a:t>G</a:t>
            </a:r>
            <a:r>
              <a:rPr lang="en-AU" altLang="zh-CN" sz="500" dirty="0">
                <a:latin typeface="Courier New" panose="02070309020205020404" pitchFamily="49" charset="0"/>
                <a:ea typeface="宋体" panose="02010600030101010101" pitchFamily="2" charset="-122"/>
              </a:rPr>
              <a:t>(1) </a:t>
            </a:r>
            <a:endParaRPr lang="en-AU" altLang="zh-CN" sz="500" dirty="0">
              <a:latin typeface="Courier New" panose="02070309020205020404" pitchFamily="49" charset="0"/>
              <a:ea typeface="宋体" panose="02010600030101010101" pitchFamily="2" charset="-122"/>
            </a:endParaRPr>
          </a:p>
        </p:txBody>
      </p:sp>
      <p:sp>
        <p:nvSpPr>
          <p:cNvPr id="75778" name="Line 5"/>
          <p:cNvSpPr/>
          <p:nvPr/>
        </p:nvSpPr>
        <p:spPr>
          <a:xfrm>
            <a:off x="1935163" y="1208088"/>
            <a:ext cx="0" cy="341312"/>
          </a:xfrm>
          <a:prstGeom prst="line">
            <a:avLst/>
          </a:prstGeom>
          <a:ln w="12700" cap="flat" cmpd="sng">
            <a:solidFill>
              <a:srgbClr val="FF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779" name="Line 6"/>
          <p:cNvSpPr/>
          <p:nvPr/>
        </p:nvSpPr>
        <p:spPr>
          <a:xfrm>
            <a:off x="6592888" y="1208088"/>
            <a:ext cx="0" cy="900112"/>
          </a:xfrm>
          <a:prstGeom prst="line">
            <a:avLst/>
          </a:prstGeom>
          <a:ln w="12700" cap="flat" cmpd="sng">
            <a:solidFill>
              <a:srgbClr val="FF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nvGrpSpPr>
          <p:cNvPr id="75780" name="Group 8"/>
          <p:cNvGrpSpPr/>
          <p:nvPr/>
        </p:nvGrpSpPr>
        <p:grpSpPr>
          <a:xfrm>
            <a:off x="1835150" y="1549400"/>
            <a:ext cx="2393950" cy="560388"/>
            <a:chOff x="1831" y="2112"/>
            <a:chExt cx="1508" cy="353"/>
          </a:xfrm>
        </p:grpSpPr>
        <p:grpSp>
          <p:nvGrpSpPr>
            <p:cNvPr id="75781" name="Group 9"/>
            <p:cNvGrpSpPr/>
            <p:nvPr/>
          </p:nvGrpSpPr>
          <p:grpSpPr>
            <a:xfrm>
              <a:off x="1845" y="2143"/>
              <a:ext cx="1494" cy="322"/>
              <a:chOff x="1795" y="1825"/>
              <a:chExt cx="1494" cy="322"/>
            </a:xfrm>
          </p:grpSpPr>
          <p:sp>
            <p:nvSpPr>
              <p:cNvPr id="75782" name="Text Box 10"/>
              <p:cNvSpPr txBox="1"/>
              <p:nvPr/>
            </p:nvSpPr>
            <p:spPr>
              <a:xfrm>
                <a:off x="3060" y="1862"/>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83" name="Text Box 11"/>
              <p:cNvSpPr txBox="1"/>
              <p:nvPr/>
            </p:nvSpPr>
            <p:spPr>
              <a:xfrm>
                <a:off x="2846" y="1862"/>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84" name="Text Box 12"/>
              <p:cNvSpPr txBox="1"/>
              <p:nvPr/>
            </p:nvSpPr>
            <p:spPr>
              <a:xfrm>
                <a:off x="3004" y="1862"/>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85" name="Text Box 13"/>
              <p:cNvSpPr txBox="1"/>
              <p:nvPr/>
            </p:nvSpPr>
            <p:spPr>
              <a:xfrm>
                <a:off x="2498" y="1862"/>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86" name="Text Box 14"/>
              <p:cNvSpPr txBox="1"/>
              <p:nvPr/>
            </p:nvSpPr>
            <p:spPr>
              <a:xfrm>
                <a:off x="3231" y="1851"/>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87" name="Text Box 15"/>
              <p:cNvSpPr txBox="1"/>
              <p:nvPr/>
            </p:nvSpPr>
            <p:spPr>
              <a:xfrm>
                <a:off x="3173" y="194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88" name="Text Box 16"/>
              <p:cNvSpPr txBox="1"/>
              <p:nvPr/>
            </p:nvSpPr>
            <p:spPr>
              <a:xfrm>
                <a:off x="3173" y="1833"/>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89" name="Text Box 17"/>
              <p:cNvSpPr txBox="1"/>
              <p:nvPr/>
            </p:nvSpPr>
            <p:spPr>
              <a:xfrm>
                <a:off x="2667" y="208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790" name="Text Box 18"/>
              <p:cNvSpPr txBox="1"/>
              <p:nvPr/>
            </p:nvSpPr>
            <p:spPr>
              <a:xfrm>
                <a:off x="2271" y="1862"/>
                <a:ext cx="30"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G</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791" name="Text Box 19"/>
              <p:cNvSpPr txBox="1"/>
              <p:nvPr/>
            </p:nvSpPr>
            <p:spPr>
              <a:xfrm>
                <a:off x="2221" y="1862"/>
                <a:ext cx="30"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G</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792" name="Text Box 20"/>
              <p:cNvSpPr txBox="1"/>
              <p:nvPr/>
            </p:nvSpPr>
            <p:spPr>
              <a:xfrm>
                <a:off x="1844" y="1862"/>
                <a:ext cx="30"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G</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793" name="Text Box 21"/>
              <p:cNvSpPr txBox="1"/>
              <p:nvPr/>
            </p:nvSpPr>
            <p:spPr>
              <a:xfrm>
                <a:off x="3259" y="1907"/>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794" name="Text Box 22"/>
              <p:cNvSpPr txBox="1"/>
              <p:nvPr/>
            </p:nvSpPr>
            <p:spPr>
              <a:xfrm>
                <a:off x="2616" y="2003"/>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795" name="Text Box 23"/>
              <p:cNvSpPr txBox="1"/>
              <p:nvPr/>
            </p:nvSpPr>
            <p:spPr>
              <a:xfrm>
                <a:off x="2790" y="2003"/>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796" name="Text Box 24"/>
              <p:cNvSpPr txBox="1"/>
              <p:nvPr/>
            </p:nvSpPr>
            <p:spPr>
              <a:xfrm>
                <a:off x="2758" y="2060"/>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797" name="Text Box 25"/>
              <p:cNvSpPr txBox="1"/>
              <p:nvPr/>
            </p:nvSpPr>
            <p:spPr>
              <a:xfrm>
                <a:off x="3117"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798" name="Text Box 26"/>
              <p:cNvSpPr txBox="1"/>
              <p:nvPr/>
            </p:nvSpPr>
            <p:spPr>
              <a:xfrm>
                <a:off x="2924"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799" name="Text Box 27"/>
              <p:cNvSpPr txBox="1"/>
              <p:nvPr/>
            </p:nvSpPr>
            <p:spPr>
              <a:xfrm>
                <a:off x="2745" y="208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00" name="Text Box 28"/>
              <p:cNvSpPr txBox="1"/>
              <p:nvPr/>
            </p:nvSpPr>
            <p:spPr>
              <a:xfrm>
                <a:off x="2720" y="2089"/>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01" name="Text Box 29"/>
              <p:cNvSpPr txBox="1"/>
              <p:nvPr/>
            </p:nvSpPr>
            <p:spPr>
              <a:xfrm>
                <a:off x="2794"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02" name="Text Box 30"/>
              <p:cNvSpPr txBox="1"/>
              <p:nvPr/>
            </p:nvSpPr>
            <p:spPr>
              <a:xfrm>
                <a:off x="2608"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03" name="Text Box 31"/>
              <p:cNvSpPr txBox="1"/>
              <p:nvPr/>
            </p:nvSpPr>
            <p:spPr>
              <a:xfrm>
                <a:off x="2553"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04" name="Text Box 32"/>
              <p:cNvSpPr txBox="1"/>
              <p:nvPr/>
            </p:nvSpPr>
            <p:spPr>
              <a:xfrm>
                <a:off x="2423"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05" name="Text Box 33"/>
              <p:cNvSpPr txBox="1"/>
              <p:nvPr/>
            </p:nvSpPr>
            <p:spPr>
              <a:xfrm>
                <a:off x="2978" y="1974"/>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06" name="Text Box 34"/>
              <p:cNvSpPr txBox="1"/>
              <p:nvPr/>
            </p:nvSpPr>
            <p:spPr>
              <a:xfrm>
                <a:off x="2636" y="1986"/>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07" name="Text Box 35"/>
              <p:cNvSpPr txBox="1"/>
              <p:nvPr/>
            </p:nvSpPr>
            <p:spPr>
              <a:xfrm>
                <a:off x="2119"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08" name="Text Box 36"/>
              <p:cNvSpPr txBox="1"/>
              <p:nvPr/>
            </p:nvSpPr>
            <p:spPr>
              <a:xfrm>
                <a:off x="2090"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09" name="Text Box 37"/>
              <p:cNvSpPr txBox="1"/>
              <p:nvPr/>
            </p:nvSpPr>
            <p:spPr>
              <a:xfrm>
                <a:off x="3090" y="1862"/>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10" name="Text Box 38"/>
              <p:cNvSpPr txBox="1"/>
              <p:nvPr/>
            </p:nvSpPr>
            <p:spPr>
              <a:xfrm>
                <a:off x="2739" y="1862"/>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811" name="Text Box 39"/>
              <p:cNvSpPr txBox="1"/>
              <p:nvPr/>
            </p:nvSpPr>
            <p:spPr>
              <a:xfrm>
                <a:off x="2023"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12" name="Text Box 40"/>
              <p:cNvSpPr txBox="1"/>
              <p:nvPr/>
            </p:nvSpPr>
            <p:spPr>
              <a:xfrm>
                <a:off x="1973"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13" name="Text Box 41"/>
              <p:cNvSpPr txBox="1"/>
              <p:nvPr/>
            </p:nvSpPr>
            <p:spPr>
              <a:xfrm>
                <a:off x="2326" y="1862"/>
                <a:ext cx="30"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14" name="Text Box 42"/>
              <p:cNvSpPr txBox="1"/>
              <p:nvPr/>
            </p:nvSpPr>
            <p:spPr>
              <a:xfrm>
                <a:off x="1922" y="1862"/>
                <a:ext cx="30"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15" name="Text Box 43"/>
              <p:cNvSpPr txBox="1"/>
              <p:nvPr/>
            </p:nvSpPr>
            <p:spPr>
              <a:xfrm>
                <a:off x="1895"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A</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16" name="Text Box 44"/>
              <p:cNvSpPr txBox="1"/>
              <p:nvPr/>
            </p:nvSpPr>
            <p:spPr>
              <a:xfrm>
                <a:off x="3205" y="195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17" name="Text Box 45"/>
              <p:cNvSpPr txBox="1"/>
              <p:nvPr/>
            </p:nvSpPr>
            <p:spPr>
              <a:xfrm>
                <a:off x="2767"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18" name="Text Box 46"/>
              <p:cNvSpPr txBox="1"/>
              <p:nvPr/>
            </p:nvSpPr>
            <p:spPr>
              <a:xfrm>
                <a:off x="2471"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19" name="Text Box 47"/>
              <p:cNvSpPr txBox="1"/>
              <p:nvPr/>
            </p:nvSpPr>
            <p:spPr>
              <a:xfrm>
                <a:off x="2371"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C</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20" name="Text Box 48"/>
              <p:cNvSpPr txBox="1"/>
              <p:nvPr/>
            </p:nvSpPr>
            <p:spPr>
              <a:xfrm>
                <a:off x="2819"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21" name="Text Box 49"/>
              <p:cNvSpPr txBox="1"/>
              <p:nvPr/>
            </p:nvSpPr>
            <p:spPr>
              <a:xfrm>
                <a:off x="2662"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22" name="Text Box 50"/>
              <p:cNvSpPr txBox="1"/>
              <p:nvPr/>
            </p:nvSpPr>
            <p:spPr>
              <a:xfrm>
                <a:off x="2396"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C</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23" name="Text Box 51"/>
              <p:cNvSpPr txBox="1"/>
              <p:nvPr/>
            </p:nvSpPr>
            <p:spPr>
              <a:xfrm>
                <a:off x="2299"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C</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24" name="Text Box 52"/>
              <p:cNvSpPr txBox="1"/>
              <p:nvPr/>
            </p:nvSpPr>
            <p:spPr>
              <a:xfrm>
                <a:off x="3146"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25" name="Text Box 53"/>
              <p:cNvSpPr txBox="1"/>
              <p:nvPr/>
            </p:nvSpPr>
            <p:spPr>
              <a:xfrm>
                <a:off x="3260" y="1869"/>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26" name="Text Box 54"/>
              <p:cNvSpPr txBox="1"/>
              <p:nvPr/>
            </p:nvSpPr>
            <p:spPr>
              <a:xfrm>
                <a:off x="2194"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C</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27" name="Text Box 55"/>
              <p:cNvSpPr txBox="1"/>
              <p:nvPr/>
            </p:nvSpPr>
            <p:spPr>
              <a:xfrm>
                <a:off x="2047"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C</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28" name="Text Box 56"/>
              <p:cNvSpPr txBox="1"/>
              <p:nvPr/>
            </p:nvSpPr>
            <p:spPr>
              <a:xfrm>
                <a:off x="2895"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29" name="Text Box 57"/>
              <p:cNvSpPr txBox="1"/>
              <p:nvPr/>
            </p:nvSpPr>
            <p:spPr>
              <a:xfrm>
                <a:off x="2169"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C</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30" name="Text Box 58"/>
              <p:cNvSpPr txBox="1"/>
              <p:nvPr/>
            </p:nvSpPr>
            <p:spPr>
              <a:xfrm>
                <a:off x="1946"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U</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31" name="Text Box 59"/>
              <p:cNvSpPr txBox="1"/>
              <p:nvPr/>
            </p:nvSpPr>
            <p:spPr>
              <a:xfrm>
                <a:off x="2346" y="1834"/>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U</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32" name="Text Box 60"/>
              <p:cNvSpPr txBox="1"/>
              <p:nvPr/>
            </p:nvSpPr>
            <p:spPr>
              <a:xfrm>
                <a:off x="1870"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U</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33" name="Text Box 61"/>
              <p:cNvSpPr txBox="1"/>
              <p:nvPr/>
            </p:nvSpPr>
            <p:spPr>
              <a:xfrm>
                <a:off x="3203" y="182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34" name="Text Box 62"/>
              <p:cNvSpPr txBox="1"/>
              <p:nvPr/>
            </p:nvSpPr>
            <p:spPr>
              <a:xfrm>
                <a:off x="3232" y="1938"/>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35" name="Text Box 63"/>
              <p:cNvSpPr txBox="1"/>
              <p:nvPr/>
            </p:nvSpPr>
            <p:spPr>
              <a:xfrm>
                <a:off x="2694" y="2089"/>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36" name="Text Box 64"/>
              <p:cNvSpPr txBox="1"/>
              <p:nvPr/>
            </p:nvSpPr>
            <p:spPr>
              <a:xfrm>
                <a:off x="2647" y="2060"/>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37" name="Text Box 65"/>
              <p:cNvSpPr txBox="1"/>
              <p:nvPr/>
            </p:nvSpPr>
            <p:spPr>
              <a:xfrm>
                <a:off x="2626" y="20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38" name="Text Box 66"/>
              <p:cNvSpPr txBox="1"/>
              <p:nvPr/>
            </p:nvSpPr>
            <p:spPr>
              <a:xfrm>
                <a:off x="2144"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U</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39" name="Text Box 67"/>
              <p:cNvSpPr txBox="1"/>
              <p:nvPr/>
            </p:nvSpPr>
            <p:spPr>
              <a:xfrm>
                <a:off x="2069" y="1834"/>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U</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40" name="Text Box 68"/>
              <p:cNvSpPr txBox="1"/>
              <p:nvPr/>
            </p:nvSpPr>
            <p:spPr>
              <a:xfrm>
                <a:off x="1997"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U</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41" name="Text Box 69"/>
              <p:cNvSpPr txBox="1"/>
              <p:nvPr/>
            </p:nvSpPr>
            <p:spPr>
              <a:xfrm>
                <a:off x="3032"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42" name="Text Box 70"/>
              <p:cNvSpPr txBox="1"/>
              <p:nvPr/>
            </p:nvSpPr>
            <p:spPr>
              <a:xfrm>
                <a:off x="2870" y="1834"/>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43" name="Text Box 71"/>
              <p:cNvSpPr txBox="1"/>
              <p:nvPr/>
            </p:nvSpPr>
            <p:spPr>
              <a:xfrm>
                <a:off x="2690" y="1834"/>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44" name="Text Box 72"/>
              <p:cNvSpPr txBox="1"/>
              <p:nvPr/>
            </p:nvSpPr>
            <p:spPr>
              <a:xfrm>
                <a:off x="2633"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45" name="Text Box 73"/>
              <p:cNvSpPr txBox="1"/>
              <p:nvPr/>
            </p:nvSpPr>
            <p:spPr>
              <a:xfrm>
                <a:off x="2247" y="1862"/>
                <a:ext cx="29" cy="58"/>
              </a:xfrm>
              <a:prstGeom prst="rect">
                <a:avLst/>
              </a:prstGeom>
              <a:noFill/>
              <a:ln w="9525">
                <a:noFill/>
              </a:ln>
            </p:spPr>
            <p:txBody>
              <a:bodyPr lIns="0" tIns="0" rIns="0" bIns="0" anchor="t">
                <a:spAutoFit/>
              </a:bodyPr>
              <a:p>
                <a:pPr>
                  <a:spcBef>
                    <a:spcPct val="50000"/>
                  </a:spcBef>
                </a:pPr>
                <a:r>
                  <a:rPr lang="en-AU" altLang="zh-CN" sz="600" b="1" dirty="0">
                    <a:solidFill>
                      <a:srgbClr val="0000FF"/>
                    </a:solidFill>
                    <a:latin typeface="Courier New" panose="02070309020205020404" pitchFamily="49" charset="0"/>
                    <a:ea typeface="宋体" panose="02010600030101010101" pitchFamily="2" charset="-122"/>
                  </a:rPr>
                  <a:t>U</a:t>
                </a:r>
                <a:endParaRPr lang="en-AU" altLang="zh-CN" sz="600" b="1" dirty="0">
                  <a:solidFill>
                    <a:srgbClr val="0000FF"/>
                  </a:solidFill>
                  <a:latin typeface="Courier New" panose="02070309020205020404" pitchFamily="49" charset="0"/>
                  <a:ea typeface="宋体" panose="02010600030101010101" pitchFamily="2" charset="-122"/>
                </a:endParaRPr>
              </a:p>
            </p:txBody>
          </p:sp>
          <p:sp>
            <p:nvSpPr>
              <p:cNvPr id="75846" name="Text Box 74"/>
              <p:cNvSpPr txBox="1"/>
              <p:nvPr/>
            </p:nvSpPr>
            <p:spPr>
              <a:xfrm>
                <a:off x="2949"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47" name="Text Box 75"/>
              <p:cNvSpPr txBox="1"/>
              <p:nvPr/>
            </p:nvSpPr>
            <p:spPr>
              <a:xfrm>
                <a:off x="2524"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48" name="Text Box 76"/>
              <p:cNvSpPr txBox="1"/>
              <p:nvPr/>
            </p:nvSpPr>
            <p:spPr>
              <a:xfrm>
                <a:off x="2716" y="1834"/>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49" name="Text Box 77"/>
              <p:cNvSpPr txBox="1"/>
              <p:nvPr/>
            </p:nvSpPr>
            <p:spPr>
              <a:xfrm>
                <a:off x="2580" y="186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50" name="Text Box 78"/>
              <p:cNvSpPr txBox="1"/>
              <p:nvPr/>
            </p:nvSpPr>
            <p:spPr>
              <a:xfrm>
                <a:off x="2446" y="1834"/>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51" name="Text Box 79"/>
              <p:cNvSpPr txBox="1"/>
              <p:nvPr/>
            </p:nvSpPr>
            <p:spPr>
              <a:xfrm>
                <a:off x="2748" y="197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52" name="Text Box 80"/>
              <p:cNvSpPr txBox="1"/>
              <p:nvPr/>
            </p:nvSpPr>
            <p:spPr>
              <a:xfrm flipH="1">
                <a:off x="2770" y="1986"/>
                <a:ext cx="36"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53" name="Text Box 81"/>
              <p:cNvSpPr txBox="1"/>
              <p:nvPr/>
            </p:nvSpPr>
            <p:spPr>
              <a:xfrm>
                <a:off x="2775" y="2037"/>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854" name="Text Box 82"/>
              <p:cNvSpPr txBox="1"/>
              <p:nvPr/>
            </p:nvSpPr>
            <p:spPr>
              <a:xfrm>
                <a:off x="2272" y="1935"/>
                <a:ext cx="30"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C</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55" name="Text Box 83"/>
              <p:cNvSpPr txBox="1"/>
              <p:nvPr/>
            </p:nvSpPr>
            <p:spPr>
              <a:xfrm>
                <a:off x="2222" y="1935"/>
                <a:ext cx="30"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C</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56" name="Text Box 84"/>
              <p:cNvSpPr txBox="1"/>
              <p:nvPr/>
            </p:nvSpPr>
            <p:spPr>
              <a:xfrm>
                <a:off x="1845" y="1935"/>
                <a:ext cx="30"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C</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57" name="Text Box 85"/>
              <p:cNvSpPr txBox="1"/>
              <p:nvPr/>
            </p:nvSpPr>
            <p:spPr>
              <a:xfrm>
                <a:off x="1822"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A</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58" name="Text Box 86"/>
              <p:cNvSpPr txBox="1"/>
              <p:nvPr/>
            </p:nvSpPr>
            <p:spPr>
              <a:xfrm>
                <a:off x="2120"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59" name="Text Box 87"/>
              <p:cNvSpPr txBox="1"/>
              <p:nvPr/>
            </p:nvSpPr>
            <p:spPr>
              <a:xfrm>
                <a:off x="2091"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0" name="Text Box 88"/>
              <p:cNvSpPr txBox="1"/>
              <p:nvPr/>
            </p:nvSpPr>
            <p:spPr>
              <a:xfrm>
                <a:off x="2327" y="1935"/>
                <a:ext cx="30"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1" name="Text Box 89"/>
              <p:cNvSpPr txBox="1"/>
              <p:nvPr/>
            </p:nvSpPr>
            <p:spPr>
              <a:xfrm>
                <a:off x="1896"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2" name="Text Box 90"/>
              <p:cNvSpPr txBox="1"/>
              <p:nvPr/>
            </p:nvSpPr>
            <p:spPr>
              <a:xfrm>
                <a:off x="2372"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3" name="Text Box 91"/>
              <p:cNvSpPr txBox="1"/>
              <p:nvPr/>
            </p:nvSpPr>
            <p:spPr>
              <a:xfrm>
                <a:off x="1795"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4" name="Text Box 92"/>
              <p:cNvSpPr txBox="1"/>
              <p:nvPr/>
            </p:nvSpPr>
            <p:spPr>
              <a:xfrm>
                <a:off x="2300"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5" name="Text Box 93"/>
              <p:cNvSpPr txBox="1"/>
              <p:nvPr/>
            </p:nvSpPr>
            <p:spPr>
              <a:xfrm>
                <a:off x="2195"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6" name="Text Box 94"/>
              <p:cNvSpPr txBox="1"/>
              <p:nvPr/>
            </p:nvSpPr>
            <p:spPr>
              <a:xfrm>
                <a:off x="2048"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7" name="Text Box 95"/>
              <p:cNvSpPr txBox="1"/>
              <p:nvPr/>
            </p:nvSpPr>
            <p:spPr>
              <a:xfrm>
                <a:off x="2170"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8" name="Text Box 96"/>
              <p:cNvSpPr txBox="1"/>
              <p:nvPr/>
            </p:nvSpPr>
            <p:spPr>
              <a:xfrm>
                <a:off x="1947"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69" name="Text Box 97"/>
              <p:cNvSpPr txBox="1"/>
              <p:nvPr/>
            </p:nvSpPr>
            <p:spPr>
              <a:xfrm>
                <a:off x="2349"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0" name="Text Box 98"/>
              <p:cNvSpPr txBox="1"/>
              <p:nvPr/>
            </p:nvSpPr>
            <p:spPr>
              <a:xfrm>
                <a:off x="1871"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1" name="Text Box 99"/>
              <p:cNvSpPr txBox="1"/>
              <p:nvPr/>
            </p:nvSpPr>
            <p:spPr>
              <a:xfrm>
                <a:off x="2143"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G</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2" name="Text Box 100"/>
              <p:cNvSpPr txBox="1"/>
              <p:nvPr/>
            </p:nvSpPr>
            <p:spPr>
              <a:xfrm>
                <a:off x="2068"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3" name="Text Box 101"/>
              <p:cNvSpPr txBox="1"/>
              <p:nvPr/>
            </p:nvSpPr>
            <p:spPr>
              <a:xfrm>
                <a:off x="1998"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A</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4" name="Text Box 102"/>
              <p:cNvSpPr txBox="1"/>
              <p:nvPr/>
            </p:nvSpPr>
            <p:spPr>
              <a:xfrm>
                <a:off x="2248"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A</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5" name="Text Box 103"/>
              <p:cNvSpPr txBox="1"/>
              <p:nvPr/>
            </p:nvSpPr>
            <p:spPr>
              <a:xfrm>
                <a:off x="1923"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6" name="Text Box 104"/>
              <p:cNvSpPr txBox="1"/>
              <p:nvPr/>
            </p:nvSpPr>
            <p:spPr>
              <a:xfrm>
                <a:off x="1973"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7" name="Text Box 105"/>
              <p:cNvSpPr txBox="1"/>
              <p:nvPr/>
            </p:nvSpPr>
            <p:spPr>
              <a:xfrm>
                <a:off x="2025" y="1935"/>
                <a:ext cx="29" cy="58"/>
              </a:xfrm>
              <a:prstGeom prst="rect">
                <a:avLst/>
              </a:prstGeom>
              <a:noFill/>
              <a:ln w="9525">
                <a:noFill/>
              </a:ln>
            </p:spPr>
            <p:txBody>
              <a:bodyPr lIns="0" tIns="0" rIns="0" bIns="0" anchor="t">
                <a:spAutoFit/>
              </a:bodyPr>
              <a:p>
                <a:pPr>
                  <a:spcBef>
                    <a:spcPct val="50000"/>
                  </a:spcBef>
                </a:pPr>
                <a:r>
                  <a:rPr lang="en-AU" altLang="zh-CN" sz="600" b="1" dirty="0">
                    <a:solidFill>
                      <a:srgbClr val="FF3300"/>
                    </a:solidFill>
                    <a:latin typeface="Courier New" panose="02070309020205020404" pitchFamily="49" charset="0"/>
                    <a:ea typeface="宋体" panose="02010600030101010101" pitchFamily="2" charset="-122"/>
                  </a:rPr>
                  <a:t>U</a:t>
                </a:r>
                <a:endParaRPr lang="en-AU" altLang="zh-CN" sz="600" b="1" dirty="0">
                  <a:solidFill>
                    <a:srgbClr val="FF3300"/>
                  </a:solidFill>
                  <a:latin typeface="Courier New" panose="02070309020205020404" pitchFamily="49" charset="0"/>
                  <a:ea typeface="宋体" panose="02010600030101010101" pitchFamily="2" charset="-122"/>
                </a:endParaRPr>
              </a:p>
            </p:txBody>
          </p:sp>
          <p:sp>
            <p:nvSpPr>
              <p:cNvPr id="75878" name="Line 106"/>
              <p:cNvSpPr/>
              <p:nvPr/>
            </p:nvSpPr>
            <p:spPr>
              <a:xfrm>
                <a:off x="1857"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79" name="Line 107"/>
              <p:cNvSpPr/>
              <p:nvPr/>
            </p:nvSpPr>
            <p:spPr>
              <a:xfrm>
                <a:off x="1908"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0" name="Line 108"/>
              <p:cNvSpPr/>
              <p:nvPr/>
            </p:nvSpPr>
            <p:spPr>
              <a:xfrm>
                <a:off x="1936"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1" name="Line 109"/>
              <p:cNvSpPr/>
              <p:nvPr/>
            </p:nvSpPr>
            <p:spPr>
              <a:xfrm>
                <a:off x="1986"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2" name="Line 110"/>
              <p:cNvSpPr/>
              <p:nvPr/>
            </p:nvSpPr>
            <p:spPr>
              <a:xfrm>
                <a:off x="2011"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3" name="Line 111"/>
              <p:cNvSpPr/>
              <p:nvPr/>
            </p:nvSpPr>
            <p:spPr>
              <a:xfrm>
                <a:off x="2039"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4" name="Line 112"/>
              <p:cNvSpPr/>
              <p:nvPr/>
            </p:nvSpPr>
            <p:spPr>
              <a:xfrm>
                <a:off x="1883"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5" name="Line 113"/>
              <p:cNvSpPr/>
              <p:nvPr/>
            </p:nvSpPr>
            <p:spPr>
              <a:xfrm>
                <a:off x="2064"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6" name="Line 114"/>
              <p:cNvSpPr/>
              <p:nvPr/>
            </p:nvSpPr>
            <p:spPr>
              <a:xfrm>
                <a:off x="2104"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7" name="Line 115"/>
              <p:cNvSpPr/>
              <p:nvPr/>
            </p:nvSpPr>
            <p:spPr>
              <a:xfrm>
                <a:off x="1959"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8" name="Line 116"/>
              <p:cNvSpPr/>
              <p:nvPr/>
            </p:nvSpPr>
            <p:spPr>
              <a:xfrm>
                <a:off x="2131"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89" name="Line 117"/>
              <p:cNvSpPr/>
              <p:nvPr/>
            </p:nvSpPr>
            <p:spPr>
              <a:xfrm>
                <a:off x="2184"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0" name="Line 118"/>
              <p:cNvSpPr/>
              <p:nvPr/>
            </p:nvSpPr>
            <p:spPr>
              <a:xfrm>
                <a:off x="2210"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1" name="Line 119"/>
              <p:cNvSpPr/>
              <p:nvPr/>
            </p:nvSpPr>
            <p:spPr>
              <a:xfrm>
                <a:off x="2260"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2" name="Line 120"/>
              <p:cNvSpPr/>
              <p:nvPr/>
            </p:nvSpPr>
            <p:spPr>
              <a:xfrm>
                <a:off x="2285"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3" name="Line 121"/>
              <p:cNvSpPr/>
              <p:nvPr/>
            </p:nvSpPr>
            <p:spPr>
              <a:xfrm>
                <a:off x="2313"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4" name="Line 122"/>
              <p:cNvSpPr/>
              <p:nvPr/>
            </p:nvSpPr>
            <p:spPr>
              <a:xfrm>
                <a:off x="2157"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5" name="Line 123"/>
              <p:cNvSpPr/>
              <p:nvPr/>
            </p:nvSpPr>
            <p:spPr>
              <a:xfrm>
                <a:off x="2340"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6" name="Line 124"/>
              <p:cNvSpPr/>
              <p:nvPr/>
            </p:nvSpPr>
            <p:spPr>
              <a:xfrm>
                <a:off x="2386"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7" name="Line 125"/>
              <p:cNvSpPr/>
              <p:nvPr/>
            </p:nvSpPr>
            <p:spPr>
              <a:xfrm>
                <a:off x="2235"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898" name="Text Box 126"/>
              <p:cNvSpPr txBox="1"/>
              <p:nvPr/>
            </p:nvSpPr>
            <p:spPr>
              <a:xfrm>
                <a:off x="3059" y="193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C</a:t>
                </a:r>
                <a:endParaRPr lang="en-AU" altLang="zh-CN" sz="600" dirty="0">
                  <a:latin typeface="Courier New" panose="02070309020205020404" pitchFamily="49" charset="0"/>
                  <a:ea typeface="宋体" panose="02010600030101010101" pitchFamily="2" charset="-122"/>
                </a:endParaRPr>
              </a:p>
            </p:txBody>
          </p:sp>
          <p:sp>
            <p:nvSpPr>
              <p:cNvPr id="75899" name="Text Box 127"/>
              <p:cNvSpPr txBox="1"/>
              <p:nvPr/>
            </p:nvSpPr>
            <p:spPr>
              <a:xfrm>
                <a:off x="2847" y="193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00" name="Text Box 128"/>
              <p:cNvSpPr txBox="1"/>
              <p:nvPr/>
            </p:nvSpPr>
            <p:spPr>
              <a:xfrm>
                <a:off x="3003" y="193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01" name="Text Box 129"/>
              <p:cNvSpPr txBox="1"/>
              <p:nvPr/>
            </p:nvSpPr>
            <p:spPr>
              <a:xfrm>
                <a:off x="2471" y="193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02" name="Text Box 130"/>
              <p:cNvSpPr txBox="1"/>
              <p:nvPr/>
            </p:nvSpPr>
            <p:spPr>
              <a:xfrm>
                <a:off x="3116"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03" name="Text Box 131"/>
              <p:cNvSpPr txBox="1"/>
              <p:nvPr/>
            </p:nvSpPr>
            <p:spPr>
              <a:xfrm>
                <a:off x="2925"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04" name="Text Box 132"/>
              <p:cNvSpPr txBox="1"/>
              <p:nvPr/>
            </p:nvSpPr>
            <p:spPr>
              <a:xfrm>
                <a:off x="2793"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05" name="Text Box 133"/>
              <p:cNvSpPr txBox="1"/>
              <p:nvPr/>
            </p:nvSpPr>
            <p:spPr>
              <a:xfrm>
                <a:off x="2581"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906" name="Text Box 134"/>
              <p:cNvSpPr txBox="1"/>
              <p:nvPr/>
            </p:nvSpPr>
            <p:spPr>
              <a:xfrm>
                <a:off x="2526"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07" name="Text Box 135"/>
              <p:cNvSpPr txBox="1"/>
              <p:nvPr/>
            </p:nvSpPr>
            <p:spPr>
              <a:xfrm>
                <a:off x="3089" y="193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08" name="Text Box 136"/>
              <p:cNvSpPr txBox="1"/>
              <p:nvPr/>
            </p:nvSpPr>
            <p:spPr>
              <a:xfrm>
                <a:off x="2738" y="1935"/>
                <a:ext cx="30"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09" name="Text Box 137"/>
              <p:cNvSpPr txBox="1"/>
              <p:nvPr/>
            </p:nvSpPr>
            <p:spPr>
              <a:xfrm>
                <a:off x="2766"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10" name="Text Box 138"/>
              <p:cNvSpPr txBox="1"/>
              <p:nvPr/>
            </p:nvSpPr>
            <p:spPr>
              <a:xfrm>
                <a:off x="2422"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11" name="Text Box 139"/>
              <p:cNvSpPr txBox="1"/>
              <p:nvPr/>
            </p:nvSpPr>
            <p:spPr>
              <a:xfrm>
                <a:off x="2820"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12" name="Text Box 140"/>
              <p:cNvSpPr txBox="1"/>
              <p:nvPr/>
            </p:nvSpPr>
            <p:spPr>
              <a:xfrm>
                <a:off x="2635"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13" name="Text Box 141"/>
              <p:cNvSpPr txBox="1"/>
              <p:nvPr/>
            </p:nvSpPr>
            <p:spPr>
              <a:xfrm>
                <a:off x="3145"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14" name="Text Box 142"/>
              <p:cNvSpPr txBox="1"/>
              <p:nvPr/>
            </p:nvSpPr>
            <p:spPr>
              <a:xfrm>
                <a:off x="2896"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15" name="Text Box 143"/>
              <p:cNvSpPr txBox="1"/>
              <p:nvPr/>
            </p:nvSpPr>
            <p:spPr>
              <a:xfrm>
                <a:off x="3031"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916" name="Text Box 144"/>
              <p:cNvSpPr txBox="1"/>
              <p:nvPr/>
            </p:nvSpPr>
            <p:spPr>
              <a:xfrm>
                <a:off x="2871" y="197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17" name="Text Box 145"/>
              <p:cNvSpPr txBox="1"/>
              <p:nvPr/>
            </p:nvSpPr>
            <p:spPr>
              <a:xfrm>
                <a:off x="2661"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18" name="Text Box 146"/>
              <p:cNvSpPr txBox="1"/>
              <p:nvPr/>
            </p:nvSpPr>
            <p:spPr>
              <a:xfrm>
                <a:off x="2606"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19" name="Text Box 147"/>
              <p:cNvSpPr txBox="1"/>
              <p:nvPr/>
            </p:nvSpPr>
            <p:spPr>
              <a:xfrm>
                <a:off x="2950"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A</a:t>
                </a:r>
                <a:endParaRPr lang="en-AU" altLang="zh-CN" sz="600" dirty="0">
                  <a:latin typeface="Courier New" panose="02070309020205020404" pitchFamily="49" charset="0"/>
                  <a:ea typeface="宋体" panose="02010600030101010101" pitchFamily="2" charset="-122"/>
                </a:endParaRPr>
              </a:p>
            </p:txBody>
          </p:sp>
          <p:sp>
            <p:nvSpPr>
              <p:cNvPr id="75920" name="Text Box 148"/>
              <p:cNvSpPr txBox="1"/>
              <p:nvPr/>
            </p:nvSpPr>
            <p:spPr>
              <a:xfrm>
                <a:off x="2497"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21" name="Text Box 149"/>
              <p:cNvSpPr txBox="1"/>
              <p:nvPr/>
            </p:nvSpPr>
            <p:spPr>
              <a:xfrm>
                <a:off x="2654" y="1972"/>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22" name="Text Box 150"/>
              <p:cNvSpPr txBox="1"/>
              <p:nvPr/>
            </p:nvSpPr>
            <p:spPr>
              <a:xfrm>
                <a:off x="2553"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U</a:t>
                </a:r>
                <a:endParaRPr lang="en-AU" altLang="zh-CN" sz="600" dirty="0">
                  <a:latin typeface="Courier New" panose="02070309020205020404" pitchFamily="49" charset="0"/>
                  <a:ea typeface="宋体" panose="02010600030101010101" pitchFamily="2" charset="-122"/>
                </a:endParaRPr>
              </a:p>
            </p:txBody>
          </p:sp>
          <p:sp>
            <p:nvSpPr>
              <p:cNvPr id="75923" name="Text Box 151"/>
              <p:cNvSpPr txBox="1"/>
              <p:nvPr/>
            </p:nvSpPr>
            <p:spPr>
              <a:xfrm>
                <a:off x="2397" y="1935"/>
                <a:ext cx="29"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G</a:t>
                </a:r>
                <a:endParaRPr lang="en-AU" altLang="zh-CN" sz="600" dirty="0">
                  <a:latin typeface="Courier New" panose="02070309020205020404" pitchFamily="49" charset="0"/>
                  <a:ea typeface="宋体" panose="02010600030101010101" pitchFamily="2" charset="-122"/>
                </a:endParaRPr>
              </a:p>
            </p:txBody>
          </p:sp>
          <p:sp>
            <p:nvSpPr>
              <p:cNvPr id="75924" name="Line 152"/>
              <p:cNvSpPr/>
              <p:nvPr/>
            </p:nvSpPr>
            <p:spPr>
              <a:xfrm>
                <a:off x="2414"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25" name="Line 153"/>
              <p:cNvSpPr/>
              <p:nvPr/>
            </p:nvSpPr>
            <p:spPr>
              <a:xfrm>
                <a:off x="2487"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26" name="Line 154"/>
              <p:cNvSpPr/>
              <p:nvPr/>
            </p:nvSpPr>
            <p:spPr>
              <a:xfrm>
                <a:off x="2541"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27" name="Line 155"/>
              <p:cNvSpPr/>
              <p:nvPr/>
            </p:nvSpPr>
            <p:spPr>
              <a:xfrm>
                <a:off x="2568"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28" name="Line 156"/>
              <p:cNvSpPr/>
              <p:nvPr/>
            </p:nvSpPr>
            <p:spPr>
              <a:xfrm>
                <a:off x="2596"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29" name="Line 157"/>
              <p:cNvSpPr/>
              <p:nvPr/>
            </p:nvSpPr>
            <p:spPr>
              <a:xfrm>
                <a:off x="2440"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0" name="Line 158"/>
              <p:cNvSpPr/>
              <p:nvPr/>
            </p:nvSpPr>
            <p:spPr>
              <a:xfrm>
                <a:off x="2621"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1" name="Line 159"/>
              <p:cNvSpPr/>
              <p:nvPr/>
            </p:nvSpPr>
            <p:spPr>
              <a:xfrm>
                <a:off x="2649"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2" name="Line 160"/>
              <p:cNvSpPr/>
              <p:nvPr/>
            </p:nvSpPr>
            <p:spPr>
              <a:xfrm>
                <a:off x="2514"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3" name="Line 161"/>
              <p:cNvSpPr/>
              <p:nvPr/>
            </p:nvSpPr>
            <p:spPr>
              <a:xfrm>
                <a:off x="2676"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4" name="Line 162"/>
              <p:cNvSpPr/>
              <p:nvPr/>
            </p:nvSpPr>
            <p:spPr>
              <a:xfrm>
                <a:off x="2753"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5" name="Line 163"/>
              <p:cNvSpPr/>
              <p:nvPr/>
            </p:nvSpPr>
            <p:spPr>
              <a:xfrm>
                <a:off x="2809"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6" name="Line 164"/>
              <p:cNvSpPr/>
              <p:nvPr/>
            </p:nvSpPr>
            <p:spPr>
              <a:xfrm>
                <a:off x="2834"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7" name="Line 165"/>
              <p:cNvSpPr/>
              <p:nvPr/>
            </p:nvSpPr>
            <p:spPr>
              <a:xfrm>
                <a:off x="2860"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8" name="Line 166"/>
              <p:cNvSpPr/>
              <p:nvPr/>
            </p:nvSpPr>
            <p:spPr>
              <a:xfrm>
                <a:off x="2909"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39" name="Line 167"/>
              <p:cNvSpPr/>
              <p:nvPr/>
            </p:nvSpPr>
            <p:spPr>
              <a:xfrm>
                <a:off x="2963"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0" name="Line 168"/>
              <p:cNvSpPr/>
              <p:nvPr/>
            </p:nvSpPr>
            <p:spPr>
              <a:xfrm>
                <a:off x="2782"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1" name="Line 169"/>
              <p:cNvSpPr/>
              <p:nvPr/>
            </p:nvSpPr>
            <p:spPr>
              <a:xfrm>
                <a:off x="2937" y="1916"/>
                <a:ext cx="0" cy="19"/>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2" name="Line 170"/>
              <p:cNvSpPr/>
              <p:nvPr/>
            </p:nvSpPr>
            <p:spPr>
              <a:xfrm>
                <a:off x="3019" y="1922"/>
                <a:ext cx="0" cy="23"/>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3" name="Line 171"/>
              <p:cNvSpPr/>
              <p:nvPr/>
            </p:nvSpPr>
            <p:spPr>
              <a:xfrm>
                <a:off x="3072"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4" name="Line 172"/>
              <p:cNvSpPr/>
              <p:nvPr/>
            </p:nvSpPr>
            <p:spPr>
              <a:xfrm>
                <a:off x="3104"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5" name="Line 173"/>
              <p:cNvSpPr/>
              <p:nvPr/>
            </p:nvSpPr>
            <p:spPr>
              <a:xfrm>
                <a:off x="3158"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6" name="Line 174"/>
              <p:cNvSpPr/>
              <p:nvPr/>
            </p:nvSpPr>
            <p:spPr>
              <a:xfrm>
                <a:off x="3045"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7" name="Line 175"/>
              <p:cNvSpPr/>
              <p:nvPr/>
            </p:nvSpPr>
            <p:spPr>
              <a:xfrm>
                <a:off x="3131" y="1916"/>
                <a:ext cx="0" cy="2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8" name="Line 176"/>
              <p:cNvSpPr/>
              <p:nvPr/>
            </p:nvSpPr>
            <p:spPr>
              <a:xfrm>
                <a:off x="2450" y="1965"/>
                <a:ext cx="19"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49" name="Line 177"/>
              <p:cNvSpPr/>
              <p:nvPr/>
            </p:nvSpPr>
            <p:spPr>
              <a:xfrm>
                <a:off x="2981" y="1889"/>
                <a:ext cx="19"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5950" name="Text Box 178"/>
            <p:cNvSpPr txBox="1"/>
            <p:nvPr/>
          </p:nvSpPr>
          <p:spPr>
            <a:xfrm>
              <a:off x="1880" y="2112"/>
              <a:ext cx="53" cy="77"/>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5</a:t>
              </a:r>
              <a:r>
                <a:rPr lang="en-AU" altLang="zh-CN" sz="800" dirty="0">
                  <a:latin typeface="Times New Roman" panose="02020603050405020304" pitchFamily="18" charset="0"/>
                  <a:ea typeface="Times New Roman" panose="02020603050405020304" pitchFamily="18" charset="0"/>
                </a:rPr>
                <a:t>′</a:t>
              </a:r>
              <a:endParaRPr lang="en-AU" altLang="zh-CN" sz="800" dirty="0">
                <a:latin typeface="Times New Roman" panose="02020603050405020304" pitchFamily="18" charset="0"/>
                <a:ea typeface="Times New Roman" panose="02020603050405020304" pitchFamily="18" charset="0"/>
              </a:endParaRPr>
            </a:p>
          </p:txBody>
        </p:sp>
        <p:sp>
          <p:nvSpPr>
            <p:cNvPr id="75951" name="Text Box 179"/>
            <p:cNvSpPr txBox="1"/>
            <p:nvPr/>
          </p:nvSpPr>
          <p:spPr>
            <a:xfrm>
              <a:off x="1831" y="2298"/>
              <a:ext cx="53" cy="77"/>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3</a:t>
              </a:r>
              <a:r>
                <a:rPr lang="en-AU" altLang="zh-CN" sz="800" dirty="0">
                  <a:latin typeface="Times New Roman" panose="02020603050405020304" pitchFamily="18" charset="0"/>
                  <a:ea typeface="Times New Roman" panose="02020603050405020304" pitchFamily="18" charset="0"/>
                </a:rPr>
                <a:t>′</a:t>
              </a:r>
              <a:endParaRPr lang="en-AU" altLang="zh-CN" sz="800" dirty="0">
                <a:latin typeface="Times New Roman" panose="02020603050405020304" pitchFamily="18" charset="0"/>
                <a:ea typeface="Times New Roman" panose="02020603050405020304" pitchFamily="18" charset="0"/>
              </a:endParaRPr>
            </a:p>
          </p:txBody>
        </p:sp>
      </p:grpSp>
      <p:sp>
        <p:nvSpPr>
          <p:cNvPr id="75952" name="Text Box 180"/>
          <p:cNvSpPr txBox="1"/>
          <p:nvPr/>
        </p:nvSpPr>
        <p:spPr>
          <a:xfrm>
            <a:off x="1492250" y="1052513"/>
            <a:ext cx="131763" cy="152400"/>
          </a:xfrm>
          <a:prstGeom prst="rect">
            <a:avLst/>
          </a:prstGeom>
          <a:noFill/>
          <a:ln w="9525">
            <a:noFill/>
          </a:ln>
        </p:spPr>
        <p:txBody>
          <a:bodyPr lIns="0" tIns="0" rIns="0" bIns="0" anchor="t">
            <a:spAutoFit/>
          </a:bodyPr>
          <a:p>
            <a:pPr>
              <a:spcBef>
                <a:spcPct val="50000"/>
              </a:spcBef>
            </a:pPr>
            <a:r>
              <a:rPr lang="en-AU" altLang="zh-CN" b="1" dirty="0">
                <a:latin typeface="Times New Roman" panose="02020603050405020304" pitchFamily="18" charset="0"/>
                <a:ea typeface="宋体" panose="02010600030101010101" pitchFamily="2" charset="-122"/>
              </a:rPr>
              <a:t>A</a:t>
            </a:r>
            <a:endParaRPr lang="en-AU" altLang="zh-CN" b="1" dirty="0">
              <a:latin typeface="Times New Roman" panose="02020603050405020304" pitchFamily="18" charset="0"/>
              <a:ea typeface="宋体" panose="02010600030101010101" pitchFamily="2" charset="-122"/>
            </a:endParaRPr>
          </a:p>
        </p:txBody>
      </p:sp>
      <p:sp>
        <p:nvSpPr>
          <p:cNvPr id="75953" name="Text Box 181"/>
          <p:cNvSpPr txBox="1"/>
          <p:nvPr/>
        </p:nvSpPr>
        <p:spPr>
          <a:xfrm>
            <a:off x="1492250" y="1574800"/>
            <a:ext cx="131763" cy="152400"/>
          </a:xfrm>
          <a:prstGeom prst="rect">
            <a:avLst/>
          </a:prstGeom>
          <a:noFill/>
          <a:ln w="9525">
            <a:noFill/>
          </a:ln>
        </p:spPr>
        <p:txBody>
          <a:bodyPr lIns="0" tIns="0" rIns="0" bIns="0" anchor="t">
            <a:spAutoFit/>
          </a:bodyPr>
          <a:p>
            <a:pPr>
              <a:spcBef>
                <a:spcPct val="50000"/>
              </a:spcBef>
            </a:pPr>
            <a:r>
              <a:rPr lang="en-AU" altLang="zh-CN" b="1" dirty="0">
                <a:latin typeface="Times New Roman" panose="02020603050405020304" pitchFamily="18" charset="0"/>
                <a:ea typeface="宋体" panose="02010600030101010101" pitchFamily="2" charset="-122"/>
              </a:rPr>
              <a:t>B</a:t>
            </a:r>
            <a:endParaRPr lang="en-AU" altLang="zh-CN" b="1" dirty="0">
              <a:latin typeface="Times New Roman" panose="02020603050405020304" pitchFamily="18" charset="0"/>
              <a:ea typeface="宋体" panose="02010600030101010101" pitchFamily="2" charset="-122"/>
            </a:endParaRPr>
          </a:p>
        </p:txBody>
      </p:sp>
      <p:sp>
        <p:nvSpPr>
          <p:cNvPr id="75954" name="Text Box 28"/>
          <p:cNvSpPr txBox="1"/>
          <p:nvPr/>
        </p:nvSpPr>
        <p:spPr>
          <a:xfrm>
            <a:off x="663575" y="2962275"/>
            <a:ext cx="1446213" cy="152400"/>
          </a:xfrm>
          <a:prstGeom prst="rect">
            <a:avLst/>
          </a:prstGeom>
          <a:noFill/>
          <a:ln w="9525">
            <a:noFill/>
          </a:ln>
        </p:spPr>
        <p:txBody>
          <a:bodyPr lIns="0" tIns="0" rIns="0" bIns="0" anchor="t">
            <a:spAutoFit/>
          </a:bodyPr>
          <a:p>
            <a:pPr>
              <a:spcBef>
                <a:spcPct val="50000"/>
              </a:spcBef>
            </a:pPr>
            <a:r>
              <a:rPr lang="en-AU" altLang="zh-CN" dirty="0">
                <a:latin typeface="Times New Roman" panose="02020603050405020304" pitchFamily="18" charset="0"/>
                <a:ea typeface="宋体" panose="02010600030101010101" pitchFamily="2" charset="-122"/>
              </a:rPr>
              <a:t>LOC_Os01g48060 (</a:t>
            </a:r>
            <a:r>
              <a:rPr lang="en-AU" altLang="zh-CN" i="1" dirty="0">
                <a:latin typeface="Times New Roman" panose="02020603050405020304" pitchFamily="18" charset="0"/>
                <a:ea typeface="宋体" panose="02010600030101010101" pitchFamily="2" charset="-122"/>
              </a:rPr>
              <a:t>ARF3</a:t>
            </a:r>
            <a:r>
              <a:rPr lang="en-AU" altLang="zh-CN" dirty="0">
                <a:latin typeface="Times New Roman" panose="02020603050405020304" pitchFamily="18" charset="0"/>
                <a:ea typeface="宋体" panose="02010600030101010101" pitchFamily="2" charset="-122"/>
              </a:rPr>
              <a:t>)</a:t>
            </a:r>
            <a:endParaRPr lang="en-AU" altLang="zh-CN" dirty="0">
              <a:latin typeface="Times New Roman" panose="02020603050405020304" pitchFamily="18" charset="0"/>
              <a:ea typeface="宋体" panose="02010600030101010101" pitchFamily="2" charset="-122"/>
            </a:endParaRPr>
          </a:p>
        </p:txBody>
      </p:sp>
      <p:sp>
        <p:nvSpPr>
          <p:cNvPr id="75955" name="Text Box 4"/>
          <p:cNvSpPr txBox="1"/>
          <p:nvPr/>
        </p:nvSpPr>
        <p:spPr>
          <a:xfrm>
            <a:off x="647700" y="3741738"/>
            <a:ext cx="1320800" cy="460375"/>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AAGGTCTTGCA</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GGTCAAGAA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TTTCAGAACGTTCCAGTTCTT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TAS3b1_5’D6(+)</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TAS3b2_5’D5(+)</a:t>
            </a:r>
            <a:endParaRPr lang="en-AU" altLang="zh-CN" sz="600" dirty="0">
              <a:latin typeface="Courier New" panose="02070309020205020404" pitchFamily="49" charset="0"/>
              <a:ea typeface="宋体" panose="02010600030101010101" pitchFamily="2" charset="-122"/>
            </a:endParaRPr>
          </a:p>
        </p:txBody>
      </p:sp>
      <p:sp>
        <p:nvSpPr>
          <p:cNvPr id="75956" name="Text Box 29"/>
          <p:cNvSpPr txBox="1"/>
          <p:nvPr/>
        </p:nvSpPr>
        <p:spPr>
          <a:xfrm>
            <a:off x="1968500" y="3741738"/>
            <a:ext cx="1293813" cy="460375"/>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GAGGTCTTGCA</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GGTCAAGAA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TTTCAGAACGTTCCAGTTCTT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TAS3b1_5’D6(+)</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TAS3b2_5’D5(+)</a:t>
            </a:r>
            <a:endParaRPr lang="en-AU" altLang="zh-CN" sz="600" dirty="0">
              <a:latin typeface="Courier New" panose="02070309020205020404" pitchFamily="49" charset="0"/>
              <a:ea typeface="宋体" panose="02010600030101010101" pitchFamily="2" charset="-122"/>
            </a:endParaRPr>
          </a:p>
        </p:txBody>
      </p:sp>
      <p:sp>
        <p:nvSpPr>
          <p:cNvPr id="75957" name="Line 31"/>
          <p:cNvSpPr/>
          <p:nvPr/>
        </p:nvSpPr>
        <p:spPr>
          <a:xfrm flipH="1">
            <a:off x="785813" y="3494088"/>
            <a:ext cx="1311275" cy="19685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58" name="Line 33"/>
          <p:cNvSpPr/>
          <p:nvPr/>
        </p:nvSpPr>
        <p:spPr>
          <a:xfrm>
            <a:off x="785813" y="3692525"/>
            <a:ext cx="0" cy="635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59" name="Line 20"/>
          <p:cNvSpPr/>
          <p:nvPr/>
        </p:nvSpPr>
        <p:spPr>
          <a:xfrm>
            <a:off x="685800" y="3382963"/>
            <a:ext cx="2311400"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60" name="Rectangle 21"/>
          <p:cNvSpPr/>
          <p:nvPr/>
        </p:nvSpPr>
        <p:spPr>
          <a:xfrm>
            <a:off x="866775" y="3335338"/>
            <a:ext cx="1943100" cy="88900"/>
          </a:xfrm>
          <a:prstGeom prst="rect">
            <a:avLst/>
          </a:prstGeom>
          <a:solidFill>
            <a:schemeClr val="tx1"/>
          </a:solidFill>
          <a:ln w="9525" cap="flat" cmpd="sng">
            <a:solidFill>
              <a:schemeClr val="tx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61" name="Rectangle 22"/>
          <p:cNvSpPr/>
          <p:nvPr/>
        </p:nvSpPr>
        <p:spPr>
          <a:xfrm>
            <a:off x="2101850" y="3328988"/>
            <a:ext cx="36513" cy="107950"/>
          </a:xfrm>
          <a:prstGeom prst="rect">
            <a:avLst/>
          </a:prstGeom>
          <a:solidFill>
            <a:srgbClr val="C0C0C0"/>
          </a:solidFill>
          <a:ln w="9525" cap="flat" cmpd="sng">
            <a:solidFill>
              <a:srgbClr val="C0C0C0"/>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62" name="Text Box 23"/>
          <p:cNvSpPr txBox="1"/>
          <p:nvPr/>
        </p:nvSpPr>
        <p:spPr>
          <a:xfrm>
            <a:off x="2006600" y="3184525"/>
            <a:ext cx="228600" cy="92075"/>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1279</a:t>
            </a:r>
            <a:endParaRPr lang="en-AU" altLang="zh-CN" sz="600" dirty="0">
              <a:latin typeface="Courier New" panose="02070309020205020404" pitchFamily="49" charset="0"/>
              <a:ea typeface="宋体" panose="02010600030101010101" pitchFamily="2" charset="-122"/>
            </a:endParaRPr>
          </a:p>
        </p:txBody>
      </p:sp>
      <p:sp>
        <p:nvSpPr>
          <p:cNvPr id="75963" name="Text Box 24"/>
          <p:cNvSpPr txBox="1"/>
          <p:nvPr/>
        </p:nvSpPr>
        <p:spPr>
          <a:xfrm>
            <a:off x="2281238" y="3184525"/>
            <a:ext cx="228600" cy="92075"/>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1510</a:t>
            </a:r>
            <a:endParaRPr lang="en-AU" altLang="zh-CN" sz="600" dirty="0">
              <a:latin typeface="Courier New" panose="02070309020205020404" pitchFamily="49" charset="0"/>
              <a:ea typeface="宋体" panose="02010600030101010101" pitchFamily="2" charset="-122"/>
            </a:endParaRPr>
          </a:p>
        </p:txBody>
      </p:sp>
      <p:sp>
        <p:nvSpPr>
          <p:cNvPr id="75964" name="Rectangle 25"/>
          <p:cNvSpPr/>
          <p:nvPr/>
        </p:nvSpPr>
        <p:spPr>
          <a:xfrm>
            <a:off x="2293938" y="3328988"/>
            <a:ext cx="36512" cy="107950"/>
          </a:xfrm>
          <a:prstGeom prst="rect">
            <a:avLst/>
          </a:prstGeom>
          <a:solidFill>
            <a:srgbClr val="C0C0C0"/>
          </a:solidFill>
          <a:ln w="9525" cap="flat" cmpd="sng">
            <a:solidFill>
              <a:srgbClr val="C0C0C0"/>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65" name="Text Box 26"/>
          <p:cNvSpPr txBox="1"/>
          <p:nvPr/>
        </p:nvSpPr>
        <p:spPr>
          <a:xfrm>
            <a:off x="2019300" y="3322638"/>
            <a:ext cx="133350" cy="122237"/>
          </a:xfrm>
          <a:prstGeom prst="rect">
            <a:avLst/>
          </a:prstGeom>
          <a:noFill/>
          <a:ln w="9525">
            <a:noFill/>
          </a:ln>
        </p:spPr>
        <p:txBody>
          <a:bodyPr lIns="0" tIns="0" rIns="0" bIns="0" anchor="t">
            <a:spAutoFit/>
          </a:bodyPr>
          <a:p>
            <a:pPr>
              <a:spcBef>
                <a:spcPct val="50000"/>
              </a:spcBef>
            </a:pPr>
            <a:r>
              <a:rPr lang="en-AU" altLang="zh-CN" sz="800" dirty="0">
                <a:solidFill>
                  <a:schemeClr val="bg1"/>
                </a:solidFill>
                <a:latin typeface="Courier New" panose="02070309020205020404" pitchFamily="49" charset="0"/>
                <a:ea typeface="宋体" panose="02010600030101010101" pitchFamily="2" charset="-122"/>
              </a:rPr>
              <a:t>A</a:t>
            </a:r>
            <a:endParaRPr lang="en-AU" altLang="zh-CN" sz="800" dirty="0">
              <a:solidFill>
                <a:schemeClr val="bg1"/>
              </a:solidFill>
              <a:latin typeface="Courier New" panose="02070309020205020404" pitchFamily="49" charset="0"/>
              <a:ea typeface="宋体" panose="02010600030101010101" pitchFamily="2" charset="-122"/>
            </a:endParaRPr>
          </a:p>
        </p:txBody>
      </p:sp>
      <p:sp>
        <p:nvSpPr>
          <p:cNvPr id="75966" name="Text Box 27"/>
          <p:cNvSpPr txBox="1"/>
          <p:nvPr/>
        </p:nvSpPr>
        <p:spPr>
          <a:xfrm>
            <a:off x="2355850" y="3321050"/>
            <a:ext cx="133350" cy="122238"/>
          </a:xfrm>
          <a:prstGeom prst="rect">
            <a:avLst/>
          </a:prstGeom>
          <a:noFill/>
          <a:ln w="9525">
            <a:noFill/>
          </a:ln>
        </p:spPr>
        <p:txBody>
          <a:bodyPr lIns="0" tIns="0" rIns="0" bIns="0" anchor="t">
            <a:spAutoFit/>
          </a:bodyPr>
          <a:p>
            <a:pPr>
              <a:spcBef>
                <a:spcPct val="50000"/>
              </a:spcBef>
            </a:pPr>
            <a:r>
              <a:rPr lang="en-AU" altLang="zh-CN" sz="800" dirty="0">
                <a:solidFill>
                  <a:schemeClr val="bg1"/>
                </a:solidFill>
                <a:latin typeface="Courier New" panose="02070309020205020404" pitchFamily="49" charset="0"/>
                <a:ea typeface="宋体" panose="02010600030101010101" pitchFamily="2" charset="-122"/>
              </a:rPr>
              <a:t>B</a:t>
            </a:r>
            <a:endParaRPr lang="en-AU" altLang="zh-CN" sz="800" dirty="0">
              <a:solidFill>
                <a:schemeClr val="bg1"/>
              </a:solidFill>
              <a:latin typeface="Courier New" panose="02070309020205020404" pitchFamily="49" charset="0"/>
              <a:ea typeface="宋体" panose="02010600030101010101" pitchFamily="2" charset="-122"/>
            </a:endParaRPr>
          </a:p>
        </p:txBody>
      </p:sp>
      <p:sp>
        <p:nvSpPr>
          <p:cNvPr id="75967" name="Line 35"/>
          <p:cNvSpPr/>
          <p:nvPr/>
        </p:nvSpPr>
        <p:spPr>
          <a:xfrm>
            <a:off x="2138363" y="3424238"/>
            <a:ext cx="0" cy="69850"/>
          </a:xfrm>
          <a:prstGeom prst="line">
            <a:avLst/>
          </a:prstGeom>
          <a:ln w="31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68" name="Line 36"/>
          <p:cNvSpPr/>
          <p:nvPr/>
        </p:nvSpPr>
        <p:spPr>
          <a:xfrm>
            <a:off x="2333625" y="3424238"/>
            <a:ext cx="0" cy="69850"/>
          </a:xfrm>
          <a:prstGeom prst="line">
            <a:avLst/>
          </a:prstGeom>
          <a:ln w="31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69" name="Line 37"/>
          <p:cNvSpPr/>
          <p:nvPr/>
        </p:nvSpPr>
        <p:spPr>
          <a:xfrm>
            <a:off x="2289175" y="3424238"/>
            <a:ext cx="0" cy="69850"/>
          </a:xfrm>
          <a:prstGeom prst="line">
            <a:avLst/>
          </a:prstGeom>
          <a:ln w="31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0" name="Line 38"/>
          <p:cNvSpPr/>
          <p:nvPr/>
        </p:nvSpPr>
        <p:spPr>
          <a:xfrm>
            <a:off x="2100263" y="3424238"/>
            <a:ext cx="0" cy="69850"/>
          </a:xfrm>
          <a:prstGeom prst="line">
            <a:avLst/>
          </a:prstGeom>
          <a:ln w="31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1" name="Line 39"/>
          <p:cNvSpPr/>
          <p:nvPr/>
        </p:nvSpPr>
        <p:spPr>
          <a:xfrm flipH="1">
            <a:off x="1751013" y="3494088"/>
            <a:ext cx="387350" cy="19685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2" name="Line 40"/>
          <p:cNvSpPr/>
          <p:nvPr/>
        </p:nvSpPr>
        <p:spPr>
          <a:xfrm>
            <a:off x="1751013" y="3692525"/>
            <a:ext cx="0" cy="635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3" name="Line 41"/>
          <p:cNvSpPr/>
          <p:nvPr/>
        </p:nvSpPr>
        <p:spPr>
          <a:xfrm>
            <a:off x="2109788" y="3692525"/>
            <a:ext cx="0" cy="635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4" name="Line 42"/>
          <p:cNvSpPr/>
          <p:nvPr/>
        </p:nvSpPr>
        <p:spPr>
          <a:xfrm>
            <a:off x="3074988" y="3692525"/>
            <a:ext cx="0" cy="635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5" name="Line 43"/>
          <p:cNvSpPr/>
          <p:nvPr/>
        </p:nvSpPr>
        <p:spPr>
          <a:xfrm flipH="1">
            <a:off x="2112963" y="3494088"/>
            <a:ext cx="180975" cy="19685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6" name="Line 44"/>
          <p:cNvSpPr/>
          <p:nvPr/>
        </p:nvSpPr>
        <p:spPr>
          <a:xfrm>
            <a:off x="2333625" y="3494088"/>
            <a:ext cx="741363" cy="19685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5977" name="Text Box 45"/>
          <p:cNvSpPr txBox="1"/>
          <p:nvPr/>
        </p:nvSpPr>
        <p:spPr>
          <a:xfrm>
            <a:off x="1233488" y="3500438"/>
            <a:ext cx="157162" cy="92075"/>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4/4</a:t>
            </a:r>
            <a:endParaRPr lang="en-AU" altLang="zh-CN" sz="600" dirty="0">
              <a:latin typeface="Courier New" panose="02070309020205020404" pitchFamily="49" charset="0"/>
              <a:ea typeface="宋体" panose="02010600030101010101" pitchFamily="2" charset="-122"/>
            </a:endParaRPr>
          </a:p>
        </p:txBody>
      </p:sp>
      <p:sp>
        <p:nvSpPr>
          <p:cNvPr id="75978" name="Line 48"/>
          <p:cNvSpPr/>
          <p:nvPr/>
        </p:nvSpPr>
        <p:spPr>
          <a:xfrm>
            <a:off x="1290638" y="3592513"/>
            <a:ext cx="0" cy="179387"/>
          </a:xfrm>
          <a:prstGeom prst="line">
            <a:avLst/>
          </a:prstGeom>
          <a:ln w="317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5979" name="Text Box 198"/>
          <p:cNvSpPr txBox="1"/>
          <p:nvPr/>
        </p:nvSpPr>
        <p:spPr>
          <a:xfrm>
            <a:off x="1930400" y="4645025"/>
            <a:ext cx="1293813"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AGAGGTCTTGC</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TTTCCAGAACGTTCCAGTTCT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TAS3a1_5’D7(+)</a:t>
            </a:r>
            <a:endParaRPr lang="en-AU" altLang="zh-CN" sz="600" dirty="0">
              <a:latin typeface="Courier New" panose="02070309020205020404" pitchFamily="49" charset="0"/>
              <a:ea typeface="宋体" panose="02010600030101010101" pitchFamily="2" charset="-122"/>
            </a:endParaRPr>
          </a:p>
        </p:txBody>
      </p:sp>
      <p:sp>
        <p:nvSpPr>
          <p:cNvPr id="75980" name="Text Box 199"/>
          <p:cNvSpPr txBox="1"/>
          <p:nvPr/>
        </p:nvSpPr>
        <p:spPr>
          <a:xfrm>
            <a:off x="611188" y="4645025"/>
            <a:ext cx="1293812"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CAAGGTCTTGC</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TTTCCAGAACGTTCCAGTTCT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TAS3a1_5’D7(+)</a:t>
            </a:r>
            <a:endParaRPr lang="en-AU" altLang="zh-CN" sz="600" dirty="0">
              <a:latin typeface="Courier New" panose="02070309020205020404" pitchFamily="49" charset="0"/>
              <a:ea typeface="宋体" panose="02010600030101010101" pitchFamily="2" charset="-122"/>
            </a:endParaRPr>
          </a:p>
        </p:txBody>
      </p:sp>
      <p:sp>
        <p:nvSpPr>
          <p:cNvPr id="75981" name="Text Box 211"/>
          <p:cNvSpPr txBox="1"/>
          <p:nvPr/>
        </p:nvSpPr>
        <p:spPr>
          <a:xfrm>
            <a:off x="615950" y="5502275"/>
            <a:ext cx="1293813"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CAAGGTCTTGC</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TTTCCGGAATGTTCCAGTTCT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TAS3a2_5’D8(+)</a:t>
            </a:r>
            <a:endParaRPr lang="en-AU" altLang="zh-CN" sz="600" dirty="0">
              <a:latin typeface="Courier New" panose="02070309020205020404" pitchFamily="49" charset="0"/>
              <a:ea typeface="宋体" panose="02010600030101010101" pitchFamily="2" charset="-122"/>
            </a:endParaRPr>
          </a:p>
        </p:txBody>
      </p:sp>
      <p:sp>
        <p:nvSpPr>
          <p:cNvPr id="75982" name="Text Box 212"/>
          <p:cNvSpPr txBox="1"/>
          <p:nvPr/>
        </p:nvSpPr>
        <p:spPr>
          <a:xfrm>
            <a:off x="1935163" y="5508625"/>
            <a:ext cx="1293812"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AGAGGTCTTGC</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TTTCCGGAATGTTCCAGTTCT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TAS3a2_5’D8(+)</a:t>
            </a:r>
            <a:endParaRPr lang="en-AU" altLang="zh-CN" sz="600" dirty="0">
              <a:latin typeface="Courier New" panose="02070309020205020404" pitchFamily="49" charset="0"/>
              <a:ea typeface="宋体" panose="02010600030101010101" pitchFamily="2" charset="-122"/>
            </a:endParaRPr>
          </a:p>
        </p:txBody>
      </p:sp>
      <p:sp>
        <p:nvSpPr>
          <p:cNvPr id="75983" name="Text Box 213"/>
          <p:cNvSpPr txBox="1"/>
          <p:nvPr/>
        </p:nvSpPr>
        <p:spPr>
          <a:xfrm>
            <a:off x="655638" y="4227513"/>
            <a:ext cx="1320800"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AAGGTCTTGCA</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GGTCAAGAA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TCCCGGAATGTTCCAGTTCTT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TAS3a2_5’D7(+)</a:t>
            </a:r>
            <a:endParaRPr lang="en-AU" altLang="zh-CN" sz="600" dirty="0">
              <a:latin typeface="Courier New" panose="02070309020205020404" pitchFamily="49" charset="0"/>
              <a:ea typeface="宋体" panose="02010600030101010101" pitchFamily="2" charset="-122"/>
            </a:endParaRPr>
          </a:p>
        </p:txBody>
      </p:sp>
      <p:sp>
        <p:nvSpPr>
          <p:cNvPr id="75984" name="Text Box 214"/>
          <p:cNvSpPr txBox="1"/>
          <p:nvPr/>
        </p:nvSpPr>
        <p:spPr>
          <a:xfrm>
            <a:off x="1976438" y="4225925"/>
            <a:ext cx="1293812"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GAGGTCTTGCA</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GGTCAAGAA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TCCCGGAATGTTCCAGTTCTT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TAS3a2_5’D7(+)</a:t>
            </a:r>
            <a:endParaRPr lang="en-AU" altLang="zh-CN" sz="600" dirty="0">
              <a:latin typeface="Courier New" panose="02070309020205020404" pitchFamily="49" charset="0"/>
              <a:ea typeface="宋体" panose="02010600030101010101" pitchFamily="2" charset="-122"/>
            </a:endParaRPr>
          </a:p>
        </p:txBody>
      </p:sp>
      <p:sp>
        <p:nvSpPr>
          <p:cNvPr id="75985" name="Text Box 231"/>
          <p:cNvSpPr txBox="1"/>
          <p:nvPr/>
        </p:nvSpPr>
        <p:spPr>
          <a:xfrm>
            <a:off x="1933575" y="5062538"/>
            <a:ext cx="1293813"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AGAGGTCTTGC</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AACCCAGAATGTTCCAGTTCT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TAS3a1_5’D6(+)</a:t>
            </a:r>
            <a:endParaRPr lang="en-AU" altLang="zh-CN" sz="600" dirty="0">
              <a:latin typeface="Courier New" panose="02070309020205020404" pitchFamily="49" charset="0"/>
              <a:ea typeface="宋体" panose="02010600030101010101" pitchFamily="2" charset="-122"/>
            </a:endParaRPr>
          </a:p>
        </p:txBody>
      </p:sp>
      <p:sp>
        <p:nvSpPr>
          <p:cNvPr id="75986" name="Text Box 232"/>
          <p:cNvSpPr txBox="1"/>
          <p:nvPr/>
        </p:nvSpPr>
        <p:spPr>
          <a:xfrm>
            <a:off x="614363" y="5062538"/>
            <a:ext cx="1293812" cy="368300"/>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CAAGGTCTTGC</a:t>
            </a:r>
            <a:r>
              <a:rPr lang="en-AU" altLang="zh-CN" sz="600"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AACCCAGAATGTTCCAGTTCT 5’</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TAS3a1_5’D6(+)</a:t>
            </a:r>
            <a:endParaRPr lang="en-AU" altLang="zh-CN" sz="600" dirty="0">
              <a:latin typeface="Courier New" panose="02070309020205020404" pitchFamily="49" charset="0"/>
              <a:ea typeface="宋体" panose="02010600030101010101" pitchFamily="2" charset="-122"/>
            </a:endParaRPr>
          </a:p>
        </p:txBody>
      </p:sp>
      <p:sp>
        <p:nvSpPr>
          <p:cNvPr id="75987" name="Text Box 237"/>
          <p:cNvSpPr txBox="1"/>
          <p:nvPr/>
        </p:nvSpPr>
        <p:spPr>
          <a:xfrm>
            <a:off x="2555875" y="3597275"/>
            <a:ext cx="157163" cy="92075"/>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5/8</a:t>
            </a:r>
            <a:endParaRPr lang="en-AU" altLang="zh-CN" sz="600" dirty="0">
              <a:latin typeface="Courier New" panose="02070309020205020404" pitchFamily="49" charset="0"/>
              <a:ea typeface="宋体" panose="02010600030101010101" pitchFamily="2" charset="-122"/>
            </a:endParaRPr>
          </a:p>
        </p:txBody>
      </p:sp>
      <p:sp>
        <p:nvSpPr>
          <p:cNvPr id="75988" name="Line 238"/>
          <p:cNvSpPr/>
          <p:nvPr/>
        </p:nvSpPr>
        <p:spPr>
          <a:xfrm>
            <a:off x="2613025" y="3690938"/>
            <a:ext cx="0" cy="87312"/>
          </a:xfrm>
          <a:prstGeom prst="line">
            <a:avLst/>
          </a:prstGeom>
          <a:ln w="317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5989" name="Text Box 290"/>
          <p:cNvSpPr txBox="1"/>
          <p:nvPr/>
        </p:nvSpPr>
        <p:spPr>
          <a:xfrm>
            <a:off x="6276975" y="2722563"/>
            <a:ext cx="190500" cy="152400"/>
          </a:xfrm>
          <a:prstGeom prst="rect">
            <a:avLst/>
          </a:prstGeom>
          <a:noFill/>
          <a:ln w="9525">
            <a:noFill/>
          </a:ln>
        </p:spPr>
        <p:txBody>
          <a:bodyPr lIns="0" tIns="0" rIns="0" bIns="0" anchor="t">
            <a:spAutoFit/>
          </a:bodyPr>
          <a:p>
            <a:pPr>
              <a:spcBef>
                <a:spcPct val="50000"/>
              </a:spcBef>
            </a:pPr>
            <a:r>
              <a:rPr lang="en-AU" altLang="zh-CN" dirty="0">
                <a:latin typeface="Times New Roman" panose="02020603050405020304" pitchFamily="18" charset="0"/>
                <a:ea typeface="宋体" panose="02010600030101010101" pitchFamily="2" charset="-122"/>
              </a:rPr>
              <a:t>C</a:t>
            </a:r>
            <a:endParaRPr lang="en-AU" altLang="zh-CN" dirty="0">
              <a:latin typeface="Times New Roman" panose="02020603050405020304" pitchFamily="18" charset="0"/>
              <a:ea typeface="宋体" panose="02010600030101010101" pitchFamily="2" charset="-122"/>
            </a:endParaRPr>
          </a:p>
        </p:txBody>
      </p:sp>
      <p:grpSp>
        <p:nvGrpSpPr>
          <p:cNvPr id="75990" name="Group 313"/>
          <p:cNvGrpSpPr/>
          <p:nvPr/>
        </p:nvGrpSpPr>
        <p:grpSpPr>
          <a:xfrm>
            <a:off x="7272338" y="3086100"/>
            <a:ext cx="919162" cy="28575"/>
            <a:chOff x="1098" y="3725"/>
            <a:chExt cx="579" cy="18"/>
          </a:xfrm>
        </p:grpSpPr>
        <p:sp>
          <p:nvSpPr>
            <p:cNvPr id="75991" name="AutoShape 299"/>
            <p:cNvSpPr/>
            <p:nvPr/>
          </p:nvSpPr>
          <p:spPr>
            <a:xfrm rot="10800000">
              <a:off x="1629"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2" name="AutoShape 301"/>
            <p:cNvSpPr/>
            <p:nvPr/>
          </p:nvSpPr>
          <p:spPr>
            <a:xfrm rot="10800000">
              <a:off x="1575"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3" name="AutoShape 302"/>
            <p:cNvSpPr/>
            <p:nvPr/>
          </p:nvSpPr>
          <p:spPr>
            <a:xfrm rot="10800000">
              <a:off x="1522"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4" name="AutoShape 303"/>
            <p:cNvSpPr/>
            <p:nvPr/>
          </p:nvSpPr>
          <p:spPr>
            <a:xfrm rot="10800000">
              <a:off x="1469"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5" name="AutoShape 304"/>
            <p:cNvSpPr/>
            <p:nvPr/>
          </p:nvSpPr>
          <p:spPr>
            <a:xfrm rot="10800000">
              <a:off x="1417"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6" name="AutoShape 305"/>
            <p:cNvSpPr/>
            <p:nvPr/>
          </p:nvSpPr>
          <p:spPr>
            <a:xfrm rot="10800000">
              <a:off x="1366"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7" name="AutoShape 308"/>
            <p:cNvSpPr/>
            <p:nvPr/>
          </p:nvSpPr>
          <p:spPr>
            <a:xfrm rot="10800000">
              <a:off x="1313"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8" name="AutoShape 309"/>
            <p:cNvSpPr/>
            <p:nvPr/>
          </p:nvSpPr>
          <p:spPr>
            <a:xfrm rot="10800000">
              <a:off x="1260"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5999" name="AutoShape 310"/>
            <p:cNvSpPr/>
            <p:nvPr/>
          </p:nvSpPr>
          <p:spPr>
            <a:xfrm rot="10800000">
              <a:off x="1207"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00" name="AutoShape 311"/>
            <p:cNvSpPr/>
            <p:nvPr/>
          </p:nvSpPr>
          <p:spPr>
            <a:xfrm rot="10800000">
              <a:off x="1152"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01" name="AutoShape 312"/>
            <p:cNvSpPr/>
            <p:nvPr/>
          </p:nvSpPr>
          <p:spPr>
            <a:xfrm rot="10800000">
              <a:off x="1098"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grpSp>
      <p:sp>
        <p:nvSpPr>
          <p:cNvPr id="76002" name="Line 170"/>
          <p:cNvSpPr/>
          <p:nvPr/>
        </p:nvSpPr>
        <p:spPr>
          <a:xfrm flipV="1">
            <a:off x="7019925" y="3062288"/>
            <a:ext cx="1635125" cy="0"/>
          </a:xfrm>
          <a:prstGeom prst="line">
            <a:avLst/>
          </a:prstGeom>
          <a:ln w="285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03" name="Rectangle 171"/>
          <p:cNvSpPr/>
          <p:nvPr/>
        </p:nvSpPr>
        <p:spPr>
          <a:xfrm>
            <a:off x="6326188" y="3317875"/>
            <a:ext cx="1222375" cy="195263"/>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5’GGTGTTATCCT</a:t>
            </a:r>
            <a:r>
              <a:rPr lang="en-AU" altLang="zh-CN" sz="600" b="1"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ACTGAGCTT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3’CCGCGATAGGGAGGACTCGAA 5’       </a:t>
            </a:r>
            <a:endParaRPr lang="en-AU" altLang="zh-CN" sz="600" dirty="0">
              <a:latin typeface="Courier New" panose="02070309020205020404" pitchFamily="49" charset="0"/>
              <a:ea typeface="宋体" panose="02010600030101010101" pitchFamily="2" charset="-122"/>
            </a:endParaRPr>
          </a:p>
        </p:txBody>
      </p:sp>
      <p:sp>
        <p:nvSpPr>
          <p:cNvPr id="76004" name="Line 172"/>
          <p:cNvSpPr/>
          <p:nvPr/>
        </p:nvSpPr>
        <p:spPr>
          <a:xfrm flipH="1">
            <a:off x="6416675" y="3136900"/>
            <a:ext cx="814388" cy="136525"/>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05" name="Line 173"/>
          <p:cNvSpPr/>
          <p:nvPr/>
        </p:nvSpPr>
        <p:spPr>
          <a:xfrm>
            <a:off x="7316788" y="3135313"/>
            <a:ext cx="71437" cy="138112"/>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06" name="Rectangle 174"/>
          <p:cNvSpPr/>
          <p:nvPr/>
        </p:nvSpPr>
        <p:spPr>
          <a:xfrm>
            <a:off x="7589838" y="3317875"/>
            <a:ext cx="1225550" cy="195263"/>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5’CGGTCTATCCC</a:t>
            </a:r>
            <a:r>
              <a:rPr lang="en-AU" altLang="zh-CN" sz="600" b="1" dirty="0">
                <a:solidFill>
                  <a:srgbClr val="FF3300"/>
                </a:solidFill>
                <a:latin typeface="Courier New" panose="02070309020205020404" pitchFamily="49" charset="0"/>
                <a:ea typeface="宋体" panose="02010600030101010101" pitchFamily="2" charset="-122"/>
              </a:rPr>
              <a:t>T</a:t>
            </a:r>
            <a:r>
              <a:rPr lang="en-AU" altLang="zh-CN" sz="600" dirty="0">
                <a:latin typeface="Courier New" panose="02070309020205020404" pitchFamily="49" charset="0"/>
                <a:ea typeface="宋体" panose="02010600030101010101" pitchFamily="2" charset="-122"/>
              </a:rPr>
              <a:t>CCTGAGCTG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3’CCGCGATAGGGAGGACTCGAA 5’            </a:t>
            </a:r>
            <a:endParaRPr lang="en-AU" altLang="zh-CN" sz="600" dirty="0">
              <a:latin typeface="Courier New" panose="02070309020205020404" pitchFamily="49" charset="0"/>
              <a:ea typeface="宋体" panose="02010600030101010101" pitchFamily="2" charset="-122"/>
            </a:endParaRPr>
          </a:p>
        </p:txBody>
      </p:sp>
      <p:sp>
        <p:nvSpPr>
          <p:cNvPr id="76007" name="Line 175"/>
          <p:cNvSpPr/>
          <p:nvPr/>
        </p:nvSpPr>
        <p:spPr>
          <a:xfrm flipH="1">
            <a:off x="7678738" y="3136900"/>
            <a:ext cx="488950" cy="13811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08" name="Line 176"/>
          <p:cNvSpPr/>
          <p:nvPr/>
        </p:nvSpPr>
        <p:spPr>
          <a:xfrm>
            <a:off x="8247063" y="3136900"/>
            <a:ext cx="407987" cy="136525"/>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09" name="Line 177"/>
          <p:cNvSpPr/>
          <p:nvPr/>
        </p:nvSpPr>
        <p:spPr>
          <a:xfrm>
            <a:off x="6416675" y="327342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10" name="Line 178"/>
          <p:cNvSpPr/>
          <p:nvPr/>
        </p:nvSpPr>
        <p:spPr>
          <a:xfrm>
            <a:off x="7388225" y="327342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11" name="Line 179"/>
          <p:cNvSpPr/>
          <p:nvPr/>
        </p:nvSpPr>
        <p:spPr>
          <a:xfrm>
            <a:off x="7678738" y="327977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12" name="Line 180"/>
          <p:cNvSpPr/>
          <p:nvPr/>
        </p:nvSpPr>
        <p:spPr>
          <a:xfrm>
            <a:off x="8655050" y="327977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13" name="Text Box 181"/>
          <p:cNvSpPr txBox="1"/>
          <p:nvPr/>
        </p:nvSpPr>
        <p:spPr>
          <a:xfrm>
            <a:off x="6940550" y="3181350"/>
            <a:ext cx="157163" cy="92075"/>
          </a:xfrm>
          <a:prstGeom prst="rect">
            <a:avLst/>
          </a:prstGeom>
          <a:noFill/>
          <a:ln w="9525">
            <a:noFill/>
          </a:ln>
        </p:spPr>
        <p:txBody>
          <a:bodyPr lIns="0" tIns="0" rIns="0" bIns="0" anchor="t">
            <a:spAutoFit/>
          </a:bodyPr>
          <a:p>
            <a:pPr>
              <a:spcBef>
                <a:spcPct val="50000"/>
              </a:spcBef>
            </a:pPr>
            <a:r>
              <a:rPr lang="en-AU" altLang="zh-CN" sz="600" dirty="0">
                <a:solidFill>
                  <a:schemeClr val="bg2"/>
                </a:solidFill>
                <a:latin typeface="Times New Roman" panose="02020603050405020304" pitchFamily="18" charset="0"/>
                <a:ea typeface="宋体" panose="02010600030101010101" pitchFamily="2" charset="-122"/>
              </a:rPr>
              <a:t>0/9</a:t>
            </a:r>
            <a:endParaRPr lang="en-AU" altLang="zh-CN" sz="600" dirty="0">
              <a:solidFill>
                <a:schemeClr val="bg2"/>
              </a:solidFill>
              <a:latin typeface="Times New Roman" panose="02020603050405020304" pitchFamily="18" charset="0"/>
              <a:ea typeface="宋体" panose="02010600030101010101" pitchFamily="2" charset="-122"/>
            </a:endParaRPr>
          </a:p>
        </p:txBody>
      </p:sp>
      <p:sp>
        <p:nvSpPr>
          <p:cNvPr id="76014" name="Rectangle 183"/>
          <p:cNvSpPr/>
          <p:nvPr/>
        </p:nvSpPr>
        <p:spPr>
          <a:xfrm>
            <a:off x="6691313" y="3681413"/>
            <a:ext cx="1554162" cy="195262"/>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5’CACCGTCCACA</a:t>
            </a:r>
            <a:r>
              <a:rPr lang="en-AU" altLang="zh-CN" sz="600" b="1" dirty="0">
                <a:solidFill>
                  <a:srgbClr val="FF0000"/>
                </a:solidFill>
                <a:latin typeface="Courier New" panose="02070309020205020404" pitchFamily="49" charset="0"/>
                <a:ea typeface="宋体" panose="02010600030101010101" pitchFamily="2" charset="-122"/>
              </a:rPr>
              <a:t>T</a:t>
            </a:r>
            <a:r>
              <a:rPr lang="en-AU" altLang="zh-CN" sz="600" dirty="0">
                <a:latin typeface="Courier New" panose="02070309020205020404" pitchFamily="49" charset="0"/>
                <a:ea typeface="宋体" panose="02010600030101010101" pitchFamily="2" charset="-122"/>
              </a:rPr>
              <a:t>CCTTCTTCA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a:t>
            </a:r>
            <a:r>
              <a:rPr lang="en-AU" altLang="zh-CN" sz="600" dirty="0">
                <a:solidFill>
                  <a:schemeClr val="bg2"/>
                </a:solidFill>
                <a:latin typeface="Courier New" panose="02070309020205020404" pitchFamily="49" charset="0"/>
                <a:ea typeface="宋体" panose="02010600030101010101" pitchFamily="2" charset="-122"/>
              </a:rPr>
              <a:t>GTGGCAGGTGTAGGAAGAAGT</a:t>
            </a:r>
            <a:r>
              <a:rPr lang="en-AU" altLang="zh-CN" sz="600" dirty="0">
                <a:latin typeface="Courier New" panose="02070309020205020404" pitchFamily="49" charset="0"/>
                <a:ea typeface="宋体" panose="02010600030101010101" pitchFamily="2" charset="-122"/>
              </a:rPr>
              <a:t> 5’ D10(-)       </a:t>
            </a:r>
            <a:endParaRPr lang="en-AU" altLang="zh-CN" sz="600" dirty="0">
              <a:latin typeface="Courier New" panose="02070309020205020404" pitchFamily="49" charset="0"/>
              <a:ea typeface="宋体" panose="02010600030101010101" pitchFamily="2" charset="-122"/>
            </a:endParaRPr>
          </a:p>
        </p:txBody>
      </p:sp>
      <p:sp>
        <p:nvSpPr>
          <p:cNvPr id="76015" name="Text Box 184"/>
          <p:cNvSpPr txBox="1"/>
          <p:nvPr/>
        </p:nvSpPr>
        <p:spPr>
          <a:xfrm>
            <a:off x="7173913" y="3530600"/>
            <a:ext cx="239712" cy="92075"/>
          </a:xfrm>
          <a:prstGeom prst="rect">
            <a:avLst/>
          </a:prstGeom>
          <a:noFill/>
          <a:ln w="9525">
            <a:noFill/>
          </a:ln>
        </p:spPr>
        <p:txBody>
          <a:bodyPr lIns="0" tIns="0" rIns="0" bIns="0" anchor="t">
            <a:spAutoFit/>
          </a:bodyPr>
          <a:p>
            <a:pPr>
              <a:spcBef>
                <a:spcPct val="50000"/>
              </a:spcBef>
            </a:pPr>
            <a:r>
              <a:rPr lang="en-AU" altLang="zh-CN" sz="600" dirty="0">
                <a:solidFill>
                  <a:schemeClr val="bg2"/>
                </a:solidFill>
                <a:latin typeface="Times New Roman" panose="02020603050405020304" pitchFamily="18" charset="0"/>
                <a:ea typeface="宋体" panose="02010600030101010101" pitchFamily="2" charset="-122"/>
              </a:rPr>
              <a:t>7/9</a:t>
            </a:r>
            <a:r>
              <a:rPr lang="en-AU" altLang="zh-CN" sz="600" dirty="0">
                <a:latin typeface="Times New Roman" panose="02020603050405020304" pitchFamily="18" charset="0"/>
                <a:ea typeface="宋体" panose="02010600030101010101" pitchFamily="2" charset="-122"/>
              </a:rPr>
              <a:t>+4/7</a:t>
            </a:r>
            <a:endParaRPr lang="en-AU" altLang="zh-CN" sz="600" dirty="0">
              <a:latin typeface="Times New Roman" panose="02020603050405020304" pitchFamily="18" charset="0"/>
              <a:ea typeface="宋体" panose="02010600030101010101" pitchFamily="2" charset="-122"/>
            </a:endParaRPr>
          </a:p>
        </p:txBody>
      </p:sp>
      <p:sp>
        <p:nvSpPr>
          <p:cNvPr id="76016" name="Line 185"/>
          <p:cNvSpPr/>
          <p:nvPr/>
        </p:nvSpPr>
        <p:spPr>
          <a:xfrm>
            <a:off x="6781800" y="363855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17" name="Line 186"/>
          <p:cNvSpPr/>
          <p:nvPr/>
        </p:nvSpPr>
        <p:spPr>
          <a:xfrm>
            <a:off x="7754938" y="363220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18" name="Line 187"/>
          <p:cNvSpPr/>
          <p:nvPr/>
        </p:nvSpPr>
        <p:spPr>
          <a:xfrm flipH="1">
            <a:off x="6780213" y="3146425"/>
            <a:ext cx="577850" cy="492125"/>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19" name="Line 188"/>
          <p:cNvSpPr/>
          <p:nvPr/>
        </p:nvSpPr>
        <p:spPr>
          <a:xfrm>
            <a:off x="7437438" y="3146425"/>
            <a:ext cx="317500" cy="485775"/>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20" name="Line 240"/>
          <p:cNvSpPr/>
          <p:nvPr/>
        </p:nvSpPr>
        <p:spPr>
          <a:xfrm flipV="1">
            <a:off x="6319838" y="3065463"/>
            <a:ext cx="227012" cy="0"/>
          </a:xfrm>
          <a:prstGeom prst="line">
            <a:avLst/>
          </a:prstGeom>
          <a:ln w="285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nvGrpSpPr>
          <p:cNvPr id="76021" name="Group 241"/>
          <p:cNvGrpSpPr/>
          <p:nvPr/>
        </p:nvGrpSpPr>
        <p:grpSpPr>
          <a:xfrm>
            <a:off x="6319838" y="2965450"/>
            <a:ext cx="123825" cy="100013"/>
            <a:chOff x="2337" y="792"/>
            <a:chExt cx="78" cy="63"/>
          </a:xfrm>
        </p:grpSpPr>
        <p:sp>
          <p:nvSpPr>
            <p:cNvPr id="76022" name="Line 242"/>
            <p:cNvSpPr/>
            <p:nvPr/>
          </p:nvSpPr>
          <p:spPr>
            <a:xfrm flipV="1">
              <a:off x="2337" y="792"/>
              <a:ext cx="0" cy="6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23" name="Line 243"/>
            <p:cNvSpPr/>
            <p:nvPr/>
          </p:nvSpPr>
          <p:spPr>
            <a:xfrm>
              <a:off x="2337" y="792"/>
              <a:ext cx="78" cy="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6024" name="Line 244"/>
          <p:cNvSpPr/>
          <p:nvPr/>
        </p:nvSpPr>
        <p:spPr>
          <a:xfrm>
            <a:off x="7234238" y="3065463"/>
            <a:ext cx="0" cy="71437"/>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25" name="Line 245"/>
          <p:cNvSpPr/>
          <p:nvPr/>
        </p:nvSpPr>
        <p:spPr>
          <a:xfrm>
            <a:off x="7318375" y="3065463"/>
            <a:ext cx="0" cy="71437"/>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26" name="Line 246"/>
          <p:cNvSpPr/>
          <p:nvPr/>
        </p:nvSpPr>
        <p:spPr>
          <a:xfrm>
            <a:off x="8167688" y="3063875"/>
            <a:ext cx="0" cy="71438"/>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27" name="Line 247"/>
          <p:cNvSpPr/>
          <p:nvPr/>
        </p:nvSpPr>
        <p:spPr>
          <a:xfrm>
            <a:off x="8247063" y="3063875"/>
            <a:ext cx="0" cy="71438"/>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28" name="Line 250"/>
          <p:cNvSpPr/>
          <p:nvPr/>
        </p:nvSpPr>
        <p:spPr>
          <a:xfrm>
            <a:off x="7358063" y="3095625"/>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29" name="Line 251"/>
          <p:cNvSpPr/>
          <p:nvPr/>
        </p:nvSpPr>
        <p:spPr>
          <a:xfrm>
            <a:off x="7437438" y="3100388"/>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30" name="Line 252"/>
          <p:cNvSpPr/>
          <p:nvPr/>
        </p:nvSpPr>
        <p:spPr>
          <a:xfrm>
            <a:off x="8183563" y="3240088"/>
            <a:ext cx="1587" cy="71437"/>
          </a:xfrm>
          <a:prstGeom prst="line">
            <a:avLst/>
          </a:prstGeom>
          <a:ln w="9525" cap="flat" cmpd="sng">
            <a:solidFill>
              <a:srgbClr val="FF00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31" name="Line 253"/>
          <p:cNvSpPr/>
          <p:nvPr/>
        </p:nvSpPr>
        <p:spPr>
          <a:xfrm>
            <a:off x="6923088" y="3240088"/>
            <a:ext cx="1587" cy="82550"/>
          </a:xfrm>
          <a:prstGeom prst="line">
            <a:avLst/>
          </a:prstGeom>
          <a:ln w="9525" cap="flat" cmpd="sng">
            <a:pattFill prst="narHorz">
              <a:fgClr>
                <a:srgbClr val="FF00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32" name="Line 254"/>
          <p:cNvSpPr/>
          <p:nvPr/>
        </p:nvSpPr>
        <p:spPr>
          <a:xfrm>
            <a:off x="7199313" y="2978150"/>
            <a:ext cx="1587" cy="71438"/>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33" name="Line 255"/>
          <p:cNvSpPr/>
          <p:nvPr/>
        </p:nvSpPr>
        <p:spPr>
          <a:xfrm>
            <a:off x="7288213" y="3616325"/>
            <a:ext cx="1587" cy="71438"/>
          </a:xfrm>
          <a:prstGeom prst="line">
            <a:avLst/>
          </a:prstGeom>
          <a:ln w="9525" cap="flat" cmpd="sng">
            <a:solidFill>
              <a:schemeClr val="tx1"/>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34" name="Text Box 256"/>
          <p:cNvSpPr txBox="1"/>
          <p:nvPr/>
        </p:nvSpPr>
        <p:spPr>
          <a:xfrm>
            <a:off x="6310313" y="2847975"/>
            <a:ext cx="373062" cy="92075"/>
          </a:xfrm>
          <a:prstGeom prst="rect">
            <a:avLst/>
          </a:prstGeom>
          <a:noFill/>
          <a:ln w="9525">
            <a:noFill/>
          </a:ln>
        </p:spPr>
        <p:txBody>
          <a:bodyPr lIns="0" tIns="0" rIns="0" bIns="0" anchor="t">
            <a:spAutoFit/>
          </a:bodyPr>
          <a:p>
            <a:pPr>
              <a:spcBef>
                <a:spcPct val="50000"/>
              </a:spcBef>
            </a:pPr>
            <a:r>
              <a:rPr lang="en-AU" altLang="zh-CN" sz="600" i="1" dirty="0">
                <a:latin typeface="Courier New" panose="02070309020205020404" pitchFamily="49" charset="0"/>
                <a:ea typeface="宋体" panose="02010600030101010101" pitchFamily="2" charset="-122"/>
              </a:rPr>
              <a:t>OsTAS3a1</a:t>
            </a:r>
            <a:endParaRPr lang="en-AU" altLang="zh-CN" sz="600" i="1" dirty="0">
              <a:latin typeface="Courier New" panose="02070309020205020404" pitchFamily="49" charset="0"/>
              <a:ea typeface="宋体" panose="02010600030101010101" pitchFamily="2" charset="-122"/>
            </a:endParaRPr>
          </a:p>
        </p:txBody>
      </p:sp>
      <p:sp>
        <p:nvSpPr>
          <p:cNvPr id="76035" name="Line 257"/>
          <p:cNvSpPr/>
          <p:nvPr/>
        </p:nvSpPr>
        <p:spPr>
          <a:xfrm flipV="1">
            <a:off x="6740525" y="3062288"/>
            <a:ext cx="115888" cy="0"/>
          </a:xfrm>
          <a:prstGeom prst="line">
            <a:avLst/>
          </a:prstGeom>
          <a:ln w="285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36" name="Line 258"/>
          <p:cNvSpPr/>
          <p:nvPr/>
        </p:nvSpPr>
        <p:spPr>
          <a:xfrm>
            <a:off x="6530975" y="3065463"/>
            <a:ext cx="493713" cy="0"/>
          </a:xfrm>
          <a:prstGeom prst="line">
            <a:avLst/>
          </a:prstGeom>
          <a:ln w="635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37" name="Line 260"/>
          <p:cNvSpPr/>
          <p:nvPr/>
        </p:nvSpPr>
        <p:spPr>
          <a:xfrm>
            <a:off x="7070725" y="2978150"/>
            <a:ext cx="1588" cy="71438"/>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38" name="Line 262"/>
          <p:cNvSpPr/>
          <p:nvPr/>
        </p:nvSpPr>
        <p:spPr>
          <a:xfrm>
            <a:off x="8248650" y="2974975"/>
            <a:ext cx="1588" cy="71438"/>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grpSp>
        <p:nvGrpSpPr>
          <p:cNvPr id="76039" name="Group 316"/>
          <p:cNvGrpSpPr/>
          <p:nvPr/>
        </p:nvGrpSpPr>
        <p:grpSpPr>
          <a:xfrm flipV="1">
            <a:off x="7627938" y="3063875"/>
            <a:ext cx="144462" cy="60325"/>
            <a:chOff x="1315" y="3761"/>
            <a:chExt cx="115" cy="0"/>
          </a:xfrm>
        </p:grpSpPr>
        <p:sp>
          <p:nvSpPr>
            <p:cNvPr id="76040" name="Line 248"/>
            <p:cNvSpPr/>
            <p:nvPr/>
          </p:nvSpPr>
          <p:spPr>
            <a:xfrm>
              <a:off x="1315" y="3761"/>
              <a:ext cx="57" cy="0"/>
            </a:xfrm>
            <a:prstGeom prst="line">
              <a:avLst/>
            </a:prstGeom>
            <a:ln w="28575" cap="flat" cmpd="sng">
              <a:solidFill>
                <a:srgbClr val="FF00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41" name="Line 294"/>
            <p:cNvSpPr/>
            <p:nvPr/>
          </p:nvSpPr>
          <p:spPr>
            <a:xfrm>
              <a:off x="1373" y="3761"/>
              <a:ext cx="57" cy="0"/>
            </a:xfrm>
            <a:prstGeom prst="line">
              <a:avLst/>
            </a:prstGeom>
            <a:ln w="28575" cap="flat" cmpd="sng">
              <a:solidFill>
                <a:srgbClr val="0000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6042" name="Line 314"/>
          <p:cNvSpPr/>
          <p:nvPr/>
        </p:nvSpPr>
        <p:spPr>
          <a:xfrm>
            <a:off x="8162925" y="3062288"/>
            <a:ext cx="88900" cy="1587"/>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43" name="Line 315"/>
          <p:cNvSpPr/>
          <p:nvPr/>
        </p:nvSpPr>
        <p:spPr>
          <a:xfrm>
            <a:off x="7231063" y="3068638"/>
            <a:ext cx="82550" cy="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44" name="Text Box 317"/>
          <p:cNvSpPr txBox="1"/>
          <p:nvPr/>
        </p:nvSpPr>
        <p:spPr>
          <a:xfrm>
            <a:off x="8131175" y="3152775"/>
            <a:ext cx="1571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2/7</a:t>
            </a:r>
            <a:endParaRPr lang="en-AU" altLang="zh-CN" sz="600" dirty="0">
              <a:latin typeface="Times New Roman" panose="02020603050405020304" pitchFamily="18" charset="0"/>
              <a:ea typeface="宋体" panose="02010600030101010101" pitchFamily="2" charset="-122"/>
            </a:endParaRPr>
          </a:p>
        </p:txBody>
      </p:sp>
      <p:grpSp>
        <p:nvGrpSpPr>
          <p:cNvPr id="76045" name="Group 319"/>
          <p:cNvGrpSpPr/>
          <p:nvPr/>
        </p:nvGrpSpPr>
        <p:grpSpPr>
          <a:xfrm>
            <a:off x="7118350" y="4173538"/>
            <a:ext cx="919163" cy="28575"/>
            <a:chOff x="1098" y="3725"/>
            <a:chExt cx="579" cy="18"/>
          </a:xfrm>
        </p:grpSpPr>
        <p:sp>
          <p:nvSpPr>
            <p:cNvPr id="76046" name="AutoShape 320"/>
            <p:cNvSpPr/>
            <p:nvPr/>
          </p:nvSpPr>
          <p:spPr>
            <a:xfrm rot="10800000">
              <a:off x="1629"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47" name="AutoShape 321"/>
            <p:cNvSpPr/>
            <p:nvPr/>
          </p:nvSpPr>
          <p:spPr>
            <a:xfrm rot="10800000">
              <a:off x="1575"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48" name="AutoShape 322"/>
            <p:cNvSpPr/>
            <p:nvPr/>
          </p:nvSpPr>
          <p:spPr>
            <a:xfrm rot="10800000">
              <a:off x="1522"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49" name="AutoShape 323"/>
            <p:cNvSpPr/>
            <p:nvPr/>
          </p:nvSpPr>
          <p:spPr>
            <a:xfrm rot="10800000">
              <a:off x="1469"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50" name="AutoShape 324"/>
            <p:cNvSpPr/>
            <p:nvPr/>
          </p:nvSpPr>
          <p:spPr>
            <a:xfrm rot="10800000">
              <a:off x="1417"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51" name="AutoShape 325"/>
            <p:cNvSpPr/>
            <p:nvPr/>
          </p:nvSpPr>
          <p:spPr>
            <a:xfrm rot="10800000">
              <a:off x="1366"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52" name="AutoShape 326"/>
            <p:cNvSpPr/>
            <p:nvPr/>
          </p:nvSpPr>
          <p:spPr>
            <a:xfrm rot="10800000">
              <a:off x="1313"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53" name="AutoShape 327"/>
            <p:cNvSpPr/>
            <p:nvPr/>
          </p:nvSpPr>
          <p:spPr>
            <a:xfrm rot="10800000">
              <a:off x="1260"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54" name="AutoShape 328"/>
            <p:cNvSpPr/>
            <p:nvPr/>
          </p:nvSpPr>
          <p:spPr>
            <a:xfrm rot="10800000">
              <a:off x="1207"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55" name="AutoShape 329"/>
            <p:cNvSpPr/>
            <p:nvPr/>
          </p:nvSpPr>
          <p:spPr>
            <a:xfrm rot="10800000">
              <a:off x="1152"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056" name="AutoShape 330"/>
            <p:cNvSpPr/>
            <p:nvPr/>
          </p:nvSpPr>
          <p:spPr>
            <a:xfrm rot="10800000">
              <a:off x="1098"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grpSp>
      <p:sp>
        <p:nvSpPr>
          <p:cNvPr id="76057" name="Line 169"/>
          <p:cNvSpPr/>
          <p:nvPr/>
        </p:nvSpPr>
        <p:spPr>
          <a:xfrm flipV="1">
            <a:off x="6319838" y="4149725"/>
            <a:ext cx="1912937" cy="0"/>
          </a:xfrm>
          <a:prstGeom prst="line">
            <a:avLst/>
          </a:prstGeom>
          <a:ln w="285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58" name="Rectangle 189"/>
          <p:cNvSpPr/>
          <p:nvPr/>
        </p:nvSpPr>
        <p:spPr>
          <a:xfrm>
            <a:off x="6321425" y="4749800"/>
            <a:ext cx="1352550" cy="195263"/>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5’TTGCCAACATT</a:t>
            </a:r>
            <a:r>
              <a:rPr lang="en-AU" altLang="zh-CN" sz="600" b="1" dirty="0">
                <a:solidFill>
                  <a:srgbClr val="FF0000"/>
                </a:solidFill>
                <a:latin typeface="Courier New" panose="02070309020205020404" pitchFamily="49" charset="0"/>
                <a:ea typeface="宋体" panose="02010600030101010101" pitchFamily="2" charset="-122"/>
              </a:rPr>
              <a:t>T</a:t>
            </a:r>
            <a:r>
              <a:rPr lang="en-AU" altLang="zh-CN" sz="600" dirty="0">
                <a:latin typeface="Courier New" panose="02070309020205020404" pitchFamily="49" charset="0"/>
                <a:ea typeface="宋体" panose="02010600030101010101" pitchFamily="2" charset="-122"/>
              </a:rPr>
              <a:t>CTCGTCCTC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a:t>
            </a:r>
            <a:r>
              <a:rPr lang="en-AU" altLang="zh-CN" sz="600" dirty="0">
                <a:solidFill>
                  <a:schemeClr val="bg2"/>
                </a:solidFill>
                <a:latin typeface="Courier New" panose="02070309020205020404" pitchFamily="49" charset="0"/>
                <a:ea typeface="宋体" panose="02010600030101010101" pitchFamily="2" charset="-122"/>
              </a:rPr>
              <a:t>AACGGTTGTAAAGAGCAGGAG</a:t>
            </a:r>
            <a:r>
              <a:rPr lang="en-AU" altLang="zh-CN" sz="600" dirty="0">
                <a:latin typeface="Courier New" panose="02070309020205020404" pitchFamily="49" charset="0"/>
                <a:ea typeface="宋体" panose="02010600030101010101" pitchFamily="2" charset="-122"/>
              </a:rPr>
              <a:t> 5’       </a:t>
            </a:r>
            <a:endParaRPr lang="en-AU" altLang="zh-CN" sz="600" dirty="0">
              <a:latin typeface="Courier New" panose="02070309020205020404" pitchFamily="49" charset="0"/>
              <a:ea typeface="宋体" panose="02010600030101010101" pitchFamily="2" charset="-122"/>
            </a:endParaRPr>
          </a:p>
        </p:txBody>
      </p:sp>
      <p:sp>
        <p:nvSpPr>
          <p:cNvPr id="76059" name="Rectangle 190"/>
          <p:cNvSpPr/>
          <p:nvPr/>
        </p:nvSpPr>
        <p:spPr>
          <a:xfrm>
            <a:off x="7618413" y="4749800"/>
            <a:ext cx="1346200" cy="195263"/>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5’TCGCGTCTATC</a:t>
            </a:r>
            <a:r>
              <a:rPr lang="en-AU" altLang="zh-CN" sz="600" b="1" dirty="0">
                <a:solidFill>
                  <a:srgbClr val="FF00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CTCCTCCCA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a:t>
            </a:r>
            <a:r>
              <a:rPr lang="en-AU" altLang="zh-CN" sz="600" dirty="0">
                <a:solidFill>
                  <a:schemeClr val="bg2"/>
                </a:solidFill>
                <a:latin typeface="Courier New" panose="02070309020205020404" pitchFamily="49" charset="0"/>
                <a:ea typeface="宋体" panose="02010600030101010101" pitchFamily="2" charset="-122"/>
              </a:rPr>
              <a:t>AGCGCAGATAGTGAGGAGGGT</a:t>
            </a:r>
            <a:r>
              <a:rPr lang="en-AU" altLang="zh-CN" sz="600" dirty="0">
                <a:latin typeface="Courier New" panose="02070309020205020404" pitchFamily="49" charset="0"/>
                <a:ea typeface="宋体" panose="02010600030101010101" pitchFamily="2" charset="-122"/>
              </a:rPr>
              <a:t> 5’            </a:t>
            </a:r>
            <a:endParaRPr lang="en-AU" altLang="zh-CN" sz="600" dirty="0">
              <a:latin typeface="Courier New" panose="02070309020205020404" pitchFamily="49" charset="0"/>
              <a:ea typeface="宋体" panose="02010600030101010101" pitchFamily="2" charset="-122"/>
            </a:endParaRPr>
          </a:p>
        </p:txBody>
      </p:sp>
      <p:sp>
        <p:nvSpPr>
          <p:cNvPr id="76060" name="Line 191"/>
          <p:cNvSpPr/>
          <p:nvPr/>
        </p:nvSpPr>
        <p:spPr>
          <a:xfrm flipH="1">
            <a:off x="7712075" y="4219575"/>
            <a:ext cx="165100" cy="490538"/>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1" name="Line 192"/>
          <p:cNvSpPr/>
          <p:nvPr/>
        </p:nvSpPr>
        <p:spPr>
          <a:xfrm>
            <a:off x="7956550" y="4222750"/>
            <a:ext cx="723900" cy="487363"/>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2" name="Line 193"/>
          <p:cNvSpPr/>
          <p:nvPr/>
        </p:nvSpPr>
        <p:spPr>
          <a:xfrm>
            <a:off x="6418263" y="470535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3" name="Line 194"/>
          <p:cNvSpPr/>
          <p:nvPr/>
        </p:nvSpPr>
        <p:spPr>
          <a:xfrm>
            <a:off x="7396163" y="469900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4" name="Line 195"/>
          <p:cNvSpPr/>
          <p:nvPr/>
        </p:nvSpPr>
        <p:spPr>
          <a:xfrm>
            <a:off x="7712075" y="471170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5" name="Line 196"/>
          <p:cNvSpPr/>
          <p:nvPr/>
        </p:nvSpPr>
        <p:spPr>
          <a:xfrm>
            <a:off x="8680450" y="471170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6" name="Line 197"/>
          <p:cNvSpPr/>
          <p:nvPr/>
        </p:nvSpPr>
        <p:spPr>
          <a:xfrm flipH="1">
            <a:off x="6418263" y="4229100"/>
            <a:ext cx="1379537" cy="47625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7" name="Line 198"/>
          <p:cNvSpPr/>
          <p:nvPr/>
        </p:nvSpPr>
        <p:spPr>
          <a:xfrm flipH="1">
            <a:off x="7396163" y="4222750"/>
            <a:ext cx="482600" cy="47625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68" name="Text Box 199"/>
          <p:cNvSpPr txBox="1"/>
          <p:nvPr/>
        </p:nvSpPr>
        <p:spPr>
          <a:xfrm>
            <a:off x="6846888" y="4594225"/>
            <a:ext cx="18891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1/47</a:t>
            </a:r>
            <a:endParaRPr lang="en-AU" altLang="zh-CN" sz="600" dirty="0">
              <a:latin typeface="Times New Roman" panose="02020603050405020304" pitchFamily="18" charset="0"/>
              <a:ea typeface="宋体" panose="02010600030101010101" pitchFamily="2" charset="-122"/>
            </a:endParaRPr>
          </a:p>
        </p:txBody>
      </p:sp>
      <p:sp>
        <p:nvSpPr>
          <p:cNvPr id="76069" name="Text Box 200"/>
          <p:cNvSpPr txBox="1"/>
          <p:nvPr/>
        </p:nvSpPr>
        <p:spPr>
          <a:xfrm>
            <a:off x="8128000" y="4591050"/>
            <a:ext cx="228600"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19/47</a:t>
            </a:r>
            <a:endParaRPr lang="en-AU" altLang="zh-CN" sz="600" dirty="0">
              <a:latin typeface="Times New Roman" panose="02020603050405020304" pitchFamily="18" charset="0"/>
              <a:ea typeface="宋体" panose="02010600030101010101" pitchFamily="2" charset="-122"/>
            </a:endParaRPr>
          </a:p>
        </p:txBody>
      </p:sp>
      <p:sp>
        <p:nvSpPr>
          <p:cNvPr id="76070" name="Rectangle 201"/>
          <p:cNvSpPr/>
          <p:nvPr/>
        </p:nvSpPr>
        <p:spPr>
          <a:xfrm>
            <a:off x="6364288" y="4365625"/>
            <a:ext cx="1222375" cy="195263"/>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5’GGCCCTATCCC</a:t>
            </a:r>
            <a:r>
              <a:rPr lang="en-AU" altLang="zh-CN" sz="600" b="1" dirty="0">
                <a:solidFill>
                  <a:srgbClr val="FF3300"/>
                </a:solidFill>
                <a:latin typeface="Courier New" panose="02070309020205020404" pitchFamily="49" charset="0"/>
                <a:ea typeface="宋体" panose="02010600030101010101" pitchFamily="2" charset="-122"/>
              </a:rPr>
              <a:t>C</a:t>
            </a:r>
            <a:r>
              <a:rPr lang="en-AU" altLang="zh-CN" sz="600" dirty="0">
                <a:latin typeface="Courier New" panose="02070309020205020404" pitchFamily="49" charset="0"/>
                <a:ea typeface="宋体" panose="02010600030101010101" pitchFamily="2" charset="-122"/>
              </a:rPr>
              <a:t>ACCGAGCTT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  |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3’CCGCGATAGGGAGGACTCGAA 5’       </a:t>
            </a:r>
            <a:endParaRPr lang="en-AU" altLang="zh-CN" sz="600" dirty="0">
              <a:latin typeface="Courier New" panose="02070309020205020404" pitchFamily="49" charset="0"/>
              <a:ea typeface="宋体" panose="02010600030101010101" pitchFamily="2" charset="-122"/>
            </a:endParaRPr>
          </a:p>
        </p:txBody>
      </p:sp>
      <p:sp>
        <p:nvSpPr>
          <p:cNvPr id="76071" name="Line 202"/>
          <p:cNvSpPr/>
          <p:nvPr/>
        </p:nvSpPr>
        <p:spPr>
          <a:xfrm flipH="1">
            <a:off x="6446838" y="4221163"/>
            <a:ext cx="615950" cy="100012"/>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72" name="Rectangle 203"/>
          <p:cNvSpPr/>
          <p:nvPr/>
        </p:nvSpPr>
        <p:spPr>
          <a:xfrm>
            <a:off x="7627938" y="4365625"/>
            <a:ext cx="1225550" cy="195263"/>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5’CCGTCTATCCC</a:t>
            </a:r>
            <a:r>
              <a:rPr lang="en-AU" altLang="zh-CN" sz="600" b="1" dirty="0">
                <a:solidFill>
                  <a:srgbClr val="FF3300"/>
                </a:solidFill>
                <a:latin typeface="Courier New" panose="02070309020205020404" pitchFamily="49" charset="0"/>
                <a:ea typeface="宋体" panose="02010600030101010101" pitchFamily="2" charset="-122"/>
              </a:rPr>
              <a:t>T</a:t>
            </a:r>
            <a:r>
              <a:rPr lang="en-AU" altLang="zh-CN" sz="600" dirty="0">
                <a:latin typeface="Courier New" panose="02070309020205020404" pitchFamily="49" charset="0"/>
                <a:ea typeface="宋体" panose="02010600030101010101" pitchFamily="2" charset="-122"/>
              </a:rPr>
              <a:t>CTTGAGCTT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3’CCGCGATAGGGAGGACTCGAA 5’            </a:t>
            </a:r>
            <a:endParaRPr lang="en-AU" altLang="zh-CN" sz="600" dirty="0">
              <a:latin typeface="Courier New" panose="02070309020205020404" pitchFamily="49" charset="0"/>
              <a:ea typeface="宋体" panose="02010600030101010101" pitchFamily="2" charset="-122"/>
            </a:endParaRPr>
          </a:p>
        </p:txBody>
      </p:sp>
      <p:sp>
        <p:nvSpPr>
          <p:cNvPr id="76073" name="Line 204"/>
          <p:cNvSpPr/>
          <p:nvPr/>
        </p:nvSpPr>
        <p:spPr>
          <a:xfrm>
            <a:off x="8093075" y="4219575"/>
            <a:ext cx="600075" cy="1016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74" name="Line 205"/>
          <p:cNvSpPr/>
          <p:nvPr/>
        </p:nvSpPr>
        <p:spPr>
          <a:xfrm>
            <a:off x="7426325" y="432117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75" name="Line 206"/>
          <p:cNvSpPr/>
          <p:nvPr/>
        </p:nvSpPr>
        <p:spPr>
          <a:xfrm>
            <a:off x="7716838" y="432752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76" name="Line 207"/>
          <p:cNvSpPr/>
          <p:nvPr/>
        </p:nvSpPr>
        <p:spPr>
          <a:xfrm>
            <a:off x="8693150" y="432752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77" name="Line 208"/>
          <p:cNvSpPr/>
          <p:nvPr/>
        </p:nvSpPr>
        <p:spPr>
          <a:xfrm>
            <a:off x="7148513" y="4219575"/>
            <a:ext cx="277812" cy="1016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78" name="Line 209"/>
          <p:cNvSpPr/>
          <p:nvPr/>
        </p:nvSpPr>
        <p:spPr>
          <a:xfrm flipH="1">
            <a:off x="7716838" y="4219575"/>
            <a:ext cx="287337" cy="1016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79" name="Line 214"/>
          <p:cNvSpPr/>
          <p:nvPr/>
        </p:nvSpPr>
        <p:spPr>
          <a:xfrm>
            <a:off x="7065963" y="4149725"/>
            <a:ext cx="0" cy="71438"/>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0" name="Line 215"/>
          <p:cNvSpPr/>
          <p:nvPr/>
        </p:nvSpPr>
        <p:spPr>
          <a:xfrm>
            <a:off x="7148513" y="4149725"/>
            <a:ext cx="0" cy="71438"/>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1" name="Line 216"/>
          <p:cNvSpPr/>
          <p:nvPr/>
        </p:nvSpPr>
        <p:spPr>
          <a:xfrm>
            <a:off x="8004175" y="4148138"/>
            <a:ext cx="0" cy="71437"/>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2" name="Line 217"/>
          <p:cNvSpPr/>
          <p:nvPr/>
        </p:nvSpPr>
        <p:spPr>
          <a:xfrm>
            <a:off x="8089900" y="4148138"/>
            <a:ext cx="0" cy="71437"/>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3" name="Line 218"/>
          <p:cNvSpPr/>
          <p:nvPr/>
        </p:nvSpPr>
        <p:spPr>
          <a:xfrm>
            <a:off x="6446838" y="4321175"/>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4" name="Line 219"/>
          <p:cNvSpPr/>
          <p:nvPr/>
        </p:nvSpPr>
        <p:spPr>
          <a:xfrm>
            <a:off x="7550150" y="4148138"/>
            <a:ext cx="77788" cy="0"/>
          </a:xfrm>
          <a:prstGeom prst="line">
            <a:avLst/>
          </a:prstGeom>
          <a:ln w="28575" cap="flat" cmpd="sng">
            <a:solidFill>
              <a:srgbClr val="FF00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5" name="Line 222"/>
          <p:cNvSpPr/>
          <p:nvPr/>
        </p:nvSpPr>
        <p:spPr>
          <a:xfrm>
            <a:off x="7794625" y="417830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6" name="Line 223"/>
          <p:cNvSpPr/>
          <p:nvPr/>
        </p:nvSpPr>
        <p:spPr>
          <a:xfrm>
            <a:off x="7877175" y="417830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7" name="Line 224"/>
          <p:cNvSpPr/>
          <p:nvPr/>
        </p:nvSpPr>
        <p:spPr>
          <a:xfrm>
            <a:off x="7956550" y="417195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088" name="Line 225"/>
          <p:cNvSpPr/>
          <p:nvPr/>
        </p:nvSpPr>
        <p:spPr>
          <a:xfrm>
            <a:off x="7877175" y="4059238"/>
            <a:ext cx="1588"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89" name="Line 226"/>
          <p:cNvSpPr/>
          <p:nvPr/>
        </p:nvSpPr>
        <p:spPr>
          <a:xfrm>
            <a:off x="7735888" y="4059238"/>
            <a:ext cx="1587"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0" name="Line 227"/>
          <p:cNvSpPr/>
          <p:nvPr/>
        </p:nvSpPr>
        <p:spPr>
          <a:xfrm>
            <a:off x="7715250" y="4059238"/>
            <a:ext cx="1588"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1" name="Line 228"/>
          <p:cNvSpPr/>
          <p:nvPr/>
        </p:nvSpPr>
        <p:spPr>
          <a:xfrm>
            <a:off x="8213725" y="4679950"/>
            <a:ext cx="1588" cy="71438"/>
          </a:xfrm>
          <a:prstGeom prst="line">
            <a:avLst/>
          </a:prstGeom>
          <a:ln w="9525" cap="flat" cmpd="sng">
            <a:solidFill>
              <a:schemeClr val="tx1"/>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2" name="Line 229"/>
          <p:cNvSpPr/>
          <p:nvPr/>
        </p:nvSpPr>
        <p:spPr>
          <a:xfrm>
            <a:off x="6916738" y="4683125"/>
            <a:ext cx="1587" cy="71438"/>
          </a:xfrm>
          <a:prstGeom prst="line">
            <a:avLst/>
          </a:prstGeom>
          <a:ln w="9525" cap="flat" cmpd="sng">
            <a:solidFill>
              <a:schemeClr val="tx1"/>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3" name="Line 230"/>
          <p:cNvSpPr/>
          <p:nvPr/>
        </p:nvSpPr>
        <p:spPr>
          <a:xfrm>
            <a:off x="6961188" y="4300538"/>
            <a:ext cx="1587" cy="71437"/>
          </a:xfrm>
          <a:prstGeom prst="line">
            <a:avLst/>
          </a:prstGeom>
          <a:ln w="9525" cap="flat" cmpd="sng">
            <a:pattFill prst="narHorz">
              <a:fgClr>
                <a:srgbClr val="FF00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4" name="Line 231"/>
          <p:cNvSpPr/>
          <p:nvPr/>
        </p:nvSpPr>
        <p:spPr>
          <a:xfrm>
            <a:off x="8226425" y="4300538"/>
            <a:ext cx="1588" cy="71437"/>
          </a:xfrm>
          <a:prstGeom prst="line">
            <a:avLst/>
          </a:prstGeom>
          <a:ln w="9525" cap="flat" cmpd="sng">
            <a:solidFill>
              <a:srgbClr val="FF00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5" name="Text Box 232"/>
          <p:cNvSpPr txBox="1"/>
          <p:nvPr/>
        </p:nvSpPr>
        <p:spPr>
          <a:xfrm>
            <a:off x="6924675" y="4222750"/>
            <a:ext cx="188913" cy="92075"/>
          </a:xfrm>
          <a:prstGeom prst="rect">
            <a:avLst/>
          </a:prstGeom>
          <a:noFill/>
          <a:ln w="9525">
            <a:noFill/>
          </a:ln>
        </p:spPr>
        <p:txBody>
          <a:bodyPr lIns="0" tIns="0" rIns="0" bIns="0" anchor="t">
            <a:spAutoFit/>
          </a:bodyPr>
          <a:p>
            <a:pPr>
              <a:spcBef>
                <a:spcPct val="50000"/>
              </a:spcBef>
            </a:pPr>
            <a:r>
              <a:rPr lang="en-AU" altLang="zh-CN" sz="600" dirty="0">
                <a:solidFill>
                  <a:schemeClr val="bg2"/>
                </a:solidFill>
                <a:latin typeface="Times New Roman" panose="02020603050405020304" pitchFamily="18" charset="0"/>
                <a:ea typeface="宋体" panose="02010600030101010101" pitchFamily="2" charset="-122"/>
              </a:rPr>
              <a:t>0/5</a:t>
            </a:r>
            <a:endParaRPr lang="en-AU" altLang="zh-CN" sz="600" dirty="0">
              <a:solidFill>
                <a:schemeClr val="bg2"/>
              </a:solidFill>
              <a:latin typeface="Times New Roman" panose="02020603050405020304" pitchFamily="18" charset="0"/>
              <a:ea typeface="宋体" panose="02010600030101010101" pitchFamily="2" charset="-122"/>
            </a:endParaRPr>
          </a:p>
        </p:txBody>
      </p:sp>
      <p:sp>
        <p:nvSpPr>
          <p:cNvPr id="76096" name="Line 233"/>
          <p:cNvSpPr/>
          <p:nvPr/>
        </p:nvSpPr>
        <p:spPr>
          <a:xfrm>
            <a:off x="6802438" y="4065588"/>
            <a:ext cx="1587" cy="71437"/>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7" name="Line 234"/>
          <p:cNvSpPr/>
          <p:nvPr/>
        </p:nvSpPr>
        <p:spPr>
          <a:xfrm>
            <a:off x="7242175" y="4065588"/>
            <a:ext cx="1588" cy="71437"/>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8" name="Line 235"/>
          <p:cNvSpPr/>
          <p:nvPr/>
        </p:nvSpPr>
        <p:spPr>
          <a:xfrm>
            <a:off x="7319963" y="4065588"/>
            <a:ext cx="1587" cy="71437"/>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099" name="Line 236"/>
          <p:cNvSpPr/>
          <p:nvPr/>
        </p:nvSpPr>
        <p:spPr>
          <a:xfrm>
            <a:off x="7419975" y="4065588"/>
            <a:ext cx="1588" cy="71437"/>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00" name="Line 237"/>
          <p:cNvSpPr/>
          <p:nvPr/>
        </p:nvSpPr>
        <p:spPr>
          <a:xfrm>
            <a:off x="7389813" y="4065588"/>
            <a:ext cx="1587" cy="71437"/>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01" name="Line 238"/>
          <p:cNvSpPr/>
          <p:nvPr/>
        </p:nvSpPr>
        <p:spPr>
          <a:xfrm>
            <a:off x="7875588" y="4021138"/>
            <a:ext cx="1587"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02" name="Text Box 239"/>
          <p:cNvSpPr txBox="1"/>
          <p:nvPr/>
        </p:nvSpPr>
        <p:spPr>
          <a:xfrm>
            <a:off x="6310313" y="3932238"/>
            <a:ext cx="373062" cy="92075"/>
          </a:xfrm>
          <a:prstGeom prst="rect">
            <a:avLst/>
          </a:prstGeom>
          <a:noFill/>
          <a:ln w="9525">
            <a:noFill/>
          </a:ln>
        </p:spPr>
        <p:txBody>
          <a:bodyPr lIns="0" tIns="0" rIns="0" bIns="0" anchor="t">
            <a:spAutoFit/>
          </a:bodyPr>
          <a:p>
            <a:pPr>
              <a:spcBef>
                <a:spcPct val="50000"/>
              </a:spcBef>
            </a:pPr>
            <a:r>
              <a:rPr lang="en-AU" altLang="zh-CN" sz="600" i="1" dirty="0">
                <a:latin typeface="Courier New" panose="02070309020205020404" pitchFamily="49" charset="0"/>
                <a:ea typeface="宋体" panose="02010600030101010101" pitchFamily="2" charset="-122"/>
              </a:rPr>
              <a:t>OsTAS3b1</a:t>
            </a:r>
            <a:endParaRPr lang="en-AU" altLang="zh-CN" sz="600" i="1" dirty="0">
              <a:latin typeface="Courier New" panose="02070309020205020404" pitchFamily="49" charset="0"/>
              <a:ea typeface="宋体" panose="02010600030101010101" pitchFamily="2" charset="-122"/>
            </a:endParaRPr>
          </a:p>
        </p:txBody>
      </p:sp>
      <p:grpSp>
        <p:nvGrpSpPr>
          <p:cNvPr id="76103" name="Group 291"/>
          <p:cNvGrpSpPr/>
          <p:nvPr/>
        </p:nvGrpSpPr>
        <p:grpSpPr>
          <a:xfrm>
            <a:off x="6319838" y="4052888"/>
            <a:ext cx="123825" cy="100012"/>
            <a:chOff x="2337" y="792"/>
            <a:chExt cx="78" cy="63"/>
          </a:xfrm>
        </p:grpSpPr>
        <p:sp>
          <p:nvSpPr>
            <p:cNvPr id="76104" name="Line 292"/>
            <p:cNvSpPr/>
            <p:nvPr/>
          </p:nvSpPr>
          <p:spPr>
            <a:xfrm flipV="1">
              <a:off x="2337" y="792"/>
              <a:ext cx="0" cy="6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05" name="Line 293"/>
            <p:cNvSpPr/>
            <p:nvPr/>
          </p:nvSpPr>
          <p:spPr>
            <a:xfrm>
              <a:off x="2337" y="792"/>
              <a:ext cx="78" cy="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6106" name="Line 331"/>
          <p:cNvSpPr/>
          <p:nvPr/>
        </p:nvSpPr>
        <p:spPr>
          <a:xfrm>
            <a:off x="8004175" y="4146550"/>
            <a:ext cx="88900" cy="1588"/>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07" name="Line 332"/>
          <p:cNvSpPr/>
          <p:nvPr/>
        </p:nvSpPr>
        <p:spPr>
          <a:xfrm>
            <a:off x="7065963" y="4152900"/>
            <a:ext cx="82550" cy="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08" name="Text Box 333"/>
          <p:cNvSpPr txBox="1"/>
          <p:nvPr/>
        </p:nvSpPr>
        <p:spPr>
          <a:xfrm>
            <a:off x="8143875" y="4213225"/>
            <a:ext cx="228600"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12/47</a:t>
            </a:r>
            <a:endParaRPr lang="en-AU" altLang="zh-CN" sz="600" dirty="0">
              <a:latin typeface="Times New Roman" panose="02020603050405020304" pitchFamily="18" charset="0"/>
              <a:ea typeface="宋体" panose="02010600030101010101" pitchFamily="2" charset="-122"/>
            </a:endParaRPr>
          </a:p>
        </p:txBody>
      </p:sp>
      <p:sp>
        <p:nvSpPr>
          <p:cNvPr id="76109" name="Rectangle 334"/>
          <p:cNvSpPr/>
          <p:nvPr/>
        </p:nvSpPr>
        <p:spPr>
          <a:xfrm>
            <a:off x="6319838" y="5127625"/>
            <a:ext cx="1535112" cy="195263"/>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5’ACCGCCCCTCC</a:t>
            </a:r>
            <a:r>
              <a:rPr lang="en-AU" altLang="zh-CN" sz="600" b="1" dirty="0">
                <a:solidFill>
                  <a:srgbClr val="FF0000"/>
                </a:solidFill>
                <a:latin typeface="Courier New" panose="02070309020205020404" pitchFamily="49" charset="0"/>
                <a:ea typeface="宋体" panose="02010600030101010101" pitchFamily="2" charset="-122"/>
              </a:rPr>
              <a:t>T</a:t>
            </a:r>
            <a:r>
              <a:rPr lang="en-AU" altLang="zh-CN" sz="600" dirty="0">
                <a:latin typeface="Courier New" panose="02070309020205020404" pitchFamily="49" charset="0"/>
                <a:ea typeface="宋体" panose="02010600030101010101" pitchFamily="2" charset="-122"/>
              </a:rPr>
              <a:t>CTCGTTCTA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a:t>
            </a:r>
            <a:r>
              <a:rPr lang="en-AU" altLang="zh-CN" sz="600" dirty="0">
                <a:solidFill>
                  <a:schemeClr val="bg2"/>
                </a:solidFill>
                <a:latin typeface="Courier New" panose="02070309020205020404" pitchFamily="49" charset="0"/>
                <a:ea typeface="宋体" panose="02010600030101010101" pitchFamily="2" charset="-122"/>
              </a:rPr>
              <a:t>TGGCGGGGAGGAGAGCAAGAT</a:t>
            </a:r>
            <a:r>
              <a:rPr lang="en-AU" altLang="zh-CN" sz="600" dirty="0">
                <a:latin typeface="Courier New" panose="02070309020205020404" pitchFamily="49" charset="0"/>
                <a:ea typeface="宋体" panose="02010600030101010101" pitchFamily="2" charset="-122"/>
              </a:rPr>
              <a:t> 5’ D10(-)      </a:t>
            </a:r>
            <a:endParaRPr lang="en-AU" altLang="zh-CN" sz="600" dirty="0">
              <a:latin typeface="Courier New" panose="02070309020205020404" pitchFamily="49" charset="0"/>
              <a:ea typeface="宋体" panose="02010600030101010101" pitchFamily="2" charset="-122"/>
            </a:endParaRPr>
          </a:p>
        </p:txBody>
      </p:sp>
      <p:sp>
        <p:nvSpPr>
          <p:cNvPr id="76110" name="Line 335"/>
          <p:cNvSpPr/>
          <p:nvPr/>
        </p:nvSpPr>
        <p:spPr>
          <a:xfrm>
            <a:off x="7202488" y="417195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11" name="Line 336"/>
          <p:cNvSpPr/>
          <p:nvPr/>
        </p:nvSpPr>
        <p:spPr>
          <a:xfrm>
            <a:off x="7285038" y="4171950"/>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12" name="Line 337"/>
          <p:cNvSpPr/>
          <p:nvPr/>
        </p:nvSpPr>
        <p:spPr>
          <a:xfrm flipH="1">
            <a:off x="6411913" y="4222750"/>
            <a:ext cx="784225" cy="873125"/>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13" name="Line 338"/>
          <p:cNvSpPr/>
          <p:nvPr/>
        </p:nvSpPr>
        <p:spPr>
          <a:xfrm>
            <a:off x="7286625" y="4219575"/>
            <a:ext cx="101600" cy="86995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14" name="Line 339"/>
          <p:cNvSpPr/>
          <p:nvPr/>
        </p:nvSpPr>
        <p:spPr>
          <a:xfrm>
            <a:off x="6413500" y="5095875"/>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15" name="Line 340"/>
          <p:cNvSpPr/>
          <p:nvPr/>
        </p:nvSpPr>
        <p:spPr>
          <a:xfrm>
            <a:off x="7391400" y="5089525"/>
            <a:ext cx="0" cy="50800"/>
          </a:xfrm>
          <a:prstGeom prst="line">
            <a:avLst/>
          </a:prstGeom>
          <a:ln w="317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16" name="Text Box 341"/>
          <p:cNvSpPr txBox="1"/>
          <p:nvPr/>
        </p:nvSpPr>
        <p:spPr>
          <a:xfrm>
            <a:off x="6843713" y="4960938"/>
            <a:ext cx="18891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4/47</a:t>
            </a:r>
            <a:endParaRPr lang="en-AU" altLang="zh-CN" sz="600" dirty="0">
              <a:latin typeface="Times New Roman" panose="02020603050405020304" pitchFamily="18" charset="0"/>
              <a:ea typeface="宋体" panose="02010600030101010101" pitchFamily="2" charset="-122"/>
            </a:endParaRPr>
          </a:p>
        </p:txBody>
      </p:sp>
      <p:sp>
        <p:nvSpPr>
          <p:cNvPr id="76117" name="Line 342"/>
          <p:cNvSpPr/>
          <p:nvPr/>
        </p:nvSpPr>
        <p:spPr>
          <a:xfrm>
            <a:off x="6913563" y="5049838"/>
            <a:ext cx="1587" cy="71437"/>
          </a:xfrm>
          <a:prstGeom prst="line">
            <a:avLst/>
          </a:prstGeom>
          <a:ln w="9525" cap="flat" cmpd="sng">
            <a:solidFill>
              <a:schemeClr val="tx1"/>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18" name="Line 345"/>
          <p:cNvSpPr/>
          <p:nvPr/>
        </p:nvSpPr>
        <p:spPr>
          <a:xfrm>
            <a:off x="8078788" y="4297363"/>
            <a:ext cx="1587"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19" name="Line 346"/>
          <p:cNvSpPr/>
          <p:nvPr/>
        </p:nvSpPr>
        <p:spPr>
          <a:xfrm>
            <a:off x="8077200" y="4259263"/>
            <a:ext cx="1588"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20" name="Line 347"/>
          <p:cNvSpPr/>
          <p:nvPr/>
        </p:nvSpPr>
        <p:spPr>
          <a:xfrm>
            <a:off x="7764463" y="4300538"/>
            <a:ext cx="1587" cy="73025"/>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21" name="Line 348"/>
          <p:cNvSpPr/>
          <p:nvPr/>
        </p:nvSpPr>
        <p:spPr>
          <a:xfrm>
            <a:off x="7762875" y="4264025"/>
            <a:ext cx="1588" cy="71438"/>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22" name="Line 349"/>
          <p:cNvSpPr/>
          <p:nvPr/>
        </p:nvSpPr>
        <p:spPr>
          <a:xfrm>
            <a:off x="7762875" y="4225925"/>
            <a:ext cx="1588" cy="71438"/>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23" name="Line 350"/>
          <p:cNvSpPr/>
          <p:nvPr/>
        </p:nvSpPr>
        <p:spPr>
          <a:xfrm>
            <a:off x="8178800" y="4065588"/>
            <a:ext cx="1588"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24" name="Line 351"/>
          <p:cNvSpPr/>
          <p:nvPr/>
        </p:nvSpPr>
        <p:spPr>
          <a:xfrm>
            <a:off x="8121650" y="4065588"/>
            <a:ext cx="1588" cy="71437"/>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grpSp>
        <p:nvGrpSpPr>
          <p:cNvPr id="76125" name="Group 352"/>
          <p:cNvGrpSpPr/>
          <p:nvPr/>
        </p:nvGrpSpPr>
        <p:grpSpPr>
          <a:xfrm>
            <a:off x="7450138" y="5629275"/>
            <a:ext cx="919162" cy="28575"/>
            <a:chOff x="1098" y="3725"/>
            <a:chExt cx="579" cy="18"/>
          </a:xfrm>
        </p:grpSpPr>
        <p:sp>
          <p:nvSpPr>
            <p:cNvPr id="76126" name="AutoShape 353"/>
            <p:cNvSpPr/>
            <p:nvPr/>
          </p:nvSpPr>
          <p:spPr>
            <a:xfrm rot="10800000">
              <a:off x="1629"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27" name="AutoShape 354"/>
            <p:cNvSpPr/>
            <p:nvPr/>
          </p:nvSpPr>
          <p:spPr>
            <a:xfrm rot="10800000">
              <a:off x="1575"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28" name="AutoShape 355"/>
            <p:cNvSpPr/>
            <p:nvPr/>
          </p:nvSpPr>
          <p:spPr>
            <a:xfrm rot="10800000">
              <a:off x="1522"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29" name="AutoShape 356"/>
            <p:cNvSpPr/>
            <p:nvPr/>
          </p:nvSpPr>
          <p:spPr>
            <a:xfrm rot="10800000">
              <a:off x="1469"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30" name="AutoShape 357"/>
            <p:cNvSpPr/>
            <p:nvPr/>
          </p:nvSpPr>
          <p:spPr>
            <a:xfrm rot="10800000">
              <a:off x="1417"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31" name="AutoShape 358"/>
            <p:cNvSpPr/>
            <p:nvPr/>
          </p:nvSpPr>
          <p:spPr>
            <a:xfrm rot="10800000">
              <a:off x="1366"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32" name="AutoShape 359"/>
            <p:cNvSpPr/>
            <p:nvPr/>
          </p:nvSpPr>
          <p:spPr>
            <a:xfrm rot="10800000">
              <a:off x="1313"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33" name="AutoShape 360"/>
            <p:cNvSpPr/>
            <p:nvPr/>
          </p:nvSpPr>
          <p:spPr>
            <a:xfrm rot="10800000">
              <a:off x="1260"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34" name="AutoShape 361"/>
            <p:cNvSpPr/>
            <p:nvPr/>
          </p:nvSpPr>
          <p:spPr>
            <a:xfrm rot="10800000">
              <a:off x="1207"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35" name="AutoShape 362"/>
            <p:cNvSpPr/>
            <p:nvPr/>
          </p:nvSpPr>
          <p:spPr>
            <a:xfrm rot="10800000">
              <a:off x="1152"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36" name="AutoShape 363"/>
            <p:cNvSpPr/>
            <p:nvPr/>
          </p:nvSpPr>
          <p:spPr>
            <a:xfrm rot="10800000">
              <a:off x="1098" y="3725"/>
              <a:ext cx="48" cy="18"/>
            </a:xfrm>
            <a:prstGeom prst="homePlate">
              <a:avLst>
                <a:gd name="adj" fmla="val 66629"/>
              </a:avLst>
            </a:prstGeom>
            <a:solidFill>
              <a:schemeClr val="bg2"/>
            </a:solidFill>
            <a:ln w="9525" cap="flat" cmpd="sng">
              <a:solidFill>
                <a:schemeClr val="bg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grpSp>
      <p:sp>
        <p:nvSpPr>
          <p:cNvPr id="76137" name="Line 210"/>
          <p:cNvSpPr/>
          <p:nvPr/>
        </p:nvSpPr>
        <p:spPr>
          <a:xfrm flipV="1">
            <a:off x="6319838" y="5603875"/>
            <a:ext cx="2317750" cy="1588"/>
          </a:xfrm>
          <a:prstGeom prst="line">
            <a:avLst/>
          </a:prstGeom>
          <a:ln w="285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nvGrpSpPr>
          <p:cNvPr id="76138" name="Group 211"/>
          <p:cNvGrpSpPr/>
          <p:nvPr/>
        </p:nvGrpSpPr>
        <p:grpSpPr>
          <a:xfrm>
            <a:off x="6319838" y="5505450"/>
            <a:ext cx="123825" cy="100013"/>
            <a:chOff x="2337" y="792"/>
            <a:chExt cx="78" cy="63"/>
          </a:xfrm>
        </p:grpSpPr>
        <p:sp>
          <p:nvSpPr>
            <p:cNvPr id="76139" name="Line 212"/>
            <p:cNvSpPr/>
            <p:nvPr/>
          </p:nvSpPr>
          <p:spPr>
            <a:xfrm flipV="1">
              <a:off x="2337" y="792"/>
              <a:ext cx="0" cy="6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40" name="Line 213"/>
            <p:cNvSpPr/>
            <p:nvPr/>
          </p:nvSpPr>
          <p:spPr>
            <a:xfrm>
              <a:off x="2337" y="792"/>
              <a:ext cx="78" cy="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6141" name="Text Box 266"/>
          <p:cNvSpPr txBox="1"/>
          <p:nvPr/>
        </p:nvSpPr>
        <p:spPr>
          <a:xfrm>
            <a:off x="6310313" y="5397500"/>
            <a:ext cx="373062" cy="92075"/>
          </a:xfrm>
          <a:prstGeom prst="rect">
            <a:avLst/>
          </a:prstGeom>
          <a:noFill/>
          <a:ln w="9525">
            <a:noFill/>
          </a:ln>
        </p:spPr>
        <p:txBody>
          <a:bodyPr lIns="0" tIns="0" rIns="0" bIns="0" anchor="t">
            <a:spAutoFit/>
          </a:bodyPr>
          <a:p>
            <a:pPr>
              <a:spcBef>
                <a:spcPct val="50000"/>
              </a:spcBef>
            </a:pPr>
            <a:r>
              <a:rPr lang="en-AU" altLang="zh-CN" sz="600" i="1" dirty="0">
                <a:latin typeface="Courier New" panose="02070309020205020404" pitchFamily="49" charset="0"/>
                <a:ea typeface="宋体" panose="02010600030101010101" pitchFamily="2" charset="-122"/>
              </a:rPr>
              <a:t>OsTAS3b2</a:t>
            </a:r>
            <a:endParaRPr lang="en-AU" altLang="zh-CN" sz="600" i="1" dirty="0">
              <a:latin typeface="Courier New" panose="02070309020205020404" pitchFamily="49" charset="0"/>
              <a:ea typeface="宋体" panose="02010600030101010101" pitchFamily="2" charset="-122"/>
            </a:endParaRPr>
          </a:p>
        </p:txBody>
      </p:sp>
      <p:sp>
        <p:nvSpPr>
          <p:cNvPr id="76142" name="Rectangle 267"/>
          <p:cNvSpPr/>
          <p:nvPr/>
        </p:nvSpPr>
        <p:spPr>
          <a:xfrm>
            <a:off x="6311900" y="5875338"/>
            <a:ext cx="1222375" cy="195262"/>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5’GGCTCTATCCT</a:t>
            </a:r>
            <a:r>
              <a:rPr lang="en-AU" altLang="zh-CN" sz="600" b="1" dirty="0">
                <a:solidFill>
                  <a:srgbClr val="FF3300"/>
                </a:solidFill>
                <a:latin typeface="Courier New" panose="02070309020205020404" pitchFamily="49" charset="0"/>
                <a:ea typeface="宋体" panose="02010600030101010101" pitchFamily="2" charset="-122"/>
              </a:rPr>
              <a:t>C</a:t>
            </a:r>
            <a:r>
              <a:rPr lang="en-AU" altLang="zh-CN" sz="600" dirty="0">
                <a:latin typeface="Courier New" panose="02070309020205020404" pitchFamily="49" charset="0"/>
                <a:ea typeface="宋体" panose="02010600030101010101" pitchFamily="2" charset="-122"/>
              </a:rPr>
              <a:t>CCTGAGCTC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 ||||||: |||||||||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3’CCGCGATAGGGAGGACTCGAA 5’       </a:t>
            </a:r>
            <a:endParaRPr lang="en-AU" altLang="zh-CN" sz="600" dirty="0">
              <a:latin typeface="Courier New" panose="02070309020205020404" pitchFamily="49" charset="0"/>
              <a:ea typeface="宋体" panose="02010600030101010101" pitchFamily="2" charset="-122"/>
            </a:endParaRPr>
          </a:p>
        </p:txBody>
      </p:sp>
      <p:sp>
        <p:nvSpPr>
          <p:cNvPr id="76143" name="Line 268"/>
          <p:cNvSpPr/>
          <p:nvPr/>
        </p:nvSpPr>
        <p:spPr>
          <a:xfrm flipH="1">
            <a:off x="6402388" y="5678488"/>
            <a:ext cx="1000125" cy="1524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44" name="Line 269"/>
          <p:cNvSpPr/>
          <p:nvPr/>
        </p:nvSpPr>
        <p:spPr>
          <a:xfrm flipH="1">
            <a:off x="7373938" y="5680075"/>
            <a:ext cx="107950" cy="15081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45" name="Rectangle 270"/>
          <p:cNvSpPr/>
          <p:nvPr/>
        </p:nvSpPr>
        <p:spPr>
          <a:xfrm>
            <a:off x="7575550" y="5875338"/>
            <a:ext cx="1225550" cy="195262"/>
          </a:xfrm>
          <a:prstGeom prst="rect">
            <a:avLst/>
          </a:prstGeom>
          <a:noFill/>
          <a:ln w="9525">
            <a:noFill/>
          </a:ln>
        </p:spPr>
        <p:txBody>
          <a:bodyPr lIns="0" tIns="0" rIns="0" bIns="0" anchor="t">
            <a:spAutoFit/>
          </a:bodyPr>
          <a:p>
            <a:pPr>
              <a:lnSpc>
                <a:spcPct val="70000"/>
              </a:lnSpc>
            </a:pPr>
            <a:r>
              <a:rPr lang="en-AU" altLang="zh-CN" sz="600" dirty="0">
                <a:latin typeface="Courier New" panose="02070309020205020404" pitchFamily="49" charset="0"/>
                <a:ea typeface="宋体" panose="02010600030101010101" pitchFamily="2" charset="-122"/>
              </a:rPr>
              <a:t>5’CTGTCTATCCC</a:t>
            </a:r>
            <a:r>
              <a:rPr lang="en-AU" altLang="zh-CN" sz="600" b="1" dirty="0">
                <a:solidFill>
                  <a:srgbClr val="FF3300"/>
                </a:solidFill>
                <a:latin typeface="Courier New" panose="02070309020205020404" pitchFamily="49" charset="0"/>
                <a:ea typeface="宋体" panose="02010600030101010101" pitchFamily="2" charset="-122"/>
              </a:rPr>
              <a:t>T</a:t>
            </a:r>
            <a:r>
              <a:rPr lang="en-AU" altLang="zh-CN" sz="600" dirty="0">
                <a:latin typeface="Courier New" panose="02070309020205020404" pitchFamily="49" charset="0"/>
                <a:ea typeface="宋体" panose="02010600030101010101" pitchFamily="2" charset="-122"/>
              </a:rPr>
              <a:t>CCTGAGCTT 3’</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pPr>
              <a:lnSpc>
                <a:spcPct val="70000"/>
              </a:lnSpc>
            </a:pPr>
            <a:r>
              <a:rPr lang="en-AU" altLang="zh-CN" sz="600" dirty="0">
                <a:latin typeface="Courier New" panose="02070309020205020404" pitchFamily="49" charset="0"/>
                <a:ea typeface="宋体" panose="02010600030101010101" pitchFamily="2" charset="-122"/>
              </a:rPr>
              <a:t>3’CCGCGATAGGGAGGACTCGAA 5’            </a:t>
            </a:r>
            <a:endParaRPr lang="en-AU" altLang="zh-CN" sz="600" dirty="0">
              <a:latin typeface="Courier New" panose="02070309020205020404" pitchFamily="49" charset="0"/>
              <a:ea typeface="宋体" panose="02010600030101010101" pitchFamily="2" charset="-122"/>
            </a:endParaRPr>
          </a:p>
        </p:txBody>
      </p:sp>
      <p:sp>
        <p:nvSpPr>
          <p:cNvPr id="76146" name="Line 271"/>
          <p:cNvSpPr/>
          <p:nvPr/>
        </p:nvSpPr>
        <p:spPr>
          <a:xfrm flipH="1">
            <a:off x="7664450" y="5678488"/>
            <a:ext cx="679450" cy="153987"/>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47" name="Line 272"/>
          <p:cNvSpPr/>
          <p:nvPr/>
        </p:nvSpPr>
        <p:spPr>
          <a:xfrm>
            <a:off x="8426450" y="5680075"/>
            <a:ext cx="214313" cy="15081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48" name="Line 273"/>
          <p:cNvSpPr/>
          <p:nvPr/>
        </p:nvSpPr>
        <p:spPr>
          <a:xfrm>
            <a:off x="6402388" y="5830888"/>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49" name="Line 274"/>
          <p:cNvSpPr/>
          <p:nvPr/>
        </p:nvSpPr>
        <p:spPr>
          <a:xfrm>
            <a:off x="7373938" y="5830888"/>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0" name="Line 275"/>
          <p:cNvSpPr/>
          <p:nvPr/>
        </p:nvSpPr>
        <p:spPr>
          <a:xfrm>
            <a:off x="7664450" y="5837238"/>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1" name="Line 276"/>
          <p:cNvSpPr/>
          <p:nvPr/>
        </p:nvSpPr>
        <p:spPr>
          <a:xfrm>
            <a:off x="8640763" y="5837238"/>
            <a:ext cx="0" cy="5080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2" name="Line 277"/>
          <p:cNvSpPr/>
          <p:nvPr/>
        </p:nvSpPr>
        <p:spPr>
          <a:xfrm>
            <a:off x="7402513" y="5608638"/>
            <a:ext cx="0" cy="71437"/>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3" name="Line 278"/>
          <p:cNvSpPr/>
          <p:nvPr/>
        </p:nvSpPr>
        <p:spPr>
          <a:xfrm>
            <a:off x="7485063" y="5608638"/>
            <a:ext cx="0" cy="71437"/>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4" name="Line 279"/>
          <p:cNvSpPr/>
          <p:nvPr/>
        </p:nvSpPr>
        <p:spPr>
          <a:xfrm>
            <a:off x="8343900" y="5607050"/>
            <a:ext cx="0" cy="71438"/>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5" name="Line 280"/>
          <p:cNvSpPr/>
          <p:nvPr/>
        </p:nvSpPr>
        <p:spPr>
          <a:xfrm>
            <a:off x="8426450" y="5607050"/>
            <a:ext cx="0" cy="71438"/>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6" name="Line 281"/>
          <p:cNvSpPr/>
          <p:nvPr/>
        </p:nvSpPr>
        <p:spPr>
          <a:xfrm flipV="1">
            <a:off x="7966075" y="5603875"/>
            <a:ext cx="66675" cy="1588"/>
          </a:xfrm>
          <a:prstGeom prst="line">
            <a:avLst/>
          </a:prstGeom>
          <a:ln w="28575" cap="flat" cmpd="sng">
            <a:solidFill>
              <a:srgbClr val="FF00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57" name="Line 285"/>
          <p:cNvSpPr/>
          <p:nvPr/>
        </p:nvSpPr>
        <p:spPr>
          <a:xfrm>
            <a:off x="7658100" y="5518150"/>
            <a:ext cx="1588" cy="71438"/>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58" name="Line 286"/>
          <p:cNvSpPr/>
          <p:nvPr/>
        </p:nvSpPr>
        <p:spPr>
          <a:xfrm>
            <a:off x="7637463" y="5518150"/>
            <a:ext cx="1587" cy="71438"/>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59" name="Line 287"/>
          <p:cNvSpPr/>
          <p:nvPr/>
        </p:nvSpPr>
        <p:spPr>
          <a:xfrm>
            <a:off x="7367588" y="5527675"/>
            <a:ext cx="1587" cy="71438"/>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60" name="Line 288"/>
          <p:cNvSpPr/>
          <p:nvPr/>
        </p:nvSpPr>
        <p:spPr>
          <a:xfrm>
            <a:off x="6905625" y="5781675"/>
            <a:ext cx="1588" cy="90488"/>
          </a:xfrm>
          <a:prstGeom prst="line">
            <a:avLst/>
          </a:prstGeom>
          <a:ln w="9525" cap="flat" cmpd="sng">
            <a:pattFill prst="narHorz">
              <a:fgClr>
                <a:srgbClr val="FF00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61" name="Line 289"/>
          <p:cNvSpPr/>
          <p:nvPr/>
        </p:nvSpPr>
        <p:spPr>
          <a:xfrm>
            <a:off x="8169275" y="5807075"/>
            <a:ext cx="1588" cy="71438"/>
          </a:xfrm>
          <a:prstGeom prst="line">
            <a:avLst/>
          </a:prstGeom>
          <a:ln w="9525" cap="flat" cmpd="sng">
            <a:solidFill>
              <a:srgbClr val="FF00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62" name="Line 364"/>
          <p:cNvSpPr/>
          <p:nvPr/>
        </p:nvSpPr>
        <p:spPr>
          <a:xfrm>
            <a:off x="8340725" y="5605463"/>
            <a:ext cx="88900" cy="1587"/>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63" name="Line 365"/>
          <p:cNvSpPr/>
          <p:nvPr/>
        </p:nvSpPr>
        <p:spPr>
          <a:xfrm>
            <a:off x="7402513" y="5608638"/>
            <a:ext cx="82550" cy="0"/>
          </a:xfrm>
          <a:prstGeom prst="line">
            <a:avLst/>
          </a:prstGeom>
          <a:ln w="28575" cap="flat" cmpd="sng">
            <a:pattFill prst="pct75">
              <a:fgClr>
                <a:srgbClr val="00FF00"/>
              </a:fgClr>
              <a:bgClr>
                <a:srgbClr val="FFFFFF"/>
              </a:bgClr>
            </a:patt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64" name="Text Box 366"/>
          <p:cNvSpPr txBox="1"/>
          <p:nvPr/>
        </p:nvSpPr>
        <p:spPr>
          <a:xfrm>
            <a:off x="6858000" y="5667375"/>
            <a:ext cx="133350" cy="92075"/>
          </a:xfrm>
          <a:prstGeom prst="rect">
            <a:avLst/>
          </a:prstGeom>
          <a:noFill/>
          <a:ln w="9525">
            <a:noFill/>
          </a:ln>
        </p:spPr>
        <p:txBody>
          <a:bodyPr lIns="0" tIns="0" rIns="0" bIns="0" anchor="t">
            <a:spAutoFit/>
          </a:bodyPr>
          <a:p>
            <a:pPr>
              <a:spcBef>
                <a:spcPct val="50000"/>
              </a:spcBef>
            </a:pPr>
            <a:r>
              <a:rPr lang="en-AU" altLang="zh-CN" sz="600" dirty="0">
                <a:solidFill>
                  <a:schemeClr val="bg2"/>
                </a:solidFill>
                <a:latin typeface="Times New Roman" panose="02020603050405020304" pitchFamily="18" charset="0"/>
                <a:ea typeface="宋体" panose="02010600030101010101" pitchFamily="2" charset="-122"/>
              </a:rPr>
              <a:t>0/5</a:t>
            </a:r>
            <a:endParaRPr lang="en-AU" altLang="zh-CN" sz="600" dirty="0">
              <a:solidFill>
                <a:schemeClr val="bg2"/>
              </a:solidFill>
              <a:latin typeface="Times New Roman" panose="02020603050405020304" pitchFamily="18" charset="0"/>
              <a:ea typeface="宋体" panose="02010600030101010101" pitchFamily="2" charset="-122"/>
            </a:endParaRPr>
          </a:p>
        </p:txBody>
      </p:sp>
      <p:sp>
        <p:nvSpPr>
          <p:cNvPr id="76165" name="Text Box 367"/>
          <p:cNvSpPr txBox="1"/>
          <p:nvPr/>
        </p:nvSpPr>
        <p:spPr>
          <a:xfrm>
            <a:off x="8121650" y="5715000"/>
            <a:ext cx="133350"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2/5</a:t>
            </a:r>
            <a:endParaRPr lang="en-AU" altLang="zh-CN" sz="600" dirty="0">
              <a:latin typeface="Times New Roman" panose="02020603050405020304" pitchFamily="18" charset="0"/>
              <a:ea typeface="宋体" panose="02010600030101010101" pitchFamily="2" charset="-122"/>
            </a:endParaRPr>
          </a:p>
        </p:txBody>
      </p:sp>
      <p:sp>
        <p:nvSpPr>
          <p:cNvPr id="76166" name="Line 369"/>
          <p:cNvSpPr/>
          <p:nvPr/>
        </p:nvSpPr>
        <p:spPr>
          <a:xfrm>
            <a:off x="8326438" y="5521325"/>
            <a:ext cx="1587" cy="71438"/>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67" name="Line 370"/>
          <p:cNvSpPr/>
          <p:nvPr/>
        </p:nvSpPr>
        <p:spPr>
          <a:xfrm>
            <a:off x="8351838" y="5807075"/>
            <a:ext cx="1587" cy="71438"/>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68" name="Line 371"/>
          <p:cNvSpPr/>
          <p:nvPr/>
        </p:nvSpPr>
        <p:spPr>
          <a:xfrm>
            <a:off x="8447088" y="5518150"/>
            <a:ext cx="1587" cy="71438"/>
          </a:xfrm>
          <a:prstGeom prst="line">
            <a:avLst/>
          </a:prstGeom>
          <a:ln w="9525" cap="flat" cmpd="sng">
            <a:solidFill>
              <a:srgbClr val="33CCFF"/>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69" name="Line 372"/>
          <p:cNvSpPr/>
          <p:nvPr/>
        </p:nvSpPr>
        <p:spPr>
          <a:xfrm>
            <a:off x="7273925" y="5527675"/>
            <a:ext cx="1588" cy="71438"/>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170" name="Line 373"/>
          <p:cNvSpPr/>
          <p:nvPr/>
        </p:nvSpPr>
        <p:spPr>
          <a:xfrm>
            <a:off x="7561263" y="5524500"/>
            <a:ext cx="1587" cy="71438"/>
          </a:xfrm>
          <a:prstGeom prst="line">
            <a:avLst/>
          </a:prstGeom>
          <a:ln w="9525" cap="flat" cmpd="sng">
            <a:pattFill prst="narHorz">
              <a:fgClr>
                <a:srgbClr val="33CCFF"/>
              </a:fgClr>
              <a:bgClr>
                <a:srgbClr val="FFFFFF"/>
              </a:bgClr>
            </a:patt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pic>
        <p:nvPicPr>
          <p:cNvPr id="76171" name="Picture 461"/>
          <p:cNvPicPr>
            <a:picLocks noChangeAspect="1"/>
          </p:cNvPicPr>
          <p:nvPr/>
        </p:nvPicPr>
        <p:blipFill>
          <a:blip r:embed="rId1"/>
          <a:srcRect l="32545" t="37576" r="24048" b="27734"/>
          <a:stretch>
            <a:fillRect/>
          </a:stretch>
        </p:blipFill>
        <p:spPr>
          <a:xfrm>
            <a:off x="4137025" y="2916238"/>
            <a:ext cx="1223963" cy="733425"/>
          </a:xfrm>
          <a:prstGeom prst="rect">
            <a:avLst/>
          </a:prstGeom>
          <a:noFill/>
          <a:ln w="9525">
            <a:noFill/>
          </a:ln>
        </p:spPr>
      </p:pic>
      <p:sp>
        <p:nvSpPr>
          <p:cNvPr id="76172" name="Rectangle 462"/>
          <p:cNvSpPr/>
          <p:nvPr/>
        </p:nvSpPr>
        <p:spPr>
          <a:xfrm>
            <a:off x="3568700" y="2903538"/>
            <a:ext cx="608013" cy="736600"/>
          </a:xfrm>
          <a:prstGeom prst="rect">
            <a:avLst/>
          </a:prstGeom>
          <a:noFill/>
          <a:ln w="9525">
            <a:noFill/>
          </a:ln>
        </p:spPr>
        <p:txBody>
          <a:bodyPr lIns="0" tIns="0" rIns="0" bIns="0" anchor="ctr">
            <a:spAutoFit/>
          </a:bodyPr>
          <a:p>
            <a:r>
              <a:rPr lang="en-AU" altLang="zh-CN" sz="600" i="1" dirty="0">
                <a:latin typeface="Courier New" panose="02070309020205020404" pitchFamily="49" charset="0"/>
                <a:ea typeface="宋体" panose="02010600030101010101" pitchFamily="2" charset="-122"/>
              </a:rPr>
              <a:t>TAS3a1</a:t>
            </a:r>
            <a:r>
              <a:rPr lang="en-AU" altLang="zh-CN" sz="600" dirty="0">
                <a:latin typeface="Courier New" panose="02070309020205020404" pitchFamily="49" charset="0"/>
                <a:ea typeface="宋体" panose="02010600030101010101" pitchFamily="2" charset="-122"/>
              </a:rPr>
              <a:t> D7(+)</a:t>
            </a:r>
            <a:endParaRPr lang="en-AU" altLang="zh-CN" sz="600" dirty="0">
              <a:latin typeface="Courier New" panose="02070309020205020404" pitchFamily="49" charset="0"/>
              <a:ea typeface="宋体" panose="02010600030101010101" pitchFamily="2" charset="-122"/>
            </a:endParaRPr>
          </a:p>
          <a:p>
            <a:r>
              <a:rPr lang="en-AU" altLang="zh-CN" sz="600" i="1" dirty="0">
                <a:latin typeface="Courier New" panose="02070309020205020404" pitchFamily="49" charset="0"/>
                <a:ea typeface="宋体" panose="02010600030101010101" pitchFamily="2" charset="-122"/>
              </a:rPr>
              <a:t>TAS3a1</a:t>
            </a:r>
            <a:r>
              <a:rPr lang="en-AU" altLang="zh-CN" sz="600" dirty="0">
                <a:latin typeface="Courier New" panose="02070309020205020404" pitchFamily="49" charset="0"/>
                <a:ea typeface="宋体" panose="02010600030101010101" pitchFamily="2" charset="-122"/>
              </a:rPr>
              <a:t> D6(+)</a:t>
            </a:r>
            <a:endParaRPr lang="en-AU" altLang="zh-CN" sz="600" dirty="0">
              <a:latin typeface="Courier New" panose="02070309020205020404" pitchFamily="49" charset="0"/>
              <a:ea typeface="宋体" panose="02010600030101010101" pitchFamily="2" charset="-122"/>
            </a:endParaRPr>
          </a:p>
          <a:p>
            <a:r>
              <a:rPr lang="en-AU" altLang="zh-CN" sz="600" i="1" dirty="0">
                <a:latin typeface="Courier New" panose="02070309020205020404" pitchFamily="49" charset="0"/>
                <a:ea typeface="宋体" panose="02010600030101010101" pitchFamily="2" charset="-122"/>
              </a:rPr>
              <a:t>TAS3b1 </a:t>
            </a:r>
            <a:r>
              <a:rPr lang="en-AU" altLang="zh-CN" sz="600" dirty="0">
                <a:latin typeface="Courier New" panose="02070309020205020404" pitchFamily="49" charset="0"/>
                <a:ea typeface="宋体" panose="02010600030101010101" pitchFamily="2" charset="-122"/>
              </a:rPr>
              <a:t>D6(+)</a:t>
            </a:r>
            <a:endParaRPr lang="en-AU" altLang="zh-CN" sz="600" dirty="0">
              <a:latin typeface="Courier New" panose="02070309020205020404" pitchFamily="49" charset="0"/>
              <a:ea typeface="宋体" panose="02010600030101010101" pitchFamily="2" charset="-122"/>
            </a:endParaRPr>
          </a:p>
          <a:p>
            <a:r>
              <a:rPr lang="en-AU" altLang="zh-CN" sz="600" i="1" dirty="0">
                <a:latin typeface="Courier New" panose="02070309020205020404" pitchFamily="49" charset="0"/>
                <a:ea typeface="宋体" panose="02010600030101010101" pitchFamily="2" charset="-122"/>
              </a:rPr>
              <a:t>TAS3b2 </a:t>
            </a:r>
            <a:r>
              <a:rPr lang="en-AU" altLang="zh-CN" sz="600" dirty="0">
                <a:latin typeface="Courier New" panose="02070309020205020404" pitchFamily="49" charset="0"/>
                <a:ea typeface="宋体" panose="02010600030101010101" pitchFamily="2" charset="-122"/>
              </a:rPr>
              <a:t>D5(+)</a:t>
            </a:r>
            <a:endParaRPr lang="en-AU" altLang="zh-CN" sz="600" dirty="0">
              <a:latin typeface="Courier New" panose="02070309020205020404" pitchFamily="49" charset="0"/>
              <a:ea typeface="宋体" panose="02010600030101010101" pitchFamily="2" charset="-122"/>
            </a:endParaRPr>
          </a:p>
          <a:p>
            <a:r>
              <a:rPr lang="en-AU" altLang="zh-CN" sz="600" i="1" dirty="0">
                <a:latin typeface="Courier New" panose="02070309020205020404" pitchFamily="49" charset="0"/>
                <a:ea typeface="宋体" panose="02010600030101010101" pitchFamily="2" charset="-122"/>
              </a:rPr>
              <a:t>TAS3a2</a:t>
            </a:r>
            <a:r>
              <a:rPr lang="en-AU" altLang="zh-CN" sz="600" dirty="0">
                <a:latin typeface="Courier New" panose="02070309020205020404" pitchFamily="49" charset="0"/>
                <a:ea typeface="宋体" panose="02010600030101010101" pitchFamily="2" charset="-122"/>
              </a:rPr>
              <a:t> D8(+)</a:t>
            </a:r>
            <a:endParaRPr lang="en-AU" altLang="zh-CN" sz="600" dirty="0">
              <a:latin typeface="Courier New" panose="02070309020205020404" pitchFamily="49" charset="0"/>
              <a:ea typeface="宋体" panose="02010600030101010101" pitchFamily="2" charset="-122"/>
            </a:endParaRPr>
          </a:p>
          <a:p>
            <a:r>
              <a:rPr lang="en-AU" altLang="zh-CN" sz="600" i="1" dirty="0">
                <a:latin typeface="Courier New" panose="02070309020205020404" pitchFamily="49" charset="0"/>
                <a:ea typeface="宋体" panose="02010600030101010101" pitchFamily="2" charset="-122"/>
              </a:rPr>
              <a:t>TAS3a2</a:t>
            </a:r>
            <a:r>
              <a:rPr lang="en-AU" altLang="zh-CN" sz="600" dirty="0">
                <a:latin typeface="Courier New" panose="02070309020205020404" pitchFamily="49" charset="0"/>
                <a:ea typeface="宋体" panose="02010600030101010101" pitchFamily="2" charset="-122"/>
              </a:rPr>
              <a:t> D7(+)</a:t>
            </a:r>
            <a:endParaRPr lang="en-AU" altLang="zh-CN" sz="600" dirty="0">
              <a:latin typeface="Courier New" panose="02070309020205020404" pitchFamily="49" charset="0"/>
              <a:ea typeface="宋体" panose="02010600030101010101" pitchFamily="2" charset="-122"/>
            </a:endParaRPr>
          </a:p>
          <a:p>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Consensus                 </a:t>
            </a:r>
            <a:endParaRPr lang="en-AU" altLang="zh-CN" sz="600" dirty="0">
              <a:latin typeface="Courier New" panose="02070309020205020404" pitchFamily="49" charset="0"/>
              <a:ea typeface="宋体" panose="02010600030101010101" pitchFamily="2" charset="-122"/>
            </a:endParaRPr>
          </a:p>
        </p:txBody>
      </p:sp>
      <p:sp>
        <p:nvSpPr>
          <p:cNvPr id="76173" name="Line 463"/>
          <p:cNvSpPr/>
          <p:nvPr/>
        </p:nvSpPr>
        <p:spPr>
          <a:xfrm>
            <a:off x="4151313" y="3171825"/>
            <a:ext cx="1079500"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74" name="Line 464"/>
          <p:cNvSpPr/>
          <p:nvPr/>
        </p:nvSpPr>
        <p:spPr>
          <a:xfrm>
            <a:off x="4151313" y="3262313"/>
            <a:ext cx="1079500"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75" name="Line 465"/>
          <p:cNvSpPr/>
          <p:nvPr/>
        </p:nvSpPr>
        <p:spPr>
          <a:xfrm>
            <a:off x="4206875" y="2992438"/>
            <a:ext cx="1079500"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76" name="Line 466"/>
          <p:cNvSpPr/>
          <p:nvPr/>
        </p:nvSpPr>
        <p:spPr>
          <a:xfrm>
            <a:off x="4206875" y="3084513"/>
            <a:ext cx="1079500"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77" name="Line 467"/>
          <p:cNvSpPr/>
          <p:nvPr/>
        </p:nvSpPr>
        <p:spPr>
          <a:xfrm>
            <a:off x="4206875" y="3351213"/>
            <a:ext cx="1079500"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78" name="Line 468"/>
          <p:cNvSpPr/>
          <p:nvPr/>
        </p:nvSpPr>
        <p:spPr>
          <a:xfrm>
            <a:off x="4154488" y="3440113"/>
            <a:ext cx="1079500"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79" name="Rectangle 469"/>
          <p:cNvSpPr/>
          <p:nvPr/>
        </p:nvSpPr>
        <p:spPr>
          <a:xfrm>
            <a:off x="5395913" y="2816225"/>
            <a:ext cx="539750" cy="644525"/>
          </a:xfrm>
          <a:prstGeom prst="rect">
            <a:avLst/>
          </a:prstGeom>
          <a:noFill/>
          <a:ln w="9525">
            <a:noFill/>
          </a:ln>
        </p:spPr>
        <p:txBody>
          <a:bodyPr lIns="0" tIns="0" rIns="0" bIns="0" anchor="ctr">
            <a:spAutoFit/>
          </a:bodyPr>
          <a:p>
            <a:r>
              <a:rPr lang="en-AU" altLang="zh-CN" sz="600" b="1" dirty="0">
                <a:latin typeface="Times New Roman" panose="02020603050405020304" pitchFamily="18" charset="0"/>
                <a:ea typeface="宋体" panose="02010600030101010101" pitchFamily="2" charset="-122"/>
              </a:rPr>
              <a:t>Sequence reads</a:t>
            </a:r>
            <a:endParaRPr lang="en-AU" altLang="zh-CN" sz="600" b="1" dirty="0">
              <a:latin typeface="Times New Roman" panose="02020603050405020304" pitchFamily="18"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3</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110</a:t>
            </a:r>
            <a:endParaRPr lang="en-AU" altLang="zh-CN" sz="600" dirty="0">
              <a:latin typeface="Courier New" panose="02070309020205020404" pitchFamily="49" charset="0"/>
              <a:ea typeface="宋体" panose="02010600030101010101" pitchFamily="2" charset="-122"/>
            </a:endParaRPr>
          </a:p>
          <a:p>
            <a:endParaRPr lang="en-AU" altLang="zh-CN" sz="600" dirty="0">
              <a:latin typeface="Courier New" panose="02070309020205020404" pitchFamily="49" charset="0"/>
              <a:ea typeface="宋体" panose="02010600030101010101" pitchFamily="2" charset="-122"/>
            </a:endParaRPr>
          </a:p>
          <a:p>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0</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0                </a:t>
            </a:r>
            <a:endParaRPr lang="en-AU" altLang="zh-CN" sz="600" dirty="0">
              <a:latin typeface="Courier New" panose="02070309020205020404" pitchFamily="49" charset="0"/>
              <a:ea typeface="宋体" panose="02010600030101010101" pitchFamily="2" charset="-122"/>
            </a:endParaRPr>
          </a:p>
        </p:txBody>
      </p:sp>
      <p:sp>
        <p:nvSpPr>
          <p:cNvPr id="76180" name="AutoShape 470"/>
          <p:cNvSpPr/>
          <p:nvPr/>
        </p:nvSpPr>
        <p:spPr>
          <a:xfrm>
            <a:off x="5364163" y="3133725"/>
            <a:ext cx="42862" cy="125413"/>
          </a:xfrm>
          <a:prstGeom prst="rightBrace">
            <a:avLst>
              <a:gd name="adj1" fmla="val 24342"/>
              <a:gd name="adj2" fmla="val 50000"/>
            </a:avLst>
          </a:prstGeom>
          <a:noFill/>
          <a:ln w="9525" cap="flat" cmpd="sng">
            <a:solidFill>
              <a:schemeClr val="tx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81" name="Rectangle 471"/>
          <p:cNvSpPr/>
          <p:nvPr/>
        </p:nvSpPr>
        <p:spPr>
          <a:xfrm>
            <a:off x="5434013" y="3152775"/>
            <a:ext cx="112712" cy="92075"/>
          </a:xfrm>
          <a:prstGeom prst="rect">
            <a:avLst/>
          </a:prstGeom>
          <a:noFill/>
          <a:ln w="9525">
            <a:noFill/>
          </a:ln>
        </p:spPr>
        <p:txBody>
          <a:bodyPr lIns="0" tIns="0" rIns="0" bIns="0" anchor="ctr">
            <a:spAutoFit/>
          </a:bodyPr>
          <a:p>
            <a:r>
              <a:rPr lang="en-AU" altLang="zh-CN" sz="600" dirty="0">
                <a:latin typeface="Courier New" panose="02070309020205020404" pitchFamily="49" charset="0"/>
                <a:ea typeface="宋体" panose="02010600030101010101" pitchFamily="2" charset="-122"/>
              </a:rPr>
              <a:t>43</a:t>
            </a:r>
            <a:endParaRPr lang="en-AU" altLang="zh-CN" sz="600" dirty="0">
              <a:latin typeface="Courier New" panose="02070309020205020404" pitchFamily="49" charset="0"/>
              <a:ea typeface="宋体" panose="02010600030101010101" pitchFamily="2" charset="-122"/>
            </a:endParaRPr>
          </a:p>
        </p:txBody>
      </p:sp>
      <p:sp>
        <p:nvSpPr>
          <p:cNvPr id="76182" name="Text Box 472"/>
          <p:cNvSpPr txBox="1"/>
          <p:nvPr/>
        </p:nvSpPr>
        <p:spPr>
          <a:xfrm>
            <a:off x="3514725" y="2722563"/>
            <a:ext cx="190500" cy="152400"/>
          </a:xfrm>
          <a:prstGeom prst="rect">
            <a:avLst/>
          </a:prstGeom>
          <a:noFill/>
          <a:ln w="9525">
            <a:noFill/>
          </a:ln>
        </p:spPr>
        <p:txBody>
          <a:bodyPr lIns="0" tIns="0" rIns="0" bIns="0" anchor="t">
            <a:spAutoFit/>
          </a:bodyPr>
          <a:p>
            <a:pPr>
              <a:spcBef>
                <a:spcPct val="50000"/>
              </a:spcBef>
            </a:pPr>
            <a:r>
              <a:rPr lang="en-AU" altLang="zh-CN" dirty="0">
                <a:latin typeface="Times New Roman" panose="02020603050405020304" pitchFamily="18" charset="0"/>
                <a:ea typeface="宋体" panose="02010600030101010101" pitchFamily="2" charset="-122"/>
              </a:rPr>
              <a:t>B</a:t>
            </a:r>
            <a:endParaRPr lang="en-AU" altLang="zh-CN" dirty="0">
              <a:latin typeface="Times New Roman" panose="02020603050405020304" pitchFamily="18" charset="0"/>
              <a:ea typeface="宋体" panose="02010600030101010101" pitchFamily="2" charset="-122"/>
            </a:endParaRPr>
          </a:p>
        </p:txBody>
      </p:sp>
      <p:sp>
        <p:nvSpPr>
          <p:cNvPr id="76183" name="Text Box 570"/>
          <p:cNvSpPr txBox="1"/>
          <p:nvPr/>
        </p:nvSpPr>
        <p:spPr>
          <a:xfrm>
            <a:off x="3770313" y="3817938"/>
            <a:ext cx="1395412" cy="122237"/>
          </a:xfrm>
          <a:prstGeom prst="rect">
            <a:avLst/>
          </a:prstGeom>
          <a:noFill/>
          <a:ln w="9525">
            <a:noFill/>
          </a:ln>
        </p:spPr>
        <p:txBody>
          <a:bodyPr lIns="0" tIns="0" rIns="0" bIns="0" anchor="t">
            <a:spAutoFit/>
          </a:bodyPr>
          <a:p>
            <a:pPr>
              <a:spcBef>
                <a:spcPct val="50000"/>
              </a:spcBef>
            </a:pPr>
            <a:r>
              <a:rPr lang="en-AU" altLang="zh-CN" sz="800" dirty="0">
                <a:latin typeface="Times New Roman" panose="02020603050405020304" pitchFamily="18" charset="0"/>
                <a:ea typeface="宋体" panose="02010600030101010101" pitchFamily="2" charset="-122"/>
              </a:rPr>
              <a:t>LOC_Os01g70270 (</a:t>
            </a:r>
            <a:r>
              <a:rPr lang="en-AU" altLang="zh-CN" sz="800" i="1" dirty="0">
                <a:latin typeface="Times New Roman" panose="02020603050405020304" pitchFamily="18" charset="0"/>
                <a:ea typeface="宋体" panose="02010600030101010101" pitchFamily="2" charset="-122"/>
              </a:rPr>
              <a:t>ARF2</a:t>
            </a:r>
            <a:r>
              <a:rPr lang="en-AU" altLang="zh-CN" sz="800" dirty="0">
                <a:latin typeface="Times New Roman" panose="02020603050405020304" pitchFamily="18" charset="0"/>
                <a:ea typeface="宋体" panose="02010600030101010101" pitchFamily="2" charset="-122"/>
              </a:rPr>
              <a:t>)</a:t>
            </a:r>
            <a:endParaRPr lang="en-AU" altLang="zh-CN" sz="800" dirty="0">
              <a:latin typeface="Times New Roman" panose="02020603050405020304" pitchFamily="18" charset="0"/>
              <a:ea typeface="宋体" panose="02010600030101010101" pitchFamily="2" charset="-122"/>
            </a:endParaRPr>
          </a:p>
        </p:txBody>
      </p:sp>
      <p:grpSp>
        <p:nvGrpSpPr>
          <p:cNvPr id="76184" name="Group 582"/>
          <p:cNvGrpSpPr/>
          <p:nvPr/>
        </p:nvGrpSpPr>
        <p:grpSpPr>
          <a:xfrm>
            <a:off x="3608388" y="3992563"/>
            <a:ext cx="2311400" cy="2100262"/>
            <a:chOff x="451" y="4679"/>
            <a:chExt cx="1456" cy="1323"/>
          </a:xfrm>
        </p:grpSpPr>
        <p:sp>
          <p:nvSpPr>
            <p:cNvPr id="76185" name="Text Box 558"/>
            <p:cNvSpPr txBox="1"/>
            <p:nvPr/>
          </p:nvSpPr>
          <p:spPr>
            <a:xfrm>
              <a:off x="563" y="5030"/>
              <a:ext cx="1252" cy="174"/>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ACGGTCTTGCA</a:t>
              </a:r>
              <a:r>
                <a:rPr lang="en-AU" altLang="zh-CN" sz="600" b="1"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GGTCAAGAA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TTTCAGAACGTTCCAGTTCTT 5’ TAS3b1_5’D6(+)</a:t>
              </a:r>
              <a:endParaRPr lang="en-AU" altLang="zh-CN" sz="600" dirty="0">
                <a:latin typeface="Courier New" panose="02070309020205020404" pitchFamily="49" charset="0"/>
                <a:ea typeface="宋体" panose="02010600030101010101" pitchFamily="2" charset="-122"/>
              </a:endParaRPr>
            </a:p>
          </p:txBody>
        </p:sp>
        <p:sp>
          <p:nvSpPr>
            <p:cNvPr id="76186" name="Line 559"/>
            <p:cNvSpPr/>
            <p:nvPr/>
          </p:nvSpPr>
          <p:spPr>
            <a:xfrm flipH="1">
              <a:off x="652" y="4874"/>
              <a:ext cx="688" cy="124"/>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87" name="Line 560"/>
            <p:cNvSpPr/>
            <p:nvPr/>
          </p:nvSpPr>
          <p:spPr>
            <a:xfrm>
              <a:off x="652" y="4999"/>
              <a:ext cx="0" cy="4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88" name="Line 561"/>
            <p:cNvSpPr/>
            <p:nvPr/>
          </p:nvSpPr>
          <p:spPr>
            <a:xfrm>
              <a:off x="451" y="4804"/>
              <a:ext cx="1456" cy="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89" name="Rectangle 562"/>
            <p:cNvSpPr/>
            <p:nvPr/>
          </p:nvSpPr>
          <p:spPr>
            <a:xfrm>
              <a:off x="565" y="4774"/>
              <a:ext cx="1224" cy="56"/>
            </a:xfrm>
            <a:prstGeom prst="rect">
              <a:avLst/>
            </a:prstGeom>
            <a:solidFill>
              <a:schemeClr val="tx1"/>
            </a:solidFill>
            <a:ln w="9525" cap="flat" cmpd="sng">
              <a:solidFill>
                <a:schemeClr val="tx2"/>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90" name="Rectangle 563"/>
            <p:cNvSpPr/>
            <p:nvPr/>
          </p:nvSpPr>
          <p:spPr>
            <a:xfrm>
              <a:off x="1343" y="4770"/>
              <a:ext cx="23" cy="68"/>
            </a:xfrm>
            <a:prstGeom prst="rect">
              <a:avLst/>
            </a:prstGeom>
            <a:solidFill>
              <a:srgbClr val="C0C0C0"/>
            </a:solidFill>
            <a:ln w="9525" cap="flat" cmpd="sng">
              <a:solidFill>
                <a:srgbClr val="C0C0C0"/>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191" name="Text Box 564"/>
            <p:cNvSpPr txBox="1"/>
            <p:nvPr/>
          </p:nvSpPr>
          <p:spPr>
            <a:xfrm>
              <a:off x="1283" y="4679"/>
              <a:ext cx="144"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1231</a:t>
              </a:r>
              <a:endParaRPr lang="en-AU" altLang="zh-CN" sz="600" dirty="0">
                <a:latin typeface="Courier New" panose="02070309020205020404" pitchFamily="49" charset="0"/>
                <a:ea typeface="宋体" panose="02010600030101010101" pitchFamily="2" charset="-122"/>
              </a:endParaRPr>
            </a:p>
          </p:txBody>
        </p:sp>
        <p:sp>
          <p:nvSpPr>
            <p:cNvPr id="76192" name="Line 566"/>
            <p:cNvSpPr/>
            <p:nvPr/>
          </p:nvSpPr>
          <p:spPr>
            <a:xfrm>
              <a:off x="1366" y="4830"/>
              <a:ext cx="0" cy="44"/>
            </a:xfrm>
            <a:prstGeom prst="line">
              <a:avLst/>
            </a:prstGeom>
            <a:ln w="31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93" name="Line 567"/>
            <p:cNvSpPr/>
            <p:nvPr/>
          </p:nvSpPr>
          <p:spPr>
            <a:xfrm>
              <a:off x="1342" y="4830"/>
              <a:ext cx="0" cy="44"/>
            </a:xfrm>
            <a:prstGeom prst="line">
              <a:avLst/>
            </a:prstGeom>
            <a:ln w="317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94" name="Line 568"/>
            <p:cNvSpPr/>
            <p:nvPr/>
          </p:nvSpPr>
          <p:spPr>
            <a:xfrm flipH="1">
              <a:off x="1260" y="4874"/>
              <a:ext cx="106" cy="125"/>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95" name="Line 569"/>
            <p:cNvSpPr/>
            <p:nvPr/>
          </p:nvSpPr>
          <p:spPr>
            <a:xfrm>
              <a:off x="1260" y="4999"/>
              <a:ext cx="0" cy="40"/>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196" name="Text Box 571"/>
            <p:cNvSpPr txBox="1"/>
            <p:nvPr/>
          </p:nvSpPr>
          <p:spPr>
            <a:xfrm>
              <a:off x="537" y="5439"/>
              <a:ext cx="1275" cy="174"/>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TACGGTCTTGC</a:t>
              </a:r>
              <a:r>
                <a:rPr lang="en-AU" altLang="zh-CN" sz="600" b="1"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TTTCCAGAACGTTCCAGTTCT 5’ TAS3a1_5’D7(+)       </a:t>
              </a:r>
              <a:endParaRPr lang="en-AU" altLang="zh-CN" sz="600" dirty="0">
                <a:latin typeface="Courier New" panose="02070309020205020404" pitchFamily="49" charset="0"/>
                <a:ea typeface="宋体" panose="02010600030101010101" pitchFamily="2" charset="-122"/>
              </a:endParaRPr>
            </a:p>
          </p:txBody>
        </p:sp>
        <p:sp>
          <p:nvSpPr>
            <p:cNvPr id="76197" name="Text Box 572"/>
            <p:cNvSpPr txBox="1"/>
            <p:nvPr/>
          </p:nvSpPr>
          <p:spPr>
            <a:xfrm>
              <a:off x="563" y="5222"/>
              <a:ext cx="1258" cy="232"/>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ACGGTCTTGCA</a:t>
              </a:r>
              <a:r>
                <a:rPr lang="en-AU" altLang="zh-CN" sz="600" b="1"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GGTCAAGAA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TCCCGGAATGTTCCAGTTCTT 5’ TAS3a2_5’D7(+)</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p:txBody>
        </p:sp>
        <p:sp>
          <p:nvSpPr>
            <p:cNvPr id="76198" name="Text Box 573"/>
            <p:cNvSpPr txBox="1"/>
            <p:nvPr/>
          </p:nvSpPr>
          <p:spPr>
            <a:xfrm>
              <a:off x="537" y="5828"/>
              <a:ext cx="1278" cy="174"/>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TACGGTCTTGC</a:t>
              </a:r>
              <a:r>
                <a:rPr lang="en-AU" altLang="zh-CN" sz="600" b="1"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TTTCCGGAATGTTCCAGTTCT 5’ TAS3a2_5’D8(+)       </a:t>
              </a:r>
              <a:endParaRPr lang="en-AU" altLang="zh-CN" sz="600" dirty="0">
                <a:latin typeface="Courier New" panose="02070309020205020404" pitchFamily="49" charset="0"/>
                <a:ea typeface="宋体" panose="02010600030101010101" pitchFamily="2" charset="-122"/>
              </a:endParaRPr>
            </a:p>
          </p:txBody>
        </p:sp>
        <p:sp>
          <p:nvSpPr>
            <p:cNvPr id="76199" name="Text Box 574"/>
            <p:cNvSpPr txBox="1"/>
            <p:nvPr/>
          </p:nvSpPr>
          <p:spPr>
            <a:xfrm>
              <a:off x="537" y="5632"/>
              <a:ext cx="1240" cy="174"/>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TACGGTCTTGC</a:t>
              </a:r>
              <a:r>
                <a:rPr lang="en-AU" altLang="zh-CN" sz="600" b="1" dirty="0">
                  <a:solidFill>
                    <a:srgbClr val="FF3300"/>
                  </a:solidFill>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AGGTCAAGA 3’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AACCCAGAATGTTCCAGTTCT 5’ TAS3a1_5’D6(+)       </a:t>
              </a:r>
              <a:endParaRPr lang="en-AU" altLang="zh-CN" sz="600" dirty="0">
                <a:latin typeface="Courier New" panose="02070309020205020404" pitchFamily="49" charset="0"/>
                <a:ea typeface="宋体" panose="02010600030101010101" pitchFamily="2" charset="-122"/>
              </a:endParaRPr>
            </a:p>
          </p:txBody>
        </p:sp>
        <p:sp>
          <p:nvSpPr>
            <p:cNvPr id="76200" name="Line 575"/>
            <p:cNvSpPr/>
            <p:nvPr/>
          </p:nvSpPr>
          <p:spPr>
            <a:xfrm>
              <a:off x="971" y="4991"/>
              <a:ext cx="0" cy="58"/>
            </a:xfrm>
            <a:prstGeom prst="line">
              <a:avLst/>
            </a:prstGeom>
            <a:ln w="317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201" name="Text Box 576"/>
            <p:cNvSpPr txBox="1"/>
            <p:nvPr/>
          </p:nvSpPr>
          <p:spPr>
            <a:xfrm>
              <a:off x="916" y="4942"/>
              <a:ext cx="133"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5/11</a:t>
              </a:r>
              <a:endParaRPr lang="en-AU" altLang="zh-CN" sz="600" dirty="0">
                <a:latin typeface="Courier New" panose="02070309020205020404" pitchFamily="49" charset="0"/>
                <a:ea typeface="宋体" panose="02010600030101010101" pitchFamily="2" charset="-122"/>
              </a:endParaRPr>
            </a:p>
          </p:txBody>
        </p:sp>
        <p:grpSp>
          <p:nvGrpSpPr>
            <p:cNvPr id="76202" name="Group 577"/>
            <p:cNvGrpSpPr/>
            <p:nvPr/>
          </p:nvGrpSpPr>
          <p:grpSpPr>
            <a:xfrm>
              <a:off x="565" y="4714"/>
              <a:ext cx="78" cy="63"/>
              <a:chOff x="2337" y="792"/>
              <a:chExt cx="78" cy="63"/>
            </a:xfrm>
          </p:grpSpPr>
          <p:sp>
            <p:nvSpPr>
              <p:cNvPr id="76203" name="Line 578"/>
              <p:cNvSpPr/>
              <p:nvPr/>
            </p:nvSpPr>
            <p:spPr>
              <a:xfrm flipV="1">
                <a:off x="2337" y="792"/>
                <a:ext cx="0" cy="63"/>
              </a:xfrm>
              <a:prstGeom prst="line">
                <a:avLst/>
              </a:prstGeom>
              <a:ln w="9525"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204" name="Line 579"/>
              <p:cNvSpPr/>
              <p:nvPr/>
            </p:nvSpPr>
            <p:spPr>
              <a:xfrm>
                <a:off x="2337" y="792"/>
                <a:ext cx="78" cy="0"/>
              </a:xfrm>
              <a:prstGeom prst="line">
                <a:avLst/>
              </a:prstGeom>
              <a:ln w="9525" cap="flat" cmpd="sng">
                <a:solidFill>
                  <a:schemeClr val="tx1"/>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grpSp>
      </p:grpSp>
      <p:sp>
        <p:nvSpPr>
          <p:cNvPr id="76205" name="Text Box 581"/>
          <p:cNvSpPr txBox="1"/>
          <p:nvPr/>
        </p:nvSpPr>
        <p:spPr>
          <a:xfrm>
            <a:off x="3514725" y="3741738"/>
            <a:ext cx="190500" cy="152400"/>
          </a:xfrm>
          <a:prstGeom prst="rect">
            <a:avLst/>
          </a:prstGeom>
          <a:noFill/>
          <a:ln w="9525">
            <a:noFill/>
          </a:ln>
        </p:spPr>
        <p:txBody>
          <a:bodyPr lIns="0" tIns="0" rIns="0" bIns="0" anchor="t">
            <a:spAutoFit/>
          </a:bodyPr>
          <a:p>
            <a:pPr>
              <a:spcBef>
                <a:spcPct val="50000"/>
              </a:spcBef>
            </a:pPr>
            <a:r>
              <a:rPr lang="en-AU" altLang="zh-CN" dirty="0">
                <a:latin typeface="Times New Roman" panose="02020603050405020304" pitchFamily="18" charset="0"/>
                <a:ea typeface="宋体" panose="02010600030101010101" pitchFamily="2" charset="-122"/>
              </a:rPr>
              <a:t>D</a:t>
            </a:r>
            <a:endParaRPr lang="en-AU" altLang="zh-CN" dirty="0">
              <a:latin typeface="Times New Roman" panose="02020603050405020304" pitchFamily="18" charset="0"/>
              <a:ea typeface="宋体" panose="02010600030101010101" pitchFamily="2" charset="-122"/>
            </a:endParaRPr>
          </a:p>
        </p:txBody>
      </p:sp>
      <p:sp>
        <p:nvSpPr>
          <p:cNvPr id="76206" name="TextBox 430"/>
          <p:cNvSpPr txBox="1"/>
          <p:nvPr/>
        </p:nvSpPr>
        <p:spPr>
          <a:xfrm>
            <a:off x="4572000" y="6453188"/>
            <a:ext cx="3529013" cy="338137"/>
          </a:xfrm>
          <a:prstGeom prst="rect">
            <a:avLst/>
          </a:prstGeom>
          <a:noFill/>
          <a:ln w="9525">
            <a:noFill/>
          </a:ln>
        </p:spPr>
        <p:txBody>
          <a:bodyPr wrap="none" anchor="t">
            <a:spAutoFit/>
          </a:bodyPr>
          <a:p>
            <a:r>
              <a:rPr lang="en-US" altLang="zh-CN" sz="1600" dirty="0">
                <a:latin typeface="Arial" panose="020B0604020202020204" pitchFamily="34" charset="0"/>
                <a:ea typeface="宋体" panose="02010600030101010101" pitchFamily="2" charset="-122"/>
              </a:rPr>
              <a:t>(Zhu </a:t>
            </a:r>
            <a:r>
              <a:rPr lang="en-US" altLang="zh-CN" sz="1600" i="1" dirty="0">
                <a:latin typeface="Arial" panose="020B0604020202020204" pitchFamily="34" charset="0"/>
                <a:ea typeface="宋体" panose="02010600030101010101" pitchFamily="2" charset="-122"/>
              </a:rPr>
              <a:t>et al</a:t>
            </a:r>
            <a:r>
              <a:rPr lang="en-US" altLang="zh-CN" sz="1600" dirty="0">
                <a:latin typeface="Arial" panose="020B0604020202020204" pitchFamily="34" charset="0"/>
                <a:ea typeface="宋体" panose="02010600030101010101" pitchFamily="2" charset="-122"/>
              </a:rPr>
              <a:t>. Genome Research, 2008)</a:t>
            </a:r>
            <a:endParaRPr lang="zh-CN" altLang="en-US" sz="1600" dirty="0">
              <a:latin typeface="Arial" panose="020B0604020202020204" pitchFamily="34" charset="0"/>
              <a:ea typeface="宋体" panose="02010600030101010101" pitchFamily="2"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7825" name="标题 1"/>
          <p:cNvSpPr>
            <a:spLocks noGrp="1"/>
          </p:cNvSpPr>
          <p:nvPr>
            <p:ph type="title"/>
          </p:nvPr>
        </p:nvSpPr>
        <p:spPr/>
        <p:txBody>
          <a:bodyPr wrap="square" lIns="91440" tIns="45720" rIns="91440" bIns="45720" anchor="ctr"/>
          <a:p>
            <a:r>
              <a:rPr lang="en-US" altLang="zh-CN" b="1" dirty="0"/>
              <a:t>ta-siRNA finding</a:t>
            </a:r>
            <a:endParaRPr lang="zh-CN" altLang="en-US" b="1" dirty="0"/>
          </a:p>
        </p:txBody>
      </p:sp>
      <p:sp>
        <p:nvSpPr>
          <p:cNvPr id="77826" name="内容占位符 2"/>
          <p:cNvSpPr>
            <a:spLocks noGrp="1"/>
          </p:cNvSpPr>
          <p:nvPr>
            <p:ph idx="1"/>
          </p:nvPr>
        </p:nvSpPr>
        <p:spPr/>
        <p:txBody>
          <a:bodyPr wrap="square" lIns="91440" tIns="45720" rIns="91440" bIns="45720" anchor="t"/>
          <a:p>
            <a:r>
              <a:rPr lang="en-US" altLang="zh-CN" dirty="0"/>
              <a:t>Conserved ta-siRNA</a:t>
            </a:r>
            <a:endParaRPr lang="en-US" altLang="zh-CN" dirty="0"/>
          </a:p>
          <a:p>
            <a:pPr lvl="1"/>
            <a:r>
              <a:rPr lang="en-US" altLang="zh-CN" dirty="0"/>
              <a:t>TAS3: ta-siARF</a:t>
            </a:r>
            <a:endParaRPr lang="en-US" altLang="zh-CN" dirty="0"/>
          </a:p>
          <a:p>
            <a:pPr lvl="1"/>
            <a:r>
              <a:rPr lang="en-US" altLang="zh-CN" dirty="0"/>
              <a:t>miR390 binding sides</a:t>
            </a:r>
            <a:endParaRPr lang="en-US" altLang="zh-CN" dirty="0"/>
          </a:p>
          <a:p>
            <a:r>
              <a:rPr lang="en-US" altLang="zh-CN" dirty="0"/>
              <a:t>Novel ta-siRNA</a:t>
            </a:r>
            <a:endParaRPr lang="en-US" altLang="zh-CN" dirty="0"/>
          </a:p>
          <a:p>
            <a:pPr lvl="1"/>
            <a:r>
              <a:rPr lang="en-US" altLang="zh-CN" dirty="0"/>
              <a:t>Small RNA reads</a:t>
            </a:r>
            <a:endParaRPr lang="en-US" altLang="zh-CN" dirty="0"/>
          </a:p>
          <a:p>
            <a:pPr lvl="1"/>
            <a:r>
              <a:rPr lang="en-US" altLang="zh-CN" dirty="0"/>
              <a:t>Phase of small RNA reads</a:t>
            </a:r>
            <a:endParaRPr lang="en-US" altLang="zh-CN" dirty="0"/>
          </a:p>
          <a:p>
            <a:pPr lvl="1"/>
            <a:r>
              <a:rPr lang="en-US" altLang="zh-CN" dirty="0"/>
              <a:t>miRNA targeting sites</a:t>
            </a:r>
            <a:endParaRPr lang="zh-CN"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8849" name="Rectangle 2"/>
          <p:cNvSpPr>
            <a:spLocks noGrp="1"/>
          </p:cNvSpPr>
          <p:nvPr>
            <p:ph type="title"/>
          </p:nvPr>
        </p:nvSpPr>
        <p:spPr>
          <a:xfrm>
            <a:off x="468313" y="719138"/>
            <a:ext cx="6551612" cy="981075"/>
          </a:xfrm>
        </p:spPr>
        <p:txBody>
          <a:bodyPr wrap="square" lIns="91440" tIns="45720" rIns="91440" bIns="45720" anchor="ctr"/>
          <a:p>
            <a:pPr algn="l"/>
            <a:r>
              <a:rPr lang="en-US" altLang="zh-CN" sz="4000" b="1" dirty="0"/>
              <a:t>Methods</a:t>
            </a:r>
            <a:endParaRPr lang="en-US" altLang="zh-CN" sz="2000" b="1" dirty="0"/>
          </a:p>
        </p:txBody>
      </p:sp>
      <p:sp>
        <p:nvSpPr>
          <p:cNvPr id="78850" name="Rectangle 3"/>
          <p:cNvSpPr>
            <a:spLocks noGrp="1"/>
          </p:cNvSpPr>
          <p:nvPr>
            <p:ph idx="1"/>
          </p:nvPr>
        </p:nvSpPr>
        <p:spPr>
          <a:xfrm>
            <a:off x="457200" y="2143125"/>
            <a:ext cx="3394075" cy="4525963"/>
          </a:xfrm>
        </p:spPr>
        <p:txBody>
          <a:bodyPr wrap="square" lIns="91440" tIns="45720" rIns="91440" bIns="45720" anchor="t"/>
          <a:p>
            <a:r>
              <a:rPr lang="en-US" altLang="zh-CN" dirty="0"/>
              <a:t>Howell et al. 2007. Plant Cell</a:t>
            </a:r>
            <a:endParaRPr lang="en-US" altLang="zh-CN" dirty="0"/>
          </a:p>
          <a:p>
            <a:endParaRPr lang="en-US" altLang="zh-CN" dirty="0"/>
          </a:p>
          <a:p>
            <a:endParaRPr lang="en-US" altLang="zh-CN" dirty="0"/>
          </a:p>
          <a:p>
            <a:r>
              <a:rPr lang="en-US" altLang="zh-CN" dirty="0"/>
              <a:t>Chen et al. 2007. PNAS</a:t>
            </a:r>
            <a:endParaRPr lang="en-US" altLang="zh-CN" dirty="0"/>
          </a:p>
          <a:p>
            <a:endParaRPr lang="en-US" altLang="zh-CN" dirty="0"/>
          </a:p>
          <a:p>
            <a:endParaRPr lang="en-US" altLang="zh-CN" dirty="0"/>
          </a:p>
        </p:txBody>
      </p:sp>
      <p:pic>
        <p:nvPicPr>
          <p:cNvPr id="78851" name="Picture 4"/>
          <p:cNvPicPr>
            <a:picLocks noChangeAspect="1"/>
          </p:cNvPicPr>
          <p:nvPr/>
        </p:nvPicPr>
        <p:blipFill>
          <a:blip r:embed="rId1"/>
          <a:stretch>
            <a:fillRect/>
          </a:stretch>
        </p:blipFill>
        <p:spPr>
          <a:xfrm>
            <a:off x="4068763" y="115888"/>
            <a:ext cx="4824412" cy="4176712"/>
          </a:xfrm>
          <a:prstGeom prst="rect">
            <a:avLst/>
          </a:prstGeom>
          <a:noFill/>
          <a:ln w="28575" cap="flat" cmpd="sng">
            <a:solidFill>
              <a:srgbClr val="FF6600"/>
            </a:solidFill>
            <a:prstDash val="solid"/>
            <a:miter/>
            <a:headEnd type="none" w="med" len="med"/>
            <a:tailEnd type="none" w="med" len="med"/>
          </a:ln>
        </p:spPr>
      </p:pic>
      <p:pic>
        <p:nvPicPr>
          <p:cNvPr id="78852" name="Picture 11"/>
          <p:cNvPicPr>
            <a:picLocks noChangeAspect="1"/>
          </p:cNvPicPr>
          <p:nvPr/>
        </p:nvPicPr>
        <p:blipFill>
          <a:blip r:embed="rId2"/>
          <a:stretch>
            <a:fillRect/>
          </a:stretch>
        </p:blipFill>
        <p:spPr>
          <a:xfrm>
            <a:off x="4068763" y="4365625"/>
            <a:ext cx="4824412" cy="2393950"/>
          </a:xfrm>
          <a:prstGeom prst="rect">
            <a:avLst/>
          </a:prstGeom>
          <a:noFill/>
          <a:ln w="28575" cap="flat" cmpd="sng">
            <a:solidFill>
              <a:srgbClr val="00FF00"/>
            </a:solidFill>
            <a:prstDash val="solid"/>
            <a:miter/>
            <a:headEnd type="none" w="med" len="med"/>
            <a:tailEnd type="none" w="med" len="med"/>
          </a:ln>
        </p:spPr>
      </p:pic>
      <p:sp>
        <p:nvSpPr>
          <p:cNvPr id="78853" name="Text Box 12"/>
          <p:cNvSpPr txBox="1"/>
          <p:nvPr/>
        </p:nvSpPr>
        <p:spPr>
          <a:xfrm>
            <a:off x="1095375" y="3521075"/>
            <a:ext cx="2514600" cy="366713"/>
          </a:xfrm>
          <a:prstGeom prst="rect">
            <a:avLst/>
          </a:prstGeom>
          <a:noFill/>
          <a:ln w="9525">
            <a:noFill/>
          </a:ln>
        </p:spPr>
        <p:txBody>
          <a:bodyPr wrap="none" anchor="t">
            <a:spAutoFit/>
          </a:bodyPr>
          <a:p>
            <a:r>
              <a:rPr lang="en-US" altLang="zh-CN" dirty="0">
                <a:latin typeface="Arial" panose="020B0604020202020204" pitchFamily="34" charset="0"/>
                <a:ea typeface="宋体" panose="02010600030101010101" pitchFamily="2" charset="-122"/>
              </a:rPr>
              <a:t>Phase peak value &gt;1.4</a:t>
            </a:r>
            <a:endParaRPr lang="en-US" altLang="zh-CN" dirty="0">
              <a:latin typeface="Arial" panose="020B0604020202020204" pitchFamily="34" charset="0"/>
              <a:ea typeface="宋体" panose="02010600030101010101" pitchFamily="2" charset="-122"/>
            </a:endParaRPr>
          </a:p>
        </p:txBody>
      </p:sp>
      <p:sp>
        <p:nvSpPr>
          <p:cNvPr id="78854" name="Text Box 13"/>
          <p:cNvSpPr txBox="1"/>
          <p:nvPr/>
        </p:nvSpPr>
        <p:spPr>
          <a:xfrm>
            <a:off x="1112838" y="5824538"/>
            <a:ext cx="1587500" cy="366712"/>
          </a:xfrm>
          <a:prstGeom prst="rect">
            <a:avLst/>
          </a:prstGeom>
          <a:noFill/>
          <a:ln w="9525">
            <a:noFill/>
          </a:ln>
        </p:spPr>
        <p:txBody>
          <a:bodyPr wrap="none" anchor="t">
            <a:spAutoFit/>
          </a:bodyPr>
          <a:p>
            <a:r>
              <a:rPr lang="en-US" altLang="zh-CN" dirty="0">
                <a:latin typeface="Arial" panose="020B0604020202020204" pitchFamily="34" charset="0"/>
                <a:ea typeface="宋体" panose="02010600030101010101" pitchFamily="2" charset="-122"/>
              </a:rPr>
              <a:t>P value &lt;0.01</a:t>
            </a:r>
            <a:endParaRPr lang="en-US" altLang="zh-CN" dirty="0">
              <a:latin typeface="Arial" panose="020B0604020202020204" pitchFamily="34" charset="0"/>
              <a:ea typeface="宋体" panose="02010600030101010101" pitchFamily="2"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827088" y="981075"/>
            <a:ext cx="7489825" cy="4524375"/>
          </a:xfrm>
          <a:prstGeom prst="rect">
            <a:avLst/>
          </a:prstGeom>
          <a:noFill/>
        </p:spPr>
        <p:txBody>
          <a:bodyPr wrap="square" rtlCol="0">
            <a:spAutoFit/>
          </a:bodyPr>
          <a:lstStyle/>
          <a:p>
            <a:pPr marR="0" defTabSz="914400" rtl="0">
              <a:buClrTx/>
              <a:buSzTx/>
              <a:buFontTx/>
              <a:defRPr/>
            </a:pPr>
            <a:r>
              <a:rPr kumimoji="1" lang="en-US" altLang="zh-CN" sz="2400" kern="1200" cap="none" spc="0" normalizeH="0" baseline="0" noProof="0" dirty="0" err="1" smtClean="0">
                <a:latin typeface="+mj-lt"/>
                <a:ea typeface="宋体" panose="02010600030101010101" pitchFamily="2" charset="-122"/>
                <a:cs typeface="+mn-cs"/>
              </a:rPr>
              <a:t>PhasiRNA</a:t>
            </a:r>
            <a:r>
              <a:rPr kumimoji="1" lang="en-US" altLang="zh-CN" sz="2400" kern="1200" cap="none" spc="0" normalizeH="0" baseline="0" noProof="0" dirty="0" smtClean="0">
                <a:latin typeface="+mj-lt"/>
                <a:ea typeface="宋体" panose="02010600030101010101" pitchFamily="2" charset="-122"/>
                <a:cs typeface="+mn-cs"/>
              </a:rPr>
              <a:t> loci (</a:t>
            </a:r>
            <a:r>
              <a:rPr kumimoji="1" lang="en-US" altLang="zh-CN" sz="2400" i="1" kern="1200" cap="none" spc="0" normalizeH="0" baseline="0" noProof="0" dirty="0" smtClean="0">
                <a:latin typeface="+mj-lt"/>
                <a:ea typeface="宋体" panose="02010600030101010101" pitchFamily="2" charset="-122"/>
                <a:cs typeface="+mn-cs"/>
              </a:rPr>
              <a:t>PHAS</a:t>
            </a:r>
            <a:r>
              <a:rPr kumimoji="1" lang="en-US" altLang="zh-CN" sz="2400" kern="1200" cap="none" spc="0" normalizeH="0" baseline="0" noProof="0" dirty="0" smtClean="0">
                <a:latin typeface="+mj-lt"/>
                <a:ea typeface="宋体" panose="02010600030101010101" pitchFamily="2" charset="-122"/>
                <a:cs typeface="+mn-cs"/>
              </a:rPr>
              <a:t>) were identified using the algorithm</a:t>
            </a:r>
            <a:endParaRPr kumimoji="1" lang="en-US" altLang="zh-CN" sz="2400" kern="1200" cap="none" spc="0" normalizeH="0" baseline="0" noProof="0" dirty="0" smtClean="0">
              <a:latin typeface="+mj-lt"/>
              <a:ea typeface="宋体" panose="02010600030101010101" pitchFamily="2" charset="-122"/>
              <a:cs typeface="+mn-cs"/>
            </a:endParaRPr>
          </a:p>
          <a:p>
            <a:pPr marR="0" defTabSz="914400" rtl="0">
              <a:buClrTx/>
              <a:buSzTx/>
              <a:buFontTx/>
              <a:defRPr/>
            </a:pPr>
            <a:endParaRPr kumimoji="1" lang="en-US" altLang="zh-CN" sz="2400" kern="1200" cap="none" spc="0" normalizeH="0" baseline="0" noProof="0" dirty="0" smtClean="0">
              <a:latin typeface="+mj-lt"/>
              <a:ea typeface="宋体" panose="02010600030101010101" pitchFamily="2" charset="-122"/>
              <a:cs typeface="+mn-cs"/>
            </a:endParaRPr>
          </a:p>
          <a:p>
            <a:pPr marR="0" defTabSz="914400" rtl="0">
              <a:buClrTx/>
              <a:buSzTx/>
              <a:buFontTx/>
              <a:defRPr/>
            </a:pPr>
            <a:endParaRPr kumimoji="1" lang="en-US" altLang="zh-CN" sz="2400" kern="1200" cap="none" spc="0" normalizeH="0" baseline="0" noProof="0" dirty="0" smtClean="0">
              <a:latin typeface="+mj-lt"/>
              <a:ea typeface="宋体" panose="02010600030101010101" pitchFamily="2" charset="-122"/>
              <a:cs typeface="+mn-cs"/>
            </a:endParaRPr>
          </a:p>
          <a:p>
            <a:pPr marR="0" defTabSz="914400" rtl="0">
              <a:buClrTx/>
              <a:buSzTx/>
              <a:buFontTx/>
              <a:defRPr/>
            </a:pPr>
            <a:endParaRPr kumimoji="1" lang="en-US" altLang="zh-CN" sz="2400" kern="1200" cap="none" spc="0" normalizeH="0" baseline="0" noProof="0" dirty="0" smtClean="0">
              <a:latin typeface="+mj-lt"/>
              <a:ea typeface="宋体" panose="02010600030101010101" pitchFamily="2" charset="-122"/>
              <a:cs typeface="+mn-cs"/>
            </a:endParaRPr>
          </a:p>
          <a:p>
            <a:pPr marR="0" defTabSz="914400" rtl="0">
              <a:buClrTx/>
              <a:buSzTx/>
              <a:buFontTx/>
              <a:defRPr/>
            </a:pPr>
            <a:endParaRPr kumimoji="1" lang="en-US" altLang="zh-CN" sz="2400" kern="1200" cap="none" spc="0" normalizeH="0" baseline="0" noProof="0" dirty="0" smtClean="0">
              <a:latin typeface="+mj-lt"/>
              <a:ea typeface="宋体" panose="02010600030101010101" pitchFamily="2" charset="-122"/>
              <a:cs typeface="+mn-cs"/>
            </a:endParaRPr>
          </a:p>
          <a:p>
            <a:pPr marR="0" defTabSz="914400" rtl="0">
              <a:buClrTx/>
              <a:buSzTx/>
              <a:buFontTx/>
              <a:defRPr/>
            </a:pPr>
            <a:r>
              <a:rPr kumimoji="1" lang="en-US" altLang="zh-CN" sz="2400" kern="1200" cap="none" spc="0" normalizeH="0" baseline="0" noProof="0" dirty="0" smtClean="0">
                <a:latin typeface="+mj-lt"/>
                <a:ea typeface="宋体" panose="02010600030101010101" pitchFamily="2" charset="-122"/>
                <a:cs typeface="+mn-cs"/>
              </a:rPr>
              <a:t>where </a:t>
            </a:r>
            <a:r>
              <a:rPr kumimoji="1" lang="en-US" altLang="zh-CN" sz="2400" i="1" kern="1200" cap="none" spc="0" normalizeH="0" baseline="0" noProof="0" dirty="0" smtClean="0">
                <a:latin typeface="+mj-lt"/>
                <a:ea typeface="宋体" panose="02010600030101010101" pitchFamily="2" charset="-122"/>
                <a:cs typeface="+mn-cs"/>
              </a:rPr>
              <a:t>n</a:t>
            </a:r>
            <a:r>
              <a:rPr kumimoji="1" lang="en-US" altLang="zh-CN" sz="2400" kern="1200" cap="none" spc="0" normalizeH="0" baseline="0" noProof="0" dirty="0" smtClean="0">
                <a:latin typeface="+mj-lt"/>
                <a:ea typeface="宋体" panose="02010600030101010101" pitchFamily="2" charset="-122"/>
                <a:cs typeface="+mn-cs"/>
              </a:rPr>
              <a:t> = number of phase cycle positions occupied by at least one small RNA read within an eight-cycle window, and </a:t>
            </a:r>
            <a:r>
              <a:rPr kumimoji="1" lang="en-US" altLang="zh-CN" sz="2400" i="1" kern="1200" cap="none" spc="0" normalizeH="0" baseline="0" noProof="0" dirty="0" smtClean="0">
                <a:latin typeface="+mj-lt"/>
                <a:ea typeface="宋体" panose="02010600030101010101" pitchFamily="2" charset="-122"/>
                <a:cs typeface="+mn-cs"/>
              </a:rPr>
              <a:t>k</a:t>
            </a:r>
            <a:r>
              <a:rPr kumimoji="1" lang="en-US" altLang="zh-CN" sz="2400" kern="1200" cap="none" spc="0" normalizeH="0" baseline="0" noProof="0" dirty="0" smtClean="0">
                <a:latin typeface="+mj-lt"/>
                <a:ea typeface="宋体" panose="02010600030101010101" pitchFamily="2" charset="-122"/>
                <a:cs typeface="+mn-cs"/>
              </a:rPr>
              <a:t> = the total number of reads for all small RNAs with consolidated start coordinates in a given phase within an eight-cycle window. </a:t>
            </a:r>
            <a:endParaRPr kumimoji="1" lang="en-US" altLang="zh-CN" sz="2400" kern="1200" cap="none" spc="0" normalizeH="0" baseline="0" noProof="0" dirty="0" smtClean="0">
              <a:latin typeface="+mj-lt"/>
              <a:ea typeface="宋体" panose="02010600030101010101" pitchFamily="2" charset="-122"/>
              <a:cs typeface="+mn-cs"/>
            </a:endParaRPr>
          </a:p>
          <a:p>
            <a:pPr marR="0" defTabSz="914400" rtl="0">
              <a:buClrTx/>
              <a:buSzTx/>
              <a:buFontTx/>
              <a:defRPr/>
            </a:pPr>
            <a:endParaRPr kumimoji="1" lang="zh-CN" altLang="zh-CN" sz="2400" kern="1200" cap="none" spc="0" normalizeH="0" baseline="0" noProof="0" dirty="0" smtClean="0">
              <a:latin typeface="+mj-lt"/>
              <a:ea typeface="宋体" panose="02010600030101010101" pitchFamily="2" charset="-122"/>
              <a:cs typeface="+mn-cs"/>
            </a:endParaRPr>
          </a:p>
          <a:p>
            <a:pPr marR="0" defTabSz="914400" rtl="0">
              <a:buClrTx/>
              <a:buSzTx/>
              <a:buFontTx/>
              <a:defRPr/>
            </a:pPr>
            <a:endParaRPr kumimoji="1" lang="zh-CN" altLang="en-US" sz="2400" kern="1200" cap="none" spc="0" normalizeH="0" baseline="0" noProof="0" dirty="0" smtClean="0">
              <a:latin typeface="+mj-lt"/>
              <a:ea typeface="宋体" panose="02010600030101010101" pitchFamily="2" charset="-122"/>
              <a:cs typeface="+mn-cs"/>
            </a:endParaRPr>
          </a:p>
        </p:txBody>
      </p:sp>
      <p:pic>
        <p:nvPicPr>
          <p:cNvPr id="79874" name="Picture 4"/>
          <p:cNvPicPr>
            <a:picLocks noChangeAspect="1"/>
          </p:cNvPicPr>
          <p:nvPr/>
        </p:nvPicPr>
        <p:blipFill>
          <a:blip r:embed="rId1"/>
          <a:stretch>
            <a:fillRect/>
          </a:stretch>
        </p:blipFill>
        <p:spPr>
          <a:xfrm>
            <a:off x="1835150" y="1841500"/>
            <a:ext cx="5276850" cy="723900"/>
          </a:xfrm>
          <a:prstGeom prst="rect">
            <a:avLst/>
          </a:prstGeom>
          <a:solidFill>
            <a:schemeClr val="tx1"/>
          </a:solidFill>
          <a:ln w="9525">
            <a:noFill/>
          </a:ln>
        </p:spPr>
      </p:pic>
      <p:sp>
        <p:nvSpPr>
          <p:cNvPr id="2" name="文本框 1"/>
          <p:cNvSpPr txBox="1"/>
          <p:nvPr/>
        </p:nvSpPr>
        <p:spPr>
          <a:xfrm>
            <a:off x="678815" y="5078095"/>
            <a:ext cx="8006080" cy="1310640"/>
          </a:xfrm>
          <a:prstGeom prst="rect">
            <a:avLst/>
          </a:prstGeom>
          <a:noFill/>
        </p:spPr>
        <p:txBody>
          <a:bodyPr wrap="square" rtlCol="0" anchor="t">
            <a:spAutoFit/>
          </a:bodyPr>
          <a:p>
            <a:r>
              <a:rPr lang="zh-CN" altLang="en-US" sz="1600" b="1">
                <a:solidFill>
                  <a:srgbClr val="FFC000"/>
                </a:solidFill>
                <a:latin typeface="Times New Roman" panose="02020603050405020304" pitchFamily="18" charset="0"/>
              </a:rPr>
              <a:t>Scan_phasiRNA</a:t>
            </a:r>
            <a:r>
              <a:rPr lang="zh-CN" altLang="en-US" sz="1600">
                <a:solidFill>
                  <a:srgbClr val="FFC000"/>
                </a:solidFill>
                <a:latin typeface="Times New Roman" panose="02020603050405020304" pitchFamily="18" charset="0"/>
              </a:rPr>
              <a:t>: </a:t>
            </a:r>
            <a:endParaRPr lang="zh-CN" altLang="en-US" sz="1600">
              <a:solidFill>
                <a:srgbClr val="FFC000"/>
              </a:solidFill>
              <a:latin typeface="Times New Roman" panose="02020603050405020304" pitchFamily="18" charset="0"/>
            </a:endParaRPr>
          </a:p>
          <a:p>
            <a:r>
              <a:rPr lang="zh-CN" altLang="en-US" sz="1600">
                <a:solidFill>
                  <a:srgbClr val="FFC000"/>
                </a:solidFill>
                <a:latin typeface="Times New Roman" panose="02020603050405020304" pitchFamily="18" charset="0"/>
              </a:rPr>
              <a:t>a program to find loci with 21nt phased siRNAs (such as ta-siRNA gene TAS) using the Howell algorithm. </a:t>
            </a:r>
            <a:endParaRPr lang="zh-CN" altLang="en-US" sz="1600">
              <a:solidFill>
                <a:srgbClr val="FFC000"/>
              </a:solidFill>
              <a:latin typeface="Times New Roman" panose="02020603050405020304" pitchFamily="18" charset="0"/>
            </a:endParaRPr>
          </a:p>
          <a:p>
            <a:r>
              <a:rPr lang="zh-CN" altLang="en-US" sz="1600">
                <a:solidFill>
                  <a:srgbClr val="FFC000"/>
                </a:solidFill>
                <a:latin typeface="Times New Roman" panose="02020603050405020304" pitchFamily="18" charset="0"/>
              </a:rPr>
              <a:t>Shen </a:t>
            </a:r>
            <a:r>
              <a:rPr lang="zh-CN" altLang="en-US" sz="1600" i="1">
                <a:solidFill>
                  <a:srgbClr val="FFC000"/>
                </a:solidFill>
                <a:latin typeface="Times New Roman" panose="02020603050405020304" pitchFamily="18" charset="0"/>
              </a:rPr>
              <a:t>et al</a:t>
            </a:r>
            <a:r>
              <a:rPr lang="zh-CN" altLang="en-US" sz="1600">
                <a:solidFill>
                  <a:srgbClr val="FFC000"/>
                </a:solidFill>
                <a:latin typeface="Times New Roman" panose="02020603050405020304" pitchFamily="18" charset="0"/>
              </a:rPr>
              <a:t>., 2009, </a:t>
            </a:r>
            <a:r>
              <a:rPr lang="zh-CN" altLang="en-US" sz="1600" b="1">
                <a:solidFill>
                  <a:srgbClr val="FFC000"/>
                </a:solidFill>
                <a:latin typeface="Times New Roman" panose="02020603050405020304" pitchFamily="18" charset="0"/>
              </a:rPr>
              <a:t>Plant Systematics and Evolution</a:t>
            </a:r>
            <a:endParaRPr lang="zh-CN" altLang="en-US" sz="1600" b="1">
              <a:solidFill>
                <a:srgbClr val="FFC000"/>
              </a:solidFill>
              <a:latin typeface="Times New Roman" panose="02020603050405020304" pitchFamily="18" charset="0"/>
            </a:endParaRPr>
          </a:p>
          <a:p>
            <a:r>
              <a:rPr lang="en-US" altLang="zh-CN" sz="1600">
                <a:solidFill>
                  <a:srgbClr val="FFC000"/>
                </a:solidFill>
                <a:latin typeface="Times New Roman" panose="02020603050405020304" pitchFamily="18" charset="0"/>
              </a:rPr>
              <a:t>(http://ibi.zju.edu.cn/bioinplant/tools/)</a:t>
            </a:r>
            <a:endParaRPr lang="en-US" altLang="zh-CN" sz="1600">
              <a:solidFill>
                <a:srgbClr val="FFC000"/>
              </a:solidFill>
              <a:latin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0897" name="Rectangle 2"/>
          <p:cNvSpPr>
            <a:spLocks noGrp="1"/>
          </p:cNvSpPr>
          <p:nvPr>
            <p:ph type="title"/>
          </p:nvPr>
        </p:nvSpPr>
        <p:spPr/>
        <p:txBody>
          <a:bodyPr wrap="square" lIns="91440" tIns="45720" rIns="91440" bIns="45720" anchor="ctr"/>
          <a:p>
            <a:endParaRPr lang="zh-CN" altLang="zh-CN" dirty="0"/>
          </a:p>
        </p:txBody>
      </p:sp>
      <p:sp>
        <p:nvSpPr>
          <p:cNvPr id="80898" name="Rectangle 3"/>
          <p:cNvSpPr>
            <a:spLocks noGrp="1"/>
          </p:cNvSpPr>
          <p:nvPr>
            <p:ph idx="1"/>
          </p:nvPr>
        </p:nvSpPr>
        <p:spPr/>
        <p:txBody>
          <a:bodyPr wrap="square" lIns="91440" tIns="45720" rIns="91440" bIns="45720" anchor="t"/>
          <a:p>
            <a:endParaRPr lang="zh-CN" altLang="zh-CN" dirty="0"/>
          </a:p>
        </p:txBody>
      </p:sp>
      <p:pic>
        <p:nvPicPr>
          <p:cNvPr id="46084" name="Picture 4" descr="phase1"/>
          <p:cNvPicPr>
            <a:picLocks noChangeAspect="1" noChangeArrowheads="1"/>
          </p:cNvPicPr>
          <p:nvPr/>
        </p:nvPicPr>
        <p:blipFill>
          <a:blip r:embed="rId1" cstate="print"/>
          <a:srcRect/>
          <a:stretch>
            <a:fillRect/>
          </a:stretch>
        </p:blipFill>
        <p:spPr bwMode="auto">
          <a:xfrm>
            <a:off x="-1" y="317500"/>
            <a:ext cx="9144000" cy="591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0900" name="TextBox 4"/>
          <p:cNvSpPr txBox="1"/>
          <p:nvPr/>
        </p:nvSpPr>
        <p:spPr>
          <a:xfrm>
            <a:off x="4427538" y="6453188"/>
            <a:ext cx="4519612" cy="307975"/>
          </a:xfrm>
          <a:prstGeom prst="rect">
            <a:avLst/>
          </a:prstGeom>
          <a:noFill/>
          <a:ln w="9525">
            <a:noFill/>
          </a:ln>
        </p:spPr>
        <p:txBody>
          <a:bodyPr wrap="none" anchor="t">
            <a:spAutoFit/>
          </a:bodyPr>
          <a:p>
            <a:r>
              <a:rPr lang="en-US" altLang="zh-CN" sz="1400" b="1" dirty="0">
                <a:latin typeface="Arial" panose="020B0604020202020204" pitchFamily="34" charset="0"/>
                <a:ea typeface="宋体" panose="02010600030101010101" pitchFamily="2" charset="-122"/>
              </a:rPr>
              <a:t>( Shen et al. Plant Systematics and Evolution, 2009)</a:t>
            </a:r>
            <a:endParaRPr lang="zh-CN" altLang="en-US" sz="1400" b="1" dirty="0">
              <a:latin typeface="Arial" panose="020B0604020202020204" pitchFamily="34" charset="0"/>
              <a:ea typeface="宋体" panose="02010600030101010101" pitchFamily="2" charset="-122"/>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1" name="Rectangle 2"/>
          <p:cNvSpPr>
            <a:spLocks noGrp="1"/>
          </p:cNvSpPr>
          <p:nvPr>
            <p:ph type="title"/>
          </p:nvPr>
        </p:nvSpPr>
        <p:spPr/>
        <p:txBody>
          <a:bodyPr wrap="square" lIns="91440" tIns="45720" rIns="91440" bIns="45720" anchor="ctr"/>
          <a:p>
            <a:endParaRPr lang="zh-CN" altLang="zh-CN" dirty="0"/>
          </a:p>
        </p:txBody>
      </p:sp>
      <p:sp>
        <p:nvSpPr>
          <p:cNvPr id="81922" name="Rectangle 3"/>
          <p:cNvSpPr>
            <a:spLocks noGrp="1"/>
          </p:cNvSpPr>
          <p:nvPr>
            <p:ph idx="1"/>
          </p:nvPr>
        </p:nvSpPr>
        <p:spPr/>
        <p:txBody>
          <a:bodyPr wrap="square" lIns="91440" tIns="45720" rIns="91440" bIns="45720" anchor="t"/>
          <a:p>
            <a:endParaRPr lang="zh-CN" altLang="zh-CN" dirty="0"/>
          </a:p>
        </p:txBody>
      </p:sp>
      <p:pic>
        <p:nvPicPr>
          <p:cNvPr id="47108" name="Picture 4" descr="phase2"/>
          <p:cNvPicPr>
            <a:picLocks noChangeAspect="1" noChangeArrowheads="1"/>
          </p:cNvPicPr>
          <p:nvPr/>
        </p:nvPicPr>
        <p:blipFill>
          <a:blip r:embed="rId1" cstate="print"/>
          <a:srcRect/>
          <a:stretch>
            <a:fillRect/>
          </a:stretch>
        </p:blipFill>
        <p:spPr bwMode="auto">
          <a:xfrm>
            <a:off x="-1" y="317500"/>
            <a:ext cx="9144000" cy="591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Rectangle 2"/>
          <p:cNvSpPr>
            <a:spLocks noGrp="1"/>
          </p:cNvSpPr>
          <p:nvPr>
            <p:ph type="title"/>
          </p:nvPr>
        </p:nvSpPr>
        <p:spPr>
          <a:xfrm>
            <a:off x="373063" y="411163"/>
            <a:ext cx="8397875" cy="700087"/>
          </a:xfrm>
        </p:spPr>
        <p:txBody>
          <a:bodyPr wrap="square" lIns="91440" tIns="45720" rIns="91440" bIns="45720" anchor="ctr"/>
          <a:p>
            <a:pPr eaLnBrk="1" hangingPunct="1"/>
            <a:r>
              <a:rPr lang="en-US" altLang="zh-CN" sz="4000" b="1" dirty="0">
                <a:solidFill>
                  <a:srgbClr val="FFFF66"/>
                </a:solidFill>
                <a:latin typeface="Lucida Sans" panose="020B0602030504020204" pitchFamily="34" charset="0"/>
              </a:rPr>
              <a:t>“Jungle-Desert” Or “Big –Small”?</a:t>
            </a:r>
            <a:endParaRPr lang="en-US" altLang="zh-CN" sz="4000" b="1" dirty="0">
              <a:solidFill>
                <a:srgbClr val="FFFF66"/>
              </a:solidFill>
              <a:latin typeface="Lucida Sans" panose="020B0602030504020204" pitchFamily="34" charset="0"/>
            </a:endParaRPr>
          </a:p>
        </p:txBody>
      </p:sp>
      <p:sp>
        <p:nvSpPr>
          <p:cNvPr id="11266" name="Line 3"/>
          <p:cNvSpPr/>
          <p:nvPr/>
        </p:nvSpPr>
        <p:spPr>
          <a:xfrm>
            <a:off x="533400" y="2400300"/>
            <a:ext cx="8153400" cy="0"/>
          </a:xfrm>
          <a:prstGeom prst="line">
            <a:avLst/>
          </a:prstGeom>
          <a:ln w="28575" cap="flat" cmpd="sng">
            <a:solidFill>
              <a:srgbClr val="FF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67" name="Line 4"/>
          <p:cNvSpPr/>
          <p:nvPr/>
        </p:nvSpPr>
        <p:spPr>
          <a:xfrm>
            <a:off x="838200" y="22733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68" name="Line 5"/>
          <p:cNvSpPr/>
          <p:nvPr/>
        </p:nvSpPr>
        <p:spPr>
          <a:xfrm>
            <a:off x="901700" y="22733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69" name="Line 6"/>
          <p:cNvSpPr/>
          <p:nvPr/>
        </p:nvSpPr>
        <p:spPr>
          <a:xfrm>
            <a:off x="990600" y="22733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0" name="Line 7"/>
          <p:cNvSpPr/>
          <p:nvPr/>
        </p:nvSpPr>
        <p:spPr>
          <a:xfrm>
            <a:off x="952500" y="22733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1" name="Line 8"/>
          <p:cNvSpPr/>
          <p:nvPr/>
        </p:nvSpPr>
        <p:spPr>
          <a:xfrm>
            <a:off x="1016000" y="22733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2" name="Line 9"/>
          <p:cNvSpPr/>
          <p:nvPr/>
        </p:nvSpPr>
        <p:spPr>
          <a:xfrm>
            <a:off x="1104900" y="22733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3" name="Line 10"/>
          <p:cNvSpPr/>
          <p:nvPr/>
        </p:nvSpPr>
        <p:spPr>
          <a:xfrm>
            <a:off x="1308100" y="2273300"/>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4" name="Line 11"/>
          <p:cNvSpPr/>
          <p:nvPr/>
        </p:nvSpPr>
        <p:spPr>
          <a:xfrm>
            <a:off x="1422400" y="2273300"/>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5" name="Line 12"/>
          <p:cNvSpPr/>
          <p:nvPr/>
        </p:nvSpPr>
        <p:spPr>
          <a:xfrm>
            <a:off x="1511300" y="2273300"/>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6" name="Line 13"/>
          <p:cNvSpPr/>
          <p:nvPr/>
        </p:nvSpPr>
        <p:spPr>
          <a:xfrm>
            <a:off x="1473200" y="2273300"/>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7" name="Line 14"/>
          <p:cNvSpPr/>
          <p:nvPr/>
        </p:nvSpPr>
        <p:spPr>
          <a:xfrm>
            <a:off x="1536700" y="2273300"/>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8" name="Line 15"/>
          <p:cNvSpPr/>
          <p:nvPr/>
        </p:nvSpPr>
        <p:spPr>
          <a:xfrm>
            <a:off x="1625600" y="2273300"/>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79" name="Line 16"/>
          <p:cNvSpPr/>
          <p:nvPr/>
        </p:nvSpPr>
        <p:spPr>
          <a:xfrm>
            <a:off x="1854200" y="2273300"/>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0" name="Line 17"/>
          <p:cNvSpPr/>
          <p:nvPr/>
        </p:nvSpPr>
        <p:spPr>
          <a:xfrm>
            <a:off x="1917700" y="2273300"/>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1" name="Line 18"/>
          <p:cNvSpPr/>
          <p:nvPr/>
        </p:nvSpPr>
        <p:spPr>
          <a:xfrm>
            <a:off x="2006600" y="2273300"/>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2" name="Line 19"/>
          <p:cNvSpPr/>
          <p:nvPr/>
        </p:nvSpPr>
        <p:spPr>
          <a:xfrm>
            <a:off x="1968500" y="2273300"/>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3" name="Line 20"/>
          <p:cNvSpPr/>
          <p:nvPr/>
        </p:nvSpPr>
        <p:spPr>
          <a:xfrm>
            <a:off x="2032000" y="2273300"/>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4" name="Line 21"/>
          <p:cNvSpPr/>
          <p:nvPr/>
        </p:nvSpPr>
        <p:spPr>
          <a:xfrm>
            <a:off x="2120900" y="2273300"/>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5" name="Line 22"/>
          <p:cNvSpPr/>
          <p:nvPr/>
        </p:nvSpPr>
        <p:spPr>
          <a:xfrm>
            <a:off x="2311400" y="2273300"/>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6" name="Line 23"/>
          <p:cNvSpPr/>
          <p:nvPr/>
        </p:nvSpPr>
        <p:spPr>
          <a:xfrm>
            <a:off x="2724150" y="2273300"/>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7" name="Line 24"/>
          <p:cNvSpPr/>
          <p:nvPr/>
        </p:nvSpPr>
        <p:spPr>
          <a:xfrm>
            <a:off x="2813050" y="2273300"/>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8" name="Line 25"/>
          <p:cNvSpPr/>
          <p:nvPr/>
        </p:nvSpPr>
        <p:spPr>
          <a:xfrm>
            <a:off x="2774950" y="2273300"/>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89" name="Line 26"/>
          <p:cNvSpPr/>
          <p:nvPr/>
        </p:nvSpPr>
        <p:spPr>
          <a:xfrm>
            <a:off x="2838450" y="2273300"/>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0" name="Line 27"/>
          <p:cNvSpPr/>
          <p:nvPr/>
        </p:nvSpPr>
        <p:spPr>
          <a:xfrm>
            <a:off x="2927350" y="2273300"/>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1" name="Line 28"/>
          <p:cNvSpPr/>
          <p:nvPr/>
        </p:nvSpPr>
        <p:spPr>
          <a:xfrm>
            <a:off x="3155950" y="22733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2" name="Line 29"/>
          <p:cNvSpPr/>
          <p:nvPr/>
        </p:nvSpPr>
        <p:spPr>
          <a:xfrm>
            <a:off x="3219450" y="22733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3" name="Line 30"/>
          <p:cNvSpPr/>
          <p:nvPr/>
        </p:nvSpPr>
        <p:spPr>
          <a:xfrm>
            <a:off x="3524250" y="22733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4" name="Line 31"/>
          <p:cNvSpPr/>
          <p:nvPr/>
        </p:nvSpPr>
        <p:spPr>
          <a:xfrm>
            <a:off x="3454400" y="22733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5" name="Line 32"/>
          <p:cNvSpPr/>
          <p:nvPr/>
        </p:nvSpPr>
        <p:spPr>
          <a:xfrm>
            <a:off x="3565525" y="22733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6" name="Line 33"/>
          <p:cNvSpPr/>
          <p:nvPr/>
        </p:nvSpPr>
        <p:spPr>
          <a:xfrm>
            <a:off x="3638550" y="22733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7" name="Line 34"/>
          <p:cNvSpPr/>
          <p:nvPr/>
        </p:nvSpPr>
        <p:spPr>
          <a:xfrm>
            <a:off x="5372100" y="22860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8" name="Line 35"/>
          <p:cNvSpPr/>
          <p:nvPr/>
        </p:nvSpPr>
        <p:spPr>
          <a:xfrm>
            <a:off x="5435600" y="22860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299" name="Line 36"/>
          <p:cNvSpPr/>
          <p:nvPr/>
        </p:nvSpPr>
        <p:spPr>
          <a:xfrm>
            <a:off x="5524500" y="22860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0" name="Line 37"/>
          <p:cNvSpPr/>
          <p:nvPr/>
        </p:nvSpPr>
        <p:spPr>
          <a:xfrm>
            <a:off x="5486400" y="22860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1" name="Line 38"/>
          <p:cNvSpPr/>
          <p:nvPr/>
        </p:nvSpPr>
        <p:spPr>
          <a:xfrm>
            <a:off x="5565775" y="22860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2" name="Line 39"/>
          <p:cNvSpPr/>
          <p:nvPr/>
        </p:nvSpPr>
        <p:spPr>
          <a:xfrm>
            <a:off x="5638800" y="22860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3" name="Line 40"/>
          <p:cNvSpPr/>
          <p:nvPr/>
        </p:nvSpPr>
        <p:spPr>
          <a:xfrm>
            <a:off x="7629525" y="22860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4" name="Line 41"/>
          <p:cNvSpPr/>
          <p:nvPr/>
        </p:nvSpPr>
        <p:spPr>
          <a:xfrm>
            <a:off x="7512050" y="22860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5" name="Line 42"/>
          <p:cNvSpPr/>
          <p:nvPr/>
        </p:nvSpPr>
        <p:spPr>
          <a:xfrm>
            <a:off x="7448550" y="22860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6" name="Line 43"/>
          <p:cNvSpPr/>
          <p:nvPr/>
        </p:nvSpPr>
        <p:spPr>
          <a:xfrm>
            <a:off x="7743825" y="22860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07" name="AutoShape 44"/>
          <p:cNvSpPr/>
          <p:nvPr/>
        </p:nvSpPr>
        <p:spPr>
          <a:xfrm rot="5400000">
            <a:off x="2165350" y="565150"/>
            <a:ext cx="241300" cy="2946400"/>
          </a:xfrm>
          <a:prstGeom prst="leftBrace">
            <a:avLst>
              <a:gd name="adj1" fmla="val 101584"/>
              <a:gd name="adj2" fmla="val 50000"/>
            </a:avLst>
          </a:prstGeom>
          <a:noFill/>
          <a:ln w="28575" cap="flat" cmpd="sng">
            <a:solidFill>
              <a:schemeClr val="tx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08" name="AutoShape 45"/>
          <p:cNvSpPr/>
          <p:nvPr/>
        </p:nvSpPr>
        <p:spPr>
          <a:xfrm rot="5400000">
            <a:off x="6464300" y="38100"/>
            <a:ext cx="241300" cy="4025900"/>
          </a:xfrm>
          <a:prstGeom prst="leftBrace">
            <a:avLst>
              <a:gd name="adj1" fmla="val 138803"/>
              <a:gd name="adj2" fmla="val 50000"/>
            </a:avLst>
          </a:prstGeom>
          <a:noFill/>
          <a:ln w="28575" cap="flat" cmpd="sng">
            <a:solidFill>
              <a:schemeClr val="tx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09" name="Text Box 46"/>
          <p:cNvSpPr txBox="1"/>
          <p:nvPr/>
        </p:nvSpPr>
        <p:spPr>
          <a:xfrm>
            <a:off x="1104900" y="1401763"/>
            <a:ext cx="2484438" cy="396875"/>
          </a:xfrm>
          <a:prstGeom prst="rect">
            <a:avLst/>
          </a:prstGeom>
          <a:noFill/>
          <a:ln w="9525">
            <a:noFill/>
          </a:ln>
        </p:spPr>
        <p:txBody>
          <a:bodyPr wrap="none" anchor="t">
            <a:spAutoFit/>
          </a:bodyPr>
          <a:p>
            <a:r>
              <a:rPr lang="en-US" altLang="zh-CN" sz="2000" b="1" dirty="0">
                <a:solidFill>
                  <a:schemeClr val="tx2"/>
                </a:solidFill>
                <a:latin typeface="Lucida Sans" panose="020B0602030504020204" pitchFamily="34" charset="0"/>
                <a:ea typeface="宋体" panose="02010600030101010101" pitchFamily="2" charset="-122"/>
              </a:rPr>
              <a:t>The Gene “Jungle”</a:t>
            </a:r>
            <a:endParaRPr lang="en-US" altLang="zh-CN" sz="2000" b="1" dirty="0">
              <a:solidFill>
                <a:schemeClr val="tx2"/>
              </a:solidFill>
              <a:latin typeface="Lucida Sans" panose="020B0602030504020204" pitchFamily="34" charset="0"/>
              <a:ea typeface="宋体" panose="02010600030101010101" pitchFamily="2" charset="-122"/>
            </a:endParaRPr>
          </a:p>
        </p:txBody>
      </p:sp>
      <p:sp>
        <p:nvSpPr>
          <p:cNvPr id="11310" name="Text Box 47"/>
          <p:cNvSpPr txBox="1"/>
          <p:nvPr/>
        </p:nvSpPr>
        <p:spPr>
          <a:xfrm>
            <a:off x="5441950" y="1401763"/>
            <a:ext cx="2455863" cy="396875"/>
          </a:xfrm>
          <a:prstGeom prst="rect">
            <a:avLst/>
          </a:prstGeom>
          <a:noFill/>
          <a:ln w="9525">
            <a:noFill/>
          </a:ln>
        </p:spPr>
        <p:txBody>
          <a:bodyPr wrap="none" anchor="t">
            <a:spAutoFit/>
          </a:bodyPr>
          <a:p>
            <a:r>
              <a:rPr lang="en-US" altLang="zh-CN" sz="2000" b="1" dirty="0">
                <a:solidFill>
                  <a:schemeClr val="tx2"/>
                </a:solidFill>
                <a:latin typeface="Lucida Sans" panose="020B0602030504020204" pitchFamily="34" charset="0"/>
                <a:ea typeface="宋体" panose="02010600030101010101" pitchFamily="2" charset="-122"/>
              </a:rPr>
              <a:t>The Gene “Desert”</a:t>
            </a:r>
            <a:endParaRPr lang="en-US" altLang="zh-CN" sz="2000" b="1" dirty="0">
              <a:solidFill>
                <a:schemeClr val="tx2"/>
              </a:solidFill>
              <a:latin typeface="Lucida Sans" panose="020B0602030504020204" pitchFamily="34" charset="0"/>
              <a:ea typeface="宋体" panose="02010600030101010101" pitchFamily="2" charset="-122"/>
            </a:endParaRPr>
          </a:p>
        </p:txBody>
      </p:sp>
      <p:sp>
        <p:nvSpPr>
          <p:cNvPr id="11311" name="Line 48"/>
          <p:cNvSpPr/>
          <p:nvPr/>
        </p:nvSpPr>
        <p:spPr>
          <a:xfrm>
            <a:off x="508000" y="5118100"/>
            <a:ext cx="8153400" cy="0"/>
          </a:xfrm>
          <a:prstGeom prst="line">
            <a:avLst/>
          </a:prstGeom>
          <a:ln w="28575" cap="flat" cmpd="sng">
            <a:solidFill>
              <a:srgbClr val="FF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2" name="Line 49"/>
          <p:cNvSpPr/>
          <p:nvPr/>
        </p:nvSpPr>
        <p:spPr>
          <a:xfrm>
            <a:off x="812800" y="5006975"/>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3" name="Line 50"/>
          <p:cNvSpPr/>
          <p:nvPr/>
        </p:nvSpPr>
        <p:spPr>
          <a:xfrm>
            <a:off x="876300" y="5006975"/>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4" name="Line 51"/>
          <p:cNvSpPr/>
          <p:nvPr/>
        </p:nvSpPr>
        <p:spPr>
          <a:xfrm>
            <a:off x="965200" y="5006975"/>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5" name="Line 52"/>
          <p:cNvSpPr/>
          <p:nvPr/>
        </p:nvSpPr>
        <p:spPr>
          <a:xfrm>
            <a:off x="927100" y="5006975"/>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6" name="Line 53"/>
          <p:cNvSpPr/>
          <p:nvPr/>
        </p:nvSpPr>
        <p:spPr>
          <a:xfrm>
            <a:off x="990600" y="5006975"/>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7" name="Line 54"/>
          <p:cNvSpPr/>
          <p:nvPr/>
        </p:nvSpPr>
        <p:spPr>
          <a:xfrm>
            <a:off x="1079500" y="5006975"/>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8" name="Line 55"/>
          <p:cNvSpPr/>
          <p:nvPr/>
        </p:nvSpPr>
        <p:spPr>
          <a:xfrm>
            <a:off x="1282700" y="5006975"/>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19" name="Line 56"/>
          <p:cNvSpPr/>
          <p:nvPr/>
        </p:nvSpPr>
        <p:spPr>
          <a:xfrm>
            <a:off x="1397000" y="5006975"/>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0" name="Line 57"/>
          <p:cNvSpPr/>
          <p:nvPr/>
        </p:nvSpPr>
        <p:spPr>
          <a:xfrm>
            <a:off x="1485900" y="5006975"/>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1" name="Line 58"/>
          <p:cNvSpPr/>
          <p:nvPr/>
        </p:nvSpPr>
        <p:spPr>
          <a:xfrm>
            <a:off x="1447800" y="5006975"/>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2" name="Line 59"/>
          <p:cNvSpPr/>
          <p:nvPr/>
        </p:nvSpPr>
        <p:spPr>
          <a:xfrm>
            <a:off x="1511300" y="5006975"/>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3" name="Line 60"/>
          <p:cNvSpPr/>
          <p:nvPr/>
        </p:nvSpPr>
        <p:spPr>
          <a:xfrm>
            <a:off x="1600200" y="5006975"/>
            <a:ext cx="0" cy="228600"/>
          </a:xfrm>
          <a:prstGeom prst="line">
            <a:avLst/>
          </a:prstGeom>
          <a:ln w="28575" cap="flat" cmpd="sng">
            <a:solidFill>
              <a:schemeClr val="accent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4" name="Line 61"/>
          <p:cNvSpPr/>
          <p:nvPr/>
        </p:nvSpPr>
        <p:spPr>
          <a:xfrm>
            <a:off x="1828800" y="5006975"/>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5" name="Line 62"/>
          <p:cNvSpPr/>
          <p:nvPr/>
        </p:nvSpPr>
        <p:spPr>
          <a:xfrm>
            <a:off x="1892300" y="5006975"/>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6" name="Line 63"/>
          <p:cNvSpPr/>
          <p:nvPr/>
        </p:nvSpPr>
        <p:spPr>
          <a:xfrm>
            <a:off x="1981200" y="5006975"/>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7" name="Line 64"/>
          <p:cNvSpPr/>
          <p:nvPr/>
        </p:nvSpPr>
        <p:spPr>
          <a:xfrm>
            <a:off x="1943100" y="5006975"/>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8" name="Line 65"/>
          <p:cNvSpPr/>
          <p:nvPr/>
        </p:nvSpPr>
        <p:spPr>
          <a:xfrm>
            <a:off x="2006600" y="5006975"/>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29" name="Line 66"/>
          <p:cNvSpPr/>
          <p:nvPr/>
        </p:nvSpPr>
        <p:spPr>
          <a:xfrm>
            <a:off x="2095500" y="5006975"/>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0" name="Line 67"/>
          <p:cNvSpPr/>
          <p:nvPr/>
        </p:nvSpPr>
        <p:spPr>
          <a:xfrm>
            <a:off x="2286000" y="5006975"/>
            <a:ext cx="0" cy="228600"/>
          </a:xfrm>
          <a:prstGeom prst="line">
            <a:avLst/>
          </a:prstGeom>
          <a:ln w="28575" cap="flat" cmpd="sng">
            <a:solidFill>
              <a:srgbClr val="EDE24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1" name="Line 68"/>
          <p:cNvSpPr/>
          <p:nvPr/>
        </p:nvSpPr>
        <p:spPr>
          <a:xfrm>
            <a:off x="2619375" y="5006975"/>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2" name="Line 69"/>
          <p:cNvSpPr/>
          <p:nvPr/>
        </p:nvSpPr>
        <p:spPr>
          <a:xfrm>
            <a:off x="2682875" y="5006975"/>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3" name="Line 70"/>
          <p:cNvSpPr/>
          <p:nvPr/>
        </p:nvSpPr>
        <p:spPr>
          <a:xfrm>
            <a:off x="2771775" y="5006975"/>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4" name="Line 71"/>
          <p:cNvSpPr/>
          <p:nvPr/>
        </p:nvSpPr>
        <p:spPr>
          <a:xfrm>
            <a:off x="2733675" y="5006975"/>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5" name="Line 72"/>
          <p:cNvSpPr/>
          <p:nvPr/>
        </p:nvSpPr>
        <p:spPr>
          <a:xfrm>
            <a:off x="2797175" y="5006975"/>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6" name="Line 73"/>
          <p:cNvSpPr/>
          <p:nvPr/>
        </p:nvSpPr>
        <p:spPr>
          <a:xfrm>
            <a:off x="2886075" y="5006975"/>
            <a:ext cx="0" cy="228600"/>
          </a:xfrm>
          <a:prstGeom prst="line">
            <a:avLst/>
          </a:prstGeom>
          <a:ln w="28575" cap="flat" cmpd="sng">
            <a:solidFill>
              <a:srgbClr val="FF66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7" name="Line 74"/>
          <p:cNvSpPr/>
          <p:nvPr/>
        </p:nvSpPr>
        <p:spPr>
          <a:xfrm>
            <a:off x="3114675" y="5006975"/>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8" name="Line 75"/>
          <p:cNvSpPr/>
          <p:nvPr/>
        </p:nvSpPr>
        <p:spPr>
          <a:xfrm>
            <a:off x="3178175" y="5006975"/>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39" name="Line 76"/>
          <p:cNvSpPr/>
          <p:nvPr/>
        </p:nvSpPr>
        <p:spPr>
          <a:xfrm>
            <a:off x="3482975" y="5006975"/>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0" name="Line 77"/>
          <p:cNvSpPr/>
          <p:nvPr/>
        </p:nvSpPr>
        <p:spPr>
          <a:xfrm>
            <a:off x="3444875" y="5006975"/>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1" name="Line 78"/>
          <p:cNvSpPr/>
          <p:nvPr/>
        </p:nvSpPr>
        <p:spPr>
          <a:xfrm>
            <a:off x="3508375" y="5006975"/>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2" name="Line 79"/>
          <p:cNvSpPr/>
          <p:nvPr/>
        </p:nvSpPr>
        <p:spPr>
          <a:xfrm>
            <a:off x="3597275" y="5006975"/>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3" name="Line 80"/>
          <p:cNvSpPr/>
          <p:nvPr/>
        </p:nvSpPr>
        <p:spPr>
          <a:xfrm>
            <a:off x="4711700" y="50038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4" name="Line 81"/>
          <p:cNvSpPr/>
          <p:nvPr/>
        </p:nvSpPr>
        <p:spPr>
          <a:xfrm>
            <a:off x="5054600" y="50038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5" name="Line 82"/>
          <p:cNvSpPr/>
          <p:nvPr/>
        </p:nvSpPr>
        <p:spPr>
          <a:xfrm>
            <a:off x="5499100" y="50038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6" name="Line 83"/>
          <p:cNvSpPr/>
          <p:nvPr/>
        </p:nvSpPr>
        <p:spPr>
          <a:xfrm>
            <a:off x="5461000" y="50038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7" name="Line 84"/>
          <p:cNvSpPr/>
          <p:nvPr/>
        </p:nvSpPr>
        <p:spPr>
          <a:xfrm>
            <a:off x="6172200" y="50038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8" name="Line 85"/>
          <p:cNvSpPr/>
          <p:nvPr/>
        </p:nvSpPr>
        <p:spPr>
          <a:xfrm>
            <a:off x="6565900" y="5003800"/>
            <a:ext cx="0" cy="228600"/>
          </a:xfrm>
          <a:prstGeom prst="line">
            <a:avLst/>
          </a:prstGeom>
          <a:ln w="28575" cap="flat" cmpd="sng">
            <a:solidFill>
              <a:srgbClr val="FF33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49" name="Line 86"/>
          <p:cNvSpPr/>
          <p:nvPr/>
        </p:nvSpPr>
        <p:spPr>
          <a:xfrm>
            <a:off x="7556500" y="50038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50" name="Line 87"/>
          <p:cNvSpPr/>
          <p:nvPr/>
        </p:nvSpPr>
        <p:spPr>
          <a:xfrm>
            <a:off x="7518400" y="50038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51" name="Line 88"/>
          <p:cNvSpPr/>
          <p:nvPr/>
        </p:nvSpPr>
        <p:spPr>
          <a:xfrm>
            <a:off x="7175500" y="50038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52" name="Line 89"/>
          <p:cNvSpPr/>
          <p:nvPr/>
        </p:nvSpPr>
        <p:spPr>
          <a:xfrm>
            <a:off x="8547100" y="5003800"/>
            <a:ext cx="0" cy="228600"/>
          </a:xfrm>
          <a:prstGeom prst="line">
            <a:avLst/>
          </a:prstGeom>
          <a:ln w="28575" cap="flat" cmpd="sng">
            <a:solidFill>
              <a:srgbClr val="00FF00"/>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353" name="AutoShape 90"/>
          <p:cNvSpPr/>
          <p:nvPr/>
        </p:nvSpPr>
        <p:spPr>
          <a:xfrm rot="5400000">
            <a:off x="2139950" y="3282950"/>
            <a:ext cx="241300" cy="2946400"/>
          </a:xfrm>
          <a:prstGeom prst="leftBrace">
            <a:avLst>
              <a:gd name="adj1" fmla="val 101584"/>
              <a:gd name="adj2" fmla="val 50000"/>
            </a:avLst>
          </a:prstGeom>
          <a:noFill/>
          <a:ln w="28575" cap="flat" cmpd="sng">
            <a:solidFill>
              <a:schemeClr val="tx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54" name="AutoShape 91"/>
          <p:cNvSpPr/>
          <p:nvPr/>
        </p:nvSpPr>
        <p:spPr>
          <a:xfrm rot="5400000">
            <a:off x="6438900" y="2755900"/>
            <a:ext cx="241300" cy="4025900"/>
          </a:xfrm>
          <a:prstGeom prst="leftBrace">
            <a:avLst>
              <a:gd name="adj1" fmla="val 138803"/>
              <a:gd name="adj2" fmla="val 50000"/>
            </a:avLst>
          </a:prstGeom>
          <a:noFill/>
          <a:ln w="28575" cap="flat" cmpd="sng">
            <a:solidFill>
              <a:schemeClr val="tx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55" name="Text Box 92"/>
          <p:cNvSpPr txBox="1"/>
          <p:nvPr/>
        </p:nvSpPr>
        <p:spPr>
          <a:xfrm>
            <a:off x="1165225" y="4040188"/>
            <a:ext cx="2425700" cy="396875"/>
          </a:xfrm>
          <a:prstGeom prst="rect">
            <a:avLst/>
          </a:prstGeom>
          <a:noFill/>
          <a:ln w="9525">
            <a:noFill/>
          </a:ln>
        </p:spPr>
        <p:txBody>
          <a:bodyPr wrap="none" anchor="t">
            <a:spAutoFit/>
          </a:bodyPr>
          <a:p>
            <a:r>
              <a:rPr lang="en-US" altLang="zh-CN" sz="2000" b="1" dirty="0">
                <a:solidFill>
                  <a:schemeClr val="tx2"/>
                </a:solidFill>
                <a:latin typeface="Lucida Sans" panose="020B0602030504020204" pitchFamily="34" charset="0"/>
                <a:ea typeface="宋体" panose="02010600030101010101" pitchFamily="2" charset="-122"/>
              </a:rPr>
              <a:t>Many Small Genes</a:t>
            </a:r>
            <a:endParaRPr lang="en-US" altLang="zh-CN" sz="2000" b="1" dirty="0">
              <a:solidFill>
                <a:schemeClr val="tx2"/>
              </a:solidFill>
              <a:latin typeface="Lucida Sans" panose="020B0602030504020204" pitchFamily="34" charset="0"/>
              <a:ea typeface="宋体" panose="02010600030101010101" pitchFamily="2" charset="-122"/>
            </a:endParaRPr>
          </a:p>
        </p:txBody>
      </p:sp>
      <p:sp>
        <p:nvSpPr>
          <p:cNvPr id="11356" name="Text Box 93"/>
          <p:cNvSpPr txBox="1"/>
          <p:nvPr/>
        </p:nvSpPr>
        <p:spPr>
          <a:xfrm>
            <a:off x="5661025" y="4040188"/>
            <a:ext cx="2017713" cy="396875"/>
          </a:xfrm>
          <a:prstGeom prst="rect">
            <a:avLst/>
          </a:prstGeom>
          <a:noFill/>
          <a:ln w="9525">
            <a:noFill/>
          </a:ln>
        </p:spPr>
        <p:txBody>
          <a:bodyPr wrap="none" anchor="t">
            <a:spAutoFit/>
          </a:bodyPr>
          <a:p>
            <a:r>
              <a:rPr lang="en-US" altLang="zh-CN" sz="2000" b="1" dirty="0">
                <a:solidFill>
                  <a:schemeClr val="tx2"/>
                </a:solidFill>
                <a:latin typeface="Lucida Sans" panose="020B0602030504020204" pitchFamily="34" charset="0"/>
                <a:ea typeface="宋体" panose="02010600030101010101" pitchFamily="2" charset="-122"/>
              </a:rPr>
              <a:t>Two Big Genes</a:t>
            </a:r>
            <a:endParaRPr lang="en-US" altLang="zh-CN" sz="2000" b="1" dirty="0">
              <a:solidFill>
                <a:schemeClr val="tx2"/>
              </a:solidFill>
              <a:latin typeface="Lucida Sans" panose="020B0602030504020204" pitchFamily="34" charset="0"/>
              <a:ea typeface="宋体" panose="02010600030101010101" pitchFamily="2" charset="-122"/>
            </a:endParaRPr>
          </a:p>
        </p:txBody>
      </p:sp>
      <p:sp>
        <p:nvSpPr>
          <p:cNvPr id="11357" name="AutoShape 94"/>
          <p:cNvSpPr/>
          <p:nvPr/>
        </p:nvSpPr>
        <p:spPr>
          <a:xfrm rot="5400000">
            <a:off x="4476750" y="1898650"/>
            <a:ext cx="165100" cy="1435100"/>
          </a:xfrm>
          <a:prstGeom prst="rightBracket">
            <a:avLst>
              <a:gd name="adj" fmla="val 72435"/>
            </a:avLst>
          </a:prstGeom>
          <a:noFill/>
          <a:ln w="28575" cap="flat" cmpd="sng">
            <a:solidFill>
              <a:schemeClr val="bg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58" name="AutoShape 95"/>
          <p:cNvSpPr/>
          <p:nvPr/>
        </p:nvSpPr>
        <p:spPr>
          <a:xfrm rot="5400000">
            <a:off x="6467475" y="1774825"/>
            <a:ext cx="152400" cy="1695450"/>
          </a:xfrm>
          <a:prstGeom prst="rightBracket">
            <a:avLst>
              <a:gd name="adj" fmla="val 92708"/>
            </a:avLst>
          </a:prstGeom>
          <a:noFill/>
          <a:ln w="28575" cap="flat" cmpd="sng">
            <a:solidFill>
              <a:schemeClr val="bg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59" name="AutoShape 96"/>
          <p:cNvSpPr/>
          <p:nvPr/>
        </p:nvSpPr>
        <p:spPr>
          <a:xfrm rot="5400000">
            <a:off x="8129588" y="2239963"/>
            <a:ext cx="152400" cy="760412"/>
          </a:xfrm>
          <a:prstGeom prst="rightBracket">
            <a:avLst>
              <a:gd name="adj" fmla="val 41556"/>
            </a:avLst>
          </a:prstGeom>
          <a:noFill/>
          <a:ln w="28575" cap="flat" cmpd="sng">
            <a:solidFill>
              <a:schemeClr val="bg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60" name="AutoShape 97"/>
          <p:cNvSpPr/>
          <p:nvPr/>
        </p:nvSpPr>
        <p:spPr>
          <a:xfrm rot="5400000">
            <a:off x="4098925" y="5032375"/>
            <a:ext cx="152400" cy="793750"/>
          </a:xfrm>
          <a:prstGeom prst="rightBracket">
            <a:avLst>
              <a:gd name="adj" fmla="val 43402"/>
            </a:avLst>
          </a:prstGeom>
          <a:noFill/>
          <a:ln w="28575" cap="flat" cmpd="sng">
            <a:solidFill>
              <a:schemeClr val="bg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61" name="AutoShape 98"/>
          <p:cNvSpPr/>
          <p:nvPr/>
        </p:nvSpPr>
        <p:spPr>
          <a:xfrm rot="5400000">
            <a:off x="5507038" y="4586288"/>
            <a:ext cx="187325" cy="1679575"/>
          </a:xfrm>
          <a:prstGeom prst="rightBracket">
            <a:avLst>
              <a:gd name="adj" fmla="val 74717"/>
            </a:avLst>
          </a:prstGeom>
          <a:noFill/>
          <a:ln w="28575" cap="flat" cmpd="sng">
            <a:solidFill>
              <a:srgbClr val="FF3300"/>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62" name="AutoShape 99"/>
          <p:cNvSpPr/>
          <p:nvPr/>
        </p:nvSpPr>
        <p:spPr>
          <a:xfrm rot="5400000">
            <a:off x="7808913" y="4800600"/>
            <a:ext cx="163512" cy="1249363"/>
          </a:xfrm>
          <a:prstGeom prst="rightBracket">
            <a:avLst>
              <a:gd name="adj" fmla="val 63637"/>
            </a:avLst>
          </a:prstGeom>
          <a:noFill/>
          <a:ln w="28575" cap="flat" cmpd="sng">
            <a:solidFill>
              <a:srgbClr val="00FF00"/>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63" name="AutoShape 100"/>
          <p:cNvSpPr/>
          <p:nvPr/>
        </p:nvSpPr>
        <p:spPr>
          <a:xfrm rot="5400000">
            <a:off x="6781800" y="5156200"/>
            <a:ext cx="190500" cy="533400"/>
          </a:xfrm>
          <a:prstGeom prst="rightBracket">
            <a:avLst>
              <a:gd name="adj" fmla="val 23333"/>
            </a:avLst>
          </a:prstGeom>
          <a:noFill/>
          <a:ln w="28575" cap="flat" cmpd="sng">
            <a:solidFill>
              <a:schemeClr val="bg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11364" name="Text Box 101"/>
          <p:cNvSpPr txBox="1"/>
          <p:nvPr/>
        </p:nvSpPr>
        <p:spPr>
          <a:xfrm>
            <a:off x="5318125" y="5513388"/>
            <a:ext cx="1071563" cy="396875"/>
          </a:xfrm>
          <a:prstGeom prst="rect">
            <a:avLst/>
          </a:prstGeom>
          <a:noFill/>
          <a:ln w="9525">
            <a:noFill/>
          </a:ln>
        </p:spPr>
        <p:txBody>
          <a:bodyPr wrap="none" anchor="t">
            <a:spAutoFit/>
          </a:bodyPr>
          <a:p>
            <a:r>
              <a:rPr lang="en-US" altLang="zh-CN" sz="2000" b="1" dirty="0">
                <a:solidFill>
                  <a:schemeClr val="tx2"/>
                </a:solidFill>
                <a:latin typeface="Times New Roman" panose="02020603050405020304" pitchFamily="18" charset="0"/>
                <a:ea typeface="宋体" panose="02010600030101010101" pitchFamily="2" charset="-122"/>
              </a:rPr>
              <a:t>Intronic</a:t>
            </a:r>
            <a:endParaRPr lang="en-US" altLang="zh-CN" sz="2000" b="1" dirty="0">
              <a:solidFill>
                <a:schemeClr val="tx2"/>
              </a:solidFill>
              <a:latin typeface="Times New Roman" panose="02020603050405020304" pitchFamily="18" charset="0"/>
              <a:ea typeface="宋体" panose="02010600030101010101" pitchFamily="2" charset="-122"/>
            </a:endParaRPr>
          </a:p>
        </p:txBody>
      </p:sp>
      <p:sp>
        <p:nvSpPr>
          <p:cNvPr id="11365" name="Text Box 102"/>
          <p:cNvSpPr txBox="1"/>
          <p:nvPr/>
        </p:nvSpPr>
        <p:spPr>
          <a:xfrm>
            <a:off x="7569200" y="5529263"/>
            <a:ext cx="1071563" cy="396875"/>
          </a:xfrm>
          <a:prstGeom prst="rect">
            <a:avLst/>
          </a:prstGeom>
          <a:noFill/>
          <a:ln w="9525">
            <a:noFill/>
          </a:ln>
        </p:spPr>
        <p:txBody>
          <a:bodyPr wrap="none" anchor="t">
            <a:spAutoFit/>
          </a:bodyPr>
          <a:p>
            <a:r>
              <a:rPr lang="en-US" altLang="zh-CN" sz="2000" b="1" dirty="0">
                <a:solidFill>
                  <a:schemeClr val="tx2"/>
                </a:solidFill>
                <a:latin typeface="Times New Roman" panose="02020603050405020304" pitchFamily="18" charset="0"/>
                <a:ea typeface="宋体" panose="02010600030101010101" pitchFamily="2" charset="-122"/>
              </a:rPr>
              <a:t>Intronic</a:t>
            </a:r>
            <a:endParaRPr lang="en-US" altLang="zh-CN" sz="2000" b="1" dirty="0">
              <a:solidFill>
                <a:schemeClr val="tx2"/>
              </a:solidFill>
              <a:latin typeface="Times New Roman" panose="02020603050405020304" pitchFamily="18" charset="0"/>
              <a:ea typeface="宋体" panose="02010600030101010101" pitchFamily="2" charset="-122"/>
            </a:endParaRPr>
          </a:p>
        </p:txBody>
      </p:sp>
      <p:sp>
        <p:nvSpPr>
          <p:cNvPr id="11366" name="Text Box 103"/>
          <p:cNvSpPr txBox="1"/>
          <p:nvPr/>
        </p:nvSpPr>
        <p:spPr>
          <a:xfrm>
            <a:off x="3603625" y="5487988"/>
            <a:ext cx="1296988" cy="396875"/>
          </a:xfrm>
          <a:prstGeom prst="rect">
            <a:avLst/>
          </a:prstGeom>
          <a:noFill/>
          <a:ln w="9525">
            <a:noFill/>
          </a:ln>
        </p:spPr>
        <p:txBody>
          <a:bodyPr wrap="none" anchor="t">
            <a:spAutoFit/>
          </a:bodyPr>
          <a:p>
            <a:r>
              <a:rPr lang="en-US" altLang="zh-CN" sz="2000" b="1" dirty="0">
                <a:solidFill>
                  <a:schemeClr val="tx2"/>
                </a:solidFill>
                <a:latin typeface="Times New Roman" panose="02020603050405020304" pitchFamily="18" charset="0"/>
                <a:ea typeface="宋体" panose="02010600030101010101" pitchFamily="2" charset="-122"/>
              </a:rPr>
              <a:t>Intergenic</a:t>
            </a:r>
            <a:endParaRPr lang="en-US" altLang="zh-CN" sz="2000" b="1" dirty="0">
              <a:solidFill>
                <a:schemeClr val="tx2"/>
              </a:solidFill>
              <a:latin typeface="Times New Roman" panose="02020603050405020304" pitchFamily="18" charset="0"/>
              <a:ea typeface="宋体" panose="02010600030101010101" pitchFamily="2" charset="-122"/>
            </a:endParaRPr>
          </a:p>
        </p:txBody>
      </p:sp>
      <p:sp>
        <p:nvSpPr>
          <p:cNvPr id="11367" name="Text Box 104"/>
          <p:cNvSpPr txBox="1"/>
          <p:nvPr/>
        </p:nvSpPr>
        <p:spPr>
          <a:xfrm>
            <a:off x="3965575" y="2659063"/>
            <a:ext cx="1296988" cy="396875"/>
          </a:xfrm>
          <a:prstGeom prst="rect">
            <a:avLst/>
          </a:prstGeom>
          <a:noFill/>
          <a:ln w="9525">
            <a:noFill/>
          </a:ln>
        </p:spPr>
        <p:txBody>
          <a:bodyPr wrap="none" anchor="t">
            <a:spAutoFit/>
          </a:bodyPr>
          <a:p>
            <a:r>
              <a:rPr lang="en-US" altLang="zh-CN" sz="2000" b="1" dirty="0">
                <a:solidFill>
                  <a:schemeClr val="tx2"/>
                </a:solidFill>
                <a:latin typeface="Times New Roman" panose="02020603050405020304" pitchFamily="18" charset="0"/>
                <a:ea typeface="宋体" panose="02010600030101010101" pitchFamily="2" charset="-122"/>
              </a:rPr>
              <a:t>Intergenic</a:t>
            </a:r>
            <a:endParaRPr lang="en-US" altLang="zh-CN" sz="2000" b="1" dirty="0">
              <a:solidFill>
                <a:schemeClr val="tx2"/>
              </a:solidFill>
              <a:latin typeface="Times New Roman" panose="02020603050405020304" pitchFamily="18" charset="0"/>
              <a:ea typeface="宋体" panose="02010600030101010101" pitchFamily="2" charset="-122"/>
            </a:endParaRPr>
          </a:p>
        </p:txBody>
      </p:sp>
      <p:sp>
        <p:nvSpPr>
          <p:cNvPr id="11368" name="Text Box 105"/>
          <p:cNvSpPr txBox="1"/>
          <p:nvPr/>
        </p:nvSpPr>
        <p:spPr>
          <a:xfrm>
            <a:off x="6016625" y="2681288"/>
            <a:ext cx="1296988" cy="396875"/>
          </a:xfrm>
          <a:prstGeom prst="rect">
            <a:avLst/>
          </a:prstGeom>
          <a:noFill/>
          <a:ln w="9525">
            <a:noFill/>
          </a:ln>
        </p:spPr>
        <p:txBody>
          <a:bodyPr wrap="none" anchor="t">
            <a:spAutoFit/>
          </a:bodyPr>
          <a:p>
            <a:r>
              <a:rPr lang="en-US" altLang="zh-CN" sz="2000" b="1" dirty="0">
                <a:solidFill>
                  <a:schemeClr val="tx2"/>
                </a:solidFill>
                <a:latin typeface="Times New Roman" panose="02020603050405020304" pitchFamily="18" charset="0"/>
                <a:ea typeface="宋体" panose="02010600030101010101" pitchFamily="2" charset="-122"/>
              </a:rPr>
              <a:t>Intergenic</a:t>
            </a:r>
            <a:endParaRPr lang="en-US" altLang="zh-CN" sz="2000" b="1" dirty="0">
              <a:solidFill>
                <a:schemeClr val="tx2"/>
              </a:solidFill>
              <a:latin typeface="Times New Roman" panose="02020603050405020304" pitchFamily="18" charset="0"/>
              <a:ea typeface="宋体" panose="02010600030101010101" pitchFamily="2" charset="-122"/>
            </a:endParaRPr>
          </a:p>
        </p:txBody>
      </p:sp>
      <p:sp>
        <p:nvSpPr>
          <p:cNvPr id="11369" name="Text Box 106"/>
          <p:cNvSpPr txBox="1"/>
          <p:nvPr/>
        </p:nvSpPr>
        <p:spPr>
          <a:xfrm>
            <a:off x="7527925" y="2681288"/>
            <a:ext cx="1296988" cy="396875"/>
          </a:xfrm>
          <a:prstGeom prst="rect">
            <a:avLst/>
          </a:prstGeom>
          <a:noFill/>
          <a:ln w="9525">
            <a:noFill/>
          </a:ln>
        </p:spPr>
        <p:txBody>
          <a:bodyPr wrap="none" anchor="t">
            <a:spAutoFit/>
          </a:bodyPr>
          <a:p>
            <a:r>
              <a:rPr lang="en-US" altLang="zh-CN" sz="2000" b="1" dirty="0">
                <a:solidFill>
                  <a:schemeClr val="tx2"/>
                </a:solidFill>
                <a:latin typeface="Times New Roman" panose="02020603050405020304" pitchFamily="18" charset="0"/>
                <a:ea typeface="宋体" panose="02010600030101010101" pitchFamily="2" charset="-122"/>
              </a:rPr>
              <a:t>Intergenic</a:t>
            </a:r>
            <a:endParaRPr lang="en-US" altLang="zh-CN" sz="2000" b="1" dirty="0">
              <a:solidFill>
                <a:schemeClr val="tx2"/>
              </a:solidFill>
              <a:latin typeface="Times New Roman" panose="02020603050405020304" pitchFamily="18" charset="0"/>
              <a:ea typeface="宋体" panose="02010600030101010101" pitchFamily="2" charset="-122"/>
            </a:endParaRPr>
          </a:p>
        </p:txBody>
      </p:sp>
      <p:sp>
        <p:nvSpPr>
          <p:cNvPr id="11370" name="Text Box 107"/>
          <p:cNvSpPr txBox="1"/>
          <p:nvPr/>
        </p:nvSpPr>
        <p:spPr>
          <a:xfrm>
            <a:off x="6343650" y="5526088"/>
            <a:ext cx="1296988" cy="396875"/>
          </a:xfrm>
          <a:prstGeom prst="rect">
            <a:avLst/>
          </a:prstGeom>
          <a:noFill/>
          <a:ln w="9525">
            <a:noFill/>
          </a:ln>
        </p:spPr>
        <p:txBody>
          <a:bodyPr wrap="none" anchor="t">
            <a:spAutoFit/>
          </a:bodyPr>
          <a:p>
            <a:r>
              <a:rPr lang="en-US" altLang="zh-CN" sz="2000" b="1" dirty="0">
                <a:solidFill>
                  <a:schemeClr val="tx2"/>
                </a:solidFill>
                <a:latin typeface="Times New Roman" panose="02020603050405020304" pitchFamily="18" charset="0"/>
                <a:ea typeface="宋体" panose="02010600030101010101" pitchFamily="2" charset="-122"/>
              </a:rPr>
              <a:t>Intergenic</a:t>
            </a:r>
            <a:endParaRPr lang="en-US" altLang="zh-CN" sz="2000" b="1" dirty="0">
              <a:solidFill>
                <a:schemeClr val="tx2"/>
              </a:solidFill>
              <a:latin typeface="Times New Roman" panose="02020603050405020304" pitchFamily="18" charset="0"/>
              <a:ea typeface="宋体" panose="02010600030101010101" pitchFamily="2" charset="-122"/>
            </a:endParaRPr>
          </a:p>
        </p:txBody>
      </p:sp>
      <p:sp>
        <p:nvSpPr>
          <p:cNvPr id="11371" name="Text Box 108"/>
          <p:cNvSpPr txBox="1"/>
          <p:nvPr/>
        </p:nvSpPr>
        <p:spPr>
          <a:xfrm>
            <a:off x="619125" y="2954338"/>
            <a:ext cx="2801938" cy="457200"/>
          </a:xfrm>
          <a:prstGeom prst="rect">
            <a:avLst/>
          </a:prstGeom>
          <a:noFill/>
          <a:ln w="9525">
            <a:noFill/>
          </a:ln>
        </p:spPr>
        <p:txBody>
          <a:bodyPr wrap="none" anchor="t">
            <a:spAutoFit/>
          </a:bodyPr>
          <a:p>
            <a:r>
              <a:rPr lang="en-US" altLang="zh-CN" sz="2400" b="1" dirty="0">
                <a:solidFill>
                  <a:schemeClr val="tx2"/>
                </a:solidFill>
                <a:latin typeface="Lucida Sans" panose="020B0602030504020204" pitchFamily="34" charset="0"/>
                <a:ea typeface="宋体" panose="02010600030101010101" pitchFamily="2" charset="-122"/>
              </a:rPr>
              <a:t>Gene Space ~50%</a:t>
            </a:r>
            <a:endParaRPr lang="en-US" altLang="zh-CN" sz="2400" b="1" dirty="0">
              <a:solidFill>
                <a:schemeClr val="tx2"/>
              </a:solidFill>
              <a:latin typeface="Lucida Sans" panose="020B0602030504020204" pitchFamily="34" charset="0"/>
              <a:ea typeface="宋体" panose="02010600030101010101" pitchFamily="2" charset="-122"/>
            </a:endParaRPr>
          </a:p>
        </p:txBody>
      </p:sp>
      <p:grpSp>
        <p:nvGrpSpPr>
          <p:cNvPr id="11372" name="Group 109"/>
          <p:cNvGrpSpPr/>
          <p:nvPr/>
        </p:nvGrpSpPr>
        <p:grpSpPr>
          <a:xfrm>
            <a:off x="673100" y="3429000"/>
            <a:ext cx="7124700" cy="0"/>
            <a:chOff x="424" y="2160"/>
            <a:chExt cx="4488" cy="0"/>
          </a:xfrm>
        </p:grpSpPr>
        <p:sp>
          <p:nvSpPr>
            <p:cNvPr id="11373" name="Line 110"/>
            <p:cNvSpPr/>
            <p:nvPr/>
          </p:nvSpPr>
          <p:spPr>
            <a:xfrm>
              <a:off x="424" y="2160"/>
              <a:ext cx="2024" cy="0"/>
            </a:xfrm>
            <a:prstGeom prst="line">
              <a:avLst/>
            </a:prstGeom>
            <a:ln w="38100" cap="flat" cmpd="sng">
              <a:solidFill>
                <a:srgbClr val="FFFF00"/>
              </a:solidFill>
              <a:prstDash val="solid"/>
              <a:round/>
              <a:headEnd type="diamond" w="med" len="med"/>
              <a:tailEnd type="diamond" w="med" len="med"/>
            </a:ln>
          </p:spPr>
          <p:txBody>
            <a:bodyPr anchor="t"/>
            <a:p>
              <a:endParaRPr lang="zh-CN" altLang="en-US">
                <a:latin typeface="Arial" panose="020B0604020202020204" pitchFamily="34" charset="0"/>
                <a:ea typeface="宋体" panose="02010600030101010101" pitchFamily="2" charset="-122"/>
              </a:endParaRPr>
            </a:p>
          </p:txBody>
        </p:sp>
        <p:sp>
          <p:nvSpPr>
            <p:cNvPr id="11374" name="Line 111"/>
            <p:cNvSpPr/>
            <p:nvPr/>
          </p:nvSpPr>
          <p:spPr>
            <a:xfrm>
              <a:off x="3280" y="2160"/>
              <a:ext cx="360" cy="0"/>
            </a:xfrm>
            <a:prstGeom prst="line">
              <a:avLst/>
            </a:prstGeom>
            <a:ln w="38100" cap="flat" cmpd="sng">
              <a:solidFill>
                <a:srgbClr val="FF3300"/>
              </a:solidFill>
              <a:prstDash val="solid"/>
              <a:round/>
              <a:headEnd type="diamond" w="med" len="med"/>
              <a:tailEnd type="diamond" w="med" len="med"/>
            </a:ln>
          </p:spPr>
          <p:txBody>
            <a:bodyPr anchor="t"/>
            <a:p>
              <a:endParaRPr lang="zh-CN" altLang="en-US">
                <a:latin typeface="Arial" panose="020B0604020202020204" pitchFamily="34" charset="0"/>
                <a:ea typeface="宋体" panose="02010600030101010101" pitchFamily="2" charset="-122"/>
              </a:endParaRPr>
            </a:p>
          </p:txBody>
        </p:sp>
        <p:sp>
          <p:nvSpPr>
            <p:cNvPr id="11375" name="Line 112"/>
            <p:cNvSpPr/>
            <p:nvPr/>
          </p:nvSpPr>
          <p:spPr>
            <a:xfrm>
              <a:off x="4688" y="2160"/>
              <a:ext cx="224" cy="0"/>
            </a:xfrm>
            <a:prstGeom prst="line">
              <a:avLst/>
            </a:prstGeom>
            <a:ln w="38100" cap="flat" cmpd="sng">
              <a:solidFill>
                <a:srgbClr val="00CC00"/>
              </a:solidFill>
              <a:prstDash val="solid"/>
              <a:round/>
              <a:headEnd type="diamond" w="med" len="med"/>
              <a:tailEnd type="diamond" w="med" len="med"/>
            </a:ln>
          </p:spPr>
          <p:txBody>
            <a:bodyPr anchor="t"/>
            <a:p>
              <a:endParaRPr lang="zh-CN" altLang="en-US">
                <a:latin typeface="Arial" panose="020B0604020202020204" pitchFamily="34" charset="0"/>
                <a:ea typeface="宋体" panose="02010600030101010101" pitchFamily="2" charset="-122"/>
              </a:endParaRPr>
            </a:p>
          </p:txBody>
        </p:sp>
      </p:grpSp>
      <p:grpSp>
        <p:nvGrpSpPr>
          <p:cNvPr id="11376" name="Group 113"/>
          <p:cNvGrpSpPr/>
          <p:nvPr/>
        </p:nvGrpSpPr>
        <p:grpSpPr>
          <a:xfrm>
            <a:off x="803275" y="6188075"/>
            <a:ext cx="7896225" cy="15875"/>
            <a:chOff x="506" y="3898"/>
            <a:chExt cx="4974" cy="10"/>
          </a:xfrm>
        </p:grpSpPr>
        <p:sp>
          <p:nvSpPr>
            <p:cNvPr id="11377" name="Line 114"/>
            <p:cNvSpPr/>
            <p:nvPr/>
          </p:nvSpPr>
          <p:spPr>
            <a:xfrm>
              <a:off x="506" y="3908"/>
              <a:ext cx="2024" cy="0"/>
            </a:xfrm>
            <a:prstGeom prst="line">
              <a:avLst/>
            </a:prstGeom>
            <a:ln w="38100" cap="flat" cmpd="sng">
              <a:solidFill>
                <a:srgbClr val="FFFF00"/>
              </a:solidFill>
              <a:prstDash val="solid"/>
              <a:round/>
              <a:headEnd type="diamond" w="med" len="med"/>
              <a:tailEnd type="diamond" w="med" len="med"/>
            </a:ln>
          </p:spPr>
          <p:txBody>
            <a:bodyPr anchor="t"/>
            <a:p>
              <a:endParaRPr lang="zh-CN" altLang="en-US">
                <a:latin typeface="Arial" panose="020B0604020202020204" pitchFamily="34" charset="0"/>
                <a:ea typeface="宋体" panose="02010600030101010101" pitchFamily="2" charset="-122"/>
              </a:endParaRPr>
            </a:p>
          </p:txBody>
        </p:sp>
        <p:sp>
          <p:nvSpPr>
            <p:cNvPr id="11378" name="Line 115"/>
            <p:cNvSpPr/>
            <p:nvPr/>
          </p:nvSpPr>
          <p:spPr>
            <a:xfrm>
              <a:off x="2710" y="3908"/>
              <a:ext cx="1489" cy="0"/>
            </a:xfrm>
            <a:prstGeom prst="line">
              <a:avLst/>
            </a:prstGeom>
            <a:ln w="38100" cap="flat" cmpd="sng">
              <a:solidFill>
                <a:srgbClr val="FF3300"/>
              </a:solidFill>
              <a:prstDash val="solid"/>
              <a:round/>
              <a:headEnd type="diamond" w="med" len="med"/>
              <a:tailEnd type="diamond" w="med" len="med"/>
            </a:ln>
          </p:spPr>
          <p:txBody>
            <a:bodyPr anchor="t"/>
            <a:p>
              <a:endParaRPr lang="zh-CN" altLang="en-US">
                <a:latin typeface="Arial" panose="020B0604020202020204" pitchFamily="34" charset="0"/>
                <a:ea typeface="宋体" panose="02010600030101010101" pitchFamily="2" charset="-122"/>
              </a:endParaRPr>
            </a:p>
          </p:txBody>
        </p:sp>
        <p:sp>
          <p:nvSpPr>
            <p:cNvPr id="11379" name="Line 116"/>
            <p:cNvSpPr/>
            <p:nvPr/>
          </p:nvSpPr>
          <p:spPr>
            <a:xfrm>
              <a:off x="4435" y="3898"/>
              <a:ext cx="1045" cy="10"/>
            </a:xfrm>
            <a:prstGeom prst="line">
              <a:avLst/>
            </a:prstGeom>
            <a:ln w="38100" cap="flat" cmpd="sng">
              <a:solidFill>
                <a:srgbClr val="00CC00"/>
              </a:solidFill>
              <a:prstDash val="solid"/>
              <a:round/>
              <a:headEnd type="diamond" w="med" len="med"/>
              <a:tailEnd type="diamond" w="med" len="med"/>
            </a:ln>
          </p:spPr>
          <p:txBody>
            <a:bodyPr anchor="t"/>
            <a:p>
              <a:endParaRPr lang="zh-CN" altLang="en-US">
                <a:latin typeface="Arial" panose="020B0604020202020204" pitchFamily="34" charset="0"/>
                <a:ea typeface="宋体" panose="02010600030101010101" pitchFamily="2" charset="-122"/>
              </a:endParaRPr>
            </a:p>
          </p:txBody>
        </p:sp>
      </p:grpSp>
      <p:sp>
        <p:nvSpPr>
          <p:cNvPr id="11380" name="Text Box 117"/>
          <p:cNvSpPr txBox="1"/>
          <p:nvPr/>
        </p:nvSpPr>
        <p:spPr>
          <a:xfrm>
            <a:off x="666750" y="5684838"/>
            <a:ext cx="2801938" cy="457200"/>
          </a:xfrm>
          <a:prstGeom prst="rect">
            <a:avLst/>
          </a:prstGeom>
          <a:noFill/>
          <a:ln w="9525">
            <a:noFill/>
          </a:ln>
        </p:spPr>
        <p:txBody>
          <a:bodyPr wrap="none" anchor="t">
            <a:spAutoFit/>
          </a:bodyPr>
          <a:p>
            <a:r>
              <a:rPr lang="en-US" altLang="zh-CN" sz="2400" b="1" dirty="0">
                <a:solidFill>
                  <a:schemeClr val="tx2"/>
                </a:solidFill>
                <a:latin typeface="Lucida Sans" panose="020B0602030504020204" pitchFamily="34" charset="0"/>
                <a:ea typeface="宋体" panose="02010600030101010101" pitchFamily="2" charset="-122"/>
              </a:rPr>
              <a:t>Gene Space ~90%</a:t>
            </a:r>
            <a:endParaRPr lang="en-US" altLang="zh-CN" sz="2400" b="1" dirty="0">
              <a:solidFill>
                <a:schemeClr val="tx2"/>
              </a:solidFill>
              <a:latin typeface="Lucida Sans" panose="020B0602030504020204" pitchFamily="34" charset="0"/>
              <a:ea typeface="宋体" panose="02010600030101010101" pitchFamily="2"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666" name="标题 1"/>
          <p:cNvSpPr>
            <a:spLocks noGrp="1"/>
          </p:cNvSpPr>
          <p:nvPr>
            <p:ph type="title"/>
          </p:nvPr>
        </p:nvSpPr>
        <p:spPr/>
        <p:txBody>
          <a:bodyPr vert="horz" wrap="square" lIns="91440" tIns="45720" rIns="91440" bIns="45720" anchor="ctr"/>
          <a:p>
            <a:endParaRPr lang="zh-CN" altLang="en-US" dirty="0"/>
          </a:p>
        </p:txBody>
      </p:sp>
      <p:sp>
        <p:nvSpPr>
          <p:cNvPr id="113667" name="内容占位符 2"/>
          <p:cNvSpPr>
            <a:spLocks noGrp="1"/>
          </p:cNvSpPr>
          <p:nvPr>
            <p:ph idx="1"/>
          </p:nvPr>
        </p:nvSpPr>
        <p:spPr/>
        <p:txBody>
          <a:bodyPr vert="horz" wrap="square" lIns="91440" tIns="45720" rIns="91440" bIns="45720" anchor="t"/>
          <a:p>
            <a:pPr eaLnBrk="1" hangingPunct="1">
              <a:lnSpc>
                <a:spcPct val="80000"/>
              </a:lnSpc>
              <a:spcBef>
                <a:spcPct val="50000"/>
              </a:spcBef>
            </a:pPr>
            <a:r>
              <a:rPr lang="en-AU" altLang="zh-CN" dirty="0"/>
              <a:t>Long or large non-coding RNAs (&gt;200nt): </a:t>
            </a:r>
            <a:endParaRPr lang="en-AU" altLang="zh-CN" dirty="0"/>
          </a:p>
          <a:p>
            <a:pPr lvl="1" eaLnBrk="1" hangingPunct="1">
              <a:lnSpc>
                <a:spcPct val="80000"/>
              </a:lnSpc>
              <a:spcBef>
                <a:spcPct val="50000"/>
              </a:spcBef>
            </a:pPr>
            <a:r>
              <a:rPr lang="en-AU" altLang="zh-CN" dirty="0">
                <a:solidFill>
                  <a:srgbClr val="3399FF"/>
                </a:solidFill>
              </a:rPr>
              <a:t>Precursor of small noncoding RNA </a:t>
            </a:r>
            <a:endParaRPr lang="en-AU" altLang="zh-CN" dirty="0">
              <a:solidFill>
                <a:srgbClr val="3399FF"/>
              </a:solidFill>
            </a:endParaRPr>
          </a:p>
          <a:p>
            <a:pPr lvl="1" eaLnBrk="1" hangingPunct="1">
              <a:lnSpc>
                <a:spcPct val="80000"/>
              </a:lnSpc>
              <a:spcBef>
                <a:spcPct val="50000"/>
              </a:spcBef>
            </a:pPr>
            <a:r>
              <a:rPr lang="en-AU" altLang="zh-CN" dirty="0">
                <a:solidFill>
                  <a:srgbClr val="3399FF"/>
                </a:solidFill>
              </a:rPr>
              <a:t>mRNA-like long noncoding RNA </a:t>
            </a:r>
            <a:endParaRPr lang="en-AU" altLang="zh-CN" dirty="0">
              <a:solidFill>
                <a:srgbClr val="3399FF"/>
              </a:solidFill>
            </a:endParaRPr>
          </a:p>
          <a:p>
            <a:pPr lvl="1" eaLnBrk="1" hangingPunct="1">
              <a:lnSpc>
                <a:spcPct val="80000"/>
              </a:lnSpc>
              <a:spcBef>
                <a:spcPct val="50000"/>
              </a:spcBef>
            </a:pPr>
            <a:r>
              <a:rPr lang="en-AU" altLang="zh-CN" dirty="0">
                <a:solidFill>
                  <a:srgbClr val="3399FF"/>
                </a:solidFill>
              </a:rPr>
              <a:t>eTM</a:t>
            </a:r>
            <a:endParaRPr lang="en-AU" altLang="zh-CN" dirty="0">
              <a:solidFill>
                <a:srgbClr val="3399FF"/>
              </a:solidFill>
            </a:endParaRPr>
          </a:p>
          <a:p>
            <a:pPr lvl="1" eaLnBrk="1" hangingPunct="1">
              <a:lnSpc>
                <a:spcPct val="80000"/>
              </a:lnSpc>
              <a:spcBef>
                <a:spcPct val="50000"/>
              </a:spcBef>
            </a:pPr>
            <a:r>
              <a:rPr lang="en-AU" altLang="zh-CN" dirty="0">
                <a:solidFill>
                  <a:srgbClr val="3399FF"/>
                </a:solidFill>
              </a:rPr>
              <a:t>Pol IV- and Pol V-dependent long noncoding RNA (plant-specific)</a:t>
            </a:r>
            <a:endParaRPr lang="en-AU" altLang="zh-CN" dirty="0">
              <a:solidFill>
                <a:srgbClr val="3399FF"/>
              </a:solidFill>
            </a:endParaRPr>
          </a:p>
          <a:p>
            <a:pPr lvl="1" eaLnBrk="1" hangingPunct="1">
              <a:lnSpc>
                <a:spcPct val="80000"/>
              </a:lnSpc>
              <a:spcBef>
                <a:spcPct val="50000"/>
              </a:spcBef>
            </a:pPr>
            <a:r>
              <a:rPr lang="en-AU" altLang="zh-CN" dirty="0">
                <a:solidFill>
                  <a:srgbClr val="3399FF"/>
                </a:solidFill>
              </a:rPr>
              <a:t>Circular RNA</a:t>
            </a:r>
            <a:endParaRPr lang="en-AU" altLang="zh-CN" dirty="0">
              <a:solidFill>
                <a:srgbClr val="3399FF"/>
              </a:solidFill>
            </a:endParaRPr>
          </a:p>
          <a:p>
            <a:pPr lvl="1" eaLnBrk="1" hangingPunct="1">
              <a:lnSpc>
                <a:spcPct val="80000"/>
              </a:lnSpc>
              <a:spcBef>
                <a:spcPct val="50000"/>
              </a:spcBef>
            </a:pPr>
            <a:r>
              <a:rPr lang="en-AU" altLang="zh-CN" dirty="0">
                <a:solidFill>
                  <a:srgbClr val="3399FF"/>
                </a:solidFill>
              </a:rPr>
              <a:t>……</a:t>
            </a:r>
            <a:endParaRPr lang="en-AU" altLang="zh-CN" dirty="0">
              <a:solidFill>
                <a:srgbClr val="3399FF"/>
              </a:solidFill>
            </a:endParaRPr>
          </a:p>
          <a:p>
            <a:endParaRPr lang="zh-CN"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5" name="Rectangle 2"/>
          <p:cNvSpPr>
            <a:spLocks noGrp="1"/>
          </p:cNvSpPr>
          <p:nvPr>
            <p:ph type="title"/>
          </p:nvPr>
        </p:nvSpPr>
        <p:spPr/>
        <p:txBody>
          <a:bodyPr wrap="square" lIns="91440" tIns="45720" rIns="91440" bIns="45720" anchor="ctr"/>
          <a:p>
            <a:endParaRPr lang="zh-CN" altLang="zh-CN" dirty="0"/>
          </a:p>
        </p:txBody>
      </p:sp>
      <p:sp>
        <p:nvSpPr>
          <p:cNvPr id="82946" name="Rectangle 3"/>
          <p:cNvSpPr>
            <a:spLocks noGrp="1"/>
          </p:cNvSpPr>
          <p:nvPr>
            <p:ph idx="1"/>
          </p:nvPr>
        </p:nvSpPr>
        <p:spPr/>
        <p:txBody>
          <a:bodyPr wrap="square" lIns="91440" tIns="45720" rIns="91440" bIns="45720" anchor="t"/>
          <a:p>
            <a:endParaRPr lang="zh-CN" altLang="zh-CN" dirty="0"/>
          </a:p>
        </p:txBody>
      </p:sp>
      <p:pic>
        <p:nvPicPr>
          <p:cNvPr id="3" name="图片 2" descr="9.6"/>
          <p:cNvPicPr>
            <a:picLocks noChangeAspect="1"/>
          </p:cNvPicPr>
          <p:nvPr/>
        </p:nvPicPr>
        <p:blipFill>
          <a:blip r:embed="rId1"/>
          <a:stretch>
            <a:fillRect/>
          </a:stretch>
        </p:blipFill>
        <p:spPr>
          <a:xfrm>
            <a:off x="2267585" y="260350"/>
            <a:ext cx="4375150" cy="635825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6801" name="Object 2"/>
          <p:cNvGraphicFramePr>
            <a:graphicFrameLocks noChangeAspect="1"/>
          </p:cNvGraphicFramePr>
          <p:nvPr/>
        </p:nvGraphicFramePr>
        <p:xfrm>
          <a:off x="698500" y="3089275"/>
          <a:ext cx="2778125" cy="1568450"/>
        </p:xfrm>
        <a:graphic>
          <a:graphicData uri="http://schemas.openxmlformats.org/presentationml/2006/ole">
            <mc:AlternateContent xmlns:mc="http://schemas.openxmlformats.org/markup-compatibility/2006">
              <mc:Choice xmlns:v="urn:schemas-microsoft-com:vml" Requires="v">
                <p:oleObj spid="_x0000_s3077" name="" r:id="rId1" imgW="5576570" imgH="3155315" progId="Excel.Chart.8">
                  <p:embed/>
                </p:oleObj>
              </mc:Choice>
              <mc:Fallback>
                <p:oleObj name="" r:id="rId1" imgW="5576570" imgH="3155315" progId="Excel.Chart.8">
                  <p:embed/>
                  <p:pic>
                    <p:nvPicPr>
                      <p:cNvPr id="0" name="图片 3076"/>
                      <p:cNvPicPr/>
                      <p:nvPr/>
                    </p:nvPicPr>
                    <p:blipFill>
                      <a:blip r:embed="rId2"/>
                      <a:stretch>
                        <a:fillRect/>
                      </a:stretch>
                    </p:blipFill>
                    <p:spPr>
                      <a:xfrm>
                        <a:off x="698500" y="3089275"/>
                        <a:ext cx="2778125" cy="1568450"/>
                      </a:xfrm>
                      <a:prstGeom prst="rect">
                        <a:avLst/>
                      </a:prstGeom>
                      <a:noFill/>
                      <a:ln w="38100">
                        <a:noFill/>
                        <a:miter/>
                      </a:ln>
                    </p:spPr>
                  </p:pic>
                </p:oleObj>
              </mc:Fallback>
            </mc:AlternateContent>
          </a:graphicData>
        </a:graphic>
      </p:graphicFrame>
      <p:grpSp>
        <p:nvGrpSpPr>
          <p:cNvPr id="76802" name="Group 588"/>
          <p:cNvGrpSpPr/>
          <p:nvPr/>
        </p:nvGrpSpPr>
        <p:grpSpPr>
          <a:xfrm>
            <a:off x="936625" y="4660900"/>
            <a:ext cx="2511425" cy="266700"/>
            <a:chOff x="2442" y="2646"/>
            <a:chExt cx="1582" cy="168"/>
          </a:xfrm>
        </p:grpSpPr>
        <p:sp>
          <p:nvSpPr>
            <p:cNvPr id="76803" name="Oval 564"/>
            <p:cNvSpPr/>
            <p:nvPr/>
          </p:nvSpPr>
          <p:spPr>
            <a:xfrm>
              <a:off x="3851" y="2646"/>
              <a:ext cx="173" cy="168"/>
            </a:xfrm>
            <a:prstGeom prst="ellipse">
              <a:avLst/>
            </a:prstGeom>
            <a:noFill/>
            <a:ln w="38100" cap="flat" cmpd="sng">
              <a:solidFill>
                <a:schemeClr val="tx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804" name="Line 565"/>
            <p:cNvSpPr/>
            <p:nvPr/>
          </p:nvSpPr>
          <p:spPr>
            <a:xfrm>
              <a:off x="2487" y="2689"/>
              <a:ext cx="1379" cy="0"/>
            </a:xfrm>
            <a:prstGeom prst="line">
              <a:avLst/>
            </a:prstGeom>
            <a:ln w="381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05" name="Line 566"/>
            <p:cNvSpPr/>
            <p:nvPr/>
          </p:nvSpPr>
          <p:spPr>
            <a:xfrm>
              <a:off x="2442" y="2783"/>
              <a:ext cx="1434" cy="0"/>
            </a:xfrm>
            <a:prstGeom prst="line">
              <a:avLst/>
            </a:prstGeom>
            <a:ln w="381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nvGrpSpPr>
            <p:cNvPr id="76806" name="Group 567"/>
            <p:cNvGrpSpPr/>
            <p:nvPr/>
          </p:nvGrpSpPr>
          <p:grpSpPr>
            <a:xfrm>
              <a:off x="2482" y="2689"/>
              <a:ext cx="1360" cy="94"/>
              <a:chOff x="997" y="3052"/>
              <a:chExt cx="963" cy="94"/>
            </a:xfrm>
          </p:grpSpPr>
          <p:sp>
            <p:nvSpPr>
              <p:cNvPr id="76807" name="Line 568"/>
              <p:cNvSpPr/>
              <p:nvPr/>
            </p:nvSpPr>
            <p:spPr>
              <a:xfrm>
                <a:off x="1748"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08" name="Line 569"/>
              <p:cNvSpPr/>
              <p:nvPr/>
            </p:nvSpPr>
            <p:spPr>
              <a:xfrm>
                <a:off x="1644"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09" name="Line 570"/>
              <p:cNvSpPr/>
              <p:nvPr/>
            </p:nvSpPr>
            <p:spPr>
              <a:xfrm>
                <a:off x="1540"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0" name="Line 571"/>
              <p:cNvSpPr/>
              <p:nvPr/>
            </p:nvSpPr>
            <p:spPr>
              <a:xfrm>
                <a:off x="1435"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1" name="Line 572"/>
              <p:cNvSpPr/>
              <p:nvPr/>
            </p:nvSpPr>
            <p:spPr>
              <a:xfrm>
                <a:off x="1330"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2" name="Line 573"/>
              <p:cNvSpPr/>
              <p:nvPr/>
            </p:nvSpPr>
            <p:spPr>
              <a:xfrm>
                <a:off x="1225"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3" name="Line 574"/>
              <p:cNvSpPr/>
              <p:nvPr/>
            </p:nvSpPr>
            <p:spPr>
              <a:xfrm>
                <a:off x="1121"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4" name="Line 575"/>
              <p:cNvSpPr/>
              <p:nvPr/>
            </p:nvSpPr>
            <p:spPr>
              <a:xfrm>
                <a:off x="1017" y="3052"/>
                <a:ext cx="105"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5" name="Line 576"/>
              <p:cNvSpPr/>
              <p:nvPr/>
            </p:nvSpPr>
            <p:spPr>
              <a:xfrm>
                <a:off x="1854" y="3052"/>
                <a:ext cx="106"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6" name="Line 577"/>
              <p:cNvSpPr/>
              <p:nvPr/>
            </p:nvSpPr>
            <p:spPr>
              <a:xfrm rot="10800000">
                <a:off x="1729" y="3146"/>
                <a:ext cx="106"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7" name="Line 578"/>
              <p:cNvSpPr/>
              <p:nvPr/>
            </p:nvSpPr>
            <p:spPr>
              <a:xfrm rot="10800000">
                <a:off x="1625" y="3146"/>
                <a:ext cx="105"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8" name="Line 579"/>
              <p:cNvSpPr/>
              <p:nvPr/>
            </p:nvSpPr>
            <p:spPr>
              <a:xfrm rot="10800000">
                <a:off x="1521" y="3146"/>
                <a:ext cx="106"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19" name="Line 580"/>
              <p:cNvSpPr/>
              <p:nvPr/>
            </p:nvSpPr>
            <p:spPr>
              <a:xfrm rot="10800000">
                <a:off x="1416" y="3146"/>
                <a:ext cx="105"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20" name="Line 581"/>
              <p:cNvSpPr/>
              <p:nvPr/>
            </p:nvSpPr>
            <p:spPr>
              <a:xfrm rot="10800000">
                <a:off x="1311" y="3146"/>
                <a:ext cx="105"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21" name="Line 582"/>
              <p:cNvSpPr/>
              <p:nvPr/>
            </p:nvSpPr>
            <p:spPr>
              <a:xfrm rot="10800000">
                <a:off x="1206" y="3146"/>
                <a:ext cx="106"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22" name="Line 583"/>
              <p:cNvSpPr/>
              <p:nvPr/>
            </p:nvSpPr>
            <p:spPr>
              <a:xfrm rot="10800000">
                <a:off x="1102" y="3146"/>
                <a:ext cx="105"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23" name="Line 584"/>
              <p:cNvSpPr/>
              <p:nvPr/>
            </p:nvSpPr>
            <p:spPr>
              <a:xfrm rot="10800000">
                <a:off x="997" y="3146"/>
                <a:ext cx="106"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24" name="Line 585"/>
              <p:cNvSpPr/>
              <p:nvPr/>
            </p:nvSpPr>
            <p:spPr>
              <a:xfrm rot="10800000">
                <a:off x="1835" y="3146"/>
                <a:ext cx="105"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6825" name="Rectangle 586"/>
            <p:cNvSpPr/>
            <p:nvPr/>
          </p:nvSpPr>
          <p:spPr>
            <a:xfrm>
              <a:off x="3837" y="2699"/>
              <a:ext cx="63" cy="74"/>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grpSp>
      <p:grpSp>
        <p:nvGrpSpPr>
          <p:cNvPr id="76826" name="Group 654"/>
          <p:cNvGrpSpPr/>
          <p:nvPr/>
        </p:nvGrpSpPr>
        <p:grpSpPr>
          <a:xfrm>
            <a:off x="1285875" y="3181350"/>
            <a:ext cx="1882775" cy="1135063"/>
            <a:chOff x="810" y="1928"/>
            <a:chExt cx="1186" cy="715"/>
          </a:xfrm>
        </p:grpSpPr>
        <p:sp>
          <p:nvSpPr>
            <p:cNvPr id="76827" name="Line 589"/>
            <p:cNvSpPr/>
            <p:nvPr/>
          </p:nvSpPr>
          <p:spPr>
            <a:xfrm>
              <a:off x="810"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28" name="Line 590"/>
            <p:cNvSpPr/>
            <p:nvPr/>
          </p:nvSpPr>
          <p:spPr>
            <a:xfrm>
              <a:off x="957"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29" name="Line 591"/>
            <p:cNvSpPr/>
            <p:nvPr/>
          </p:nvSpPr>
          <p:spPr>
            <a:xfrm>
              <a:off x="1107"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30" name="Line 592"/>
            <p:cNvSpPr/>
            <p:nvPr/>
          </p:nvSpPr>
          <p:spPr>
            <a:xfrm>
              <a:off x="1253"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31" name="Line 593"/>
            <p:cNvSpPr/>
            <p:nvPr/>
          </p:nvSpPr>
          <p:spPr>
            <a:xfrm>
              <a:off x="1403"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32" name="Line 594"/>
            <p:cNvSpPr/>
            <p:nvPr/>
          </p:nvSpPr>
          <p:spPr>
            <a:xfrm>
              <a:off x="1553"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33" name="Line 595"/>
            <p:cNvSpPr/>
            <p:nvPr/>
          </p:nvSpPr>
          <p:spPr>
            <a:xfrm>
              <a:off x="1699"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34" name="Line 596"/>
            <p:cNvSpPr/>
            <p:nvPr/>
          </p:nvSpPr>
          <p:spPr>
            <a:xfrm>
              <a:off x="1846"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35" name="Line 597"/>
            <p:cNvSpPr/>
            <p:nvPr/>
          </p:nvSpPr>
          <p:spPr>
            <a:xfrm>
              <a:off x="1996" y="1928"/>
              <a:ext cx="0" cy="715"/>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6836" name="Text Box 138"/>
          <p:cNvSpPr txBox="1"/>
          <p:nvPr/>
        </p:nvSpPr>
        <p:spPr>
          <a:xfrm>
            <a:off x="788988" y="717550"/>
            <a:ext cx="246062" cy="152400"/>
          </a:xfrm>
          <a:prstGeom prst="rect">
            <a:avLst/>
          </a:prstGeom>
          <a:noFill/>
          <a:ln w="9525">
            <a:noFill/>
          </a:ln>
        </p:spPr>
        <p:txBody>
          <a:bodyPr lIns="0" tIns="0" rIns="0" bIns="0" anchor="t">
            <a:spAutoFit/>
          </a:bodyPr>
          <a:p>
            <a:pPr>
              <a:spcBef>
                <a:spcPct val="50000"/>
              </a:spcBef>
            </a:pPr>
            <a:r>
              <a:rPr lang="en-AU" altLang="zh-CN" b="1" dirty="0">
                <a:latin typeface="Times New Roman" panose="02020603050405020304" pitchFamily="18" charset="0"/>
                <a:ea typeface="宋体" panose="02010600030101010101" pitchFamily="2" charset="-122"/>
              </a:rPr>
              <a:t>A</a:t>
            </a:r>
            <a:endParaRPr lang="en-AU" altLang="zh-CN" b="1" dirty="0">
              <a:latin typeface="Times New Roman" panose="02020603050405020304" pitchFamily="18" charset="0"/>
              <a:ea typeface="宋体" panose="02010600030101010101" pitchFamily="2" charset="-122"/>
            </a:endParaRPr>
          </a:p>
        </p:txBody>
      </p:sp>
      <p:sp>
        <p:nvSpPr>
          <p:cNvPr id="76837" name="Text Box 139"/>
          <p:cNvSpPr txBox="1"/>
          <p:nvPr/>
        </p:nvSpPr>
        <p:spPr>
          <a:xfrm>
            <a:off x="788988" y="3003550"/>
            <a:ext cx="246062" cy="152400"/>
          </a:xfrm>
          <a:prstGeom prst="rect">
            <a:avLst/>
          </a:prstGeom>
          <a:noFill/>
          <a:ln w="9525">
            <a:noFill/>
          </a:ln>
        </p:spPr>
        <p:txBody>
          <a:bodyPr lIns="0" tIns="0" rIns="0" bIns="0" anchor="t">
            <a:spAutoFit/>
          </a:bodyPr>
          <a:p>
            <a:pPr>
              <a:spcBef>
                <a:spcPct val="50000"/>
              </a:spcBef>
            </a:pPr>
            <a:r>
              <a:rPr lang="en-AU" altLang="zh-CN" b="1" dirty="0">
                <a:latin typeface="Times New Roman" panose="02020603050405020304" pitchFamily="18" charset="0"/>
                <a:ea typeface="宋体" panose="02010600030101010101" pitchFamily="2" charset="-122"/>
              </a:rPr>
              <a:t>C</a:t>
            </a:r>
            <a:endParaRPr lang="en-AU" altLang="zh-CN" b="1" dirty="0">
              <a:latin typeface="Times New Roman" panose="02020603050405020304" pitchFamily="18" charset="0"/>
              <a:ea typeface="宋体" panose="02010600030101010101" pitchFamily="2" charset="-122"/>
            </a:endParaRPr>
          </a:p>
        </p:txBody>
      </p:sp>
      <p:graphicFrame>
        <p:nvGraphicFramePr>
          <p:cNvPr id="76838" name="Object 3"/>
          <p:cNvGraphicFramePr>
            <a:graphicFrameLocks noChangeAspect="1"/>
          </p:cNvGraphicFramePr>
          <p:nvPr/>
        </p:nvGraphicFramePr>
        <p:xfrm>
          <a:off x="654050" y="841375"/>
          <a:ext cx="2824163" cy="1595438"/>
        </p:xfrm>
        <a:graphic>
          <a:graphicData uri="http://schemas.openxmlformats.org/presentationml/2006/ole">
            <mc:AlternateContent xmlns:mc="http://schemas.openxmlformats.org/markup-compatibility/2006">
              <mc:Choice xmlns:v="urn:schemas-microsoft-com:vml" Requires="v">
                <p:oleObj spid="_x0000_s3078" name="" r:id="rId3" imgW="5576570" imgH="3155315" progId="Excel.Chart.8">
                  <p:embed/>
                </p:oleObj>
              </mc:Choice>
              <mc:Fallback>
                <p:oleObj name="" r:id="rId3" imgW="5576570" imgH="3155315" progId="Excel.Chart.8">
                  <p:embed/>
                  <p:pic>
                    <p:nvPicPr>
                      <p:cNvPr id="0" name="图片 3077"/>
                      <p:cNvPicPr/>
                      <p:nvPr/>
                    </p:nvPicPr>
                    <p:blipFill>
                      <a:blip r:embed="rId4"/>
                      <a:stretch>
                        <a:fillRect/>
                      </a:stretch>
                    </p:blipFill>
                    <p:spPr>
                      <a:xfrm>
                        <a:off x="654050" y="841375"/>
                        <a:ext cx="2824163" cy="1595438"/>
                      </a:xfrm>
                      <a:prstGeom prst="rect">
                        <a:avLst/>
                      </a:prstGeom>
                      <a:noFill/>
                      <a:ln w="38100">
                        <a:noFill/>
                        <a:miter/>
                      </a:ln>
                    </p:spPr>
                  </p:pic>
                </p:oleObj>
              </mc:Fallback>
            </mc:AlternateContent>
          </a:graphicData>
        </a:graphic>
      </p:graphicFrame>
      <p:grpSp>
        <p:nvGrpSpPr>
          <p:cNvPr id="76839" name="Group 634"/>
          <p:cNvGrpSpPr/>
          <p:nvPr/>
        </p:nvGrpSpPr>
        <p:grpSpPr>
          <a:xfrm>
            <a:off x="855663" y="2449513"/>
            <a:ext cx="2874962" cy="266700"/>
            <a:chOff x="2349" y="1353"/>
            <a:chExt cx="1811" cy="168"/>
          </a:xfrm>
        </p:grpSpPr>
        <p:sp>
          <p:nvSpPr>
            <p:cNvPr id="76840" name="Oval 603"/>
            <p:cNvSpPr/>
            <p:nvPr/>
          </p:nvSpPr>
          <p:spPr>
            <a:xfrm>
              <a:off x="3957" y="1353"/>
              <a:ext cx="203" cy="168"/>
            </a:xfrm>
            <a:prstGeom prst="ellipse">
              <a:avLst/>
            </a:prstGeom>
            <a:noFill/>
            <a:ln w="38100" cap="flat" cmpd="sng">
              <a:solidFill>
                <a:schemeClr val="tx1"/>
              </a:solidFill>
              <a:prstDash val="solid"/>
              <a:round/>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841" name="Line 604"/>
            <p:cNvSpPr/>
            <p:nvPr/>
          </p:nvSpPr>
          <p:spPr>
            <a:xfrm>
              <a:off x="2399" y="1396"/>
              <a:ext cx="1575" cy="0"/>
            </a:xfrm>
            <a:prstGeom prst="line">
              <a:avLst/>
            </a:prstGeom>
            <a:ln w="381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42" name="Line 605"/>
            <p:cNvSpPr/>
            <p:nvPr/>
          </p:nvSpPr>
          <p:spPr>
            <a:xfrm>
              <a:off x="2349" y="1490"/>
              <a:ext cx="1637" cy="0"/>
            </a:xfrm>
            <a:prstGeom prst="line">
              <a:avLst/>
            </a:prstGeom>
            <a:ln w="38100" cap="flat" cmpd="sng">
              <a:solidFill>
                <a:schemeClr val="tx1"/>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43" name="Line 606"/>
            <p:cNvSpPr/>
            <p:nvPr/>
          </p:nvSpPr>
          <p:spPr>
            <a:xfrm>
              <a:off x="3696" y="1396"/>
              <a:ext cx="129" cy="0"/>
            </a:xfrm>
            <a:prstGeom prst="line">
              <a:avLst/>
            </a:prstGeom>
            <a:ln w="38100" cap="flat" cmpd="sng">
              <a:solidFill>
                <a:srgbClr val="00FF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44" name="Line 609"/>
            <p:cNvSpPr/>
            <p:nvPr/>
          </p:nvSpPr>
          <p:spPr>
            <a:xfrm>
              <a:off x="3569" y="1396"/>
              <a:ext cx="129"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45" name="Line 610"/>
            <p:cNvSpPr/>
            <p:nvPr/>
          </p:nvSpPr>
          <p:spPr>
            <a:xfrm>
              <a:off x="3441" y="1396"/>
              <a:ext cx="130"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46" name="Line 611"/>
            <p:cNvSpPr/>
            <p:nvPr/>
          </p:nvSpPr>
          <p:spPr>
            <a:xfrm>
              <a:off x="3313" y="1396"/>
              <a:ext cx="130"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47" name="Line 612"/>
            <p:cNvSpPr/>
            <p:nvPr/>
          </p:nvSpPr>
          <p:spPr>
            <a:xfrm>
              <a:off x="3185" y="1396"/>
              <a:ext cx="129"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48" name="Line 613"/>
            <p:cNvSpPr/>
            <p:nvPr/>
          </p:nvSpPr>
          <p:spPr>
            <a:xfrm>
              <a:off x="3057" y="1396"/>
              <a:ext cx="129"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49" name="Line 614"/>
            <p:cNvSpPr/>
            <p:nvPr/>
          </p:nvSpPr>
          <p:spPr>
            <a:xfrm>
              <a:off x="2929" y="1396"/>
              <a:ext cx="130"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0" name="Line 615"/>
            <p:cNvSpPr/>
            <p:nvPr/>
          </p:nvSpPr>
          <p:spPr>
            <a:xfrm>
              <a:off x="2802" y="1396"/>
              <a:ext cx="129"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1" name="Line 616"/>
            <p:cNvSpPr/>
            <p:nvPr/>
          </p:nvSpPr>
          <p:spPr>
            <a:xfrm>
              <a:off x="2678" y="1396"/>
              <a:ext cx="129"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2" name="Line 617"/>
            <p:cNvSpPr/>
            <p:nvPr/>
          </p:nvSpPr>
          <p:spPr>
            <a:xfrm>
              <a:off x="2551" y="1396"/>
              <a:ext cx="129"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3" name="Line 618"/>
            <p:cNvSpPr/>
            <p:nvPr/>
          </p:nvSpPr>
          <p:spPr>
            <a:xfrm>
              <a:off x="2422" y="1396"/>
              <a:ext cx="130"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4" name="Line 619"/>
            <p:cNvSpPr/>
            <p:nvPr/>
          </p:nvSpPr>
          <p:spPr>
            <a:xfrm>
              <a:off x="3825" y="1396"/>
              <a:ext cx="130" cy="0"/>
            </a:xfrm>
            <a:prstGeom prst="line">
              <a:avLst/>
            </a:prstGeom>
            <a:ln w="38100" cap="flat" cmpd="sng">
              <a:solidFill>
                <a:srgbClr val="FF00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5" name="Line 620"/>
            <p:cNvSpPr/>
            <p:nvPr/>
          </p:nvSpPr>
          <p:spPr>
            <a:xfrm rot="10800000">
              <a:off x="3672" y="1490"/>
              <a:ext cx="130" cy="0"/>
            </a:xfrm>
            <a:prstGeom prst="line">
              <a:avLst/>
            </a:prstGeom>
            <a:ln w="38100" cap="flat" cmpd="sng">
              <a:solidFill>
                <a:srgbClr val="FF6600"/>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6" name="Line 621"/>
            <p:cNvSpPr/>
            <p:nvPr/>
          </p:nvSpPr>
          <p:spPr>
            <a:xfrm rot="10800000">
              <a:off x="3545" y="1490"/>
              <a:ext cx="129"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7" name="Line 622"/>
            <p:cNvSpPr/>
            <p:nvPr/>
          </p:nvSpPr>
          <p:spPr>
            <a:xfrm rot="10800000">
              <a:off x="3418" y="1490"/>
              <a:ext cx="130"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8" name="Line 623"/>
            <p:cNvSpPr/>
            <p:nvPr/>
          </p:nvSpPr>
          <p:spPr>
            <a:xfrm rot="10800000">
              <a:off x="3290" y="1490"/>
              <a:ext cx="128"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59" name="Line 624"/>
            <p:cNvSpPr/>
            <p:nvPr/>
          </p:nvSpPr>
          <p:spPr>
            <a:xfrm rot="10800000">
              <a:off x="3162" y="1490"/>
              <a:ext cx="128"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0" name="Line 625"/>
            <p:cNvSpPr/>
            <p:nvPr/>
          </p:nvSpPr>
          <p:spPr>
            <a:xfrm rot="10800000">
              <a:off x="3033" y="1490"/>
              <a:ext cx="130"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1" name="Line 626"/>
            <p:cNvSpPr/>
            <p:nvPr/>
          </p:nvSpPr>
          <p:spPr>
            <a:xfrm rot="10800000">
              <a:off x="2906" y="1490"/>
              <a:ext cx="129"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2" name="Line 627"/>
            <p:cNvSpPr/>
            <p:nvPr/>
          </p:nvSpPr>
          <p:spPr>
            <a:xfrm rot="10800000">
              <a:off x="2778" y="1490"/>
              <a:ext cx="129"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3" name="Line 628"/>
            <p:cNvSpPr/>
            <p:nvPr/>
          </p:nvSpPr>
          <p:spPr>
            <a:xfrm rot="10800000">
              <a:off x="2654" y="1490"/>
              <a:ext cx="129"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4" name="Line 629"/>
            <p:cNvSpPr/>
            <p:nvPr/>
          </p:nvSpPr>
          <p:spPr>
            <a:xfrm rot="10800000">
              <a:off x="2527" y="1490"/>
              <a:ext cx="130"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5" name="Line 630"/>
            <p:cNvSpPr/>
            <p:nvPr/>
          </p:nvSpPr>
          <p:spPr>
            <a:xfrm rot="10800000">
              <a:off x="2399" y="1490"/>
              <a:ext cx="128"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6" name="Line 631"/>
            <p:cNvSpPr/>
            <p:nvPr/>
          </p:nvSpPr>
          <p:spPr>
            <a:xfrm rot="10800000">
              <a:off x="3802" y="1490"/>
              <a:ext cx="128" cy="0"/>
            </a:xfrm>
            <a:prstGeom prst="line">
              <a:avLst/>
            </a:prstGeom>
            <a:ln w="38100" cap="flat" cmpd="sng">
              <a:solidFill>
                <a:srgbClr val="0000FF"/>
              </a:solidFill>
              <a:prstDash val="solid"/>
              <a:round/>
              <a:headEnd type="none" w="med" len="med"/>
              <a:tailEnd type="triangle" w="med" len="med"/>
            </a:ln>
          </p:spPr>
          <p:txBody>
            <a:bodyPr anchor="t"/>
            <a:p>
              <a:endParaRPr lang="zh-CN" altLang="en-US">
                <a:latin typeface="Arial" panose="020B0604020202020204" pitchFamily="34" charset="0"/>
                <a:ea typeface="宋体" panose="02010600030101010101" pitchFamily="2" charset="-122"/>
              </a:endParaRPr>
            </a:p>
          </p:txBody>
        </p:sp>
        <p:sp>
          <p:nvSpPr>
            <p:cNvPr id="76867" name="Rectangle 632"/>
            <p:cNvSpPr/>
            <p:nvPr/>
          </p:nvSpPr>
          <p:spPr>
            <a:xfrm>
              <a:off x="3940" y="1406"/>
              <a:ext cx="75" cy="74"/>
            </a:xfrm>
            <a:prstGeom prst="rect">
              <a:avLst/>
            </a:prstGeom>
            <a:solidFill>
              <a:schemeClr val="bg1"/>
            </a:solidFill>
            <a:ln w="9525" cap="flat" cmpd="sng">
              <a:solidFill>
                <a:schemeClr val="bg1"/>
              </a:solidFill>
              <a:prstDash val="solid"/>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grpSp>
      <p:grpSp>
        <p:nvGrpSpPr>
          <p:cNvPr id="76868" name="Group 651"/>
          <p:cNvGrpSpPr/>
          <p:nvPr/>
        </p:nvGrpSpPr>
        <p:grpSpPr>
          <a:xfrm>
            <a:off x="1176338" y="995363"/>
            <a:ext cx="2214562" cy="1209675"/>
            <a:chOff x="2536" y="784"/>
            <a:chExt cx="1395" cy="84"/>
          </a:xfrm>
        </p:grpSpPr>
        <p:sp>
          <p:nvSpPr>
            <p:cNvPr id="76869" name="Line 637"/>
            <p:cNvSpPr/>
            <p:nvPr/>
          </p:nvSpPr>
          <p:spPr>
            <a:xfrm>
              <a:off x="2536"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0" name="Line 638"/>
            <p:cNvSpPr/>
            <p:nvPr/>
          </p:nvSpPr>
          <p:spPr>
            <a:xfrm>
              <a:off x="2662"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1" name="Line 639"/>
            <p:cNvSpPr/>
            <p:nvPr/>
          </p:nvSpPr>
          <p:spPr>
            <a:xfrm>
              <a:off x="2788"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2" name="Line 640"/>
            <p:cNvSpPr/>
            <p:nvPr/>
          </p:nvSpPr>
          <p:spPr>
            <a:xfrm>
              <a:off x="2913"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3" name="Line 641"/>
            <p:cNvSpPr/>
            <p:nvPr/>
          </p:nvSpPr>
          <p:spPr>
            <a:xfrm>
              <a:off x="3039"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4" name="Line 642"/>
            <p:cNvSpPr/>
            <p:nvPr/>
          </p:nvSpPr>
          <p:spPr>
            <a:xfrm>
              <a:off x="3307"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5" name="Line 643"/>
            <p:cNvSpPr/>
            <p:nvPr/>
          </p:nvSpPr>
          <p:spPr>
            <a:xfrm>
              <a:off x="3424"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6" name="Line 644"/>
            <p:cNvSpPr/>
            <p:nvPr/>
          </p:nvSpPr>
          <p:spPr>
            <a:xfrm>
              <a:off x="3550"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7" name="Line 646"/>
            <p:cNvSpPr/>
            <p:nvPr/>
          </p:nvSpPr>
          <p:spPr>
            <a:xfrm>
              <a:off x="3166"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8" name="Line 647"/>
            <p:cNvSpPr/>
            <p:nvPr/>
          </p:nvSpPr>
          <p:spPr>
            <a:xfrm>
              <a:off x="3802"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79" name="Line 648"/>
            <p:cNvSpPr/>
            <p:nvPr/>
          </p:nvSpPr>
          <p:spPr>
            <a:xfrm>
              <a:off x="3931"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76880" name="Line 649"/>
            <p:cNvSpPr/>
            <p:nvPr/>
          </p:nvSpPr>
          <p:spPr>
            <a:xfrm>
              <a:off x="3669" y="784"/>
              <a:ext cx="0" cy="84"/>
            </a:xfrm>
            <a:prstGeom prst="line">
              <a:avLst/>
            </a:prstGeom>
            <a:ln w="9525" cap="flat" cmpd="sng">
              <a:solidFill>
                <a:schemeClr val="tx1"/>
              </a:solidFill>
              <a:prstDash val="sysDot"/>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grpSp>
      <p:sp>
        <p:nvSpPr>
          <p:cNvPr id="76881" name="Text Box 549"/>
          <p:cNvSpPr txBox="1"/>
          <p:nvPr/>
        </p:nvSpPr>
        <p:spPr>
          <a:xfrm>
            <a:off x="847725" y="2454275"/>
            <a:ext cx="114300"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882" name="Text Box 550"/>
          <p:cNvSpPr txBox="1"/>
          <p:nvPr/>
        </p:nvSpPr>
        <p:spPr>
          <a:xfrm>
            <a:off x="758825" y="2624138"/>
            <a:ext cx="114300"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883" name="Text Box 551"/>
          <p:cNvSpPr txBox="1"/>
          <p:nvPr/>
        </p:nvSpPr>
        <p:spPr>
          <a:xfrm>
            <a:off x="927100" y="4659313"/>
            <a:ext cx="114300"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884" name="Text Box 552"/>
          <p:cNvSpPr txBox="1"/>
          <p:nvPr/>
        </p:nvSpPr>
        <p:spPr>
          <a:xfrm>
            <a:off x="844550" y="4829175"/>
            <a:ext cx="114300"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grpSp>
        <p:nvGrpSpPr>
          <p:cNvPr id="76885" name="Group 655"/>
          <p:cNvGrpSpPr/>
          <p:nvPr/>
        </p:nvGrpSpPr>
        <p:grpSpPr>
          <a:xfrm>
            <a:off x="909638" y="5156200"/>
            <a:ext cx="2044700" cy="852488"/>
            <a:chOff x="537" y="2956"/>
            <a:chExt cx="1288" cy="537"/>
          </a:xfrm>
        </p:grpSpPr>
        <p:sp>
          <p:nvSpPr>
            <p:cNvPr id="76886" name="Rectangle 553"/>
            <p:cNvSpPr/>
            <p:nvPr/>
          </p:nvSpPr>
          <p:spPr>
            <a:xfrm>
              <a:off x="539" y="3040"/>
              <a:ext cx="1286" cy="174"/>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CACCTTCTTCC</a:t>
              </a:r>
              <a:r>
                <a:rPr lang="en-AU" altLang="zh-CN" sz="600" b="1" i="1" dirty="0">
                  <a:latin typeface="Courier New" panose="02070309020205020404" pitchFamily="49" charset="0"/>
                  <a:ea typeface="宋体" panose="02010600030101010101" pitchFamily="2" charset="-122"/>
                </a:rPr>
                <a:t>T</a:t>
              </a:r>
              <a:r>
                <a:rPr lang="en-AU" altLang="zh-CN" sz="600" dirty="0">
                  <a:latin typeface="Courier New" panose="02070309020205020404" pitchFamily="49" charset="0"/>
                  <a:ea typeface="宋体" panose="02010600030101010101" pitchFamily="2" charset="-122"/>
                </a:rPr>
                <a:t>CTTCTGCGC 3’ 04g43210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 |||||:|||||||||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GTAGAAGAGGGAGAAGACACG 5’ 06g21900_P6_5</a:t>
              </a:r>
              <a:r>
                <a:rPr lang="en-AU" altLang="zh-CN" sz="600" dirty="0">
                  <a:latin typeface="Courier New" panose="02070309020205020404" pitchFamily="49" charset="0"/>
                  <a:ea typeface="Courier New" panose="02070309020205020404" pitchFamily="49" charset="0"/>
                </a:rPr>
                <a:t>′</a:t>
              </a:r>
              <a:endParaRPr lang="en-AU" altLang="zh-CN" sz="600" dirty="0">
                <a:latin typeface="Courier New" panose="02070309020205020404" pitchFamily="49" charset="0"/>
                <a:ea typeface="Courier New" panose="02070309020205020404" pitchFamily="49" charset="0"/>
              </a:endParaRPr>
            </a:p>
          </p:txBody>
        </p:sp>
        <p:sp>
          <p:nvSpPr>
            <p:cNvPr id="76887" name="Text Box 555"/>
            <p:cNvSpPr txBox="1"/>
            <p:nvPr/>
          </p:nvSpPr>
          <p:spPr>
            <a:xfrm>
              <a:off x="913" y="2956"/>
              <a:ext cx="117"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3/5</a:t>
              </a:r>
              <a:endParaRPr lang="en-AU" altLang="zh-CN" sz="600" dirty="0">
                <a:latin typeface="Courier New" panose="02070309020205020404" pitchFamily="49" charset="0"/>
                <a:ea typeface="宋体" panose="02010600030101010101" pitchFamily="2" charset="-122"/>
              </a:endParaRPr>
            </a:p>
          </p:txBody>
        </p:sp>
        <p:sp>
          <p:nvSpPr>
            <p:cNvPr id="76888" name="Rectangle 556"/>
            <p:cNvSpPr/>
            <p:nvPr/>
          </p:nvSpPr>
          <p:spPr>
            <a:xfrm>
              <a:off x="537" y="3319"/>
              <a:ext cx="1261" cy="174"/>
            </a:xfrm>
            <a:prstGeom prst="rect">
              <a:avLst/>
            </a:prstGeom>
            <a:noFill/>
            <a:ln w="9525">
              <a:noFill/>
            </a:ln>
          </p:spPr>
          <p:txBody>
            <a:bodyPr lIns="0" tIns="0" rIns="0" bIns="0" anchor="t">
              <a:spAutoFit/>
            </a:bodyPr>
            <a:p>
              <a:r>
                <a:rPr lang="en-AU" altLang="zh-CN" sz="600" dirty="0">
                  <a:latin typeface="Courier New" panose="02070309020205020404" pitchFamily="49" charset="0"/>
                  <a:ea typeface="宋体" panose="02010600030101010101" pitchFamily="2" charset="-122"/>
                </a:rPr>
                <a:t>5’ AAGCACTAAAG</a:t>
              </a:r>
              <a:r>
                <a:rPr lang="en-AU" altLang="zh-CN" sz="600" b="1" i="1" dirty="0">
                  <a:latin typeface="Courier New" panose="02070309020205020404" pitchFamily="49" charset="0"/>
                  <a:ea typeface="宋体" panose="02010600030101010101" pitchFamily="2" charset="-122"/>
                </a:rPr>
                <a:t>A</a:t>
              </a:r>
              <a:r>
                <a:rPr lang="en-AU" altLang="zh-CN" sz="600" dirty="0">
                  <a:latin typeface="Courier New" panose="02070309020205020404" pitchFamily="49" charset="0"/>
                  <a:ea typeface="宋体" panose="02010600030101010101" pitchFamily="2" charset="-122"/>
                </a:rPr>
                <a:t>GGGCAGAGA3’  12g17310</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   |||||||||||||||||:|||</a:t>
              </a:r>
              <a:endParaRPr lang="en-AU" altLang="zh-CN" sz="600" dirty="0">
                <a:latin typeface="Courier New" panose="02070309020205020404" pitchFamily="49" charset="0"/>
                <a:ea typeface="宋体" panose="02010600030101010101" pitchFamily="2" charset="-122"/>
              </a:endParaRPr>
            </a:p>
            <a:p>
              <a:r>
                <a:rPr lang="en-AU" altLang="zh-CN" sz="600" dirty="0">
                  <a:latin typeface="Courier New" panose="02070309020205020404" pitchFamily="49" charset="0"/>
                  <a:ea typeface="宋体" panose="02010600030101010101" pitchFamily="2" charset="-122"/>
                </a:rPr>
                <a:t>3’ TTCGTGATTTCTCCCGTTTCT 5’ 06g21900_P6_3</a:t>
              </a:r>
              <a:r>
                <a:rPr lang="en-AU" altLang="zh-CN" sz="600" dirty="0">
                  <a:latin typeface="Courier New" panose="02070309020205020404" pitchFamily="49" charset="0"/>
                  <a:ea typeface="Courier New" panose="02070309020205020404" pitchFamily="49" charset="0"/>
                </a:rPr>
                <a:t>′</a:t>
              </a:r>
              <a:endParaRPr lang="en-AU" altLang="zh-CN" sz="600" dirty="0">
                <a:latin typeface="Courier New" panose="02070309020205020404" pitchFamily="49" charset="0"/>
                <a:ea typeface="Courier New" panose="02070309020205020404" pitchFamily="49" charset="0"/>
              </a:endParaRPr>
            </a:p>
          </p:txBody>
        </p:sp>
        <p:sp>
          <p:nvSpPr>
            <p:cNvPr id="76889" name="Text Box 558"/>
            <p:cNvSpPr txBox="1"/>
            <p:nvPr/>
          </p:nvSpPr>
          <p:spPr>
            <a:xfrm>
              <a:off x="881" y="3237"/>
              <a:ext cx="163" cy="58"/>
            </a:xfrm>
            <a:prstGeom prst="rect">
              <a:avLst/>
            </a:prstGeom>
            <a:noFill/>
            <a:ln w="9525">
              <a:noFill/>
            </a:ln>
          </p:spPr>
          <p:txBody>
            <a:bodyPr lIns="0" tIns="0" rIns="0" bIns="0" anchor="t">
              <a:spAutoFit/>
            </a:bodyPr>
            <a:p>
              <a:pPr>
                <a:spcBef>
                  <a:spcPct val="50000"/>
                </a:spcBef>
              </a:pPr>
              <a:r>
                <a:rPr lang="en-AU" altLang="zh-CN" sz="600" dirty="0">
                  <a:latin typeface="Courier New" panose="02070309020205020404" pitchFamily="49" charset="0"/>
                  <a:ea typeface="宋体" panose="02010600030101010101" pitchFamily="2" charset="-122"/>
                </a:rPr>
                <a:t>12/12</a:t>
              </a:r>
              <a:endParaRPr lang="en-AU" altLang="zh-CN" sz="600" dirty="0">
                <a:latin typeface="Courier New" panose="02070309020205020404" pitchFamily="49" charset="0"/>
                <a:ea typeface="宋体" panose="02010600030101010101" pitchFamily="2" charset="-122"/>
              </a:endParaRPr>
            </a:p>
          </p:txBody>
        </p:sp>
        <p:sp>
          <p:nvSpPr>
            <p:cNvPr id="76890" name="Line 559"/>
            <p:cNvSpPr/>
            <p:nvPr/>
          </p:nvSpPr>
          <p:spPr>
            <a:xfrm>
              <a:off x="944" y="3295"/>
              <a:ext cx="1" cy="45"/>
            </a:xfrm>
            <a:prstGeom prst="line">
              <a:avLst/>
            </a:prstGeom>
            <a:ln w="9525" cap="flat" cmpd="sng">
              <a:solidFill>
                <a:schemeClr val="tx1"/>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sp>
          <p:nvSpPr>
            <p:cNvPr id="76891" name="Line 560"/>
            <p:cNvSpPr/>
            <p:nvPr/>
          </p:nvSpPr>
          <p:spPr>
            <a:xfrm>
              <a:off x="946" y="3015"/>
              <a:ext cx="1" cy="45"/>
            </a:xfrm>
            <a:prstGeom prst="line">
              <a:avLst/>
            </a:prstGeom>
            <a:ln w="9525" cap="flat" cmpd="sng">
              <a:solidFill>
                <a:schemeClr val="tx1"/>
              </a:solidFill>
              <a:prstDash val="solid"/>
              <a:round/>
              <a:headEnd type="none" w="med" len="med"/>
              <a:tailEnd type="triangle" w="sm" len="sm"/>
            </a:ln>
          </p:spPr>
          <p:txBody>
            <a:bodyPr anchor="t"/>
            <a:p>
              <a:endParaRPr lang="zh-CN" altLang="en-US">
                <a:latin typeface="Arial" panose="020B0604020202020204" pitchFamily="34" charset="0"/>
                <a:ea typeface="宋体" panose="02010600030101010101" pitchFamily="2" charset="-122"/>
              </a:endParaRPr>
            </a:p>
          </p:txBody>
        </p:sp>
      </p:grpSp>
      <p:sp>
        <p:nvSpPr>
          <p:cNvPr id="76892" name="Text Box 656"/>
          <p:cNvSpPr txBox="1"/>
          <p:nvPr/>
        </p:nvSpPr>
        <p:spPr>
          <a:xfrm>
            <a:off x="788988" y="5080000"/>
            <a:ext cx="246062" cy="152400"/>
          </a:xfrm>
          <a:prstGeom prst="rect">
            <a:avLst/>
          </a:prstGeom>
          <a:noFill/>
          <a:ln w="9525">
            <a:noFill/>
          </a:ln>
        </p:spPr>
        <p:txBody>
          <a:bodyPr lIns="0" tIns="0" rIns="0" bIns="0" anchor="t">
            <a:spAutoFit/>
          </a:bodyPr>
          <a:p>
            <a:pPr>
              <a:spcBef>
                <a:spcPct val="50000"/>
              </a:spcBef>
            </a:pPr>
            <a:r>
              <a:rPr lang="en-AU" altLang="zh-CN" b="1" dirty="0">
                <a:latin typeface="Times New Roman" panose="02020603050405020304" pitchFamily="18" charset="0"/>
                <a:ea typeface="宋体" panose="02010600030101010101" pitchFamily="2" charset="-122"/>
              </a:rPr>
              <a:t>E</a:t>
            </a:r>
            <a:endParaRPr lang="en-AU" altLang="zh-CN" b="1" dirty="0">
              <a:latin typeface="Times New Roman" panose="02020603050405020304" pitchFamily="18" charset="0"/>
              <a:ea typeface="宋体" panose="02010600030101010101" pitchFamily="2" charset="-122"/>
            </a:endParaRPr>
          </a:p>
        </p:txBody>
      </p:sp>
      <p:graphicFrame>
        <p:nvGraphicFramePr>
          <p:cNvPr id="76893" name="Object 4"/>
          <p:cNvGraphicFramePr>
            <a:graphicFrameLocks noChangeAspect="1"/>
          </p:cNvGraphicFramePr>
          <p:nvPr/>
        </p:nvGraphicFramePr>
        <p:xfrm>
          <a:off x="3692525" y="885825"/>
          <a:ext cx="2740025" cy="1547813"/>
        </p:xfrm>
        <a:graphic>
          <a:graphicData uri="http://schemas.openxmlformats.org/presentationml/2006/ole">
            <mc:AlternateContent xmlns:mc="http://schemas.openxmlformats.org/markup-compatibility/2006">
              <mc:Choice xmlns:v="urn:schemas-microsoft-com:vml" Requires="v">
                <p:oleObj spid="_x0000_s3079" name="" r:id="rId5" imgW="5576570" imgH="3155315" progId="Excel.Chart.8">
                  <p:embed/>
                </p:oleObj>
              </mc:Choice>
              <mc:Fallback>
                <p:oleObj name="" r:id="rId5" imgW="5576570" imgH="3155315" progId="Excel.Chart.8">
                  <p:embed/>
                  <p:pic>
                    <p:nvPicPr>
                      <p:cNvPr id="0" name="图片 3078"/>
                      <p:cNvPicPr/>
                      <p:nvPr/>
                    </p:nvPicPr>
                    <p:blipFill>
                      <a:blip r:embed="rId6"/>
                      <a:stretch>
                        <a:fillRect/>
                      </a:stretch>
                    </p:blipFill>
                    <p:spPr>
                      <a:xfrm>
                        <a:off x="3692525" y="885825"/>
                        <a:ext cx="2740025" cy="1547813"/>
                      </a:xfrm>
                      <a:prstGeom prst="rect">
                        <a:avLst/>
                      </a:prstGeom>
                      <a:noFill/>
                      <a:ln w="38100">
                        <a:noFill/>
                        <a:miter/>
                      </a:ln>
                    </p:spPr>
                  </p:pic>
                </p:oleObj>
              </mc:Fallback>
            </mc:AlternateContent>
          </a:graphicData>
        </a:graphic>
      </p:graphicFrame>
      <p:sp>
        <p:nvSpPr>
          <p:cNvPr id="76894" name="Text Box 658"/>
          <p:cNvSpPr txBox="1"/>
          <p:nvPr/>
        </p:nvSpPr>
        <p:spPr>
          <a:xfrm rot="-5400000">
            <a:off x="3276600" y="1422400"/>
            <a:ext cx="830263" cy="214313"/>
          </a:xfrm>
          <a:prstGeom prst="rect">
            <a:avLst/>
          </a:prstGeom>
          <a:noFill/>
          <a:ln w="9525">
            <a:noFill/>
          </a:ln>
        </p:spPr>
        <p:txBody>
          <a:bodyPr anchor="t">
            <a:spAutoFit/>
          </a:bodyPr>
          <a:p>
            <a:pPr>
              <a:spcBef>
                <a:spcPct val="50000"/>
              </a:spcBef>
            </a:pPr>
            <a:r>
              <a:rPr lang="en-AU" altLang="zh-CN" sz="800" dirty="0">
                <a:latin typeface="Times New Roman" panose="02020603050405020304" pitchFamily="18" charset="0"/>
                <a:ea typeface="宋体" panose="02010600030101010101" pitchFamily="2" charset="-122"/>
              </a:rPr>
              <a:t>Frequency (%)</a:t>
            </a:r>
            <a:endParaRPr lang="en-AU" altLang="zh-CN" sz="800" dirty="0">
              <a:latin typeface="Times New Roman" panose="02020603050405020304" pitchFamily="18" charset="0"/>
              <a:ea typeface="宋体" panose="02010600030101010101" pitchFamily="2" charset="-122"/>
            </a:endParaRPr>
          </a:p>
        </p:txBody>
      </p:sp>
      <p:graphicFrame>
        <p:nvGraphicFramePr>
          <p:cNvPr id="76895" name="Object 5"/>
          <p:cNvGraphicFramePr>
            <a:graphicFrameLocks noChangeAspect="1"/>
          </p:cNvGraphicFramePr>
          <p:nvPr/>
        </p:nvGraphicFramePr>
        <p:xfrm>
          <a:off x="3711575" y="3101975"/>
          <a:ext cx="2603500" cy="1628775"/>
        </p:xfrm>
        <a:graphic>
          <a:graphicData uri="http://schemas.openxmlformats.org/presentationml/2006/ole">
            <mc:AlternateContent xmlns:mc="http://schemas.openxmlformats.org/markup-compatibility/2006">
              <mc:Choice xmlns:v="urn:schemas-microsoft-com:vml" Requires="v">
                <p:oleObj spid="_x0000_s3080" name="" r:id="rId7" imgW="5576570" imgH="3155315" progId="Excel.Chart.8">
                  <p:embed/>
                </p:oleObj>
              </mc:Choice>
              <mc:Fallback>
                <p:oleObj name="" r:id="rId7" imgW="5576570" imgH="3155315" progId="Excel.Chart.8">
                  <p:embed/>
                  <p:pic>
                    <p:nvPicPr>
                      <p:cNvPr id="0" name="图片 3079"/>
                      <p:cNvPicPr/>
                      <p:nvPr/>
                    </p:nvPicPr>
                    <p:blipFill>
                      <a:blip r:embed="rId8"/>
                      <a:stretch>
                        <a:fillRect/>
                      </a:stretch>
                    </p:blipFill>
                    <p:spPr>
                      <a:xfrm>
                        <a:off x="3711575" y="3101975"/>
                        <a:ext cx="2603500" cy="1628775"/>
                      </a:xfrm>
                      <a:prstGeom prst="rect">
                        <a:avLst/>
                      </a:prstGeom>
                      <a:noFill/>
                      <a:ln w="38100">
                        <a:noFill/>
                        <a:miter/>
                      </a:ln>
                    </p:spPr>
                  </p:pic>
                </p:oleObj>
              </mc:Fallback>
            </mc:AlternateContent>
          </a:graphicData>
        </a:graphic>
      </p:graphicFrame>
      <p:sp>
        <p:nvSpPr>
          <p:cNvPr id="76896" name="Text Box 660"/>
          <p:cNvSpPr txBox="1"/>
          <p:nvPr/>
        </p:nvSpPr>
        <p:spPr>
          <a:xfrm rot="-5400000">
            <a:off x="3281363" y="3783013"/>
            <a:ext cx="806450" cy="214312"/>
          </a:xfrm>
          <a:prstGeom prst="rect">
            <a:avLst/>
          </a:prstGeom>
          <a:noFill/>
          <a:ln w="9525">
            <a:noFill/>
          </a:ln>
        </p:spPr>
        <p:txBody>
          <a:bodyPr anchor="t">
            <a:spAutoFit/>
          </a:bodyPr>
          <a:p>
            <a:pPr>
              <a:spcBef>
                <a:spcPct val="50000"/>
              </a:spcBef>
            </a:pPr>
            <a:r>
              <a:rPr lang="en-AU" altLang="zh-CN" sz="800" dirty="0">
                <a:latin typeface="Times New Roman" panose="02020603050405020304" pitchFamily="18" charset="0"/>
                <a:ea typeface="宋体" panose="02010600030101010101" pitchFamily="2" charset="-122"/>
              </a:rPr>
              <a:t>Frequency (%)</a:t>
            </a:r>
            <a:endParaRPr lang="en-AU" altLang="zh-CN" sz="800" dirty="0">
              <a:latin typeface="Times New Roman" panose="02020603050405020304" pitchFamily="18" charset="0"/>
              <a:ea typeface="宋体" panose="02010600030101010101" pitchFamily="2" charset="-122"/>
            </a:endParaRPr>
          </a:p>
        </p:txBody>
      </p:sp>
      <p:sp>
        <p:nvSpPr>
          <p:cNvPr id="76897" name="Text Box 661"/>
          <p:cNvSpPr txBox="1"/>
          <p:nvPr/>
        </p:nvSpPr>
        <p:spPr>
          <a:xfrm>
            <a:off x="3587750" y="717550"/>
            <a:ext cx="246063" cy="152400"/>
          </a:xfrm>
          <a:prstGeom prst="rect">
            <a:avLst/>
          </a:prstGeom>
          <a:noFill/>
          <a:ln w="9525">
            <a:noFill/>
          </a:ln>
        </p:spPr>
        <p:txBody>
          <a:bodyPr lIns="0" tIns="0" rIns="0" bIns="0" anchor="t">
            <a:spAutoFit/>
          </a:bodyPr>
          <a:p>
            <a:pPr>
              <a:spcBef>
                <a:spcPct val="50000"/>
              </a:spcBef>
            </a:pPr>
            <a:r>
              <a:rPr lang="en-AU" altLang="zh-CN" b="1" dirty="0">
                <a:latin typeface="Times New Roman" panose="02020603050405020304" pitchFamily="18" charset="0"/>
                <a:ea typeface="宋体" panose="02010600030101010101" pitchFamily="2" charset="-122"/>
              </a:rPr>
              <a:t>B</a:t>
            </a:r>
            <a:endParaRPr lang="en-AU" altLang="zh-CN" b="1" dirty="0">
              <a:latin typeface="Times New Roman" panose="02020603050405020304" pitchFamily="18" charset="0"/>
              <a:ea typeface="宋体" panose="02010600030101010101" pitchFamily="2" charset="-122"/>
            </a:endParaRPr>
          </a:p>
        </p:txBody>
      </p:sp>
      <p:sp>
        <p:nvSpPr>
          <p:cNvPr id="76898" name="Text Box 662"/>
          <p:cNvSpPr txBox="1"/>
          <p:nvPr/>
        </p:nvSpPr>
        <p:spPr>
          <a:xfrm>
            <a:off x="3587750" y="3003550"/>
            <a:ext cx="246063" cy="152400"/>
          </a:xfrm>
          <a:prstGeom prst="rect">
            <a:avLst/>
          </a:prstGeom>
          <a:noFill/>
          <a:ln w="9525">
            <a:noFill/>
          </a:ln>
        </p:spPr>
        <p:txBody>
          <a:bodyPr lIns="0" tIns="0" rIns="0" bIns="0" anchor="t">
            <a:spAutoFit/>
          </a:bodyPr>
          <a:p>
            <a:pPr>
              <a:spcBef>
                <a:spcPct val="50000"/>
              </a:spcBef>
            </a:pPr>
            <a:r>
              <a:rPr lang="en-AU" altLang="zh-CN" b="1" dirty="0">
                <a:latin typeface="Times New Roman" panose="02020603050405020304" pitchFamily="18" charset="0"/>
                <a:ea typeface="宋体" panose="02010600030101010101" pitchFamily="2" charset="-122"/>
              </a:rPr>
              <a:t>D</a:t>
            </a:r>
            <a:endParaRPr lang="en-AU" altLang="zh-CN" b="1" dirty="0">
              <a:latin typeface="Times New Roman" panose="02020603050405020304" pitchFamily="18" charset="0"/>
              <a:ea typeface="宋体" panose="02010600030101010101" pitchFamily="2" charset="-122"/>
            </a:endParaRPr>
          </a:p>
        </p:txBody>
      </p:sp>
      <p:sp>
        <p:nvSpPr>
          <p:cNvPr id="76899" name="Text Box 663"/>
          <p:cNvSpPr txBox="1"/>
          <p:nvPr/>
        </p:nvSpPr>
        <p:spPr>
          <a:xfrm>
            <a:off x="2595563" y="2371725"/>
            <a:ext cx="1952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P4_5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0" name="Text Box 664"/>
          <p:cNvSpPr txBox="1"/>
          <p:nvPr/>
        </p:nvSpPr>
        <p:spPr>
          <a:xfrm>
            <a:off x="3255963" y="2371725"/>
            <a:ext cx="1952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P1_5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1" name="Text Box 665"/>
          <p:cNvSpPr txBox="1"/>
          <p:nvPr/>
        </p:nvSpPr>
        <p:spPr>
          <a:xfrm>
            <a:off x="1371600" y="2371725"/>
            <a:ext cx="2206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P10_5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2" name="Text Box 666"/>
          <p:cNvSpPr txBox="1"/>
          <p:nvPr/>
        </p:nvSpPr>
        <p:spPr>
          <a:xfrm>
            <a:off x="969963" y="2371725"/>
            <a:ext cx="236537"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P12_5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3" name="Text Box 667"/>
          <p:cNvSpPr txBox="1"/>
          <p:nvPr/>
        </p:nvSpPr>
        <p:spPr>
          <a:xfrm>
            <a:off x="1790700" y="2371725"/>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P8_5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4" name="Text Box 668"/>
          <p:cNvSpPr txBox="1"/>
          <p:nvPr/>
        </p:nvSpPr>
        <p:spPr>
          <a:xfrm>
            <a:off x="2178050" y="2371725"/>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P6_5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5" name="Text Box 669"/>
          <p:cNvSpPr txBox="1"/>
          <p:nvPr/>
        </p:nvSpPr>
        <p:spPr>
          <a:xfrm>
            <a:off x="2803525" y="2743200"/>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P3_3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6" name="Text Box 670"/>
          <p:cNvSpPr txBox="1"/>
          <p:nvPr/>
        </p:nvSpPr>
        <p:spPr>
          <a:xfrm>
            <a:off x="3190875" y="2743200"/>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P1_3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7" name="Text Box 671"/>
          <p:cNvSpPr txBox="1"/>
          <p:nvPr/>
        </p:nvSpPr>
        <p:spPr>
          <a:xfrm>
            <a:off x="1579563" y="2743200"/>
            <a:ext cx="2206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P9_3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8" name="Text Box 672"/>
          <p:cNvSpPr txBox="1"/>
          <p:nvPr/>
        </p:nvSpPr>
        <p:spPr>
          <a:xfrm>
            <a:off x="1182688" y="2743200"/>
            <a:ext cx="236537"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P11_3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09" name="Text Box 673"/>
          <p:cNvSpPr txBox="1"/>
          <p:nvPr/>
        </p:nvSpPr>
        <p:spPr>
          <a:xfrm>
            <a:off x="2008188" y="2743200"/>
            <a:ext cx="1952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P7_3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0" name="Text Box 674"/>
          <p:cNvSpPr txBox="1"/>
          <p:nvPr/>
        </p:nvSpPr>
        <p:spPr>
          <a:xfrm>
            <a:off x="2395538" y="2743200"/>
            <a:ext cx="1952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P5_3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1" name="Text Box 675"/>
          <p:cNvSpPr txBox="1"/>
          <p:nvPr/>
        </p:nvSpPr>
        <p:spPr>
          <a:xfrm>
            <a:off x="2251075" y="4579938"/>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P4_5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2" name="Text Box 676"/>
          <p:cNvSpPr txBox="1"/>
          <p:nvPr/>
        </p:nvSpPr>
        <p:spPr>
          <a:xfrm>
            <a:off x="2724150" y="4579938"/>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P2_5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3" name="Text Box 678"/>
          <p:cNvSpPr txBox="1"/>
          <p:nvPr/>
        </p:nvSpPr>
        <p:spPr>
          <a:xfrm>
            <a:off x="1322388" y="4579938"/>
            <a:ext cx="1952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P8_5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4" name="Text Box 679"/>
          <p:cNvSpPr txBox="1"/>
          <p:nvPr/>
        </p:nvSpPr>
        <p:spPr>
          <a:xfrm>
            <a:off x="1795463" y="4579938"/>
            <a:ext cx="1952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P6_5</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5" name="Text Box 680"/>
          <p:cNvSpPr txBox="1"/>
          <p:nvPr/>
        </p:nvSpPr>
        <p:spPr>
          <a:xfrm>
            <a:off x="2473325" y="4941888"/>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P3_3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6" name="Text Box 681"/>
          <p:cNvSpPr txBox="1"/>
          <p:nvPr/>
        </p:nvSpPr>
        <p:spPr>
          <a:xfrm>
            <a:off x="2946400" y="4941888"/>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P1_3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7" name="Text Box 682"/>
          <p:cNvSpPr txBox="1"/>
          <p:nvPr/>
        </p:nvSpPr>
        <p:spPr>
          <a:xfrm>
            <a:off x="1035050" y="4941888"/>
            <a:ext cx="2206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P9_3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8" name="Text Box 683"/>
          <p:cNvSpPr txBox="1"/>
          <p:nvPr/>
        </p:nvSpPr>
        <p:spPr>
          <a:xfrm>
            <a:off x="1492250" y="4941888"/>
            <a:ext cx="195263"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P7_3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19" name="Text Box 684"/>
          <p:cNvSpPr txBox="1"/>
          <p:nvPr/>
        </p:nvSpPr>
        <p:spPr>
          <a:xfrm>
            <a:off x="1998663" y="4941888"/>
            <a:ext cx="195262"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P5_3</a:t>
            </a:r>
            <a:r>
              <a:rPr lang="en-AU" altLang="zh-CN" sz="600" dirty="0">
                <a:latin typeface="Times New Roman" panose="02020603050405020304" pitchFamily="18" charset="0"/>
                <a:ea typeface="Times New Roman" panose="02020603050405020304" pitchFamily="18" charset="0"/>
              </a:rPr>
              <a:t>′</a:t>
            </a:r>
            <a:endParaRPr lang="en-AU" altLang="zh-CN" sz="600" dirty="0">
              <a:latin typeface="Times New Roman" panose="02020603050405020304" pitchFamily="18" charset="0"/>
              <a:ea typeface="Times New Roman" panose="02020603050405020304" pitchFamily="18" charset="0"/>
            </a:endParaRPr>
          </a:p>
        </p:txBody>
      </p:sp>
      <p:sp>
        <p:nvSpPr>
          <p:cNvPr id="76920" name="Rectangle 685"/>
          <p:cNvSpPr/>
          <p:nvPr/>
        </p:nvSpPr>
        <p:spPr>
          <a:xfrm>
            <a:off x="2963863" y="2371725"/>
            <a:ext cx="850900" cy="463550"/>
          </a:xfrm>
          <a:prstGeom prst="rect">
            <a:avLst/>
          </a:prstGeom>
          <a:noFill/>
          <a:ln w="9525" cap="flat" cmpd="sng">
            <a:solidFill>
              <a:schemeClr val="tx1"/>
            </a:solidFill>
            <a:prstDash val="sysDot"/>
            <a:miter/>
            <a:headEnd type="none" w="med" len="med"/>
            <a:tailEnd type="none" w="med" len="med"/>
          </a:ln>
        </p:spPr>
        <p:txBody>
          <a:bodyPr wrap="none" anchor="ctr"/>
          <a:p>
            <a:endParaRPr lang="zh-CN" altLang="en-US" dirty="0">
              <a:latin typeface="Arial" panose="020B0604020202020204" pitchFamily="34" charset="0"/>
              <a:ea typeface="宋体" panose="02010600030101010101" pitchFamily="2" charset="-122"/>
            </a:endParaRPr>
          </a:p>
        </p:txBody>
      </p:sp>
      <p:sp>
        <p:nvSpPr>
          <p:cNvPr id="76921" name="Text Box 686"/>
          <p:cNvSpPr txBox="1"/>
          <p:nvPr/>
        </p:nvSpPr>
        <p:spPr>
          <a:xfrm rot="-5400000">
            <a:off x="-214312" y="1455738"/>
            <a:ext cx="1616075" cy="212725"/>
          </a:xfrm>
          <a:prstGeom prst="rect">
            <a:avLst/>
          </a:prstGeom>
          <a:noFill/>
          <a:ln w="9525">
            <a:noFill/>
          </a:ln>
        </p:spPr>
        <p:txBody>
          <a:bodyPr anchor="t">
            <a:spAutoFit/>
          </a:bodyPr>
          <a:p>
            <a:pPr>
              <a:spcBef>
                <a:spcPct val="50000"/>
              </a:spcBef>
            </a:pPr>
            <a:r>
              <a:rPr lang="en-AU" altLang="zh-CN" sz="800" dirty="0">
                <a:latin typeface="Times New Roman" panose="02020603050405020304" pitchFamily="18" charset="0"/>
                <a:ea typeface="宋体" panose="02010600030101010101" pitchFamily="2" charset="-122"/>
              </a:rPr>
              <a:t>No. of sequence reads (log</a:t>
            </a:r>
            <a:r>
              <a:rPr lang="en-AU" altLang="zh-CN" sz="800" baseline="-25000" dirty="0">
                <a:latin typeface="Times New Roman" panose="02020603050405020304" pitchFamily="18" charset="0"/>
                <a:ea typeface="宋体" panose="02010600030101010101" pitchFamily="2" charset="-122"/>
              </a:rPr>
              <a:t> </a:t>
            </a:r>
            <a:r>
              <a:rPr lang="en-AU" altLang="zh-CN" sz="800" dirty="0">
                <a:latin typeface="Times New Roman" panose="02020603050405020304" pitchFamily="18" charset="0"/>
                <a:ea typeface="宋体" panose="02010600030101010101" pitchFamily="2" charset="-122"/>
              </a:rPr>
              <a:t>scale)</a:t>
            </a:r>
            <a:endParaRPr lang="en-AU" altLang="zh-CN" sz="800" dirty="0">
              <a:latin typeface="Times New Roman" panose="02020603050405020304" pitchFamily="18" charset="0"/>
              <a:ea typeface="宋体" panose="02010600030101010101" pitchFamily="2" charset="-122"/>
            </a:endParaRPr>
          </a:p>
        </p:txBody>
      </p:sp>
      <p:sp>
        <p:nvSpPr>
          <p:cNvPr id="76922" name="Text Box 687"/>
          <p:cNvSpPr txBox="1"/>
          <p:nvPr/>
        </p:nvSpPr>
        <p:spPr>
          <a:xfrm rot="-5400000">
            <a:off x="-158750" y="3713163"/>
            <a:ext cx="1563688" cy="214312"/>
          </a:xfrm>
          <a:prstGeom prst="rect">
            <a:avLst/>
          </a:prstGeom>
          <a:noFill/>
          <a:ln w="9525">
            <a:noFill/>
          </a:ln>
        </p:spPr>
        <p:txBody>
          <a:bodyPr anchor="t">
            <a:spAutoFit/>
          </a:bodyPr>
          <a:p>
            <a:pPr>
              <a:spcBef>
                <a:spcPct val="50000"/>
              </a:spcBef>
            </a:pPr>
            <a:r>
              <a:rPr lang="en-AU" altLang="zh-CN" sz="800" dirty="0">
                <a:latin typeface="Times New Roman" panose="02020603050405020304" pitchFamily="18" charset="0"/>
                <a:ea typeface="宋体" panose="02010600030101010101" pitchFamily="2" charset="-122"/>
              </a:rPr>
              <a:t>No. of sequence reads (log</a:t>
            </a:r>
            <a:r>
              <a:rPr lang="en-AU" altLang="zh-CN" sz="800" baseline="-25000" dirty="0">
                <a:latin typeface="Times New Roman" panose="02020603050405020304" pitchFamily="18" charset="0"/>
                <a:ea typeface="宋体" panose="02010600030101010101" pitchFamily="2" charset="-122"/>
              </a:rPr>
              <a:t> </a:t>
            </a:r>
            <a:r>
              <a:rPr lang="en-AU" altLang="zh-CN" sz="800" dirty="0">
                <a:latin typeface="Times New Roman" panose="02020603050405020304" pitchFamily="18" charset="0"/>
                <a:ea typeface="宋体" panose="02010600030101010101" pitchFamily="2" charset="-122"/>
              </a:rPr>
              <a:t>scale)</a:t>
            </a:r>
            <a:endParaRPr lang="en-AU" altLang="zh-CN" sz="800" dirty="0">
              <a:latin typeface="Times New Roman" panose="02020603050405020304" pitchFamily="18" charset="0"/>
              <a:ea typeface="宋体" panose="02010600030101010101" pitchFamily="2" charset="-122"/>
            </a:endParaRPr>
          </a:p>
        </p:txBody>
      </p:sp>
      <p:sp>
        <p:nvSpPr>
          <p:cNvPr id="76923" name="Text Box 688"/>
          <p:cNvSpPr txBox="1"/>
          <p:nvPr/>
        </p:nvSpPr>
        <p:spPr>
          <a:xfrm>
            <a:off x="2970213" y="2371725"/>
            <a:ext cx="293687" cy="92075"/>
          </a:xfrm>
          <a:prstGeom prst="rect">
            <a:avLst/>
          </a:prstGeom>
          <a:noFill/>
          <a:ln w="9525">
            <a:noFill/>
          </a:ln>
        </p:spPr>
        <p:txBody>
          <a:bodyPr lIns="0" tIns="0" rIns="0" bIns="0" anchor="t">
            <a:spAutoFit/>
          </a:bodyPr>
          <a:p>
            <a:pPr>
              <a:spcBef>
                <a:spcPct val="50000"/>
              </a:spcBef>
            </a:pPr>
            <a:r>
              <a:rPr lang="en-AU" altLang="zh-CN" sz="600" dirty="0">
                <a:latin typeface="Times New Roman" panose="02020603050405020304" pitchFamily="18" charset="0"/>
                <a:ea typeface="宋体" panose="02010600030101010101" pitchFamily="2" charset="-122"/>
              </a:rPr>
              <a:t>miR436</a:t>
            </a:r>
            <a:endParaRPr lang="en-AU" altLang="zh-CN" sz="600" dirty="0">
              <a:latin typeface="Times New Roman" panose="02020603050405020304" pitchFamily="18" charset="0"/>
              <a:ea typeface="Times New Roman" panose="02020603050405020304" pitchFamily="18" charset="0"/>
            </a:endParaRPr>
          </a:p>
        </p:txBody>
      </p:sp>
      <p:sp>
        <p:nvSpPr>
          <p:cNvPr id="76924" name="Text Box 689"/>
          <p:cNvSpPr txBox="1"/>
          <p:nvPr/>
        </p:nvSpPr>
        <p:spPr>
          <a:xfrm>
            <a:off x="4487863" y="2400300"/>
            <a:ext cx="1179512" cy="122238"/>
          </a:xfrm>
          <a:prstGeom prst="rect">
            <a:avLst/>
          </a:prstGeom>
          <a:noFill/>
          <a:ln w="9525">
            <a:noFill/>
          </a:ln>
        </p:spPr>
        <p:txBody>
          <a:bodyPr lIns="0" tIns="0" rIns="0" bIns="0" anchor="t">
            <a:spAutoFit/>
          </a:bodyPr>
          <a:p>
            <a:pPr>
              <a:spcBef>
                <a:spcPct val="50000"/>
              </a:spcBef>
            </a:pPr>
            <a:r>
              <a:rPr lang="en-AU" altLang="zh-CN" sz="800" dirty="0">
                <a:latin typeface="Times New Roman" panose="02020603050405020304" pitchFamily="18" charset="0"/>
                <a:ea typeface="宋体" panose="02010600030101010101" pitchFamily="2" charset="-122"/>
              </a:rPr>
              <a:t>Length of small RNAs (nt)</a:t>
            </a:r>
            <a:endParaRPr lang="en-AU" altLang="zh-CN" sz="800" dirty="0">
              <a:latin typeface="Times New Roman" panose="02020603050405020304" pitchFamily="18" charset="0"/>
              <a:ea typeface="宋体" panose="02010600030101010101" pitchFamily="2" charset="-122"/>
            </a:endParaRPr>
          </a:p>
        </p:txBody>
      </p:sp>
      <p:sp>
        <p:nvSpPr>
          <p:cNvPr id="76925" name="Text Box 690"/>
          <p:cNvSpPr txBox="1"/>
          <p:nvPr/>
        </p:nvSpPr>
        <p:spPr>
          <a:xfrm>
            <a:off x="4487863" y="4730750"/>
            <a:ext cx="1179512" cy="122238"/>
          </a:xfrm>
          <a:prstGeom prst="rect">
            <a:avLst/>
          </a:prstGeom>
          <a:noFill/>
          <a:ln w="9525">
            <a:noFill/>
          </a:ln>
        </p:spPr>
        <p:txBody>
          <a:bodyPr lIns="0" tIns="0" rIns="0" bIns="0" anchor="t">
            <a:spAutoFit/>
          </a:bodyPr>
          <a:p>
            <a:pPr>
              <a:spcBef>
                <a:spcPct val="50000"/>
              </a:spcBef>
            </a:pPr>
            <a:r>
              <a:rPr lang="en-AU" altLang="zh-CN" sz="800" dirty="0">
                <a:latin typeface="Times New Roman" panose="02020603050405020304" pitchFamily="18" charset="0"/>
                <a:ea typeface="宋体" panose="02010600030101010101" pitchFamily="2" charset="-122"/>
              </a:rPr>
              <a:t>Length of small RNAs (nt)</a:t>
            </a:r>
            <a:endParaRPr lang="en-AU" altLang="zh-CN" sz="800" dirty="0">
              <a:latin typeface="Times New Roman" panose="02020603050405020304" pitchFamily="18" charset="0"/>
              <a:ea typeface="宋体" panose="02010600030101010101" pitchFamily="2" charset="-122"/>
            </a:endParaRPr>
          </a:p>
        </p:txBody>
      </p:sp>
      <p:sp>
        <p:nvSpPr>
          <p:cNvPr id="76926" name="TextBox 126"/>
          <p:cNvSpPr txBox="1"/>
          <p:nvPr/>
        </p:nvSpPr>
        <p:spPr>
          <a:xfrm>
            <a:off x="3708400" y="5589588"/>
            <a:ext cx="4256088" cy="522287"/>
          </a:xfrm>
          <a:prstGeom prst="rect">
            <a:avLst/>
          </a:prstGeom>
          <a:noFill/>
          <a:ln w="9525">
            <a:noFill/>
          </a:ln>
        </p:spPr>
        <p:txBody>
          <a:bodyPr wrap="none" anchor="t">
            <a:spAutoFit/>
          </a:bodyPr>
          <a:p>
            <a:r>
              <a:rPr lang="en-US" altLang="zh-CN" sz="2800" b="1" dirty="0">
                <a:latin typeface="Arial" panose="020B0604020202020204" pitchFamily="34" charset="0"/>
                <a:ea typeface="宋体" panose="02010600030101010101" pitchFamily="2" charset="-122"/>
              </a:rPr>
              <a:t>miRNA-like long hairpin</a:t>
            </a:r>
            <a:endParaRPr lang="zh-CN" altLang="en-US" sz="2800" b="1" dirty="0">
              <a:latin typeface="Arial" panose="020B0604020202020204" pitchFamily="34" charset="0"/>
              <a:ea typeface="宋体" panose="02010600030101010101" pitchFamily="2" charset="-122"/>
            </a:endParaRPr>
          </a:p>
        </p:txBody>
      </p:sp>
      <p:sp>
        <p:nvSpPr>
          <p:cNvPr id="106695" name="TextBox 430"/>
          <p:cNvSpPr txBox="1"/>
          <p:nvPr/>
        </p:nvSpPr>
        <p:spPr>
          <a:xfrm>
            <a:off x="5074285" y="6237923"/>
            <a:ext cx="3529013" cy="338137"/>
          </a:xfrm>
          <a:prstGeom prst="rect">
            <a:avLst/>
          </a:prstGeom>
          <a:noFill/>
          <a:ln w="9525">
            <a:noFill/>
          </a:ln>
        </p:spPr>
        <p:txBody>
          <a:bodyPr wrap="none">
            <a:spAutoFit/>
          </a:bodyPr>
          <a:p>
            <a:pPr lvl="0" eaLnBrk="1" hangingPunct="1"/>
            <a:r>
              <a:rPr lang="en-US" altLang="zh-CN" sz="1600" dirty="0">
                <a:latin typeface="Arial" panose="020B0604020202020204" pitchFamily="34" charset="0"/>
                <a:ea typeface="宋体" panose="02010600030101010101" pitchFamily="2" charset="-122"/>
              </a:rPr>
              <a:t>(Zhu </a:t>
            </a:r>
            <a:r>
              <a:rPr lang="en-US" altLang="zh-CN" sz="1600" i="1" dirty="0">
                <a:latin typeface="Arial" panose="020B0604020202020204" pitchFamily="34" charset="0"/>
                <a:ea typeface="宋体" panose="02010600030101010101" pitchFamily="2" charset="-122"/>
              </a:rPr>
              <a:t>et al</a:t>
            </a:r>
            <a:r>
              <a:rPr lang="en-US" altLang="zh-CN" sz="1600" dirty="0">
                <a:latin typeface="Arial" panose="020B0604020202020204" pitchFamily="34" charset="0"/>
                <a:ea typeface="宋体" panose="02010600030101010101" pitchFamily="2" charset="-122"/>
              </a:rPr>
              <a:t>. Genome Research, 2008)</a:t>
            </a:r>
            <a:endParaRPr lang="zh-CN" altLang="en-US" sz="1600" dirty="0">
              <a:latin typeface="Arial" panose="020B0604020202020204" pitchFamily="34" charset="0"/>
              <a:ea typeface="宋体" panose="02010600030101010101" pitchFamily="2"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5714" name="TextBox 3"/>
          <p:cNvSpPr/>
          <p:nvPr/>
        </p:nvSpPr>
        <p:spPr>
          <a:xfrm>
            <a:off x="684213" y="981075"/>
            <a:ext cx="7848600" cy="1570038"/>
          </a:xfrm>
          <a:prstGeom prst="rect">
            <a:avLst/>
          </a:prstGeom>
          <a:noFill/>
          <a:ln w="9525">
            <a:noFill/>
          </a:ln>
        </p:spPr>
        <p:txBody>
          <a:bodyPr>
            <a:spAutoFit/>
          </a:bodyPr>
          <a:p>
            <a:pPr lvl="0" eaLnBrk="1" hangingPunct="1"/>
            <a:r>
              <a:rPr lang="en-US" altLang="zh-CN" sz="2400" b="1" dirty="0">
                <a:latin typeface="Century Gothic" panose="020B0502020202020204" pitchFamily="34" charset="0"/>
                <a:ea typeface="宋体" panose="02010600030101010101" pitchFamily="2" charset="-122"/>
                <a:sym typeface="Arial Unicode MS" panose="020B0604020202020204" pitchFamily="34" charset="-122"/>
              </a:rPr>
              <a:t>Long non-coding e</a:t>
            </a:r>
            <a:r>
              <a:rPr lang="en-US" altLang="zh-CN" sz="2400" b="1" dirty="0">
                <a:latin typeface="Century Gothic" panose="020B0502020202020204" pitchFamily="34" charset="0"/>
                <a:ea typeface="宋体" panose="02010600030101010101" pitchFamily="2" charset="-122"/>
                <a:sym typeface="Century Gothic" panose="020B0502020202020204" pitchFamily="34" charset="0"/>
              </a:rPr>
              <a:t>ndogenous target mimicry (eTM)</a:t>
            </a:r>
            <a:r>
              <a:rPr lang="en-US" altLang="zh-CN" sz="2400" dirty="0">
                <a:latin typeface="Century Gothic" panose="020B0502020202020204" pitchFamily="34" charset="0"/>
                <a:ea typeface="宋体" panose="02010600030101010101" pitchFamily="2" charset="-122"/>
                <a:sym typeface="Century Gothic" panose="020B0502020202020204" pitchFamily="34" charset="0"/>
              </a:rPr>
              <a:t>, which blocks the interaction between miRNA and its authentic targets by sequestering miRNA and arresting its cleavage activity.</a:t>
            </a:r>
            <a:endParaRPr lang="zh-CN" altLang="en-US" sz="2400" dirty="0">
              <a:latin typeface="Century Gothic" panose="020B0502020202020204" pitchFamily="34" charset="0"/>
              <a:ea typeface="宋体" panose="02010600030101010101" pitchFamily="2" charset="-122"/>
              <a:sym typeface="Century Gothic" panose="020B0502020202020204" pitchFamily="34" charset="0"/>
            </a:endParaRPr>
          </a:p>
        </p:txBody>
      </p:sp>
      <p:pic>
        <p:nvPicPr>
          <p:cNvPr id="115715" name="Picture 5"/>
          <p:cNvPicPr>
            <a:picLocks noChangeAspect="1"/>
          </p:cNvPicPr>
          <p:nvPr/>
        </p:nvPicPr>
        <p:blipFill>
          <a:blip r:embed="rId1"/>
          <a:stretch>
            <a:fillRect/>
          </a:stretch>
        </p:blipFill>
        <p:spPr>
          <a:xfrm>
            <a:off x="1042988" y="2924175"/>
            <a:ext cx="5210175" cy="1828800"/>
          </a:xfrm>
          <a:prstGeom prst="rect">
            <a:avLst/>
          </a:prstGeom>
          <a:noFill/>
          <a:ln w="9525">
            <a:noFill/>
          </a:ln>
        </p:spPr>
      </p:pic>
      <p:sp>
        <p:nvSpPr>
          <p:cNvPr id="115716" name="TextBox 1"/>
          <p:cNvSpPr txBox="1"/>
          <p:nvPr/>
        </p:nvSpPr>
        <p:spPr>
          <a:xfrm>
            <a:off x="4500563" y="5949950"/>
            <a:ext cx="3989387" cy="338138"/>
          </a:xfrm>
          <a:prstGeom prst="rect">
            <a:avLst/>
          </a:prstGeom>
          <a:noFill/>
          <a:ln w="9525">
            <a:noFill/>
          </a:ln>
        </p:spPr>
        <p:txBody>
          <a:bodyPr wrap="none">
            <a:spAutoFit/>
          </a:bodyPr>
          <a:p>
            <a:pPr lvl="0" eaLnBrk="1" hangingPunct="1"/>
            <a:r>
              <a:rPr lang="en-US" altLang="zh-CN" sz="1600" dirty="0">
                <a:latin typeface="Times New Roman" panose="02020603050405020304" pitchFamily="18" charset="0"/>
                <a:ea typeface="宋体" panose="02010600030101010101" pitchFamily="2" charset="-122"/>
              </a:rPr>
              <a:t>(Franco-Zorrilla et al., 2007, Nature Genetics)</a:t>
            </a:r>
            <a:endParaRPr lang="zh-CN" altLang="en-US" sz="1600" dirty="0">
              <a:latin typeface="Times New Roman" panose="02020603050405020304" pitchFamily="18" charset="0"/>
              <a:ea typeface="宋体" panose="02010600030101010101" pitchFamily="2" charset="-122"/>
            </a:endParaRPr>
          </a:p>
        </p:txBody>
      </p:sp>
      <p:sp>
        <p:nvSpPr>
          <p:cNvPr id="115717" name="TextBox 14"/>
          <p:cNvSpPr txBox="1"/>
          <p:nvPr/>
        </p:nvSpPr>
        <p:spPr>
          <a:xfrm>
            <a:off x="2195513" y="4819650"/>
            <a:ext cx="3646487" cy="554038"/>
          </a:xfrm>
          <a:prstGeom prst="rect">
            <a:avLst/>
          </a:prstGeom>
          <a:noFill/>
          <a:ln w="9525">
            <a:noFill/>
          </a:ln>
        </p:spPr>
        <p:txBody>
          <a:bodyPr wrap="none">
            <a:spAutoFit/>
          </a:bodyPr>
          <a:p>
            <a:pPr lvl="0" eaLnBrk="1" hangingPunct="1"/>
            <a:r>
              <a:rPr lang="en-US" altLang="zh-CN" dirty="0">
                <a:solidFill>
                  <a:schemeClr val="bg1"/>
                </a:solidFill>
                <a:latin typeface="Courier New" panose="02070309020205020404" pitchFamily="49" charset="0"/>
                <a:ea typeface="Courier New" panose="02070309020205020404" pitchFamily="49" charset="0"/>
              </a:rPr>
              <a:t>gma-miR1522 </a:t>
            </a:r>
            <a:r>
              <a:rPr lang="en-US" altLang="zh-CN" dirty="0">
                <a:latin typeface="Courier New" panose="02070309020205020404" pitchFamily="49" charset="0"/>
                <a:ea typeface="Courier New" panose="02070309020205020404" pitchFamily="49" charset="0"/>
              </a:rPr>
              <a:t>   5’ UUUAUUGCUU--A-AAAUGAAAU 3’</a:t>
            </a:r>
            <a:endParaRPr lang="en-US" altLang="zh-CN" dirty="0">
              <a:latin typeface="Courier New" panose="02070309020205020404" pitchFamily="49" charset="0"/>
              <a:ea typeface="Courier New" panose="02070309020205020404" pitchFamily="49" charset="0"/>
            </a:endParaRPr>
          </a:p>
          <a:p>
            <a:pPr lvl="0" eaLnBrk="1" hangingPunct="1"/>
            <a:r>
              <a:rPr lang="en-US" altLang="zh-CN" dirty="0">
                <a:latin typeface="Courier New" panose="02070309020205020404" pitchFamily="49" charset="0"/>
                <a:ea typeface="Courier New" panose="02070309020205020404" pitchFamily="49" charset="0"/>
              </a:rPr>
              <a:t>	       |||||||||  | ||||| |||</a:t>
            </a:r>
            <a:endParaRPr lang="en-US" altLang="zh-CN" dirty="0">
              <a:latin typeface="Courier New" panose="02070309020205020404" pitchFamily="49" charset="0"/>
              <a:ea typeface="Courier New" panose="02070309020205020404" pitchFamily="49" charset="0"/>
            </a:endParaRPr>
          </a:p>
          <a:p>
            <a:pPr lvl="0" eaLnBrk="1" hangingPunct="1"/>
            <a:r>
              <a:rPr lang="en-US" altLang="zh-CN" dirty="0">
                <a:solidFill>
                  <a:schemeClr val="bg1"/>
                </a:solidFill>
                <a:latin typeface="Courier New" panose="02070309020205020404" pitchFamily="49" charset="0"/>
                <a:ea typeface="Courier New" panose="02070309020205020404" pitchFamily="49" charset="0"/>
              </a:rPr>
              <a:t>gma-eTM1522-2</a:t>
            </a:r>
            <a:r>
              <a:rPr lang="en-US" altLang="zh-CN" dirty="0">
                <a:latin typeface="Courier New" panose="02070309020205020404" pitchFamily="49" charset="0"/>
                <a:ea typeface="Courier New" panose="02070309020205020404" pitchFamily="49" charset="0"/>
              </a:rPr>
              <a:t>  3’ UAAUAACGAA</a:t>
            </a:r>
            <a:r>
              <a:rPr lang="en-US" altLang="zh-CN" dirty="0">
                <a:solidFill>
                  <a:srgbClr val="FF0000"/>
                </a:solidFill>
                <a:latin typeface="Courier New" panose="02070309020205020404" pitchFamily="49" charset="0"/>
                <a:ea typeface="Courier New" panose="02070309020205020404" pitchFamily="49" charset="0"/>
              </a:rPr>
              <a:t>GA</a:t>
            </a:r>
            <a:r>
              <a:rPr lang="en-US" altLang="zh-CN" dirty="0">
                <a:latin typeface="Courier New" panose="02070309020205020404" pitchFamily="49" charset="0"/>
                <a:ea typeface="Courier New" panose="02070309020205020404" pitchFamily="49" charset="0"/>
              </a:rPr>
              <a:t>U</a:t>
            </a:r>
            <a:r>
              <a:rPr lang="en-US" altLang="zh-CN" dirty="0">
                <a:solidFill>
                  <a:srgbClr val="FF0000"/>
                </a:solidFill>
                <a:latin typeface="Courier New" panose="02070309020205020404" pitchFamily="49" charset="0"/>
                <a:ea typeface="Courier New" panose="02070309020205020404" pitchFamily="49" charset="0"/>
              </a:rPr>
              <a:t>A</a:t>
            </a:r>
            <a:r>
              <a:rPr lang="en-US" altLang="zh-CN" dirty="0">
                <a:latin typeface="Courier New" panose="02070309020205020404" pitchFamily="49" charset="0"/>
                <a:ea typeface="Courier New" panose="02070309020205020404" pitchFamily="49" charset="0"/>
              </a:rPr>
              <a:t>UUUACGUUA 5’</a:t>
            </a:r>
            <a:endParaRPr lang="en-US" altLang="zh-CN" dirty="0">
              <a:latin typeface="Courier New" panose="02070309020205020404" pitchFamily="49" charset="0"/>
              <a:ea typeface="Courier New" panose="02070309020205020404" pitchFamily="49" charset="0"/>
            </a:endParaRPr>
          </a:p>
        </p:txBody>
      </p:sp>
      <p:sp>
        <p:nvSpPr>
          <p:cNvPr id="115718" name="TextBox 1"/>
          <p:cNvSpPr txBox="1"/>
          <p:nvPr/>
        </p:nvSpPr>
        <p:spPr>
          <a:xfrm>
            <a:off x="5740400" y="4773613"/>
            <a:ext cx="647700" cy="600075"/>
          </a:xfrm>
          <a:prstGeom prst="rect">
            <a:avLst/>
          </a:prstGeom>
          <a:noFill/>
          <a:ln w="9525">
            <a:noFill/>
          </a:ln>
        </p:spPr>
        <p:txBody>
          <a:bodyPr wrap="none">
            <a:spAutoFit/>
          </a:bodyPr>
          <a:p>
            <a:pPr lvl="0" eaLnBrk="1" hangingPunct="1"/>
            <a:r>
              <a:rPr lang="en-US" altLang="zh-CN" sz="1100" b="1" dirty="0">
                <a:solidFill>
                  <a:srgbClr val="00CC00"/>
                </a:solidFill>
                <a:latin typeface="Times New Roman" panose="02020603050405020304" pitchFamily="18" charset="0"/>
                <a:ea typeface="宋体" panose="02010600030101010101" pitchFamily="2" charset="-122"/>
              </a:rPr>
              <a:t>miRNA</a:t>
            </a:r>
            <a:endParaRPr lang="en-US" altLang="zh-CN" sz="1100" b="1" dirty="0">
              <a:solidFill>
                <a:srgbClr val="00CC00"/>
              </a:solidFill>
              <a:latin typeface="Times New Roman" panose="02020603050405020304" pitchFamily="18" charset="0"/>
              <a:ea typeface="宋体" panose="02010600030101010101" pitchFamily="2" charset="-122"/>
            </a:endParaRPr>
          </a:p>
          <a:p>
            <a:pPr lvl="0" eaLnBrk="1" hangingPunct="1"/>
            <a:endParaRPr lang="en-US" altLang="zh-CN" sz="1100" dirty="0">
              <a:latin typeface="Times New Roman" panose="02020603050405020304" pitchFamily="18" charset="0"/>
              <a:ea typeface="宋体" panose="02010600030101010101" pitchFamily="2" charset="-122"/>
            </a:endParaRPr>
          </a:p>
          <a:p>
            <a:pPr lvl="0" eaLnBrk="1" hangingPunct="1"/>
            <a:r>
              <a:rPr lang="en-US" altLang="zh-CN" sz="1100" b="1" dirty="0">
                <a:solidFill>
                  <a:srgbClr val="FF0000"/>
                </a:solidFill>
                <a:latin typeface="Times New Roman" panose="02020603050405020304" pitchFamily="18" charset="0"/>
                <a:ea typeface="宋体" panose="02010600030101010101" pitchFamily="2" charset="-122"/>
              </a:rPr>
              <a:t>eTM</a:t>
            </a:r>
            <a:endParaRPr lang="zh-CN" altLang="en-US" sz="1100" b="1" dirty="0">
              <a:solidFill>
                <a:srgbClr val="FF0000"/>
              </a:solidFill>
              <a:latin typeface="Times New Roman" panose="02020603050405020304" pitchFamily="18" charset="0"/>
              <a:ea typeface="宋体" panose="02010600030101010101" pitchFamily="2" charset="-122"/>
            </a:endParaRPr>
          </a:p>
        </p:txBody>
      </p:sp>
      <p:sp>
        <p:nvSpPr>
          <p:cNvPr id="115719" name="TextBox 3"/>
          <p:cNvSpPr txBox="1"/>
          <p:nvPr/>
        </p:nvSpPr>
        <p:spPr>
          <a:xfrm>
            <a:off x="6410325" y="3687763"/>
            <a:ext cx="2338388" cy="400050"/>
          </a:xfrm>
          <a:prstGeom prst="rect">
            <a:avLst/>
          </a:prstGeom>
          <a:noFill/>
          <a:ln w="9525">
            <a:noFill/>
          </a:ln>
        </p:spPr>
        <p:txBody>
          <a:bodyPr wrap="none">
            <a:spAutoFit/>
          </a:bodyPr>
          <a:p>
            <a:pPr lvl="0" eaLnBrk="1" hangingPunct="1"/>
            <a:r>
              <a:rPr lang="en-US" altLang="zh-CN" sz="2000" i="1" dirty="0">
                <a:latin typeface="Times New Roman" panose="02020603050405020304" pitchFamily="18" charset="0"/>
                <a:ea typeface="宋体" panose="02010600030101010101" pitchFamily="2" charset="-122"/>
              </a:rPr>
              <a:t>Arabidopsis thaliana</a:t>
            </a:r>
            <a:endParaRPr lang="zh-CN" altLang="en-US" sz="2000" i="1" dirty="0">
              <a:latin typeface="Times New Roman" panose="02020603050405020304" pitchFamily="18" charset="0"/>
              <a:ea typeface="宋体" panose="02010600030101010101" pitchFamily="2"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6738" name="内容占位符 2"/>
          <p:cNvSpPr>
            <a:spLocks noGrp="1"/>
          </p:cNvSpPr>
          <p:nvPr>
            <p:ph idx="1"/>
          </p:nvPr>
        </p:nvSpPr>
        <p:spPr>
          <a:xfrm>
            <a:off x="457200" y="404813"/>
            <a:ext cx="8578850" cy="1008062"/>
          </a:xfrm>
        </p:spPr>
        <p:txBody>
          <a:bodyPr vert="horz" wrap="square" lIns="91440" tIns="45720" rIns="91440" bIns="45720" anchor="t"/>
          <a:p>
            <a:pPr marL="0" lvl="0" indent="0" eaLnBrk="1" hangingPunct="1">
              <a:buFont typeface="Wingdings" panose="05000000000000000000" pitchFamily="2" charset="2"/>
              <a:buNone/>
            </a:pPr>
            <a:r>
              <a:rPr lang="en-US" altLang="zh-CN" sz="2400" b="1" dirty="0">
                <a:latin typeface="Palatino Linotype" panose="02040502050505030304" pitchFamily="18" charset="0"/>
              </a:rPr>
              <a:t>Identification and Expression Analysis of eTMs for nta-miRX27</a:t>
            </a:r>
            <a:endParaRPr lang="zh-CN" altLang="en-US" sz="2400" b="1" dirty="0">
              <a:latin typeface="Palatino Linotype" panose="02040502050505030304" pitchFamily="18" charset="0"/>
            </a:endParaRPr>
          </a:p>
        </p:txBody>
      </p:sp>
      <p:pic>
        <p:nvPicPr>
          <p:cNvPr id="116739" name="Picture 2" descr="F:\Task_Fan_Lab\20151003_生信大会\Plant Physiol——figure3.tif"/>
          <p:cNvPicPr>
            <a:picLocks noChangeAspect="1"/>
          </p:cNvPicPr>
          <p:nvPr/>
        </p:nvPicPr>
        <p:blipFill>
          <a:blip r:embed="rId1"/>
          <a:stretch>
            <a:fillRect/>
          </a:stretch>
        </p:blipFill>
        <p:spPr>
          <a:xfrm>
            <a:off x="682625" y="1341438"/>
            <a:ext cx="7893050" cy="3671887"/>
          </a:xfrm>
          <a:prstGeom prst="rect">
            <a:avLst/>
          </a:prstGeom>
          <a:noFill/>
          <a:ln w="9525">
            <a:noFill/>
          </a:ln>
        </p:spPr>
      </p:pic>
      <p:sp>
        <p:nvSpPr>
          <p:cNvPr id="116740" name="TextBox 1"/>
          <p:cNvSpPr/>
          <p:nvPr/>
        </p:nvSpPr>
        <p:spPr>
          <a:xfrm>
            <a:off x="682625" y="5048250"/>
            <a:ext cx="7848600" cy="1169988"/>
          </a:xfrm>
          <a:prstGeom prst="rect">
            <a:avLst/>
          </a:prstGeom>
          <a:noFill/>
          <a:ln w="9525">
            <a:noFill/>
          </a:ln>
        </p:spPr>
        <p:txBody>
          <a:bodyPr>
            <a:spAutoFit/>
          </a:bodyPr>
          <a:p>
            <a:pPr lvl="0" algn="just" eaLnBrk="1" hangingPunct="1"/>
            <a:r>
              <a:rPr lang="en-US" altLang="zh-CN" sz="1400" b="1" dirty="0">
                <a:latin typeface="Arial" panose="020B0604020202020204" pitchFamily="34" charset="0"/>
                <a:ea typeface="宋体" panose="02010600030101010101" pitchFamily="2" charset="-122"/>
                <a:sym typeface="Times New Roman" panose="02020603050405020304" pitchFamily="18" charset="0"/>
              </a:rPr>
              <a:t>Topping-induced expression of endogenous nta-eTMX27 in tobacco root. A</a:t>
            </a:r>
            <a:r>
              <a:rPr lang="en-US" altLang="zh-CN" sz="1400" dirty="0">
                <a:latin typeface="Arial" panose="020B0604020202020204" pitchFamily="34" charset="0"/>
                <a:ea typeface="宋体" panose="02010600030101010101" pitchFamily="2" charset="-122"/>
                <a:sym typeface="Times New Roman" panose="02020603050405020304" pitchFamily="18" charset="0"/>
              </a:rPr>
              <a:t>, The predicted base-pairing pattern between nta-miRX27 and its eTM nta-eTMX27. </a:t>
            </a:r>
            <a:r>
              <a:rPr lang="en-US" altLang="zh-CN" sz="1400" b="1" dirty="0">
                <a:latin typeface="Arial" panose="020B0604020202020204" pitchFamily="34" charset="0"/>
                <a:ea typeface="宋体" panose="02010600030101010101" pitchFamily="2" charset="-122"/>
                <a:sym typeface="Times New Roman" panose="02020603050405020304" pitchFamily="18" charset="0"/>
              </a:rPr>
              <a:t>B</a:t>
            </a:r>
            <a:r>
              <a:rPr lang="en-US" altLang="zh-CN" sz="1400" dirty="0">
                <a:latin typeface="Arial" panose="020B0604020202020204" pitchFamily="34" charset="0"/>
                <a:ea typeface="宋体" panose="02010600030101010101" pitchFamily="2" charset="-122"/>
                <a:sym typeface="Times New Roman" panose="02020603050405020304" pitchFamily="18" charset="0"/>
              </a:rPr>
              <a:t>, Semi-quantitative RT-PCR analysis of expressions of nta-eTMX27 in four tissues. </a:t>
            </a:r>
            <a:r>
              <a:rPr lang="en-US" altLang="zh-CN" sz="1400" b="1" dirty="0">
                <a:latin typeface="Arial" panose="020B0604020202020204" pitchFamily="34" charset="0"/>
                <a:ea typeface="宋体" panose="02010600030101010101" pitchFamily="2" charset="-122"/>
                <a:sym typeface="Times New Roman" panose="02020603050405020304" pitchFamily="18" charset="0"/>
              </a:rPr>
              <a:t>C</a:t>
            </a:r>
            <a:r>
              <a:rPr lang="en-US" altLang="zh-CN" sz="1400" dirty="0">
                <a:latin typeface="Arial" panose="020B0604020202020204" pitchFamily="34" charset="0"/>
                <a:ea typeface="宋体" panose="02010600030101010101" pitchFamily="2" charset="-122"/>
                <a:sym typeface="Times New Roman" panose="02020603050405020304" pitchFamily="18" charset="0"/>
              </a:rPr>
              <a:t>, The relative transcription levels of nta-eTMX27, </a:t>
            </a:r>
            <a:r>
              <a:rPr lang="en-US" altLang="zh-CN" sz="1400" i="1" dirty="0">
                <a:latin typeface="Arial" panose="020B0604020202020204" pitchFamily="34" charset="0"/>
                <a:ea typeface="宋体" panose="02010600030101010101" pitchFamily="2" charset="-122"/>
                <a:sym typeface="Times New Roman" panose="02020603050405020304" pitchFamily="18" charset="0"/>
              </a:rPr>
              <a:t>QPT2</a:t>
            </a:r>
            <a:r>
              <a:rPr lang="en-US" altLang="zh-CN" sz="1400" dirty="0">
                <a:latin typeface="Arial" panose="020B0604020202020204" pitchFamily="34" charset="0"/>
                <a:ea typeface="宋体" panose="02010600030101010101" pitchFamily="2" charset="-122"/>
                <a:sym typeface="Times New Roman" panose="02020603050405020304" pitchFamily="18" charset="0"/>
              </a:rPr>
              <a:t> and nta-miRX27 in </a:t>
            </a:r>
            <a:r>
              <a:rPr lang="en-US" altLang="zh-CN" sz="1400" i="1" dirty="0">
                <a:latin typeface="Arial" panose="020B0604020202020204" pitchFamily="34" charset="0"/>
                <a:ea typeface="宋体" panose="02010600030101010101" pitchFamily="2" charset="-122"/>
                <a:sym typeface="Times New Roman" panose="02020603050405020304" pitchFamily="18" charset="0"/>
              </a:rPr>
              <a:t>N. tabacum </a:t>
            </a:r>
            <a:r>
              <a:rPr lang="en-US" altLang="zh-CN" sz="1400" dirty="0">
                <a:latin typeface="Arial" panose="020B0604020202020204" pitchFamily="34" charset="0"/>
                <a:ea typeface="宋体" panose="02010600030101010101" pitchFamily="2" charset="-122"/>
                <a:sym typeface="Times New Roman" panose="02020603050405020304" pitchFamily="18" charset="0"/>
              </a:rPr>
              <a:t>root tissues measured at 3, 6, 12, 24 and 48 h after topping.</a:t>
            </a:r>
            <a:endParaRPr lang="zh-CN" altLang="en-US" sz="1400" dirty="0">
              <a:latin typeface="Palatino Linotype" panose="02040502050505030304" pitchFamily="18" charset="0"/>
              <a:ea typeface="宋体" panose="02010600030101010101" pitchFamily="2" charset="-122"/>
              <a:sym typeface="宋体" panose="02010600030101010101" pitchFamily="2" charset="-122"/>
            </a:endParaRPr>
          </a:p>
        </p:txBody>
      </p:sp>
      <p:sp>
        <p:nvSpPr>
          <p:cNvPr id="50181" name="TextBox 1"/>
          <p:cNvSpPr txBox="1">
            <a:spLocks noChangeArrowheads="1"/>
          </p:cNvSpPr>
          <p:nvPr/>
        </p:nvSpPr>
        <p:spPr bwMode="auto">
          <a:xfrm>
            <a:off x="2339975" y="2636838"/>
            <a:ext cx="6142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宋体" panose="02010600030101010101" pitchFamily="2" charset="-122"/>
              </a:defRPr>
            </a:lvl1pPr>
            <a:lvl2pPr marL="742950" indent="-285750" eaLnBrk="0" hangingPunct="0">
              <a:defRPr sz="2400">
                <a:solidFill>
                  <a:schemeClr val="tx1"/>
                </a:solidFill>
                <a:latin typeface="Times New Roman" panose="02020603050405020304" pitchFamily="18" charset="0"/>
                <a:ea typeface="宋体" panose="02010600030101010101" pitchFamily="2" charset="-122"/>
              </a:defRPr>
            </a:lvl2pPr>
            <a:lvl3pPr marL="1143000" indent="-228600" eaLnBrk="0" hangingPunct="0">
              <a:defRPr sz="2400">
                <a:solidFill>
                  <a:schemeClr val="tx1"/>
                </a:solidFill>
                <a:latin typeface="Times New Roman" panose="02020603050405020304" pitchFamily="18" charset="0"/>
                <a:ea typeface="宋体" panose="02010600030101010101" pitchFamily="2" charset="-122"/>
              </a:defRPr>
            </a:lvl3pPr>
            <a:lvl4pPr marL="1600200" indent="-228600" eaLnBrk="0" hangingPunct="0">
              <a:defRPr sz="2400">
                <a:solidFill>
                  <a:schemeClr val="tx1"/>
                </a:solidFill>
                <a:latin typeface="Times New Roman" panose="02020603050405020304" pitchFamily="18" charset="0"/>
                <a:ea typeface="宋体" panose="02010600030101010101" pitchFamily="2" charset="-122"/>
              </a:defRPr>
            </a:lvl4pPr>
            <a:lvl5pPr marL="2057400" indent="-228600" eaLnBrk="0" hangingPunct="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2400" b="0" i="0" u="none" strike="noStrike" kern="1200" cap="none" spc="0" normalizeH="0" baseline="0" noProof="0" dirty="0" err="1" smtClean="0">
                <a:ln>
                  <a:noFill/>
                </a:ln>
                <a:solidFill>
                  <a:schemeClr val="accent5">
                    <a:lumMod val="75000"/>
                  </a:schemeClr>
                </a:solidFill>
                <a:effectLst/>
                <a:uLnTx/>
                <a:uFillTx/>
                <a:latin typeface="Times New Roman" panose="02020603050405020304" pitchFamily="18" charset="0"/>
                <a:ea typeface="宋体" panose="02010600030101010101" pitchFamily="2" charset="-122"/>
                <a:cs typeface="+mn-cs"/>
              </a:rPr>
              <a:t>eTM</a:t>
            </a:r>
            <a:r>
              <a:rPr kumimoji="1" lang="en-US" altLang="zh-CN" sz="2400" b="0" i="0" u="none" strike="noStrike" kern="1200" cap="none" spc="0" normalizeH="0" baseline="0" noProof="0" dirty="0" smtClean="0">
                <a:ln>
                  <a:noFill/>
                </a:ln>
                <a:solidFill>
                  <a:schemeClr val="accent5">
                    <a:lumMod val="75000"/>
                  </a:schemeClr>
                </a:solidFill>
                <a:effectLst/>
                <a:uLnTx/>
                <a:uFillTx/>
                <a:latin typeface="Times New Roman" panose="02020603050405020304" pitchFamily="18" charset="0"/>
                <a:ea typeface="宋体" panose="02010600030101010101" pitchFamily="2" charset="-122"/>
                <a:cs typeface="+mn-cs"/>
              </a:rPr>
              <a:t>               Target                                </a:t>
            </a:r>
            <a:r>
              <a:rPr kumimoji="1" lang="en-US" altLang="zh-CN" sz="2400" b="0" i="0" u="none" strike="noStrike" kern="1200" cap="none" spc="0" normalizeH="0" baseline="0" noProof="0" dirty="0" err="1" smtClean="0">
                <a:ln>
                  <a:noFill/>
                </a:ln>
                <a:solidFill>
                  <a:schemeClr val="accent5">
                    <a:lumMod val="75000"/>
                  </a:schemeClr>
                </a:solidFill>
                <a:effectLst/>
                <a:uLnTx/>
                <a:uFillTx/>
                <a:latin typeface="Times New Roman" panose="02020603050405020304" pitchFamily="18" charset="0"/>
                <a:ea typeface="宋体" panose="02010600030101010101" pitchFamily="2" charset="-122"/>
                <a:cs typeface="+mn-cs"/>
              </a:rPr>
              <a:t>miRNA</a:t>
            </a:r>
            <a:endParaRPr kumimoji="1" lang="zh-CN" altLang="en-US" sz="2400" b="0" i="0" u="none" strike="noStrike" kern="1200" cap="none" spc="0" normalizeH="0" baseline="0" noProof="0" dirty="0" smtClean="0">
              <a:ln>
                <a:noFill/>
              </a:ln>
              <a:solidFill>
                <a:schemeClr val="accent5">
                  <a:lumMod val="75000"/>
                </a:schemeClr>
              </a:solidFill>
              <a:effectLst/>
              <a:uLnTx/>
              <a:uFillTx/>
              <a:latin typeface="Times New Roman" panose="02020603050405020304" pitchFamily="18" charset="0"/>
              <a:ea typeface="宋体" panose="02010600030101010101" pitchFamily="2" charset="-122"/>
              <a:cs typeface="+mn-cs"/>
            </a:endParaRPr>
          </a:p>
        </p:txBody>
      </p:sp>
      <p:sp>
        <p:nvSpPr>
          <p:cNvPr id="116742" name="TextBox 9"/>
          <p:cNvSpPr txBox="1"/>
          <p:nvPr/>
        </p:nvSpPr>
        <p:spPr>
          <a:xfrm>
            <a:off x="5364163" y="6140450"/>
            <a:ext cx="3530600" cy="369888"/>
          </a:xfrm>
          <a:prstGeom prst="rect">
            <a:avLst/>
          </a:prstGeom>
          <a:noFill/>
          <a:ln w="9525">
            <a:noFill/>
          </a:ln>
        </p:spPr>
        <p:txBody>
          <a:bodyPr>
            <a:spAutoFit/>
          </a:bodyPr>
          <a:p>
            <a:pPr lvl="0" eaLnBrk="1" hangingPunct="1"/>
            <a:r>
              <a:rPr lang="en-US" altLang="zh-CN" sz="1800" dirty="0">
                <a:latin typeface="Times New Roman" panose="02020603050405020304" pitchFamily="18" charset="0"/>
                <a:ea typeface="宋体" panose="02010600030101010101" pitchFamily="2" charset="-122"/>
              </a:rPr>
              <a:t>(Li </a:t>
            </a:r>
            <a:r>
              <a:rPr lang="en-US" altLang="zh-CN" sz="1800" i="1" dirty="0">
                <a:latin typeface="Times New Roman" panose="02020603050405020304" pitchFamily="18" charset="0"/>
                <a:ea typeface="宋体" panose="02010600030101010101" pitchFamily="2" charset="-122"/>
              </a:rPr>
              <a:t>et al</a:t>
            </a:r>
            <a:r>
              <a:rPr lang="en-US" altLang="zh-CN" sz="1800" dirty="0">
                <a:latin typeface="Times New Roman" panose="02020603050405020304" pitchFamily="18" charset="0"/>
                <a:ea typeface="宋体" panose="02010600030101010101" pitchFamily="2" charset="-122"/>
              </a:rPr>
              <a:t>., 2015, Plant Physiology)</a:t>
            </a:r>
            <a:endParaRPr lang="zh-CN" altLang="en-US" sz="1800" dirty="0">
              <a:latin typeface="Times New Roman" panose="02020603050405020304" pitchFamily="18" charset="0"/>
              <a:ea typeface="宋体" panose="02010600030101010101" pitchFamily="2" charset="-122"/>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内容占位符 2"/>
          <p:cNvSpPr>
            <a:spLocks noGrp="1"/>
          </p:cNvSpPr>
          <p:nvPr>
            <p:ph idx="1"/>
          </p:nvPr>
        </p:nvSpPr>
        <p:spPr>
          <a:xfrm>
            <a:off x="466725" y="447675"/>
            <a:ext cx="8229600" cy="1036638"/>
          </a:xfrm>
        </p:spPr>
        <p:txBody>
          <a:bodyPr vert="horz" wrap="square" lIns="91440" tIns="45720" rIns="91440" bIns="45720" anchor="t"/>
          <a:p>
            <a:pPr marL="0" lvl="0" indent="0" eaLnBrk="1" hangingPunct="1">
              <a:buFont typeface="Wingdings" panose="05000000000000000000" pitchFamily="2" charset="2"/>
              <a:buNone/>
            </a:pPr>
            <a:r>
              <a:rPr lang="en-US" altLang="zh-CN" sz="2400" b="1" dirty="0">
                <a:latin typeface="Palatino Linotype" panose="02040502050505030304" pitchFamily="18" charset="0"/>
              </a:rPr>
              <a:t>Nta-eTMX27 Induced miRNA Degradation and Repressed miRNA Function</a:t>
            </a:r>
            <a:endParaRPr lang="zh-CN" altLang="en-US" sz="2400" b="1" dirty="0">
              <a:latin typeface="Palatino Linotype" panose="02040502050505030304" pitchFamily="18" charset="0"/>
            </a:endParaRPr>
          </a:p>
        </p:txBody>
      </p:sp>
      <p:pic>
        <p:nvPicPr>
          <p:cNvPr id="117763" name="Picture 2" descr="F:\Task_Fan_Lab\20151003_生信大会\Plant Physiol——figure4.tif"/>
          <p:cNvPicPr>
            <a:picLocks noChangeAspect="1"/>
          </p:cNvPicPr>
          <p:nvPr/>
        </p:nvPicPr>
        <p:blipFill>
          <a:blip r:embed="rId1"/>
          <a:stretch>
            <a:fillRect/>
          </a:stretch>
        </p:blipFill>
        <p:spPr>
          <a:xfrm>
            <a:off x="539750" y="1468438"/>
            <a:ext cx="5260975" cy="5129212"/>
          </a:xfrm>
          <a:prstGeom prst="rect">
            <a:avLst/>
          </a:prstGeom>
          <a:noFill/>
          <a:ln w="9525">
            <a:noFill/>
          </a:ln>
        </p:spPr>
      </p:pic>
      <p:sp>
        <p:nvSpPr>
          <p:cNvPr id="117764" name="TextBox 1"/>
          <p:cNvSpPr/>
          <p:nvPr/>
        </p:nvSpPr>
        <p:spPr>
          <a:xfrm>
            <a:off x="5867400" y="1557338"/>
            <a:ext cx="2736850" cy="3540125"/>
          </a:xfrm>
          <a:prstGeom prst="rect">
            <a:avLst/>
          </a:prstGeom>
          <a:noFill/>
          <a:ln w="9525">
            <a:noFill/>
          </a:ln>
        </p:spPr>
        <p:txBody>
          <a:bodyPr>
            <a:spAutoFit/>
          </a:bodyPr>
          <a:p>
            <a:pPr lvl="0" algn="just" eaLnBrk="1" hangingPunct="1"/>
            <a:r>
              <a:rPr lang="en-US" altLang="zh-CN" sz="1400" b="1" dirty="0">
                <a:latin typeface="Arial" panose="020B0604020202020204" pitchFamily="34" charset="0"/>
                <a:ea typeface="宋体" panose="02010600030101010101" pitchFamily="2" charset="-122"/>
                <a:sym typeface="Times New Roman" panose="02020603050405020304" pitchFamily="18" charset="0"/>
              </a:rPr>
              <a:t>Functional analyses of nta-eTMX27. A</a:t>
            </a:r>
            <a:r>
              <a:rPr lang="en-US" altLang="zh-CN" sz="1400" dirty="0">
                <a:latin typeface="Arial" panose="020B0604020202020204" pitchFamily="34" charset="0"/>
                <a:ea typeface="宋体" panose="02010600030101010101" pitchFamily="2" charset="-122"/>
                <a:sym typeface="Times New Roman" panose="02020603050405020304" pitchFamily="18" charset="0"/>
              </a:rPr>
              <a:t>, Phenotypes of nta-eTMX27 overexpression and silencing plants. </a:t>
            </a:r>
            <a:r>
              <a:rPr lang="en-US" altLang="zh-CN" sz="1400" b="1" dirty="0">
                <a:latin typeface="Arial" panose="020B0604020202020204" pitchFamily="34" charset="0"/>
                <a:ea typeface="宋体" panose="02010600030101010101" pitchFamily="2" charset="-122"/>
                <a:sym typeface="Times New Roman" panose="02020603050405020304" pitchFamily="18" charset="0"/>
              </a:rPr>
              <a:t>B</a:t>
            </a:r>
            <a:r>
              <a:rPr lang="en-US" altLang="zh-CN" sz="1400" dirty="0">
                <a:latin typeface="Arial" panose="020B0604020202020204" pitchFamily="34" charset="0"/>
                <a:ea typeface="宋体" panose="02010600030101010101" pitchFamily="2" charset="-122"/>
                <a:sym typeface="Times New Roman" panose="02020603050405020304" pitchFamily="18" charset="0"/>
              </a:rPr>
              <a:t>, Relative expression levels of nta-eTMX27, nta-miRX27 and </a:t>
            </a:r>
            <a:r>
              <a:rPr lang="en-US" altLang="zh-CN" sz="1400" i="1" dirty="0">
                <a:latin typeface="Arial" panose="020B0604020202020204" pitchFamily="34" charset="0"/>
                <a:ea typeface="宋体" panose="02010600030101010101" pitchFamily="2" charset="-122"/>
                <a:sym typeface="Times New Roman" panose="02020603050405020304" pitchFamily="18" charset="0"/>
              </a:rPr>
              <a:t>QPT2</a:t>
            </a:r>
            <a:r>
              <a:rPr lang="en-US" altLang="zh-CN" sz="1400" dirty="0">
                <a:latin typeface="Arial" panose="020B0604020202020204" pitchFamily="34" charset="0"/>
                <a:ea typeface="宋体" panose="02010600030101010101" pitchFamily="2" charset="-122"/>
                <a:sym typeface="Times New Roman" panose="02020603050405020304" pitchFamily="18" charset="0"/>
              </a:rPr>
              <a:t> . </a:t>
            </a:r>
            <a:r>
              <a:rPr lang="en-US" altLang="zh-CN" sz="1400" b="1" dirty="0">
                <a:latin typeface="Arial" panose="020B0604020202020204" pitchFamily="34" charset="0"/>
                <a:ea typeface="宋体" panose="02010600030101010101" pitchFamily="2" charset="-122"/>
                <a:sym typeface="Times New Roman" panose="02020603050405020304" pitchFamily="18" charset="0"/>
              </a:rPr>
              <a:t>C</a:t>
            </a:r>
            <a:r>
              <a:rPr lang="en-US" altLang="zh-CN" sz="1400" dirty="0">
                <a:latin typeface="Arial" panose="020B0604020202020204" pitchFamily="34" charset="0"/>
                <a:ea typeface="宋体" panose="02010600030101010101" pitchFamily="2" charset="-122"/>
                <a:sym typeface="Times New Roman" panose="02020603050405020304" pitchFamily="18" charset="0"/>
              </a:rPr>
              <a:t>,</a:t>
            </a:r>
            <a:r>
              <a:rPr lang="en-US" altLang="zh-CN" sz="1400" b="1" dirty="0">
                <a:latin typeface="Arial" panose="020B0604020202020204" pitchFamily="34" charset="0"/>
                <a:ea typeface="宋体" panose="02010600030101010101" pitchFamily="2" charset="-122"/>
                <a:sym typeface="Times New Roman" panose="02020603050405020304" pitchFamily="18" charset="0"/>
              </a:rPr>
              <a:t> </a:t>
            </a:r>
            <a:r>
              <a:rPr lang="en-US" altLang="zh-CN" sz="1400" dirty="0">
                <a:latin typeface="Arial" panose="020B0604020202020204" pitchFamily="34" charset="0"/>
                <a:ea typeface="宋体" panose="02010600030101010101" pitchFamily="2" charset="-122"/>
                <a:sym typeface="Times New Roman" panose="02020603050405020304" pitchFamily="18" charset="0"/>
              </a:rPr>
              <a:t>Average leaf nicotine contents of the Vec, nta-miRX27 and nta-STTMX27 lines. </a:t>
            </a:r>
            <a:r>
              <a:rPr lang="en-US" altLang="zh-CN" sz="1400" b="1" dirty="0">
                <a:latin typeface="Arial" panose="020B0604020202020204" pitchFamily="34" charset="0"/>
                <a:ea typeface="宋体" panose="02010600030101010101" pitchFamily="2" charset="-122"/>
                <a:sym typeface="Times New Roman" panose="02020603050405020304" pitchFamily="18" charset="0"/>
              </a:rPr>
              <a:t>D</a:t>
            </a:r>
            <a:r>
              <a:rPr lang="zh-CN" altLang="en-US" sz="1400" b="1" dirty="0">
                <a:latin typeface="Arial" panose="020B0604020202020204" pitchFamily="34" charset="0"/>
                <a:ea typeface="宋体" panose="02010600030101010101" pitchFamily="2" charset="-122"/>
                <a:sym typeface="Times New Roman" panose="02020603050405020304" pitchFamily="18" charset="0"/>
              </a:rPr>
              <a:t>-F</a:t>
            </a:r>
            <a:r>
              <a:rPr lang="en-US" altLang="zh-CN" sz="1400" dirty="0">
                <a:latin typeface="Arial" panose="020B0604020202020204" pitchFamily="34" charset="0"/>
                <a:ea typeface="宋体" panose="02010600030101010101" pitchFamily="2" charset="-122"/>
                <a:sym typeface="Times New Roman" panose="02020603050405020304" pitchFamily="18" charset="0"/>
              </a:rPr>
              <a:t>, Expression levels of nta-eTMX27</a:t>
            </a:r>
            <a:r>
              <a:rPr lang="zh-CN" altLang="en-US" sz="1400" dirty="0">
                <a:latin typeface="Arial" panose="020B0604020202020204" pitchFamily="34" charset="0"/>
                <a:ea typeface="宋体" panose="02010600030101010101" pitchFamily="2" charset="-122"/>
                <a:sym typeface="Times New Roman" panose="02020603050405020304" pitchFamily="18" charset="0"/>
              </a:rPr>
              <a:t>, </a:t>
            </a:r>
            <a:r>
              <a:rPr lang="en-US" altLang="zh-CN" sz="1400" dirty="0">
                <a:latin typeface="Arial" panose="020B0604020202020204" pitchFamily="34" charset="0"/>
                <a:ea typeface="宋体" panose="02010600030101010101" pitchFamily="2" charset="-122"/>
                <a:sym typeface="Times New Roman" panose="02020603050405020304" pitchFamily="18" charset="0"/>
              </a:rPr>
              <a:t>nta-eTMX27</a:t>
            </a:r>
            <a:r>
              <a:rPr lang="zh-CN" altLang="en-US" sz="1400" dirty="0">
                <a:latin typeface="Arial" panose="020B0604020202020204" pitchFamily="34" charset="0"/>
                <a:ea typeface="宋体" panose="02010600030101010101" pitchFamily="2" charset="-122"/>
                <a:sym typeface="Times New Roman" panose="02020603050405020304" pitchFamily="18" charset="0"/>
              </a:rPr>
              <a:t>(48h), </a:t>
            </a:r>
            <a:r>
              <a:rPr lang="en-US" altLang="zh-CN" sz="1400" i="1" dirty="0">
                <a:latin typeface="Arial" panose="020B0604020202020204" pitchFamily="34" charset="0"/>
                <a:ea typeface="宋体" panose="02010600030101010101" pitchFamily="2" charset="-122"/>
                <a:sym typeface="Times New Roman" panose="02020603050405020304" pitchFamily="18" charset="0"/>
              </a:rPr>
              <a:t>QPT2</a:t>
            </a:r>
            <a:r>
              <a:rPr lang="zh-CN" altLang="en-US" sz="1400" dirty="0">
                <a:latin typeface="Arial" panose="020B0604020202020204" pitchFamily="34" charset="0"/>
                <a:ea typeface="宋体" panose="02010600030101010101" pitchFamily="2" charset="-122"/>
                <a:sym typeface="Times New Roman" panose="02020603050405020304" pitchFamily="18" charset="0"/>
              </a:rPr>
              <a:t>(48h)</a:t>
            </a:r>
            <a:r>
              <a:rPr lang="zh-CN" altLang="en-US" sz="1400" i="1" dirty="0">
                <a:latin typeface="Arial" panose="020B0604020202020204" pitchFamily="34" charset="0"/>
                <a:ea typeface="宋体" panose="02010600030101010101" pitchFamily="2" charset="-122"/>
                <a:sym typeface="Times New Roman" panose="02020603050405020304" pitchFamily="18" charset="0"/>
              </a:rPr>
              <a:t> </a:t>
            </a:r>
            <a:r>
              <a:rPr lang="en-US" altLang="zh-CN" sz="1400" dirty="0">
                <a:latin typeface="Arial" panose="020B0604020202020204" pitchFamily="34" charset="0"/>
                <a:ea typeface="宋体" panose="02010600030101010101" pitchFamily="2" charset="-122"/>
                <a:sym typeface="Times New Roman" panose="02020603050405020304" pitchFamily="18" charset="0"/>
              </a:rPr>
              <a:t>in roots of transgenic plants transformed with the Vector (Vec) or ds-nta-eTMX27 construct in response to topping. </a:t>
            </a:r>
            <a:endParaRPr lang="zh-CN" altLang="en-US" sz="1400" dirty="0">
              <a:latin typeface="Palatino Linotype" panose="02040502050505030304" pitchFamily="18" charset="0"/>
              <a:ea typeface="宋体" panose="02010600030101010101" pitchFamily="2" charset="-122"/>
              <a:sym typeface="宋体" panose="02010600030101010101" pitchFamily="2" charset="-122"/>
            </a:endParaRPr>
          </a:p>
        </p:txBody>
      </p:sp>
      <p:sp>
        <p:nvSpPr>
          <p:cNvPr id="117765" name="TextBox 9"/>
          <p:cNvSpPr txBox="1"/>
          <p:nvPr/>
        </p:nvSpPr>
        <p:spPr>
          <a:xfrm>
            <a:off x="5794375" y="6140450"/>
            <a:ext cx="3530600" cy="369888"/>
          </a:xfrm>
          <a:prstGeom prst="rect">
            <a:avLst/>
          </a:prstGeom>
          <a:noFill/>
          <a:ln w="9525">
            <a:noFill/>
          </a:ln>
        </p:spPr>
        <p:txBody>
          <a:bodyPr>
            <a:spAutoFit/>
          </a:bodyPr>
          <a:p>
            <a:pPr lvl="0" eaLnBrk="1" hangingPunct="1"/>
            <a:r>
              <a:rPr lang="en-US" altLang="zh-CN" sz="1800" dirty="0">
                <a:latin typeface="Times New Roman" panose="02020603050405020304" pitchFamily="18" charset="0"/>
                <a:ea typeface="宋体" panose="02010600030101010101" pitchFamily="2" charset="-122"/>
              </a:rPr>
              <a:t>(Li </a:t>
            </a:r>
            <a:r>
              <a:rPr lang="en-US" altLang="zh-CN" sz="1800" i="1" dirty="0">
                <a:latin typeface="Times New Roman" panose="02020603050405020304" pitchFamily="18" charset="0"/>
                <a:ea typeface="宋体" panose="02010600030101010101" pitchFamily="2" charset="-122"/>
              </a:rPr>
              <a:t>et al</a:t>
            </a:r>
            <a:r>
              <a:rPr lang="en-US" altLang="zh-CN" sz="1800" dirty="0">
                <a:latin typeface="Times New Roman" panose="02020603050405020304" pitchFamily="18" charset="0"/>
                <a:ea typeface="宋体" panose="02010600030101010101" pitchFamily="2" charset="-122"/>
              </a:rPr>
              <a:t>., 2015, Plant Physiology)</a:t>
            </a:r>
            <a:endParaRPr lang="zh-CN" altLang="en-US" sz="1800" dirty="0">
              <a:latin typeface="Times New Roman" panose="02020603050405020304" pitchFamily="18" charset="0"/>
              <a:ea typeface="宋体" panose="0201060003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38835" y="2093595"/>
            <a:ext cx="7646035" cy="1938020"/>
          </a:xfrm>
          <a:prstGeom prst="rect">
            <a:avLst/>
          </a:prstGeom>
          <a:noFill/>
        </p:spPr>
        <p:txBody>
          <a:bodyPr wrap="square" rtlCol="0" anchor="t">
            <a:spAutoFit/>
          </a:bodyPr>
          <a:p>
            <a:r>
              <a:rPr lang="zh-CN" altLang="en-US" sz="2000" b="1">
                <a:solidFill>
                  <a:srgbClr val="FFC000"/>
                </a:solidFill>
                <a:latin typeface="+mj-lt"/>
              </a:rPr>
              <a:t>eTM_finder:</a:t>
            </a:r>
            <a:r>
              <a:rPr lang="zh-CN" altLang="en-US" sz="2000">
                <a:solidFill>
                  <a:srgbClr val="FFC000"/>
                </a:solidFill>
                <a:latin typeface="+mj-lt"/>
              </a:rPr>
              <a:t> </a:t>
            </a:r>
            <a:endParaRPr lang="zh-CN" altLang="en-US" sz="2000">
              <a:solidFill>
                <a:srgbClr val="FFC000"/>
              </a:solidFill>
              <a:latin typeface="+mj-lt"/>
            </a:endParaRPr>
          </a:p>
          <a:p>
            <a:r>
              <a:rPr lang="zh-CN" altLang="en-US" sz="2000">
                <a:solidFill>
                  <a:srgbClr val="FFC000"/>
                </a:solidFill>
                <a:latin typeface="+mj-lt"/>
              </a:rPr>
              <a:t>a tool to predict eTMs (endogenous </a:t>
            </a:r>
            <a:r>
              <a:rPr lang="en-US" altLang="zh-CN" sz="2000">
                <a:solidFill>
                  <a:srgbClr val="FFC000"/>
                </a:solidFill>
                <a:latin typeface="+mj-lt"/>
              </a:rPr>
              <a:t>t</a:t>
            </a:r>
            <a:r>
              <a:rPr lang="zh-CN" altLang="en-US" sz="2000">
                <a:solidFill>
                  <a:srgbClr val="FFC000"/>
                </a:solidFill>
                <a:latin typeface="+mj-lt"/>
              </a:rPr>
              <a:t>arget </a:t>
            </a:r>
            <a:r>
              <a:rPr lang="en-US" altLang="zh-CN" sz="2000">
                <a:solidFill>
                  <a:srgbClr val="FFC000"/>
                </a:solidFill>
                <a:latin typeface="+mj-lt"/>
              </a:rPr>
              <a:t>m</a:t>
            </a:r>
            <a:r>
              <a:rPr lang="zh-CN" altLang="en-US" sz="2000">
                <a:solidFill>
                  <a:srgbClr val="FFC000"/>
                </a:solidFill>
                <a:latin typeface="+mj-lt"/>
              </a:rPr>
              <a:t>imics) </a:t>
            </a:r>
            <a:r>
              <a:rPr lang="en-US" altLang="zh-CN" sz="2000">
                <a:solidFill>
                  <a:srgbClr val="FFC000"/>
                </a:solidFill>
                <a:latin typeface="+mj-lt"/>
              </a:rPr>
              <a:t>of miRNAs in</a:t>
            </a:r>
            <a:r>
              <a:rPr lang="zh-CN" altLang="en-US" sz="2000">
                <a:solidFill>
                  <a:srgbClr val="FFC000"/>
                </a:solidFill>
                <a:latin typeface="+mj-lt"/>
              </a:rPr>
              <a:t> plants.</a:t>
            </a:r>
            <a:endParaRPr lang="zh-CN" altLang="en-US" sz="2000">
              <a:solidFill>
                <a:srgbClr val="FFC000"/>
              </a:solidFill>
              <a:latin typeface="+mj-lt"/>
            </a:endParaRPr>
          </a:p>
          <a:p>
            <a:r>
              <a:rPr lang="zh-CN" altLang="en-US" sz="2000">
                <a:solidFill>
                  <a:srgbClr val="FFC000"/>
                </a:solidFill>
                <a:latin typeface="+mj-lt"/>
              </a:rPr>
              <a:t> </a:t>
            </a:r>
            <a:endParaRPr lang="zh-CN" altLang="en-US" sz="2000">
              <a:solidFill>
                <a:srgbClr val="FFC000"/>
              </a:solidFill>
              <a:latin typeface="+mj-lt"/>
            </a:endParaRPr>
          </a:p>
          <a:p>
            <a:r>
              <a:rPr lang="zh-CN" altLang="en-US" sz="2000">
                <a:solidFill>
                  <a:srgbClr val="FFC000"/>
                </a:solidFill>
                <a:latin typeface="+mj-lt"/>
              </a:rPr>
              <a:t>Ye </a:t>
            </a:r>
            <a:r>
              <a:rPr lang="zh-CN" altLang="en-US" sz="2000" i="1">
                <a:solidFill>
                  <a:srgbClr val="FFC000"/>
                </a:solidFill>
                <a:latin typeface="+mj-lt"/>
              </a:rPr>
              <a:t>et al</a:t>
            </a:r>
            <a:r>
              <a:rPr lang="zh-CN" altLang="en-US" sz="2000">
                <a:solidFill>
                  <a:srgbClr val="FFC000"/>
                </a:solidFill>
                <a:latin typeface="+mj-lt"/>
              </a:rPr>
              <a:t>., 2014, </a:t>
            </a:r>
            <a:r>
              <a:rPr lang="zh-CN" altLang="en-US" sz="2000" b="1">
                <a:solidFill>
                  <a:srgbClr val="FFC000"/>
                </a:solidFill>
                <a:latin typeface="+mj-lt"/>
              </a:rPr>
              <a:t>Frontiers in Plant Science</a:t>
            </a:r>
            <a:endParaRPr lang="zh-CN" altLang="en-US" sz="2000" b="1">
              <a:solidFill>
                <a:srgbClr val="FFC000"/>
              </a:solidFill>
              <a:latin typeface="+mj-lt"/>
            </a:endParaRPr>
          </a:p>
          <a:p>
            <a:r>
              <a:rPr lang="en-US" altLang="zh-CN" sz="2000">
                <a:solidFill>
                  <a:srgbClr val="FFC000"/>
                </a:solidFill>
                <a:latin typeface="Times New Roman" panose="02020603050405020304" pitchFamily="18" charset="0"/>
                <a:sym typeface="+mn-ea"/>
              </a:rPr>
              <a:t>(http://ibi.zju.edu.cn/bioinplant/tools/)</a:t>
            </a:r>
            <a:endParaRPr lang="en-US" altLang="zh-CN" sz="2000">
              <a:solidFill>
                <a:srgbClr val="FFC000"/>
              </a:solidFill>
              <a:latin typeface="Times New Roman" panose="02020603050405020304" pitchFamily="18" charset="0"/>
            </a:endParaRPr>
          </a:p>
          <a:p>
            <a:endParaRPr lang="zh-CN" altLang="en-US" sz="2000" b="1">
              <a:solidFill>
                <a:srgbClr val="FFC000"/>
              </a:solidFill>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5298" name="内容占位符 2"/>
          <p:cNvSpPr>
            <a:spLocks noGrp="1"/>
          </p:cNvSpPr>
          <p:nvPr>
            <p:ph idx="1"/>
          </p:nvPr>
        </p:nvSpPr>
        <p:spPr/>
        <p:txBody>
          <a:bodyPr vert="horz" wrap="square" lIns="91440" tIns="45720" rIns="91440" bIns="45720" anchor="t"/>
          <a:p>
            <a:endParaRPr lang="zh-CN" altLang="en-US" dirty="0"/>
          </a:p>
        </p:txBody>
      </p:sp>
      <p:pic>
        <p:nvPicPr>
          <p:cNvPr id="55299" name="Picture 2"/>
          <p:cNvPicPr>
            <a:picLocks noChangeAspect="1"/>
          </p:cNvPicPr>
          <p:nvPr/>
        </p:nvPicPr>
        <p:blipFill>
          <a:blip r:embed="rId1"/>
          <a:stretch>
            <a:fillRect/>
          </a:stretch>
        </p:blipFill>
        <p:spPr>
          <a:xfrm>
            <a:off x="1731963" y="393700"/>
            <a:ext cx="6943725" cy="5915025"/>
          </a:xfrm>
          <a:prstGeom prst="rect">
            <a:avLst/>
          </a:prstGeom>
          <a:noFill/>
          <a:ln w="9525">
            <a:noFill/>
          </a:ln>
        </p:spPr>
      </p:pic>
      <p:sp>
        <p:nvSpPr>
          <p:cNvPr id="55300" name="矩形 4"/>
          <p:cNvSpPr/>
          <p:nvPr/>
        </p:nvSpPr>
        <p:spPr>
          <a:xfrm>
            <a:off x="5357813" y="6330950"/>
            <a:ext cx="3441700" cy="338138"/>
          </a:xfrm>
          <a:prstGeom prst="rect">
            <a:avLst/>
          </a:prstGeom>
          <a:noFill/>
          <a:ln w="9525">
            <a:noFill/>
          </a:ln>
        </p:spPr>
        <p:txBody>
          <a:bodyPr wrap="none">
            <a:spAutoFit/>
          </a:bodyPr>
          <a:p>
            <a:pPr lvl="0" eaLnBrk="1" hangingPunct="1"/>
            <a:r>
              <a:rPr lang="zh-CN" altLang="en-US" sz="1600" dirty="0">
                <a:latin typeface="Times New Roman" panose="02020603050405020304" pitchFamily="18" charset="0"/>
                <a:ea typeface="宋体" panose="02010600030101010101" pitchFamily="2" charset="-122"/>
              </a:rPr>
              <a:t>（</a:t>
            </a:r>
            <a:r>
              <a:rPr lang="en-US" altLang="zh-CN" sz="1600" dirty="0">
                <a:latin typeface="Times New Roman" panose="02020603050405020304" pitchFamily="18" charset="0"/>
                <a:ea typeface="宋体" panose="02010600030101010101" pitchFamily="2" charset="-122"/>
              </a:rPr>
              <a:t>Hentze </a:t>
            </a:r>
            <a:r>
              <a:rPr lang="en-US" altLang="zh-CN" sz="1600" i="1" dirty="0">
                <a:latin typeface="Times New Roman" panose="02020603050405020304" pitchFamily="18" charset="0"/>
                <a:ea typeface="宋体" panose="02010600030101010101" pitchFamily="2" charset="-122"/>
              </a:rPr>
              <a:t>et al</a:t>
            </a:r>
            <a:r>
              <a:rPr lang="en-US" altLang="zh-CN" sz="1600" dirty="0">
                <a:latin typeface="Times New Roman" panose="02020603050405020304" pitchFamily="18" charset="0"/>
                <a:ea typeface="宋体" panose="02010600030101010101" pitchFamily="2" charset="-122"/>
              </a:rPr>
              <a:t>. EMBO Journal, 2013</a:t>
            </a:r>
            <a:r>
              <a:rPr lang="zh-CN" altLang="en-US" sz="1600" dirty="0">
                <a:latin typeface="Times New Roman" panose="02020603050405020304" pitchFamily="18" charset="0"/>
                <a:ea typeface="宋体" panose="02010600030101010101" pitchFamily="2" charset="-122"/>
              </a:rPr>
              <a:t>）</a:t>
            </a:r>
            <a:endParaRPr lang="zh-CN" altLang="en-US" sz="1600" dirty="0">
              <a:latin typeface="Times New Roman" panose="02020603050405020304" pitchFamily="18" charset="0"/>
              <a:ea typeface="宋体" panose="02010600030101010101" pitchFamily="2" charset="-122"/>
            </a:endParaRPr>
          </a:p>
        </p:txBody>
      </p:sp>
      <p:sp>
        <p:nvSpPr>
          <p:cNvPr id="6" name="矩形 5"/>
          <p:cNvSpPr/>
          <p:nvPr/>
        </p:nvSpPr>
        <p:spPr>
          <a:xfrm>
            <a:off x="468313" y="3146425"/>
            <a:ext cx="8207375" cy="1938338"/>
          </a:xfrm>
          <a:prstGeom prst="rect">
            <a:avLst/>
          </a:prstGeom>
          <a:solidFill>
            <a:schemeClr val="bg1">
              <a:lumMod val="95000"/>
            </a:schemeClr>
          </a:solidFill>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Function  as </a:t>
            </a:r>
            <a:r>
              <a:rPr kumimoji="0" lang="en-US" altLang="zh-CN" sz="24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mn-cs"/>
              </a:rPr>
              <a:t>miRNA</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 sponge (</a:t>
            </a:r>
            <a:r>
              <a:rPr kumimoji="0" lang="en-US" altLang="zh-CN" sz="24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mn-cs"/>
              </a:rPr>
              <a:t>Memczak</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et al</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 Nature, 2013. Hansen </a:t>
            </a:r>
            <a:r>
              <a:rPr kumimoji="0" lang="en-US" altLang="zh-CN" sz="2400" b="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et al</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 Nature, 2013), for example CDR1as.</a:t>
            </a:r>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defRPr/>
            </a:pP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Have the potential to enhance transcription of their host genes (Zhang </a:t>
            </a:r>
            <a:r>
              <a:rPr kumimoji="0" lang="en-US" altLang="zh-CN" sz="2400" b="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et al</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 Molecular Cell, 2013. Li </a:t>
            </a:r>
            <a:r>
              <a:rPr kumimoji="0" lang="en-US" altLang="zh-CN" sz="2400" b="0" i="1"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et al</a:t>
            </a:r>
            <a:r>
              <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rPr>
              <a:t>. Nature Structural &amp; Molecular Biology, 2015).</a:t>
            </a:r>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55302" name="TextBox 1"/>
          <p:cNvSpPr txBox="1"/>
          <p:nvPr/>
        </p:nvSpPr>
        <p:spPr>
          <a:xfrm>
            <a:off x="446088" y="798513"/>
            <a:ext cx="1109345" cy="701040"/>
          </a:xfrm>
          <a:prstGeom prst="rect">
            <a:avLst/>
          </a:prstGeom>
          <a:noFill/>
          <a:ln w="9525">
            <a:noFill/>
          </a:ln>
        </p:spPr>
        <p:txBody>
          <a:bodyPr wrap="none">
            <a:spAutoFit/>
          </a:bodyPr>
          <a:p>
            <a:pPr lvl="0" eaLnBrk="1" hangingPunct="1"/>
            <a:r>
              <a:rPr lang="en-US" altLang="zh-CN" sz="2000" b="1" dirty="0">
                <a:solidFill>
                  <a:srgbClr val="FF0000"/>
                </a:solidFill>
                <a:latin typeface="Times New Roman" panose="02020603050405020304" pitchFamily="18" charset="0"/>
                <a:ea typeface="宋体" panose="02010600030101010101" pitchFamily="2" charset="-122"/>
              </a:rPr>
              <a:t>Circular</a:t>
            </a:r>
            <a:endParaRPr lang="en-US" altLang="zh-CN" sz="2000" b="1" dirty="0">
              <a:solidFill>
                <a:srgbClr val="FF0000"/>
              </a:solidFill>
              <a:latin typeface="Times New Roman" panose="02020603050405020304" pitchFamily="18" charset="0"/>
              <a:ea typeface="宋体" panose="02010600030101010101" pitchFamily="2" charset="-122"/>
            </a:endParaRPr>
          </a:p>
          <a:p>
            <a:pPr lvl="0" eaLnBrk="1" hangingPunct="1"/>
            <a:r>
              <a:rPr lang="en-US" altLang="zh-CN" sz="2000" b="1" dirty="0">
                <a:solidFill>
                  <a:srgbClr val="FF0000"/>
                </a:solidFill>
                <a:latin typeface="Times New Roman" panose="02020603050405020304" pitchFamily="18" charset="0"/>
                <a:ea typeface="宋体" panose="02010600030101010101" pitchFamily="2" charset="-122"/>
              </a:rPr>
              <a:t>RNAs</a:t>
            </a:r>
            <a:endParaRPr lang="zh-CN" altLang="en-US" sz="2000" b="1" dirty="0">
              <a:solidFill>
                <a:srgbClr val="FF0000"/>
              </a:solidFill>
              <a:latin typeface="Times New Roman" panose="02020603050405020304" pitchFamily="18" charset="0"/>
              <a:ea typeface="宋体" panose="02010600030101010101" pitchFamily="2" charset="-122"/>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Rectangle 1"/>
          <p:cNvSpPr/>
          <p:nvPr/>
        </p:nvSpPr>
        <p:spPr>
          <a:xfrm>
            <a:off x="611188" y="735806"/>
            <a:ext cx="8281987" cy="457200"/>
          </a:xfrm>
          <a:prstGeom prst="rect">
            <a:avLst/>
          </a:prstGeom>
          <a:noFill/>
          <a:ln w="9525">
            <a:noFill/>
          </a:ln>
        </p:spPr>
        <p:txBody>
          <a:bodyPr anchor="ctr">
            <a:spAutoFit/>
          </a:bodyPr>
          <a:p>
            <a:pPr lvl="0" eaLnBrk="1" hangingPunct="1"/>
            <a:r>
              <a:rPr lang="en-US" altLang="zh-CN" sz="2400" dirty="0">
                <a:latin typeface="Times New Roman" panose="02020603050405020304" pitchFamily="18" charset="0"/>
                <a:ea typeface="Times New Roman" panose="02020603050405020304" pitchFamily="18" charset="0"/>
              </a:rPr>
              <a:t>The flowchart of “</a:t>
            </a:r>
            <a:r>
              <a:rPr lang="en-US" altLang="zh-CN" sz="2400" b="1" dirty="0">
                <a:solidFill>
                  <a:srgbClr val="FFC000"/>
                </a:solidFill>
                <a:latin typeface="Times New Roman" panose="02020603050405020304" pitchFamily="18" charset="0"/>
                <a:ea typeface="Times New Roman" panose="02020603050405020304" pitchFamily="18" charset="0"/>
              </a:rPr>
              <a:t>PcircRNA_finder</a:t>
            </a:r>
            <a:r>
              <a:rPr lang="en-US" altLang="zh-CN" sz="2400" dirty="0">
                <a:latin typeface="Times New Roman" panose="02020603050405020304" pitchFamily="18" charset="0"/>
                <a:ea typeface="Times New Roman" panose="02020603050405020304" pitchFamily="18" charset="0"/>
              </a:rPr>
              <a:t>” for circRNA prediction </a:t>
            </a:r>
            <a:endParaRPr lang="en-US" altLang="zh-CN" sz="2400" dirty="0">
              <a:latin typeface="Times New Roman" panose="02020603050405020304" pitchFamily="18" charset="0"/>
              <a:ea typeface="Times New Roman" panose="02020603050405020304" pitchFamily="18" charset="0"/>
            </a:endParaRPr>
          </a:p>
        </p:txBody>
      </p:sp>
      <p:pic>
        <p:nvPicPr>
          <p:cNvPr id="10243" name="Picture 86"/>
          <p:cNvPicPr>
            <a:picLocks noChangeAspect="1"/>
          </p:cNvPicPr>
          <p:nvPr/>
        </p:nvPicPr>
        <p:blipFill>
          <a:blip r:embed="rId1"/>
          <a:stretch>
            <a:fillRect/>
          </a:stretch>
        </p:blipFill>
        <p:spPr>
          <a:xfrm>
            <a:off x="1403350" y="1592580"/>
            <a:ext cx="5064125" cy="4429125"/>
          </a:xfrm>
          <a:prstGeom prst="rect">
            <a:avLst/>
          </a:prstGeom>
          <a:noFill/>
          <a:ln w="9525">
            <a:noFill/>
          </a:ln>
        </p:spPr>
      </p:pic>
      <p:pic>
        <p:nvPicPr>
          <p:cNvPr id="10244" name="Picture 5"/>
          <p:cNvPicPr>
            <a:picLocks noChangeAspect="1"/>
          </p:cNvPicPr>
          <p:nvPr/>
        </p:nvPicPr>
        <p:blipFill>
          <a:blip r:embed="rId2"/>
          <a:stretch>
            <a:fillRect/>
          </a:stretch>
        </p:blipFill>
        <p:spPr>
          <a:xfrm>
            <a:off x="6849745" y="2461895"/>
            <a:ext cx="1972945" cy="1843405"/>
          </a:xfrm>
          <a:prstGeom prst="rect">
            <a:avLst/>
          </a:prstGeom>
          <a:noFill/>
          <a:ln w="9525">
            <a:noFill/>
          </a:ln>
        </p:spPr>
      </p:pic>
      <p:cxnSp>
        <p:nvCxnSpPr>
          <p:cNvPr id="4" name="直接箭头连接符 3"/>
          <p:cNvCxnSpPr/>
          <p:nvPr/>
        </p:nvCxnSpPr>
        <p:spPr>
          <a:xfrm>
            <a:off x="6300788" y="3213100"/>
            <a:ext cx="503238" cy="0"/>
          </a:xfrm>
          <a:prstGeom prst="straightConnector1">
            <a:avLst/>
          </a:prstGeom>
          <a:ln w="38100">
            <a:solidFill>
              <a:schemeClr val="tx1"/>
            </a:solidFill>
            <a:prstDash val="dash"/>
            <a:headEnd type="diamond"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944870" y="6233795"/>
            <a:ext cx="3880485" cy="304800"/>
          </a:xfrm>
          <a:prstGeom prst="rect">
            <a:avLst/>
          </a:prstGeom>
          <a:noFill/>
        </p:spPr>
        <p:txBody>
          <a:bodyPr wrap="square" rtlCol="0" anchor="t">
            <a:spAutoFit/>
          </a:bodyPr>
          <a:p>
            <a:r>
              <a:rPr lang="en-US" altLang="zh-CN" sz="1400"/>
              <a:t>(</a:t>
            </a:r>
            <a:r>
              <a:rPr lang="zh-CN" altLang="en-US" sz="1400"/>
              <a:t>Chen </a:t>
            </a:r>
            <a:r>
              <a:rPr lang="zh-CN" altLang="en-US" sz="1400" i="1"/>
              <a:t>et al</a:t>
            </a:r>
            <a:r>
              <a:rPr lang="zh-CN" altLang="en-US" sz="1400"/>
              <a:t>., 2016, Bioinformatics</a:t>
            </a:r>
            <a:r>
              <a:rPr lang="en-US" altLang="zh-CN" sz="1400"/>
              <a:t>)</a:t>
            </a:r>
            <a:endParaRPr lang="en-US" altLang="zh-CN" sz="14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pic>
        <p:nvPicPr>
          <p:cNvPr id="4" name="图片 3" descr="9.11c"/>
          <p:cNvPicPr>
            <a:picLocks noChangeAspect="1"/>
          </p:cNvPicPr>
          <p:nvPr/>
        </p:nvPicPr>
        <p:blipFill>
          <a:blip r:embed="rId1"/>
          <a:stretch>
            <a:fillRect/>
          </a:stretch>
        </p:blipFill>
        <p:spPr>
          <a:xfrm>
            <a:off x="755650" y="1556385"/>
            <a:ext cx="7999095" cy="44494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12289" name="Object 0"/>
          <p:cNvGraphicFramePr>
            <a:graphicFrameLocks noChangeAspect="1"/>
          </p:cNvGraphicFramePr>
          <p:nvPr/>
        </p:nvGraphicFramePr>
        <p:xfrm>
          <a:off x="3200400" y="0"/>
          <a:ext cx="5943600" cy="4572000"/>
        </p:xfrm>
        <a:graphic>
          <a:graphicData uri="http://schemas.openxmlformats.org/presentationml/2006/ole">
            <mc:AlternateContent xmlns:mc="http://schemas.openxmlformats.org/markup-compatibility/2006">
              <mc:Choice xmlns:v="urn:schemas-microsoft-com:vml" Requires="v">
                <p:oleObj spid="_x0000_s3077" name="" r:id="rId1" imgW="4695825" imgH="3819525" progId="Paint.Picture">
                  <p:embed/>
                </p:oleObj>
              </mc:Choice>
              <mc:Fallback>
                <p:oleObj name="" r:id="rId1" imgW="4695825" imgH="3819525" progId="Paint.Picture">
                  <p:embed/>
                  <p:pic>
                    <p:nvPicPr>
                      <p:cNvPr id="0" name="图片 3076"/>
                      <p:cNvPicPr/>
                      <p:nvPr/>
                    </p:nvPicPr>
                    <p:blipFill>
                      <a:blip r:embed="rId2"/>
                      <a:stretch>
                        <a:fillRect/>
                      </a:stretch>
                    </p:blipFill>
                    <p:spPr>
                      <a:xfrm>
                        <a:off x="3200400" y="0"/>
                        <a:ext cx="5943600" cy="4572000"/>
                      </a:xfrm>
                      <a:prstGeom prst="rect">
                        <a:avLst/>
                      </a:prstGeom>
                      <a:noFill/>
                      <a:ln w="38100" cap="flat" cmpd="sng">
                        <a:solidFill>
                          <a:srgbClr val="008000"/>
                        </a:solidFill>
                        <a:prstDash val="solid"/>
                        <a:miter/>
                        <a:headEnd type="none" w="med" len="med"/>
                        <a:tailEnd type="none" w="med" len="med"/>
                      </a:ln>
                    </p:spPr>
                  </p:pic>
                </p:oleObj>
              </mc:Fallback>
            </mc:AlternateContent>
          </a:graphicData>
        </a:graphic>
      </p:graphicFrame>
      <p:graphicFrame>
        <p:nvGraphicFramePr>
          <p:cNvPr id="12290" name="Object 1"/>
          <p:cNvGraphicFramePr>
            <a:graphicFrameLocks noChangeAspect="1"/>
          </p:cNvGraphicFramePr>
          <p:nvPr/>
        </p:nvGraphicFramePr>
        <p:xfrm>
          <a:off x="0" y="4740275"/>
          <a:ext cx="9144000" cy="2117725"/>
        </p:xfrm>
        <a:graphic>
          <a:graphicData uri="http://schemas.openxmlformats.org/presentationml/2006/ole">
            <mc:AlternateContent xmlns:mc="http://schemas.openxmlformats.org/markup-compatibility/2006">
              <mc:Choice xmlns:v="urn:schemas-microsoft-com:vml" Requires="v">
                <p:oleObj spid="_x0000_s3078" name="" r:id="rId3" imgW="8305800" imgH="1924050" progId="Paint.Picture">
                  <p:embed/>
                </p:oleObj>
              </mc:Choice>
              <mc:Fallback>
                <p:oleObj name="" r:id="rId3" imgW="8305800" imgH="1924050" progId="Paint.Picture">
                  <p:embed/>
                  <p:pic>
                    <p:nvPicPr>
                      <p:cNvPr id="0" name="图片 3077"/>
                      <p:cNvPicPr/>
                      <p:nvPr/>
                    </p:nvPicPr>
                    <p:blipFill>
                      <a:blip r:embed="rId4"/>
                      <a:stretch>
                        <a:fillRect/>
                      </a:stretch>
                    </p:blipFill>
                    <p:spPr>
                      <a:xfrm>
                        <a:off x="0" y="4740275"/>
                        <a:ext cx="9144000" cy="2117725"/>
                      </a:xfrm>
                      <a:prstGeom prst="rect">
                        <a:avLst/>
                      </a:prstGeom>
                      <a:noFill/>
                      <a:ln w="9525" cap="flat" cmpd="sng">
                        <a:solidFill>
                          <a:srgbClr val="FF9900"/>
                        </a:solidFill>
                        <a:prstDash val="solid"/>
                        <a:miter/>
                        <a:headEnd type="none" w="med" len="med"/>
                        <a:tailEnd type="none" w="med" len="med"/>
                      </a:ln>
                    </p:spPr>
                  </p:pic>
                </p:oleObj>
              </mc:Fallback>
            </mc:AlternateContent>
          </a:graphicData>
        </a:graphic>
      </p:graphicFrame>
      <p:sp>
        <p:nvSpPr>
          <p:cNvPr id="12291" name="Line 7"/>
          <p:cNvSpPr/>
          <p:nvPr/>
        </p:nvSpPr>
        <p:spPr>
          <a:xfrm flipV="1">
            <a:off x="685800" y="2362200"/>
            <a:ext cx="2438400" cy="2286000"/>
          </a:xfrm>
          <a:prstGeom prst="line">
            <a:avLst/>
          </a:prstGeom>
          <a:ln w="76200" cap="flat" cmpd="sng">
            <a:solidFill>
              <a:srgbClr val="FF9900"/>
            </a:solidFill>
            <a:prstDash val="lgDashDotDot"/>
            <a:round/>
            <a:headEnd type="none" w="med" len="med"/>
            <a:tailEnd type="arrow" w="med" len="med"/>
          </a:ln>
        </p:spPr>
        <p:txBody>
          <a:bodyPr anchor="t"/>
          <a:p>
            <a:endParaRPr lang="zh-CN" altLang="en-US">
              <a:latin typeface="Arial" panose="020B0604020202020204" pitchFamily="34" charset="0"/>
              <a:ea typeface="宋体" panose="02010600030101010101" pitchFamily="2" charset="-122"/>
            </a:endParaRPr>
          </a:p>
        </p:txBody>
      </p:sp>
      <p:sp>
        <p:nvSpPr>
          <p:cNvPr id="12292" name="Text Box 8"/>
          <p:cNvSpPr txBox="1"/>
          <p:nvPr/>
        </p:nvSpPr>
        <p:spPr>
          <a:xfrm>
            <a:off x="152400" y="1295400"/>
            <a:ext cx="2913063" cy="1435100"/>
          </a:xfrm>
          <a:prstGeom prst="rect">
            <a:avLst/>
          </a:prstGeom>
          <a:noFill/>
          <a:ln w="9525">
            <a:noFill/>
          </a:ln>
        </p:spPr>
        <p:txBody>
          <a:bodyPr wrap="none" anchor="t">
            <a:spAutoFit/>
          </a:bodyPr>
          <a:p>
            <a:r>
              <a:rPr lang="en-US" altLang="zh-CN" sz="2800" b="1" dirty="0">
                <a:latin typeface="Arial" panose="020B0604020202020204" pitchFamily="34" charset="0"/>
                <a:ea typeface="宋体" panose="02010600030101010101" pitchFamily="2" charset="-122"/>
              </a:rPr>
              <a:t>Human Genome</a:t>
            </a:r>
            <a:endParaRPr lang="en-US" altLang="zh-CN" sz="2800" b="1" dirty="0">
              <a:latin typeface="Arial" panose="020B0604020202020204" pitchFamily="34" charset="0"/>
              <a:ea typeface="宋体" panose="02010600030101010101" pitchFamily="2" charset="-122"/>
            </a:endParaRPr>
          </a:p>
          <a:p>
            <a:endParaRPr lang="en-US" altLang="zh-CN" sz="2800" b="1" dirty="0">
              <a:latin typeface="Arial" panose="020B0604020202020204" pitchFamily="34" charset="0"/>
              <a:ea typeface="宋体" panose="02010600030101010101" pitchFamily="2" charset="-122"/>
            </a:endParaRPr>
          </a:p>
          <a:p>
            <a:r>
              <a:rPr lang="en-US" altLang="zh-CN" sz="1600" i="1" dirty="0">
                <a:latin typeface="Arial" panose="020B0604020202020204" pitchFamily="34" charset="0"/>
                <a:ea typeface="宋体" panose="02010600030101010101" pitchFamily="2" charset="-122"/>
              </a:rPr>
              <a:t>Nature</a:t>
            </a:r>
            <a:r>
              <a:rPr lang="en-US" altLang="zh-CN" sz="1600" dirty="0">
                <a:latin typeface="Arial" panose="020B0604020202020204" pitchFamily="34" charset="0"/>
                <a:ea typeface="宋体" panose="02010600030101010101" pitchFamily="2" charset="-122"/>
              </a:rPr>
              <a:t>, 2001</a:t>
            </a:r>
            <a:endParaRPr lang="en-US" altLang="zh-CN" sz="1600" dirty="0">
              <a:latin typeface="Arial" panose="020B0604020202020204" pitchFamily="34" charset="0"/>
              <a:ea typeface="宋体" panose="02010600030101010101" pitchFamily="2" charset="-122"/>
            </a:endParaRPr>
          </a:p>
          <a:p>
            <a:r>
              <a:rPr lang="en-US" altLang="zh-CN" sz="1600" i="1" dirty="0">
                <a:latin typeface="Arial" panose="020B0604020202020204" pitchFamily="34" charset="0"/>
                <a:ea typeface="宋体" panose="02010600030101010101" pitchFamily="2" charset="-122"/>
              </a:rPr>
              <a:t>Science</a:t>
            </a:r>
            <a:r>
              <a:rPr lang="en-US" altLang="zh-CN" sz="1600" dirty="0">
                <a:latin typeface="Arial" panose="020B0604020202020204" pitchFamily="34" charset="0"/>
                <a:ea typeface="宋体" panose="02010600030101010101" pitchFamily="2" charset="-122"/>
              </a:rPr>
              <a:t>, 2001</a:t>
            </a:r>
            <a:endParaRPr lang="en-US" altLang="zh-CN" sz="1600" dirty="0">
              <a:latin typeface="Arial" panose="020B0604020202020204" pitchFamily="34" charset="0"/>
              <a:ea typeface="宋体" panose="02010600030101010101" pitchFamily="2"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a:graphicFrameLocks noGrp="1"/>
          </p:cNvGraphicFramePr>
          <p:nvPr/>
        </p:nvGraphicFramePr>
        <p:xfrm>
          <a:off x="539750" y="2276475"/>
          <a:ext cx="8424864" cy="2925763"/>
        </p:xfrm>
        <a:graphic>
          <a:graphicData uri="http://schemas.openxmlformats.org/drawingml/2006/table">
            <a:tbl>
              <a:tblPr firstRow="1" firstCol="1" bandRow="1">
                <a:tableStyleId>{5C22544A-7EE6-4342-B048-85BDC9FD1C3A}</a:tableStyleId>
              </a:tblPr>
              <a:tblGrid>
                <a:gridCol w="1989456"/>
                <a:gridCol w="1608852"/>
                <a:gridCol w="1608852"/>
                <a:gridCol w="1608852"/>
                <a:gridCol w="1608852"/>
              </a:tblGrid>
              <a:tr h="365720">
                <a:tc rowSpan="2">
                  <a:txBody>
                    <a:bodyPr/>
                    <a:lstStyle/>
                    <a:p>
                      <a:pPr algn="l">
                        <a:lnSpc>
                          <a:spcPct val="150000"/>
                        </a:lnSpc>
                        <a:spcAft>
                          <a:spcPts val="0"/>
                        </a:spcAft>
                      </a:pPr>
                      <a:r>
                        <a:rPr lang="en-US" sz="1600" kern="0" dirty="0">
                          <a:effectLst/>
                        </a:rPr>
                        <a:t>Type of </a:t>
                      </a:r>
                      <a:r>
                        <a:rPr lang="en-US" sz="1600" kern="0" dirty="0" err="1">
                          <a:effectLst/>
                        </a:rPr>
                        <a:t>circRNA</a:t>
                      </a:r>
                      <a:endParaRPr lang="zh-CN" sz="1600" kern="100" dirty="0">
                        <a:effectLst/>
                        <a:latin typeface="Times New Roman" panose="02020603050405020304"/>
                        <a:ea typeface="宋体" panose="02010600030101010101" pitchFamily="2" charset="-122"/>
                      </a:endParaRPr>
                    </a:p>
                  </a:txBody>
                  <a:tcPr marL="68579" marR="68579" marT="0" marB="0" anchor="ctr"/>
                </a:tc>
                <a:tc gridSpan="2">
                  <a:txBody>
                    <a:bodyPr/>
                    <a:lstStyle/>
                    <a:p>
                      <a:pPr algn="ctr">
                        <a:lnSpc>
                          <a:spcPct val="150000"/>
                        </a:lnSpc>
                        <a:spcAft>
                          <a:spcPts val="0"/>
                        </a:spcAft>
                      </a:pPr>
                      <a:r>
                        <a:rPr lang="en-US" sz="1600" i="1" kern="0" dirty="0">
                          <a:effectLst/>
                        </a:rPr>
                        <a:t>O. sativa</a:t>
                      </a:r>
                      <a:endParaRPr lang="zh-CN" sz="1600" i="1" kern="100" dirty="0">
                        <a:effectLst/>
                        <a:latin typeface="Times New Roman" panose="02020603050405020304"/>
                        <a:ea typeface="宋体" panose="02010600030101010101" pitchFamily="2" charset="-122"/>
                      </a:endParaRPr>
                    </a:p>
                  </a:txBody>
                  <a:tcPr marL="68579" marR="68579" marT="0" marB="0" anchor="ctr"/>
                </a:tc>
                <a:tc hMerge="1">
                  <a:tcPr/>
                </a:tc>
                <a:tc gridSpan="2">
                  <a:txBody>
                    <a:bodyPr/>
                    <a:lstStyle/>
                    <a:p>
                      <a:pPr algn="ctr">
                        <a:lnSpc>
                          <a:spcPct val="150000"/>
                        </a:lnSpc>
                        <a:spcAft>
                          <a:spcPts val="0"/>
                        </a:spcAft>
                      </a:pPr>
                      <a:r>
                        <a:rPr lang="en-US" sz="1600" i="1" kern="0" dirty="0">
                          <a:effectLst/>
                        </a:rPr>
                        <a:t>A. thaliana</a:t>
                      </a:r>
                      <a:endParaRPr lang="zh-CN" sz="1600" i="1" kern="100" dirty="0">
                        <a:effectLst/>
                        <a:latin typeface="Times New Roman" panose="02020603050405020304"/>
                        <a:ea typeface="宋体" panose="02010600030101010101" pitchFamily="2" charset="-122"/>
                      </a:endParaRPr>
                    </a:p>
                  </a:txBody>
                  <a:tcPr marL="68579" marR="68579" marT="0" marB="0" anchor="ctr"/>
                </a:tc>
                <a:tc hMerge="1">
                  <a:tcPr/>
                </a:tc>
              </a:tr>
              <a:tr h="365720">
                <a:tc vMerge="1">
                  <a:tcPr/>
                </a:tc>
                <a:tc>
                  <a:txBody>
                    <a:bodyPr/>
                    <a:lstStyle/>
                    <a:p>
                      <a:pPr algn="ctr">
                        <a:lnSpc>
                          <a:spcPct val="150000"/>
                        </a:lnSpc>
                        <a:spcAft>
                          <a:spcPts val="0"/>
                        </a:spcAft>
                      </a:pPr>
                      <a:r>
                        <a:rPr lang="en-US" sz="1600" kern="0">
                          <a:effectLst/>
                        </a:rPr>
                        <a:t>Number</a:t>
                      </a:r>
                      <a:endParaRPr lang="zh-CN" sz="1600" kern="100">
                        <a:effectLst/>
                        <a:latin typeface="Times New Roman" panose="02020603050405020304"/>
                        <a:ea typeface="宋体" panose="02010600030101010101" pitchFamily="2" charset="-122"/>
                      </a:endParaRPr>
                    </a:p>
                  </a:txBody>
                  <a:tcPr marL="68579" marR="68579" marT="0" marB="0" anchor="ctr"/>
                </a:tc>
                <a:tc>
                  <a:txBody>
                    <a:bodyPr/>
                    <a:lstStyle/>
                    <a:p>
                      <a:pPr algn="ctr">
                        <a:lnSpc>
                          <a:spcPct val="150000"/>
                        </a:lnSpc>
                        <a:spcAft>
                          <a:spcPts val="0"/>
                        </a:spcAft>
                      </a:pPr>
                      <a:r>
                        <a:rPr lang="en-US" sz="1600" kern="0" dirty="0">
                          <a:effectLst/>
                        </a:rPr>
                        <a:t>Percentage (%)</a:t>
                      </a:r>
                      <a:endParaRPr lang="zh-CN" sz="1600" kern="100" dirty="0">
                        <a:effectLst/>
                        <a:latin typeface="Times New Roman" panose="02020603050405020304"/>
                        <a:ea typeface="宋体" panose="02010600030101010101" pitchFamily="2" charset="-122"/>
                      </a:endParaRPr>
                    </a:p>
                  </a:txBody>
                  <a:tcPr marL="68579" marR="68579" marT="0" marB="0" anchor="ctr"/>
                </a:tc>
                <a:tc>
                  <a:txBody>
                    <a:bodyPr/>
                    <a:lstStyle/>
                    <a:p>
                      <a:pPr algn="ctr">
                        <a:lnSpc>
                          <a:spcPct val="150000"/>
                        </a:lnSpc>
                        <a:spcAft>
                          <a:spcPts val="0"/>
                        </a:spcAft>
                      </a:pPr>
                      <a:r>
                        <a:rPr lang="en-US" sz="1600" kern="0">
                          <a:effectLst/>
                        </a:rPr>
                        <a:t>Number</a:t>
                      </a:r>
                      <a:endParaRPr lang="zh-CN" sz="1600" kern="100">
                        <a:effectLst/>
                        <a:latin typeface="Times New Roman" panose="02020603050405020304"/>
                        <a:ea typeface="宋体" panose="02010600030101010101" pitchFamily="2" charset="-122"/>
                      </a:endParaRPr>
                    </a:p>
                  </a:txBody>
                  <a:tcPr marL="68579" marR="68579" marT="0" marB="0" anchor="ctr"/>
                </a:tc>
                <a:tc>
                  <a:txBody>
                    <a:bodyPr/>
                    <a:lstStyle/>
                    <a:p>
                      <a:pPr algn="ctr">
                        <a:lnSpc>
                          <a:spcPct val="150000"/>
                        </a:lnSpc>
                        <a:spcAft>
                          <a:spcPts val="0"/>
                        </a:spcAft>
                      </a:pPr>
                      <a:r>
                        <a:rPr lang="en-US" sz="1600" kern="0">
                          <a:effectLst/>
                        </a:rPr>
                        <a:t>Percentage (%)</a:t>
                      </a:r>
                      <a:endParaRPr lang="zh-CN" sz="1600" kern="100">
                        <a:effectLst/>
                        <a:latin typeface="Times New Roman" panose="02020603050405020304"/>
                        <a:ea typeface="宋体" panose="02010600030101010101" pitchFamily="2" charset="-122"/>
                      </a:endParaRPr>
                    </a:p>
                  </a:txBody>
                  <a:tcPr marL="68579" marR="68579" marT="0" marB="0" anchor="ctr"/>
                </a:tc>
              </a:tr>
              <a:tr h="365720">
                <a:tc>
                  <a:txBody>
                    <a:bodyPr/>
                    <a:lstStyle/>
                    <a:p>
                      <a:pPr algn="l">
                        <a:lnSpc>
                          <a:spcPct val="150000"/>
                        </a:lnSpc>
                        <a:spcAft>
                          <a:spcPts val="0"/>
                        </a:spcAft>
                      </a:pPr>
                      <a:r>
                        <a:rPr lang="en-US" sz="1600" kern="0">
                          <a:effectLst/>
                        </a:rPr>
                        <a:t>Exonic circRNA</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6,074</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50.5</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5,152</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85.7</a:t>
                      </a:r>
                      <a:endParaRPr lang="zh-CN" sz="1600" kern="100">
                        <a:effectLst/>
                        <a:latin typeface="Times New Roman" panose="02020603050405020304"/>
                        <a:ea typeface="宋体" panose="02010600030101010101" pitchFamily="2" charset="-122"/>
                      </a:endParaRPr>
                    </a:p>
                  </a:txBody>
                  <a:tcPr marL="68579" marR="68579" marT="0" marB="0" anchor="b"/>
                </a:tc>
              </a:tr>
              <a:tr h="365720">
                <a:tc>
                  <a:txBody>
                    <a:bodyPr/>
                    <a:lstStyle/>
                    <a:p>
                      <a:pPr algn="l">
                        <a:lnSpc>
                          <a:spcPct val="150000"/>
                        </a:lnSpc>
                        <a:spcAft>
                          <a:spcPts val="0"/>
                        </a:spcAft>
                      </a:pPr>
                      <a:r>
                        <a:rPr lang="en-US" sz="1600" kern="0">
                          <a:effectLst/>
                        </a:rPr>
                        <a:t>Intronic circRNA</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485</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4.0</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1</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0</a:t>
                      </a:r>
                      <a:endParaRPr lang="zh-CN" sz="1600" kern="100">
                        <a:effectLst/>
                        <a:latin typeface="Times New Roman" panose="02020603050405020304"/>
                        <a:ea typeface="宋体" panose="02010600030101010101" pitchFamily="2" charset="-122"/>
                      </a:endParaRPr>
                    </a:p>
                  </a:txBody>
                  <a:tcPr marL="68579" marR="68579" marT="0" marB="0" anchor="b"/>
                </a:tc>
              </a:tr>
              <a:tr h="365720">
                <a:tc>
                  <a:txBody>
                    <a:bodyPr/>
                    <a:lstStyle/>
                    <a:p>
                      <a:pPr algn="l">
                        <a:lnSpc>
                          <a:spcPct val="150000"/>
                        </a:lnSpc>
                        <a:spcAft>
                          <a:spcPts val="0"/>
                        </a:spcAft>
                      </a:pPr>
                      <a:r>
                        <a:rPr lang="en-US" sz="1600" kern="0">
                          <a:effectLst/>
                        </a:rPr>
                        <a:t>UTR circRNA</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636</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5.3</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19</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0.3</a:t>
                      </a:r>
                      <a:endParaRPr lang="zh-CN" sz="1600" kern="100">
                        <a:effectLst/>
                        <a:latin typeface="Times New Roman" panose="02020603050405020304"/>
                        <a:ea typeface="宋体" panose="02010600030101010101" pitchFamily="2" charset="-122"/>
                      </a:endParaRPr>
                    </a:p>
                  </a:txBody>
                  <a:tcPr marL="68579" marR="68579" marT="0" marB="0" anchor="b"/>
                </a:tc>
              </a:tr>
              <a:tr h="365720">
                <a:tc>
                  <a:txBody>
                    <a:bodyPr/>
                    <a:lstStyle/>
                    <a:p>
                      <a:pPr algn="l">
                        <a:lnSpc>
                          <a:spcPct val="150000"/>
                        </a:lnSpc>
                        <a:spcAft>
                          <a:spcPts val="0"/>
                        </a:spcAft>
                      </a:pPr>
                      <a:r>
                        <a:rPr lang="en-US" sz="1600" kern="0">
                          <a:effectLst/>
                        </a:rPr>
                        <a:t>Intergenic circRNA</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705</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5.9</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32</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0.5</a:t>
                      </a:r>
                      <a:endParaRPr lang="zh-CN" sz="1600" kern="100">
                        <a:effectLst/>
                        <a:latin typeface="Times New Roman" panose="02020603050405020304"/>
                        <a:ea typeface="宋体" panose="02010600030101010101" pitchFamily="2" charset="-122"/>
                      </a:endParaRPr>
                    </a:p>
                  </a:txBody>
                  <a:tcPr marL="68579" marR="68579" marT="0" marB="0" anchor="b"/>
                </a:tc>
              </a:tr>
              <a:tr h="365720">
                <a:tc>
                  <a:txBody>
                    <a:bodyPr/>
                    <a:lstStyle/>
                    <a:p>
                      <a:pPr algn="l">
                        <a:lnSpc>
                          <a:spcPct val="150000"/>
                        </a:lnSpc>
                        <a:spcAft>
                          <a:spcPts val="0"/>
                        </a:spcAft>
                      </a:pPr>
                      <a:r>
                        <a:rPr lang="en-US" sz="1600" kern="0">
                          <a:effectLst/>
                        </a:rPr>
                        <a:t>Other circRNA</a:t>
                      </a:r>
                      <a:r>
                        <a:rPr lang="en-US" sz="1600" kern="0" baseline="30000">
                          <a:effectLst/>
                        </a:rPr>
                        <a:t>*</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4,137</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34.4</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808</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13.4</a:t>
                      </a:r>
                      <a:endParaRPr lang="zh-CN" sz="1600" kern="100">
                        <a:effectLst/>
                        <a:latin typeface="Times New Roman" panose="02020603050405020304"/>
                        <a:ea typeface="宋体" panose="02010600030101010101" pitchFamily="2" charset="-122"/>
                      </a:endParaRPr>
                    </a:p>
                  </a:txBody>
                  <a:tcPr marL="68579" marR="68579" marT="0" marB="0" anchor="b"/>
                </a:tc>
              </a:tr>
              <a:tr h="365720">
                <a:tc>
                  <a:txBody>
                    <a:bodyPr/>
                    <a:lstStyle/>
                    <a:p>
                      <a:pPr algn="l">
                        <a:lnSpc>
                          <a:spcPct val="150000"/>
                        </a:lnSpc>
                        <a:spcAft>
                          <a:spcPts val="0"/>
                        </a:spcAft>
                      </a:pPr>
                      <a:r>
                        <a:rPr lang="en-US" sz="1600" kern="0">
                          <a:effectLst/>
                        </a:rPr>
                        <a:t>Total </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dirty="0">
                          <a:solidFill>
                            <a:srgbClr val="FF0000"/>
                          </a:solidFill>
                          <a:effectLst/>
                        </a:rPr>
                        <a:t>12,037</a:t>
                      </a:r>
                      <a:endParaRPr lang="zh-CN" sz="1600" kern="100" dirty="0">
                        <a:solidFill>
                          <a:srgbClr val="FF0000"/>
                        </a:solidFill>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a:effectLst/>
                        </a:rPr>
                        <a:t>100</a:t>
                      </a:r>
                      <a:endParaRPr lang="zh-CN" sz="1600" kern="100">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dirty="0">
                          <a:solidFill>
                            <a:srgbClr val="FF0000"/>
                          </a:solidFill>
                          <a:effectLst/>
                        </a:rPr>
                        <a:t>6,012</a:t>
                      </a:r>
                      <a:endParaRPr lang="zh-CN" sz="1600" kern="100" dirty="0">
                        <a:solidFill>
                          <a:srgbClr val="FF0000"/>
                        </a:solidFill>
                        <a:effectLst/>
                        <a:latin typeface="Times New Roman" panose="02020603050405020304"/>
                        <a:ea typeface="宋体" panose="02010600030101010101" pitchFamily="2" charset="-122"/>
                      </a:endParaRPr>
                    </a:p>
                  </a:txBody>
                  <a:tcPr marL="68579" marR="68579" marT="0" marB="0" anchor="b"/>
                </a:tc>
                <a:tc>
                  <a:txBody>
                    <a:bodyPr/>
                    <a:lstStyle/>
                    <a:p>
                      <a:pPr algn="ctr">
                        <a:lnSpc>
                          <a:spcPct val="150000"/>
                        </a:lnSpc>
                        <a:spcAft>
                          <a:spcPts val="0"/>
                        </a:spcAft>
                      </a:pPr>
                      <a:r>
                        <a:rPr lang="en-US" sz="1600" kern="0" dirty="0">
                          <a:effectLst/>
                        </a:rPr>
                        <a:t>100</a:t>
                      </a:r>
                      <a:endParaRPr lang="zh-CN" sz="1600" kern="100" dirty="0">
                        <a:effectLst/>
                        <a:latin typeface="Times New Roman" panose="02020603050405020304"/>
                        <a:ea typeface="宋体" panose="02010600030101010101" pitchFamily="2" charset="-122"/>
                      </a:endParaRPr>
                    </a:p>
                  </a:txBody>
                  <a:tcPr marL="68579" marR="68579" marT="0" marB="0" anchor="b"/>
                </a:tc>
              </a:tr>
            </a:tbl>
          </a:graphicData>
        </a:graphic>
      </p:graphicFrame>
      <p:sp>
        <p:nvSpPr>
          <p:cNvPr id="19514" name="矩形 2"/>
          <p:cNvSpPr/>
          <p:nvPr/>
        </p:nvSpPr>
        <p:spPr>
          <a:xfrm>
            <a:off x="572770" y="1342708"/>
            <a:ext cx="7848600" cy="457200"/>
          </a:xfrm>
          <a:prstGeom prst="rect">
            <a:avLst/>
          </a:prstGeom>
          <a:noFill/>
          <a:ln w="9525">
            <a:noFill/>
          </a:ln>
        </p:spPr>
        <p:txBody>
          <a:bodyPr>
            <a:spAutoFit/>
          </a:bodyPr>
          <a:p>
            <a:pPr lvl="0" eaLnBrk="1" hangingPunct="1"/>
            <a:r>
              <a:rPr lang="en-US" altLang="zh-CN" sz="2400" b="1" dirty="0">
                <a:latin typeface="Times New Roman" panose="02020603050405020304" pitchFamily="18" charset="0"/>
                <a:ea typeface="宋体" panose="02010600030101010101" pitchFamily="2" charset="-122"/>
              </a:rPr>
              <a:t>Genome-wide identification of circRNAs in plants</a:t>
            </a:r>
            <a:endParaRPr lang="en-US" altLang="zh-CN" sz="2400" b="1" dirty="0">
              <a:latin typeface="Times New Roman" panose="02020603050405020304" pitchFamily="18" charset="0"/>
              <a:ea typeface="宋体" panose="02010600030101010101" pitchFamily="2" charset="-122"/>
            </a:endParaRPr>
          </a:p>
        </p:txBody>
      </p:sp>
      <p:sp>
        <p:nvSpPr>
          <p:cNvPr id="19515" name="矩形 3"/>
          <p:cNvSpPr/>
          <p:nvPr/>
        </p:nvSpPr>
        <p:spPr>
          <a:xfrm>
            <a:off x="539750" y="5373688"/>
            <a:ext cx="8280400" cy="338137"/>
          </a:xfrm>
          <a:prstGeom prst="rect">
            <a:avLst/>
          </a:prstGeom>
          <a:noFill/>
          <a:ln w="9525">
            <a:noFill/>
          </a:ln>
        </p:spPr>
        <p:txBody>
          <a:bodyPr>
            <a:spAutoFit/>
          </a:bodyPr>
          <a:p>
            <a:pPr lvl="0" eaLnBrk="1" hangingPunct="1"/>
            <a:r>
              <a:rPr lang="en-US" altLang="zh-CN" sz="1600" dirty="0">
                <a:latin typeface="Times New Roman" panose="02020603050405020304" pitchFamily="18" charset="0"/>
                <a:ea typeface="宋体" panose="02010600030101010101" pitchFamily="2" charset="-122"/>
              </a:rPr>
              <a:t> *Other circRNAs refer to those derived from two or more genes.</a:t>
            </a:r>
            <a:endParaRPr lang="zh-CN" altLang="en-US" sz="1600" dirty="0">
              <a:latin typeface="Times New Roman" panose="02020603050405020304" pitchFamily="18" charset="0"/>
              <a:ea typeface="宋体" panose="02010600030101010101" pitchFamily="2" charset="-122"/>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图片 2"/>
          <p:cNvPicPr>
            <a:picLocks noChangeAspect="1"/>
          </p:cNvPicPr>
          <p:nvPr/>
        </p:nvPicPr>
        <p:blipFill>
          <a:blip r:embed="rId1"/>
          <a:stretch>
            <a:fillRect/>
          </a:stretch>
        </p:blipFill>
        <p:spPr>
          <a:xfrm>
            <a:off x="5403850" y="1268413"/>
            <a:ext cx="1689100" cy="4752975"/>
          </a:xfrm>
          <a:prstGeom prst="rect">
            <a:avLst/>
          </a:prstGeom>
          <a:noFill/>
          <a:ln w="9525">
            <a:noFill/>
          </a:ln>
        </p:spPr>
      </p:pic>
      <p:sp>
        <p:nvSpPr>
          <p:cNvPr id="22531" name="TextBox 64"/>
          <p:cNvSpPr txBox="1"/>
          <p:nvPr/>
        </p:nvSpPr>
        <p:spPr>
          <a:xfrm>
            <a:off x="7216775" y="3454400"/>
            <a:ext cx="739775" cy="277813"/>
          </a:xfrm>
          <a:prstGeom prst="rect">
            <a:avLst/>
          </a:prstGeom>
          <a:noFill/>
          <a:ln w="9525">
            <a:noFill/>
          </a:ln>
        </p:spPr>
        <p:txBody>
          <a:bodyPr wrap="none">
            <a:spAutoFit/>
          </a:bodyPr>
          <a:p>
            <a:pPr lvl="0" eaLnBrk="1" hangingPunct="1"/>
            <a:r>
              <a:rPr lang="en-US" altLang="zh-CN" sz="1200" b="1" i="1" dirty="0">
                <a:latin typeface="Times New Roman" panose="02020603050405020304" pitchFamily="18" charset="0"/>
                <a:ea typeface="Times New Roman" panose="02020603050405020304" pitchFamily="18" charset="0"/>
              </a:rPr>
              <a:t>O. sativa</a:t>
            </a:r>
            <a:endParaRPr lang="zh-CN" altLang="en-US" sz="1200" b="1" i="1" dirty="0">
              <a:latin typeface="Times New Roman" panose="02020603050405020304" pitchFamily="18" charset="0"/>
              <a:ea typeface="Times New Roman" panose="02020603050405020304" pitchFamily="18" charset="0"/>
            </a:endParaRPr>
          </a:p>
        </p:txBody>
      </p:sp>
      <p:pic>
        <p:nvPicPr>
          <p:cNvPr id="22532" name="图片 1"/>
          <p:cNvPicPr>
            <a:picLocks noChangeAspect="1"/>
          </p:cNvPicPr>
          <p:nvPr/>
        </p:nvPicPr>
        <p:blipFill>
          <a:blip r:embed="rId2"/>
          <a:stretch>
            <a:fillRect/>
          </a:stretch>
        </p:blipFill>
        <p:spPr>
          <a:xfrm>
            <a:off x="1409700" y="1228725"/>
            <a:ext cx="3500438" cy="2081213"/>
          </a:xfrm>
          <a:prstGeom prst="rect">
            <a:avLst/>
          </a:prstGeom>
          <a:noFill/>
          <a:ln w="9525">
            <a:noFill/>
          </a:ln>
        </p:spPr>
      </p:pic>
      <p:grpSp>
        <p:nvGrpSpPr>
          <p:cNvPr id="22533" name="组合 37"/>
          <p:cNvGrpSpPr/>
          <p:nvPr/>
        </p:nvGrpSpPr>
        <p:grpSpPr>
          <a:xfrm>
            <a:off x="1470025" y="3303588"/>
            <a:ext cx="3362325" cy="552450"/>
            <a:chOff x="264637" y="6719453"/>
            <a:chExt cx="2520917" cy="343802"/>
          </a:xfrm>
        </p:grpSpPr>
        <p:sp>
          <p:nvSpPr>
            <p:cNvPr id="22547" name="TextBox 3"/>
            <p:cNvSpPr txBox="1"/>
            <p:nvPr/>
          </p:nvSpPr>
          <p:spPr>
            <a:xfrm rot="-2217106">
              <a:off x="264637" y="6724215"/>
              <a:ext cx="57130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Os_ciR495</a:t>
              </a:r>
              <a:endParaRPr lang="zh-CN" altLang="en-US" sz="1000" dirty="0">
                <a:latin typeface="Times New Roman" panose="02020603050405020304" pitchFamily="18" charset="0"/>
                <a:ea typeface="Times New Roman" panose="02020603050405020304" pitchFamily="18" charset="0"/>
              </a:endParaRPr>
            </a:p>
          </p:txBody>
        </p:sp>
        <p:sp>
          <p:nvSpPr>
            <p:cNvPr id="22548" name="TextBox 5"/>
            <p:cNvSpPr txBox="1"/>
            <p:nvPr/>
          </p:nvSpPr>
          <p:spPr>
            <a:xfrm rot="-2127881">
              <a:off x="547128" y="6719453"/>
              <a:ext cx="57130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Os_ciR497</a:t>
              </a:r>
              <a:endParaRPr lang="zh-CN" altLang="en-US" sz="1000" dirty="0">
                <a:latin typeface="Times New Roman" panose="02020603050405020304" pitchFamily="18" charset="0"/>
                <a:ea typeface="Times New Roman" panose="02020603050405020304" pitchFamily="18" charset="0"/>
              </a:endParaRPr>
            </a:p>
          </p:txBody>
        </p:sp>
        <p:sp>
          <p:nvSpPr>
            <p:cNvPr id="22549" name="TextBox 3"/>
            <p:cNvSpPr txBox="1"/>
            <p:nvPr/>
          </p:nvSpPr>
          <p:spPr>
            <a:xfrm rot="-2217106">
              <a:off x="836141" y="6735956"/>
              <a:ext cx="57130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Os_ciR559</a:t>
              </a:r>
              <a:endParaRPr lang="zh-CN" altLang="en-US" sz="1000" dirty="0">
                <a:latin typeface="Times New Roman" panose="02020603050405020304" pitchFamily="18" charset="0"/>
                <a:ea typeface="Times New Roman" panose="02020603050405020304" pitchFamily="18" charset="0"/>
              </a:endParaRPr>
            </a:p>
          </p:txBody>
        </p:sp>
        <p:sp>
          <p:nvSpPr>
            <p:cNvPr id="22550" name="TextBox 5"/>
            <p:cNvSpPr txBox="1"/>
            <p:nvPr/>
          </p:nvSpPr>
          <p:spPr>
            <a:xfrm rot="-2127881">
              <a:off x="1118632" y="6731196"/>
              <a:ext cx="57130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Os_ciR669</a:t>
              </a:r>
              <a:endParaRPr lang="zh-CN" altLang="en-US" sz="1000" dirty="0">
                <a:latin typeface="Times New Roman" panose="02020603050405020304" pitchFamily="18" charset="0"/>
                <a:ea typeface="Times New Roman" panose="02020603050405020304" pitchFamily="18" charset="0"/>
              </a:endParaRPr>
            </a:p>
          </p:txBody>
        </p:sp>
        <p:sp>
          <p:nvSpPr>
            <p:cNvPr id="22551" name="TextBox 3"/>
            <p:cNvSpPr txBox="1"/>
            <p:nvPr/>
          </p:nvSpPr>
          <p:spPr>
            <a:xfrm rot="-2217106">
              <a:off x="1407645" y="6724215"/>
              <a:ext cx="57130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Os_ciR723</a:t>
              </a:r>
              <a:endParaRPr lang="zh-CN" altLang="en-US" sz="1000" dirty="0">
                <a:latin typeface="Times New Roman" panose="02020603050405020304" pitchFamily="18" charset="0"/>
                <a:ea typeface="Times New Roman" panose="02020603050405020304" pitchFamily="18" charset="0"/>
              </a:endParaRPr>
            </a:p>
          </p:txBody>
        </p:sp>
        <p:sp>
          <p:nvSpPr>
            <p:cNvPr id="22552" name="TextBox 5"/>
            <p:cNvSpPr txBox="1"/>
            <p:nvPr/>
          </p:nvSpPr>
          <p:spPr>
            <a:xfrm rot="-2127881">
              <a:off x="1690136" y="6719453"/>
              <a:ext cx="57130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Os_ciR820</a:t>
              </a:r>
              <a:endParaRPr lang="zh-CN" altLang="en-US" sz="1000" dirty="0">
                <a:latin typeface="Times New Roman" panose="02020603050405020304" pitchFamily="18" charset="0"/>
                <a:ea typeface="Times New Roman" panose="02020603050405020304" pitchFamily="18" charset="0"/>
              </a:endParaRPr>
            </a:p>
          </p:txBody>
        </p:sp>
        <p:sp>
          <p:nvSpPr>
            <p:cNvPr id="22553" name="TextBox 3"/>
            <p:cNvSpPr txBox="1"/>
            <p:nvPr/>
          </p:nvSpPr>
          <p:spPr>
            <a:xfrm rot="-2217106">
              <a:off x="1950090" y="6724215"/>
              <a:ext cx="57130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Os_ciR899</a:t>
              </a:r>
              <a:endParaRPr lang="zh-CN" altLang="en-US" sz="1000" dirty="0">
                <a:latin typeface="Times New Roman" panose="02020603050405020304" pitchFamily="18" charset="0"/>
                <a:ea typeface="Times New Roman" panose="02020603050405020304" pitchFamily="18" charset="0"/>
              </a:endParaRPr>
            </a:p>
          </p:txBody>
        </p:sp>
        <p:sp>
          <p:nvSpPr>
            <p:cNvPr id="22554" name="TextBox 5"/>
            <p:cNvSpPr txBox="1"/>
            <p:nvPr/>
          </p:nvSpPr>
          <p:spPr>
            <a:xfrm rot="-2127881">
              <a:off x="2166157" y="6719453"/>
              <a:ext cx="619397" cy="327299"/>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Os_ciR1069</a:t>
              </a:r>
              <a:endParaRPr lang="zh-CN" altLang="en-US" sz="1000" dirty="0">
                <a:latin typeface="Times New Roman" panose="02020603050405020304" pitchFamily="18" charset="0"/>
                <a:ea typeface="Times New Roman" panose="02020603050405020304" pitchFamily="18" charset="0"/>
              </a:endParaRPr>
            </a:p>
          </p:txBody>
        </p:sp>
      </p:grpSp>
      <p:pic>
        <p:nvPicPr>
          <p:cNvPr id="22534" name="图片 2"/>
          <p:cNvPicPr>
            <a:picLocks noChangeAspect="1"/>
          </p:cNvPicPr>
          <p:nvPr/>
        </p:nvPicPr>
        <p:blipFill>
          <a:blip r:embed="rId3"/>
          <a:stretch>
            <a:fillRect/>
          </a:stretch>
        </p:blipFill>
        <p:spPr>
          <a:xfrm>
            <a:off x="1403350" y="4032250"/>
            <a:ext cx="3514725" cy="1989138"/>
          </a:xfrm>
          <a:prstGeom prst="rect">
            <a:avLst/>
          </a:prstGeom>
          <a:noFill/>
          <a:ln w="9525">
            <a:noFill/>
          </a:ln>
        </p:spPr>
      </p:pic>
      <p:grpSp>
        <p:nvGrpSpPr>
          <p:cNvPr id="22535" name="组合 36"/>
          <p:cNvGrpSpPr/>
          <p:nvPr/>
        </p:nvGrpSpPr>
        <p:grpSpPr>
          <a:xfrm>
            <a:off x="1408113" y="6048375"/>
            <a:ext cx="3408362" cy="476250"/>
            <a:chOff x="3280841" y="6748009"/>
            <a:chExt cx="2555906" cy="344725"/>
          </a:xfrm>
        </p:grpSpPr>
        <p:sp>
          <p:nvSpPr>
            <p:cNvPr id="22539" name="TextBox 3"/>
            <p:cNvSpPr txBox="1"/>
            <p:nvPr/>
          </p:nvSpPr>
          <p:spPr>
            <a:xfrm rot="-2217106">
              <a:off x="3280841" y="6752771"/>
              <a:ext cx="630343" cy="328221"/>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Os10g25770</a:t>
              </a:r>
              <a:endParaRPr lang="zh-CN" altLang="en-US" sz="1000" dirty="0">
                <a:latin typeface="Times New Roman" panose="02020603050405020304" pitchFamily="18" charset="0"/>
                <a:ea typeface="Times New Roman" panose="02020603050405020304" pitchFamily="18" charset="0"/>
              </a:endParaRPr>
            </a:p>
          </p:txBody>
        </p:sp>
        <p:sp>
          <p:nvSpPr>
            <p:cNvPr id="22540" name="TextBox 5"/>
            <p:cNvSpPr txBox="1"/>
            <p:nvPr/>
          </p:nvSpPr>
          <p:spPr>
            <a:xfrm rot="-2127881">
              <a:off x="3563333" y="6748009"/>
              <a:ext cx="630342" cy="328221"/>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Os03g43010</a:t>
              </a:r>
              <a:endParaRPr lang="zh-CN" altLang="en-US" sz="1000" dirty="0">
                <a:latin typeface="Times New Roman" panose="02020603050405020304" pitchFamily="18" charset="0"/>
                <a:ea typeface="Times New Roman" panose="02020603050405020304" pitchFamily="18" charset="0"/>
              </a:endParaRPr>
            </a:p>
          </p:txBody>
        </p:sp>
        <p:sp>
          <p:nvSpPr>
            <p:cNvPr id="22541" name="TextBox 3"/>
            <p:cNvSpPr txBox="1"/>
            <p:nvPr/>
          </p:nvSpPr>
          <p:spPr>
            <a:xfrm rot="-2217106">
              <a:off x="3852345" y="6764513"/>
              <a:ext cx="630342" cy="328221"/>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Os01g43844</a:t>
              </a:r>
              <a:endParaRPr lang="zh-CN" altLang="en-US" sz="1000" dirty="0">
                <a:latin typeface="Times New Roman" panose="02020603050405020304" pitchFamily="18" charset="0"/>
                <a:ea typeface="Times New Roman" panose="02020603050405020304" pitchFamily="18" charset="0"/>
              </a:endParaRPr>
            </a:p>
          </p:txBody>
        </p:sp>
        <p:sp>
          <p:nvSpPr>
            <p:cNvPr id="22542" name="TextBox 5"/>
            <p:cNvSpPr txBox="1"/>
            <p:nvPr/>
          </p:nvSpPr>
          <p:spPr>
            <a:xfrm rot="-2127881">
              <a:off x="4134837" y="6759752"/>
              <a:ext cx="630342" cy="328222"/>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Os05g29030</a:t>
              </a:r>
              <a:endParaRPr lang="zh-CN" altLang="en-US" sz="1000" dirty="0">
                <a:latin typeface="Times New Roman" panose="02020603050405020304" pitchFamily="18" charset="0"/>
                <a:ea typeface="Times New Roman" panose="02020603050405020304" pitchFamily="18" charset="0"/>
              </a:endParaRPr>
            </a:p>
          </p:txBody>
        </p:sp>
        <p:sp>
          <p:nvSpPr>
            <p:cNvPr id="22543" name="TextBox 3"/>
            <p:cNvSpPr txBox="1"/>
            <p:nvPr/>
          </p:nvSpPr>
          <p:spPr>
            <a:xfrm rot="-2217106">
              <a:off x="4423849" y="6752772"/>
              <a:ext cx="630342" cy="328222"/>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Os01g64020</a:t>
              </a:r>
              <a:endParaRPr lang="zh-CN" altLang="en-US" sz="1000" dirty="0">
                <a:latin typeface="Times New Roman" panose="02020603050405020304" pitchFamily="18" charset="0"/>
                <a:ea typeface="Times New Roman" panose="02020603050405020304" pitchFamily="18" charset="0"/>
              </a:endParaRPr>
            </a:p>
          </p:txBody>
        </p:sp>
        <p:sp>
          <p:nvSpPr>
            <p:cNvPr id="22544" name="TextBox 5"/>
            <p:cNvSpPr txBox="1"/>
            <p:nvPr/>
          </p:nvSpPr>
          <p:spPr>
            <a:xfrm rot="-2127881">
              <a:off x="4706340" y="6748009"/>
              <a:ext cx="630342" cy="328222"/>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Os10g34480</a:t>
              </a:r>
              <a:endParaRPr lang="zh-CN" altLang="en-US" sz="1000" dirty="0">
                <a:latin typeface="Times New Roman" panose="02020603050405020304" pitchFamily="18" charset="0"/>
                <a:ea typeface="Times New Roman" panose="02020603050405020304" pitchFamily="18" charset="0"/>
              </a:endParaRPr>
            </a:p>
          </p:txBody>
        </p:sp>
        <p:sp>
          <p:nvSpPr>
            <p:cNvPr id="22545" name="TextBox 3"/>
            <p:cNvSpPr txBox="1"/>
            <p:nvPr/>
          </p:nvSpPr>
          <p:spPr>
            <a:xfrm rot="-2217106">
              <a:off x="4948607" y="6752772"/>
              <a:ext cx="630342" cy="328222"/>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Os07g30300</a:t>
              </a:r>
              <a:endParaRPr lang="zh-CN" altLang="en-US" sz="1000" dirty="0">
                <a:latin typeface="Times New Roman" panose="02020603050405020304" pitchFamily="18" charset="0"/>
                <a:ea typeface="Times New Roman" panose="02020603050405020304" pitchFamily="18" charset="0"/>
              </a:endParaRPr>
            </a:p>
          </p:txBody>
        </p:sp>
        <p:sp>
          <p:nvSpPr>
            <p:cNvPr id="22546" name="TextBox 5"/>
            <p:cNvSpPr txBox="1"/>
            <p:nvPr/>
          </p:nvSpPr>
          <p:spPr>
            <a:xfrm rot="-2127881">
              <a:off x="5206405" y="6748009"/>
              <a:ext cx="630342" cy="328222"/>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Os04g47870</a:t>
              </a:r>
              <a:endParaRPr lang="zh-CN" altLang="en-US" sz="1000" dirty="0">
                <a:latin typeface="Times New Roman" panose="02020603050405020304" pitchFamily="18" charset="0"/>
                <a:ea typeface="Times New Roman" panose="02020603050405020304" pitchFamily="18" charset="0"/>
              </a:endParaRPr>
            </a:p>
          </p:txBody>
        </p:sp>
      </p:grpSp>
      <p:sp>
        <p:nvSpPr>
          <p:cNvPr id="22536" name="TextBox 1"/>
          <p:cNvSpPr txBox="1"/>
          <p:nvPr/>
        </p:nvSpPr>
        <p:spPr>
          <a:xfrm>
            <a:off x="5508625" y="6196013"/>
            <a:ext cx="2982913" cy="338137"/>
          </a:xfrm>
          <a:prstGeom prst="rect">
            <a:avLst/>
          </a:prstGeom>
          <a:noFill/>
          <a:ln w="9525">
            <a:noFill/>
          </a:ln>
        </p:spPr>
        <p:txBody>
          <a:bodyPr wrap="none">
            <a:spAutoFit/>
          </a:bodyPr>
          <a:p>
            <a:pPr lvl="0" eaLnBrk="1" hangingPunct="1"/>
            <a:r>
              <a:rPr lang="en-US" altLang="zh-CN" sz="1600" dirty="0">
                <a:latin typeface="Times New Roman" panose="02020603050405020304" pitchFamily="18" charset="0"/>
                <a:ea typeface="宋体" panose="02010600030101010101" pitchFamily="2" charset="-122"/>
              </a:rPr>
              <a:t>(Ye et al., 2015, New Phytologist)</a:t>
            </a:r>
            <a:endParaRPr lang="zh-CN" altLang="en-US" sz="1600" dirty="0">
              <a:latin typeface="Times New Roman" panose="02020603050405020304" pitchFamily="18" charset="0"/>
              <a:ea typeface="宋体" panose="02010600030101010101" pitchFamily="2" charset="-122"/>
            </a:endParaRPr>
          </a:p>
        </p:txBody>
      </p:sp>
      <p:sp>
        <p:nvSpPr>
          <p:cNvPr id="22537" name="矩形 1"/>
          <p:cNvSpPr/>
          <p:nvPr/>
        </p:nvSpPr>
        <p:spPr>
          <a:xfrm>
            <a:off x="595313" y="520700"/>
            <a:ext cx="7896225" cy="400050"/>
          </a:xfrm>
          <a:prstGeom prst="rect">
            <a:avLst/>
          </a:prstGeom>
          <a:noFill/>
          <a:ln w="9525">
            <a:noFill/>
          </a:ln>
        </p:spPr>
        <p:txBody>
          <a:bodyPr>
            <a:spAutoFit/>
          </a:bodyPr>
          <a:p>
            <a:pPr lvl="0" eaLnBrk="1" hangingPunct="1"/>
            <a:r>
              <a:rPr lang="en-US" altLang="zh-CN" sz="2000" b="1" dirty="0">
                <a:latin typeface="Times New Roman" panose="02020603050405020304" pitchFamily="18" charset="0"/>
                <a:ea typeface="宋体" panose="02010600030101010101" pitchFamily="2" charset="-122"/>
              </a:rPr>
              <a:t>Same expression patterns of circRNAs with their host genes in </a:t>
            </a:r>
            <a:r>
              <a:rPr lang="en-US" altLang="zh-CN" sz="2000" b="1" i="1" dirty="0">
                <a:latin typeface="Times New Roman" panose="02020603050405020304" pitchFamily="18" charset="0"/>
                <a:ea typeface="宋体" panose="02010600030101010101" pitchFamily="2" charset="-122"/>
              </a:rPr>
              <a:t>O. sativa</a:t>
            </a:r>
            <a:r>
              <a:rPr lang="en-US" altLang="zh-CN" sz="2000" b="1" dirty="0">
                <a:latin typeface="Times New Roman" panose="02020603050405020304" pitchFamily="18" charset="0"/>
                <a:ea typeface="宋体" panose="02010600030101010101" pitchFamily="2" charset="-122"/>
              </a:rPr>
              <a:t> </a:t>
            </a:r>
            <a:endParaRPr lang="zh-CN" altLang="en-US" sz="2000" dirty="0">
              <a:latin typeface="Times New Roman" panose="02020603050405020304" pitchFamily="18" charset="0"/>
              <a:ea typeface="宋体" panose="02010600030101010101" pitchFamily="2" charset="-122"/>
            </a:endParaRPr>
          </a:p>
        </p:txBody>
      </p:sp>
      <p:sp>
        <p:nvSpPr>
          <p:cNvPr id="22538" name="TextBox 2"/>
          <p:cNvSpPr txBox="1"/>
          <p:nvPr/>
        </p:nvSpPr>
        <p:spPr>
          <a:xfrm>
            <a:off x="468313" y="2270125"/>
            <a:ext cx="1090612" cy="3046413"/>
          </a:xfrm>
          <a:prstGeom prst="rect">
            <a:avLst/>
          </a:prstGeom>
          <a:noFill/>
          <a:ln w="9525">
            <a:noFill/>
          </a:ln>
        </p:spPr>
        <p:txBody>
          <a:bodyPr wrap="none">
            <a:spAutoFit/>
          </a:bodyPr>
          <a:p>
            <a:pPr lvl="0" eaLnBrk="1" hangingPunct="1"/>
            <a:r>
              <a:rPr lang="en-US" altLang="zh-CN" sz="1600" dirty="0">
                <a:latin typeface="Times New Roman" panose="02020603050405020304" pitchFamily="18" charset="0"/>
                <a:ea typeface="宋体" panose="02010600030101010101" pitchFamily="2" charset="-122"/>
              </a:rPr>
              <a:t>circRNAs</a:t>
            </a:r>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endParaRPr lang="en-US" altLang="zh-CN" sz="1600" dirty="0">
              <a:latin typeface="Times New Roman" panose="02020603050405020304" pitchFamily="18" charset="0"/>
              <a:ea typeface="宋体" panose="02010600030101010101" pitchFamily="2" charset="-122"/>
            </a:endParaRPr>
          </a:p>
          <a:p>
            <a:pPr lvl="0" eaLnBrk="1" hangingPunct="1"/>
            <a:r>
              <a:rPr lang="en-US" altLang="zh-CN" sz="1600" dirty="0">
                <a:latin typeface="Times New Roman" panose="02020603050405020304" pitchFamily="18" charset="0"/>
                <a:ea typeface="宋体" panose="02010600030101010101" pitchFamily="2" charset="-122"/>
              </a:rPr>
              <a:t>Host genes</a:t>
            </a:r>
            <a:endParaRPr lang="zh-CN" altLang="en-US" sz="1600" dirty="0">
              <a:latin typeface="Times New Roman" panose="02020603050405020304" pitchFamily="18" charset="0"/>
              <a:ea typeface="宋体" panose="02010600030101010101" pitchFamily="2" charset="-122"/>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标题 1"/>
          <p:cNvSpPr>
            <a:spLocks noGrp="1"/>
          </p:cNvSpPr>
          <p:nvPr>
            <p:ph type="title"/>
          </p:nvPr>
        </p:nvSpPr>
        <p:spPr/>
        <p:txBody>
          <a:bodyPr vert="horz" wrap="square" lIns="91440" tIns="45720" rIns="91440" bIns="45720" anchor="ctr"/>
          <a:p>
            <a:r>
              <a:rPr lang="en-US" altLang="zh-CN" sz="3600" b="1" dirty="0">
                <a:latin typeface="Times New Roman" panose="02020603050405020304" pitchFamily="18" charset="0"/>
                <a:ea typeface="Times New Roman" panose="02020603050405020304" pitchFamily="18" charset="0"/>
              </a:rPr>
              <a:t>Assembly of full-length of circRNAs</a:t>
            </a:r>
            <a:endParaRPr lang="zh-CN" altLang="en-US" sz="3600" b="1" dirty="0">
              <a:latin typeface="Times New Roman" panose="02020603050405020304" pitchFamily="18" charset="0"/>
              <a:ea typeface="Times New Roman" panose="02020603050405020304" pitchFamily="18" charset="0"/>
            </a:endParaRPr>
          </a:p>
        </p:txBody>
      </p:sp>
      <p:sp>
        <p:nvSpPr>
          <p:cNvPr id="16387" name="内容占位符 2"/>
          <p:cNvSpPr>
            <a:spLocks noGrp="1"/>
          </p:cNvSpPr>
          <p:nvPr>
            <p:ph idx="1"/>
          </p:nvPr>
        </p:nvSpPr>
        <p:spPr/>
        <p:txBody>
          <a:bodyPr vert="horz" wrap="square" lIns="91440" tIns="45720" rIns="91440" bIns="45720" anchor="t"/>
          <a:p>
            <a:r>
              <a:rPr lang="en-US" altLang="zh-CN" dirty="0">
                <a:latin typeface="Times New Roman" panose="02020603050405020304" pitchFamily="18" charset="0"/>
                <a:ea typeface="Times New Roman" panose="02020603050405020304" pitchFamily="18" charset="0"/>
              </a:rPr>
              <a:t>Development of an algorithm to assemble full-length of circRNAs based on back-splicing reads and their paired-end reads</a:t>
            </a:r>
            <a:endParaRPr lang="en-US" altLang="zh-CN" dirty="0">
              <a:latin typeface="Times New Roman" panose="02020603050405020304" pitchFamily="18" charset="0"/>
              <a:ea typeface="Times New Roman" panose="02020603050405020304" pitchFamily="18" charset="0"/>
            </a:endParaRPr>
          </a:p>
          <a:p>
            <a:pPr lvl="1"/>
            <a:r>
              <a:rPr lang="en-US" altLang="zh-CN" b="1" dirty="0">
                <a:latin typeface="Times New Roman" panose="02020603050405020304" pitchFamily="18" charset="0"/>
                <a:ea typeface="Times New Roman" panose="02020603050405020304" pitchFamily="18" charset="0"/>
              </a:rPr>
              <a:t>circseq_cup</a:t>
            </a:r>
            <a:endParaRPr lang="en-US" altLang="zh-CN" b="1" dirty="0">
              <a:latin typeface="Times New Roman" panose="02020603050405020304" pitchFamily="18" charset="0"/>
              <a:ea typeface="Times New Roman" panose="02020603050405020304" pitchFamily="18" charset="0"/>
            </a:endParaRPr>
          </a:p>
          <a:p>
            <a:pPr lvl="1"/>
            <a:endParaRPr lang="en-US" altLang="zh-CN" b="1" dirty="0">
              <a:latin typeface="Times New Roman" panose="02020603050405020304" pitchFamily="18" charset="0"/>
              <a:ea typeface="Times New Roman" panose="02020603050405020304" pitchFamily="18" charset="0"/>
            </a:endParaRPr>
          </a:p>
          <a:p>
            <a:r>
              <a:rPr lang="en-US" altLang="zh-CN" dirty="0">
                <a:latin typeface="Times New Roman" panose="02020603050405020304" pitchFamily="18" charset="0"/>
                <a:ea typeface="Times New Roman" panose="02020603050405020304" pitchFamily="18" charset="0"/>
              </a:rPr>
              <a:t>circRNAs with full-length sequence</a:t>
            </a:r>
            <a:endParaRPr lang="zh-CN" altLang="en-US"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TextBox 3"/>
          <p:cNvSpPr txBox="1"/>
          <p:nvPr/>
        </p:nvSpPr>
        <p:spPr>
          <a:xfrm>
            <a:off x="2024063" y="1681163"/>
            <a:ext cx="1538287" cy="368300"/>
          </a:xfrm>
          <a:prstGeom prst="rect">
            <a:avLst/>
          </a:prstGeom>
          <a:noFill/>
          <a:ln w="28575" cap="flat" cmpd="sng">
            <a:solidFill>
              <a:schemeClr val="tx1"/>
            </a:solidFill>
            <a:prstDash val="solid"/>
            <a:miter/>
            <a:headEnd type="none" w="med" len="med"/>
            <a:tailEnd type="none" w="med" len="med"/>
          </a:ln>
        </p:spPr>
        <p:txBody>
          <a:bodyPr wrap="none">
            <a:spAutoFit/>
          </a:bodyPr>
          <a:p>
            <a:pPr lvl="0" algn="ctr" eaLnBrk="1" hangingPunct="1"/>
            <a:r>
              <a:rPr lang="en-US" altLang="zh-CN" sz="1800" dirty="0">
                <a:latin typeface="Times New Roman" panose="02020603050405020304" pitchFamily="18" charset="0"/>
                <a:ea typeface="Times New Roman" panose="02020603050405020304" pitchFamily="18" charset="0"/>
              </a:rPr>
              <a:t>RNA-Seq data</a:t>
            </a:r>
            <a:endParaRPr lang="zh-CN" altLang="en-US" sz="1800" dirty="0">
              <a:latin typeface="Times New Roman" panose="02020603050405020304" pitchFamily="18" charset="0"/>
              <a:ea typeface="Times New Roman" panose="02020603050405020304" pitchFamily="18" charset="0"/>
            </a:endParaRPr>
          </a:p>
        </p:txBody>
      </p:sp>
      <p:sp>
        <p:nvSpPr>
          <p:cNvPr id="17411" name="TextBox 4"/>
          <p:cNvSpPr txBox="1"/>
          <p:nvPr/>
        </p:nvSpPr>
        <p:spPr>
          <a:xfrm>
            <a:off x="1985963" y="2319338"/>
            <a:ext cx="1741487" cy="369887"/>
          </a:xfrm>
          <a:prstGeom prst="rect">
            <a:avLst/>
          </a:prstGeom>
          <a:noFill/>
          <a:ln w="28575" cap="flat" cmpd="sng">
            <a:solidFill>
              <a:schemeClr val="tx1"/>
            </a:solidFill>
            <a:prstDash val="solid"/>
            <a:miter/>
            <a:headEnd type="none" w="med" len="med"/>
            <a:tailEnd type="none" w="med" len="med"/>
          </a:ln>
        </p:spPr>
        <p:txBody>
          <a:bodyPr wrap="none">
            <a:spAutoFit/>
          </a:bodyPr>
          <a:p>
            <a:pPr lvl="0" algn="ctr" eaLnBrk="1" hangingPunct="1"/>
            <a:r>
              <a:rPr lang="en-US" altLang="zh-CN" sz="1800" dirty="0">
                <a:latin typeface="Times New Roman" panose="02020603050405020304" pitchFamily="18" charset="0"/>
                <a:ea typeface="Times New Roman" panose="02020603050405020304" pitchFamily="18" charset="0"/>
              </a:rPr>
              <a:t>Unmapped reads</a:t>
            </a:r>
            <a:endParaRPr lang="zh-CN" altLang="en-US" sz="1800" dirty="0">
              <a:latin typeface="Times New Roman" panose="02020603050405020304" pitchFamily="18" charset="0"/>
              <a:ea typeface="Times New Roman" panose="02020603050405020304" pitchFamily="18" charset="0"/>
            </a:endParaRPr>
          </a:p>
        </p:txBody>
      </p:sp>
      <p:sp>
        <p:nvSpPr>
          <p:cNvPr id="17412" name="TextBox 5"/>
          <p:cNvSpPr txBox="1"/>
          <p:nvPr/>
        </p:nvSpPr>
        <p:spPr>
          <a:xfrm>
            <a:off x="1873250" y="2976563"/>
            <a:ext cx="2351088" cy="369887"/>
          </a:xfrm>
          <a:prstGeom prst="rect">
            <a:avLst/>
          </a:prstGeom>
          <a:noFill/>
          <a:ln w="28575" cap="flat" cmpd="sng">
            <a:solidFill>
              <a:schemeClr val="tx1"/>
            </a:solidFill>
            <a:prstDash val="solid"/>
            <a:miter/>
            <a:headEnd type="none" w="med" len="med"/>
            <a:tailEnd type="none" w="med" len="med"/>
          </a:ln>
        </p:spPr>
        <p:txBody>
          <a:bodyPr wrap="none">
            <a:spAutoFit/>
          </a:bodyPr>
          <a:p>
            <a:pPr lvl="0" algn="ctr" eaLnBrk="1" hangingPunct="1"/>
            <a:r>
              <a:rPr lang="en-US" altLang="zh-CN" sz="1800" dirty="0">
                <a:latin typeface="Times New Roman" panose="02020603050405020304" pitchFamily="18" charset="0"/>
                <a:ea typeface="Times New Roman" panose="02020603050405020304" pitchFamily="18" charset="0"/>
              </a:rPr>
              <a:t>Fusion junction finding</a:t>
            </a:r>
            <a:endParaRPr lang="zh-CN" altLang="en-US" sz="1800" dirty="0">
              <a:latin typeface="Times New Roman" panose="02020603050405020304" pitchFamily="18" charset="0"/>
              <a:ea typeface="Times New Roman" panose="02020603050405020304" pitchFamily="18" charset="0"/>
            </a:endParaRPr>
          </a:p>
        </p:txBody>
      </p:sp>
      <p:sp>
        <p:nvSpPr>
          <p:cNvPr id="17413" name="TextBox 7"/>
          <p:cNvSpPr txBox="1"/>
          <p:nvPr/>
        </p:nvSpPr>
        <p:spPr>
          <a:xfrm>
            <a:off x="1809750" y="3625850"/>
            <a:ext cx="1966913" cy="368300"/>
          </a:xfrm>
          <a:prstGeom prst="rect">
            <a:avLst/>
          </a:prstGeom>
          <a:noFill/>
          <a:ln w="28575" cap="flat" cmpd="sng">
            <a:solidFill>
              <a:schemeClr val="tx1"/>
            </a:solidFill>
            <a:prstDash val="solid"/>
            <a:miter/>
            <a:headEnd type="none" w="med" len="med"/>
            <a:tailEnd type="none" w="med" len="med"/>
          </a:ln>
        </p:spPr>
        <p:txBody>
          <a:bodyPr wrap="none">
            <a:spAutoFit/>
          </a:bodyPr>
          <a:p>
            <a:pPr lvl="0" algn="ctr" eaLnBrk="1" hangingPunct="1"/>
            <a:r>
              <a:rPr lang="en-US" altLang="zh-CN" sz="1800" dirty="0">
                <a:latin typeface="Times New Roman" panose="02020603050405020304" pitchFamily="18" charset="0"/>
                <a:ea typeface="Times New Roman" panose="02020603050405020304" pitchFamily="18" charset="0"/>
              </a:rPr>
              <a:t>PE reads collection</a:t>
            </a:r>
            <a:endParaRPr lang="zh-CN" altLang="en-US" sz="1800" dirty="0">
              <a:latin typeface="Times New Roman" panose="02020603050405020304" pitchFamily="18" charset="0"/>
              <a:ea typeface="Times New Roman" panose="02020603050405020304" pitchFamily="18" charset="0"/>
            </a:endParaRPr>
          </a:p>
        </p:txBody>
      </p:sp>
      <p:sp>
        <p:nvSpPr>
          <p:cNvPr id="17414" name="TextBox 8"/>
          <p:cNvSpPr txBox="1"/>
          <p:nvPr/>
        </p:nvSpPr>
        <p:spPr>
          <a:xfrm>
            <a:off x="2239963" y="4264025"/>
            <a:ext cx="1108075" cy="369888"/>
          </a:xfrm>
          <a:prstGeom prst="rect">
            <a:avLst/>
          </a:prstGeom>
          <a:noFill/>
          <a:ln w="28575" cap="flat" cmpd="sng">
            <a:solidFill>
              <a:schemeClr val="tx1"/>
            </a:solidFill>
            <a:prstDash val="solid"/>
            <a:miter/>
            <a:headEnd type="none" w="med" len="med"/>
            <a:tailEnd type="none" w="med" len="med"/>
          </a:ln>
        </p:spPr>
        <p:txBody>
          <a:bodyPr wrap="none">
            <a:spAutoFit/>
          </a:bodyPr>
          <a:p>
            <a:pPr lvl="0" algn="ctr" eaLnBrk="1" hangingPunct="1"/>
            <a:r>
              <a:rPr lang="en-US" altLang="zh-CN" sz="1800" dirty="0">
                <a:latin typeface="Times New Roman" panose="02020603050405020304" pitchFamily="18" charset="0"/>
                <a:ea typeface="Times New Roman" panose="02020603050405020304" pitchFamily="18" charset="0"/>
              </a:rPr>
              <a:t>Assembly</a:t>
            </a:r>
            <a:endParaRPr lang="zh-CN" altLang="en-US" sz="1800" dirty="0">
              <a:latin typeface="Times New Roman" panose="02020603050405020304" pitchFamily="18" charset="0"/>
              <a:ea typeface="Times New Roman" panose="02020603050405020304" pitchFamily="18" charset="0"/>
            </a:endParaRPr>
          </a:p>
        </p:txBody>
      </p:sp>
      <p:sp>
        <p:nvSpPr>
          <p:cNvPr id="17415" name="TextBox 9"/>
          <p:cNvSpPr txBox="1"/>
          <p:nvPr/>
        </p:nvSpPr>
        <p:spPr>
          <a:xfrm>
            <a:off x="1978025" y="4911725"/>
            <a:ext cx="2051050" cy="461963"/>
          </a:xfrm>
          <a:prstGeom prst="rect">
            <a:avLst/>
          </a:prstGeom>
          <a:noFill/>
          <a:ln w="28575" cap="flat" cmpd="sng">
            <a:solidFill>
              <a:schemeClr val="tx1"/>
            </a:solidFill>
            <a:prstDash val="solid"/>
            <a:miter/>
            <a:headEnd type="none" w="med" len="med"/>
            <a:tailEnd type="none" w="med" len="med"/>
          </a:ln>
        </p:spPr>
        <p:txBody>
          <a:bodyPr wrap="none">
            <a:spAutoFit/>
          </a:bodyPr>
          <a:p>
            <a:pPr lvl="0" algn="ctr" eaLnBrk="1" hangingPunct="1"/>
            <a:r>
              <a:rPr lang="en-US" altLang="zh-CN" sz="1800" dirty="0">
                <a:latin typeface="Times New Roman" panose="02020603050405020304" pitchFamily="18" charset="0"/>
                <a:ea typeface="Times New Roman" panose="02020603050405020304" pitchFamily="18" charset="0"/>
              </a:rPr>
              <a:t>Contig</a:t>
            </a:r>
            <a:r>
              <a:rPr lang="en-US" altLang="zh-CN" dirty="0">
                <a:latin typeface="Times New Roman" panose="02020603050405020304" pitchFamily="18" charset="0"/>
                <a:ea typeface="Times New Roman" panose="02020603050405020304" pitchFamily="18" charset="0"/>
              </a:rPr>
              <a:t> </a:t>
            </a:r>
            <a:r>
              <a:rPr lang="en-US" altLang="zh-CN" sz="1800" dirty="0">
                <a:latin typeface="Times New Roman" panose="02020603050405020304" pitchFamily="18" charset="0"/>
                <a:ea typeface="Times New Roman" panose="02020603050405020304" pitchFamily="18" charset="0"/>
              </a:rPr>
              <a:t>with overlap</a:t>
            </a:r>
            <a:endParaRPr lang="zh-CN" altLang="en-US" sz="1800" dirty="0">
              <a:latin typeface="Times New Roman" panose="02020603050405020304" pitchFamily="18" charset="0"/>
              <a:ea typeface="Times New Roman" panose="02020603050405020304" pitchFamily="18" charset="0"/>
            </a:endParaRPr>
          </a:p>
        </p:txBody>
      </p:sp>
      <p:sp>
        <p:nvSpPr>
          <p:cNvPr id="17416" name="TextBox 10"/>
          <p:cNvSpPr txBox="1"/>
          <p:nvPr/>
        </p:nvSpPr>
        <p:spPr>
          <a:xfrm>
            <a:off x="1042988" y="5559425"/>
            <a:ext cx="3500437" cy="369888"/>
          </a:xfrm>
          <a:prstGeom prst="rect">
            <a:avLst/>
          </a:prstGeom>
          <a:noFill/>
          <a:ln w="28575" cap="flat" cmpd="sng">
            <a:solidFill>
              <a:schemeClr val="tx1"/>
            </a:solidFill>
            <a:prstDash val="solid"/>
            <a:miter/>
            <a:headEnd type="none" w="med" len="med"/>
            <a:tailEnd type="none" w="med" len="med"/>
          </a:ln>
        </p:spPr>
        <p:txBody>
          <a:bodyPr wrap="none">
            <a:spAutoFit/>
          </a:bodyPr>
          <a:p>
            <a:pPr lvl="0" algn="ctr" eaLnBrk="1" hangingPunct="1"/>
            <a:r>
              <a:rPr lang="en-US" altLang="zh-CN" sz="1800" dirty="0">
                <a:latin typeface="Times New Roman" panose="02020603050405020304" pitchFamily="18" charset="0"/>
                <a:ea typeface="Times New Roman" panose="02020603050405020304" pitchFamily="18" charset="0"/>
              </a:rPr>
              <a:t>Candidate circRNA with full-length</a:t>
            </a:r>
            <a:endParaRPr lang="zh-CN" altLang="en-US" sz="1800" dirty="0">
              <a:latin typeface="Times New Roman" panose="02020603050405020304" pitchFamily="18" charset="0"/>
              <a:ea typeface="Times New Roman" panose="02020603050405020304" pitchFamily="18" charset="0"/>
            </a:endParaRPr>
          </a:p>
        </p:txBody>
      </p:sp>
      <p:cxnSp>
        <p:nvCxnSpPr>
          <p:cNvPr id="13" name="直接箭头连接符 12"/>
          <p:cNvCxnSpPr>
            <a:stCxn id="17410" idx="2"/>
            <a:endCxn id="17411" idx="0"/>
          </p:cNvCxnSpPr>
          <p:nvPr/>
        </p:nvCxnSpPr>
        <p:spPr>
          <a:xfrm>
            <a:off x="2794000" y="2049463"/>
            <a:ext cx="63500" cy="2698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17411" idx="2"/>
            <a:endCxn id="17412" idx="0"/>
          </p:cNvCxnSpPr>
          <p:nvPr/>
        </p:nvCxnSpPr>
        <p:spPr>
          <a:xfrm>
            <a:off x="2857500" y="2689225"/>
            <a:ext cx="192088" cy="2873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7412" idx="2"/>
            <a:endCxn id="17413" idx="0"/>
          </p:cNvCxnSpPr>
          <p:nvPr/>
        </p:nvCxnSpPr>
        <p:spPr>
          <a:xfrm flipH="1">
            <a:off x="2794000" y="3346450"/>
            <a:ext cx="255588" cy="279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7413" idx="2"/>
            <a:endCxn id="17414" idx="0"/>
          </p:cNvCxnSpPr>
          <p:nvPr/>
        </p:nvCxnSpPr>
        <p:spPr>
          <a:xfrm>
            <a:off x="2794000" y="3994150"/>
            <a:ext cx="0" cy="26987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7414" idx="2"/>
            <a:endCxn id="17415" idx="0"/>
          </p:cNvCxnSpPr>
          <p:nvPr/>
        </p:nvCxnSpPr>
        <p:spPr>
          <a:xfrm>
            <a:off x="2794000" y="4633913"/>
            <a:ext cx="209550" cy="2778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7415" idx="2"/>
            <a:endCxn id="17416" idx="0"/>
          </p:cNvCxnSpPr>
          <p:nvPr/>
        </p:nvCxnSpPr>
        <p:spPr>
          <a:xfrm flipH="1">
            <a:off x="2794000" y="5373688"/>
            <a:ext cx="209550" cy="1857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423" name="组合 223"/>
          <p:cNvGrpSpPr/>
          <p:nvPr/>
        </p:nvGrpSpPr>
        <p:grpSpPr>
          <a:xfrm>
            <a:off x="5048250" y="3625850"/>
            <a:ext cx="3024188" cy="1795463"/>
            <a:chOff x="3851920" y="3068960"/>
            <a:chExt cx="3024336" cy="1795554"/>
          </a:xfrm>
        </p:grpSpPr>
        <p:cxnSp>
          <p:nvCxnSpPr>
            <p:cNvPr id="105" name="直接连接符 104"/>
            <p:cNvCxnSpPr/>
            <p:nvPr/>
          </p:nvCxnSpPr>
          <p:spPr>
            <a:xfrm>
              <a:off x="4212301" y="3408702"/>
              <a:ext cx="41435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4626658" y="3408702"/>
              <a:ext cx="415945"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4444087" y="3553173"/>
              <a:ext cx="41594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4860032" y="3553173"/>
              <a:ext cx="415945"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5137858" y="3696055"/>
              <a:ext cx="4159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5423622" y="3696055"/>
              <a:ext cx="4159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5614131" y="3840524"/>
              <a:ext cx="4143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5957048" y="3840524"/>
              <a:ext cx="4159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4444087" y="4200905"/>
              <a:ext cx="1720934"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7467" name="TextBox 137"/>
            <p:cNvSpPr txBox="1"/>
            <p:nvPr/>
          </p:nvSpPr>
          <p:spPr>
            <a:xfrm>
              <a:off x="3851920" y="3244914"/>
              <a:ext cx="346570"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宋体" panose="02010600030101010101" pitchFamily="2" charset="-122"/>
                </a:rPr>
                <a:t>P1</a:t>
              </a:r>
              <a:endParaRPr lang="zh-CN" altLang="en-US" sz="1200" dirty="0">
                <a:latin typeface="Times New Roman" panose="02020603050405020304" pitchFamily="18" charset="0"/>
                <a:ea typeface="宋体" panose="02010600030101010101" pitchFamily="2" charset="-122"/>
              </a:endParaRPr>
            </a:p>
          </p:txBody>
        </p:sp>
        <p:sp>
          <p:nvSpPr>
            <p:cNvPr id="17468" name="TextBox 138"/>
            <p:cNvSpPr txBox="1"/>
            <p:nvPr/>
          </p:nvSpPr>
          <p:spPr>
            <a:xfrm>
              <a:off x="4058972" y="3408675"/>
              <a:ext cx="346570"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宋体" panose="02010600030101010101" pitchFamily="2" charset="-122"/>
                </a:rPr>
                <a:t>P1</a:t>
              </a:r>
              <a:endParaRPr lang="zh-CN" altLang="en-US" sz="1200" dirty="0">
                <a:latin typeface="Times New Roman" panose="02020603050405020304" pitchFamily="18" charset="0"/>
                <a:ea typeface="宋体" panose="02010600030101010101" pitchFamily="2" charset="-122"/>
              </a:endParaRPr>
            </a:p>
          </p:txBody>
        </p:sp>
        <p:sp>
          <p:nvSpPr>
            <p:cNvPr id="17469" name="TextBox 139"/>
            <p:cNvSpPr txBox="1"/>
            <p:nvPr/>
          </p:nvSpPr>
          <p:spPr>
            <a:xfrm>
              <a:off x="5931180" y="3532946"/>
              <a:ext cx="346570"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宋体" panose="02010600030101010101" pitchFamily="2" charset="-122"/>
                </a:rPr>
                <a:t>P2</a:t>
              </a:r>
              <a:endParaRPr lang="zh-CN" altLang="en-US" sz="1200" dirty="0">
                <a:latin typeface="Times New Roman" panose="02020603050405020304" pitchFamily="18" charset="0"/>
                <a:ea typeface="宋体" panose="02010600030101010101" pitchFamily="2" charset="-122"/>
              </a:endParaRPr>
            </a:p>
          </p:txBody>
        </p:sp>
        <p:sp>
          <p:nvSpPr>
            <p:cNvPr id="17470" name="TextBox 140"/>
            <p:cNvSpPr txBox="1"/>
            <p:nvPr/>
          </p:nvSpPr>
          <p:spPr>
            <a:xfrm>
              <a:off x="6444208" y="3696707"/>
              <a:ext cx="346570"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宋体" panose="02010600030101010101" pitchFamily="2" charset="-122"/>
                </a:rPr>
                <a:t>P2</a:t>
              </a:r>
              <a:endParaRPr lang="zh-CN" altLang="en-US" sz="1200" dirty="0">
                <a:latin typeface="Times New Roman" panose="02020603050405020304" pitchFamily="18" charset="0"/>
                <a:ea typeface="宋体" panose="02010600030101010101" pitchFamily="2" charset="-122"/>
              </a:endParaRPr>
            </a:p>
          </p:txBody>
        </p:sp>
        <p:cxnSp>
          <p:nvCxnSpPr>
            <p:cNvPr id="145" name="直接连接符 144"/>
            <p:cNvCxnSpPr/>
            <p:nvPr/>
          </p:nvCxnSpPr>
          <p:spPr>
            <a:xfrm flipH="1">
              <a:off x="4212301" y="4200905"/>
              <a:ext cx="30481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flipH="1">
              <a:off x="6084054" y="4200905"/>
              <a:ext cx="304815"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7473" name="TextBox 158"/>
            <p:cNvSpPr txBox="1"/>
            <p:nvPr/>
          </p:nvSpPr>
          <p:spPr>
            <a:xfrm>
              <a:off x="3923928" y="3068960"/>
              <a:ext cx="1633332"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宋体" panose="02010600030101010101" pitchFamily="2" charset="-122"/>
                </a:rPr>
                <a:t>Reads from fusion sites</a:t>
              </a:r>
              <a:endParaRPr lang="zh-CN" altLang="en-US" sz="1200" dirty="0">
                <a:latin typeface="Times New Roman" panose="02020603050405020304" pitchFamily="18" charset="0"/>
                <a:ea typeface="宋体" panose="02010600030101010101" pitchFamily="2" charset="-122"/>
              </a:endParaRPr>
            </a:p>
          </p:txBody>
        </p:sp>
        <p:sp>
          <p:nvSpPr>
            <p:cNvPr id="17474" name="TextBox 159"/>
            <p:cNvSpPr txBox="1"/>
            <p:nvPr/>
          </p:nvSpPr>
          <p:spPr>
            <a:xfrm>
              <a:off x="5582175" y="3284984"/>
              <a:ext cx="728084"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宋体" panose="02010600030101010101" pitchFamily="2" charset="-122"/>
                </a:rPr>
                <a:t>PE reads</a:t>
              </a:r>
              <a:endParaRPr lang="zh-CN" altLang="en-US" sz="1200" dirty="0">
                <a:latin typeface="Times New Roman" panose="02020603050405020304" pitchFamily="18" charset="0"/>
                <a:ea typeface="宋体" panose="02010600030101010101" pitchFamily="2" charset="-122"/>
              </a:endParaRPr>
            </a:p>
          </p:txBody>
        </p:sp>
        <p:sp>
          <p:nvSpPr>
            <p:cNvPr id="17475" name="TextBox 160"/>
            <p:cNvSpPr txBox="1"/>
            <p:nvPr/>
          </p:nvSpPr>
          <p:spPr>
            <a:xfrm>
              <a:off x="4068082" y="4448145"/>
              <a:ext cx="647934"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Times New Roman" panose="02020603050405020304" pitchFamily="18" charset="0"/>
                </a:rPr>
                <a:t>overlap</a:t>
              </a:r>
              <a:endParaRPr lang="zh-CN" altLang="en-US" sz="1200" dirty="0">
                <a:latin typeface="Times New Roman" panose="02020603050405020304" pitchFamily="18" charset="0"/>
                <a:ea typeface="Times New Roman" panose="02020603050405020304" pitchFamily="18" charset="0"/>
              </a:endParaRPr>
            </a:p>
          </p:txBody>
        </p:sp>
        <p:sp>
          <p:nvSpPr>
            <p:cNvPr id="17476" name="TextBox 162"/>
            <p:cNvSpPr txBox="1"/>
            <p:nvPr/>
          </p:nvSpPr>
          <p:spPr>
            <a:xfrm>
              <a:off x="4963214" y="4221088"/>
              <a:ext cx="604653"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Times New Roman" panose="02020603050405020304" pitchFamily="18" charset="0"/>
                </a:rPr>
                <a:t>Contig</a:t>
              </a:r>
              <a:endParaRPr lang="zh-CN" altLang="en-US" sz="1200" dirty="0">
                <a:latin typeface="Times New Roman" panose="02020603050405020304" pitchFamily="18" charset="0"/>
                <a:ea typeface="Times New Roman" panose="02020603050405020304" pitchFamily="18" charset="0"/>
              </a:endParaRPr>
            </a:p>
          </p:txBody>
        </p:sp>
        <p:cxnSp>
          <p:nvCxnSpPr>
            <p:cNvPr id="176" name="直接箭头连接符 175"/>
            <p:cNvCxnSpPr/>
            <p:nvPr/>
          </p:nvCxnSpPr>
          <p:spPr>
            <a:xfrm rot="16200000" flipH="1">
              <a:off x="5114044" y="4094538"/>
              <a:ext cx="201623" cy="111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2" name="直接箭头连接符 181"/>
            <p:cNvCxnSpPr/>
            <p:nvPr/>
          </p:nvCxnSpPr>
          <p:spPr>
            <a:xfrm flipV="1">
              <a:off x="4356770" y="4219956"/>
              <a:ext cx="0" cy="287352"/>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7479" name="TextBox 182"/>
            <p:cNvSpPr txBox="1"/>
            <p:nvPr/>
          </p:nvSpPr>
          <p:spPr>
            <a:xfrm>
              <a:off x="5940152" y="4448145"/>
              <a:ext cx="647934"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Times New Roman" panose="02020603050405020304" pitchFamily="18" charset="0"/>
                </a:rPr>
                <a:t>overlap</a:t>
              </a:r>
              <a:endParaRPr lang="zh-CN" altLang="en-US" sz="1200" dirty="0">
                <a:latin typeface="Times New Roman" panose="02020603050405020304" pitchFamily="18" charset="0"/>
                <a:ea typeface="Times New Roman" panose="02020603050405020304" pitchFamily="18" charset="0"/>
              </a:endParaRPr>
            </a:p>
          </p:txBody>
        </p:sp>
        <p:cxnSp>
          <p:nvCxnSpPr>
            <p:cNvPr id="184" name="直接箭头连接符 183"/>
            <p:cNvCxnSpPr/>
            <p:nvPr/>
          </p:nvCxnSpPr>
          <p:spPr>
            <a:xfrm flipV="1">
              <a:off x="6228524" y="4219956"/>
              <a:ext cx="0" cy="287352"/>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87" name="矩形 186"/>
            <p:cNvSpPr/>
            <p:nvPr/>
          </p:nvSpPr>
          <p:spPr>
            <a:xfrm>
              <a:off x="3883672" y="3068960"/>
              <a:ext cx="2992584" cy="179555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lt1"/>
                </a:solidFill>
                <a:effectLst/>
                <a:uLnTx/>
                <a:uFillTx/>
                <a:latin typeface="+mn-lt"/>
                <a:ea typeface="+mn-ea"/>
                <a:cs typeface="+mn-cs"/>
              </a:endParaRPr>
            </a:p>
          </p:txBody>
        </p:sp>
      </p:grpSp>
      <p:cxnSp>
        <p:nvCxnSpPr>
          <p:cNvPr id="189" name="直接连接符 188"/>
          <p:cNvCxnSpPr/>
          <p:nvPr/>
        </p:nvCxnSpPr>
        <p:spPr>
          <a:xfrm>
            <a:off x="4349750" y="2473325"/>
            <a:ext cx="361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a:off x="4711700" y="2473325"/>
            <a:ext cx="0" cy="7191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接箭头连接符 195"/>
          <p:cNvCxnSpPr/>
          <p:nvPr/>
        </p:nvCxnSpPr>
        <p:spPr>
          <a:xfrm>
            <a:off x="4711700" y="2792413"/>
            <a:ext cx="360363"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4351338" y="3800475"/>
            <a:ext cx="3603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a:off x="4370388" y="5065713"/>
            <a:ext cx="34131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4711700" y="3800475"/>
            <a:ext cx="0" cy="12652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4541838" y="3192463"/>
            <a:ext cx="169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直接箭头连接符 209"/>
          <p:cNvCxnSpPr/>
          <p:nvPr/>
        </p:nvCxnSpPr>
        <p:spPr>
          <a:xfrm>
            <a:off x="4711700" y="4416425"/>
            <a:ext cx="360363"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7432" name="组合 220"/>
          <p:cNvGrpSpPr/>
          <p:nvPr/>
        </p:nvGrpSpPr>
        <p:grpSpPr>
          <a:xfrm>
            <a:off x="5048250" y="2049463"/>
            <a:ext cx="3024188" cy="1296987"/>
            <a:chOff x="4211960" y="1494076"/>
            <a:chExt cx="3024336" cy="1296144"/>
          </a:xfrm>
        </p:grpSpPr>
        <p:grpSp>
          <p:nvGrpSpPr>
            <p:cNvPr id="17440" name="组合 185"/>
            <p:cNvGrpSpPr/>
            <p:nvPr/>
          </p:nvGrpSpPr>
          <p:grpSpPr>
            <a:xfrm>
              <a:off x="4211960" y="1494076"/>
              <a:ext cx="3024336" cy="1296144"/>
              <a:chOff x="5148064" y="1494076"/>
              <a:chExt cx="3024336" cy="1296144"/>
            </a:xfrm>
          </p:grpSpPr>
          <p:sp>
            <p:nvSpPr>
              <p:cNvPr id="17442" name="TextBox 129"/>
              <p:cNvSpPr txBox="1"/>
              <p:nvPr/>
            </p:nvSpPr>
            <p:spPr>
              <a:xfrm>
                <a:off x="5148064" y="2175247"/>
                <a:ext cx="1217505" cy="461665"/>
              </a:xfrm>
              <a:prstGeom prst="rect">
                <a:avLst/>
              </a:prstGeom>
              <a:noFill/>
              <a:ln w="9525">
                <a:noFill/>
              </a:ln>
            </p:spPr>
            <p:txBody>
              <a:bodyPr>
                <a:spAutoFit/>
              </a:bodyPr>
              <a:p>
                <a:pPr lvl="0" eaLnBrk="1" hangingPunct="1"/>
                <a:r>
                  <a:rPr lang="en-US" altLang="zh-CN" sz="1200" dirty="0">
                    <a:latin typeface="Times New Roman" panose="02020603050405020304" pitchFamily="18" charset="0"/>
                    <a:ea typeface="Times New Roman" panose="02020603050405020304" pitchFamily="18" charset="0"/>
                  </a:rPr>
                  <a:t>Fusion junction site</a:t>
                </a:r>
                <a:endParaRPr lang="zh-CN" altLang="en-US" sz="1200" dirty="0">
                  <a:latin typeface="Times New Roman" panose="02020603050405020304" pitchFamily="18" charset="0"/>
                  <a:ea typeface="Times New Roman" panose="02020603050405020304" pitchFamily="18" charset="0"/>
                </a:endParaRPr>
              </a:p>
            </p:txBody>
          </p:sp>
          <p:grpSp>
            <p:nvGrpSpPr>
              <p:cNvPr id="17443" name="组合 164"/>
              <p:cNvGrpSpPr/>
              <p:nvPr/>
            </p:nvGrpSpPr>
            <p:grpSpPr>
              <a:xfrm>
                <a:off x="5978624" y="1639833"/>
                <a:ext cx="2070799" cy="1119029"/>
                <a:chOff x="5978624" y="1135777"/>
                <a:chExt cx="2070799" cy="1119029"/>
              </a:xfrm>
            </p:grpSpPr>
            <p:cxnSp>
              <p:nvCxnSpPr>
                <p:cNvPr id="75" name="直接连接符 74"/>
                <p:cNvCxnSpPr/>
                <p:nvPr/>
              </p:nvCxnSpPr>
              <p:spPr>
                <a:xfrm>
                  <a:off x="6237143" y="1475479"/>
                  <a:ext cx="7191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6948377" y="1475479"/>
                  <a:ext cx="72076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6389550" y="1627780"/>
                  <a:ext cx="71917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7100785" y="1627780"/>
                  <a:ext cx="72076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6389550" y="1627780"/>
                  <a:ext cx="1071615" cy="49339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7100785" y="1627780"/>
                  <a:ext cx="639794" cy="49339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H="1">
                  <a:off x="6316521" y="1627780"/>
                  <a:ext cx="792202" cy="50449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flipH="1">
                  <a:off x="6595935" y="1627780"/>
                  <a:ext cx="1217672" cy="50449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453" name="TextBox 123"/>
                <p:cNvSpPr txBox="1"/>
                <p:nvPr/>
              </p:nvSpPr>
              <p:spPr>
                <a:xfrm>
                  <a:off x="6371321" y="1135777"/>
                  <a:ext cx="1225015" cy="276999"/>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Times New Roman" panose="02020603050405020304" pitchFamily="18" charset="0"/>
                    </a:rPr>
                    <a:t>Unmapped reads</a:t>
                  </a:r>
                  <a:endParaRPr lang="zh-CN" altLang="en-US" sz="1200" dirty="0">
                    <a:latin typeface="Times New Roman" panose="02020603050405020304" pitchFamily="18" charset="0"/>
                    <a:ea typeface="Times New Roman" panose="02020603050405020304" pitchFamily="18" charset="0"/>
                  </a:endParaRPr>
                </a:p>
              </p:txBody>
            </p:sp>
            <p:cxnSp>
              <p:nvCxnSpPr>
                <p:cNvPr id="126" name="直接连接符 125"/>
                <p:cNvCxnSpPr/>
                <p:nvPr/>
              </p:nvCxnSpPr>
              <p:spPr>
                <a:xfrm>
                  <a:off x="6300646" y="2060885"/>
                  <a:ext cx="0" cy="193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7740579" y="2060885"/>
                  <a:ext cx="0" cy="1840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接箭头连接符 131"/>
                <p:cNvCxnSpPr/>
                <p:nvPr/>
              </p:nvCxnSpPr>
              <p:spPr>
                <a:xfrm flipH="1">
                  <a:off x="7815195" y="1954592"/>
                  <a:ext cx="234961" cy="12850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p:nvPr/>
              </p:nvCxnSpPr>
              <p:spPr>
                <a:xfrm>
                  <a:off x="5978368" y="1959351"/>
                  <a:ext cx="249249" cy="824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5" name="矩形 184"/>
              <p:cNvSpPr/>
              <p:nvPr/>
            </p:nvSpPr>
            <p:spPr>
              <a:xfrm>
                <a:off x="5179816" y="1494076"/>
                <a:ext cx="2992584" cy="1296144"/>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lt1"/>
                  </a:solidFill>
                  <a:effectLst/>
                  <a:uLnTx/>
                  <a:uFillTx/>
                  <a:latin typeface="+mn-lt"/>
                  <a:ea typeface="+mn-ea"/>
                  <a:cs typeface="+mn-cs"/>
                </a:endParaRPr>
              </a:p>
            </p:txBody>
          </p:sp>
        </p:grpSp>
        <p:cxnSp>
          <p:nvCxnSpPr>
            <p:cNvPr id="212" name="直接连接符 211"/>
            <p:cNvCxnSpPr/>
            <p:nvPr/>
          </p:nvCxnSpPr>
          <p:spPr>
            <a:xfrm>
              <a:off x="5167682" y="2625227"/>
              <a:ext cx="19463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0" name="直接连接符 69"/>
          <p:cNvCxnSpPr/>
          <p:nvPr/>
        </p:nvCxnSpPr>
        <p:spPr>
          <a:xfrm rot="5400000">
            <a:off x="5727700" y="4162425"/>
            <a:ext cx="355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rot="5400000">
            <a:off x="6656388" y="4303713"/>
            <a:ext cx="71438"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5905500" y="4340225"/>
            <a:ext cx="785813"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rot="5400000">
            <a:off x="5941219" y="4304506"/>
            <a:ext cx="346075" cy="1111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a:off x="6119813" y="4483100"/>
            <a:ext cx="1071563"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rot="5400000">
            <a:off x="7156450" y="4446588"/>
            <a:ext cx="71438"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7439" name="标题 1"/>
          <p:cNvSpPr>
            <a:spLocks noGrp="1"/>
          </p:cNvSpPr>
          <p:nvPr>
            <p:ph type="title"/>
          </p:nvPr>
        </p:nvSpPr>
        <p:spPr>
          <a:xfrm>
            <a:off x="457200" y="142875"/>
            <a:ext cx="8229600" cy="1371600"/>
          </a:xfrm>
        </p:spPr>
        <p:txBody>
          <a:bodyPr vert="horz" wrap="square" lIns="91440" tIns="45720" rIns="91440" bIns="45720" anchor="ctr"/>
          <a:p>
            <a:r>
              <a:rPr lang="en-US" altLang="zh-CN" sz="3200" dirty="0">
                <a:latin typeface="Times New Roman" panose="02020603050405020304" pitchFamily="18" charset="0"/>
                <a:ea typeface="Times New Roman" panose="02020603050405020304" pitchFamily="18" charset="0"/>
              </a:rPr>
              <a:t>The pipeline of </a:t>
            </a:r>
            <a:r>
              <a:rPr lang="en-US" altLang="zh-CN" sz="3200" b="1" dirty="0">
                <a:solidFill>
                  <a:srgbClr val="FFC000"/>
                </a:solidFill>
                <a:latin typeface="Times New Roman" panose="02020603050405020304" pitchFamily="18" charset="0"/>
                <a:ea typeface="Times New Roman" panose="02020603050405020304" pitchFamily="18" charset="0"/>
              </a:rPr>
              <a:t>circseq_cup</a:t>
            </a:r>
            <a:endParaRPr lang="en-US" altLang="zh-CN" sz="3200" b="1" dirty="0">
              <a:solidFill>
                <a:srgbClr val="FFC000"/>
              </a:solidFill>
              <a:latin typeface="Times New Roman" panose="02020603050405020304" pitchFamily="18" charset="0"/>
              <a:ea typeface="Times New Roman" panose="02020603050405020304" pitchFamily="18" charset="0"/>
            </a:endParaRPr>
          </a:p>
        </p:txBody>
      </p:sp>
      <p:sp>
        <p:nvSpPr>
          <p:cNvPr id="2" name="文本框 1"/>
          <p:cNvSpPr txBox="1"/>
          <p:nvPr/>
        </p:nvSpPr>
        <p:spPr>
          <a:xfrm>
            <a:off x="5495290" y="6002020"/>
            <a:ext cx="2540000" cy="304800"/>
          </a:xfrm>
          <a:prstGeom prst="rect">
            <a:avLst/>
          </a:prstGeom>
          <a:noFill/>
        </p:spPr>
        <p:txBody>
          <a:bodyPr wrap="square" rtlCol="0" anchor="t">
            <a:spAutoFit/>
          </a:bodyPr>
          <a:p>
            <a:r>
              <a:rPr lang="en-US" altLang="zh-CN" sz="1400"/>
              <a:t>(</a:t>
            </a:r>
            <a:r>
              <a:rPr lang="zh-CN" altLang="en-US" sz="1400"/>
              <a:t>Ye </a:t>
            </a:r>
            <a:r>
              <a:rPr lang="zh-CN" altLang="en-US" sz="1400" i="1"/>
              <a:t>et al</a:t>
            </a:r>
            <a:r>
              <a:rPr lang="zh-CN" altLang="en-US" sz="1400"/>
              <a:t>., 2016, RNA Biology</a:t>
            </a:r>
            <a:r>
              <a:rPr lang="en-US" altLang="zh-CN" sz="1400"/>
              <a:t>)</a:t>
            </a:r>
            <a:endParaRPr lang="en-US" altLang="zh-CN" sz="1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7" name="内容占位符 2"/>
          <p:cNvSpPr>
            <a:spLocks noGrp="1"/>
          </p:cNvSpPr>
          <p:nvPr>
            <p:ph idx="1"/>
          </p:nvPr>
        </p:nvSpPr>
        <p:spPr>
          <a:xfrm>
            <a:off x="457200" y="689610"/>
            <a:ext cx="8435975" cy="3886200"/>
          </a:xfrm>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anose="05000000000000000000" pitchFamily="2" charset="2"/>
              <a:buNone/>
              <a:defRPr/>
            </a:pPr>
            <a:r>
              <a:rPr kumimoji="0" lang="en-US" altLang="zh-CN" sz="2000" b="1"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Identification and validation of </a:t>
            </a:r>
            <a:r>
              <a:rPr kumimoji="0" lang="en-US" altLang="zh-CN" sz="2000" b="1" i="0" u="none" strike="noStrike" kern="0" cap="none" spc="0" normalizeH="0" baseline="0" noProof="0" dirty="0" err="1" smtClean="0">
                <a:ln>
                  <a:noFill/>
                </a:ln>
                <a:solidFill>
                  <a:schemeClr val="tx1"/>
                </a:solidFill>
                <a:effectLst/>
                <a:uLnTx/>
                <a:uFillTx/>
                <a:latin typeface="Times New Roman" panose="02020603050405020304" pitchFamily="18" charset="0"/>
                <a:ea typeface="+mn-ea"/>
                <a:cs typeface="Times New Roman" panose="02020603050405020304" pitchFamily="18" charset="0"/>
              </a:rPr>
              <a:t>circRNAs</a:t>
            </a:r>
            <a:r>
              <a:rPr kumimoji="0" lang="en-US" altLang="zh-CN" sz="2000" b="1"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in rice and Arabidopsis genomes</a:t>
            </a:r>
            <a:endParaRPr kumimoji="0" lang="zh-CN" altLang="en-US" sz="2000" b="0" i="0" u="none" strike="noStrike" kern="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0" fontAlgn="base" latinLnBrk="0" hangingPunct="0">
              <a:lnSpc>
                <a:spcPct val="100000"/>
              </a:lnSpc>
              <a:spcBef>
                <a:spcPct val="20000"/>
              </a:spcBef>
              <a:spcAft>
                <a:spcPct val="0"/>
              </a:spcAft>
              <a:buClr>
                <a:schemeClr val="bg2"/>
              </a:buClr>
              <a:buSzPct val="75000"/>
              <a:buFont typeface="Wingdings" panose="05000000000000000000" pitchFamily="2" charset="2"/>
              <a:buChar char="n"/>
              <a:defRPr/>
            </a:pPr>
            <a:endParaRPr kumimoji="0" lang="zh-CN" altLang="en-US" sz="3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8436" name="TextBox 76"/>
          <p:cNvSpPr txBox="1"/>
          <p:nvPr/>
        </p:nvSpPr>
        <p:spPr>
          <a:xfrm>
            <a:off x="1187450" y="2561273"/>
            <a:ext cx="542925" cy="246062"/>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Sanger</a:t>
            </a:r>
            <a:endParaRPr lang="zh-CN" altLang="en-US" sz="1000" dirty="0">
              <a:latin typeface="Times New Roman" panose="02020603050405020304" pitchFamily="18" charset="0"/>
              <a:ea typeface="Times New Roman" panose="02020603050405020304" pitchFamily="18" charset="0"/>
            </a:endParaRPr>
          </a:p>
        </p:txBody>
      </p:sp>
      <p:cxnSp>
        <p:nvCxnSpPr>
          <p:cNvPr id="5" name="直接连接符 4"/>
          <p:cNvCxnSpPr/>
          <p:nvPr/>
        </p:nvCxnSpPr>
        <p:spPr bwMode="auto">
          <a:xfrm>
            <a:off x="1892300" y="2731135"/>
            <a:ext cx="2878138" cy="4763"/>
          </a:xfrm>
          <a:prstGeom prst="line">
            <a:avLst/>
          </a:prstGeom>
          <a:ln w="28575"/>
        </p:spPr>
        <p:style>
          <a:lnRef idx="1">
            <a:schemeClr val="accent4"/>
          </a:lnRef>
          <a:fillRef idx="0">
            <a:schemeClr val="accent4"/>
          </a:fillRef>
          <a:effectRef idx="0">
            <a:schemeClr val="accent4"/>
          </a:effectRef>
          <a:fontRef idx="minor">
            <a:schemeClr val="tx1"/>
          </a:fontRef>
        </p:style>
      </p:cxnSp>
      <p:cxnSp>
        <p:nvCxnSpPr>
          <p:cNvPr id="6" name="直接连接符 5"/>
          <p:cNvCxnSpPr/>
          <p:nvPr/>
        </p:nvCxnSpPr>
        <p:spPr bwMode="auto">
          <a:xfrm>
            <a:off x="4838700" y="2731135"/>
            <a:ext cx="2566988" cy="4763"/>
          </a:xfrm>
          <a:prstGeom prst="line">
            <a:avLst/>
          </a:prstGeom>
          <a:ln w="28575">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bwMode="auto">
          <a:xfrm rot="10800000" flipV="1">
            <a:off x="3865563" y="2739073"/>
            <a:ext cx="992188" cy="450850"/>
          </a:xfrm>
          <a:prstGeom prst="line">
            <a:avLst/>
          </a:prstGeom>
          <a:ln w="12700">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bwMode="auto">
          <a:xfrm rot="10800000" flipV="1">
            <a:off x="3948113" y="2739073"/>
            <a:ext cx="3455988" cy="450850"/>
          </a:xfrm>
          <a:prstGeom prst="line">
            <a:avLst/>
          </a:prstGeom>
          <a:ln w="12700">
            <a:solidFill>
              <a:srgbClr val="9BBB59"/>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bwMode="auto">
          <a:xfrm rot="16200000" flipH="1">
            <a:off x="4814888" y="2689860"/>
            <a:ext cx="447675" cy="552450"/>
          </a:xfrm>
          <a:prstGeom prst="line">
            <a:avLst/>
          </a:prstGeom>
          <a:ln w="12700"/>
        </p:spPr>
        <p:style>
          <a:lnRef idx="1">
            <a:schemeClr val="accent4"/>
          </a:lnRef>
          <a:fillRef idx="0">
            <a:schemeClr val="accent4"/>
          </a:fillRef>
          <a:effectRef idx="0">
            <a:schemeClr val="accent4"/>
          </a:effectRef>
          <a:fontRef idx="minor">
            <a:schemeClr val="tx1"/>
          </a:fontRef>
        </p:style>
      </p:cxnSp>
      <p:cxnSp>
        <p:nvCxnSpPr>
          <p:cNvPr id="10" name="直接连接符 9"/>
          <p:cNvCxnSpPr/>
          <p:nvPr/>
        </p:nvCxnSpPr>
        <p:spPr bwMode="auto">
          <a:xfrm>
            <a:off x="1905000" y="2739073"/>
            <a:ext cx="3297238" cy="446088"/>
          </a:xfrm>
          <a:prstGeom prst="line">
            <a:avLst/>
          </a:prstGeom>
        </p:spPr>
        <p:style>
          <a:lnRef idx="1">
            <a:schemeClr val="accent4"/>
          </a:lnRef>
          <a:fillRef idx="0">
            <a:schemeClr val="accent4"/>
          </a:fillRef>
          <a:effectRef idx="0">
            <a:schemeClr val="accent4"/>
          </a:effectRef>
          <a:fontRef idx="minor">
            <a:schemeClr val="tx1"/>
          </a:fontRef>
        </p:style>
      </p:cxnSp>
      <p:sp>
        <p:nvSpPr>
          <p:cNvPr id="18443" name="TextBox 84"/>
          <p:cNvSpPr txBox="1"/>
          <p:nvPr/>
        </p:nvSpPr>
        <p:spPr>
          <a:xfrm>
            <a:off x="2901950" y="2734310"/>
            <a:ext cx="1317625" cy="246063"/>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downstream sequence</a:t>
            </a:r>
            <a:endParaRPr lang="zh-CN" altLang="en-US" sz="1000" dirty="0">
              <a:latin typeface="Times New Roman" panose="02020603050405020304" pitchFamily="18" charset="0"/>
              <a:ea typeface="Times New Roman" panose="02020603050405020304" pitchFamily="18" charset="0"/>
            </a:endParaRPr>
          </a:p>
        </p:txBody>
      </p:sp>
      <p:sp>
        <p:nvSpPr>
          <p:cNvPr id="18444" name="TextBox 85"/>
          <p:cNvSpPr txBox="1"/>
          <p:nvPr/>
        </p:nvSpPr>
        <p:spPr>
          <a:xfrm>
            <a:off x="4902200" y="2723198"/>
            <a:ext cx="1160463" cy="246062"/>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upstream sequence</a:t>
            </a:r>
            <a:endParaRPr lang="zh-CN" altLang="en-US" sz="1000" dirty="0">
              <a:latin typeface="Times New Roman" panose="02020603050405020304" pitchFamily="18" charset="0"/>
              <a:ea typeface="Times New Roman" panose="02020603050405020304" pitchFamily="18" charset="0"/>
            </a:endParaRPr>
          </a:p>
        </p:txBody>
      </p:sp>
      <p:sp>
        <p:nvSpPr>
          <p:cNvPr id="18445" name="TextBox 86"/>
          <p:cNvSpPr txBox="1"/>
          <p:nvPr/>
        </p:nvSpPr>
        <p:spPr>
          <a:xfrm>
            <a:off x="1208088" y="2448560"/>
            <a:ext cx="434975" cy="246063"/>
          </a:xfrm>
          <a:prstGeom prst="rect">
            <a:avLst/>
          </a:prstGeom>
          <a:noFill/>
          <a:ln w="9525">
            <a:noFill/>
          </a:ln>
        </p:spPr>
        <p:txBody>
          <a:bodyPr wrap="none">
            <a:spAutoFit/>
          </a:bodyPr>
          <a:p>
            <a:pPr lvl="0" eaLnBrk="1" hangingPunct="1"/>
            <a:r>
              <a:rPr lang="en-US" altLang="zh-CN" sz="1000" dirty="0">
                <a:latin typeface="Times New Roman" panose="02020603050405020304" pitchFamily="18" charset="0"/>
                <a:ea typeface="Times New Roman" panose="02020603050405020304" pitchFamily="18" charset="0"/>
              </a:rPr>
              <a:t>Ref. </a:t>
            </a:r>
            <a:endParaRPr lang="zh-CN" altLang="en-US" sz="1000" dirty="0">
              <a:latin typeface="Times New Roman" panose="02020603050405020304" pitchFamily="18" charset="0"/>
              <a:ea typeface="Times New Roman" panose="02020603050405020304" pitchFamily="18" charset="0"/>
            </a:endParaRPr>
          </a:p>
        </p:txBody>
      </p:sp>
      <p:grpSp>
        <p:nvGrpSpPr>
          <p:cNvPr id="18446" name="组合 64"/>
          <p:cNvGrpSpPr/>
          <p:nvPr/>
        </p:nvGrpSpPr>
        <p:grpSpPr>
          <a:xfrm>
            <a:off x="1541463" y="1416685"/>
            <a:ext cx="2841625" cy="901700"/>
            <a:chOff x="2223973" y="107504"/>
            <a:chExt cx="2131662" cy="1203930"/>
          </a:xfrm>
        </p:grpSpPr>
        <p:cxnSp>
          <p:nvCxnSpPr>
            <p:cNvPr id="15" name="直接连接符 14"/>
            <p:cNvCxnSpPr/>
            <p:nvPr/>
          </p:nvCxnSpPr>
          <p:spPr>
            <a:xfrm>
              <a:off x="2415703" y="779416"/>
              <a:ext cx="175058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2768201" y="698872"/>
              <a:ext cx="309627" cy="161089"/>
            </a:xfrm>
            <a:prstGeom prst="roundRect">
              <a:avLst/>
            </a:prstGeom>
            <a:solidFill>
              <a:srgbClr val="99CC0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7" name="圆角矩形 16"/>
            <p:cNvSpPr/>
            <p:nvPr/>
          </p:nvSpPr>
          <p:spPr>
            <a:xfrm>
              <a:off x="3177862" y="698872"/>
              <a:ext cx="307245" cy="1610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8" name="圆角矩形 17"/>
            <p:cNvSpPr/>
            <p:nvPr/>
          </p:nvSpPr>
          <p:spPr>
            <a:xfrm>
              <a:off x="3585140" y="698872"/>
              <a:ext cx="309627" cy="161089"/>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9" name="圆角矩形 18"/>
            <p:cNvSpPr/>
            <p:nvPr/>
          </p:nvSpPr>
          <p:spPr>
            <a:xfrm>
              <a:off x="2315670" y="698872"/>
              <a:ext cx="309627" cy="161089"/>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0" name="圆角矩形 19"/>
            <p:cNvSpPr/>
            <p:nvPr/>
          </p:nvSpPr>
          <p:spPr>
            <a:xfrm>
              <a:off x="4046008" y="698872"/>
              <a:ext cx="309627" cy="161089"/>
            </a:xfrm>
            <a:prstGeom prst="roundRect">
              <a:avLst/>
            </a:prstGeom>
            <a:solidFill>
              <a:srgbClr val="FFC000"/>
            </a:solidFill>
            <a:ln>
              <a:noFill/>
            </a:ln>
          </p:spPr>
          <p:style>
            <a:lnRef idx="1">
              <a:schemeClr val="accent3"/>
            </a:lnRef>
            <a:fillRef idx="2">
              <a:schemeClr val="accent3"/>
            </a:fillRef>
            <a:effectRef idx="1">
              <a:schemeClr val="accent3"/>
            </a:effectRef>
            <a:fontRef idx="minor">
              <a:schemeClr val="dk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8472" name="TextBox 30"/>
            <p:cNvSpPr txBox="1"/>
            <p:nvPr/>
          </p:nvSpPr>
          <p:spPr>
            <a:xfrm>
              <a:off x="2223973" y="107504"/>
              <a:ext cx="1617044" cy="369452"/>
            </a:xfrm>
            <a:prstGeom prst="rect">
              <a:avLst/>
            </a:prstGeom>
            <a:noFill/>
            <a:ln w="9525">
              <a:noFill/>
            </a:ln>
          </p:spPr>
          <p:txBody>
            <a:bodyPr>
              <a:spAutoFit/>
            </a:bodyPr>
            <a:p>
              <a:pPr lvl="0" algn="ctr" eaLnBrk="1" hangingPunct="1"/>
              <a:r>
                <a:rPr lang="en-US" altLang="zh-CN" sz="1200" dirty="0">
                  <a:latin typeface="Times New Roman" panose="02020603050405020304" pitchFamily="18" charset="0"/>
                  <a:ea typeface="Times New Roman" panose="02020603050405020304" pitchFamily="18" charset="0"/>
                </a:rPr>
                <a:t>Convergent primers</a:t>
              </a:r>
              <a:endParaRPr lang="zh-CN" altLang="en-US" sz="1200" dirty="0">
                <a:latin typeface="Times New Roman" panose="02020603050405020304" pitchFamily="18" charset="0"/>
                <a:ea typeface="Times New Roman" panose="02020603050405020304" pitchFamily="18" charset="0"/>
              </a:endParaRPr>
            </a:p>
          </p:txBody>
        </p:sp>
        <p:sp>
          <p:nvSpPr>
            <p:cNvPr id="18473" name="TextBox 27"/>
            <p:cNvSpPr txBox="1"/>
            <p:nvPr/>
          </p:nvSpPr>
          <p:spPr>
            <a:xfrm>
              <a:off x="2440044" y="941982"/>
              <a:ext cx="1741904" cy="369452"/>
            </a:xfrm>
            <a:prstGeom prst="rect">
              <a:avLst/>
            </a:prstGeom>
            <a:noFill/>
            <a:ln w="9525">
              <a:noFill/>
            </a:ln>
          </p:spPr>
          <p:txBody>
            <a:bodyPr>
              <a:spAutoFit/>
            </a:bodyPr>
            <a:p>
              <a:pPr lvl="0" algn="ctr" eaLnBrk="1" hangingPunct="1"/>
              <a:r>
                <a:rPr lang="en-US" altLang="zh-CN" sz="1200" dirty="0">
                  <a:latin typeface="Times New Roman" panose="02020603050405020304" pitchFamily="18" charset="0"/>
                  <a:ea typeface="Times New Roman" panose="02020603050405020304" pitchFamily="18" charset="0"/>
                </a:rPr>
                <a:t>Divergent primers</a:t>
              </a:r>
              <a:endParaRPr lang="zh-CN" altLang="en-US" sz="1200" dirty="0">
                <a:latin typeface="Times New Roman" panose="02020603050405020304" pitchFamily="18" charset="0"/>
                <a:ea typeface="Times New Roman" panose="02020603050405020304" pitchFamily="18" charset="0"/>
              </a:endParaRPr>
            </a:p>
          </p:txBody>
        </p:sp>
        <p:sp>
          <p:nvSpPr>
            <p:cNvPr id="23" name="右箭头 22"/>
            <p:cNvSpPr/>
            <p:nvPr/>
          </p:nvSpPr>
          <p:spPr>
            <a:xfrm>
              <a:off x="2826555" y="567457"/>
              <a:ext cx="95270" cy="4451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4" name="右箭头 23"/>
            <p:cNvSpPr/>
            <p:nvPr/>
          </p:nvSpPr>
          <p:spPr>
            <a:xfrm flipH="1">
              <a:off x="3257650" y="567457"/>
              <a:ext cx="98842" cy="487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5" name="右箭头 24"/>
            <p:cNvSpPr/>
            <p:nvPr/>
          </p:nvSpPr>
          <p:spPr>
            <a:xfrm flipH="1">
              <a:off x="2825363" y="923549"/>
              <a:ext cx="100033" cy="487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6" name="右箭头 25"/>
            <p:cNvSpPr/>
            <p:nvPr/>
          </p:nvSpPr>
          <p:spPr>
            <a:xfrm>
              <a:off x="3620866" y="925668"/>
              <a:ext cx="96461" cy="466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18447" name="矩形 1"/>
          <p:cNvSpPr/>
          <p:nvPr/>
        </p:nvSpPr>
        <p:spPr>
          <a:xfrm>
            <a:off x="1766888" y="3139123"/>
            <a:ext cx="841375" cy="246062"/>
          </a:xfrm>
          <a:prstGeom prst="rect">
            <a:avLst/>
          </a:prstGeom>
          <a:noFill/>
          <a:ln w="9525">
            <a:noFill/>
          </a:ln>
        </p:spPr>
        <p:txBody>
          <a:bodyPr wrap="none">
            <a:spAutoFit/>
          </a:bodyPr>
          <a:p>
            <a:pPr lvl="0" eaLnBrk="1" hangingPunct="1"/>
            <a:r>
              <a:rPr lang="en-US" altLang="zh-CN" sz="1000" dirty="0">
                <a:solidFill>
                  <a:srgbClr val="000000"/>
                </a:solidFill>
                <a:latin typeface="Times New Roman" panose="02020603050405020304" pitchFamily="18" charset="0"/>
                <a:ea typeface="Times New Roman" panose="02020603050405020304" pitchFamily="18" charset="0"/>
              </a:rPr>
              <a:t>Os05g51490</a:t>
            </a:r>
            <a:endParaRPr lang="en-US" altLang="zh-CN" sz="1000" dirty="0">
              <a:solidFill>
                <a:srgbClr val="000000"/>
              </a:solidFill>
              <a:latin typeface="Times New Roman" panose="02020603050405020304" pitchFamily="18" charset="0"/>
              <a:ea typeface="Times New Roman" panose="02020603050405020304" pitchFamily="18" charset="0"/>
            </a:endParaRPr>
          </a:p>
        </p:txBody>
      </p:sp>
      <p:pic>
        <p:nvPicPr>
          <p:cNvPr id="18448" name="图片 1"/>
          <p:cNvPicPr>
            <a:picLocks noChangeAspect="1"/>
          </p:cNvPicPr>
          <p:nvPr/>
        </p:nvPicPr>
        <p:blipFill>
          <a:blip r:embed="rId1"/>
          <a:stretch>
            <a:fillRect/>
          </a:stretch>
        </p:blipFill>
        <p:spPr>
          <a:xfrm>
            <a:off x="1854200" y="2453323"/>
            <a:ext cx="5657850" cy="269875"/>
          </a:xfrm>
          <a:prstGeom prst="rect">
            <a:avLst/>
          </a:prstGeom>
          <a:noFill/>
          <a:ln w="9525">
            <a:noFill/>
          </a:ln>
        </p:spPr>
      </p:pic>
      <p:cxnSp>
        <p:nvCxnSpPr>
          <p:cNvPr id="30" name="直接连接符 29"/>
          <p:cNvCxnSpPr/>
          <p:nvPr/>
        </p:nvCxnSpPr>
        <p:spPr bwMode="auto">
          <a:xfrm>
            <a:off x="3092450" y="3245485"/>
            <a:ext cx="2998788" cy="47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圆角矩形 30"/>
          <p:cNvSpPr/>
          <p:nvPr/>
        </p:nvSpPr>
        <p:spPr bwMode="auto">
          <a:xfrm>
            <a:off x="3833813" y="3178810"/>
            <a:ext cx="412750" cy="120650"/>
          </a:xfrm>
          <a:prstGeom prst="roundRect">
            <a:avLst/>
          </a:prstGeom>
          <a:solidFill>
            <a:srgbClr val="99CC00"/>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32" name="圆角矩形 31"/>
          <p:cNvSpPr/>
          <p:nvPr/>
        </p:nvSpPr>
        <p:spPr bwMode="auto">
          <a:xfrm>
            <a:off x="4379913" y="3178810"/>
            <a:ext cx="409575" cy="1206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33" name="圆角矩形 32"/>
          <p:cNvSpPr/>
          <p:nvPr/>
        </p:nvSpPr>
        <p:spPr bwMode="auto">
          <a:xfrm>
            <a:off x="4922838" y="3178810"/>
            <a:ext cx="412750" cy="120650"/>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34" name="圆角矩形 33"/>
          <p:cNvSpPr/>
          <p:nvPr/>
        </p:nvSpPr>
        <p:spPr bwMode="auto">
          <a:xfrm>
            <a:off x="3230563" y="3178810"/>
            <a:ext cx="412750" cy="120650"/>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35" name="圆角矩形 34"/>
          <p:cNvSpPr/>
          <p:nvPr/>
        </p:nvSpPr>
        <p:spPr bwMode="auto">
          <a:xfrm>
            <a:off x="5537200" y="3178810"/>
            <a:ext cx="412750" cy="120650"/>
          </a:xfrm>
          <a:prstGeom prst="roundRect">
            <a:avLst/>
          </a:prstGeom>
          <a:solidFill>
            <a:srgbClr val="FFC000"/>
          </a:solidFill>
          <a:ln>
            <a:noFill/>
          </a:ln>
        </p:spPr>
        <p:style>
          <a:lnRef idx="1">
            <a:schemeClr val="accent3"/>
          </a:lnRef>
          <a:fillRef idx="2">
            <a:schemeClr val="accent3"/>
          </a:fillRef>
          <a:effectRef idx="1">
            <a:schemeClr val="accent3"/>
          </a:effectRef>
          <a:fontRef idx="minor">
            <a:schemeClr val="dk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grpSp>
        <p:nvGrpSpPr>
          <p:cNvPr id="18455" name="组合 1"/>
          <p:cNvGrpSpPr/>
          <p:nvPr/>
        </p:nvGrpSpPr>
        <p:grpSpPr>
          <a:xfrm>
            <a:off x="4905375" y="1434148"/>
            <a:ext cx="3044825" cy="922337"/>
            <a:chOff x="3574652" y="5015048"/>
            <a:chExt cx="2283223" cy="1228686"/>
          </a:xfrm>
        </p:grpSpPr>
        <p:grpSp>
          <p:nvGrpSpPr>
            <p:cNvPr id="18457" name="组合 136"/>
            <p:cNvGrpSpPr/>
            <p:nvPr/>
          </p:nvGrpSpPr>
          <p:grpSpPr>
            <a:xfrm>
              <a:off x="3574652" y="5015048"/>
              <a:ext cx="1686699" cy="1228686"/>
              <a:chOff x="2154157" y="2139304"/>
              <a:chExt cx="1686501" cy="1228535"/>
            </a:xfrm>
          </p:grpSpPr>
          <p:sp>
            <p:nvSpPr>
              <p:cNvPr id="18461" name="TextBox 116"/>
              <p:cNvSpPr txBox="1"/>
              <p:nvPr/>
            </p:nvSpPr>
            <p:spPr>
              <a:xfrm rot="-2420250">
                <a:off x="2154157" y="2998593"/>
                <a:ext cx="445021" cy="369246"/>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Arial Unicode MS" panose="020B0604020202020204" pitchFamily="34" charset="-122"/>
                  </a:rPr>
                  <a:t>gDNA</a:t>
                </a:r>
                <a:endParaRPr lang="zh-CN" altLang="en-US" sz="1200" dirty="0">
                  <a:latin typeface="Times New Roman" panose="02020603050405020304" pitchFamily="18" charset="0"/>
                  <a:ea typeface="Arial Unicode MS" panose="020B0604020202020204" pitchFamily="34" charset="-122"/>
                </a:endParaRPr>
              </a:p>
            </p:txBody>
          </p:sp>
          <p:sp>
            <p:nvSpPr>
              <p:cNvPr id="18462" name="TextBox 117"/>
              <p:cNvSpPr txBox="1"/>
              <p:nvPr/>
            </p:nvSpPr>
            <p:spPr>
              <a:xfrm rot="-2454916">
                <a:off x="2513286" y="2944522"/>
                <a:ext cx="439011" cy="369246"/>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Arial Unicode MS" panose="020B0604020202020204" pitchFamily="34" charset="-122"/>
                  </a:rPr>
                  <a:t>cDNA</a:t>
                </a:r>
                <a:endParaRPr lang="zh-CN" altLang="en-US" sz="1200" dirty="0">
                  <a:latin typeface="Times New Roman" panose="02020603050405020304" pitchFamily="18" charset="0"/>
                  <a:ea typeface="Arial Unicode MS" panose="020B0604020202020204" pitchFamily="34" charset="-122"/>
                </a:endParaRPr>
              </a:p>
            </p:txBody>
          </p:sp>
          <p:sp>
            <p:nvSpPr>
              <p:cNvPr id="18463" name="TextBox 118"/>
              <p:cNvSpPr txBox="1"/>
              <p:nvPr/>
            </p:nvSpPr>
            <p:spPr>
              <a:xfrm rot="-2420250">
                <a:off x="3090261" y="2998593"/>
                <a:ext cx="445021" cy="369246"/>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Arial Unicode MS" panose="020B0604020202020204" pitchFamily="34" charset="-122"/>
                  </a:rPr>
                  <a:t>gDNA</a:t>
                </a:r>
                <a:endParaRPr lang="zh-CN" altLang="en-US" sz="1200" dirty="0">
                  <a:latin typeface="Times New Roman" panose="02020603050405020304" pitchFamily="18" charset="0"/>
                  <a:ea typeface="Arial Unicode MS" panose="020B0604020202020204" pitchFamily="34" charset="-122"/>
                </a:endParaRPr>
              </a:p>
            </p:txBody>
          </p:sp>
          <p:sp>
            <p:nvSpPr>
              <p:cNvPr id="18464" name="TextBox 119"/>
              <p:cNvSpPr txBox="1"/>
              <p:nvPr/>
            </p:nvSpPr>
            <p:spPr>
              <a:xfrm rot="-2454916">
                <a:off x="3401647" y="2944522"/>
                <a:ext cx="439011" cy="369246"/>
              </a:xfrm>
              <a:prstGeom prst="rect">
                <a:avLst/>
              </a:prstGeom>
              <a:noFill/>
              <a:ln w="9525">
                <a:noFill/>
              </a:ln>
            </p:spPr>
            <p:txBody>
              <a:bodyPr wrap="none">
                <a:spAutoFit/>
              </a:bodyPr>
              <a:p>
                <a:pPr lvl="0" eaLnBrk="1" hangingPunct="1"/>
                <a:r>
                  <a:rPr lang="en-US" altLang="zh-CN" sz="1200" dirty="0">
                    <a:latin typeface="Times New Roman" panose="02020603050405020304" pitchFamily="18" charset="0"/>
                    <a:ea typeface="Arial Unicode MS" panose="020B0604020202020204" pitchFamily="34" charset="-122"/>
                  </a:rPr>
                  <a:t>cDNA</a:t>
                </a:r>
                <a:endParaRPr lang="zh-CN" altLang="en-US" sz="1200" dirty="0">
                  <a:latin typeface="Times New Roman" panose="02020603050405020304" pitchFamily="18" charset="0"/>
                  <a:ea typeface="Arial Unicode MS" panose="020B0604020202020204" pitchFamily="34" charset="-122"/>
                </a:endParaRPr>
              </a:p>
            </p:txBody>
          </p:sp>
          <p:sp>
            <p:nvSpPr>
              <p:cNvPr id="18465" name="TextBox 30"/>
              <p:cNvSpPr txBox="1"/>
              <p:nvPr/>
            </p:nvSpPr>
            <p:spPr>
              <a:xfrm>
                <a:off x="2276872" y="2139304"/>
                <a:ext cx="1224136" cy="369246"/>
              </a:xfrm>
              <a:prstGeom prst="rect">
                <a:avLst/>
              </a:prstGeom>
              <a:noFill/>
              <a:ln w="9525">
                <a:noFill/>
              </a:ln>
            </p:spPr>
            <p:txBody>
              <a:bodyPr>
                <a:spAutoFit/>
              </a:bodyPr>
              <a:p>
                <a:pPr lvl="0" eaLnBrk="1" hangingPunct="1"/>
                <a:r>
                  <a:rPr lang="en-US" altLang="zh-CN" sz="1200" dirty="0">
                    <a:latin typeface="Times New Roman" panose="02020603050405020304" pitchFamily="18" charset="0"/>
                    <a:ea typeface="Times New Roman" panose="02020603050405020304" pitchFamily="18" charset="0"/>
                  </a:rPr>
                  <a:t>Convergent</a:t>
                </a:r>
                <a:endParaRPr lang="en-US" altLang="zh-CN" sz="1200" dirty="0">
                  <a:latin typeface="Times New Roman" panose="02020603050405020304" pitchFamily="18" charset="0"/>
                  <a:ea typeface="Times New Roman" panose="02020603050405020304" pitchFamily="18" charset="0"/>
                </a:endParaRPr>
              </a:p>
            </p:txBody>
          </p:sp>
        </p:grpSp>
        <p:pic>
          <p:nvPicPr>
            <p:cNvPr id="18458" name="Picture 114" descr="C:\Users\Dell\AppData\Roaming\Tencent\Users\272921624\QQ\WinTemp\RichOle\GW}LL}AGKT%U2YU03A_XWVB.png"/>
            <p:cNvPicPr>
              <a:picLocks noChangeAspect="1"/>
            </p:cNvPicPr>
            <p:nvPr/>
          </p:nvPicPr>
          <p:blipFill>
            <a:blip r:embed="rId2"/>
            <a:stretch>
              <a:fillRect/>
            </a:stretch>
          </p:blipFill>
          <p:spPr>
            <a:xfrm>
              <a:off x="3812972" y="5292725"/>
              <a:ext cx="600149" cy="484944"/>
            </a:xfrm>
            <a:prstGeom prst="rect">
              <a:avLst/>
            </a:prstGeom>
            <a:noFill/>
            <a:ln w="9525">
              <a:noFill/>
            </a:ln>
          </p:spPr>
        </p:pic>
        <p:pic>
          <p:nvPicPr>
            <p:cNvPr id="18459" name="Picture 116" descr="C:\Users\Dell\AppData\Roaming\Tencent\Users\272921624\QQ\WinTemp\RichOle\SY`OGPDHR)([BU_Q@FD[6)U.png"/>
            <p:cNvPicPr>
              <a:picLocks noChangeAspect="1"/>
            </p:cNvPicPr>
            <p:nvPr/>
          </p:nvPicPr>
          <p:blipFill>
            <a:blip r:embed="rId3"/>
            <a:stretch>
              <a:fillRect/>
            </a:stretch>
          </p:blipFill>
          <p:spPr>
            <a:xfrm>
              <a:off x="4708534" y="5443711"/>
              <a:ext cx="600055" cy="352425"/>
            </a:xfrm>
            <a:prstGeom prst="rect">
              <a:avLst/>
            </a:prstGeom>
            <a:noFill/>
            <a:ln w="9525">
              <a:noFill/>
            </a:ln>
          </p:spPr>
        </p:pic>
        <p:sp>
          <p:nvSpPr>
            <p:cNvPr id="18460" name="TextBox 27"/>
            <p:cNvSpPr txBox="1"/>
            <p:nvPr/>
          </p:nvSpPr>
          <p:spPr>
            <a:xfrm>
              <a:off x="4633595" y="5159063"/>
              <a:ext cx="1224280" cy="369291"/>
            </a:xfrm>
            <a:prstGeom prst="rect">
              <a:avLst/>
            </a:prstGeom>
            <a:noFill/>
            <a:ln w="9525">
              <a:noFill/>
            </a:ln>
          </p:spPr>
          <p:txBody>
            <a:bodyPr>
              <a:spAutoFit/>
            </a:bodyPr>
            <a:p>
              <a:pPr lvl="0" eaLnBrk="1" hangingPunct="1"/>
              <a:r>
                <a:rPr lang="en-US" altLang="zh-CN" sz="1200" dirty="0">
                  <a:latin typeface="Times New Roman" panose="02020603050405020304" pitchFamily="18" charset="0"/>
                  <a:ea typeface="Times New Roman" panose="02020603050405020304" pitchFamily="18" charset="0"/>
                </a:rPr>
                <a:t>Divergent</a:t>
              </a:r>
              <a:endParaRPr lang="zh-CN" altLang="en-US" sz="1200" dirty="0">
                <a:latin typeface="Times New Roman" panose="02020603050405020304" pitchFamily="18" charset="0"/>
                <a:ea typeface="Times New Roman" panose="02020603050405020304" pitchFamily="18" charset="0"/>
              </a:endParaRPr>
            </a:p>
          </p:txBody>
        </p:sp>
      </p:grpSp>
      <p:pic>
        <p:nvPicPr>
          <p:cNvPr id="18456" name="图片 44" descr="242"/>
          <p:cNvPicPr>
            <a:picLocks noChangeAspect="1"/>
          </p:cNvPicPr>
          <p:nvPr/>
        </p:nvPicPr>
        <p:blipFill>
          <a:blip r:embed="rId4"/>
          <a:stretch>
            <a:fillRect/>
          </a:stretch>
        </p:blipFill>
        <p:spPr>
          <a:xfrm>
            <a:off x="1379538" y="3513773"/>
            <a:ext cx="6134100" cy="2800350"/>
          </a:xfrm>
          <a:prstGeom prst="rect">
            <a:avLst/>
          </a:prstGeom>
          <a:noFill/>
          <a:ln w="9525">
            <a:noFill/>
          </a:ln>
        </p:spPr>
      </p:pic>
      <p:sp>
        <p:nvSpPr>
          <p:cNvPr id="3" name="文本框 2"/>
          <p:cNvSpPr txBox="1"/>
          <p:nvPr/>
        </p:nvSpPr>
        <p:spPr>
          <a:xfrm>
            <a:off x="6134735" y="6374765"/>
            <a:ext cx="2540000" cy="304800"/>
          </a:xfrm>
          <a:prstGeom prst="rect">
            <a:avLst/>
          </a:prstGeom>
          <a:noFill/>
        </p:spPr>
        <p:txBody>
          <a:bodyPr wrap="square" rtlCol="0" anchor="t">
            <a:spAutoFit/>
          </a:bodyPr>
          <a:p>
            <a:r>
              <a:rPr lang="en-US" altLang="zh-CN" sz="1400"/>
              <a:t>(</a:t>
            </a:r>
            <a:r>
              <a:rPr lang="zh-CN" altLang="en-US" sz="1400"/>
              <a:t>Ye </a:t>
            </a:r>
            <a:r>
              <a:rPr lang="zh-CN" altLang="en-US" sz="1400" i="1"/>
              <a:t>et al</a:t>
            </a:r>
            <a:r>
              <a:rPr lang="zh-CN" altLang="en-US" sz="1400"/>
              <a:t>., 2016, RNA Biology</a:t>
            </a:r>
            <a:r>
              <a:rPr lang="en-US" altLang="zh-CN" sz="1400"/>
              <a:t>)</a:t>
            </a:r>
            <a:endParaRPr lang="en-US" altLang="zh-CN" sz="1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5458981"/>
            <a:ext cx="8640960" cy="853440"/>
          </a:xfrm>
          <a:prstGeom prst="rect">
            <a:avLst/>
          </a:prstGeom>
          <a:noFill/>
        </p:spPr>
        <p:txBody>
          <a:bodyPr wrap="square" rtlCol="0">
            <a:spAutoFit/>
          </a:bodyPr>
          <a:lstStyle/>
          <a:p>
            <a:pPr algn="just"/>
            <a:r>
              <a:rPr lang="en-US" altLang="zh-CN" sz="1200" b="1" dirty="0" smtClean="0">
                <a:latin typeface="Times New Roman" panose="02020603050405020304" pitchFamily="18" charset="0"/>
                <a:ea typeface="Arial Unicode MS" panose="020B0604020202020204" pitchFamily="34" charset="-122"/>
                <a:cs typeface="Times New Roman" panose="02020603050405020304" pitchFamily="18" charset="0"/>
              </a:rPr>
              <a:t>Figure </a:t>
            </a:r>
            <a:r>
              <a:rPr lang="en-US" altLang="zh-CN" sz="1200" b="1" dirty="0">
                <a:latin typeface="Times New Roman" panose="02020603050405020304" pitchFamily="18" charset="0"/>
                <a:ea typeface="Arial Unicode MS" panose="020B0604020202020204" pitchFamily="34" charset="-122"/>
                <a:cs typeface="Times New Roman" panose="02020603050405020304" pitchFamily="18" charset="0"/>
              </a:rPr>
              <a:t>1</a:t>
            </a:r>
            <a:r>
              <a:rPr lang="en-US" altLang="zh-CN" sz="1200" dirty="0">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1200" dirty="0" smtClean="0">
                <a:latin typeface="Times New Roman" panose="02020603050405020304" pitchFamily="18" charset="0"/>
                <a:ea typeface="Arial Unicode MS" panose="020B0604020202020204" pitchFamily="34" charset="-122"/>
                <a:cs typeface="Times New Roman" panose="02020603050405020304" pitchFamily="18" charset="0"/>
              </a:rPr>
              <a:t>Visualization and validation of </a:t>
            </a:r>
            <a:r>
              <a:rPr lang="en-US" altLang="zh-CN" sz="1200" dirty="0" err="1" smtClean="0">
                <a:latin typeface="Times New Roman" panose="02020603050405020304" pitchFamily="18" charset="0"/>
                <a:ea typeface="Arial Unicode MS" panose="020B0604020202020204" pitchFamily="34" charset="-122"/>
                <a:cs typeface="Times New Roman" panose="02020603050405020304" pitchFamily="18" charset="0"/>
              </a:rPr>
              <a:t>circRNAs</a:t>
            </a:r>
            <a:r>
              <a:rPr lang="en-US" altLang="zh-CN" sz="1200" dirty="0" smtClean="0">
                <a:latin typeface="Times New Roman" panose="02020603050405020304" pitchFamily="18" charset="0"/>
                <a:ea typeface="Arial Unicode MS" panose="020B0604020202020204" pitchFamily="34" charset="-122"/>
                <a:cs typeface="Times New Roman" panose="02020603050405020304" pitchFamily="18" charset="0"/>
              </a:rPr>
              <a:t> by </a:t>
            </a:r>
            <a:r>
              <a:rPr lang="en-US" altLang="zh-CN" sz="1400" b="1" dirty="0" err="1" smtClean="0">
                <a:solidFill>
                  <a:srgbClr val="FFC000"/>
                </a:solidFill>
                <a:latin typeface="Times New Roman" panose="02020603050405020304" pitchFamily="18" charset="0"/>
                <a:ea typeface="Arial Unicode MS" panose="020B0604020202020204" pitchFamily="34" charset="-122"/>
                <a:cs typeface="Times New Roman" panose="02020603050405020304" pitchFamily="18" charset="0"/>
              </a:rPr>
              <a:t>circRNA_pocket</a:t>
            </a:r>
            <a:r>
              <a:rPr lang="en-US" altLang="zh-CN" sz="1200" dirty="0" smtClean="0">
                <a:latin typeface="Times New Roman" panose="02020603050405020304" pitchFamily="18" charset="0"/>
                <a:ea typeface="Arial Unicode MS" panose="020B0604020202020204" pitchFamily="34" charset="-122"/>
                <a:cs typeface="Times New Roman" panose="02020603050405020304" pitchFamily="18" charset="0"/>
              </a:rPr>
              <a:t>. (a) Graphic drawing</a:t>
            </a:r>
            <a:r>
              <a:rPr lang="en-US" altLang="zh-CN" sz="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 showing an example of a rice circRNA (Os_ciR190) with three Sanger sequences supporting its backsplicing event</a:t>
            </a:r>
            <a:r>
              <a:rPr lang="en-US" altLang="zh-CN" sz="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 </a:t>
            </a:r>
            <a:r>
              <a:rPr lang="en-US" altLang="zh-CN" sz="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 (b) Graphic details about the alignments </a:t>
            </a:r>
            <a:r>
              <a:rPr lang="en-US" altLang="zh-CN" sz="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of </a:t>
            </a:r>
            <a:r>
              <a:rPr lang="en-US" altLang="zh-CN" sz="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the three </a:t>
            </a:r>
            <a:r>
              <a:rPr lang="en-US" altLang="zh-CN" sz="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Sanger </a:t>
            </a:r>
            <a:r>
              <a:rPr lang="en-US" altLang="zh-CN" sz="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sequences with the linear parental gene. (c</a:t>
            </a:r>
            <a:r>
              <a:rPr lang="en-US" altLang="zh-CN" sz="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 Visualization and </a:t>
            </a:r>
            <a:r>
              <a:rPr lang="en-US" altLang="zh-CN" sz="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confirmation of </a:t>
            </a:r>
            <a:r>
              <a:rPr lang="en-US" altLang="zh-CN" sz="1200" dirty="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Os_ciR190 </a:t>
            </a:r>
            <a:r>
              <a:rPr lang="en-US" altLang="zh-CN" sz="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rPr>
              <a:t>full-length by Sanger sequencing of clone of full-length sequence (left) and paired-end reads from RNA-Seq data (right). </a:t>
            </a:r>
            <a:endParaRPr lang="en-US" altLang="zh-CN" sz="1200" dirty="0" smtClean="0">
              <a:solidFill>
                <a:schemeClr val="tx1"/>
              </a:solidFill>
              <a:latin typeface="Times New Roman" panose="02020603050405020304" pitchFamily="18" charset="0"/>
              <a:ea typeface="Arial Unicode MS" panose="020B0604020202020204" pitchFamily="34" charset="-122"/>
              <a:cs typeface="Times New Roman" panose="02020603050405020304" pitchFamily="18" charset="0"/>
            </a:endParaRPr>
          </a:p>
        </p:txBody>
      </p:sp>
      <p:pic>
        <p:nvPicPr>
          <p:cNvPr id="1027" name="Picture 3" descr="G:\F\B_ZhejiangUniversity\circRNA_viewer\Figure 1a.tif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6356" y="116632"/>
            <a:ext cx="3291508" cy="2592989"/>
          </a:xfrm>
          <a:prstGeom prst="rect">
            <a:avLst/>
          </a:prstGeom>
          <a:noFill/>
        </p:spPr>
      </p:pic>
      <p:pic>
        <p:nvPicPr>
          <p:cNvPr id="1028" name="Picture 4" descr="G:\F\B_ZhejiangUniversity\circRNA_viewer\Figure 1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42981"/>
            <a:ext cx="5544616" cy="2340293"/>
          </a:xfrm>
          <a:prstGeom prst="rect">
            <a:avLst/>
          </a:prstGeom>
          <a:noFill/>
          <a:ln>
            <a:solidFill>
              <a:schemeClr val="tx1"/>
            </a:solidFill>
          </a:ln>
        </p:spPr>
      </p:pic>
      <p:sp>
        <p:nvSpPr>
          <p:cNvPr id="3" name="TextBox 2"/>
          <p:cNvSpPr txBox="1"/>
          <p:nvPr/>
        </p:nvSpPr>
        <p:spPr>
          <a:xfrm>
            <a:off x="180276" y="2709545"/>
            <a:ext cx="364202" cy="276999"/>
          </a:xfrm>
          <a:prstGeom prst="rect">
            <a:avLst/>
          </a:prstGeom>
          <a:noFill/>
        </p:spPr>
        <p:txBody>
          <a:bodyPr wrap="none" rtlCol="0">
            <a:spAutoFit/>
          </a:bodyPr>
          <a:lstStyle/>
          <a:p>
            <a:r>
              <a:rPr lang="en-US" altLang="zh-CN" sz="1200" b="1" dirty="0" smtClean="0">
                <a:latin typeface="Times New Roman" panose="02020603050405020304" pitchFamily="18" charset="0"/>
                <a:cs typeface="Times New Roman" panose="02020603050405020304" pitchFamily="18" charset="0"/>
              </a:rPr>
              <a:t>(a)</a:t>
            </a:r>
            <a:endParaRPr lang="zh-CN" altLang="en-US"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8265815" y="2583562"/>
            <a:ext cx="377026" cy="276999"/>
          </a:xfrm>
          <a:prstGeom prst="rect">
            <a:avLst/>
          </a:prstGeom>
          <a:noFill/>
        </p:spPr>
        <p:txBody>
          <a:bodyPr wrap="none" rtlCol="0">
            <a:spAutoFit/>
          </a:bodyPr>
          <a:lstStyle/>
          <a:p>
            <a:r>
              <a:rPr lang="en-US" altLang="zh-CN" sz="1200" b="1" dirty="0" smtClean="0">
                <a:latin typeface="Times New Roman" panose="02020603050405020304" pitchFamily="18" charset="0"/>
                <a:cs typeface="Times New Roman" panose="02020603050405020304" pitchFamily="18" charset="0"/>
              </a:rPr>
              <a:t>(b)</a:t>
            </a:r>
            <a:endParaRPr lang="zh-CN" altLang="en-US" sz="1200" b="1" dirty="0">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941" y="2953465"/>
            <a:ext cx="3168396" cy="2294105"/>
          </a:xfrm>
          <a:prstGeom prst="rect">
            <a:avLst/>
          </a:prstGeom>
        </p:spPr>
      </p:pic>
      <p:sp>
        <p:nvSpPr>
          <p:cNvPr id="10" name="TextBox 9"/>
          <p:cNvSpPr txBox="1"/>
          <p:nvPr/>
        </p:nvSpPr>
        <p:spPr>
          <a:xfrm>
            <a:off x="2339303" y="2943314"/>
            <a:ext cx="356188" cy="276999"/>
          </a:xfrm>
          <a:prstGeom prst="rect">
            <a:avLst/>
          </a:prstGeom>
          <a:noFill/>
        </p:spPr>
        <p:txBody>
          <a:bodyPr wrap="none" rtlCol="0">
            <a:spAutoFit/>
          </a:bodyPr>
          <a:lstStyle/>
          <a:p>
            <a:r>
              <a:rPr lang="en-US" altLang="zh-CN" sz="1200" b="1" dirty="0" smtClean="0">
                <a:latin typeface="Times New Roman" panose="02020603050405020304" pitchFamily="18" charset="0"/>
                <a:cs typeface="Times New Roman" panose="02020603050405020304" pitchFamily="18" charset="0"/>
              </a:rPr>
              <a:t>(c)</a:t>
            </a:r>
            <a:endParaRPr lang="zh-CN" altLang="en-US" sz="1200" b="1" dirty="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4589" y="2920733"/>
            <a:ext cx="3049108" cy="2398845"/>
          </a:xfrm>
          <a:prstGeom prst="rect">
            <a:avLst/>
          </a:prstGeom>
        </p:spPr>
      </p:pic>
      <p:sp>
        <p:nvSpPr>
          <p:cNvPr id="6" name="TextBox 5"/>
          <p:cNvSpPr txBox="1"/>
          <p:nvPr/>
        </p:nvSpPr>
        <p:spPr>
          <a:xfrm rot="2889513">
            <a:off x="7900279" y="3318157"/>
            <a:ext cx="346570" cy="276999"/>
          </a:xfrm>
          <a:prstGeom prst="rect">
            <a:avLst/>
          </a:prstGeom>
          <a:noFill/>
        </p:spPr>
        <p:txBody>
          <a:bodyPr wrap="none" rtlCol="0">
            <a:spAutoFit/>
          </a:bodyPr>
          <a:lstStyle/>
          <a:p>
            <a:r>
              <a:rPr lang="en-US" altLang="zh-CN" sz="1200" dirty="0" smtClean="0">
                <a:solidFill>
                  <a:schemeClr val="bg1"/>
                </a:solidFill>
                <a:latin typeface="Times New Roman" panose="02020603050405020304" pitchFamily="18" charset="0"/>
                <a:cs typeface="Times New Roman" panose="02020603050405020304" pitchFamily="18" charset="0"/>
              </a:rPr>
              <a:t>P1</a:t>
            </a:r>
            <a:endParaRPr lang="en-US" altLang="zh-CN" sz="1200" dirty="0" smtClean="0">
              <a:solidFill>
                <a:schemeClr val="bg1"/>
              </a:solidFill>
              <a:latin typeface="Times New Roman" panose="02020603050405020304" pitchFamily="18" charset="0"/>
              <a:cs typeface="Times New Roman" panose="02020603050405020304" pitchFamily="18" charset="0"/>
            </a:endParaRPr>
          </a:p>
        </p:txBody>
      </p:sp>
      <p:sp>
        <p:nvSpPr>
          <p:cNvPr id="7" name="TextBox 6"/>
          <p:cNvSpPr txBox="1"/>
          <p:nvPr/>
        </p:nvSpPr>
        <p:spPr>
          <a:xfrm rot="18403336">
            <a:off x="5972241" y="3386564"/>
            <a:ext cx="346570" cy="276999"/>
          </a:xfrm>
          <a:prstGeom prst="rect">
            <a:avLst/>
          </a:prstGeom>
          <a:noFill/>
        </p:spPr>
        <p:txBody>
          <a:bodyPr wrap="none" rtlCol="0">
            <a:spAutoFit/>
          </a:bodyPr>
          <a:lstStyle/>
          <a:p>
            <a:r>
              <a:rPr lang="en-US" altLang="zh-CN" sz="1200" dirty="0" smtClean="0">
                <a:solidFill>
                  <a:schemeClr val="bg1"/>
                </a:solidFill>
                <a:latin typeface="Times New Roman" panose="02020603050405020304" pitchFamily="18" charset="0"/>
                <a:cs typeface="Times New Roman" panose="02020603050405020304" pitchFamily="18" charset="0"/>
              </a:rPr>
              <a:t>P2</a:t>
            </a:r>
            <a:endParaRPr lang="en-US" altLang="zh-CN" sz="1200" dirty="0" smtClean="0">
              <a:solidFill>
                <a:schemeClr val="bg1"/>
              </a:solidFill>
              <a:latin typeface="Times New Roman" panose="02020603050405020304" pitchFamily="18" charset="0"/>
              <a:cs typeface="Times New Roman" panose="02020603050405020304" pitchFamily="18" charset="0"/>
            </a:endParaRPr>
          </a:p>
        </p:txBody>
      </p:sp>
      <p:cxnSp>
        <p:nvCxnSpPr>
          <p:cNvPr id="12" name="直接箭头连接符 11"/>
          <p:cNvCxnSpPr/>
          <p:nvPr/>
        </p:nvCxnSpPr>
        <p:spPr>
          <a:xfrm flipV="1">
            <a:off x="5136907" y="4401904"/>
            <a:ext cx="61838" cy="216644"/>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5039995" y="4633406"/>
            <a:ext cx="90562" cy="1621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17363254">
            <a:off x="4950079" y="4402573"/>
            <a:ext cx="799065" cy="461665"/>
          </a:xfrm>
          <a:prstGeom prst="rect">
            <a:avLst/>
          </a:prstGeom>
          <a:noFill/>
        </p:spPr>
        <p:txBody>
          <a:bodyPr wrap="none" rtlCol="0">
            <a:spAutoFit/>
          </a:bodyPr>
          <a:lstStyle/>
          <a:p>
            <a:pPr algn="ctr"/>
            <a:r>
              <a:rPr lang="en-US" altLang="zh-CN" sz="1200" dirty="0" smtClean="0">
                <a:solidFill>
                  <a:schemeClr val="bg1"/>
                </a:solidFill>
                <a:latin typeface="Times New Roman" panose="02020603050405020304" pitchFamily="18" charset="0"/>
                <a:cs typeface="Times New Roman" panose="02020603050405020304" pitchFamily="18" charset="0"/>
              </a:rPr>
              <a:t>Divergent</a:t>
            </a:r>
            <a:endParaRPr lang="en-US" altLang="zh-CN" sz="1200" dirty="0" smtClean="0">
              <a:solidFill>
                <a:schemeClr val="bg1"/>
              </a:solidFill>
              <a:latin typeface="Times New Roman" panose="02020603050405020304" pitchFamily="18" charset="0"/>
              <a:cs typeface="Times New Roman" panose="02020603050405020304" pitchFamily="18" charset="0"/>
            </a:endParaRPr>
          </a:p>
          <a:p>
            <a:pPr algn="ctr"/>
            <a:r>
              <a:rPr lang="en-US" altLang="zh-CN" sz="1200" dirty="0" smtClean="0">
                <a:solidFill>
                  <a:schemeClr val="bg1"/>
                </a:solidFill>
                <a:latin typeface="Times New Roman" panose="02020603050405020304" pitchFamily="18" charset="0"/>
                <a:cs typeface="Times New Roman" panose="02020603050405020304" pitchFamily="18" charset="0"/>
              </a:rPr>
              <a:t>primers</a:t>
            </a:r>
            <a:endParaRPr lang="en-US" altLang="zh-CN" sz="1200" dirty="0" smtClean="0">
              <a:solidFill>
                <a:schemeClr val="bg1"/>
              </a:solidFill>
              <a:latin typeface="Times New Roman" panose="02020603050405020304" pitchFamily="18" charset="0"/>
              <a:cs typeface="Times New Roman" panose="02020603050405020304" pitchFamily="18" charset="0"/>
            </a:endParaRPr>
          </a:p>
        </p:txBody>
      </p:sp>
      <p:pic>
        <p:nvPicPr>
          <p:cNvPr id="27651" name="图片 9"/>
          <p:cNvPicPr>
            <a:picLocks noChangeAspect="1"/>
          </p:cNvPicPr>
          <p:nvPr/>
        </p:nvPicPr>
        <p:blipFill>
          <a:blip r:embed="rId5"/>
          <a:stretch>
            <a:fillRect/>
          </a:stretch>
        </p:blipFill>
        <p:spPr>
          <a:xfrm>
            <a:off x="56515" y="3163570"/>
            <a:ext cx="2324100" cy="1790700"/>
          </a:xfrm>
          <a:prstGeom prst="rect">
            <a:avLst/>
          </a:prstGeom>
          <a:noFill/>
          <a:ln w="9525">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标题 1"/>
          <p:cNvSpPr>
            <a:spLocks noGrp="1"/>
          </p:cNvSpPr>
          <p:nvPr>
            <p:ph type="title"/>
          </p:nvPr>
        </p:nvSpPr>
        <p:spPr>
          <a:xfrm>
            <a:off x="520065" y="-17780"/>
            <a:ext cx="7772400" cy="1143000"/>
          </a:xfrm>
        </p:spPr>
        <p:txBody>
          <a:bodyPr anchor="ctr"/>
          <a:p>
            <a:r>
              <a:rPr lang="en-US" altLang="zh-CN" sz="2800" b="1">
                <a:latin typeface="Times New Roman" panose="02020603050405020304" pitchFamily="18" charset="0"/>
              </a:rPr>
              <a:t>A database for plant circular RNAs</a:t>
            </a:r>
            <a:endParaRPr lang="en-US" altLang="zh-CN" sz="2800" b="1">
              <a:latin typeface="Times New Roman" panose="02020603050405020304" pitchFamily="18" charset="0"/>
            </a:endParaRPr>
          </a:p>
        </p:txBody>
      </p:sp>
      <p:graphicFrame>
        <p:nvGraphicFramePr>
          <p:cNvPr id="23554" name="内容占位符 3"/>
          <p:cNvGraphicFramePr>
            <a:graphicFrameLocks noGrp="1" noChangeAspect="1"/>
          </p:cNvGraphicFramePr>
          <p:nvPr>
            <p:ph idx="1"/>
          </p:nvPr>
        </p:nvGraphicFramePr>
        <p:xfrm>
          <a:off x="1391285" y="885825"/>
          <a:ext cx="6361430" cy="5595620"/>
        </p:xfrm>
        <a:graphic>
          <a:graphicData uri="http://schemas.openxmlformats.org/presentationml/2006/ole">
            <mc:AlternateContent xmlns:mc="http://schemas.openxmlformats.org/markup-compatibility/2006">
              <mc:Choice xmlns:v="urn:schemas-microsoft-com:vml" Requires="v">
                <p:oleObj spid="_x0000_s3083" name="" r:id="rId1" imgW="10915650" imgH="9601200" progId="Paint.Picture">
                  <p:embed/>
                </p:oleObj>
              </mc:Choice>
              <mc:Fallback>
                <p:oleObj name="" r:id="rId1" imgW="10915650" imgH="9601200" progId="Paint.Picture">
                  <p:embed/>
                  <p:pic>
                    <p:nvPicPr>
                      <p:cNvPr id="0" name="图片 3082"/>
                      <p:cNvPicPr/>
                      <p:nvPr/>
                    </p:nvPicPr>
                    <p:blipFill>
                      <a:blip r:embed="rId2"/>
                      <a:stretch>
                        <a:fillRect/>
                      </a:stretch>
                    </p:blipFill>
                    <p:spPr>
                      <a:xfrm>
                        <a:off x="1391285" y="885825"/>
                        <a:ext cx="6361430" cy="5595620"/>
                      </a:xfrm>
                      <a:prstGeom prst="rect">
                        <a:avLst/>
                      </a:prstGeom>
                      <a:noFill/>
                      <a:ln w="38100">
                        <a:miter/>
                      </a:ln>
                    </p:spPr>
                  </p:pic>
                </p:oleObj>
              </mc:Fallback>
            </mc:AlternateContent>
          </a:graphicData>
        </a:graphic>
      </p:graphicFrame>
      <p:sp>
        <p:nvSpPr>
          <p:cNvPr id="23555" name="文本框 2"/>
          <p:cNvSpPr txBox="1"/>
          <p:nvPr/>
        </p:nvSpPr>
        <p:spPr>
          <a:xfrm>
            <a:off x="6027738" y="6481445"/>
            <a:ext cx="2671445" cy="304800"/>
          </a:xfrm>
          <a:prstGeom prst="rect">
            <a:avLst/>
          </a:prstGeom>
          <a:noFill/>
          <a:ln w="9525">
            <a:noFill/>
          </a:ln>
        </p:spPr>
        <p:txBody>
          <a:bodyPr wrap="none" anchor="t">
            <a:spAutoFit/>
          </a:bodyPr>
          <a:p>
            <a:pPr lvl="0" indent="0"/>
            <a:r>
              <a:rPr lang="en-US" altLang="zh-CN" sz="1400">
                <a:latin typeface="Times New Roman" panose="02020603050405020304" pitchFamily="18" charset="0"/>
                <a:ea typeface="宋体" panose="02010600030101010101" pitchFamily="2" charset="-122"/>
              </a:rPr>
              <a:t>(Chu </a:t>
            </a:r>
            <a:r>
              <a:rPr lang="en-US" altLang="zh-CN" sz="1400" i="1">
                <a:latin typeface="Times New Roman" panose="02020603050405020304" pitchFamily="18" charset="0"/>
                <a:ea typeface="宋体" panose="02010600030101010101" pitchFamily="2" charset="-122"/>
              </a:rPr>
              <a:t>et al</a:t>
            </a:r>
            <a:r>
              <a:rPr lang="en-US" altLang="zh-CN" sz="1400">
                <a:latin typeface="Times New Roman" panose="02020603050405020304" pitchFamily="18" charset="0"/>
                <a:ea typeface="宋体" panose="02010600030101010101" pitchFamily="2" charset="-122"/>
              </a:rPr>
              <a:t>., 2017, Molecular Plant)</a:t>
            </a:r>
            <a:endParaRPr lang="en-US" altLang="zh-CN" sz="1400">
              <a:latin typeface="Times New Roman" panose="02020603050405020304" pitchFamily="18" charset="0"/>
              <a:ea typeface="宋体" panose="02010600030101010101" pitchFamily="2"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graphicFrame>
        <p:nvGraphicFramePr>
          <p:cNvPr id="4" name="内容占位符 3"/>
          <p:cNvGraphicFramePr>
            <a:graphicFrameLocks noChangeAspect="1"/>
          </p:cNvGraphicFramePr>
          <p:nvPr>
            <p:ph idx="1"/>
          </p:nvPr>
        </p:nvGraphicFramePr>
        <p:xfrm>
          <a:off x="451485" y="388620"/>
          <a:ext cx="4521835" cy="3886200"/>
        </p:xfrm>
        <a:graphic>
          <a:graphicData uri="http://schemas.openxmlformats.org/presentationml/2006/ole">
            <mc:AlternateContent xmlns:mc="http://schemas.openxmlformats.org/markup-compatibility/2006">
              <mc:Choice xmlns:v="urn:schemas-microsoft-com:vml" Requires="v">
                <p:oleObj spid="_x0000_s5" name="" r:id="rId1" imgW="11172825" imgH="9601200" progId="Paint.Picture">
                  <p:embed/>
                </p:oleObj>
              </mc:Choice>
              <mc:Fallback>
                <p:oleObj name="" r:id="rId1" imgW="11172825" imgH="9601200" progId="Paint.Picture">
                  <p:embed/>
                  <p:pic>
                    <p:nvPicPr>
                      <p:cNvPr id="0" name="图片 4"/>
                      <p:cNvPicPr/>
                      <p:nvPr/>
                    </p:nvPicPr>
                    <p:blipFill>
                      <a:blip r:embed="rId2"/>
                    </p:blipFill>
                    <p:spPr>
                      <a:xfrm>
                        <a:off x="451485" y="388620"/>
                        <a:ext cx="4521835" cy="3886200"/>
                      </a:xfrm>
                      <a:prstGeom prst="rect">
                        <a:avLst/>
                      </a:prstGeom>
                    </p:spPr>
                  </p:pic>
                </p:oleObj>
              </mc:Fallback>
            </mc:AlternateContent>
          </a:graphicData>
        </a:graphic>
      </p:graphicFrame>
      <p:pic>
        <p:nvPicPr>
          <p:cNvPr id="13" name="图片 13"/>
          <p:cNvPicPr>
            <a:picLocks noChangeAspect="1" noChangeArrowheads="1"/>
          </p:cNvPicPr>
          <p:nvPr/>
        </p:nvPicPr>
        <p:blipFill>
          <a:blip r:embed="rId3"/>
          <a:srcRect/>
          <a:stretch>
            <a:fillRect/>
          </a:stretch>
        </p:blipFill>
        <p:spPr>
          <a:xfrm>
            <a:off x="2282825" y="850583"/>
            <a:ext cx="4578350" cy="4650105"/>
          </a:xfrm>
          <a:prstGeom prst="rect">
            <a:avLst/>
          </a:prstGeom>
          <a:noFill/>
          <a:ln w="12700" cmpd="sng">
            <a:solidFill>
              <a:schemeClr val="accent1">
                <a:shade val="50000"/>
              </a:schemeClr>
            </a:solidFill>
            <a:prstDash val="solid"/>
            <a:miter lim="800000"/>
            <a:headEnd/>
            <a:tailEnd/>
          </a:ln>
        </p:spPr>
      </p:pic>
      <p:pic>
        <p:nvPicPr>
          <p:cNvPr id="7" name="图片 7"/>
          <p:cNvPicPr>
            <a:picLocks noChangeAspect="1" noChangeArrowheads="1"/>
          </p:cNvPicPr>
          <p:nvPr/>
        </p:nvPicPr>
        <p:blipFill>
          <a:blip r:embed="rId4"/>
          <a:srcRect/>
          <a:stretch>
            <a:fillRect/>
          </a:stretch>
        </p:blipFill>
        <p:spPr>
          <a:xfrm>
            <a:off x="4019550" y="2179955"/>
            <a:ext cx="4860925" cy="3963670"/>
          </a:xfrm>
          <a:prstGeom prst="rect">
            <a:avLst/>
          </a:prstGeom>
          <a:noFill/>
          <a:ln w="12700" cmpd="sng">
            <a:solidFill>
              <a:schemeClr val="accent1">
                <a:shade val="50000"/>
              </a:schemeClr>
            </a:solidFill>
            <a:prstDash val="solid"/>
            <a:miter lim="800000"/>
            <a:headEnd/>
            <a:tailEnd/>
          </a:ln>
        </p:spPr>
      </p:pic>
      <p:sp>
        <p:nvSpPr>
          <p:cNvPr id="3" name="文本框 2"/>
          <p:cNvSpPr txBox="1"/>
          <p:nvPr/>
        </p:nvSpPr>
        <p:spPr>
          <a:xfrm>
            <a:off x="304165" y="6180455"/>
            <a:ext cx="4204970" cy="337185"/>
          </a:xfrm>
          <a:prstGeom prst="rect">
            <a:avLst/>
          </a:prstGeom>
          <a:noFill/>
        </p:spPr>
        <p:txBody>
          <a:bodyPr wrap="none" rtlCol="0">
            <a:spAutoFit/>
          </a:bodyPr>
          <a:p>
            <a:r>
              <a:rPr lang="en-US" altLang="zh-CN" sz="1600"/>
              <a:t>(Chu et al., 2020. Briefings in Bioinformatics</a:t>
            </a:r>
            <a:r>
              <a:rPr lang="en-US" altLang="zh-CN" sz="1600"/>
              <a:t>)</a:t>
            </a:r>
            <a:endParaRPr lang="en-US" altLang="zh-CN" sz="16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endParaRPr lang="zh-CN" altLang="en-US"/>
          </a:p>
        </p:txBody>
      </p:sp>
      <p:sp>
        <p:nvSpPr>
          <p:cNvPr id="4" name="文本框 3"/>
          <p:cNvSpPr txBox="1"/>
          <p:nvPr/>
        </p:nvSpPr>
        <p:spPr>
          <a:xfrm>
            <a:off x="875030" y="831215"/>
            <a:ext cx="7394575" cy="3784600"/>
          </a:xfrm>
          <a:prstGeom prst="rect">
            <a:avLst/>
          </a:prstGeom>
          <a:noFill/>
        </p:spPr>
        <p:txBody>
          <a:bodyPr wrap="square" rtlCol="0" anchor="t">
            <a:spAutoFit/>
          </a:bodyPr>
          <a:p>
            <a:r>
              <a:rPr lang="zh-CN" altLang="en-US" sz="2000" b="1">
                <a:solidFill>
                  <a:srgbClr val="FFC000"/>
                </a:solidFill>
              </a:rPr>
              <a:t>circseq-cup: </a:t>
            </a:r>
            <a:r>
              <a:rPr lang="zh-CN" altLang="en-US" sz="2000">
                <a:solidFill>
                  <a:srgbClr val="FFC000"/>
                </a:solidFill>
              </a:rPr>
              <a:t>a program to assemble full-length sequences of circular RNAs. </a:t>
            </a:r>
            <a:endParaRPr lang="zh-CN" altLang="en-US" sz="2000">
              <a:solidFill>
                <a:srgbClr val="FFC000"/>
              </a:solidFill>
            </a:endParaRPr>
          </a:p>
          <a:p>
            <a:r>
              <a:rPr lang="zh-CN" altLang="en-US" sz="2000">
                <a:solidFill>
                  <a:srgbClr val="FFC000"/>
                </a:solidFill>
              </a:rPr>
              <a:t>Ye et al., 2016, </a:t>
            </a:r>
            <a:r>
              <a:rPr lang="zh-CN" altLang="en-US" sz="2000" b="1">
                <a:solidFill>
                  <a:srgbClr val="FFC000"/>
                </a:solidFill>
              </a:rPr>
              <a:t>RNA Biology </a:t>
            </a:r>
            <a:endParaRPr lang="zh-CN" altLang="en-US" sz="2000">
              <a:solidFill>
                <a:srgbClr val="FFC000"/>
              </a:solidFill>
            </a:endParaRPr>
          </a:p>
          <a:p>
            <a:endParaRPr lang="zh-CN" altLang="en-US" sz="2000">
              <a:solidFill>
                <a:srgbClr val="FFC000"/>
              </a:solidFill>
            </a:endParaRPr>
          </a:p>
          <a:p>
            <a:r>
              <a:rPr lang="zh-CN" altLang="en-US" sz="2000" b="1">
                <a:solidFill>
                  <a:srgbClr val="FFC000"/>
                </a:solidFill>
              </a:rPr>
              <a:t>PcircRNA-finder: </a:t>
            </a:r>
            <a:r>
              <a:rPr lang="zh-CN" altLang="en-US" sz="2000">
                <a:solidFill>
                  <a:srgbClr val="FFC000"/>
                </a:solidFill>
              </a:rPr>
              <a:t>a program to identify circular RNAs in plants . </a:t>
            </a:r>
            <a:endParaRPr lang="zh-CN" altLang="en-US" sz="2000">
              <a:solidFill>
                <a:srgbClr val="FFC000"/>
              </a:solidFill>
            </a:endParaRPr>
          </a:p>
          <a:p>
            <a:r>
              <a:rPr lang="zh-CN" altLang="en-US" sz="2000">
                <a:solidFill>
                  <a:srgbClr val="FFC000"/>
                </a:solidFill>
              </a:rPr>
              <a:t>Chen et al., 2016, </a:t>
            </a:r>
            <a:r>
              <a:rPr lang="zh-CN" altLang="en-US" sz="2000" b="1">
                <a:solidFill>
                  <a:srgbClr val="FFC000"/>
                </a:solidFill>
              </a:rPr>
              <a:t>Bioinformatics</a:t>
            </a:r>
            <a:endParaRPr lang="zh-CN" altLang="en-US" sz="2000">
              <a:solidFill>
                <a:srgbClr val="FFC000"/>
              </a:solidFill>
            </a:endParaRPr>
          </a:p>
          <a:p>
            <a:r>
              <a:rPr lang="zh-CN" altLang="en-US" sz="2000">
                <a:solidFill>
                  <a:srgbClr val="FFC000"/>
                </a:solidFill>
              </a:rPr>
              <a:t> </a:t>
            </a:r>
            <a:endParaRPr lang="zh-CN" altLang="en-US" sz="2000">
              <a:solidFill>
                <a:srgbClr val="FFC000"/>
              </a:solidFill>
            </a:endParaRPr>
          </a:p>
          <a:p>
            <a:r>
              <a:rPr lang="zh-CN" altLang="en-US" sz="2000" b="1">
                <a:solidFill>
                  <a:srgbClr val="FFC000"/>
                </a:solidFill>
              </a:rPr>
              <a:t>circRNA_pocket:</a:t>
            </a:r>
            <a:r>
              <a:rPr lang="zh-CN" altLang="en-US" sz="2000">
                <a:solidFill>
                  <a:srgbClr val="FFC000"/>
                </a:solidFill>
              </a:rPr>
              <a:t> a tool to show genomic features of circRNAs. Zhang et al., 2016, 已获得计算机软件著作权</a:t>
            </a:r>
            <a:endParaRPr lang="zh-CN" altLang="en-US" sz="2000">
              <a:solidFill>
                <a:srgbClr val="FFC000"/>
              </a:solidFill>
            </a:endParaRPr>
          </a:p>
          <a:p>
            <a:endParaRPr lang="zh-CN" altLang="en-US" sz="2000">
              <a:solidFill>
                <a:srgbClr val="FFC000"/>
              </a:solidFill>
            </a:endParaRPr>
          </a:p>
          <a:p>
            <a:r>
              <a:rPr lang="en-US" altLang="zh-CN" sz="2000">
                <a:solidFill>
                  <a:srgbClr val="FFC000"/>
                </a:solidFill>
                <a:latin typeface="Times New Roman" panose="02020603050405020304" pitchFamily="18" charset="0"/>
                <a:sym typeface="+mn-ea"/>
              </a:rPr>
              <a:t>(http://ibi.zju.edu.cn/bioinplant/tools/)</a:t>
            </a:r>
            <a:endParaRPr lang="en-US" altLang="zh-CN" sz="2000">
              <a:solidFill>
                <a:srgbClr val="FFC000"/>
              </a:solidFill>
              <a:latin typeface="Times New Roman" panose="02020603050405020304" pitchFamily="18" charset="0"/>
            </a:endParaRPr>
          </a:p>
          <a:p>
            <a:r>
              <a:rPr lang="zh-CN" altLang="en-US" sz="2000">
                <a:solidFill>
                  <a:srgbClr val="FFC000"/>
                </a:solidFill>
              </a:rPr>
              <a:t> </a:t>
            </a:r>
            <a:endParaRPr lang="zh-CN" altLang="en-US" sz="2000">
              <a:solidFill>
                <a:srgbClr val="FFC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对象 3"/>
          <p:cNvGraphicFramePr/>
          <p:nvPr/>
        </p:nvGraphicFramePr>
        <p:xfrm>
          <a:off x="70485" y="99060"/>
          <a:ext cx="9003030" cy="6660515"/>
        </p:xfrm>
        <a:graphic>
          <a:graphicData uri="http://schemas.openxmlformats.org/presentationml/2006/ole">
            <mc:AlternateContent xmlns:mc="http://schemas.openxmlformats.org/markup-compatibility/2006">
              <mc:Choice xmlns:v="urn:schemas-microsoft-com:vml" Requires="v">
                <p:oleObj spid="_x0000_s5" name="" r:id="rId1" imgW="9867900" imgH="10106025" progId="Paint.Picture">
                  <p:embed/>
                </p:oleObj>
              </mc:Choice>
              <mc:Fallback>
                <p:oleObj name="" r:id="rId1" imgW="9867900" imgH="10106025" progId="Paint.Picture">
                  <p:embed/>
                  <p:pic>
                    <p:nvPicPr>
                      <p:cNvPr id="0" name="图片 4"/>
                      <p:cNvPicPr/>
                      <p:nvPr/>
                    </p:nvPicPr>
                    <p:blipFill>
                      <a:blip r:embed="rId2"/>
                      <a:stretch>
                        <a:fillRect/>
                      </a:stretch>
                    </p:blipFill>
                    <p:spPr>
                      <a:xfrm>
                        <a:off x="70485" y="99060"/>
                        <a:ext cx="9003030" cy="6660515"/>
                      </a:xfrm>
                      <a:prstGeom prst="rect">
                        <a:avLst/>
                      </a:prstGeom>
                    </p:spPr>
                  </p:pic>
                </p:oleObj>
              </mc:Fallback>
            </mc:AlternateContent>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标题 1"/>
          <p:cNvSpPr>
            <a:spLocks noGrp="1"/>
          </p:cNvSpPr>
          <p:nvPr>
            <p:ph type="title"/>
          </p:nvPr>
        </p:nvSpPr>
        <p:spPr/>
        <p:txBody>
          <a:bodyPr anchor="ctr"/>
          <a:p>
            <a:endParaRPr lang="zh-CN" altLang="en-US"/>
          </a:p>
        </p:txBody>
      </p:sp>
      <p:graphicFrame>
        <p:nvGraphicFramePr>
          <p:cNvPr id="14338" name="对象 2"/>
          <p:cNvGraphicFramePr/>
          <p:nvPr/>
        </p:nvGraphicFramePr>
        <p:xfrm>
          <a:off x="1665288" y="254000"/>
          <a:ext cx="5283200" cy="2379663"/>
        </p:xfrm>
        <a:graphic>
          <a:graphicData uri="http://schemas.openxmlformats.org/presentationml/2006/ole">
            <mc:AlternateContent xmlns:mc="http://schemas.openxmlformats.org/markup-compatibility/2006">
              <mc:Choice xmlns:v="urn:schemas-microsoft-com:vml" Requires="v">
                <p:oleObj spid="_x0000_s3080" name="" r:id="rId1" imgW="5492750" imgH="2270125" progId="Word.Document.8">
                  <p:embed/>
                </p:oleObj>
              </mc:Choice>
              <mc:Fallback>
                <p:oleObj name="" r:id="rId1" imgW="5492750" imgH="2270125" progId="Word.Document.8">
                  <p:embed/>
                  <p:pic>
                    <p:nvPicPr>
                      <p:cNvPr id="0" name="图片 3079"/>
                      <p:cNvPicPr/>
                      <p:nvPr/>
                    </p:nvPicPr>
                    <p:blipFill>
                      <a:blip r:embed="rId2"/>
                      <a:stretch>
                        <a:fillRect/>
                      </a:stretch>
                    </p:blipFill>
                    <p:spPr>
                      <a:xfrm>
                        <a:off x="1665288" y="254000"/>
                        <a:ext cx="5283200" cy="2379663"/>
                      </a:xfrm>
                      <a:prstGeom prst="rect">
                        <a:avLst/>
                      </a:prstGeom>
                      <a:noFill/>
                      <a:ln w="38100">
                        <a:noFill/>
                        <a:miter/>
                      </a:ln>
                    </p:spPr>
                  </p:pic>
                </p:oleObj>
              </mc:Fallback>
            </mc:AlternateContent>
          </a:graphicData>
        </a:graphic>
      </p:graphicFrame>
      <p:graphicFrame>
        <p:nvGraphicFramePr>
          <p:cNvPr id="14339" name="对象 4"/>
          <p:cNvGraphicFramePr/>
          <p:nvPr/>
        </p:nvGraphicFramePr>
        <p:xfrm>
          <a:off x="1697038" y="2836863"/>
          <a:ext cx="5283200" cy="3568700"/>
        </p:xfrm>
        <a:graphic>
          <a:graphicData uri="http://schemas.openxmlformats.org/presentationml/2006/ole">
            <mc:AlternateContent xmlns:mc="http://schemas.openxmlformats.org/markup-compatibility/2006">
              <mc:Choice xmlns:v="urn:schemas-microsoft-com:vml" Requires="v">
                <p:oleObj spid="_x0000_s3079" name="" r:id="rId3" imgW="5487670" imgH="3432175" progId="Word.Document.8">
                  <p:embed/>
                </p:oleObj>
              </mc:Choice>
              <mc:Fallback>
                <p:oleObj name="" r:id="rId3" imgW="5487670" imgH="3432175" progId="Word.Document.8">
                  <p:embed/>
                  <p:pic>
                    <p:nvPicPr>
                      <p:cNvPr id="0" name="图片 3078"/>
                      <p:cNvPicPr/>
                      <p:nvPr/>
                    </p:nvPicPr>
                    <p:blipFill>
                      <a:blip r:embed="rId4"/>
                      <a:stretch>
                        <a:fillRect/>
                      </a:stretch>
                    </p:blipFill>
                    <p:spPr>
                      <a:xfrm>
                        <a:off x="1697038" y="2836863"/>
                        <a:ext cx="5283200" cy="3568700"/>
                      </a:xfrm>
                      <a:prstGeom prst="rect">
                        <a:avLst/>
                      </a:prstGeom>
                      <a:noFill/>
                      <a:ln w="38100">
                        <a:noFill/>
                        <a:miter/>
                      </a:ln>
                    </p:spPr>
                  </p:pic>
                </p:oleObj>
              </mc:Fallback>
            </mc:AlternateContent>
          </a:graphicData>
        </a:graphic>
      </p:graphicFrame>
      <p:sp>
        <p:nvSpPr>
          <p:cNvPr id="14340" name="文本框 6"/>
          <p:cNvSpPr txBox="1"/>
          <p:nvPr/>
        </p:nvSpPr>
        <p:spPr>
          <a:xfrm>
            <a:off x="7243763" y="2071688"/>
            <a:ext cx="592137" cy="1004887"/>
          </a:xfrm>
          <a:prstGeom prst="rect">
            <a:avLst/>
          </a:prstGeom>
          <a:noFill/>
          <a:ln w="9525">
            <a:noFill/>
          </a:ln>
        </p:spPr>
        <p:txBody>
          <a:bodyPr wrap="none" anchor="t">
            <a:spAutoFit/>
          </a:bodyPr>
          <a:p>
            <a:r>
              <a:rPr lang="en-US" altLang="zh-CN">
                <a:latin typeface="Arial" panose="020B0604020202020204" pitchFamily="34" charset="0"/>
                <a:ea typeface="宋体" panose="02010600030101010101" pitchFamily="2" charset="-122"/>
              </a:rPr>
              <a:t>Rice</a:t>
            </a:r>
            <a:endParaRPr lang="en-US" altLang="zh-CN">
              <a:latin typeface="Arial" panose="020B0604020202020204" pitchFamily="34" charset="0"/>
              <a:ea typeface="宋体" panose="02010600030101010101" pitchFamily="2" charset="-122"/>
            </a:endParaRPr>
          </a:p>
          <a:p>
            <a:endParaRPr lang="en-US" altLang="zh-CN">
              <a:latin typeface="Arial" panose="020B0604020202020204" pitchFamily="34" charset="0"/>
              <a:ea typeface="宋体" panose="02010600030101010101" pitchFamily="2" charset="-122"/>
            </a:endParaRPr>
          </a:p>
          <a:p>
            <a:endParaRPr lang="en-US" altLang="zh-CN">
              <a:latin typeface="Arial" panose="020B0604020202020204" pitchFamily="34" charset="0"/>
              <a:ea typeface="宋体" panose="02010600030101010101" pitchFamily="2" charset="-122"/>
            </a:endParaRPr>
          </a:p>
          <a:p>
            <a:endParaRPr lang="en-US" altLang="zh-CN">
              <a:latin typeface="Arial" panose="020B0604020202020204" pitchFamily="34" charset="0"/>
              <a:ea typeface="宋体" panose="02010600030101010101" pitchFamily="2" charset="-122"/>
            </a:endParaRPr>
          </a:p>
          <a:p>
            <a:endParaRPr lang="en-US" altLang="zh-CN">
              <a:latin typeface="Arial" panose="020B0604020202020204" pitchFamily="34" charset="0"/>
              <a:ea typeface="宋体" panose="02010600030101010101" pitchFamily="2" charset="-122"/>
            </a:endParaRPr>
          </a:p>
          <a:p>
            <a:r>
              <a:rPr lang="en-US" altLang="zh-CN">
                <a:latin typeface="Arial" panose="020B0604020202020204" pitchFamily="34" charset="0"/>
                <a:ea typeface="宋体" panose="02010600030101010101" pitchFamily="2" charset="-122"/>
              </a:rPr>
              <a:t>Human</a:t>
            </a:r>
            <a:endParaRPr lang="en-US" altLang="zh-CN">
              <a:latin typeface="Arial" panose="020B0604020202020204" pitchFamily="34" charset="0"/>
              <a:ea typeface="宋体" panose="02010600030101010101" pitchFamily="2"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对象 1"/>
          <p:cNvGraphicFramePr/>
          <p:nvPr/>
        </p:nvGraphicFramePr>
        <p:xfrm>
          <a:off x="1062355" y="665480"/>
          <a:ext cx="7276465" cy="5627370"/>
        </p:xfrm>
        <a:graphic>
          <a:graphicData uri="http://schemas.openxmlformats.org/presentationml/2006/ole">
            <mc:AlternateContent xmlns:mc="http://schemas.openxmlformats.org/markup-compatibility/2006">
              <mc:Choice xmlns:v="urn:schemas-microsoft-com:vml" Requires="v">
                <p:oleObj spid="_x0000_s3" name="" r:id="rId1" imgW="9819640" imgH="10677525" progId="Paint.Picture">
                  <p:embed/>
                </p:oleObj>
              </mc:Choice>
              <mc:Fallback>
                <p:oleObj name="" r:id="rId1" imgW="9819640" imgH="10677525" progId="Paint.Picture">
                  <p:embed/>
                  <p:pic>
                    <p:nvPicPr>
                      <p:cNvPr id="0" name="图片 2"/>
                      <p:cNvPicPr/>
                      <p:nvPr/>
                    </p:nvPicPr>
                    <p:blipFill>
                      <a:blip r:embed="rId2"/>
                      <a:stretch>
                        <a:fillRect/>
                      </a:stretch>
                    </p:blipFill>
                    <p:spPr>
                      <a:xfrm>
                        <a:off x="1062355" y="665480"/>
                        <a:ext cx="7276465" cy="5627370"/>
                      </a:xfrm>
                      <a:prstGeom prst="rect">
                        <a:avLst/>
                      </a:prstGeom>
                    </p:spPr>
                  </p:pic>
                </p:oleObj>
              </mc:Fallback>
            </mc:AlternateContent>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4993" name="标题 1"/>
          <p:cNvSpPr>
            <a:spLocks noGrp="1"/>
          </p:cNvSpPr>
          <p:nvPr>
            <p:ph type="title"/>
          </p:nvPr>
        </p:nvSpPr>
        <p:spPr>
          <a:xfrm>
            <a:off x="611188" y="908050"/>
            <a:ext cx="8207375" cy="1143000"/>
          </a:xfrm>
        </p:spPr>
        <p:txBody>
          <a:bodyPr wrap="square" lIns="91440" tIns="45720" rIns="91440" bIns="45720" anchor="ctr"/>
          <a:p>
            <a:r>
              <a:rPr lang="en-US" altLang="zh-CN" b="1" i="1" dirty="0"/>
              <a:t>4.4 Genome-wide expression profiling</a:t>
            </a:r>
            <a:br>
              <a:rPr lang="en-US" altLang="zh-CN" b="1" i="1" dirty="0"/>
            </a:br>
            <a:endParaRPr lang="zh-CN" altLang="en-US" b="1" dirty="0"/>
          </a:p>
        </p:txBody>
      </p:sp>
      <p:sp>
        <p:nvSpPr>
          <p:cNvPr id="84994" name="内容占位符 2"/>
          <p:cNvSpPr>
            <a:spLocks noGrp="1"/>
          </p:cNvSpPr>
          <p:nvPr>
            <p:ph idx="1"/>
          </p:nvPr>
        </p:nvSpPr>
        <p:spPr>
          <a:xfrm>
            <a:off x="684213" y="2276475"/>
            <a:ext cx="7772400" cy="4114800"/>
          </a:xfrm>
        </p:spPr>
        <p:txBody>
          <a:bodyPr wrap="square" lIns="91440" tIns="45720" rIns="91440" bIns="45720" anchor="t"/>
          <a:p>
            <a:r>
              <a:rPr lang="fr-FR" altLang="zh-CN" dirty="0">
                <a:solidFill>
                  <a:srgbClr val="00CC99"/>
                </a:solidFill>
              </a:rPr>
              <a:t>See PPT « Transcriptome (RNA-Seq) and annotation »</a:t>
            </a:r>
            <a:endParaRPr lang="zh-CN"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7" name="标题 1"/>
          <p:cNvSpPr>
            <a:spLocks noGrp="1"/>
          </p:cNvSpPr>
          <p:nvPr>
            <p:ph type="title"/>
          </p:nvPr>
        </p:nvSpPr>
        <p:spPr/>
        <p:txBody>
          <a:bodyPr wrap="square" lIns="91440" tIns="45720" rIns="91440" bIns="45720" anchor="ctr"/>
          <a:p>
            <a:r>
              <a:rPr lang="en-US" altLang="zh-CN" b="1" i="1" dirty="0"/>
              <a:t>4.6 Organism finding in DNA samples</a:t>
            </a:r>
            <a:endParaRPr lang="zh-CN" altLang="en-US" dirty="0"/>
          </a:p>
        </p:txBody>
      </p:sp>
      <p:sp>
        <p:nvSpPr>
          <p:cNvPr id="86018" name="内容占位符 2"/>
          <p:cNvSpPr>
            <a:spLocks noGrp="1"/>
          </p:cNvSpPr>
          <p:nvPr>
            <p:ph idx="1"/>
          </p:nvPr>
        </p:nvSpPr>
        <p:spPr/>
        <p:txBody>
          <a:bodyPr wrap="square" lIns="91440" tIns="45720" rIns="91440" bIns="45720" anchor="t"/>
          <a:p>
            <a:r>
              <a:rPr lang="en-US" altLang="zh-CN" b="1" dirty="0"/>
              <a:t>A $1 Million Algorithm Challenge</a:t>
            </a:r>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vert="horz" wrap="square" lIns="91440" tIns="45720" rIns="91440" bIns="45720" numCol="1" anchor="ctr" anchorCtr="0" compatLnSpc="1">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en-US" altLang="zh-CN" sz="4400" b="1" i="0" u="none" strike="noStrike" kern="0" cap="none" spc="0" normalizeH="0" baseline="0" noProof="0" dirty="0" smtClean="0">
                <a:ln>
                  <a:noFill/>
                </a:ln>
                <a:solidFill>
                  <a:schemeClr val="tx2"/>
                </a:solidFill>
                <a:effectLst/>
                <a:uLnTx/>
                <a:uFillTx/>
                <a:latin typeface="+mj-lt"/>
                <a:ea typeface="+mj-ea"/>
                <a:cs typeface="+mj-cs"/>
              </a:rPr>
              <a:t>DTRA/SCC-WMD Announces $1 Million Algorithm Challenge Winner </a:t>
            </a:r>
            <a:br>
              <a:rPr kumimoji="1" lang="en-US" altLang="zh-CN" sz="4400" b="1" i="0" u="none" strike="noStrike" kern="0" cap="none" spc="0" normalizeH="0" baseline="0" noProof="0" dirty="0" smtClean="0">
                <a:ln>
                  <a:noFill/>
                </a:ln>
                <a:solidFill>
                  <a:schemeClr val="tx2"/>
                </a:solidFill>
                <a:effectLst/>
                <a:uLnTx/>
                <a:uFillTx/>
                <a:latin typeface="+mj-lt"/>
                <a:ea typeface="+mj-ea"/>
                <a:cs typeface="+mj-cs"/>
              </a:rPr>
            </a:br>
            <a:r>
              <a:rPr kumimoji="1" lang="en-US" altLang="zh-CN" sz="1800" b="1" i="0" u="none" strike="noStrike" kern="0" cap="none" spc="0" normalizeH="0" baseline="0" noProof="0" dirty="0" smtClean="0">
                <a:ln>
                  <a:noFill/>
                </a:ln>
                <a:solidFill>
                  <a:schemeClr val="tx2"/>
                </a:solidFill>
                <a:effectLst/>
                <a:uLnTx/>
                <a:uFillTx/>
                <a:latin typeface="+mj-lt"/>
                <a:ea typeface="+mj-ea"/>
                <a:cs typeface="+mj-cs"/>
              </a:rPr>
              <a:t>The winner of DTRA/SCC-WMD’s most recent initiative, “The DTRA Algorithm Challenge” was recently announced by the agency</a:t>
            </a:r>
            <a:br>
              <a:rPr kumimoji="1" lang="en-US" altLang="zh-CN" sz="4400" b="1" i="0" u="none" strike="noStrike" kern="0" cap="none" spc="0" normalizeH="0" baseline="0" noProof="0" dirty="0" smtClean="0">
                <a:ln>
                  <a:noFill/>
                </a:ln>
                <a:solidFill>
                  <a:schemeClr val="tx2"/>
                </a:solidFill>
                <a:effectLst/>
                <a:uLnTx/>
                <a:uFillTx/>
                <a:latin typeface="+mj-lt"/>
                <a:ea typeface="+mj-ea"/>
                <a:cs typeface="+mj-cs"/>
              </a:rPr>
            </a:br>
            <a:endParaRPr kumimoji="1" lang="zh-CN" alt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87042" name="副标题 2"/>
          <p:cNvSpPr>
            <a:spLocks noGrp="1"/>
          </p:cNvSpPr>
          <p:nvPr>
            <p:ph type="subTitle" idx="1"/>
          </p:nvPr>
        </p:nvSpPr>
        <p:spPr/>
        <p:txBody>
          <a:bodyPr wrap="square" lIns="91440" tIns="45720" rIns="91440" bIns="45720" anchor="t"/>
          <a:p>
            <a:pPr>
              <a:buSzPct val="110000"/>
            </a:pPr>
            <a:endParaRPr kumimoji="1" lang="zh-CN" altLang="en-US" dirty="0">
              <a:latin typeface="+mn-lt"/>
              <a:ea typeface="+mn-ea"/>
              <a:cs typeface="+mn-cs"/>
            </a:endParaRPr>
          </a:p>
        </p:txBody>
      </p:sp>
      <p:pic>
        <p:nvPicPr>
          <p:cNvPr id="87043" name="图片 3" descr="gI_63941_dtra_seal.png"/>
          <p:cNvPicPr>
            <a:picLocks noChangeAspect="1"/>
          </p:cNvPicPr>
          <p:nvPr/>
        </p:nvPicPr>
        <p:blipFill>
          <a:blip r:embed="rId1"/>
          <a:stretch>
            <a:fillRect/>
          </a:stretch>
        </p:blipFill>
        <p:spPr>
          <a:xfrm>
            <a:off x="3419475" y="3716338"/>
            <a:ext cx="2381250" cy="2382837"/>
          </a:xfrm>
          <a:prstGeom prst="rect">
            <a:avLst/>
          </a:prstGeom>
          <a:noFill/>
          <a:ln w="9525">
            <a:noFill/>
          </a:ln>
        </p:spPr>
      </p:pic>
      <p:sp>
        <p:nvSpPr>
          <p:cNvPr id="87044" name="矩形 4"/>
          <p:cNvSpPr/>
          <p:nvPr/>
        </p:nvSpPr>
        <p:spPr>
          <a:xfrm>
            <a:off x="6156325" y="5876925"/>
            <a:ext cx="2282825" cy="646113"/>
          </a:xfrm>
          <a:prstGeom prst="rect">
            <a:avLst/>
          </a:prstGeom>
          <a:noFill/>
          <a:ln w="9525">
            <a:noFill/>
          </a:ln>
        </p:spPr>
        <p:txBody>
          <a:bodyPr wrap="none" anchor="t">
            <a:spAutoFit/>
          </a:bodyPr>
          <a:p>
            <a:r>
              <a:rPr lang="en-US" altLang="zh-CN" dirty="0">
                <a:latin typeface="Arial" panose="020B0604020202020204" pitchFamily="34" charset="0"/>
                <a:ea typeface="宋体" panose="02010600030101010101" pitchFamily="2" charset="-122"/>
              </a:rPr>
              <a:t>http://www.dtra.mil</a:t>
            </a:r>
            <a:endParaRPr lang="en-US" altLang="zh-CN" dirty="0">
              <a:latin typeface="Arial" panose="020B0604020202020204" pitchFamily="34" charset="0"/>
              <a:ea typeface="宋体" panose="02010600030101010101" pitchFamily="2" charset="-122"/>
            </a:endParaRPr>
          </a:p>
          <a:p>
            <a:r>
              <a:rPr lang="en-US" altLang="zh-CN" dirty="0">
                <a:latin typeface="Arial" panose="020B0604020202020204" pitchFamily="34" charset="0"/>
                <a:ea typeface="宋体" panose="02010600030101010101" pitchFamily="2" charset="-122"/>
              </a:rPr>
              <a:t>www.innocentive.com</a:t>
            </a:r>
            <a:endParaRPr lang="zh-CN" altLang="en-US" dirty="0">
              <a:latin typeface="Arial" panose="020B0604020202020204" pitchFamily="34" charset="0"/>
              <a:ea typeface="宋体" panose="02010600030101010101" pitchFamily="2" charset="-122"/>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vert="horz" wrap="square" lIns="91440" tIns="45720" rIns="91440" bIns="45720" numCol="1" anchor="ctr" anchorCtr="0" compatLnSpc="1">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en-US" altLang="zh-CN" sz="4400" b="1" i="0" u="none" strike="noStrike" kern="0" cap="none" spc="0" normalizeH="0" baseline="0" noProof="0" dirty="0" smtClean="0">
                <a:ln>
                  <a:noFill/>
                </a:ln>
                <a:solidFill>
                  <a:schemeClr val="tx2"/>
                </a:solidFill>
                <a:effectLst/>
                <a:uLnTx/>
                <a:uFillTx/>
                <a:latin typeface="+mj-lt"/>
                <a:ea typeface="+mj-ea"/>
                <a:cs typeface="+mj-cs"/>
              </a:rPr>
              <a:t>“The DTRA Algorithm Challenge”</a:t>
            </a:r>
            <a:endParaRPr kumimoji="1" lang="en-US" altLang="zh-CN" sz="4400" b="1" i="0" u="none" strike="noStrike" kern="0" cap="none" spc="0" normalizeH="0" baseline="0" noProof="0" dirty="0">
              <a:ln>
                <a:noFill/>
              </a:ln>
              <a:solidFill>
                <a:schemeClr val="tx2"/>
              </a:solidFill>
              <a:effectLst/>
              <a:uLnTx/>
              <a:uFillTx/>
              <a:latin typeface="+mj-lt"/>
              <a:ea typeface="+mj-ea"/>
              <a:cs typeface="+mj-cs"/>
            </a:endParaRPr>
          </a:p>
        </p:txBody>
      </p:sp>
      <p:sp>
        <p:nvSpPr>
          <p:cNvPr id="3" name="内容占位符 2"/>
          <p:cNvSpPr>
            <a:spLocks noGrp="1"/>
          </p:cNvSpPr>
          <p:nvPr>
            <p:ph idx="1"/>
          </p:nvPr>
        </p:nvSpPr>
        <p:spPr/>
        <p:txBody>
          <a:bodyPr vert="horz" wrap="square" lIns="91440" tIns="45720" rIns="91440" bIns="45720" numCol="1" anchor="t" anchorCtr="0" compatLnSpc="1">
            <a:normAutofit fontScale="77500" lnSpcReduction="20000"/>
          </a:bodyPr>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The Algorithm Challenge was an open competition with a $1 million prize for the individual or team that developed an algorithm which can most rapidly and accurately characterize a complex clinical sample based solely on raw DNA sequence data. </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This particular algorithm challenge focuses on using DNA sequence data in identifying pathogens in complex mixtures from clinical samples. By using sequencing as a diagnostic tool for infectious disease, the </a:t>
            </a:r>
            <a:r>
              <a:rPr kumimoji="1" lang="en-US" altLang="zh-CN" sz="3200" b="0" i="0" u="none" strike="noStrike" kern="0" cap="none" spc="0" normalizeH="0" baseline="0" noProof="0" dirty="0" err="1" smtClean="0">
                <a:ln>
                  <a:noFill/>
                </a:ln>
                <a:solidFill>
                  <a:schemeClr val="tx1"/>
                </a:solidFill>
                <a:effectLst/>
                <a:uLnTx/>
                <a:uFillTx/>
                <a:latin typeface="+mn-lt"/>
                <a:ea typeface="+mn-ea"/>
                <a:cs typeface="+mn-cs"/>
              </a:rPr>
              <a:t>DoD</a:t>
            </a: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 will eventually have the ability to diagnose a larger number of threats (known and unknown) than ever before</a:t>
            </a:r>
            <a:endParaRPr kumimoji="1" lang="zh-CN" alt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0113" name="标题 1"/>
          <p:cNvSpPr>
            <a:spLocks noGrp="1"/>
          </p:cNvSpPr>
          <p:nvPr>
            <p:ph type="title"/>
          </p:nvPr>
        </p:nvSpPr>
        <p:spPr>
          <a:xfrm>
            <a:off x="468313" y="549275"/>
            <a:ext cx="8229600" cy="1143000"/>
          </a:xfrm>
        </p:spPr>
        <p:txBody>
          <a:bodyPr wrap="square" lIns="91440" tIns="45720" rIns="91440" bIns="45720" anchor="ctr"/>
          <a:p>
            <a:r>
              <a:rPr lang="en-US" altLang="zh-CN" sz="2800" b="1" dirty="0"/>
              <a:t>The Challenge winner: individual- or team-developed algorithm that best meets the following criteria </a:t>
            </a:r>
            <a:br>
              <a:rPr lang="en-US" altLang="zh-CN" sz="2800" b="1" dirty="0"/>
            </a:br>
            <a:endParaRPr lang="zh-CN" altLang="en-US" sz="2800" b="1" dirty="0"/>
          </a:p>
        </p:txBody>
      </p:sp>
      <p:sp>
        <p:nvSpPr>
          <p:cNvPr id="3" name="内容占位符 2"/>
          <p:cNvSpPr>
            <a:spLocks noGrp="1"/>
          </p:cNvSpPr>
          <p:nvPr>
            <p:ph idx="1"/>
          </p:nvPr>
        </p:nvSpPr>
        <p:spPr/>
        <p:txBody>
          <a:bodyPr vert="horz" wrap="square" lIns="91440" tIns="45720" rIns="91440" bIns="45720" numCol="1" anchor="t" anchorCtr="0" compatLnSpc="1">
            <a:normAutofit fontScale="77500" lnSpcReduction="20000"/>
          </a:bodyPr>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Assesses the data, however complete or limited</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Provides the best possible characterization of the sample</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Identifies and quantifies all components when possible</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Speculates (with probability and justification) when positive ID is not possible</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Makes recommendations for further analysis </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Does not rely on an expert user</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Requires little overhead</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Is fast</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1" name="标题 1"/>
          <p:cNvSpPr>
            <a:spLocks noGrp="1"/>
          </p:cNvSpPr>
          <p:nvPr>
            <p:ph type="title"/>
          </p:nvPr>
        </p:nvSpPr>
        <p:spPr/>
        <p:txBody>
          <a:bodyPr wrap="square" lIns="91440" tIns="45720" rIns="91440" bIns="45720" anchor="ctr"/>
          <a:p>
            <a:r>
              <a:rPr lang="en-US" altLang="zh-CN" b="1" dirty="0"/>
              <a:t>Details about the challenge</a:t>
            </a:r>
            <a:endParaRPr lang="zh-CN" altLang="en-US" b="1" dirty="0"/>
          </a:p>
        </p:txBody>
      </p:sp>
      <p:sp>
        <p:nvSpPr>
          <p:cNvPr id="3" name="内容占位符 2"/>
          <p:cNvSpPr>
            <a:spLocks noGrp="1"/>
          </p:cNvSpPr>
          <p:nvPr>
            <p:ph idx="1"/>
          </p:nvPr>
        </p:nvSpPr>
        <p:spPr/>
        <p:txBody>
          <a:bodyPr vert="horz" wrap="square" lIns="91440" tIns="45720" rIns="91440" bIns="45720" numCol="1" anchor="t" anchorCtr="0" compatLnSpc="1">
            <a:normAutofit fontScale="40000" lnSpcReduction="20000"/>
          </a:bodyPr>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5100" b="1" i="0" u="none" strike="noStrike" kern="0" cap="none" spc="0" normalizeH="0" baseline="0" noProof="0" dirty="0" smtClean="0">
                <a:ln>
                  <a:noFill/>
                </a:ln>
                <a:solidFill>
                  <a:schemeClr val="tx1"/>
                </a:solidFill>
                <a:effectLst/>
                <a:uLnTx/>
                <a:uFillTx/>
                <a:latin typeface="+mn-lt"/>
                <a:ea typeface="+mn-ea"/>
                <a:cs typeface="+mn-cs"/>
              </a:rPr>
              <a:t>This Challenge seeks innovative algorithms to analyze samples that contain mixed segments of genetic sequence from next-generation sequencing instruments and report the identities of each organism represented in the sample and characterization of all non-host organisms.  Technical details and requirements are available in the full description. </a:t>
            </a:r>
            <a:endParaRPr kumimoji="1" lang="en-US" altLang="zh-CN" sz="5100" b="1"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800" b="0" i="0" u="none" strike="noStrike" kern="0" cap="none" spc="0" normalizeH="0" baseline="0" noProof="0" dirty="0" smtClean="0">
                <a:ln>
                  <a:noFill/>
                </a:ln>
                <a:solidFill>
                  <a:schemeClr val="tx1"/>
                </a:solidFill>
                <a:effectLst/>
                <a:uLnTx/>
                <a:uFillTx/>
                <a:latin typeface="+mn-lt"/>
                <a:ea typeface="+mn-ea"/>
                <a:cs typeface="+mn-cs"/>
              </a:rPr>
              <a:t>Submissions to the Challenge must include the following: </a:t>
            </a:r>
            <a:endParaRPr kumimoji="1" lang="en-US" altLang="zh-CN" sz="3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800" b="1" i="0" u="none" strike="noStrike" kern="0" cap="none" spc="0" normalizeH="0" baseline="0" noProof="0" dirty="0" smtClean="0">
                <a:ln>
                  <a:noFill/>
                </a:ln>
                <a:solidFill>
                  <a:schemeClr val="tx1"/>
                </a:solidFill>
                <a:effectLst/>
                <a:uLnTx/>
                <a:uFillTx/>
                <a:latin typeface="+mn-lt"/>
                <a:ea typeface="+mn-ea"/>
                <a:cs typeface="+mn-cs"/>
              </a:rPr>
              <a:t>A detailed description </a:t>
            </a:r>
            <a:r>
              <a:rPr kumimoji="1" lang="en-US" altLang="zh-CN" sz="3800" b="0" i="0" u="none" strike="noStrike" kern="0" cap="none" spc="0" normalizeH="0" baseline="0" noProof="0" dirty="0" smtClean="0">
                <a:ln>
                  <a:noFill/>
                </a:ln>
                <a:solidFill>
                  <a:schemeClr val="tx1"/>
                </a:solidFill>
                <a:effectLst/>
                <a:uLnTx/>
                <a:uFillTx/>
                <a:latin typeface="+mn-lt"/>
                <a:ea typeface="+mn-ea"/>
                <a:cs typeface="+mn-cs"/>
              </a:rPr>
              <a:t>of the proposed algorithm, and how it addresses each Technical Requirement listed in the Detailed Description of the Challenge.  The project documentation should be include a well-articulated rationale, and be supported by relevant references. </a:t>
            </a:r>
            <a:endParaRPr kumimoji="1" lang="en-US" altLang="zh-CN" sz="3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800" b="1" i="0" u="none" strike="noStrike" kern="0" cap="none" spc="0" normalizeH="0" baseline="0" noProof="0" dirty="0" smtClean="0">
                <a:ln>
                  <a:noFill/>
                </a:ln>
                <a:solidFill>
                  <a:schemeClr val="tx1"/>
                </a:solidFill>
                <a:effectLst/>
                <a:uLnTx/>
                <a:uFillTx/>
                <a:latin typeface="+mn-lt"/>
                <a:ea typeface="+mn-ea"/>
                <a:cs typeface="+mn-cs"/>
              </a:rPr>
              <a:t>Source code </a:t>
            </a:r>
            <a:r>
              <a:rPr kumimoji="1" lang="en-US" altLang="zh-CN" sz="3800" b="0" i="0" u="none" strike="noStrike" kern="0" cap="none" spc="0" normalizeH="0" baseline="0" noProof="0" dirty="0" smtClean="0">
                <a:ln>
                  <a:noFill/>
                </a:ln>
                <a:solidFill>
                  <a:schemeClr val="tx1"/>
                </a:solidFill>
                <a:effectLst/>
                <a:uLnTx/>
                <a:uFillTx/>
                <a:latin typeface="+mn-lt"/>
                <a:ea typeface="+mn-ea"/>
                <a:cs typeface="+mn-cs"/>
              </a:rPr>
              <a:t>implementing the proposed algorithm.  Include all dependencies, packages, databases, documentation, and information to generate test results by Seeker.   </a:t>
            </a:r>
            <a:endParaRPr kumimoji="1" lang="en-US" altLang="zh-CN" sz="3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en-US" altLang="zh-CN" sz="3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800" b="0" i="0" u="none" strike="noStrike" kern="0" cap="none" spc="0" normalizeH="0" baseline="0" noProof="0" dirty="0" smtClean="0">
                <a:ln>
                  <a:noFill/>
                </a:ln>
                <a:solidFill>
                  <a:schemeClr val="tx1"/>
                </a:solidFill>
                <a:effectLst/>
                <a:uLnTx/>
                <a:uFillTx/>
                <a:latin typeface="+mn-lt"/>
                <a:ea typeface="+mn-ea"/>
                <a:cs typeface="+mn-cs"/>
              </a:rPr>
              <a:t>The award is contingent upon evaluation and validation of the submitted Solutions by the Seeker.  During the evaluation period, the Seeker will validate top-scoring submissions using additional data similar to the test data provided in the Challenge. </a:t>
            </a:r>
            <a:endParaRPr kumimoji="1" lang="en-US" altLang="zh-CN" sz="3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dirty="0">
              <a:ln>
                <a:noFill/>
              </a:ln>
              <a:solidFill>
                <a:schemeClr val="tx1"/>
              </a:solidFill>
              <a:effectLst/>
              <a:uLnTx/>
              <a:uFillTx/>
              <a:latin typeface="+mn-lt"/>
              <a:ea typeface="+mn-ea"/>
              <a:cs typeface="+mn-cs"/>
            </a:endParaRPr>
          </a:p>
        </p:txBody>
      </p:sp>
      <p:pic>
        <p:nvPicPr>
          <p:cNvPr id="92163" name="图片 3" descr="ic9933138_2.jpg"/>
          <p:cNvPicPr>
            <a:picLocks noChangeAspect="1"/>
          </p:cNvPicPr>
          <p:nvPr/>
        </p:nvPicPr>
        <p:blipFill>
          <a:blip r:embed="rId1"/>
          <a:stretch>
            <a:fillRect/>
          </a:stretch>
        </p:blipFill>
        <p:spPr>
          <a:xfrm>
            <a:off x="7245350" y="5732463"/>
            <a:ext cx="828675" cy="830262"/>
          </a:xfrm>
          <a:prstGeom prst="rect">
            <a:avLst/>
          </a:prstGeom>
          <a:noFill/>
          <a:ln w="9525">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5" name="标题 1"/>
          <p:cNvSpPr>
            <a:spLocks noGrp="1"/>
          </p:cNvSpPr>
          <p:nvPr>
            <p:ph type="title"/>
          </p:nvPr>
        </p:nvSpPr>
        <p:spPr/>
        <p:txBody>
          <a:bodyPr wrap="square" lIns="91440" tIns="45720" rIns="91440" bIns="45720" anchor="ctr"/>
          <a:p>
            <a:r>
              <a:rPr lang="en-US" altLang="zh-CN" dirty="0"/>
              <a:t>From </a:t>
            </a:r>
            <a:r>
              <a:rPr lang="en-US" altLang="zh-CN" i="1" dirty="0"/>
              <a:t>Science</a:t>
            </a:r>
            <a:endParaRPr lang="zh-CN" altLang="en-US" i="1" dirty="0"/>
          </a:p>
        </p:txBody>
      </p:sp>
      <p:sp>
        <p:nvSpPr>
          <p:cNvPr id="93186" name="内容占位符 2"/>
          <p:cNvSpPr>
            <a:spLocks noGrp="1"/>
          </p:cNvSpPr>
          <p:nvPr>
            <p:ph idx="1"/>
          </p:nvPr>
        </p:nvSpPr>
        <p:spPr/>
        <p:txBody>
          <a:bodyPr wrap="square" lIns="91440" tIns="45720" rIns="91440" bIns="45720" anchor="t"/>
          <a:p>
            <a:r>
              <a:rPr lang="en-US" altLang="zh-CN" dirty="0"/>
              <a:t>Find a radically faster and more accurate way to identify the species and genes in raw DNA. As DNA sequencing becomes faster and cheaper, DTRA hopes that the challenge will inspire a highly accurate program to detect potentially dangerous organisms in DNA samples in under an hour—a vast improvement over today's capabilities</a:t>
            </a:r>
            <a:endParaRPr lang="en-US" altLang="zh-CN" dirty="0"/>
          </a:p>
          <a:p>
            <a:endParaRPr lang="zh-CN"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4209" name="标题 1"/>
          <p:cNvSpPr>
            <a:spLocks noGrp="1"/>
          </p:cNvSpPr>
          <p:nvPr>
            <p:ph type="title"/>
          </p:nvPr>
        </p:nvSpPr>
        <p:spPr/>
        <p:txBody>
          <a:bodyPr wrap="square" lIns="91440" tIns="45720" rIns="91440" bIns="45720" anchor="ctr"/>
          <a:p>
            <a:endParaRPr lang="zh-CN" altLang="en-US" dirty="0"/>
          </a:p>
        </p:txBody>
      </p:sp>
      <p:sp>
        <p:nvSpPr>
          <p:cNvPr id="94210" name="内容占位符 2"/>
          <p:cNvSpPr>
            <a:spLocks noGrp="1"/>
          </p:cNvSpPr>
          <p:nvPr>
            <p:ph idx="1"/>
          </p:nvPr>
        </p:nvSpPr>
        <p:spPr>
          <a:xfrm>
            <a:off x="468313" y="188913"/>
            <a:ext cx="8229600" cy="4525962"/>
          </a:xfrm>
        </p:spPr>
        <p:txBody>
          <a:bodyPr wrap="square" lIns="91440" tIns="45720" rIns="91440" bIns="45720" anchor="t"/>
          <a:p>
            <a:r>
              <a:rPr lang="en-US" altLang="zh-CN" sz="2800" dirty="0"/>
              <a:t>For participants, competing requires a high-risk investment of time up front, but it also eliminates the traditional barriers of the grant process. "Having the skill to actually solve something and having the skill to write a proposal to get the money—they're two different skill sets," says Daniel Huson, a bioinformaticist at the University of Tübingen in Germany, whose team is among the qualifiers. Enticed by the million-dollar prize, roughly 2700 people signed up for the challenge, about half of them from the United States, and 103 of these submitted work. Huson and his teammates dropped everything to devote 17-hour days to the project, but he says that the atmosphere was exhilarating and the goal worthwhile.</a:t>
            </a:r>
            <a:endParaRPr lang="en-US" altLang="zh-CN" sz="2800" dirty="0"/>
          </a:p>
          <a:p>
            <a:endParaRPr lang="zh-CN" altLang="en-US" sz="2800"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5233" name="标题 1"/>
          <p:cNvSpPr>
            <a:spLocks noGrp="1"/>
          </p:cNvSpPr>
          <p:nvPr>
            <p:ph type="title"/>
          </p:nvPr>
        </p:nvSpPr>
        <p:spPr/>
        <p:txBody>
          <a:bodyPr wrap="square" lIns="91440" tIns="45720" rIns="91440" bIns="45720" anchor="ctr"/>
          <a:p>
            <a:endParaRPr lang="zh-CN" altLang="en-US" dirty="0"/>
          </a:p>
        </p:txBody>
      </p:sp>
      <p:sp>
        <p:nvSpPr>
          <p:cNvPr id="3" name="内容占位符 2"/>
          <p:cNvSpPr>
            <a:spLocks noGrp="1"/>
          </p:cNvSpPr>
          <p:nvPr>
            <p:ph idx="1"/>
          </p:nvPr>
        </p:nvSpPr>
        <p:spPr/>
        <p:txBody>
          <a:bodyPr vert="horz" wrap="square" lIns="91440" tIns="45720" rIns="91440" bIns="45720" numCol="1" anchor="t" anchorCtr="0" compatLnSpc="1">
            <a:normAutofit fontScale="85000" lnSpcReduction="20000"/>
          </a:bodyPr>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Challenge beginning 13-Feb,2013</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2700 signed as solvers; 103 submitted their works</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3 teams were selected in the final round</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A team led by bioinformatics researcher Daniel </a:t>
            </a:r>
            <a:r>
              <a:rPr kumimoji="1" lang="en-US" altLang="zh-CN" sz="3200" b="0" i="0" u="none" strike="noStrike" kern="0" cap="none" spc="0" normalizeH="0" baseline="0" noProof="0" dirty="0" err="1" smtClean="0">
                <a:ln>
                  <a:noFill/>
                </a:ln>
                <a:solidFill>
                  <a:schemeClr val="tx1"/>
                </a:solidFill>
                <a:effectLst/>
                <a:uLnTx/>
                <a:uFillTx/>
                <a:latin typeface="+mn-lt"/>
                <a:ea typeface="+mn-ea"/>
                <a:cs typeface="+mn-cs"/>
              </a:rPr>
              <a:t>Huson</a:t>
            </a: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 at University of </a:t>
            </a:r>
            <a:r>
              <a:rPr kumimoji="1" lang="en-US" altLang="zh-CN" sz="3200" b="0" i="0" u="none" strike="noStrike" kern="0" cap="none" spc="0" normalizeH="0" baseline="0" noProof="0" dirty="0" err="1" smtClean="0">
                <a:ln>
                  <a:noFill/>
                </a:ln>
                <a:solidFill>
                  <a:schemeClr val="tx1"/>
                </a:solidFill>
                <a:effectLst/>
                <a:uLnTx/>
                <a:uFillTx/>
                <a:latin typeface="+mn-lt"/>
                <a:ea typeface="+mn-ea"/>
                <a:cs typeface="+mn-cs"/>
              </a:rPr>
              <a:t>Tuebingen</a:t>
            </a: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 won a $1 million Pentagon prize. </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Team </a:t>
            </a:r>
            <a:r>
              <a:rPr kumimoji="1" lang="en-US" altLang="zh-CN" sz="3200" b="0" i="0" u="none" strike="noStrike" kern="0" cap="none" spc="0" normalizeH="0" baseline="0" noProof="0" dirty="0" err="1" smtClean="0">
                <a:ln>
                  <a:noFill/>
                </a:ln>
                <a:solidFill>
                  <a:schemeClr val="tx1"/>
                </a:solidFill>
                <a:effectLst/>
                <a:uLnTx/>
                <a:uFillTx/>
                <a:latin typeface="+mn-lt"/>
                <a:ea typeface="+mn-ea"/>
                <a:cs typeface="+mn-cs"/>
              </a:rPr>
              <a:t>Huson</a:t>
            </a: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 members are: Daniel </a:t>
            </a:r>
            <a:r>
              <a:rPr kumimoji="1" lang="en-US" altLang="zh-CN" sz="3200" b="0" i="0" u="none" strike="noStrike" kern="0" cap="none" spc="0" normalizeH="0" baseline="0" noProof="0" dirty="0" err="1" smtClean="0">
                <a:ln>
                  <a:noFill/>
                </a:ln>
                <a:solidFill>
                  <a:schemeClr val="tx1"/>
                </a:solidFill>
                <a:effectLst/>
                <a:uLnTx/>
                <a:uFillTx/>
                <a:latin typeface="+mn-lt"/>
                <a:ea typeface="+mn-ea"/>
                <a:cs typeface="+mn-cs"/>
              </a:rPr>
              <a:t>Huson</a:t>
            </a: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 Benjamin </a:t>
            </a:r>
            <a:r>
              <a:rPr kumimoji="1" lang="en-US" altLang="zh-CN" sz="3200" b="0" i="0" u="none" strike="noStrike" kern="0" cap="none" spc="0" normalizeH="0" baseline="0" noProof="0" dirty="0" err="1" smtClean="0">
                <a:ln>
                  <a:noFill/>
                </a:ln>
                <a:solidFill>
                  <a:schemeClr val="tx1"/>
                </a:solidFill>
                <a:effectLst/>
                <a:uLnTx/>
                <a:uFillTx/>
                <a:latin typeface="+mn-lt"/>
                <a:ea typeface="+mn-ea"/>
                <a:cs typeface="+mn-cs"/>
              </a:rPr>
              <a:t>Buchfink</a:t>
            </a: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 and </a:t>
            </a:r>
            <a:r>
              <a:rPr kumimoji="1" lang="en-US" altLang="zh-CN" sz="3200" b="0" i="0" u="none" strike="noStrike" kern="0" cap="none" spc="0" normalizeH="0" baseline="0" noProof="0" dirty="0" err="1" smtClean="0">
                <a:ln>
                  <a:noFill/>
                </a:ln>
                <a:solidFill>
                  <a:schemeClr val="tx1"/>
                </a:solidFill>
                <a:effectLst/>
                <a:uLnTx/>
                <a:uFillTx/>
                <a:latin typeface="+mn-lt"/>
                <a:ea typeface="+mn-ea"/>
                <a:cs typeface="+mn-cs"/>
              </a:rPr>
              <a:t>Xie</a:t>
            </a: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 Chao</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A full report on the contest design and scoring would be released once the challenge was over</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en-US" altLang="zh-CN" sz="3200" b="0" i="0" u="none" strike="noStrike" kern="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标题 1"/>
          <p:cNvSpPr>
            <a:spLocks noGrp="1"/>
          </p:cNvSpPr>
          <p:nvPr>
            <p:ph type="title"/>
          </p:nvPr>
        </p:nvSpPr>
        <p:spPr/>
        <p:txBody>
          <a:bodyPr wrap="square" lIns="91440" tIns="45720" rIns="91440" bIns="45720" anchor="ctr"/>
          <a:p>
            <a:pPr eaLnBrk="1" hangingPunct="1"/>
            <a:r>
              <a:rPr lang="zh-CN" altLang="en-US" i="1" dirty="0">
                <a:latin typeface="Arial Black" panose="020B0A04020102020204" pitchFamily="34" charset="0"/>
                <a:ea typeface="Arial Unicode MS" panose="020B0604020202020204" pitchFamily="34" charset="-122"/>
              </a:rPr>
              <a:t>4.</a:t>
            </a:r>
            <a:r>
              <a:rPr lang="en-US" altLang="zh-CN" i="1" dirty="0">
                <a:latin typeface="Arial Black" panose="020B0A04020102020204" pitchFamily="34" charset="0"/>
                <a:ea typeface="Arial Unicode MS" panose="020B0604020202020204" pitchFamily="34" charset="-122"/>
              </a:rPr>
              <a:t>2</a:t>
            </a:r>
            <a:r>
              <a:rPr lang="zh-CN" altLang="en-US" i="1" dirty="0">
                <a:latin typeface="Arial Black" panose="020B0A04020102020204" pitchFamily="34" charset="0"/>
                <a:ea typeface="Arial Unicode MS" panose="020B0604020202020204" pitchFamily="34" charset="-122"/>
              </a:rPr>
              <a:t> </a:t>
            </a:r>
            <a:r>
              <a:rPr lang="en-US" altLang="zh-CN" i="1" dirty="0">
                <a:latin typeface="Arial Black" panose="020B0A04020102020204" pitchFamily="34" charset="0"/>
                <a:ea typeface="Arial Unicode MS" panose="020B0604020202020204" pitchFamily="34" charset="-122"/>
              </a:rPr>
              <a:t>Gene finding</a:t>
            </a:r>
            <a:endParaRPr lang="zh-CN" altLang="en-US" dirty="0"/>
          </a:p>
        </p:txBody>
      </p:sp>
      <p:sp>
        <p:nvSpPr>
          <p:cNvPr id="15362" name="内容占位符 2"/>
          <p:cNvSpPr>
            <a:spLocks noGrp="1"/>
          </p:cNvSpPr>
          <p:nvPr>
            <p:ph idx="1"/>
          </p:nvPr>
        </p:nvSpPr>
        <p:spPr>
          <a:xfrm>
            <a:off x="685800" y="2171700"/>
            <a:ext cx="7772400" cy="4114800"/>
          </a:xfrm>
        </p:spPr>
        <p:txBody>
          <a:bodyPr wrap="square" lIns="91440" tIns="45720" rIns="91440" bIns="45720" anchor="t"/>
          <a:p>
            <a:pPr eaLnBrk="1" hangingPunct="1"/>
            <a:r>
              <a:rPr lang="zh-CN" altLang="en-US" sz="3600" i="1" dirty="0">
                <a:solidFill>
                  <a:schemeClr val="tx2"/>
                </a:solidFill>
                <a:latin typeface="Arial" panose="020B0604020202020204" pitchFamily="34" charset="0"/>
              </a:rPr>
              <a:t>4.1  </a:t>
            </a:r>
            <a:r>
              <a:rPr lang="en-US" altLang="zh-CN" sz="3600" i="1" dirty="0">
                <a:solidFill>
                  <a:schemeClr val="tx2"/>
                </a:solidFill>
                <a:latin typeface="Arial" panose="020B0604020202020204" pitchFamily="34" charset="0"/>
              </a:rPr>
              <a:t>Introduction</a:t>
            </a:r>
            <a:endParaRPr lang="en-US" altLang="zh-CN" sz="3600" i="1" dirty="0">
              <a:solidFill>
                <a:schemeClr val="tx2"/>
              </a:solidFill>
              <a:latin typeface="Arial" panose="020B0604020202020204" pitchFamily="34" charset="0"/>
            </a:endParaRPr>
          </a:p>
          <a:p>
            <a:pPr eaLnBrk="1" hangingPunct="1"/>
            <a:endParaRPr lang="en-US" altLang="zh-CN" sz="3600" i="1" dirty="0">
              <a:solidFill>
                <a:schemeClr val="tx2"/>
              </a:solidFill>
              <a:latin typeface="Arial" panose="020B0604020202020204" pitchFamily="34" charset="0"/>
            </a:endParaRPr>
          </a:p>
          <a:p>
            <a:pPr eaLnBrk="1" hangingPunct="1"/>
            <a:r>
              <a:rPr lang="en-US" altLang="zh-CN" sz="3600" i="1" dirty="0">
                <a:solidFill>
                  <a:schemeClr val="tx2"/>
                </a:solidFill>
                <a:latin typeface="Arial" panose="020B0604020202020204" pitchFamily="34" charset="0"/>
              </a:rPr>
              <a:t>4.2  Gene finding strategies</a:t>
            </a:r>
            <a:endParaRPr lang="en-US" altLang="zh-CN" sz="3600" i="1" dirty="0">
              <a:solidFill>
                <a:schemeClr val="tx2"/>
              </a:solidFill>
              <a:latin typeface="Arial" panose="020B0604020202020204" pitchFamily="34" charset="0"/>
            </a:endParaRPr>
          </a:p>
          <a:p>
            <a:pPr eaLnBrk="1" hangingPunct="1"/>
            <a:endParaRPr lang="zh-CN" altLang="en-US" sz="3600" dirty="0">
              <a:solidFill>
                <a:schemeClr val="tx2"/>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6257" name="标题 1"/>
          <p:cNvSpPr>
            <a:spLocks noGrp="1"/>
          </p:cNvSpPr>
          <p:nvPr>
            <p:ph type="title"/>
          </p:nvPr>
        </p:nvSpPr>
        <p:spPr/>
        <p:txBody>
          <a:bodyPr wrap="square" lIns="91440" tIns="45720" rIns="91440" bIns="45720" anchor="ctr"/>
          <a:p>
            <a:endParaRPr lang="zh-CN" altLang="en-US" dirty="0"/>
          </a:p>
        </p:txBody>
      </p:sp>
      <p:sp>
        <p:nvSpPr>
          <p:cNvPr id="96258" name="内容占位符 2"/>
          <p:cNvSpPr>
            <a:spLocks noGrp="1"/>
          </p:cNvSpPr>
          <p:nvPr>
            <p:ph idx="1"/>
          </p:nvPr>
        </p:nvSpPr>
        <p:spPr/>
        <p:txBody>
          <a:bodyPr wrap="square" lIns="91440" tIns="45720" rIns="91440" bIns="45720" anchor="t"/>
          <a:p>
            <a:r>
              <a:rPr lang="en-US" altLang="zh-CN" dirty="0"/>
              <a:t>“The Algorithm Challenge will lead to an enhancement of DTRA’s capability to diagnose and treat biothreats to the U.S. Armed Forces by giving DoD the ability to process and analyze biological sequence data rapidly in a realistic, moderate-to-low resource setting”</a:t>
            </a:r>
            <a:endParaRPr lang="zh-CN"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7281" name="标题 1"/>
          <p:cNvSpPr>
            <a:spLocks noGrp="1"/>
          </p:cNvSpPr>
          <p:nvPr>
            <p:ph type="title"/>
          </p:nvPr>
        </p:nvSpPr>
        <p:spPr/>
        <p:txBody>
          <a:bodyPr wrap="square" lIns="91440" tIns="45720" rIns="91440" bIns="45720" anchor="ctr"/>
          <a:p>
            <a:endParaRPr lang="zh-CN" altLang="en-US" dirty="0"/>
          </a:p>
        </p:txBody>
      </p:sp>
      <p:sp>
        <p:nvSpPr>
          <p:cNvPr id="3" name="内容占位符 2"/>
          <p:cNvSpPr>
            <a:spLocks noGrp="1"/>
          </p:cNvSpPr>
          <p:nvPr>
            <p:ph idx="1"/>
          </p:nvPr>
        </p:nvSpPr>
        <p:spPr/>
        <p:txBody>
          <a:bodyPr vert="horz" wrap="square" lIns="91440" tIns="45720" rIns="91440" bIns="45720" numCol="1" anchor="t" anchorCtr="0" compatLnSpc="1">
            <a:normAutofit fontScale="77500" lnSpcReduction="20000"/>
          </a:bodyPr>
          <a:lstStyle/>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“Diagnostics is a critical area of emphasis for DTRA in creating new capabilities and products in detecting chemical and biological threats whether natural or intentional,” said Dr. Alan Rudolph, DTRA’s Director of Chemical/Biological Technologies. </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r>
              <a:rPr kumimoji="1" lang="en-US" altLang="zh-CN" sz="3200" b="0" i="0" u="none" strike="noStrike" kern="0" cap="none" spc="0" normalizeH="0" baseline="0" noProof="0" dirty="0" smtClean="0">
                <a:ln>
                  <a:noFill/>
                </a:ln>
                <a:solidFill>
                  <a:schemeClr val="tx1"/>
                </a:solidFill>
                <a:effectLst/>
                <a:uLnTx/>
                <a:uFillTx/>
                <a:latin typeface="+mn-lt"/>
                <a:ea typeface="+mn-ea"/>
                <a:cs typeface="+mn-cs"/>
              </a:rPr>
              <a:t>“The Algorithm prize is a great example where we are looking for novel solutions from advanced mathematics to unlock complex human diagnostic data to better determine health status that could inform on early and effective treatment options to these threats.”</a:t>
            </a:r>
            <a:endParaRPr kumimoji="1" lang="en-US" altLang="zh-CN" sz="32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110000"/>
              <a:buFontTx/>
              <a:buChar char="•"/>
              <a:defRPr/>
            </a:pPr>
            <a:endParaRPr kumimoji="1" lang="zh-CN" altLang="en-US" sz="32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tags/tag1.xml><?xml version="1.0" encoding="utf-8"?>
<p:tagLst xmlns:p="http://schemas.openxmlformats.org/presentationml/2006/main">
  <p:tag name="KSO_WM_UNIT_PLACING_PICTURE_USER_VIEWPORT" val="{&quot;height&quot;:3747,&quot;width&quot;:14400}"/>
</p:tagLst>
</file>

<file path=ppt/tags/tag2.xml><?xml version="1.0" encoding="utf-8"?>
<p:tagLst xmlns:p="http://schemas.openxmlformats.org/presentationml/2006/main">
  <p:tag name="KSO_WM_UNIT_PLACING_PICTURE_USER_VIEWPORT" val="{&quot;height&quot;:5070,&quot;width&quot;:7170}"/>
</p:tagLst>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non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zh-CN" altLang="en-US" sz="10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Designs\Radar.pot</Template>
  <TotalTime>0</TotalTime>
  <Words>26060</Words>
  <Application>WPS 演示</Application>
  <PresentationFormat>全屏显示(4:3)</PresentationFormat>
  <Paragraphs>1434</Paragraphs>
  <Slides>91</Slides>
  <Notes>16</Notes>
  <HiddenSlides>0</HiddenSlides>
  <MMClips>0</MMClips>
  <ScaleCrop>false</ScaleCrop>
  <HeadingPairs>
    <vt:vector size="8" baseType="variant">
      <vt:variant>
        <vt:lpstr>已用的字体</vt:lpstr>
      </vt:variant>
      <vt:variant>
        <vt:i4>23</vt:i4>
      </vt:variant>
      <vt:variant>
        <vt:lpstr>主题</vt:lpstr>
      </vt:variant>
      <vt:variant>
        <vt:i4>1</vt:i4>
      </vt:variant>
      <vt:variant>
        <vt:lpstr>嵌入 OLE 服务器</vt:lpstr>
      </vt:variant>
      <vt:variant>
        <vt:i4>20</vt:i4>
      </vt:variant>
      <vt:variant>
        <vt:lpstr>幻灯片标题</vt:lpstr>
      </vt:variant>
      <vt:variant>
        <vt:i4>91</vt:i4>
      </vt:variant>
    </vt:vector>
  </HeadingPairs>
  <TitlesOfParts>
    <vt:vector size="135" baseType="lpstr">
      <vt:lpstr>Arial</vt:lpstr>
      <vt:lpstr>宋体</vt:lpstr>
      <vt:lpstr>Wingdings</vt:lpstr>
      <vt:lpstr>Times New Roman</vt:lpstr>
      <vt:lpstr>黑体</vt:lpstr>
      <vt:lpstr>Monotype Corsiva</vt:lpstr>
      <vt:lpstr>Batang</vt:lpstr>
      <vt:lpstr>Constantia</vt:lpstr>
      <vt:lpstr>Arial Unicode MS</vt:lpstr>
      <vt:lpstr>Lucida Sans</vt:lpstr>
      <vt:lpstr>Arial Black</vt:lpstr>
      <vt:lpstr>微软雅黑</vt:lpstr>
      <vt:lpstr>CMSY7</vt:lpstr>
      <vt:lpstr>Segoe Print</vt:lpstr>
      <vt:lpstr>CMMI7</vt:lpstr>
      <vt:lpstr>StarSymbol</vt:lpstr>
      <vt:lpstr>Book Antiqua</vt:lpstr>
      <vt:lpstr>Tahoma</vt:lpstr>
      <vt:lpstr>Comic Sans MS</vt:lpstr>
      <vt:lpstr>Courier New</vt:lpstr>
      <vt:lpstr>Century Gothic</vt:lpstr>
      <vt:lpstr>Palatino Linotype</vt:lpstr>
      <vt:lpstr>Times New Roman</vt:lpstr>
      <vt:lpstr>Radar</vt:lpstr>
      <vt:lpstr>Word.Document.8</vt:lpstr>
      <vt:lpstr>Paint.Picture</vt:lpstr>
      <vt:lpstr>Paint.Picture</vt:lpstr>
      <vt:lpstr>Paint.Picture</vt:lpstr>
      <vt:lpstr>Excel.Chart.8</vt:lpstr>
      <vt:lpstr>Excel.Chart.8</vt:lpstr>
      <vt:lpstr>Excel.Chart.8</vt:lpstr>
      <vt:lpstr>Excel.Chart.8</vt:lpstr>
      <vt:lpstr>Paint.Picture</vt:lpstr>
      <vt:lpstr>Paint.Picture</vt:lpstr>
      <vt:lpstr>Paint.Picture</vt:lpstr>
      <vt:lpstr>Paint.Picture</vt:lpstr>
      <vt:lpstr>Paint.Picture</vt:lpstr>
      <vt:lpstr>Paint.Picture</vt:lpstr>
      <vt:lpstr>Word.Document.8</vt:lpstr>
      <vt:lpstr>Word.Document.8</vt:lpstr>
      <vt:lpstr>Paint.Picture</vt:lpstr>
      <vt:lpstr>Paint.Picture</vt:lpstr>
      <vt:lpstr>Word.Document.8</vt:lpstr>
      <vt:lpstr>Paint.Picture</vt:lpstr>
      <vt:lpstr>4. Genome analysis</vt:lpstr>
      <vt:lpstr>PowerPoint 演示文稿</vt:lpstr>
      <vt:lpstr>4.1 Composition and evolution of genome</vt:lpstr>
      <vt:lpstr>Appearance of Genome </vt:lpstr>
      <vt:lpstr>PowerPoint 演示文稿</vt:lpstr>
      <vt:lpstr>“Jungle-Desert” Or “Big –Small”?</vt:lpstr>
      <vt:lpstr>PowerPoint 演示文稿</vt:lpstr>
      <vt:lpstr>PowerPoint 演示文稿</vt:lpstr>
      <vt:lpstr>4.2 Gene finding</vt:lpstr>
      <vt:lpstr>4.1 Introduction</vt:lpstr>
      <vt:lpstr>PowerPoint 演示文稿</vt:lpstr>
      <vt:lpstr>ORFs</vt:lpstr>
      <vt:lpstr>How to identify  ORFs that are exons?</vt:lpstr>
      <vt:lpstr>General challenges:  gene finding is difficult</vt:lpstr>
      <vt:lpstr>PowerPoint 演示文稿</vt:lpstr>
      <vt:lpstr>4.2 Gene finding strategies</vt:lpstr>
      <vt:lpstr>LOCUS           AP003280 147201 bp DNA linear PLN 27-NOV-2003 DEFINITION  Oryza sativa (japonica cultivar-group) genomic DNA,                          chromosome 1, PAC clone:P0557A01. </vt:lpstr>
      <vt:lpstr>Homology method</vt:lpstr>
      <vt:lpstr>A simple view</vt:lpstr>
      <vt:lpstr>Inference by homology</vt:lpstr>
      <vt:lpstr>ESTs can be helpful in confirming a gene model</vt:lpstr>
      <vt:lpstr>PowerPoint 演示文稿</vt:lpstr>
      <vt:lpstr>Ab initio method</vt:lpstr>
      <vt:lpstr>A simple review</vt:lpstr>
      <vt:lpstr>Sequence model</vt:lpstr>
      <vt:lpstr>Probabilistic framework</vt:lpstr>
      <vt:lpstr>马尔可夫过程/链</vt:lpstr>
      <vt:lpstr>PowerPoint 演示文稿</vt:lpstr>
      <vt:lpstr>PowerPoint 演示文稿</vt:lpstr>
      <vt:lpstr>一个略为复杂的例子：  对于一个基因内，为了建立识别5’端外显子和内含子间剪切位点方法，我们可以构建一个马尔可夫模型：</vt:lpstr>
      <vt:lpstr> 1、作为马尔可夫模型的拓展和应用最为广泛的马尔可夫模型之一，它是在上世纪60年代在Leonard E. Baum等人发展起来的。HMM被广泛应用到多个领域，如70年代应用到语音识别；80年代它首先被应用到序列分析中，用于序列联配（Bishop和Thompson 1986），而后其在生物信息学领域被广泛应用，在找基因（gene finding）、功能域分析等方面得到很好应用。  2、HMM（Hidden Markov Model）是一种用参数表示的用于描述随机过程统计特性的概率模型，是一个双重随机过程，由两个部分组成：马尔科夫链和一般随机过程。其中马尔科夫链用来描述状态的转移，用转移概率描述。一般随机过程用来描述状态与观察序列间的关系，用观察值概率描述。</vt:lpstr>
      <vt:lpstr>PowerPoint 演示文稿</vt:lpstr>
      <vt:lpstr>PowerPoint 演示文稿</vt:lpstr>
      <vt:lpstr>HMM</vt:lpstr>
      <vt:lpstr>PowerPoint 演示文稿</vt:lpstr>
      <vt:lpstr>Protein domain/family db</vt:lpstr>
      <vt:lpstr>HMM for domain</vt:lpstr>
      <vt:lpstr>PowerPoint 演示文稿</vt:lpstr>
      <vt:lpstr>GENSCAN</vt:lpstr>
      <vt:lpstr>PowerPoint 演示文稿</vt:lpstr>
      <vt:lpstr>PowerPoint 演示文稿</vt:lpstr>
      <vt:lpstr>Fgenesh (www.softberry.com)</vt:lpstr>
      <vt:lpstr>PowerPoint 演示文稿</vt:lpstr>
      <vt:lpstr>4.3 Non-coding RNA finding</vt:lpstr>
      <vt:lpstr>Regulation network of non-coding RNAs</vt:lpstr>
      <vt:lpstr>Examples of  Non-coding RNAs</vt:lpstr>
      <vt:lpstr>NONCODE</vt:lpstr>
      <vt:lpstr>Endogenous Small RNAs and Their Biogenesis in Plants</vt:lpstr>
      <vt:lpstr>PowerPoint 演示文稿</vt:lpstr>
      <vt:lpstr>PowerPoint 演示文稿</vt:lpstr>
      <vt:lpstr>PowerPoint 演示文稿</vt:lpstr>
      <vt:lpstr>PowerPoint 演示文稿</vt:lpstr>
      <vt:lpstr>Computational prediction of miRNAs and their targets</vt:lpstr>
      <vt:lpstr>PowerPoint 演示文稿</vt:lpstr>
      <vt:lpstr>ta-siRNA finding</vt:lpstr>
      <vt:lpstr>Methods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Assembly of full-length of circRNAs</vt:lpstr>
      <vt:lpstr>The pipeline of circseq_cup</vt:lpstr>
      <vt:lpstr>PowerPoint 演示文稿</vt:lpstr>
      <vt:lpstr>PowerPoint 演示文稿</vt:lpstr>
      <vt:lpstr>A database for plant circular RNAs</vt:lpstr>
      <vt:lpstr>PowerPoint 演示文稿</vt:lpstr>
      <vt:lpstr>PowerPoint 演示文稿</vt:lpstr>
      <vt:lpstr>PowerPoint 演示文稿</vt:lpstr>
      <vt:lpstr>PowerPoint 演示文稿</vt:lpstr>
      <vt:lpstr>4.4 Genome-wide expression profiling </vt:lpstr>
      <vt:lpstr>4.6 Organism finding in DNA samples</vt:lpstr>
      <vt:lpstr>DTRA/SCC-WMD Announces $1 Million Algorithm Challenge Winner  The winner of DTRA/SCC-WMD’s most recent initiative, “The DTRA Algorithm Challenge” was recently announced by the agency </vt:lpstr>
      <vt:lpstr>“The DTRA Algorithm Challenge”</vt:lpstr>
      <vt:lpstr>The Challenge winner: individual- or team-developed algorithm that best meets the following criteria  </vt:lpstr>
      <vt:lpstr>Details about the challenge</vt:lpstr>
      <vt:lpstr>From Science</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4.基因组分析 （Genome analysis)</dc:title>
  <dc:creator>user</dc:creator>
  <cp:lastModifiedBy>樊龙江</cp:lastModifiedBy>
  <cp:revision>180</cp:revision>
  <dcterms:created xsi:type="dcterms:W3CDTF">2003-02-14T09:00:00Z</dcterms:created>
  <dcterms:modified xsi:type="dcterms:W3CDTF">2021-07-17T04:43:03Z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3AE062173C154276B7FBF707FA21DE16</vt:lpwstr>
  </property>
</Properties>
</file>