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431" r:id="rId3"/>
    <p:sldId id="513" r:id="rId4"/>
    <p:sldId id="308" r:id="rId5"/>
    <p:sldId id="370" r:id="rId6"/>
    <p:sldId id="372" r:id="rId7"/>
    <p:sldId id="367" r:id="rId9"/>
    <p:sldId id="368" r:id="rId10"/>
    <p:sldId id="405" r:id="rId11"/>
    <p:sldId id="404" r:id="rId12"/>
    <p:sldId id="309" r:id="rId13"/>
    <p:sldId id="310" r:id="rId14"/>
    <p:sldId id="311" r:id="rId15"/>
    <p:sldId id="312" r:id="rId16"/>
    <p:sldId id="365" r:id="rId17"/>
    <p:sldId id="512" r:id="rId18"/>
    <p:sldId id="313" r:id="rId19"/>
    <p:sldId id="316" r:id="rId20"/>
    <p:sldId id="314" r:id="rId21"/>
    <p:sldId id="369" r:id="rId22"/>
    <p:sldId id="318" r:id="rId23"/>
    <p:sldId id="319" r:id="rId24"/>
    <p:sldId id="432" r:id="rId25"/>
    <p:sldId id="374" r:id="rId26"/>
    <p:sldId id="376" r:id="rId27"/>
    <p:sldId id="433" r:id="rId28"/>
    <p:sldId id="430" r:id="rId29"/>
    <p:sldId id="414" r:id="rId30"/>
    <p:sldId id="395" r:id="rId31"/>
    <p:sldId id="413" r:id="rId32"/>
    <p:sldId id="416" r:id="rId33"/>
    <p:sldId id="417" r:id="rId34"/>
    <p:sldId id="418" r:id="rId35"/>
    <p:sldId id="377" r:id="rId36"/>
    <p:sldId id="496" r:id="rId37"/>
    <p:sldId id="410" r:id="rId38"/>
    <p:sldId id="382" r:id="rId39"/>
    <p:sldId id="383" r:id="rId40"/>
    <p:sldId id="384" r:id="rId41"/>
    <p:sldId id="385" r:id="rId42"/>
    <p:sldId id="386" r:id="rId43"/>
    <p:sldId id="387" r:id="rId44"/>
    <p:sldId id="411" r:id="rId45"/>
    <p:sldId id="434" r:id="rId46"/>
    <p:sldId id="435" r:id="rId47"/>
    <p:sldId id="497" r:id="rId48"/>
    <p:sldId id="436" r:id="rId49"/>
    <p:sldId id="498" r:id="rId50"/>
    <p:sldId id="388" r:id="rId51"/>
    <p:sldId id="409" r:id="rId52"/>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6699"/>
    <a:srgbClr val="FF00FF"/>
    <a:srgbClr val="009999"/>
    <a:srgbClr val="0000FF"/>
    <a:srgbClr val="0099FF"/>
    <a:srgbClr val="FFFF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64"/>
    <p:restoredTop sz="90928"/>
  </p:normalViewPr>
  <p:slideViewPr>
    <p:cSldViewPr showGuides="1">
      <p:cViewPr>
        <p:scale>
          <a:sx n="100" d="100"/>
          <a:sy n="100" d="100"/>
        </p:scale>
        <p:origin x="-3828" y="-1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791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76" name="Rectangle 4"/>
          <p:cNvSpPr>
            <a:spLocks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Times New Roman" panose="02020603050405020304" pitchFamily="18" charset="0"/>
                <a:ea typeface="宋体" panose="02010600030101010101" pitchFamily="2" charset="-122"/>
                <a:cs typeface="+mn-ea"/>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8194"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8195" name="Rectangle 2"/>
          <p:cNvSpPr>
            <a:spLocks noTextEdit="1"/>
          </p:cNvSpPr>
          <p:nvPr>
            <p:ph type="sldImg"/>
          </p:nvPr>
        </p:nvSpPr>
        <p:spPr>
          <a:xfrm>
            <a:off x="1341438" y="915988"/>
            <a:ext cx="4175125" cy="3130550"/>
          </a:xfrm>
          <a:solidFill>
            <a:srgbClr val="FFFFFF"/>
          </a:solidFill>
        </p:spPr>
      </p:sp>
      <p:sp>
        <p:nvSpPr>
          <p:cNvPr id="8196" name="Rectangle 3"/>
          <p:cNvSpPr/>
          <p:nvPr>
            <p:ph type="body"/>
          </p:nvPr>
        </p:nvSpPr>
        <p:spPr>
          <a:xfrm>
            <a:off x="1046163" y="4352925"/>
            <a:ext cx="4770437" cy="182563"/>
          </a:xfrm>
        </p:spPr>
        <p:txBody>
          <a:bodyPr wrap="square" lIns="0" tIns="0" rIns="0" bIns="0" anchor="t" anchorCtr="0">
            <a:spAutoFit/>
          </a:bodyPr>
          <a:p>
            <a:pPr lvl="0" eaLnBrk="1" hangingPunct="1"/>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2"/>
          <p:cNvSpPr>
            <a:spLocks noTextEdit="1"/>
          </p:cNvSpPr>
          <p:nvPr>
            <p:ph type="sldImg"/>
          </p:nvPr>
        </p:nvSpPr>
        <p:spPr/>
      </p:sp>
      <p:sp>
        <p:nvSpPr>
          <p:cNvPr id="40962" name="Rectangle 3"/>
          <p:cNvSpPr>
            <a:spLocks noGrp="1"/>
          </p:cNvSpPr>
          <p:nvPr>
            <p:ph type="body"/>
          </p:nvPr>
        </p:nvSpPr>
        <p:spPr/>
        <p:txBody>
          <a:bodyPr wrap="square" lIns="91440" tIns="45720" rIns="91440" bIns="45720" anchor="t" anchorCtr="0"/>
          <a:p>
            <a:pPr lvl="0"/>
            <a:r>
              <a:rPr lang="en-US" altLang="zh-CN" dirty="0"/>
              <a:t>Domain:</a:t>
            </a:r>
            <a:r>
              <a:rPr lang="zh-CN" altLang="en-US" dirty="0"/>
              <a:t>蛋白质的氨基酸序列中有些在演化过程中最为保守的单元。一个结构域不能再划分为更小的结构域。</a:t>
            </a:r>
            <a:endParaRPr lang="zh-CN" altLang="en-US" dirty="0"/>
          </a:p>
          <a:p>
            <a:pPr lvl="0"/>
            <a:r>
              <a:rPr lang="en-US" altLang="zh-CN" dirty="0"/>
              <a:t>Motif:</a:t>
            </a:r>
            <a:r>
              <a:rPr lang="zh-CN" altLang="en-US" dirty="0"/>
              <a:t>模体，基序。在比结构域更小的层次上，序列上有相似性的一些区域。如</a:t>
            </a:r>
            <a:r>
              <a:rPr lang="en-US" altLang="zh-CN" dirty="0"/>
              <a:t>coiled-coil、</a:t>
            </a:r>
            <a:r>
              <a:rPr lang="zh-CN" altLang="en-US" dirty="0"/>
              <a:t>信号肽等。</a:t>
            </a:r>
            <a:endParaRPr lang="zh-CN" altLang="en-US" dirty="0"/>
          </a:p>
          <a:p>
            <a:pPr lvl="0"/>
            <a:r>
              <a:rPr lang="en-US" altLang="zh-CN" dirty="0"/>
              <a:t>Profile:</a:t>
            </a:r>
            <a:r>
              <a:rPr lang="zh-CN" altLang="en-US" dirty="0"/>
              <a:t>轮廓/</a:t>
            </a:r>
            <a:r>
              <a:rPr lang="en-US" altLang="zh-CN" b="1" dirty="0">
                <a:latin typeface="Arial" panose="020B0604020202020204" pitchFamily="34" charset="0"/>
                <a:ea typeface="仿宋_GB2312" charset="-122"/>
              </a:rPr>
              <a:t>Profile</a:t>
            </a:r>
            <a:r>
              <a:rPr lang="en-US" altLang="zh-CN" b="1" dirty="0">
                <a:solidFill>
                  <a:srgbClr val="000000"/>
                </a:solidFill>
                <a:latin typeface="Arial" panose="020B0604020202020204" pitchFamily="34" charset="0"/>
                <a:ea typeface="仿宋_GB2312" charset="-122"/>
              </a:rPr>
              <a:t>（</a:t>
            </a:r>
            <a:r>
              <a:rPr lang="zh-CN" altLang="en-US" b="1" dirty="0">
                <a:solidFill>
                  <a:srgbClr val="000000"/>
                </a:solidFill>
                <a:latin typeface="Arial" panose="020B0604020202020204" pitchFamily="34" charset="0"/>
                <a:ea typeface="仿宋_GB2312" charset="-122"/>
              </a:rPr>
              <a:t>分布型）</a:t>
            </a:r>
            <a:r>
              <a:rPr lang="en-US" altLang="zh-CN" dirty="0">
                <a:latin typeface="Arial" panose="020B0604020202020204" pitchFamily="34" charset="0"/>
                <a:ea typeface="仿宋_GB2312" charset="-122"/>
              </a:rPr>
              <a:t>A matrix representation of a conserved region in a multiple sequence alignment that allows for gaps in the alignment. The rows include scores for matching sequential columns of the alignment to a test sequence. The columns include substitution scores for amino acids and gap penalties. See also PSSM.</a:t>
            </a:r>
            <a:r>
              <a:rPr lang="en-US" altLang="zh-CN" dirty="0"/>
              <a:t> </a:t>
            </a:r>
            <a:endParaRPr lang="zh-CN" altLang="en-US" dirty="0"/>
          </a:p>
          <a:p>
            <a:pPr lvl="0"/>
            <a:r>
              <a:rPr lang="en-US" altLang="zh-CN" dirty="0"/>
              <a:t>pattern:</a:t>
            </a:r>
            <a:r>
              <a:rPr lang="zh-CN" altLang="en-US" dirty="0"/>
              <a:t>模式</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2"/>
          <p:cNvSpPr>
            <a:spLocks noTextEdit="1"/>
          </p:cNvSpPr>
          <p:nvPr>
            <p:ph type="sldImg"/>
          </p:nvPr>
        </p:nvSpPr>
        <p:spPr/>
      </p:sp>
      <p:sp>
        <p:nvSpPr>
          <p:cNvPr id="47106" name="Rectangle 3"/>
          <p:cNvSpPr>
            <a:spLocks noGrp="1"/>
          </p:cNvSpPr>
          <p:nvPr>
            <p:ph type="body"/>
          </p:nvPr>
        </p:nvSpPr>
        <p:spPr/>
        <p:txBody>
          <a:bodyPr wrap="square" lIns="91440" tIns="45720" rIns="91440" bIns="45720" anchor="t" anchorCtr="0"/>
          <a:p>
            <a:pPr lvl="0">
              <a:buChar char="•"/>
            </a:pPr>
            <a:r>
              <a:rPr lang="en-US" altLang="zh-CN" dirty="0"/>
              <a:t>PROSITE,home of regular expressions and profiles; </a:t>
            </a:r>
            <a:endParaRPr lang="en-US" altLang="zh-CN" dirty="0"/>
          </a:p>
          <a:p>
            <a:pPr lvl="0">
              <a:buChar char="•"/>
            </a:pPr>
            <a:r>
              <a:rPr lang="en-US" altLang="zh-CN" dirty="0"/>
              <a:t>Pfam, SMART and TIGRFAMs, keepers of hidden markov models(HMMs); </a:t>
            </a:r>
            <a:endParaRPr lang="en-US" altLang="zh-CN" dirty="0"/>
          </a:p>
          <a:p>
            <a:pPr lvl="0">
              <a:buChar char="•"/>
            </a:pPr>
            <a:r>
              <a:rPr lang="en-US" altLang="zh-CN" dirty="0"/>
              <a:t>PRINTS, provider of fingerprints (groups of aligned, un-weightedmotifs);</a:t>
            </a:r>
            <a:endParaRPr lang="en-US" altLang="zh-CN" dirty="0"/>
          </a:p>
          <a:p>
            <a:pPr lvl="0"/>
            <a:endParaRPr lang="en-US" altLang="zh-CN" dirty="0"/>
          </a:p>
          <a:p>
            <a:pPr lvl="0"/>
            <a:r>
              <a:rPr lang="en-US" altLang="zh-CN" dirty="0"/>
              <a:t>All come from SWISS-PROT</a:t>
            </a:r>
            <a:endParaRPr lang="en-US" altLang="zh-CN" dirty="0"/>
          </a:p>
          <a:p>
            <a:pPr lvl="0"/>
            <a:r>
              <a:rPr lang="en-US" altLang="zh-CN" dirty="0"/>
              <a:t>InterPro is a database of protein families, domains and functional sites in which identifiable features found in known proteins can be applied to unknown protein sequences. </a:t>
            </a:r>
            <a:endParaRPr lang="en-US" altLang="zh-CN" dirty="0"/>
          </a:p>
          <a:p>
            <a:pPr lvl="0"/>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60418" name="Rectangle 1026"/>
          <p:cNvSpPr>
            <a:spLocks noTextEdit="1"/>
          </p:cNvSpPr>
          <p:nvPr>
            <p:ph type="sldImg"/>
          </p:nvPr>
        </p:nvSpPr>
        <p:spPr/>
      </p:sp>
      <p:sp>
        <p:nvSpPr>
          <p:cNvPr id="60419" name="Rectangle 1027"/>
          <p:cNvSpPr>
            <a:spLocks noGrp="1"/>
          </p:cNvSpPr>
          <p:nvPr>
            <p:ph type="body"/>
          </p:nvPr>
        </p:nvSpPr>
        <p:spPr/>
        <p:txBody>
          <a:bodyPr wrap="square" lIns="91440" tIns="45720" rIns="91440" bIns="45720" anchor="t" anchorCtr="0"/>
          <a:p>
            <a:pPr lvl="0" eaLnBrk="1" hangingPunct="1"/>
            <a:r>
              <a:rPr lang="en-US" altLang="zh-CN" dirty="0"/>
              <a:t>hashing:</a:t>
            </a:r>
            <a:r>
              <a:rPr lang="zh-CN" altLang="en-US" dirty="0"/>
              <a:t>散列法，利用“</a:t>
            </a:r>
            <a:r>
              <a:rPr lang="en-US" altLang="zh-CN" dirty="0"/>
              <a:t>lookup table”</a:t>
            </a:r>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5538"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65539" name="Rectangle 2"/>
          <p:cNvSpPr>
            <a:spLocks noTextEdit="1"/>
          </p:cNvSpPr>
          <p:nvPr>
            <p:ph type="sldImg"/>
          </p:nvPr>
        </p:nvSpPr>
        <p:spPr>
          <a:xfrm>
            <a:off x="1341438" y="915988"/>
            <a:ext cx="4175125" cy="3130550"/>
          </a:xfrm>
          <a:solidFill>
            <a:srgbClr val="FFFFFF"/>
          </a:solidFill>
        </p:spPr>
      </p:sp>
      <p:sp>
        <p:nvSpPr>
          <p:cNvPr id="65540" name="Rectangle 3"/>
          <p:cNvSpPr/>
          <p:nvPr>
            <p:ph type="body"/>
          </p:nvPr>
        </p:nvSpPr>
        <p:spPr>
          <a:xfrm>
            <a:off x="1046163" y="4352925"/>
            <a:ext cx="4770437" cy="3475038"/>
          </a:xfrm>
        </p:spPr>
        <p:txBody>
          <a:bodyPr wrap="square" lIns="0" tIns="0" rIns="0" bIns="0" anchor="t" anchorCtr="0">
            <a:spAutoFit/>
          </a:bodyPr>
          <a:p>
            <a:pPr lvl="0" eaLnBrk="1" hangingPunct="1"/>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7586"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67587" name="Rectangle 2"/>
          <p:cNvSpPr>
            <a:spLocks noTextEdit="1"/>
          </p:cNvSpPr>
          <p:nvPr>
            <p:ph type="sldImg"/>
          </p:nvPr>
        </p:nvSpPr>
        <p:spPr>
          <a:xfrm>
            <a:off x="1341438" y="915988"/>
            <a:ext cx="4175125" cy="3130550"/>
          </a:xfrm>
          <a:solidFill>
            <a:srgbClr val="FFFFFF"/>
          </a:solidFill>
        </p:spPr>
      </p:sp>
      <p:sp>
        <p:nvSpPr>
          <p:cNvPr id="67588" name="Rectangle 3"/>
          <p:cNvSpPr/>
          <p:nvPr>
            <p:ph type="body"/>
          </p:nvPr>
        </p:nvSpPr>
        <p:spPr>
          <a:xfrm>
            <a:off x="1046163" y="4352925"/>
            <a:ext cx="4770437" cy="3475038"/>
          </a:xfrm>
        </p:spPr>
        <p:txBody>
          <a:bodyPr wrap="square" lIns="0" tIns="0" rIns="0" bIns="0" anchor="t" anchorCtr="0">
            <a:spAutoFit/>
          </a:bodyPr>
          <a:p>
            <a:pPr lvl="0" eaLnBrk="1" hangingPunct="1"/>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9634"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69635" name="Rectangle 2"/>
          <p:cNvSpPr>
            <a:spLocks noTextEdit="1"/>
          </p:cNvSpPr>
          <p:nvPr>
            <p:ph type="sldImg"/>
          </p:nvPr>
        </p:nvSpPr>
        <p:spPr>
          <a:xfrm>
            <a:off x="1341438" y="915988"/>
            <a:ext cx="4175125" cy="3130550"/>
          </a:xfrm>
          <a:solidFill>
            <a:srgbClr val="FFFFFF"/>
          </a:solidFill>
        </p:spPr>
      </p:sp>
      <p:sp>
        <p:nvSpPr>
          <p:cNvPr id="69636" name="Rectangle 3"/>
          <p:cNvSpPr/>
          <p:nvPr>
            <p:ph type="body"/>
          </p:nvPr>
        </p:nvSpPr>
        <p:spPr>
          <a:xfrm>
            <a:off x="1046163" y="4352925"/>
            <a:ext cx="4770437" cy="3475038"/>
          </a:xfrm>
        </p:spPr>
        <p:txBody>
          <a:bodyPr wrap="square" lIns="0" tIns="0" rIns="0" bIns="0" anchor="t" anchorCtr="0">
            <a:spAutoFit/>
          </a:bodyPr>
          <a:p>
            <a:pPr lvl="0" eaLnBrk="1" hangingPunct="1"/>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
          <p:cNvSpPr>
            <a:spLocks noGrp="1" noRot="1" noChangeAspect="1" noTextEdit="1"/>
          </p:cNvSpPr>
          <p:nvPr>
            <p:ph type="sldImg"/>
          </p:nvPr>
        </p:nvSpPr>
        <p:spPr/>
      </p:sp>
      <p:sp>
        <p:nvSpPr>
          <p:cNvPr id="82946" name="备注占位符 2"/>
          <p:cNvSpPr>
            <a:spLocks noGrp="1"/>
          </p:cNvSpPr>
          <p:nvPr>
            <p:ph type="body"/>
          </p:nvPr>
        </p:nvSpPr>
        <p:spPr/>
        <p:txBody>
          <a:bodyPr wrap="square" lIns="91440" tIns="45720" rIns="91440" bIns="45720" anchor="t" anchorCtr="0"/>
          <a:p>
            <a:pPr lvl="0"/>
            <a:r>
              <a:rPr lang="en-US" altLang="zh-CN" dirty="0"/>
              <a:t>100% is G for column 1 therefore no. of questions is 0;only A or T is possible at column 2 and therefore no of questions is 1; </a:t>
            </a:r>
            <a:endParaRPr lang="zh-CN" altLang="en-US" dirty="0"/>
          </a:p>
        </p:txBody>
      </p:sp>
      <p:sp>
        <p:nvSpPr>
          <p:cNvPr id="82947" name="灯片编号占位符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84994" name="Rectangle 2"/>
          <p:cNvSpPr>
            <a:spLocks noTextEdit="1"/>
          </p:cNvSpPr>
          <p:nvPr>
            <p:ph type="sldImg"/>
          </p:nvPr>
        </p:nvSpPr>
        <p:spPr/>
      </p:sp>
      <p:sp>
        <p:nvSpPr>
          <p:cNvPr id="84995" name="Rectangle 3"/>
          <p:cNvSpPr>
            <a:spLocks noGrp="1"/>
          </p:cNvSpPr>
          <p:nvPr>
            <p:ph type="body"/>
          </p:nvPr>
        </p:nvSpPr>
        <p:spPr/>
        <p:txBody>
          <a:bodyPr wrap="square" lIns="91440" tIns="45720" rIns="91440" bIns="45720" anchor="t" anchorCtr="0"/>
          <a:p>
            <a:pPr lvl="0" eaLnBrk="1" hangingPunct="1"/>
            <a:r>
              <a:rPr lang="en-US" altLang="zh-CN" dirty="0"/>
              <a:t>N:</a:t>
            </a:r>
            <a:r>
              <a:rPr lang="zh-CN" altLang="en-US" dirty="0"/>
              <a:t>事件可能发生的总数</a:t>
            </a:r>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91138" name="Rectangle 2"/>
          <p:cNvSpPr>
            <a:spLocks noTextEdit="1"/>
          </p:cNvSpPr>
          <p:nvPr>
            <p:ph type="sldImg"/>
          </p:nvPr>
        </p:nvSpPr>
        <p:spPr/>
      </p:sp>
      <p:sp>
        <p:nvSpPr>
          <p:cNvPr id="91139" name="Rectangle 3"/>
          <p:cNvSpPr>
            <a:spLocks noGrp="1"/>
          </p:cNvSpPr>
          <p:nvPr>
            <p:ph type="body"/>
          </p:nvPr>
        </p:nvSpPr>
        <p:spPr/>
        <p:txBody>
          <a:bodyPr wrap="square" lIns="91440" tIns="45720" rIns="91440" bIns="45720" anchor="t" anchorCtr="0"/>
          <a:p>
            <a:pPr lvl="0" eaLnBrk="1" hangingPunct="1"/>
            <a:r>
              <a:rPr lang="en-US" altLang="zh-CN" dirty="0"/>
              <a:t>The height of each column represents the amount of information or uncertainty.</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10242" name="Rectangle 2"/>
          <p:cNvSpPr>
            <a:spLocks noTextEdit="1"/>
          </p:cNvSpPr>
          <p:nvPr>
            <p:ph type="sldImg"/>
          </p:nvPr>
        </p:nvSpPr>
        <p:spPr/>
      </p:sp>
      <p:sp>
        <p:nvSpPr>
          <p:cNvPr id="10243" name="Rectangle 3"/>
          <p:cNvSpPr>
            <a:spLocks noGrp="1"/>
          </p:cNvSpPr>
          <p:nvPr>
            <p:ph type="body"/>
          </p:nvPr>
        </p:nvSpPr>
        <p:spPr/>
        <p:txBody>
          <a:bodyPr wrap="square" lIns="91440" tIns="45720" rIns="91440" bIns="45720" anchor="t" anchorCtr="0"/>
          <a:p>
            <a:pPr lvl="0" eaLnBrk="1" hangingPunct="1"/>
            <a:r>
              <a:rPr lang="en-US" altLang="zh-CN" dirty="0"/>
              <a:t>Because the potential for learning about the structure and function of molecules by multiple sequence alignment (msa) is so great, computational methods have received a great deal of attention.</a:t>
            </a:r>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15362" name="Rectangle 2"/>
          <p:cNvSpPr>
            <a:spLocks noTextEdit="1"/>
          </p:cNvSpPr>
          <p:nvPr>
            <p:ph type="sldImg"/>
          </p:nvPr>
        </p:nvSpPr>
        <p:spPr/>
      </p:sp>
      <p:sp>
        <p:nvSpPr>
          <p:cNvPr id="15363" name="Rectangle 3"/>
          <p:cNvSpPr>
            <a:spLocks noGrp="1"/>
          </p:cNvSpPr>
          <p:nvPr>
            <p:ph type="body"/>
          </p:nvPr>
        </p:nvSpPr>
        <p:spPr/>
        <p:txBody>
          <a:bodyPr wrap="square" lIns="91440" tIns="45720" rIns="91440" bIns="45720" anchor="t" anchorCtr="0"/>
          <a:p>
            <a:pPr lvl="0" eaLnBrk="1" hangingPunct="1"/>
            <a:r>
              <a:rPr lang="en-US" altLang="zh-CN" dirty="0"/>
              <a:t>The dynamic programming algorithm used for optimal alignment of pairs of sequences can be</a:t>
            </a:r>
            <a:endParaRPr lang="en-US" altLang="zh-CN" dirty="0"/>
          </a:p>
          <a:p>
            <a:pPr lvl="0" eaLnBrk="1" hangingPunct="1"/>
            <a:r>
              <a:rPr lang="en-US" altLang="zh-CN" dirty="0"/>
              <a:t>extended to three sequences, but for more than three sequences, only a small number of</a:t>
            </a:r>
            <a:endParaRPr lang="en-US" altLang="zh-CN" dirty="0"/>
          </a:p>
          <a:p>
            <a:pPr lvl="0" eaLnBrk="1" hangingPunct="1"/>
            <a:r>
              <a:rPr lang="en-US" altLang="zh-CN" dirty="0"/>
              <a:t>relatively short sequences may be analyzed. </a:t>
            </a:r>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17410" name="Rectangle 2"/>
          <p:cNvSpPr>
            <a:spLocks noTextEdit="1"/>
          </p:cNvSpPr>
          <p:nvPr>
            <p:ph type="sldImg"/>
          </p:nvPr>
        </p:nvSpPr>
        <p:spPr/>
      </p:sp>
      <p:sp>
        <p:nvSpPr>
          <p:cNvPr id="17411" name="Rectangle 3"/>
          <p:cNvSpPr>
            <a:spLocks noGrp="1"/>
          </p:cNvSpPr>
          <p:nvPr>
            <p:ph type="body"/>
          </p:nvPr>
        </p:nvSpPr>
        <p:spPr/>
        <p:txBody>
          <a:bodyPr wrap="square" lIns="91440" tIns="45720" rIns="91440" bIns="45720" anchor="t" anchorCtr="0"/>
          <a:p>
            <a:pPr lvl="0" eaLnBrk="1" hangingPunct="1"/>
            <a:r>
              <a:rPr lang="en-GB" altLang="zh-CN" b="1" dirty="0"/>
              <a:t>Greedy algorithms : Progressive MSA programs make the best alignment of a new sequence with the existing ones they can at the time, and then never revisit the decision. Even if changing an old decision (e.g. the gaps) could increase the score, it doesn't. This approach is called “greedy” (because it takes the best first), and is a common way to resolve exponential problems.</a:t>
            </a:r>
            <a:endParaRPr lang="en-US" altLang="zh-CN"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noTextEdit="1"/>
          </p:cNvSpPr>
          <p:nvPr>
            <p:ph type="sldImg"/>
          </p:nvPr>
        </p:nvSpPr>
        <p:spPr/>
      </p:sp>
      <p:sp>
        <p:nvSpPr>
          <p:cNvPr id="21506" name="备注占位符 2"/>
          <p:cNvSpPr>
            <a:spLocks noGrp="1"/>
          </p:cNvSpPr>
          <p:nvPr>
            <p:ph type="body"/>
          </p:nvPr>
        </p:nvSpPr>
        <p:spPr/>
        <p:txBody>
          <a:bodyPr wrap="square" lIns="91440" tIns="45720" rIns="91440" bIns="45720" anchor="t" anchorCtr="0"/>
          <a:p>
            <a:pPr lvl="0"/>
            <a:r>
              <a:rPr lang="zh-CN" altLang="en-US" dirty="0"/>
              <a:t>本科生可以讲到此不必讲下面的内容</a:t>
            </a:r>
            <a:endParaRPr lang="zh-CN" altLang="en-US" dirty="0"/>
          </a:p>
        </p:txBody>
      </p:sp>
      <p:sp>
        <p:nvSpPr>
          <p:cNvPr id="21507" name="灯片编号占位符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r>
              <a:rPr lang="zh-CN" altLang="en-US"/>
              <a:t>后续还开发了软件（“ProPack”）。但奇怪的是，这些工具并没有流行起来。相反，同样利用该算法开发的“ClustalW”却流行起来，成为一个主流多序列联配工具。该工具由EMBL团队开发（Thompson et al.，1994）。最初来自爱尔兰一所大学的Desmond Higgins开发了“Clustal”（Higgins and Sharp，1988），后他进入EMBL，与EMBL团队成员一起开发了“ClustalW”。</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3794" name="Rectangle 7"/>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
        <p:nvSpPr>
          <p:cNvPr id="33795" name="Rectangle 2"/>
          <p:cNvSpPr>
            <a:spLocks noTextEdit="1"/>
          </p:cNvSpPr>
          <p:nvPr>
            <p:ph type="sldImg"/>
          </p:nvPr>
        </p:nvSpPr>
        <p:spPr>
          <a:xfrm>
            <a:off x="1341438" y="915988"/>
            <a:ext cx="4175125" cy="3130550"/>
          </a:xfrm>
          <a:solidFill>
            <a:srgbClr val="FFFFFF"/>
          </a:solidFill>
        </p:spPr>
      </p:sp>
      <p:sp>
        <p:nvSpPr>
          <p:cNvPr id="33796" name="Rectangle 3"/>
          <p:cNvSpPr/>
          <p:nvPr>
            <p:ph type="body"/>
          </p:nvPr>
        </p:nvSpPr>
        <p:spPr>
          <a:xfrm>
            <a:off x="1046163" y="4352925"/>
            <a:ext cx="4770437" cy="3475038"/>
          </a:xfrm>
        </p:spPr>
        <p:txBody>
          <a:bodyPr wrap="square" lIns="0" tIns="0" rIns="0" bIns="0" anchor="t" anchorCtr="0">
            <a:spAutoFit/>
          </a:bodyPr>
          <a:p>
            <a:pPr lvl="0" eaLnBrk="1" hangingPunct="1"/>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a:spLocks noGrp="1" noRot="1" noChangeAspect="1" noTextEdit="1"/>
          </p:cNvSpPr>
          <p:nvPr>
            <p:ph type="sldImg"/>
          </p:nvPr>
        </p:nvSpPr>
        <p:spPr/>
      </p:sp>
      <p:sp>
        <p:nvSpPr>
          <p:cNvPr id="35842" name="备注占位符 2"/>
          <p:cNvSpPr>
            <a:spLocks noGrp="1"/>
          </p:cNvSpPr>
          <p:nvPr>
            <p:ph type="body"/>
          </p:nvPr>
        </p:nvSpPr>
        <p:spPr/>
        <p:txBody>
          <a:bodyPr wrap="square" lIns="91440" tIns="45720" rIns="91440" bIns="45720" anchor="t" anchorCtr="0"/>
          <a:p>
            <a:pPr lvl="0"/>
            <a:r>
              <a:rPr lang="en-US" altLang="zh-CN" dirty="0">
                <a:solidFill>
                  <a:schemeClr val="tx2"/>
                </a:solidFill>
              </a:rPr>
              <a:t>a representation of a local multiple sequence alignment </a:t>
            </a:r>
            <a:r>
              <a:rPr lang="en-US" altLang="zh-CN" dirty="0">
                <a:solidFill>
                  <a:schemeClr val="tx2"/>
                </a:solidFill>
                <a:latin typeface="Arial" panose="020B0604020202020204" pitchFamily="34" charset="0"/>
              </a:rPr>
              <a:t>–</a:t>
            </a:r>
            <a:r>
              <a:rPr lang="en-US" altLang="zh-CN" dirty="0">
                <a:solidFill>
                  <a:schemeClr val="tx2"/>
                </a:solidFill>
              </a:rPr>
              <a:t> a PSSM (no gaps), profile (gaps) or HMM (gaps)</a:t>
            </a:r>
            <a:endParaRPr lang="zh-CN" altLang="en-US" dirty="0"/>
          </a:p>
        </p:txBody>
      </p:sp>
      <p:sp>
        <p:nvSpPr>
          <p:cNvPr id="35843" name="灯片编号占位符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p:sp>
      <p:sp>
        <p:nvSpPr>
          <p:cNvPr id="38914" name="备注占位符 2"/>
          <p:cNvSpPr>
            <a:spLocks noGrp="1"/>
          </p:cNvSpPr>
          <p:nvPr>
            <p:ph type="body"/>
          </p:nvPr>
        </p:nvSpPr>
        <p:spPr/>
        <p:txBody>
          <a:bodyPr wrap="square" lIns="91440" tIns="45720" rIns="91440" bIns="45720" anchor="t" anchorCtr="0"/>
          <a:p>
            <a:pPr lvl="0"/>
            <a:r>
              <a:rPr lang="en-US" altLang="zh-CN" dirty="0"/>
              <a:t>HMM</a:t>
            </a:r>
            <a:r>
              <a:rPr lang="zh-CN" altLang="en-US" dirty="0"/>
              <a:t>找基因章节讲解</a:t>
            </a:r>
            <a:endParaRPr lang="zh-CN" altLang="en-US" dirty="0"/>
          </a:p>
        </p:txBody>
      </p:sp>
      <p:sp>
        <p:nvSpPr>
          <p:cNvPr id="38915" name="灯片编号占位符 3"/>
          <p:cNvSpPr txBox="1">
            <a:spLocks noGrp="1"/>
          </p:cNvSpPr>
          <p:nvPr>
            <p:ph type="sldNum" sz="quarter"/>
          </p:nvPr>
        </p:nvSpPr>
        <p:spPr>
          <a:xfrm>
            <a:off x="3886200" y="8686800"/>
            <a:ext cx="2971800" cy="457200"/>
          </a:xfrm>
          <a:prstGeom prst="rect">
            <a:avLst/>
          </a:prstGeom>
          <a:noFill/>
          <a:ln w="9525">
            <a:noFill/>
          </a:ln>
        </p:spPr>
        <p:txBody>
          <a:bodyPr wrap="square" lIns="91440" tIns="45720" rIns="91440" bIns="45720" anchor="b" anchorCtr="0"/>
          <a:p>
            <a:pPr lvl="0" algn="r"/>
            <a:fld id="{9A0DB2DC-4C9A-4742-B13C-FB6460FD3503}" type="slidenum">
              <a:rPr lang="en-US" altLang="zh-CN" sz="1200" dirty="0"/>
            </a:fld>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shadeToTitle="1">
        <a:gradFill rotWithShape="0">
          <a:gsLst>
            <a:gs pos="0">
              <a:schemeClr val="bg1"/>
            </a:gs>
            <a:gs pos="50000">
              <a:schemeClr val="bg2"/>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069" name="Group 2"/>
          <p:cNvGrpSpPr/>
          <p:nvPr/>
        </p:nvGrpSpPr>
        <p:grpSpPr>
          <a:xfrm>
            <a:off x="0" y="0"/>
            <a:ext cx="9144000" cy="6858000"/>
            <a:chOff x="0" y="0"/>
            <a:chExt cx="5760" cy="4320"/>
          </a:xfrm>
        </p:grpSpPr>
        <p:grpSp>
          <p:nvGrpSpPr>
            <p:cNvPr id="2070" name="Group 3"/>
            <p:cNvGrpSpPr/>
            <p:nvPr userDrawn="1"/>
          </p:nvGrpSpPr>
          <p:grpSpPr>
            <a:xfrm>
              <a:off x="0" y="0"/>
              <a:ext cx="5568" cy="4320"/>
              <a:chOff x="0" y="0"/>
              <a:chExt cx="5568" cy="4320"/>
            </a:xfrm>
          </p:grpSpPr>
          <p:grpSp>
            <p:nvGrpSpPr>
              <p:cNvPr id="2071" name="Group 4"/>
              <p:cNvGrpSpPr/>
              <p:nvPr userDrawn="1"/>
            </p:nvGrpSpPr>
            <p:grpSpPr>
              <a:xfrm>
                <a:off x="0" y="0"/>
                <a:ext cx="3216" cy="3072"/>
                <a:chOff x="0" y="0"/>
                <a:chExt cx="2928" cy="2784"/>
              </a:xfrm>
            </p:grpSpPr>
            <p:sp>
              <p:nvSpPr>
                <p:cNvPr id="2072" name="Oval 5"/>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73" name="Oval 6"/>
                <p:cNvSpPr/>
                <p:nvPr userDrawn="1"/>
              </p:nvSpPr>
              <p:spPr>
                <a:xfrm>
                  <a:off x="240" y="240"/>
                  <a:ext cx="2445" cy="230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74" name="Oval 7"/>
                <p:cNvSpPr/>
                <p:nvPr userDrawn="1"/>
              </p:nvSpPr>
              <p:spPr>
                <a:xfrm>
                  <a:off x="480" y="480"/>
                  <a:ext cx="1968" cy="1822"/>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75" name="Oval 8"/>
                <p:cNvSpPr/>
                <p:nvPr userDrawn="1"/>
              </p:nvSpPr>
              <p:spPr>
                <a:xfrm>
                  <a:off x="720" y="720"/>
                  <a:ext cx="1488" cy="1349"/>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76" name="Oval 9"/>
                <p:cNvSpPr/>
                <p:nvPr userDrawn="1"/>
              </p:nvSpPr>
              <p:spPr>
                <a:xfrm>
                  <a:off x="912" y="912"/>
                  <a:ext cx="1103" cy="962"/>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grpSp>
          <p:grpSp>
            <p:nvGrpSpPr>
              <p:cNvPr id="2077" name="Group 10"/>
              <p:cNvGrpSpPr/>
              <p:nvPr userDrawn="1"/>
            </p:nvGrpSpPr>
            <p:grpSpPr>
              <a:xfrm>
                <a:off x="2016" y="2016"/>
                <a:ext cx="2448" cy="2304"/>
                <a:chOff x="0" y="0"/>
                <a:chExt cx="2928" cy="2784"/>
              </a:xfrm>
            </p:grpSpPr>
            <p:sp>
              <p:nvSpPr>
                <p:cNvPr id="2078" name="Oval 11"/>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79" name="Oval 12"/>
                <p:cNvSpPr/>
                <p:nvPr userDrawn="1"/>
              </p:nvSpPr>
              <p:spPr>
                <a:xfrm>
                  <a:off x="240" y="240"/>
                  <a:ext cx="2447" cy="2303"/>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80" name="Oval 13"/>
                <p:cNvSpPr/>
                <p:nvPr userDrawn="1"/>
              </p:nvSpPr>
              <p:spPr>
                <a:xfrm>
                  <a:off x="480" y="480"/>
                  <a:ext cx="1970" cy="1826"/>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81" name="Oval 14"/>
                <p:cNvSpPr/>
                <p:nvPr userDrawn="1"/>
              </p:nvSpPr>
              <p:spPr>
                <a:xfrm>
                  <a:off x="720" y="720"/>
                  <a:ext cx="1488" cy="134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82" name="Oval 15"/>
                <p:cNvSpPr/>
                <p:nvPr userDrawn="1"/>
              </p:nvSpPr>
              <p:spPr>
                <a:xfrm>
                  <a:off x="911" y="912"/>
                  <a:ext cx="1105" cy="958"/>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grpSp>
          <p:grpSp>
            <p:nvGrpSpPr>
              <p:cNvPr id="2083" name="Group 16"/>
              <p:cNvGrpSpPr/>
              <p:nvPr userDrawn="1"/>
            </p:nvGrpSpPr>
            <p:grpSpPr>
              <a:xfrm>
                <a:off x="2832" y="96"/>
                <a:ext cx="2736" cy="2592"/>
                <a:chOff x="0" y="0"/>
                <a:chExt cx="2928" cy="2784"/>
              </a:xfrm>
            </p:grpSpPr>
            <p:sp>
              <p:nvSpPr>
                <p:cNvPr id="2084" name="Oval 17"/>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85" name="Oval 18"/>
                <p:cNvSpPr/>
                <p:nvPr userDrawn="1"/>
              </p:nvSpPr>
              <p:spPr>
                <a:xfrm>
                  <a:off x="240" y="240"/>
                  <a:ext cx="2452" cy="2305"/>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86" name="Oval 19"/>
                <p:cNvSpPr/>
                <p:nvPr userDrawn="1"/>
              </p:nvSpPr>
              <p:spPr>
                <a:xfrm>
                  <a:off x="481" y="480"/>
                  <a:ext cx="1967" cy="182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87" name="Oval 20"/>
                <p:cNvSpPr/>
                <p:nvPr userDrawn="1"/>
              </p:nvSpPr>
              <p:spPr>
                <a:xfrm>
                  <a:off x="720" y="720"/>
                  <a:ext cx="1488" cy="1347"/>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2088" name="Oval 21"/>
                <p:cNvSpPr/>
                <p:nvPr userDrawn="1"/>
              </p:nvSpPr>
              <p:spPr>
                <a:xfrm>
                  <a:off x="912" y="912"/>
                  <a:ext cx="1104" cy="960"/>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grpSp>
        </p:grpSp>
        <p:sp>
          <p:nvSpPr>
            <p:cNvPr id="2089" name="Line 22"/>
            <p:cNvSpPr/>
            <p:nvPr userDrawn="1"/>
          </p:nvSpPr>
          <p:spPr>
            <a:xfrm flipH="1">
              <a:off x="0" y="1536"/>
              <a:ext cx="1584" cy="2160"/>
            </a:xfrm>
            <a:prstGeom prst="line">
              <a:avLst/>
            </a:prstGeom>
            <a:ln w="9525" cap="flat" cmpd="sng">
              <a:solidFill>
                <a:schemeClr val="accent1"/>
              </a:solidFill>
              <a:prstDash val="dash"/>
              <a:round/>
              <a:headEnd type="none" w="med" len="med"/>
              <a:tailEnd type="none" w="med" len="med"/>
            </a:ln>
          </p:spPr>
          <p:txBody>
            <a:bodyPr anchor="t" anchorCtr="0"/>
            <a:p>
              <a:pPr lvl="0"/>
              <a:endParaRPr lang="zh-CN" altLang="en-US">
                <a:latin typeface="Times New Roman" panose="02020603050405020304" pitchFamily="18" charset="0"/>
                <a:ea typeface="宋体" panose="02010600030101010101" pitchFamily="2" charset="-122"/>
              </a:endParaRPr>
            </a:p>
          </p:txBody>
        </p:sp>
        <p:sp>
          <p:nvSpPr>
            <p:cNvPr id="2090" name="Line 23"/>
            <p:cNvSpPr/>
            <p:nvPr userDrawn="1"/>
          </p:nvSpPr>
          <p:spPr>
            <a:xfrm>
              <a:off x="4176" y="1392"/>
              <a:ext cx="1584" cy="1728"/>
            </a:xfrm>
            <a:prstGeom prst="line">
              <a:avLst/>
            </a:prstGeom>
            <a:ln w="9525" cap="flat" cmpd="sng">
              <a:solidFill>
                <a:schemeClr val="accent1"/>
              </a:solidFill>
              <a:prstDash val="dash"/>
              <a:round/>
              <a:headEnd type="none" w="med" len="med"/>
              <a:tailEnd type="none" w="med" len="med"/>
            </a:ln>
          </p:spPr>
          <p:txBody>
            <a:bodyPr anchor="t" anchorCtr="0"/>
            <a:p>
              <a:pPr lvl="0"/>
              <a:endParaRPr lang="zh-CN" altLang="en-US">
                <a:latin typeface="Times New Roman" panose="02020603050405020304" pitchFamily="18" charset="0"/>
                <a:ea typeface="宋体" panose="02010600030101010101" pitchFamily="2" charset="-122"/>
              </a:endParaRPr>
            </a:p>
          </p:txBody>
        </p:sp>
        <p:sp>
          <p:nvSpPr>
            <p:cNvPr id="2091" name="Line 24"/>
            <p:cNvSpPr/>
            <p:nvPr userDrawn="1"/>
          </p:nvSpPr>
          <p:spPr>
            <a:xfrm flipV="1">
              <a:off x="3216" y="0"/>
              <a:ext cx="240" cy="3120"/>
            </a:xfrm>
            <a:prstGeom prst="line">
              <a:avLst/>
            </a:prstGeom>
            <a:ln w="9525" cap="flat" cmpd="sng">
              <a:solidFill>
                <a:schemeClr val="accent1"/>
              </a:solidFill>
              <a:prstDash val="solid"/>
              <a:round/>
              <a:headEnd type="none" w="med" len="med"/>
              <a:tailEnd type="none" w="med" len="med"/>
            </a:ln>
          </p:spPr>
          <p:txBody>
            <a:bodyPr anchor="t" anchorCtr="0"/>
            <a:p>
              <a:pPr lvl="0"/>
              <a:endParaRPr lang="zh-CN" altLang="en-US">
                <a:latin typeface="Times New Roman" panose="02020603050405020304" pitchFamily="18" charset="0"/>
                <a:ea typeface="宋体" panose="02010600030101010101" pitchFamily="2" charset="-122"/>
              </a:endParaRPr>
            </a:p>
          </p:txBody>
        </p:sp>
      </p:grpSp>
      <p:sp>
        <p:nvSpPr>
          <p:cNvPr id="4121" name="Rectangle 25"/>
          <p:cNvSpPr>
            <a:spLocks noGrp="1" noChangeArrowheads="1"/>
          </p:cNvSpPr>
          <p:nvPr>
            <p:ph type="ctrTitle"/>
          </p:nvPr>
        </p:nvSpPr>
        <p:spPr>
          <a:xfrm>
            <a:off x="685800" y="2286000"/>
            <a:ext cx="7772400" cy="114300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4122"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pPr fontAlgn="base"/>
            <a:r>
              <a:rPr lang="zh-CN" altLang="en-US" strike="noStrike" noProof="1"/>
              <a:t>单击此处编辑母版副标题样式</a:t>
            </a:r>
            <a:endParaRPr lang="zh-CN" altLang="en-US" strike="noStrike" noProof="1"/>
          </a:p>
        </p:txBody>
      </p:sp>
      <p:sp>
        <p:nvSpPr>
          <p:cNvPr id="49" name="Rectangle 27"/>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b="0"/>
            </a:lvl1pPr>
          </a:lstStyle>
          <a:p>
            <a:pPr marL="0" marR="0" indent="0" algn="l" defTabSz="914400" rtl="0" eaLnBrk="1" fontAlgn="base" latinLnBrk="0" hangingPunct="1">
              <a:lnSpc>
                <a:spcPct val="100000"/>
              </a:lnSpc>
              <a:spcBef>
                <a:spcPct val="0"/>
              </a:spcBef>
              <a:spcAft>
                <a:spcPct val="0"/>
              </a:spcAft>
              <a:buClrTx/>
              <a:buSzTx/>
              <a:buFontTx/>
              <a:buNone/>
              <a:defRPr/>
            </a:pPr>
            <a:r>
              <a:rPr kumimoji="0" lang="zh-CN" altLang="en-US" i="0" strike="noStrike" kern="1200" cap="none" spc="0" normalizeH="0" baseline="0" noProof="0">
                <a:solidFill>
                  <a:schemeClr val="tx1"/>
                </a:solidFill>
                <a:latin typeface="Times New Roman" panose="02020603050405020304" pitchFamily="18" charset="0"/>
                <a:ea typeface="宋体" panose="02010600030101010101" pitchFamily="2" charset="-122"/>
                <a:cs typeface="+mn-cs"/>
              </a:rPr>
              <a:t>Bioinplant Lab</a:t>
            </a:r>
            <a:endParaRPr kumimoji="0" lang="en-US" altLang="zh-CN" i="0" strike="noStrike" kern="1200" cap="none" spc="0" normalizeH="0" baseline="0" noProof="0">
              <a:solidFill>
                <a:schemeClr val="tx1"/>
              </a:solidFill>
              <a:latin typeface="Times New Roman" panose="02020603050405020304" pitchFamily="18" charset="0"/>
              <a:ea typeface="宋体" panose="02010600030101010101" pitchFamily="2" charset="-122"/>
              <a:cs typeface="+mn-cs"/>
            </a:endParaRPr>
          </a:p>
        </p:txBody>
      </p:sp>
      <p:sp>
        <p:nvSpPr>
          <p:cNvPr id="50" name="Rectangle 28"/>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defRPr b="0"/>
            </a:lvl1pPr>
          </a:lstStyle>
          <a:p>
            <a:pPr marL="0" marR="0" indent="0" defTabSz="914400" rtl="0" eaLnBrk="1" fontAlgn="base" latinLnBrk="0" hangingPunct="1">
              <a:lnSpc>
                <a:spcPct val="100000"/>
              </a:lnSpc>
              <a:spcBef>
                <a:spcPct val="0"/>
              </a:spcBef>
              <a:spcAft>
                <a:spcPct val="0"/>
              </a:spcAft>
              <a:buClrTx/>
              <a:buSzTx/>
              <a:buFontTx/>
              <a:buNone/>
              <a:defRPr/>
            </a:pPr>
            <a:r>
              <a:rPr kumimoji="0" lang="en-US" altLang="zh-CN" i="0" strike="noStrike" kern="1200" cap="none" spc="0" normalizeH="0" baseline="0" noProof="0">
                <a:solidFill>
                  <a:schemeClr val="tx1"/>
                </a:solidFill>
                <a:latin typeface="Times New Roman" panose="02020603050405020304" pitchFamily="18" charset="0"/>
                <a:ea typeface="宋体" panose="02010600030101010101" pitchFamily="2" charset="-122"/>
                <a:cs typeface="+mn-cs"/>
              </a:rPr>
              <a:t>Bioinplant</a:t>
            </a:r>
            <a:endParaRPr kumimoji="0" lang="en-US" altLang="zh-CN" i="0" strike="noStrike" kern="1200" cap="none" spc="0" normalizeH="0" baseline="0" noProof="0">
              <a:solidFill>
                <a:schemeClr val="tx1"/>
              </a:solidFill>
              <a:latin typeface="Times New Roman" panose="02020603050405020304" pitchFamily="18" charset="0"/>
              <a:ea typeface="宋体" panose="02010600030101010101" pitchFamily="2" charset="-122"/>
              <a:cs typeface="+mn-cs"/>
            </a:endParaRPr>
          </a:p>
        </p:txBody>
      </p:sp>
      <p:sp>
        <p:nvSpPr>
          <p:cNvPr id="51" name="Rectangle 29"/>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p>
            <a:pPr algn="r" eaLnBrk="1" fontAlgn="base" hangingPunct="1"/>
            <a:fld id="{9A0DB2DC-4C9A-4742-B13C-FB6460FD3503}" type="slidenum">
              <a:rPr lang="en-US" altLang="zh-CN" sz="1400" strike="noStrike" noProof="1" dirty="0">
                <a:latin typeface="Times New Roman" panose="02020603050405020304" pitchFamily="18" charset="0"/>
                <a:ea typeface="宋体" panose="02010600030101010101" pitchFamily="2" charset="-122"/>
                <a:cs typeface="+mn-ea"/>
              </a:rPr>
            </a:fld>
            <a:endParaRPr lang="en-US" altLang="zh-CN" sz="1400"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676900"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50000">
              <a:schemeClr val="bg2"/>
            </a:gs>
            <a:gs pos="100000">
              <a:schemeClr val="bg1"/>
            </a:gs>
          </a:gsLst>
          <a:path path="shape">
            <a:fillToRect l="50000" t="50000" r="50000" b="50000"/>
          </a:path>
          <a:tileRect/>
        </a:gradFill>
        <a:effectLst/>
      </p:bgPr>
    </p:bg>
    <p:spTree>
      <p:nvGrpSpPr>
        <p:cNvPr id="1" name=""/>
        <p:cNvGrpSpPr/>
        <p:nvPr/>
      </p:nvGrpSpPr>
      <p:grpSpPr/>
      <p:grpSp>
        <p:nvGrpSpPr>
          <p:cNvPr id="1026" name="Group 2"/>
          <p:cNvGrpSpPr/>
          <p:nvPr/>
        </p:nvGrpSpPr>
        <p:grpSpPr>
          <a:xfrm>
            <a:off x="0" y="0"/>
            <a:ext cx="8839200" cy="6858000"/>
            <a:chOff x="0" y="0"/>
            <a:chExt cx="5568" cy="4320"/>
          </a:xfrm>
        </p:grpSpPr>
        <p:grpSp>
          <p:nvGrpSpPr>
            <p:cNvPr id="1027" name="Group 3"/>
            <p:cNvGrpSpPr/>
            <p:nvPr userDrawn="1"/>
          </p:nvGrpSpPr>
          <p:grpSpPr>
            <a:xfrm>
              <a:off x="0" y="0"/>
              <a:ext cx="3216" cy="3072"/>
              <a:chOff x="0" y="0"/>
              <a:chExt cx="2928" cy="2784"/>
            </a:xfrm>
          </p:grpSpPr>
          <p:sp>
            <p:nvSpPr>
              <p:cNvPr id="1028" name="Oval 4"/>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29" name="Oval 5"/>
              <p:cNvSpPr/>
              <p:nvPr userDrawn="1"/>
            </p:nvSpPr>
            <p:spPr>
              <a:xfrm>
                <a:off x="240" y="240"/>
                <a:ext cx="2445" cy="230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30" name="Oval 6"/>
              <p:cNvSpPr/>
              <p:nvPr userDrawn="1"/>
            </p:nvSpPr>
            <p:spPr>
              <a:xfrm>
                <a:off x="480" y="480"/>
                <a:ext cx="1968" cy="1822"/>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31" name="Oval 7"/>
              <p:cNvSpPr/>
              <p:nvPr userDrawn="1"/>
            </p:nvSpPr>
            <p:spPr>
              <a:xfrm>
                <a:off x="720" y="720"/>
                <a:ext cx="1488" cy="1349"/>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32" name="Oval 8"/>
              <p:cNvSpPr/>
              <p:nvPr userDrawn="1"/>
            </p:nvSpPr>
            <p:spPr>
              <a:xfrm>
                <a:off x="912" y="912"/>
                <a:ext cx="1103" cy="962"/>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grpSp>
        <p:grpSp>
          <p:nvGrpSpPr>
            <p:cNvPr id="1033" name="Group 9"/>
            <p:cNvGrpSpPr/>
            <p:nvPr userDrawn="1"/>
          </p:nvGrpSpPr>
          <p:grpSpPr>
            <a:xfrm>
              <a:off x="2016" y="2016"/>
              <a:ext cx="2448" cy="2304"/>
              <a:chOff x="0" y="0"/>
              <a:chExt cx="2928" cy="2784"/>
            </a:xfrm>
          </p:grpSpPr>
          <p:sp>
            <p:nvSpPr>
              <p:cNvPr id="1034" name="Oval 10"/>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35" name="Oval 11"/>
              <p:cNvSpPr/>
              <p:nvPr userDrawn="1"/>
            </p:nvSpPr>
            <p:spPr>
              <a:xfrm>
                <a:off x="240" y="240"/>
                <a:ext cx="2447" cy="2303"/>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36" name="Oval 12"/>
              <p:cNvSpPr/>
              <p:nvPr userDrawn="1"/>
            </p:nvSpPr>
            <p:spPr>
              <a:xfrm>
                <a:off x="480" y="480"/>
                <a:ext cx="1970" cy="1826"/>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37" name="Oval 13"/>
              <p:cNvSpPr/>
              <p:nvPr userDrawn="1"/>
            </p:nvSpPr>
            <p:spPr>
              <a:xfrm>
                <a:off x="720" y="720"/>
                <a:ext cx="1488" cy="134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38" name="Oval 14"/>
              <p:cNvSpPr/>
              <p:nvPr userDrawn="1"/>
            </p:nvSpPr>
            <p:spPr>
              <a:xfrm>
                <a:off x="911" y="912"/>
                <a:ext cx="1105" cy="958"/>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grpSp>
        <p:grpSp>
          <p:nvGrpSpPr>
            <p:cNvPr id="1039" name="Group 15"/>
            <p:cNvGrpSpPr/>
            <p:nvPr userDrawn="1"/>
          </p:nvGrpSpPr>
          <p:grpSpPr>
            <a:xfrm>
              <a:off x="2832" y="96"/>
              <a:ext cx="2736" cy="2592"/>
              <a:chOff x="0" y="0"/>
              <a:chExt cx="2928" cy="2784"/>
            </a:xfrm>
          </p:grpSpPr>
          <p:sp>
            <p:nvSpPr>
              <p:cNvPr id="1040" name="Oval 16"/>
              <p:cNvSpPr/>
              <p:nvPr userDrawn="1"/>
            </p:nvSpPr>
            <p:spPr>
              <a:xfrm>
                <a:off x="0" y="0"/>
                <a:ext cx="2928" cy="278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41" name="Oval 17"/>
              <p:cNvSpPr/>
              <p:nvPr userDrawn="1"/>
            </p:nvSpPr>
            <p:spPr>
              <a:xfrm>
                <a:off x="240" y="240"/>
                <a:ext cx="2452" cy="2305"/>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42" name="Oval 18"/>
              <p:cNvSpPr/>
              <p:nvPr userDrawn="1"/>
            </p:nvSpPr>
            <p:spPr>
              <a:xfrm>
                <a:off x="481" y="480"/>
                <a:ext cx="1967" cy="1824"/>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43" name="Oval 19"/>
              <p:cNvSpPr/>
              <p:nvPr userDrawn="1"/>
            </p:nvSpPr>
            <p:spPr>
              <a:xfrm>
                <a:off x="720" y="720"/>
                <a:ext cx="1488" cy="1347"/>
              </a:xfrm>
              <a:prstGeom prst="ellipse">
                <a:avLst/>
              </a:prstGeom>
              <a:noFill/>
              <a:ln w="9525" cap="flat" cmpd="sng">
                <a:solidFill>
                  <a:schemeClr val="accent1"/>
                </a:solidFill>
                <a:prstDash val="solid"/>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sp>
            <p:nvSpPr>
              <p:cNvPr id="1044" name="Oval 20"/>
              <p:cNvSpPr/>
              <p:nvPr userDrawn="1"/>
            </p:nvSpPr>
            <p:spPr>
              <a:xfrm>
                <a:off x="912" y="912"/>
                <a:ext cx="1104" cy="960"/>
              </a:xfrm>
              <a:prstGeom prst="ellipse">
                <a:avLst/>
              </a:prstGeom>
              <a:noFill/>
              <a:ln w="9525" cap="flat" cmpd="sng">
                <a:solidFill>
                  <a:schemeClr val="accent1"/>
                </a:solidFill>
                <a:prstDash val="sysDot"/>
                <a:round/>
                <a:headEnd type="none" w="med" len="med"/>
                <a:tailEnd type="none" w="med" len="med"/>
              </a:ln>
            </p:spPr>
            <p:txBody>
              <a:bodyPr wrap="none" anchor="ctr" anchorCtr="0"/>
              <a:p>
                <a:pPr lvl="0"/>
                <a:endParaRPr lang="zh-CN" altLang="en-US" dirty="0">
                  <a:latin typeface="Times New Roman" panose="02020603050405020304" pitchFamily="18" charset="0"/>
                  <a:ea typeface="宋体" panose="02010600030101010101" pitchFamily="2" charset="-122"/>
                </a:endParaRPr>
              </a:p>
            </p:txBody>
          </p:sp>
        </p:grpSp>
      </p:grpSp>
      <p:sp>
        <p:nvSpPr>
          <p:cNvPr id="1045" name="Rectangle 21"/>
          <p:cNvSpPr>
            <a:spLocks noGrp="1"/>
          </p:cNvSpPr>
          <p:nvPr>
            <p:ph type="title"/>
          </p:nvPr>
        </p:nvSpPr>
        <p:spPr>
          <a:xfrm>
            <a:off x="685800" y="609600"/>
            <a:ext cx="77724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46" name="Rectangle 22"/>
          <p:cNvSpPr>
            <a:spLocks noGrp="1"/>
          </p:cNvSpPr>
          <p:nvPr>
            <p:ph type="body"/>
          </p:nvPr>
        </p:nvSpPr>
        <p:spPr>
          <a:xfrm>
            <a:off x="685800" y="1981200"/>
            <a:ext cx="7772400" cy="4114800"/>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3095" name="Rectangle 23"/>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kumimoji="0" sz="1400" b="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 Lab</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96" name="Rectangle 24"/>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kumimoji="0" sz="1400" b="1"/>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Bioinplant</a:t>
            </a:r>
            <a:endParaRPr kumimoji="0" lang="en-US" altLang="zh-CN"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97" name="Rectangle 25"/>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p>
            <a:pPr lvl="0" algn="r" eaLnBrk="1" fontAlgn="base" hangingPunct="1"/>
            <a:fld id="{9A0DB2DC-4C9A-4742-B13C-FB6460FD3503}" type="slidenum">
              <a:rPr lang="en-US" altLang="zh-CN" sz="1400" b="1" strike="noStrike" noProof="1" dirty="0">
                <a:latin typeface="Times New Roman" panose="02020603050405020304" pitchFamily="18" charset="0"/>
                <a:ea typeface="宋体" panose="02010600030101010101" pitchFamily="2" charset="-122"/>
                <a:cs typeface="+mn-ea"/>
              </a:rPr>
            </a:fld>
            <a:endParaRPr lang="en-US" altLang="zh-CN" sz="1400" b="1" strike="noStrike" noProof="1"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SzPct val="11000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1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11000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oleObject" Target="../embeddings/oleObject2.bin"/><Relationship Id="rId2" Type="http://schemas.openxmlformats.org/officeDocument/2006/relationships/image" Target="../media/image4.png"/><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内容占位符 2"/>
          <p:cNvSpPr>
            <a:spLocks noGrp="1"/>
          </p:cNvSpPr>
          <p:nvPr>
            <p:ph idx="1"/>
          </p:nvPr>
        </p:nvSpPr>
        <p:spPr>
          <a:xfrm>
            <a:off x="685800" y="2983865"/>
            <a:ext cx="7772400" cy="4114800"/>
          </a:xfrm>
        </p:spPr>
        <p:txBody>
          <a:bodyPr wrap="square" lIns="91440" tIns="45720" rIns="91440" bIns="45720" anchor="t" anchorCtr="0"/>
          <a:p>
            <a:pPr>
              <a:lnSpc>
                <a:spcPct val="150000"/>
              </a:lnSpc>
            </a:pPr>
            <a:r>
              <a:rPr lang="en-US" altLang="zh-CN" dirty="0">
                <a:solidFill>
                  <a:srgbClr val="00FF00"/>
                </a:solidFill>
              </a:rPr>
              <a:t>(1) Multiple sequence alignment and progressive global alignment (ClustalW)</a:t>
            </a:r>
            <a:endParaRPr lang="en-US" altLang="zh-CN" dirty="0">
              <a:solidFill>
                <a:srgbClr val="00FF00"/>
              </a:solidFill>
            </a:endParaRPr>
          </a:p>
          <a:p>
            <a:pPr>
              <a:lnSpc>
                <a:spcPct val="150000"/>
              </a:lnSpc>
            </a:pPr>
            <a:r>
              <a:rPr lang="en-GB" altLang="zh-CN" dirty="0">
                <a:solidFill>
                  <a:srgbClr val="00FF00"/>
                </a:solidFill>
              </a:rPr>
              <a:t>(2) Find and model local multiple alignment</a:t>
            </a:r>
            <a:endParaRPr lang="en-GB" altLang="zh-CN" dirty="0">
              <a:solidFill>
                <a:srgbClr val="00FF00"/>
              </a:solidFill>
            </a:endParaRPr>
          </a:p>
          <a:p>
            <a:pPr>
              <a:lnSpc>
                <a:spcPct val="150000"/>
              </a:lnSpc>
            </a:pPr>
            <a:r>
              <a:rPr lang="en-GB" altLang="zh-CN" dirty="0">
                <a:solidFill>
                  <a:srgbClr val="00FF00"/>
                </a:solidFill>
              </a:rPr>
              <a:t>(3) How to evaluate the quality of a PSSM?</a:t>
            </a:r>
            <a:endParaRPr lang="en-US" altLang="zh-CN" dirty="0">
              <a:solidFill>
                <a:srgbClr val="00FF00"/>
              </a:solidFill>
            </a:endParaRPr>
          </a:p>
          <a:p>
            <a:pPr>
              <a:lnSpc>
                <a:spcPct val="150000"/>
              </a:lnSpc>
            </a:pPr>
            <a:endParaRPr lang="en-GB" altLang="zh-CN" b="1" dirty="0">
              <a:solidFill>
                <a:srgbClr val="00FF00"/>
              </a:solidFill>
              <a:latin typeface="Arial" panose="020B0604020202020204" pitchFamily="34" charset="0"/>
            </a:endParaRPr>
          </a:p>
          <a:p>
            <a:pPr>
              <a:lnSpc>
                <a:spcPct val="150000"/>
              </a:lnSpc>
            </a:pPr>
            <a:endParaRPr lang="en-GB" altLang="zh-CN" b="1" dirty="0">
              <a:solidFill>
                <a:srgbClr val="00FF00"/>
              </a:solidFill>
              <a:latin typeface="Arial" panose="020B0604020202020204" pitchFamily="34" charset="0"/>
            </a:endParaRPr>
          </a:p>
          <a:p>
            <a:pPr>
              <a:lnSpc>
                <a:spcPct val="150000"/>
              </a:lnSpc>
            </a:pPr>
            <a:endParaRPr lang="en-US" altLang="zh-CN" dirty="0">
              <a:solidFill>
                <a:srgbClr val="00FF00"/>
              </a:solidFill>
            </a:endParaRPr>
          </a:p>
          <a:p>
            <a:pPr>
              <a:lnSpc>
                <a:spcPct val="150000"/>
              </a:lnSpc>
            </a:pPr>
            <a:endParaRPr lang="en-US" altLang="zh-CN" dirty="0">
              <a:solidFill>
                <a:srgbClr val="00FF00"/>
              </a:solidFill>
            </a:endParaRPr>
          </a:p>
          <a:p>
            <a:pPr>
              <a:lnSpc>
                <a:spcPct val="150000"/>
              </a:lnSpc>
            </a:pPr>
            <a:endParaRPr lang="zh-CN" altLang="en-US" dirty="0">
              <a:solidFill>
                <a:srgbClr val="00FF00"/>
              </a:solidFill>
            </a:endParaRPr>
          </a:p>
        </p:txBody>
      </p:sp>
      <p:sp>
        <p:nvSpPr>
          <p:cNvPr id="4098" name="Rectangle 2"/>
          <p:cNvSpPr>
            <a:spLocks noGrp="1"/>
          </p:cNvSpPr>
          <p:nvPr>
            <p:ph type="title"/>
          </p:nvPr>
        </p:nvSpPr>
        <p:spPr>
          <a:xfrm>
            <a:off x="685800" y="1327150"/>
            <a:ext cx="7772400" cy="1143000"/>
          </a:xfrm>
        </p:spPr>
        <p:txBody>
          <a:bodyPr wrap="square" lIns="91440" tIns="45720" rIns="91440" bIns="45720" anchor="ctr" anchorCtr="0"/>
          <a:p>
            <a:pPr eaLnBrk="1" hangingPunct="1"/>
            <a:r>
              <a:rPr lang="en-US" altLang="zh-CN" b="1" dirty="0"/>
              <a:t>3.4 Multiple sequence alignment and domain finding</a:t>
            </a:r>
            <a:endParaRPr lang="en-US" altLang="zh-CN" b="1" dirty="0"/>
          </a:p>
        </p:txBody>
      </p:sp>
      <p:sp>
        <p:nvSpPr>
          <p:cNvPr id="2" name="文本框 1"/>
          <p:cNvSpPr txBox="1"/>
          <p:nvPr/>
        </p:nvSpPr>
        <p:spPr>
          <a:xfrm>
            <a:off x="396240" y="403860"/>
            <a:ext cx="8453120" cy="460375"/>
          </a:xfrm>
          <a:prstGeom prst="rect">
            <a:avLst/>
          </a:prstGeom>
          <a:noFill/>
        </p:spPr>
        <p:txBody>
          <a:bodyPr wrap="none" rtlCol="0">
            <a:spAutoFit/>
          </a:bodyPr>
          <a:p>
            <a:r>
              <a:rPr lang="zh-CN" altLang="en-US" b="1">
                <a:latin typeface="黑体" panose="02010609060101010101" pitchFamily="49" charset="-122"/>
                <a:ea typeface="黑体" panose="02010609060101010101" pitchFamily="49" charset="-122"/>
                <a:cs typeface="黑体" panose="02010609060101010101" pitchFamily="49" charset="-122"/>
              </a:rPr>
              <a:t>《生物信息学》（第二版）（樊龙江主编，</a:t>
            </a:r>
            <a:r>
              <a:rPr lang="en-US" altLang="zh-CN" b="1">
                <a:latin typeface="黑体" panose="02010609060101010101" pitchFamily="49" charset="-122"/>
                <a:ea typeface="黑体" panose="02010609060101010101" pitchFamily="49" charset="-122"/>
                <a:cs typeface="黑体" panose="02010609060101010101" pitchFamily="49" charset="-122"/>
              </a:rPr>
              <a:t>2021</a:t>
            </a:r>
            <a:r>
              <a:rPr lang="zh-CN" altLang="en-US" b="1">
                <a:latin typeface="黑体" panose="02010609060101010101" pitchFamily="49" charset="-122"/>
                <a:ea typeface="黑体" panose="02010609060101010101" pitchFamily="49" charset="-122"/>
                <a:cs typeface="黑体" panose="02010609060101010101" pitchFamily="49" charset="-122"/>
              </a:rPr>
              <a:t>）配套</a:t>
            </a:r>
            <a:r>
              <a:rPr lang="en-US" altLang="zh-CN" b="1">
                <a:latin typeface="黑体" panose="02010609060101010101" pitchFamily="49" charset="-122"/>
                <a:ea typeface="黑体" panose="02010609060101010101" pitchFamily="49" charset="-122"/>
                <a:cs typeface="黑体" panose="02010609060101010101" pitchFamily="49" charset="-122"/>
              </a:rPr>
              <a:t>PPT3-3</a:t>
            </a:r>
            <a:endParaRPr lang="en-US" altLang="zh-CN"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
          <p:cNvSpPr>
            <a:spLocks noGrp="1"/>
          </p:cNvSpPr>
          <p:nvPr>
            <p:ph idx="1"/>
          </p:nvPr>
        </p:nvSpPr>
        <p:spPr>
          <a:xfrm>
            <a:off x="304800" y="381000"/>
            <a:ext cx="8610600" cy="6172200"/>
          </a:xfrm>
        </p:spPr>
        <p:txBody>
          <a:bodyPr wrap="square" lIns="91440" tIns="45720" rIns="91440" bIns="45720" anchor="t" anchorCtr="0"/>
          <a:p>
            <a:pPr marL="609600" indent="-609600" eaLnBrk="1" hangingPunct="1">
              <a:buNone/>
            </a:pPr>
            <a:r>
              <a:rPr lang="en-US" altLang="zh-CN" sz="3000" b="1" dirty="0"/>
              <a:t>Thus, approximate methods are used, including</a:t>
            </a:r>
            <a:r>
              <a:rPr lang="en-US" altLang="zh-CN" sz="3000" dirty="0"/>
              <a:t>:</a:t>
            </a:r>
            <a:endParaRPr lang="en-US" altLang="zh-CN" sz="3000" dirty="0"/>
          </a:p>
          <a:p>
            <a:pPr marL="609600" indent="-609600" eaLnBrk="1" hangingPunct="1">
              <a:buAutoNum type="arabicParenBoth"/>
            </a:pPr>
            <a:r>
              <a:rPr lang="en-US" altLang="zh-CN" sz="3000" dirty="0"/>
              <a:t>a progressive global alignment of the sequences starting with an alignment of the most alike sequences and then building an alignment by adding more sequences</a:t>
            </a:r>
            <a:r>
              <a:rPr lang="zh-CN" altLang="en-US" sz="3000" dirty="0"/>
              <a:t>； </a:t>
            </a:r>
            <a:endParaRPr lang="zh-CN" altLang="en-US" sz="3000" dirty="0"/>
          </a:p>
          <a:p>
            <a:pPr marL="609600" indent="-609600" eaLnBrk="1" hangingPunct="1">
              <a:buAutoNum type="arabicParenBoth"/>
            </a:pPr>
            <a:r>
              <a:rPr lang="en-US" altLang="zh-CN" sz="3000" dirty="0"/>
              <a:t>iterative methods that make an initial alignment of groups of sequences and then revise the alignment to achieve a more reasonable result</a:t>
            </a:r>
            <a:r>
              <a:rPr lang="zh-CN" altLang="en-US" sz="3000" dirty="0"/>
              <a:t>； </a:t>
            </a:r>
            <a:endParaRPr lang="zh-CN" altLang="en-US" sz="3000" dirty="0"/>
          </a:p>
          <a:p>
            <a:pPr marL="609600" indent="-609600" eaLnBrk="1" hangingPunct="1">
              <a:buAutoNum type="arabicParenBoth"/>
            </a:pPr>
            <a:r>
              <a:rPr lang="en-US" altLang="zh-CN" sz="3000" dirty="0"/>
              <a:t>alignments based on locally conserved patterns found in the same order in the sequences</a:t>
            </a:r>
            <a:r>
              <a:rPr lang="zh-CN" altLang="en-US" sz="3000" dirty="0"/>
              <a:t>；</a:t>
            </a:r>
            <a:endParaRPr lang="zh-CN" altLang="en-US" sz="3000" dirty="0"/>
          </a:p>
          <a:p>
            <a:pPr marL="609600" indent="-609600" eaLnBrk="1" hangingPunct="1">
              <a:buAutoNum type="arabicParenBoth"/>
            </a:pPr>
            <a:r>
              <a:rPr lang="en-US" altLang="zh-CN" sz="3000" dirty="0"/>
              <a:t>use of statistical methods and probabilistic models of the sequences. </a:t>
            </a:r>
            <a:endParaRPr lang="en-US" altLang="zh-CN"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p:nvPr>
        </p:nvSpPr>
        <p:spPr>
          <a:xfrm>
            <a:off x="457200" y="457200"/>
            <a:ext cx="8305800" cy="1143000"/>
          </a:xfrm>
        </p:spPr>
        <p:txBody>
          <a:bodyPr wrap="square" lIns="91440" tIns="45720" rIns="91440" bIns="45720" anchor="ctr" anchorCtr="0"/>
          <a:p>
            <a:pPr eaLnBrk="1" hangingPunct="1"/>
            <a:r>
              <a:rPr lang="en-US" altLang="zh-CN" sz="4000" dirty="0"/>
              <a:t>Progressive methods of global multiple sequence alignment</a:t>
            </a:r>
            <a:endParaRPr lang="en-US" altLang="zh-CN" sz="4000" dirty="0"/>
          </a:p>
        </p:txBody>
      </p:sp>
      <p:sp>
        <p:nvSpPr>
          <p:cNvPr id="16386" name="Rectangle 3"/>
          <p:cNvSpPr>
            <a:spLocks noGrp="1"/>
          </p:cNvSpPr>
          <p:nvPr>
            <p:ph idx="1"/>
          </p:nvPr>
        </p:nvSpPr>
        <p:spPr>
          <a:xfrm>
            <a:off x="381000" y="1981200"/>
            <a:ext cx="8153400" cy="4572000"/>
          </a:xfrm>
        </p:spPr>
        <p:txBody>
          <a:bodyPr wrap="square" lIns="91440" tIns="45720" rIns="91440" bIns="45720" anchor="t" anchorCtr="0"/>
          <a:p>
            <a:pPr eaLnBrk="1" hangingPunct="1"/>
            <a:r>
              <a:rPr lang="en-US" altLang="zh-CN" sz="2800" dirty="0"/>
              <a:t>Progressive alignment methods use the dynamic programming method to build a msa starting with the most related sequences and then progressively adding less-related sequences or groups of sequences to the initial alignment </a:t>
            </a:r>
            <a:endParaRPr lang="en-US" altLang="zh-CN" sz="2800" dirty="0"/>
          </a:p>
          <a:p>
            <a:pPr eaLnBrk="1" hangingPunct="1">
              <a:buNone/>
            </a:pPr>
            <a:r>
              <a:rPr lang="en-US" altLang="zh-CN" sz="1400" i="1" dirty="0"/>
              <a:t>(Waterman and Perlwitz 1984; Feng and Doolittle 1987, 1996; Thompson et al. 1994a; Higgins et al. 1996).</a:t>
            </a:r>
            <a:r>
              <a:rPr lang="en-US" altLang="zh-CN" sz="2800" dirty="0"/>
              <a:t> </a:t>
            </a:r>
            <a:endParaRPr lang="en-US" altLang="zh-CN" sz="2800" dirty="0"/>
          </a:p>
          <a:p>
            <a:pPr eaLnBrk="1" hangingPunct="1"/>
            <a:r>
              <a:rPr lang="en-US" altLang="zh-CN" sz="2800" dirty="0"/>
              <a:t>Relationships among the sequences are modeled by an evolutionary tree in which the outer branches or leaves are the sequences </a:t>
            </a:r>
            <a:endParaRPr lang="en-US" altLang="zh-CN"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
          <p:cNvSpPr>
            <a:spLocks noGrp="1"/>
          </p:cNvSpPr>
          <p:nvPr>
            <p:ph idx="1"/>
          </p:nvPr>
        </p:nvSpPr>
        <p:spPr>
          <a:xfrm>
            <a:off x="685800" y="990600"/>
            <a:ext cx="7772400" cy="5105400"/>
          </a:xfrm>
        </p:spPr>
        <p:txBody>
          <a:bodyPr wrap="square" lIns="91440" tIns="45720" rIns="91440" bIns="45720" anchor="t" anchorCtr="0"/>
          <a:p>
            <a:pPr eaLnBrk="1" hangingPunct="1"/>
            <a:r>
              <a:rPr lang="en-US" altLang="zh-CN" dirty="0"/>
              <a:t>The tree is based on pair-wise comparisons of the sequences using one of the phylogenetic methods </a:t>
            </a:r>
            <a:endParaRPr lang="en-US" altLang="zh-CN" dirty="0"/>
          </a:p>
          <a:p>
            <a:pPr eaLnBrk="1" hangingPunct="1"/>
            <a:r>
              <a:rPr lang="en-US" altLang="zh-CN" dirty="0"/>
              <a:t>Global multiple sequence alignment</a:t>
            </a:r>
            <a:endParaRPr lang="en-US" altLang="zh-CN" dirty="0"/>
          </a:p>
          <a:p>
            <a:pPr eaLnBrk="1" hangingPunct="1"/>
            <a:r>
              <a:rPr lang="en-US" altLang="zh-CN" dirty="0"/>
              <a:t>The methods are used by CLUSTALW and the Genetics Computer Group program PILEUP. </a:t>
            </a:r>
            <a:endParaRPr lang="en-US" altLang="zh-C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xfrm>
            <a:off x="4495800" y="609600"/>
            <a:ext cx="3962400" cy="1143000"/>
          </a:xfrm>
        </p:spPr>
        <p:txBody>
          <a:bodyPr wrap="square" lIns="91440" tIns="45720" rIns="91440" bIns="45720" anchor="ctr" anchorCtr="0"/>
          <a:p>
            <a:pPr eaLnBrk="1" hangingPunct="1"/>
            <a:r>
              <a:rPr lang="en-US" altLang="zh-CN" dirty="0">
                <a:latin typeface="Arial" panose="020B0604020202020204" pitchFamily="34" charset="0"/>
                <a:cs typeface="Arial" panose="020B0604020202020204" pitchFamily="34" charset="0"/>
              </a:rPr>
              <a:t>CLUSTALW</a:t>
            </a:r>
            <a:r>
              <a:rPr lang="en-US" altLang="zh-CN" dirty="0"/>
              <a:t> </a:t>
            </a:r>
            <a:endParaRPr lang="en-US" altLang="zh-CN" dirty="0"/>
          </a:p>
        </p:txBody>
      </p:sp>
      <p:sp>
        <p:nvSpPr>
          <p:cNvPr id="19458" name="Rectangle 3"/>
          <p:cNvSpPr>
            <a:spLocks noGrp="1"/>
          </p:cNvSpPr>
          <p:nvPr>
            <p:ph idx="1"/>
          </p:nvPr>
        </p:nvSpPr>
        <p:spPr>
          <a:xfrm>
            <a:off x="533400" y="2514600"/>
            <a:ext cx="7772400" cy="4114800"/>
          </a:xfrm>
        </p:spPr>
        <p:txBody>
          <a:bodyPr wrap="square" lIns="91440" tIns="45720" rIns="91440" bIns="45720" anchor="t" anchorCtr="0"/>
          <a:p>
            <a:pPr eaLnBrk="1" hangingPunct="1"/>
            <a:r>
              <a:rPr lang="en-US" altLang="zh-CN" sz="2800" dirty="0"/>
              <a:t>CLUSTAL has been around for more than </a:t>
            </a:r>
            <a:r>
              <a:rPr lang="en-US" altLang="zh-CN" sz="2800" b="1" dirty="0">
                <a:ea typeface="Letter Gothic MT"/>
              </a:rPr>
              <a:t>20 </a:t>
            </a:r>
            <a:r>
              <a:rPr lang="en-US" altLang="zh-CN" sz="2800" dirty="0"/>
              <a:t>years, and the authors have done much to support and improve the program (Higgins and Sharp 1988; Thompson et al. 1994a; Higgins et al. 1996). CLUSTALW is a recent version of CLUSTAL with the W standing for “weighting” to represent the ability of the program to provide weights to the sequence and program parameters, and CLUSTALX provides a graphic interface </a:t>
            </a:r>
            <a:endParaRPr lang="en-US" altLang="zh-CN" sz="2800" dirty="0"/>
          </a:p>
        </p:txBody>
      </p:sp>
      <p:graphicFrame>
        <p:nvGraphicFramePr>
          <p:cNvPr id="19459" name="Object 4"/>
          <p:cNvGraphicFramePr>
            <a:graphicFrameLocks noChangeAspect="1"/>
          </p:cNvGraphicFramePr>
          <p:nvPr/>
        </p:nvGraphicFramePr>
        <p:xfrm>
          <a:off x="381000" y="152400"/>
          <a:ext cx="4267200" cy="2384425"/>
        </p:xfrm>
        <a:graphic>
          <a:graphicData uri="http://schemas.openxmlformats.org/presentationml/2006/ole">
            <mc:AlternateContent xmlns:mc="http://schemas.openxmlformats.org/markup-compatibility/2006">
              <mc:Choice xmlns:v="urn:schemas-microsoft-com:vml" Requires="v">
                <p:oleObj spid="_x0000_s3080" name="" r:id="rId1" imgW="5505450" imgH="3076575" progId="Paint.Picture">
                  <p:embed/>
                </p:oleObj>
              </mc:Choice>
              <mc:Fallback>
                <p:oleObj name="" r:id="rId1" imgW="5505450" imgH="3076575" progId="Paint.Picture">
                  <p:embed/>
                  <p:pic>
                    <p:nvPicPr>
                      <p:cNvPr id="0" name="图片 3079"/>
                      <p:cNvPicPr/>
                      <p:nvPr/>
                    </p:nvPicPr>
                    <p:blipFill>
                      <a:blip r:embed="rId2"/>
                      <a:stretch>
                        <a:fillRect/>
                      </a:stretch>
                    </p:blipFill>
                    <p:spPr>
                      <a:xfrm>
                        <a:off x="381000" y="152400"/>
                        <a:ext cx="4267200" cy="2384425"/>
                      </a:xfrm>
                      <a:prstGeom prst="rect">
                        <a:avLst/>
                      </a:prstGeom>
                      <a:noFill/>
                      <a:ln w="38100">
                        <a:noFill/>
                        <a:miter/>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2" descr="Z:\Clustal.jpg"/>
          <p:cNvPicPr>
            <a:picLocks noChangeAspect="1"/>
          </p:cNvPicPr>
          <p:nvPr/>
        </p:nvPicPr>
        <p:blipFill>
          <a:blip r:embed="rId1">
            <a:lum contrast="24000"/>
          </a:blip>
          <a:stretch>
            <a:fillRect/>
          </a:stretch>
        </p:blipFill>
        <p:spPr>
          <a:xfrm>
            <a:off x="0" y="-685800"/>
            <a:ext cx="9144000" cy="7543800"/>
          </a:xfrm>
          <a:prstGeom prst="rect">
            <a:avLst/>
          </a:prstGeom>
          <a:noFill/>
          <a:ln w="9525" cap="flat" cmpd="sng">
            <a:solidFill>
              <a:srgbClr val="000080"/>
            </a:solidFill>
            <a:prstDash val="solid"/>
            <a:miter/>
            <a:headEnd type="none" w="med" len="med"/>
            <a:tailEnd type="none" w="med" len="med"/>
          </a:ln>
        </p:spPr>
      </p:pic>
      <p:sp>
        <p:nvSpPr>
          <p:cNvPr id="20482" name="Text Box 3"/>
          <p:cNvSpPr txBox="1"/>
          <p:nvPr/>
        </p:nvSpPr>
        <p:spPr>
          <a:xfrm>
            <a:off x="6172200" y="6553200"/>
            <a:ext cx="2333625" cy="304800"/>
          </a:xfrm>
          <a:prstGeom prst="rect">
            <a:avLst/>
          </a:prstGeom>
          <a:noFill/>
          <a:ln w="9525">
            <a:noFill/>
          </a:ln>
        </p:spPr>
        <p:txBody>
          <a:bodyPr wrap="none" anchor="t" anchorCtr="0">
            <a:spAutoFit/>
          </a:bodyPr>
          <a:p>
            <a:r>
              <a:rPr lang="en-US" altLang="zh-CN" sz="1400" i="1" dirty="0">
                <a:solidFill>
                  <a:schemeClr val="accent1"/>
                </a:solidFill>
                <a:latin typeface="Times New Roman" panose="02020603050405020304" pitchFamily="18" charset="0"/>
                <a:ea typeface="宋体" panose="02010600030101010101" pitchFamily="2" charset="-122"/>
              </a:rPr>
              <a:t> Baxenavis and Oullette, 2001</a:t>
            </a:r>
            <a:endParaRPr lang="en-US" altLang="zh-CN" sz="1400" i="1" dirty="0">
              <a:solidFill>
                <a:schemeClr val="accent1"/>
              </a:solidFill>
              <a:latin typeface="Times New Roman" panose="02020603050405020304" pitchFamily="18"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10" descr="ifigure1"/>
          <p:cNvPicPr>
            <a:picLocks noChangeAspect="1"/>
          </p:cNvPicPr>
          <p:nvPr/>
        </p:nvPicPr>
        <p:blipFill>
          <a:blip r:embed="rId1" cstate="print"/>
          <a:stretch>
            <a:fillRect/>
          </a:stretch>
        </p:blipFill>
        <p:spPr>
          <a:xfrm>
            <a:off x="3060065" y="1462405"/>
            <a:ext cx="2805430" cy="3933190"/>
          </a:xfrm>
          <a:prstGeom prst="rect">
            <a:avLst/>
          </a:prstGeom>
        </p:spPr>
      </p:pic>
      <p:sp>
        <p:nvSpPr>
          <p:cNvPr id="100" name="文本框 99"/>
          <p:cNvSpPr txBox="1"/>
          <p:nvPr/>
        </p:nvSpPr>
        <p:spPr>
          <a:xfrm>
            <a:off x="2032000" y="5877560"/>
            <a:ext cx="5080000" cy="368300"/>
          </a:xfrm>
          <a:prstGeom prst="rect">
            <a:avLst/>
          </a:prstGeom>
          <a:noFill/>
          <a:ln w="9525">
            <a:noFill/>
          </a:ln>
        </p:spPr>
        <p:txBody>
          <a:bodyPr>
            <a:spAutoFit/>
          </a:bodyPr>
          <a:p>
            <a:r>
              <a:rPr lang="zh-CN" sz="1800">
                <a:solidFill>
                  <a:schemeClr val="tx2"/>
                </a:solidFill>
                <a:ea typeface="宋体" panose="02010600030101010101" pitchFamily="2" charset="-122"/>
              </a:rPr>
              <a:t>罗素</a:t>
            </a:r>
            <a:r>
              <a:rPr lang="en-US" sz="1800">
                <a:solidFill>
                  <a:schemeClr val="tx2"/>
                </a:solidFill>
                <a:latin typeface="Times New Roman" panose="02020603050405020304" pitchFamily="18" charset="0"/>
                <a:ea typeface="宋体" panose="02010600030101010101" pitchFamily="2" charset="-122"/>
              </a:rPr>
              <a:t>·</a:t>
            </a:r>
            <a:r>
              <a:rPr lang="zh-CN" sz="1800">
                <a:solidFill>
                  <a:schemeClr val="tx2"/>
                </a:solidFill>
                <a:ea typeface="宋体" panose="02010600030101010101" pitchFamily="2" charset="-122"/>
              </a:rPr>
              <a:t>杜立特（</a:t>
            </a:r>
            <a:r>
              <a:rPr lang="en-US" sz="1800">
                <a:solidFill>
                  <a:schemeClr val="tx2"/>
                </a:solidFill>
                <a:latin typeface="Times New Roman" panose="02020603050405020304" pitchFamily="18" charset="0"/>
                <a:ea typeface="宋体" panose="02010600030101010101" pitchFamily="2" charset="-122"/>
              </a:rPr>
              <a:t>Russell F. Doolittle</a:t>
            </a:r>
            <a:r>
              <a:rPr lang="zh-CN" sz="1800">
                <a:solidFill>
                  <a:schemeClr val="tx2"/>
                </a:solidFill>
                <a:ea typeface="宋体" panose="02010600030101010101" pitchFamily="2" charset="-122"/>
              </a:rPr>
              <a:t>）（</a:t>
            </a:r>
            <a:r>
              <a:rPr lang="en-US" sz="1800">
                <a:solidFill>
                  <a:schemeClr val="tx2"/>
                </a:solidFill>
                <a:latin typeface="Times New Roman" panose="02020603050405020304" pitchFamily="18" charset="0"/>
                <a:ea typeface="宋体" panose="02010600030101010101" pitchFamily="2" charset="-122"/>
              </a:rPr>
              <a:t>1931-</a:t>
            </a:r>
            <a:r>
              <a:rPr lang="zh-CN" sz="1800">
                <a:solidFill>
                  <a:schemeClr val="tx2"/>
                </a:solidFill>
                <a:ea typeface="宋体" panose="02010600030101010101" pitchFamily="2" charset="-122"/>
              </a:rPr>
              <a:t>）</a:t>
            </a:r>
            <a:endParaRPr lang="zh-CN" altLang="en-US" sz="1800">
              <a:solidFill>
                <a:schemeClr val="tx2"/>
              </a:solidFill>
              <a:ea typeface="宋体" panose="02010600030101010101" pitchFamily="2" charset="-122"/>
            </a:endParaRPr>
          </a:p>
        </p:txBody>
      </p:sp>
      <p:sp>
        <p:nvSpPr>
          <p:cNvPr id="2" name="文本框 1"/>
          <p:cNvSpPr txBox="1"/>
          <p:nvPr/>
        </p:nvSpPr>
        <p:spPr>
          <a:xfrm>
            <a:off x="2014855" y="648335"/>
            <a:ext cx="4472940" cy="521970"/>
          </a:xfrm>
          <a:prstGeom prst="rect">
            <a:avLst/>
          </a:prstGeom>
          <a:noFill/>
        </p:spPr>
        <p:txBody>
          <a:bodyPr wrap="none" rtlCol="0">
            <a:spAutoFit/>
          </a:bodyPr>
          <a:p>
            <a:r>
              <a:rPr lang="zh-CN" altLang="en-US" sz="2800" b="1">
                <a:latin typeface="黑体" panose="02010609060101010101" pitchFamily="49" charset="-122"/>
                <a:ea typeface="黑体" panose="02010609060101010101" pitchFamily="49" charset="-122"/>
              </a:rPr>
              <a:t>渐进多序列联配算法提出者</a:t>
            </a:r>
            <a:endParaRPr lang="zh-CN" altLang="en-US" sz="2800" b="1">
              <a:latin typeface="黑体" panose="02010609060101010101" pitchFamily="49" charset="-122"/>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3"/>
          <p:cNvSpPr>
            <a:spLocks noGrp="1"/>
          </p:cNvSpPr>
          <p:nvPr>
            <p:ph idx="1"/>
          </p:nvPr>
        </p:nvSpPr>
        <p:spPr>
          <a:xfrm>
            <a:off x="457200" y="457200"/>
            <a:ext cx="7772400" cy="4114800"/>
          </a:xfrm>
        </p:spPr>
        <p:txBody>
          <a:bodyPr wrap="square" lIns="91440" tIns="45720" rIns="91440" bIns="45720" anchor="t" anchorCtr="0"/>
          <a:p>
            <a:pPr eaLnBrk="1" hangingPunct="1">
              <a:lnSpc>
                <a:spcPct val="90000"/>
              </a:lnSpc>
            </a:pPr>
            <a:r>
              <a:rPr lang="en-US" altLang="zh-CN" sz="2800" dirty="0"/>
              <a:t>The steps include: (1) Perform pair-wise alignments of all of the sequences; (2) use the alignment scores to produce a phylogenetic tree (for an explanation of the neighbor-joining method that is used); and (3) align the sequences sequentially, guided by the phylogenetic relationships indicated by the tree. </a:t>
            </a:r>
            <a:endParaRPr lang="en-US" altLang="zh-CN" sz="2800" dirty="0"/>
          </a:p>
          <a:p>
            <a:pPr eaLnBrk="1" hangingPunct="1">
              <a:lnSpc>
                <a:spcPct val="90000"/>
              </a:lnSpc>
            </a:pPr>
            <a:r>
              <a:rPr lang="en-US" altLang="zh-CN" sz="2800" dirty="0"/>
              <a:t>The initial alignments used to produce the guide tree may be obtained by a fast k-tuple or pattern-finding approach similar to FASTA that is useful for many sequences, or a slower, full dynamic programming method may be used. </a:t>
            </a:r>
            <a:endParaRPr lang="en-US" altLang="zh-CN" sz="2800" dirty="0"/>
          </a:p>
          <a:p>
            <a:pPr eaLnBrk="1" hangingPunct="1">
              <a:lnSpc>
                <a:spcPct val="90000"/>
              </a:lnSpc>
            </a:pPr>
            <a:r>
              <a:rPr lang="en-US" altLang="zh-CN" sz="2800" dirty="0"/>
              <a:t>An enhanced dynamic programming alignment algorithm (Myers and Miller 1988) is used to obtain optimal alignment scores. </a:t>
            </a:r>
            <a:endParaRPr lang="en-US" altLang="zh-CN"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553" name="Object 4"/>
          <p:cNvGraphicFramePr>
            <a:graphicFrameLocks noChangeAspect="1"/>
          </p:cNvGraphicFramePr>
          <p:nvPr/>
        </p:nvGraphicFramePr>
        <p:xfrm>
          <a:off x="3124200" y="228600"/>
          <a:ext cx="5059363" cy="6477000"/>
        </p:xfrm>
        <a:graphic>
          <a:graphicData uri="http://schemas.openxmlformats.org/presentationml/2006/ole">
            <mc:AlternateContent xmlns:mc="http://schemas.openxmlformats.org/markup-compatibility/2006">
              <mc:Choice xmlns:v="urn:schemas-microsoft-com:vml" Requires="v">
                <p:oleObj spid="_x0000_s3079" name="" r:id="rId1" imgW="3971925" imgH="5086350" progId="Paint.Picture">
                  <p:embed/>
                </p:oleObj>
              </mc:Choice>
              <mc:Fallback>
                <p:oleObj name="" r:id="rId1" imgW="3971925" imgH="5086350" progId="Paint.Picture">
                  <p:embed/>
                  <p:pic>
                    <p:nvPicPr>
                      <p:cNvPr id="0" name="图片 3078"/>
                      <p:cNvPicPr/>
                      <p:nvPr/>
                    </p:nvPicPr>
                    <p:blipFill>
                      <a:blip r:embed="rId2"/>
                      <a:stretch>
                        <a:fillRect/>
                      </a:stretch>
                    </p:blipFill>
                    <p:spPr>
                      <a:xfrm>
                        <a:off x="3124200" y="228600"/>
                        <a:ext cx="5059363" cy="6477000"/>
                      </a:xfrm>
                      <a:prstGeom prst="rect">
                        <a:avLst/>
                      </a:prstGeom>
                      <a:noFill/>
                      <a:ln w="9525" cap="flat" cmpd="sng">
                        <a:solidFill>
                          <a:srgbClr val="FF6600"/>
                        </a:solidFill>
                        <a:prstDash val="solid"/>
                        <a:miter/>
                        <a:headEnd type="none" w="med" len="med"/>
                        <a:tailEnd type="none" w="med" len="med"/>
                      </a:ln>
                    </p:spPr>
                  </p:pic>
                </p:oleObj>
              </mc:Fallback>
            </mc:AlternateContent>
          </a:graphicData>
        </a:graphic>
      </p:graphicFrame>
      <p:sp>
        <p:nvSpPr>
          <p:cNvPr id="23554" name="Text Box 5"/>
          <p:cNvSpPr txBox="1"/>
          <p:nvPr/>
        </p:nvSpPr>
        <p:spPr>
          <a:xfrm>
            <a:off x="381000" y="1143000"/>
            <a:ext cx="2682875" cy="1373188"/>
          </a:xfrm>
          <a:prstGeom prst="rect">
            <a:avLst/>
          </a:prstGeom>
          <a:noFill/>
          <a:ln w="9525">
            <a:noFill/>
          </a:ln>
        </p:spPr>
        <p:txBody>
          <a:bodyPr anchor="t" anchorCtr="0">
            <a:spAutoFit/>
          </a:bodyPr>
          <a:p>
            <a:r>
              <a:rPr lang="en-US" altLang="zh-CN" sz="2800" dirty="0">
                <a:latin typeface="Times New Roman" panose="02020603050405020304" pitchFamily="18" charset="0"/>
                <a:ea typeface="宋体" panose="02010600030101010101" pitchFamily="2" charset="-122"/>
              </a:rPr>
              <a:t>Weighting scheme used by CLUSTALW</a:t>
            </a:r>
            <a:endParaRPr lang="en-US" altLang="zh-CN" sz="2800" dirty="0">
              <a:latin typeface="Times New Roman" panose="02020603050405020304" pitchFamily="18"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3"/>
          <p:cNvSpPr>
            <a:spLocks noGrp="1"/>
          </p:cNvSpPr>
          <p:nvPr>
            <p:ph idx="1"/>
          </p:nvPr>
        </p:nvSpPr>
        <p:spPr>
          <a:xfrm>
            <a:off x="533400" y="762000"/>
            <a:ext cx="7924800" cy="4876800"/>
          </a:xfrm>
        </p:spPr>
        <p:txBody>
          <a:bodyPr wrap="square" lIns="91440" tIns="45720" rIns="91440" bIns="45720" anchor="t" anchorCtr="0"/>
          <a:p>
            <a:pPr eaLnBrk="1" hangingPunct="1">
              <a:lnSpc>
                <a:spcPct val="90000"/>
              </a:lnSpc>
            </a:pPr>
            <a:r>
              <a:rPr lang="en-US" altLang="zh-CN" dirty="0"/>
              <a:t>The scoring of gaps in a msa has to be performed in a different manner from scoring gaps in a pair-wise alignment. CLUSTALW calculates gaps in a novel way designed to place them between conserved domains.</a:t>
            </a:r>
            <a:r>
              <a:rPr lang="en-US" altLang="zh-CN" sz="2800" dirty="0"/>
              <a:t>  </a:t>
            </a:r>
            <a:endParaRPr lang="en-US" altLang="zh-CN" sz="2800" dirty="0"/>
          </a:p>
          <a:p>
            <a:pPr lvl="1" eaLnBrk="1" hangingPunct="1">
              <a:lnSpc>
                <a:spcPct val="90000"/>
              </a:lnSpc>
            </a:pPr>
            <a:r>
              <a:rPr lang="en-US" altLang="zh-CN" sz="2400" dirty="0"/>
              <a:t>Pascarella and Argos (1992) aligned sequences of structurally related proteins, the gaps were preferentially found between secondary structural elements. These authors also prepared a table of the observed frequency of gaps next to each amino acid in these regions. CLUSTALW uses the information in this table. </a:t>
            </a:r>
            <a:endParaRPr lang="en-US" altLang="zh-CN"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p:txBody>
          <a:bodyPr wrap="square" lIns="91440" tIns="45720" rIns="91440" bIns="45720" anchor="ctr" anchorCtr="0"/>
          <a:p>
            <a:pPr eaLnBrk="1" hangingPunct="1"/>
            <a:r>
              <a:rPr lang="en-US" altLang="zh-CN" sz="4000" dirty="0"/>
              <a:t>Features of Progressive Multiple Sequence Alignment</a:t>
            </a:r>
            <a:endParaRPr lang="en-US" altLang="zh-CN" sz="4000" dirty="0"/>
          </a:p>
        </p:txBody>
      </p:sp>
      <p:sp>
        <p:nvSpPr>
          <p:cNvPr id="25602" name="Rectangle 3"/>
          <p:cNvSpPr>
            <a:spLocks noGrp="1"/>
          </p:cNvSpPr>
          <p:nvPr>
            <p:ph idx="1"/>
          </p:nvPr>
        </p:nvSpPr>
        <p:spPr>
          <a:xfrm>
            <a:off x="457200" y="1981200"/>
            <a:ext cx="8229600" cy="4525963"/>
          </a:xfrm>
        </p:spPr>
        <p:txBody>
          <a:bodyPr wrap="square" lIns="91440" tIns="45720" rIns="91440" bIns="45720" anchor="t" anchorCtr="0"/>
          <a:p>
            <a:pPr marL="609600" indent="-609600" eaLnBrk="1" hangingPunct="1">
              <a:buClrTx/>
              <a:buSzPct val="60000"/>
              <a:buFont typeface="Wingdings" panose="05000000000000000000" pitchFamily="2" charset="2"/>
              <a:buBlip>
                <a:blip r:embed="rId1"/>
              </a:buBlip>
            </a:pPr>
            <a:r>
              <a:rPr lang="en-US" altLang="en-US" dirty="0">
                <a:solidFill>
                  <a:schemeClr val="tx2"/>
                </a:solidFill>
              </a:rPr>
              <a:t> Handles the alignment of domains very well</a:t>
            </a:r>
            <a:endParaRPr lang="en-US" altLang="en-US" dirty="0">
              <a:solidFill>
                <a:schemeClr val="tx2"/>
              </a:solidFill>
            </a:endParaRPr>
          </a:p>
          <a:p>
            <a:pPr marL="609600" indent="-609600" eaLnBrk="1" hangingPunct="1">
              <a:buClrTx/>
              <a:buSzPct val="60000"/>
              <a:buFont typeface="Wingdings" panose="05000000000000000000" pitchFamily="2" charset="2"/>
              <a:buBlip>
                <a:blip r:embed="rId1"/>
              </a:buBlip>
            </a:pPr>
            <a:r>
              <a:rPr lang="en-US" altLang="en-US" dirty="0">
                <a:solidFill>
                  <a:schemeClr val="tx2"/>
                </a:solidFill>
              </a:rPr>
              <a:t> Sequences must match closely enough to obtain global alignment  but must not be too alike since alike sequences bias the multiple sequence alignment</a:t>
            </a:r>
            <a:endParaRPr lang="en-US" altLang="en-US" dirty="0">
              <a:solidFill>
                <a:schemeClr val="tx2"/>
              </a:solidFill>
            </a:endParaRPr>
          </a:p>
          <a:p>
            <a:pPr marL="609600" indent="-609600" eaLnBrk="1" hangingPunct="1">
              <a:buClrTx/>
              <a:buSzPct val="60000"/>
              <a:buFont typeface="Wingdings" panose="05000000000000000000" pitchFamily="2" charset="2"/>
              <a:buBlip>
                <a:blip r:embed="rId1"/>
              </a:buBlip>
            </a:pPr>
            <a:r>
              <a:rPr lang="en-US" altLang="en-US" dirty="0">
                <a:solidFill>
                  <a:schemeClr val="tx2"/>
                </a:solidFill>
              </a:rPr>
              <a:t> The first alignments between the most alike sequences determine the alignment with all of the other sequences </a:t>
            </a:r>
            <a:endParaRPr lang="en-US" altLang="en-US" dirty="0">
              <a:solidFill>
                <a:schemeClr val="tx2"/>
              </a:solidFill>
            </a:endParaRPr>
          </a:p>
          <a:p>
            <a:pPr marL="609600" indent="-609600" eaLnBrk="1" hangingPunct="1">
              <a:buSzPct val="60000"/>
              <a:buFont typeface="Wingdings" panose="05000000000000000000" pitchFamily="2" charset="2"/>
              <a:buBlip>
                <a:blip r:embed="rId1"/>
              </a:buBlip>
            </a:pPr>
            <a:endParaRPr lang="en-US" altLang="zh-CN"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8" name="图片 3"/>
          <p:cNvPicPr>
            <a:picLocks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248920" y="1864995"/>
            <a:ext cx="8646160" cy="31280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p:txBody>
          <a:bodyPr wrap="square" lIns="91440" tIns="45720" rIns="91440" bIns="45720" anchor="ctr" anchorCtr="0"/>
          <a:p>
            <a:pPr eaLnBrk="1" hangingPunct="1"/>
            <a:r>
              <a:rPr lang="en-US" altLang="zh-CN" dirty="0"/>
              <a:t>Advantages and disadvantages</a:t>
            </a:r>
            <a:endParaRPr lang="en-US" altLang="zh-CN" dirty="0"/>
          </a:p>
        </p:txBody>
      </p:sp>
      <p:sp>
        <p:nvSpPr>
          <p:cNvPr id="26626" name="Rectangle 3"/>
          <p:cNvSpPr>
            <a:spLocks noGrp="1"/>
          </p:cNvSpPr>
          <p:nvPr>
            <p:ph idx="1"/>
          </p:nvPr>
        </p:nvSpPr>
        <p:spPr>
          <a:xfrm>
            <a:off x="609600" y="1828800"/>
            <a:ext cx="8077200" cy="4648200"/>
          </a:xfrm>
        </p:spPr>
        <p:txBody>
          <a:bodyPr wrap="square" lIns="91440" tIns="45720" rIns="91440" bIns="45720" anchor="t" anchorCtr="0"/>
          <a:p>
            <a:pPr eaLnBrk="1" hangingPunct="1">
              <a:lnSpc>
                <a:spcPct val="90000"/>
              </a:lnSpc>
            </a:pPr>
            <a:r>
              <a:rPr lang="en-US" altLang="zh-CN" sz="2600" dirty="0"/>
              <a:t>The major problem with the progressive alignment method described above is that errors in the initial alignments of the most closely related sequences are propagated to the msa. </a:t>
            </a:r>
            <a:endParaRPr lang="en-US" altLang="zh-CN" sz="2600" dirty="0"/>
          </a:p>
          <a:p>
            <a:pPr eaLnBrk="1" hangingPunct="1">
              <a:lnSpc>
                <a:spcPct val="90000"/>
              </a:lnSpc>
            </a:pPr>
            <a:r>
              <a:rPr lang="en-US" altLang="zh-CN" sz="2600" dirty="0"/>
              <a:t>For the difficult task of aligning more distantly related sequences, using MAFFT and Bayesian methods such as hidden Markov models (HMMs) may be useful. </a:t>
            </a:r>
            <a:endParaRPr lang="en-US" altLang="zh-CN" sz="2600" dirty="0"/>
          </a:p>
          <a:p>
            <a:pPr eaLnBrk="1" hangingPunct="1">
              <a:lnSpc>
                <a:spcPct val="90000"/>
              </a:lnSpc>
            </a:pPr>
            <a:r>
              <a:rPr lang="en-US" altLang="zh-CN" sz="2600" dirty="0"/>
              <a:t>For more closely relate sequences, CLUSTALW is designed to provide an adequate alignment of a large number of sequences and provide a very good indication of the domain structure of those sequences. </a:t>
            </a:r>
            <a:endParaRPr lang="en-US" altLang="zh-CN"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p:cNvSpPr>
          <p:nvPr>
            <p:ph type="title"/>
          </p:nvPr>
        </p:nvSpPr>
        <p:spPr>
          <a:xfrm>
            <a:off x="685800" y="609600"/>
            <a:ext cx="8001000" cy="1143000"/>
          </a:xfrm>
        </p:spPr>
        <p:txBody>
          <a:bodyPr wrap="square" lIns="91440" tIns="45720" rIns="91440" bIns="45720" anchor="ctr" anchorCtr="0"/>
          <a:p>
            <a:pPr eaLnBrk="1" hangingPunct="1"/>
            <a:r>
              <a:rPr lang="en-US" altLang="zh-CN" sz="4000" dirty="0"/>
              <a:t>Iterative methods of multiple sequence alignment</a:t>
            </a:r>
            <a:endParaRPr lang="en-US" altLang="zh-CN" sz="4000" dirty="0"/>
          </a:p>
        </p:txBody>
      </p:sp>
      <p:sp>
        <p:nvSpPr>
          <p:cNvPr id="27650" name="Rectangle 3"/>
          <p:cNvSpPr>
            <a:spLocks noGrp="1"/>
          </p:cNvSpPr>
          <p:nvPr>
            <p:ph idx="1"/>
          </p:nvPr>
        </p:nvSpPr>
        <p:spPr>
          <a:xfrm>
            <a:off x="685800" y="1981200"/>
            <a:ext cx="8077200" cy="4114800"/>
          </a:xfrm>
        </p:spPr>
        <p:txBody>
          <a:bodyPr wrap="square" lIns="91440" tIns="45720" rIns="91440" bIns="45720" anchor="t" anchorCtr="0"/>
          <a:p>
            <a:pPr eaLnBrk="1" hangingPunct="1">
              <a:lnSpc>
                <a:spcPct val="90000"/>
              </a:lnSpc>
            </a:pPr>
            <a:r>
              <a:rPr lang="en-US" altLang="zh-CN" sz="2800" dirty="0"/>
              <a:t>Iterative methods is by repeatedly realigning subgroups of the sequences and then by aligning these subgroups into a global alignment of all of the sequences. The objective is to improve the overall alignment score, such as a sum of pairs score. </a:t>
            </a:r>
            <a:endParaRPr lang="en-US" altLang="zh-CN" sz="2800" dirty="0"/>
          </a:p>
          <a:p>
            <a:pPr eaLnBrk="1" hangingPunct="1">
              <a:lnSpc>
                <a:spcPct val="90000"/>
              </a:lnSpc>
            </a:pPr>
            <a:r>
              <a:rPr lang="en-US" altLang="zh-CN" sz="2800" dirty="0"/>
              <a:t>Selection of these groups may be based on the ordering of the sequences on a phylogenetic tree predicted in a manner similar to that of progressive alignment, separation of one or two of the sequences from the rest, or a random selection of the groups. </a:t>
            </a:r>
            <a:endParaRPr lang="en-US" altLang="zh-CN"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
          <p:cNvSpPr>
            <a:spLocks noGrp="1"/>
          </p:cNvSpPr>
          <p:nvPr>
            <p:ph type="title"/>
          </p:nvPr>
        </p:nvSpPr>
        <p:spPr>
          <a:xfrm>
            <a:off x="685800" y="609600"/>
            <a:ext cx="8278813" cy="1143000"/>
          </a:xfrm>
        </p:spPr>
        <p:txBody>
          <a:bodyPr wrap="square" lIns="91440" tIns="45720" rIns="91440" bIns="45720" anchor="ctr" anchorCtr="0"/>
          <a:p>
            <a:r>
              <a:rPr lang="en-GB" altLang="zh-CN" sz="3200" b="1" dirty="0">
                <a:solidFill>
                  <a:srgbClr val="00FF00"/>
                </a:solidFill>
              </a:rPr>
              <a:t>(2) Find and model local multiple alignment</a:t>
            </a:r>
            <a:endParaRPr lang="zh-CN" altLang="en-US" sz="3200" b="1" dirty="0"/>
          </a:p>
        </p:txBody>
      </p:sp>
      <p:sp>
        <p:nvSpPr>
          <p:cNvPr id="31746" name="内容占位符 2"/>
          <p:cNvSpPr>
            <a:spLocks noGrp="1"/>
          </p:cNvSpPr>
          <p:nvPr>
            <p:ph idx="1"/>
          </p:nvPr>
        </p:nvSpPr>
        <p:spPr/>
        <p:txBody>
          <a:bodyPr wrap="square" lIns="91440" tIns="45720" rIns="91440" bIns="45720" anchor="t" anchorCtr="0"/>
          <a:p>
            <a:r>
              <a:rPr lang="en-US" altLang="zh-CN" dirty="0"/>
              <a:t>Local multiple alignment and PSSM</a:t>
            </a:r>
            <a:endParaRPr lang="en-US" altLang="zh-CN" dirty="0"/>
          </a:p>
          <a:p>
            <a:r>
              <a:rPr lang="en-GB" altLang="zh-CN" dirty="0"/>
              <a:t>Starting without a global multiple sequence alignment</a:t>
            </a:r>
            <a:endParaRPr lang="en-US" altLang="zh-CN" dirty="0"/>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type="title"/>
          </p:nvPr>
        </p:nvSpPr>
        <p:spPr>
          <a:xfrm>
            <a:off x="287338" y="317500"/>
            <a:ext cx="8856662" cy="941388"/>
          </a:xfrm>
        </p:spPr>
        <p:txBody>
          <a:bodyPr wrap="square" lIns="0" tIns="0" rIns="0" bIns="0" anchor="ctr" anchorCtr="0"/>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zh-CN" sz="3200" b="1" dirty="0">
                <a:solidFill>
                  <a:srgbClr val="FF9900"/>
                </a:solidFill>
                <a:latin typeface="Arial" panose="020B0604020202020204" pitchFamily="34" charset="0"/>
              </a:rPr>
              <a:t>Local alignment of multiple sequences</a:t>
            </a:r>
            <a:endParaRPr lang="en-GB" altLang="zh-CN" sz="3200" b="1" dirty="0">
              <a:solidFill>
                <a:srgbClr val="FF9900"/>
              </a:solidFill>
              <a:latin typeface="Arial" panose="020B0604020202020204" pitchFamily="34" charset="0"/>
            </a:endParaRPr>
          </a:p>
        </p:txBody>
      </p:sp>
      <p:sp>
        <p:nvSpPr>
          <p:cNvPr id="32770" name="Rectangle 3"/>
          <p:cNvSpPr>
            <a:spLocks noGrp="1"/>
          </p:cNvSpPr>
          <p:nvPr>
            <p:ph idx="1"/>
          </p:nvPr>
        </p:nvSpPr>
        <p:spPr>
          <a:xfrm>
            <a:off x="684213" y="1484313"/>
            <a:ext cx="7604125" cy="3109912"/>
          </a:xfrm>
        </p:spPr>
        <p:txBody>
          <a:bodyPr wrap="square" lIns="0" tIns="0" rIns="0" bIns="0" anchor="t" anchorCtr="0"/>
          <a:p>
            <a:pPr eaLnBrk="1" hangingPunct="1">
              <a:lnSpc>
                <a:spcPct val="80000"/>
              </a:lnSpc>
              <a:buClrTx/>
              <a:buSzPct val="80000"/>
              <a:buFont typeface="Wingdings" panose="05000000000000000000" pitchFamily="2" charset="2"/>
              <a:buChar char="§"/>
            </a:pPr>
            <a:r>
              <a:rPr lang="en-GB" altLang="zh-CN" sz="2800" dirty="0">
                <a:solidFill>
                  <a:srgbClr val="FFFFFF"/>
                </a:solidFill>
                <a:latin typeface="Arial" panose="020B0604020202020204" pitchFamily="34" charset="0"/>
              </a:rPr>
              <a:t>Object is to find if a set of sequences share one or more common patterns of same length (i.e. pattern or domain finding)</a:t>
            </a:r>
            <a:endParaRPr lang="en-GB" altLang="zh-CN" sz="2800" dirty="0">
              <a:solidFill>
                <a:srgbClr val="FFFFFF"/>
              </a:solidFill>
              <a:latin typeface="Arial" panose="020B0604020202020204" pitchFamily="34" charset="0"/>
            </a:endParaRPr>
          </a:p>
          <a:p>
            <a:pPr eaLnBrk="1" hangingPunct="1">
              <a:lnSpc>
                <a:spcPct val="80000"/>
              </a:lnSpc>
              <a:buClrTx/>
              <a:buSzPct val="80000"/>
              <a:buFont typeface="Wingdings" panose="05000000000000000000" pitchFamily="2" charset="2"/>
              <a:buChar char="§"/>
            </a:pPr>
            <a:endParaRPr lang="en-GB" altLang="zh-CN" sz="2800" dirty="0">
              <a:solidFill>
                <a:srgbClr val="FFFFFF"/>
              </a:solidFill>
              <a:latin typeface="Arial" panose="020B0604020202020204" pitchFamily="34" charset="0"/>
            </a:endParaRPr>
          </a:p>
          <a:p>
            <a:pPr eaLnBrk="1" hangingPunct="1">
              <a:lnSpc>
                <a:spcPct val="80000"/>
              </a:lnSpc>
              <a:buClrTx/>
              <a:buSzPct val="80000"/>
              <a:buFont typeface="Wingdings" panose="05000000000000000000" pitchFamily="2" charset="2"/>
              <a:buChar char="§"/>
            </a:pPr>
            <a:r>
              <a:rPr lang="en-GB" altLang="zh-CN" sz="2800" dirty="0">
                <a:solidFill>
                  <a:srgbClr val="FFFFFF"/>
                </a:solidFill>
                <a:latin typeface="Arial" panose="020B0604020202020204" pitchFamily="34" charset="0"/>
              </a:rPr>
              <a:t>Pattern may be short or may include most of the sequences</a:t>
            </a:r>
            <a:endParaRPr lang="en-GB" altLang="zh-CN" sz="2800" dirty="0">
              <a:solidFill>
                <a:srgbClr val="FFFFFF"/>
              </a:solidFill>
              <a:latin typeface="Arial" panose="020B0604020202020204" pitchFamily="34" charset="0"/>
            </a:endParaRPr>
          </a:p>
          <a:p>
            <a:pPr eaLnBrk="1" hangingPunct="1">
              <a:lnSpc>
                <a:spcPct val="80000"/>
              </a:lnSpc>
              <a:buClrTx/>
              <a:buSzPct val="80000"/>
              <a:buFont typeface="Wingdings" panose="05000000000000000000" pitchFamily="2" charset="2"/>
              <a:buChar char="§"/>
            </a:pPr>
            <a:endParaRPr lang="en-GB" altLang="zh-CN" sz="2800" dirty="0">
              <a:solidFill>
                <a:srgbClr val="FFFFFF"/>
              </a:solidFill>
              <a:latin typeface="Arial" panose="020B0604020202020204" pitchFamily="34" charset="0"/>
            </a:endParaRPr>
          </a:p>
          <a:p>
            <a:pPr eaLnBrk="1" hangingPunct="1">
              <a:lnSpc>
                <a:spcPct val="80000"/>
              </a:lnSpc>
              <a:buClrTx/>
              <a:buSzPct val="80000"/>
              <a:buFont typeface="Wingdings" panose="05000000000000000000" pitchFamily="2" charset="2"/>
              <a:buChar char="§"/>
            </a:pPr>
            <a:r>
              <a:rPr lang="en-GB" altLang="zh-CN" sz="2800" dirty="0">
                <a:solidFill>
                  <a:srgbClr val="FFFFFF"/>
                </a:solidFill>
                <a:latin typeface="Arial" panose="020B0604020202020204" pitchFamily="34" charset="0"/>
              </a:rPr>
              <a:t>Pattern may include substitutions/ may or may not include gaps</a:t>
            </a:r>
            <a:endParaRPr lang="en-GB" altLang="zh-CN" sz="2800" dirty="0">
              <a:solidFill>
                <a:srgbClr val="FFFFFF"/>
              </a:solidFill>
              <a:latin typeface="Arial" panose="020B0604020202020204" pitchFamily="34" charset="0"/>
            </a:endParaRPr>
          </a:p>
        </p:txBody>
      </p:sp>
      <p:sp>
        <p:nvSpPr>
          <p:cNvPr id="32771" name="Line 4"/>
          <p:cNvSpPr/>
          <p:nvPr/>
        </p:nvSpPr>
        <p:spPr>
          <a:xfrm>
            <a:off x="3886200" y="5756275"/>
            <a:ext cx="1036638" cy="0"/>
          </a:xfrm>
          <a:prstGeom prst="line">
            <a:avLst/>
          </a:prstGeom>
          <a:ln w="31750" cap="flat" cmpd="sng">
            <a:solidFill>
              <a:srgbClr val="FF9900"/>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32772" name="Line 5"/>
          <p:cNvSpPr/>
          <p:nvPr/>
        </p:nvSpPr>
        <p:spPr>
          <a:xfrm>
            <a:off x="3881438" y="5897563"/>
            <a:ext cx="1036637" cy="0"/>
          </a:xfrm>
          <a:prstGeom prst="line">
            <a:avLst/>
          </a:prstGeom>
          <a:ln w="31750" cap="flat" cmpd="sng">
            <a:solidFill>
              <a:srgbClr val="FF9900"/>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32773" name="Line 6"/>
          <p:cNvSpPr/>
          <p:nvPr/>
        </p:nvSpPr>
        <p:spPr>
          <a:xfrm>
            <a:off x="3881438" y="6035675"/>
            <a:ext cx="1036637" cy="0"/>
          </a:xfrm>
          <a:prstGeom prst="line">
            <a:avLst/>
          </a:prstGeom>
          <a:ln w="31750" cap="flat" cmpd="sng">
            <a:solidFill>
              <a:srgbClr val="FF9900"/>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32774" name="Line 7"/>
          <p:cNvSpPr/>
          <p:nvPr/>
        </p:nvSpPr>
        <p:spPr>
          <a:xfrm>
            <a:off x="3886200" y="6137275"/>
            <a:ext cx="1036638" cy="0"/>
          </a:xfrm>
          <a:prstGeom prst="line">
            <a:avLst/>
          </a:prstGeom>
          <a:ln w="31750" cap="flat" cmpd="sng">
            <a:solidFill>
              <a:srgbClr val="FF9900"/>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32775" name="Freeform 8"/>
          <p:cNvSpPr/>
          <p:nvPr/>
        </p:nvSpPr>
        <p:spPr>
          <a:xfrm>
            <a:off x="4918075" y="4997450"/>
            <a:ext cx="1797050" cy="760413"/>
          </a:xfrm>
          <a:custGeom>
            <a:avLst/>
            <a:gdLst/>
            <a:ahLst/>
            <a:cxnLst>
              <a:cxn ang="0">
                <a:pos x="0" y="2147483647"/>
              </a:cxn>
              <a:cxn ang="0">
                <a:pos x="2147483647" y="2147483647"/>
              </a:cxn>
              <a:cxn ang="0">
                <a:pos x="2147483647" y="2147483647"/>
              </a:cxn>
              <a:cxn ang="0">
                <a:pos x="2147483647" y="0"/>
              </a:cxn>
            </a:cxnLst>
            <a:pathLst>
              <a:path w="1248" h="528">
                <a:moveTo>
                  <a:pt x="0" y="528"/>
                </a:moveTo>
                <a:cubicBezTo>
                  <a:pt x="292" y="360"/>
                  <a:pt x="584" y="192"/>
                  <a:pt x="768" y="144"/>
                </a:cubicBezTo>
                <a:cubicBezTo>
                  <a:pt x="952" y="96"/>
                  <a:pt x="1024" y="264"/>
                  <a:pt x="1104" y="240"/>
                </a:cubicBezTo>
                <a:cubicBezTo>
                  <a:pt x="1184" y="216"/>
                  <a:pt x="1216" y="40"/>
                  <a:pt x="1248" y="0"/>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32776" name="Freeform 9"/>
          <p:cNvSpPr/>
          <p:nvPr/>
        </p:nvSpPr>
        <p:spPr>
          <a:xfrm>
            <a:off x="4918075" y="5481638"/>
            <a:ext cx="2141538" cy="415925"/>
          </a:xfrm>
          <a:custGeom>
            <a:avLst/>
            <a:gdLst/>
            <a:ahLst/>
            <a:cxnLst>
              <a:cxn ang="0">
                <a:pos x="0" y="2147483647"/>
              </a:cxn>
              <a:cxn ang="0">
                <a:pos x="2147483647" y="2147483647"/>
              </a:cxn>
              <a:cxn ang="0">
                <a:pos x="2147483647" y="2147483647"/>
              </a:cxn>
              <a:cxn ang="0">
                <a:pos x="2147483647" y="0"/>
              </a:cxn>
            </a:cxnLst>
            <a:pathLst>
              <a:path w="1248" h="528">
                <a:moveTo>
                  <a:pt x="0" y="528"/>
                </a:moveTo>
                <a:cubicBezTo>
                  <a:pt x="292" y="360"/>
                  <a:pt x="584" y="192"/>
                  <a:pt x="768" y="144"/>
                </a:cubicBezTo>
                <a:cubicBezTo>
                  <a:pt x="952" y="96"/>
                  <a:pt x="1024" y="264"/>
                  <a:pt x="1104" y="240"/>
                </a:cubicBezTo>
                <a:cubicBezTo>
                  <a:pt x="1184" y="216"/>
                  <a:pt x="1216" y="40"/>
                  <a:pt x="1248" y="0"/>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32777" name="Freeform 10"/>
          <p:cNvSpPr/>
          <p:nvPr/>
        </p:nvSpPr>
        <p:spPr>
          <a:xfrm flipH="1">
            <a:off x="1876425" y="5137150"/>
            <a:ext cx="2005013" cy="620713"/>
          </a:xfrm>
          <a:custGeom>
            <a:avLst/>
            <a:gdLst/>
            <a:ahLst/>
            <a:cxnLst>
              <a:cxn ang="0">
                <a:pos x="0" y="2147483647"/>
              </a:cxn>
              <a:cxn ang="0">
                <a:pos x="2147483647" y="2147483647"/>
              </a:cxn>
              <a:cxn ang="0">
                <a:pos x="2147483647" y="2147483647"/>
              </a:cxn>
              <a:cxn ang="0">
                <a:pos x="2147483647" y="0"/>
              </a:cxn>
            </a:cxnLst>
            <a:pathLst>
              <a:path w="1248" h="528">
                <a:moveTo>
                  <a:pt x="0" y="528"/>
                </a:moveTo>
                <a:cubicBezTo>
                  <a:pt x="292" y="360"/>
                  <a:pt x="584" y="192"/>
                  <a:pt x="768" y="144"/>
                </a:cubicBezTo>
                <a:cubicBezTo>
                  <a:pt x="952" y="96"/>
                  <a:pt x="1024" y="264"/>
                  <a:pt x="1104" y="240"/>
                </a:cubicBezTo>
                <a:cubicBezTo>
                  <a:pt x="1184" y="216"/>
                  <a:pt x="1216" y="40"/>
                  <a:pt x="1248" y="0"/>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32778" name="Freeform 11"/>
          <p:cNvSpPr/>
          <p:nvPr/>
        </p:nvSpPr>
        <p:spPr>
          <a:xfrm>
            <a:off x="3124200" y="6137275"/>
            <a:ext cx="792163" cy="304800"/>
          </a:xfrm>
          <a:custGeom>
            <a:avLst/>
            <a:gdLst/>
            <a:ahLst/>
            <a:cxnLst>
              <a:cxn ang="0">
                <a:pos x="2147483647" y="0"/>
              </a:cxn>
              <a:cxn ang="0">
                <a:pos x="2147483647" y="2147483647"/>
              </a:cxn>
              <a:cxn ang="0">
                <a:pos x="0" y="2147483647"/>
              </a:cxn>
            </a:cxnLst>
            <a:pathLst>
              <a:path w="550" h="212">
                <a:moveTo>
                  <a:pt x="550" y="0"/>
                </a:moveTo>
                <a:cubicBezTo>
                  <a:pt x="505" y="43"/>
                  <a:pt x="454" y="43"/>
                  <a:pt x="406" y="91"/>
                </a:cubicBezTo>
                <a:cubicBezTo>
                  <a:pt x="285" y="212"/>
                  <a:pt x="181" y="209"/>
                  <a:pt x="0" y="209"/>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32779" name="Freeform 12"/>
          <p:cNvSpPr/>
          <p:nvPr/>
        </p:nvSpPr>
        <p:spPr>
          <a:xfrm flipH="1">
            <a:off x="4953000" y="6137275"/>
            <a:ext cx="1865313" cy="344488"/>
          </a:xfrm>
          <a:custGeom>
            <a:avLst/>
            <a:gdLst/>
            <a:ahLst/>
            <a:cxnLst>
              <a:cxn ang="0">
                <a:pos x="2147483647" y="0"/>
              </a:cxn>
              <a:cxn ang="0">
                <a:pos x="2147483647" y="2147483647"/>
              </a:cxn>
              <a:cxn ang="0">
                <a:pos x="0" y="2147483647"/>
              </a:cxn>
            </a:cxnLst>
            <a:pathLst>
              <a:path w="550" h="212">
                <a:moveTo>
                  <a:pt x="550" y="0"/>
                </a:moveTo>
                <a:cubicBezTo>
                  <a:pt x="505" y="43"/>
                  <a:pt x="454" y="43"/>
                  <a:pt x="406" y="91"/>
                </a:cubicBezTo>
                <a:cubicBezTo>
                  <a:pt x="285" y="212"/>
                  <a:pt x="181" y="209"/>
                  <a:pt x="0" y="209"/>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32780" name="Freeform 13"/>
          <p:cNvSpPr/>
          <p:nvPr/>
        </p:nvSpPr>
        <p:spPr>
          <a:xfrm>
            <a:off x="2705100" y="6035675"/>
            <a:ext cx="1176338" cy="206375"/>
          </a:xfrm>
          <a:custGeom>
            <a:avLst/>
            <a:gdLst/>
            <a:ahLst/>
            <a:cxnLst>
              <a:cxn ang="0">
                <a:pos x="2147483647" y="0"/>
              </a:cxn>
              <a:cxn ang="0">
                <a:pos x="2147483647" y="2147483647"/>
              </a:cxn>
              <a:cxn ang="0">
                <a:pos x="2147483647" y="2147483647"/>
              </a:cxn>
              <a:cxn ang="0">
                <a:pos x="2147483647" y="2147483647"/>
              </a:cxn>
              <a:cxn ang="0">
                <a:pos x="0" y="2147483647"/>
              </a:cxn>
            </a:cxnLst>
            <a:pathLst>
              <a:path w="589" h="114">
                <a:moveTo>
                  <a:pt x="589" y="0"/>
                </a:moveTo>
                <a:cubicBezTo>
                  <a:pt x="541" y="24"/>
                  <a:pt x="495" y="35"/>
                  <a:pt x="445" y="52"/>
                </a:cubicBezTo>
                <a:cubicBezTo>
                  <a:pt x="376" y="35"/>
                  <a:pt x="369" y="48"/>
                  <a:pt x="301" y="65"/>
                </a:cubicBezTo>
                <a:cubicBezTo>
                  <a:pt x="206" y="114"/>
                  <a:pt x="204" y="104"/>
                  <a:pt x="78" y="92"/>
                </a:cubicBezTo>
                <a:cubicBezTo>
                  <a:pt x="52" y="83"/>
                  <a:pt x="0" y="65"/>
                  <a:pt x="0" y="65"/>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32781" name="Freeform 14"/>
          <p:cNvSpPr/>
          <p:nvPr/>
        </p:nvSpPr>
        <p:spPr>
          <a:xfrm>
            <a:off x="2851150" y="5849938"/>
            <a:ext cx="1036638" cy="68262"/>
          </a:xfrm>
          <a:custGeom>
            <a:avLst/>
            <a:gdLst/>
            <a:ahLst/>
            <a:cxnLst>
              <a:cxn ang="0">
                <a:pos x="2147483647" y="2147483647"/>
              </a:cxn>
              <a:cxn ang="0">
                <a:pos x="2147483647" y="2147483647"/>
              </a:cxn>
              <a:cxn ang="0">
                <a:pos x="2147483647" y="0"/>
              </a:cxn>
              <a:cxn ang="0">
                <a:pos x="2147483647" y="2147483647"/>
              </a:cxn>
              <a:cxn ang="0">
                <a:pos x="2147483647" y="2147483647"/>
              </a:cxn>
            </a:cxnLst>
            <a:pathLst>
              <a:path w="358" h="133">
                <a:moveTo>
                  <a:pt x="358" y="104"/>
                </a:moveTo>
                <a:cubicBezTo>
                  <a:pt x="351" y="84"/>
                  <a:pt x="338" y="39"/>
                  <a:pt x="318" y="26"/>
                </a:cubicBezTo>
                <a:cubicBezTo>
                  <a:pt x="295" y="11"/>
                  <a:pt x="240" y="0"/>
                  <a:pt x="240" y="0"/>
                </a:cubicBezTo>
                <a:cubicBezTo>
                  <a:pt x="170" y="23"/>
                  <a:pt x="113" y="68"/>
                  <a:pt x="43" y="91"/>
                </a:cubicBezTo>
                <a:cubicBezTo>
                  <a:pt x="0" y="119"/>
                  <a:pt x="4" y="133"/>
                  <a:pt x="4" y="104"/>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32782" name="Freeform 15"/>
          <p:cNvSpPr/>
          <p:nvPr/>
        </p:nvSpPr>
        <p:spPr>
          <a:xfrm>
            <a:off x="4902200" y="6038850"/>
            <a:ext cx="361950" cy="38100"/>
          </a:xfrm>
          <a:custGeom>
            <a:avLst/>
            <a:gdLst/>
            <a:ahLst/>
            <a:cxnLst>
              <a:cxn ang="0">
                <a:pos x="0" y="0"/>
              </a:cxn>
              <a:cxn ang="0">
                <a:pos x="2147483647" y="2147483647"/>
              </a:cxn>
            </a:cxnLst>
            <a:pathLst>
              <a:path w="252" h="26">
                <a:moveTo>
                  <a:pt x="0" y="0"/>
                </a:moveTo>
                <a:cubicBezTo>
                  <a:pt x="78" y="26"/>
                  <a:pt x="177" y="12"/>
                  <a:pt x="252" y="12"/>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32783" name="Text Box 16"/>
          <p:cNvSpPr txBox="1"/>
          <p:nvPr/>
        </p:nvSpPr>
        <p:spPr>
          <a:xfrm>
            <a:off x="3743325" y="6242050"/>
            <a:ext cx="1533525" cy="571500"/>
          </a:xfrm>
          <a:prstGeom prst="rect">
            <a:avLst/>
          </a:prstGeom>
          <a:noFill/>
          <a:ln w="9525">
            <a:noFill/>
          </a:ln>
        </p:spPr>
        <p:txBody>
          <a:bodyPr lIns="82945" tIns="41473" rIns="82945" bIns="41473" anchor="t" anchorCtr="0">
            <a:spAutoFit/>
          </a:bodyPr>
          <a:p>
            <a:pPr defTabSz="828675" eaLnBrk="0" hangingPunct="0"/>
            <a:r>
              <a:rPr lang="en-US" altLang="zh-CN" sz="1600" b="1" dirty="0">
                <a:solidFill>
                  <a:srgbClr val="0099FF"/>
                </a:solidFill>
                <a:latin typeface="Arial" panose="020B0604020202020204" pitchFamily="34" charset="0"/>
                <a:ea typeface="宋体" panose="02010600030101010101" pitchFamily="2" charset="-122"/>
              </a:rPr>
              <a:t>Domain that aligns well</a:t>
            </a:r>
            <a:endParaRPr lang="en-US" altLang="zh-CN" sz="1600" b="1" dirty="0">
              <a:solidFill>
                <a:srgbClr val="0099FF"/>
              </a:solidFill>
              <a:latin typeface="Arial" panose="020B0604020202020204" pitchFamily="34" charset="0"/>
              <a:ea typeface="宋体" panose="02010600030101010101" pitchFamily="2" charset="-122"/>
            </a:endParaRPr>
          </a:p>
        </p:txBody>
      </p:sp>
      <p:sp>
        <p:nvSpPr>
          <p:cNvPr id="32784" name="Text Box 17"/>
          <p:cNvSpPr txBox="1"/>
          <p:nvPr/>
        </p:nvSpPr>
        <p:spPr>
          <a:xfrm>
            <a:off x="7199313" y="5413375"/>
            <a:ext cx="1533525" cy="815975"/>
          </a:xfrm>
          <a:prstGeom prst="rect">
            <a:avLst/>
          </a:prstGeom>
          <a:noFill/>
          <a:ln w="9525">
            <a:noFill/>
          </a:ln>
        </p:spPr>
        <p:txBody>
          <a:bodyPr lIns="82945" tIns="41473" rIns="82945" bIns="41473" anchor="t" anchorCtr="0">
            <a:spAutoFit/>
          </a:bodyPr>
          <a:p>
            <a:pPr defTabSz="828675" eaLnBrk="0" hangingPunct="0"/>
            <a:r>
              <a:rPr lang="en-US" altLang="zh-CN" sz="1600" dirty="0">
                <a:solidFill>
                  <a:srgbClr val="0099FF"/>
                </a:solidFill>
                <a:latin typeface="Arial" panose="020B0604020202020204" pitchFamily="34" charset="0"/>
                <a:ea typeface="宋体" panose="02010600030101010101" pitchFamily="2" charset="-122"/>
              </a:rPr>
              <a:t>Rest of proteins do not align well</a:t>
            </a:r>
            <a:endParaRPr lang="en-US" altLang="zh-CN" sz="1600" dirty="0">
              <a:solidFill>
                <a:srgbClr val="0099FF"/>
              </a:solidFill>
              <a:latin typeface="Arial" panose="020B0604020202020204" pitchFamily="34" charset="0"/>
              <a:ea typeface="宋体" panose="02010600030101010101" pitchFamily="2" charset="-122"/>
            </a:endParaRPr>
          </a:p>
        </p:txBody>
      </p:sp>
      <p:sp>
        <p:nvSpPr>
          <p:cNvPr id="32785" name="Text Box 18"/>
          <p:cNvSpPr txBox="1"/>
          <p:nvPr/>
        </p:nvSpPr>
        <p:spPr>
          <a:xfrm>
            <a:off x="977900" y="5551488"/>
            <a:ext cx="1535113" cy="815975"/>
          </a:xfrm>
          <a:prstGeom prst="rect">
            <a:avLst/>
          </a:prstGeom>
          <a:noFill/>
          <a:ln w="9525">
            <a:noFill/>
          </a:ln>
        </p:spPr>
        <p:txBody>
          <a:bodyPr lIns="82945" tIns="41473" rIns="82945" bIns="41473" anchor="t" anchorCtr="0">
            <a:spAutoFit/>
          </a:bodyPr>
          <a:p>
            <a:pPr defTabSz="828675" eaLnBrk="0" hangingPunct="0"/>
            <a:r>
              <a:rPr lang="en-US" altLang="zh-CN" sz="1600" dirty="0">
                <a:solidFill>
                  <a:srgbClr val="0099FF"/>
                </a:solidFill>
                <a:latin typeface="Arial" panose="020B0604020202020204" pitchFamily="34" charset="0"/>
                <a:ea typeface="宋体" panose="02010600030101010101" pitchFamily="2" charset="-122"/>
              </a:rPr>
              <a:t>Rest of proteins do not align well</a:t>
            </a:r>
            <a:endParaRPr lang="en-US" altLang="zh-CN" sz="1600" dirty="0">
              <a:solidFill>
                <a:srgbClr val="0099FF"/>
              </a:solidFill>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2"/>
          <p:cNvSpPr>
            <a:spLocks noGrp="1"/>
          </p:cNvSpPr>
          <p:nvPr>
            <p:ph type="title"/>
          </p:nvPr>
        </p:nvSpPr>
        <p:spPr/>
        <p:txBody>
          <a:bodyPr wrap="square" lIns="91440" tIns="45720" rIns="91440" bIns="45720" anchor="ctr" anchorCtr="0"/>
          <a:p>
            <a:pPr eaLnBrk="1" hangingPunct="1"/>
            <a:r>
              <a:rPr lang="en-GB" altLang="zh-CN" sz="4000" b="1" dirty="0">
                <a:solidFill>
                  <a:srgbClr val="FF9900"/>
                </a:solidFill>
                <a:latin typeface="Arial" panose="020B0604020202020204" pitchFamily="34" charset="0"/>
              </a:rPr>
              <a:t>Starting from a global multiple sequence alignment</a:t>
            </a:r>
            <a:endParaRPr lang="en-US" altLang="zh-CN" sz="4000" b="1" dirty="0">
              <a:solidFill>
                <a:srgbClr val="FF9900"/>
              </a:solidFill>
              <a:latin typeface="Arial" panose="020B0604020202020204" pitchFamily="34" charset="0"/>
            </a:endParaRPr>
          </a:p>
        </p:txBody>
      </p:sp>
      <p:sp>
        <p:nvSpPr>
          <p:cNvPr id="34818" name="Rectangle 3"/>
          <p:cNvSpPr>
            <a:spLocks noGrp="1"/>
          </p:cNvSpPr>
          <p:nvPr>
            <p:ph idx="1"/>
          </p:nvPr>
        </p:nvSpPr>
        <p:spPr>
          <a:xfrm>
            <a:off x="609600" y="2362200"/>
            <a:ext cx="8018463" cy="3870325"/>
          </a:xfrm>
        </p:spPr>
        <p:txBody>
          <a:bodyPr wrap="square" lIns="91440" tIns="45720" rIns="91440" bIns="45720" anchor="t" anchorCtr="0"/>
          <a:p>
            <a:pPr eaLnBrk="1" hangingPunct="1">
              <a:buClr>
                <a:srgbClr val="00FF00"/>
              </a:buClr>
              <a:buSzTx/>
              <a:buFont typeface="Wingdings" panose="05000000000000000000" pitchFamily="2" charset="2"/>
              <a:buChar char="§"/>
            </a:pPr>
            <a:r>
              <a:rPr lang="en-US" altLang="zh-CN" sz="2800" dirty="0"/>
              <a:t>Already have global multiple sequence alignment</a:t>
            </a:r>
            <a:endParaRPr lang="en-US" altLang="zh-CN" sz="2800" dirty="0"/>
          </a:p>
          <a:p>
            <a:pPr lvl="1" eaLnBrk="1" hangingPunct="1">
              <a:buClr>
                <a:srgbClr val="00FF00"/>
              </a:buClr>
              <a:buSzTx/>
            </a:pPr>
            <a:r>
              <a:rPr lang="en-US" altLang="zh-CN" dirty="0"/>
              <a:t>Locate a well conserved region</a:t>
            </a:r>
            <a:endParaRPr lang="en-US" altLang="zh-CN" dirty="0"/>
          </a:p>
          <a:p>
            <a:pPr lvl="1" eaLnBrk="1" hangingPunct="1">
              <a:buClr>
                <a:srgbClr val="00FF00"/>
              </a:buClr>
              <a:buSzTx/>
            </a:pPr>
            <a:r>
              <a:rPr lang="en-US" altLang="zh-CN" dirty="0"/>
              <a:t>Extract that region from the alignment</a:t>
            </a:r>
            <a:endParaRPr lang="en-US" altLang="zh-CN" dirty="0"/>
          </a:p>
          <a:p>
            <a:pPr lvl="1" eaLnBrk="1" hangingPunct="1">
              <a:buClr>
                <a:srgbClr val="00FF00"/>
              </a:buClr>
              <a:buSzTx/>
            </a:pPr>
            <a:r>
              <a:rPr lang="en-US" altLang="zh-CN" dirty="0"/>
              <a:t>Model the local alignment </a:t>
            </a:r>
            <a:endParaRPr lang="en-US" altLang="zh-CN" dirty="0"/>
          </a:p>
          <a:p>
            <a:pPr lvl="2" eaLnBrk="1" hangingPunct="1">
              <a:buClr>
                <a:srgbClr val="00FF00"/>
              </a:buClr>
              <a:buSzTx/>
              <a:buFont typeface="Wingdings" panose="05000000000000000000" pitchFamily="2" charset="2"/>
              <a:buChar char="Ø"/>
            </a:pPr>
            <a:r>
              <a:rPr lang="en-US" altLang="zh-CN" dirty="0"/>
              <a:t> position-specific scoring matrix (PSSM)</a:t>
            </a:r>
            <a:endParaRPr lang="en-US" altLang="zh-CN" dirty="0"/>
          </a:p>
          <a:p>
            <a:pPr lvl="2" eaLnBrk="1" hangingPunct="1">
              <a:buClr>
                <a:srgbClr val="00FF00"/>
              </a:buClr>
              <a:buSzTx/>
              <a:buFont typeface="Wingdings" panose="05000000000000000000" pitchFamily="2" charset="2"/>
              <a:buChar char="Ø"/>
            </a:pPr>
            <a:r>
              <a:rPr lang="en-US" altLang="zh-CN" dirty="0"/>
              <a:t> sequence profile</a:t>
            </a:r>
            <a:endParaRPr lang="en-US" altLang="zh-CN" dirty="0"/>
          </a:p>
          <a:p>
            <a:pPr lvl="2" eaLnBrk="1" hangingPunct="1">
              <a:buClr>
                <a:srgbClr val="00FF00"/>
              </a:buClr>
              <a:buSzTx/>
              <a:buFont typeface="Wingdings" panose="05000000000000000000" pitchFamily="2" charset="2"/>
              <a:buChar char="Ø"/>
            </a:pPr>
            <a:r>
              <a:rPr lang="en-US" altLang="zh-CN" dirty="0"/>
              <a:t> profile hidden Markov model</a:t>
            </a:r>
            <a:endParaRPr lang="en-US" altLang="zh-C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Picture 2" descr="ps_3_2"/>
          <p:cNvPicPr>
            <a:picLocks noChangeAspect="1"/>
          </p:cNvPicPr>
          <p:nvPr/>
        </p:nvPicPr>
        <p:blipFill>
          <a:blip r:embed="rId1"/>
          <a:stretch>
            <a:fillRect/>
          </a:stretch>
        </p:blipFill>
        <p:spPr>
          <a:xfrm>
            <a:off x="179388" y="2997200"/>
            <a:ext cx="8859837" cy="1311275"/>
          </a:xfrm>
          <a:prstGeom prst="rect">
            <a:avLst/>
          </a:prstGeom>
          <a:noFill/>
          <a:ln w="9525">
            <a:noFill/>
          </a:ln>
        </p:spPr>
      </p:pic>
      <p:sp>
        <p:nvSpPr>
          <p:cNvPr id="36866" name="TextBox 1"/>
          <p:cNvSpPr txBox="1"/>
          <p:nvPr/>
        </p:nvSpPr>
        <p:spPr>
          <a:xfrm>
            <a:off x="3635375" y="1427163"/>
            <a:ext cx="1679575" cy="461962"/>
          </a:xfrm>
          <a:prstGeom prst="rect">
            <a:avLst/>
          </a:prstGeom>
          <a:noFill/>
          <a:ln w="9525">
            <a:noFill/>
          </a:ln>
        </p:spPr>
        <p:txBody>
          <a:bodyPr wrap="none" anchor="t" anchorCtr="0">
            <a:spAutoFit/>
          </a:bodyPr>
          <a:p>
            <a:r>
              <a:rPr lang="en-US" altLang="zh-CN" dirty="0">
                <a:latin typeface="Times New Roman" panose="02020603050405020304" pitchFamily="18" charset="0"/>
                <a:ea typeface="宋体" panose="02010600030101010101" pitchFamily="2" charset="-122"/>
              </a:rPr>
              <a:t>An example</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5776" name="Group 128"/>
          <p:cNvGraphicFramePr>
            <a:graphicFrameLocks noGrp="1"/>
          </p:cNvGraphicFramePr>
          <p:nvPr/>
        </p:nvGraphicFramePr>
        <p:xfrm>
          <a:off x="228600" y="2819400"/>
          <a:ext cx="2971800" cy="1189038"/>
        </p:xfrm>
        <a:graphic>
          <a:graphicData uri="http://schemas.openxmlformats.org/drawingml/2006/table">
            <a:tbl>
              <a:tblPr/>
              <a:tblGrid>
                <a:gridCol w="495300"/>
                <a:gridCol w="495300"/>
                <a:gridCol w="495300"/>
                <a:gridCol w="495300"/>
                <a:gridCol w="495300"/>
                <a:gridCol w="495300"/>
              </a:tblGrid>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G</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T</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T</a:t>
                      </a:r>
                      <a:endParaRPr kumimoji="0" lang="en-US" altLang="zh-CN" sz="20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C</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A</a:t>
                      </a:r>
                      <a:endParaRPr kumimoji="0" lang="en-US" altLang="zh-CN" sz="20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A</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G</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C</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T</a:t>
                      </a:r>
                      <a:endParaRPr kumimoji="0" lang="en-US" altLang="zh-CN" sz="20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G</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A</a:t>
                      </a:r>
                      <a:endParaRPr kumimoji="0" lang="en-US" altLang="zh-CN" sz="20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A</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C</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T</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T</a:t>
                      </a:r>
                      <a:endParaRPr kumimoji="0" lang="en-US" altLang="zh-CN" sz="20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C</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A</a:t>
                      </a:r>
                      <a:endParaRPr kumimoji="0" lang="en-US" altLang="zh-CN" sz="20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rPr>
                        <a:t>C</a:t>
                      </a:r>
                      <a:endParaRPr kumimoji="0" lang="en-US" altLang="zh-CN" sz="20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32" marB="4573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155778" name="Group 130"/>
          <p:cNvGraphicFramePr>
            <a:graphicFrameLocks noGrp="1"/>
          </p:cNvGraphicFramePr>
          <p:nvPr/>
        </p:nvGraphicFramePr>
        <p:xfrm>
          <a:off x="5143500" y="4357688"/>
          <a:ext cx="3362325" cy="1798638"/>
        </p:xfrm>
        <a:graphic>
          <a:graphicData uri="http://schemas.openxmlformats.org/drawingml/2006/table">
            <a:tbl>
              <a:tblPr/>
              <a:tblGrid>
                <a:gridCol w="525462"/>
                <a:gridCol w="566738"/>
                <a:gridCol w="566737"/>
                <a:gridCol w="569913"/>
                <a:gridCol w="725487"/>
                <a:gridCol w="407988"/>
              </a:tblGrid>
              <a:tr h="45728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5</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4</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3</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2</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1</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600" b="1" i="0" u="none" strike="noStrike" cap="none" normalizeH="0" baseline="0" smtClean="0">
                        <a:ln>
                          <a:noFill/>
                        </a:ln>
                        <a:solidFill>
                          <a:srgbClr val="FF0066"/>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triangle" w="med" len="med"/>
                    </a:lnB>
                    <a:lnTlToBr>
                      <a:noFill/>
                    </a:lnTlToBr>
                    <a:lnBlToTr>
                      <a:noFill/>
                    </a:lnBlToTr>
                    <a:noFill/>
                  </a:tcPr>
                </a:tc>
              </a:tr>
              <a:tr h="33533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1</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0.66</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A</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noFill/>
                  </a:tcPr>
                </a:tc>
              </a:tr>
              <a:tr h="33533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1</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T</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none" w="med" len="med"/>
                    </a:lnB>
                    <a:lnTlToBr>
                      <a:noFill/>
                    </a:lnTlToBr>
                    <a:lnBlToTr>
                      <a:noFill/>
                    </a:lnBlToTr>
                    <a:noFill/>
                  </a:tcPr>
                </a:tc>
              </a:tr>
              <a:tr h="33533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0.66</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0.33</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C</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3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0.33</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rPr>
                        <a:t>0</a:t>
                      </a:r>
                      <a:endParaRPr kumimoji="0" lang="en-US" altLang="zh-CN" sz="1600" b="1" i="0" u="none" strike="noStrike" cap="none" normalizeH="0" baseline="0" smtClean="0">
                        <a:ln>
                          <a:noFill/>
                        </a:ln>
                        <a:solidFill>
                          <a:srgbClr val="00BF00"/>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rPr>
                        <a:t>G</a:t>
                      </a:r>
                      <a:endParaRPr kumimoji="0" lang="en-US" altLang="zh-CN" sz="1600" b="1" i="0" u="none" strike="noStrike" cap="none" normalizeH="0" baseline="0" smtClean="0">
                        <a:ln>
                          <a:noFill/>
                        </a:ln>
                        <a:solidFill>
                          <a:schemeClr val="tx2"/>
                        </a:solidFill>
                        <a:effectLst/>
                        <a:latin typeface="Times New Roman" panose="02020603050405020304" pitchFamily="18" charset="0"/>
                        <a:ea typeface="Times New Roman (Hebrew)"/>
                        <a:cs typeface="Times New Roman (Hebrew)"/>
                      </a:endParaRPr>
                    </a:p>
                  </a:txBody>
                  <a:tcPr marT="45728" marB="4572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5777" name="Group 129"/>
          <p:cNvGraphicFramePr>
            <a:graphicFrameLocks noGrp="1"/>
          </p:cNvGraphicFramePr>
          <p:nvPr/>
        </p:nvGraphicFramePr>
        <p:xfrm>
          <a:off x="5429250" y="1889125"/>
          <a:ext cx="2971800" cy="396875"/>
        </p:xfrm>
        <a:graphic>
          <a:graphicData uri="http://schemas.openxmlformats.org/drawingml/2006/table">
            <a:tbl>
              <a:tblPr/>
              <a:tblGrid>
                <a:gridCol w="495300"/>
                <a:gridCol w="495300"/>
                <a:gridCol w="495300"/>
                <a:gridCol w="495300"/>
                <a:gridCol w="495300"/>
                <a:gridCol w="495300"/>
              </a:tblGrid>
              <a:tr h="39687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rPr>
                        <a:t>G</a:t>
                      </a:r>
                      <a:endPar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endParaRPr>
                    </a:p>
                  </a:txBody>
                  <a:tcPr marT="45793" marB="4579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rPr>
                        <a:t>T</a:t>
                      </a:r>
                      <a:endPar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endParaRPr>
                    </a:p>
                  </a:txBody>
                  <a:tcPr marT="45793" marB="4579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rPr>
                        <a:t>T</a:t>
                      </a:r>
                      <a:endPar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endParaRPr>
                    </a:p>
                  </a:txBody>
                  <a:tcPr marT="45793" marB="4579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rPr>
                        <a:t>C</a:t>
                      </a:r>
                      <a:endPar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endParaRPr>
                    </a:p>
                  </a:txBody>
                  <a:tcPr marT="45793" marB="4579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rPr>
                        <a:t>A</a:t>
                      </a:r>
                      <a:endPar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endParaRPr>
                    </a:p>
                  </a:txBody>
                  <a:tcPr marT="45793" marB="4579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rPr>
                        <a:t>A</a:t>
                      </a:r>
                      <a:endParaRPr kumimoji="0" lang="en-US" altLang="zh-CN" sz="2000" b="1" i="0" u="none" strike="noStrike" cap="none" normalizeH="0" baseline="0" smtClean="0">
                        <a:ln>
                          <a:noFill/>
                        </a:ln>
                        <a:solidFill>
                          <a:srgbClr val="66FF33"/>
                        </a:solidFill>
                        <a:effectLst/>
                        <a:latin typeface="Times New Roman" panose="02020603050405020304" pitchFamily="18" charset="0"/>
                        <a:ea typeface="Times New Roman (Hebrew)"/>
                        <a:cs typeface="Times New Roman (Hebrew)"/>
                      </a:endParaRPr>
                    </a:p>
                  </a:txBody>
                  <a:tcPr marT="45793" marB="4579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5773" name="Text Box 125"/>
          <p:cNvSpPr txBox="1"/>
          <p:nvPr/>
        </p:nvSpPr>
        <p:spPr>
          <a:xfrm>
            <a:off x="5056188" y="3200400"/>
            <a:ext cx="3873500" cy="461963"/>
          </a:xfrm>
          <a:prstGeom prst="rect">
            <a:avLst/>
          </a:prstGeom>
          <a:noFill/>
          <a:ln w="9525" cap="flat" cmpd="sng">
            <a:solidFill>
              <a:schemeClr val="tx1"/>
            </a:solidFill>
            <a:prstDash val="solid"/>
            <a:miter/>
            <a:headEnd type="none" w="med" len="med"/>
            <a:tailEnd type="none" w="med" len="med"/>
          </a:ln>
        </p:spPr>
        <p:txBody>
          <a:bodyPr wrap="none" anchor="t" anchorCtr="0">
            <a:spAutoFit/>
          </a:bodyPr>
          <a:p>
            <a:pPr algn="r"/>
            <a:r>
              <a:rPr lang="en-US" altLang="zh-CN" dirty="0">
                <a:solidFill>
                  <a:srgbClr val="00FF00"/>
                </a:solidFill>
                <a:latin typeface="Times New Roman" panose="02020603050405020304" pitchFamily="18" charset="0"/>
                <a:ea typeface="宋体" panose="02010600030101010101" pitchFamily="2" charset="-122"/>
              </a:rPr>
              <a:t> [AC]-A-[GC]-T-[TC]-[GC]</a:t>
            </a:r>
            <a:endParaRPr lang="en-US" altLang="zh-CN" dirty="0">
              <a:solidFill>
                <a:srgbClr val="00FF00"/>
              </a:solidFill>
              <a:latin typeface="Times New Roman" panose="02020603050405020304" pitchFamily="18" charset="0"/>
              <a:ea typeface="宋体" panose="02010600030101010101" pitchFamily="2" charset="-122"/>
            </a:endParaRPr>
          </a:p>
        </p:txBody>
      </p:sp>
      <p:sp>
        <p:nvSpPr>
          <p:cNvPr id="37980" name="Line 131"/>
          <p:cNvSpPr/>
          <p:nvPr/>
        </p:nvSpPr>
        <p:spPr>
          <a:xfrm flipV="1">
            <a:off x="3505200" y="2133600"/>
            <a:ext cx="1676400" cy="990600"/>
          </a:xfrm>
          <a:prstGeom prst="line">
            <a:avLst/>
          </a:prstGeom>
          <a:ln w="31750" cap="flat" cmpd="sng">
            <a:solidFill>
              <a:schemeClr val="tx1"/>
            </a:solidFill>
            <a:prstDash val="solid"/>
            <a:round/>
            <a:headEnd type="none" w="med" len="med"/>
            <a:tailEnd type="triangl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37981" name="Line 132"/>
          <p:cNvSpPr/>
          <p:nvPr/>
        </p:nvSpPr>
        <p:spPr>
          <a:xfrm>
            <a:off x="3505200" y="3352800"/>
            <a:ext cx="1447800" cy="0"/>
          </a:xfrm>
          <a:prstGeom prst="line">
            <a:avLst/>
          </a:prstGeom>
          <a:ln w="31750" cap="flat" cmpd="sng">
            <a:solidFill>
              <a:schemeClr val="tx1"/>
            </a:solidFill>
            <a:prstDash val="solid"/>
            <a:round/>
            <a:headEnd type="none" w="med" len="med"/>
            <a:tailEnd type="triangl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37982" name="Line 133"/>
          <p:cNvSpPr/>
          <p:nvPr/>
        </p:nvSpPr>
        <p:spPr>
          <a:xfrm>
            <a:off x="3505200" y="3581400"/>
            <a:ext cx="1447800" cy="1371600"/>
          </a:xfrm>
          <a:prstGeom prst="line">
            <a:avLst/>
          </a:prstGeom>
          <a:ln w="31750" cap="flat" cmpd="sng">
            <a:solidFill>
              <a:schemeClr val="tx1"/>
            </a:solidFill>
            <a:prstDash val="solid"/>
            <a:round/>
            <a:headEnd type="none" w="med" len="med"/>
            <a:tailEnd type="triangl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37983" name="Text Box 135"/>
          <p:cNvSpPr txBox="1"/>
          <p:nvPr/>
        </p:nvSpPr>
        <p:spPr>
          <a:xfrm>
            <a:off x="398463" y="2209800"/>
            <a:ext cx="2547937" cy="461963"/>
          </a:xfrm>
          <a:prstGeom prst="rect">
            <a:avLst/>
          </a:prstGeom>
          <a:noFill/>
          <a:ln w="31750">
            <a:noFill/>
          </a:ln>
        </p:spPr>
        <p:txBody>
          <a:bodyPr wrap="none" anchor="t" anchorCtr="0">
            <a:spAutoFit/>
          </a:bodyPr>
          <a:p>
            <a:r>
              <a:rPr lang="en-US" altLang="zh-CN" dirty="0">
                <a:solidFill>
                  <a:schemeClr val="tx2"/>
                </a:solidFill>
                <a:latin typeface="Times New Roman" panose="02020603050405020304" pitchFamily="18" charset="0"/>
                <a:ea typeface="宋体" panose="02010600030101010101" pitchFamily="2" charset="-122"/>
              </a:rPr>
              <a:t>Multiple alignment</a:t>
            </a:r>
            <a:endParaRPr lang="en-US" altLang="zh-CN" dirty="0">
              <a:solidFill>
                <a:schemeClr val="tx2"/>
              </a:solidFill>
              <a:latin typeface="Times New Roman" panose="02020603050405020304" pitchFamily="18" charset="0"/>
              <a:ea typeface="宋体" panose="02010600030101010101" pitchFamily="2" charset="-122"/>
            </a:endParaRPr>
          </a:p>
        </p:txBody>
      </p:sp>
      <p:sp>
        <p:nvSpPr>
          <p:cNvPr id="37984" name="Text Box 136"/>
          <p:cNvSpPr txBox="1"/>
          <p:nvPr/>
        </p:nvSpPr>
        <p:spPr>
          <a:xfrm>
            <a:off x="6162675" y="1328738"/>
            <a:ext cx="1501775" cy="461962"/>
          </a:xfrm>
          <a:prstGeom prst="rect">
            <a:avLst/>
          </a:prstGeom>
          <a:noFill/>
          <a:ln w="31750">
            <a:noFill/>
          </a:ln>
        </p:spPr>
        <p:txBody>
          <a:bodyPr wrap="none" anchor="t" anchorCtr="0">
            <a:spAutoFit/>
          </a:bodyPr>
          <a:p>
            <a:r>
              <a:rPr lang="en-US" altLang="zh-CN" dirty="0">
                <a:solidFill>
                  <a:schemeClr val="tx2"/>
                </a:solidFill>
                <a:latin typeface="Times New Roman" panose="02020603050405020304" pitchFamily="18" charset="0"/>
                <a:ea typeface="宋体" panose="02010600030101010101" pitchFamily="2" charset="-122"/>
              </a:rPr>
              <a:t>Consensus</a:t>
            </a:r>
            <a:endParaRPr lang="en-US" altLang="zh-CN" dirty="0">
              <a:solidFill>
                <a:schemeClr val="tx2"/>
              </a:solidFill>
              <a:latin typeface="Times New Roman" panose="02020603050405020304" pitchFamily="18" charset="0"/>
              <a:ea typeface="宋体" panose="02010600030101010101" pitchFamily="2" charset="-122"/>
            </a:endParaRPr>
          </a:p>
        </p:txBody>
      </p:sp>
      <p:sp>
        <p:nvSpPr>
          <p:cNvPr id="37985" name="Text Box 137"/>
          <p:cNvSpPr txBox="1"/>
          <p:nvPr/>
        </p:nvSpPr>
        <p:spPr>
          <a:xfrm>
            <a:off x="6477000" y="2667000"/>
            <a:ext cx="1055688" cy="461963"/>
          </a:xfrm>
          <a:prstGeom prst="rect">
            <a:avLst/>
          </a:prstGeom>
          <a:noFill/>
          <a:ln w="31750">
            <a:noFill/>
          </a:ln>
        </p:spPr>
        <p:txBody>
          <a:bodyPr wrap="none" anchor="t" anchorCtr="0">
            <a:spAutoFit/>
          </a:bodyPr>
          <a:p>
            <a:r>
              <a:rPr lang="en-US" altLang="zh-CN" dirty="0">
                <a:solidFill>
                  <a:schemeClr val="tx2"/>
                </a:solidFill>
                <a:latin typeface="Times New Roman" panose="02020603050405020304" pitchFamily="18" charset="0"/>
                <a:ea typeface="宋体" panose="02010600030101010101" pitchFamily="2" charset="-122"/>
              </a:rPr>
              <a:t>Pattern</a:t>
            </a:r>
            <a:endParaRPr lang="en-US" altLang="zh-CN" dirty="0">
              <a:solidFill>
                <a:schemeClr val="tx2"/>
              </a:solidFill>
              <a:latin typeface="Times New Roman" panose="02020603050405020304" pitchFamily="18" charset="0"/>
              <a:ea typeface="宋体" panose="02010600030101010101" pitchFamily="2" charset="-122"/>
            </a:endParaRPr>
          </a:p>
        </p:txBody>
      </p:sp>
      <p:sp>
        <p:nvSpPr>
          <p:cNvPr id="37986" name="Text Box 138"/>
          <p:cNvSpPr txBox="1"/>
          <p:nvPr/>
        </p:nvSpPr>
        <p:spPr>
          <a:xfrm>
            <a:off x="5940425" y="3860800"/>
            <a:ext cx="1098550" cy="461963"/>
          </a:xfrm>
          <a:prstGeom prst="rect">
            <a:avLst/>
          </a:prstGeom>
          <a:noFill/>
          <a:ln w="31750">
            <a:noFill/>
          </a:ln>
        </p:spPr>
        <p:txBody>
          <a:bodyPr wrap="none" anchor="t" anchorCtr="0">
            <a:spAutoFit/>
          </a:bodyPr>
          <a:p>
            <a:r>
              <a:rPr lang="en-US" altLang="zh-CN" dirty="0">
                <a:solidFill>
                  <a:schemeClr val="tx2"/>
                </a:solidFill>
                <a:latin typeface="Times New Roman" panose="02020603050405020304" pitchFamily="18" charset="0"/>
                <a:ea typeface="宋体" panose="02010600030101010101" pitchFamily="2" charset="-122"/>
              </a:rPr>
              <a:t>Profile </a:t>
            </a:r>
            <a:endParaRPr lang="en-US" altLang="zh-CN" dirty="0">
              <a:solidFill>
                <a:schemeClr val="tx2"/>
              </a:solidFill>
              <a:latin typeface="Times New Roman" panose="02020603050405020304" pitchFamily="18" charset="0"/>
              <a:ea typeface="宋体" panose="02010600030101010101" pitchFamily="2" charset="-122"/>
            </a:endParaRPr>
          </a:p>
        </p:txBody>
      </p:sp>
      <p:sp>
        <p:nvSpPr>
          <p:cNvPr id="29775" name="Text Box 139"/>
          <p:cNvSpPr txBox="1">
            <a:spLocks noChangeArrowheads="1"/>
          </p:cNvSpPr>
          <p:nvPr/>
        </p:nvSpPr>
        <p:spPr bwMode="auto">
          <a:xfrm>
            <a:off x="250825" y="5629275"/>
            <a:ext cx="4433888"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1" lang="en-US" altLang="zh-CN" sz="2800" b="1" i="0" u="sng" strike="noStrike" kern="1200" cap="none" spc="0" normalizeH="0" baseline="0" noProof="0" dirty="0" smtClean="0">
                <a:ln>
                  <a:noFill/>
                </a:ln>
                <a:solidFill>
                  <a:schemeClr val="bg1">
                    <a:lumMod val="50000"/>
                    <a:lumOff val="50000"/>
                  </a:schemeClr>
                </a:solidFill>
                <a:effectLst/>
                <a:uLnTx/>
                <a:uFillTx/>
                <a:latin typeface="Times New Roman" panose="02020603050405020304" pitchFamily="18" charset="0"/>
                <a:ea typeface="宋体" panose="02010600030101010101" pitchFamily="2" charset="-122"/>
                <a:cs typeface="+mn-cs"/>
              </a:rPr>
              <a:t>Sensitivity:</a:t>
            </a:r>
            <a:endParaRPr kumimoji="1" lang="en-US" altLang="zh-CN" sz="2800" b="1" i="0" u="sng" strike="noStrike" kern="1200" cap="none" spc="0" normalizeH="0" baseline="0" noProof="0" dirty="0" smtClean="0">
              <a:ln>
                <a:noFill/>
              </a:ln>
              <a:solidFill>
                <a:schemeClr val="bg1">
                  <a:lumMod val="50000"/>
                  <a:lumOff val="50000"/>
                </a:schemeClr>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1" lang="en-US" altLang="zh-CN" sz="2800" b="0" i="0" u="none" strike="noStrike" kern="1200" cap="none" spc="0" normalizeH="0" baseline="0" noProof="0" dirty="0" smtClean="0">
                <a:ln>
                  <a:noFill/>
                </a:ln>
                <a:solidFill>
                  <a:schemeClr val="bg1">
                    <a:lumMod val="50000"/>
                    <a:lumOff val="50000"/>
                  </a:schemeClr>
                </a:solidFill>
                <a:effectLst/>
                <a:uLnTx/>
                <a:uFillTx/>
                <a:latin typeface="Times New Roman" panose="02020603050405020304" pitchFamily="18" charset="0"/>
                <a:ea typeface="宋体" panose="02010600030101010101" pitchFamily="2" charset="-122"/>
                <a:cs typeface="+mn-cs"/>
              </a:rPr>
              <a:t>Consensus &lt; pattern &lt; profile</a:t>
            </a:r>
            <a:endParaRPr kumimoji="1" lang="en-US" altLang="zh-CN" sz="2800" b="0" i="0" u="none" strike="noStrike" kern="1200" cap="none" spc="0" normalizeH="0" baseline="0" noProof="0" dirty="0" smtClean="0">
              <a:ln>
                <a:noFill/>
              </a:ln>
              <a:solidFill>
                <a:schemeClr val="bg1">
                  <a:lumMod val="50000"/>
                  <a:lumOff val="50000"/>
                </a:schemeClr>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800" b="0" i="0" u="none" strike="noStrike" kern="1200" cap="none" spc="0" normalizeH="0" baseline="0" noProof="0" dirty="0" smtClean="0">
              <a:ln>
                <a:noFill/>
              </a:ln>
              <a:solidFill>
                <a:schemeClr val="bg1">
                  <a:lumMod val="50000"/>
                  <a:lumOff val="50000"/>
                </a:schemeClr>
              </a:solidFill>
              <a:effectLst/>
              <a:uLnTx/>
              <a:uFillTx/>
              <a:latin typeface="Times New Roman" panose="02020603050405020304" pitchFamily="18" charset="0"/>
              <a:ea typeface="宋体" panose="02010600030101010101" pitchFamily="2" charset="-122"/>
              <a:cs typeface="+mn-cs"/>
            </a:endParaRPr>
          </a:p>
        </p:txBody>
      </p:sp>
      <p:sp>
        <p:nvSpPr>
          <p:cNvPr id="37988" name="Rectangle 2"/>
          <p:cNvSpPr>
            <a:spLocks noGrp="1"/>
          </p:cNvSpPr>
          <p:nvPr>
            <p:ph type="title"/>
          </p:nvPr>
        </p:nvSpPr>
        <p:spPr>
          <a:xfrm>
            <a:off x="684213" y="404813"/>
            <a:ext cx="7772400" cy="1143000"/>
          </a:xfrm>
        </p:spPr>
        <p:txBody>
          <a:bodyPr wrap="square" lIns="91440" tIns="45720" rIns="91440" bIns="45720" anchor="ctr" anchorCtr="0"/>
          <a:p>
            <a:pPr algn="l"/>
            <a:r>
              <a:rPr lang="en-US" altLang="zh-CN" dirty="0"/>
              <a:t>Methodology</a:t>
            </a:r>
            <a:endParaRPr lang="en-US" altLang="zh-CN" dirty="0"/>
          </a:p>
        </p:txBody>
      </p:sp>
      <p:sp>
        <p:nvSpPr>
          <p:cNvPr id="37989" name="矩形 1"/>
          <p:cNvSpPr/>
          <p:nvPr/>
        </p:nvSpPr>
        <p:spPr>
          <a:xfrm>
            <a:off x="2616200" y="5053013"/>
            <a:ext cx="1868488" cy="461962"/>
          </a:xfrm>
          <a:prstGeom prst="rect">
            <a:avLst/>
          </a:prstGeom>
          <a:noFill/>
          <a:ln w="9525">
            <a:noFill/>
          </a:ln>
        </p:spPr>
        <p:txBody>
          <a:bodyPr wrap="none" anchor="t" anchorCtr="0">
            <a:spAutoFit/>
          </a:bodyPr>
          <a:p>
            <a:r>
              <a:rPr lang="en-US" altLang="zh-CN" dirty="0">
                <a:solidFill>
                  <a:srgbClr val="FFFFFF"/>
                </a:solidFill>
                <a:latin typeface="Times New Roman" panose="02020603050405020304" pitchFamily="18" charset="0"/>
                <a:ea typeface="宋体" panose="02010600030101010101" pitchFamily="2" charset="-122"/>
              </a:rPr>
              <a:t>Profile HMM</a:t>
            </a:r>
            <a:endParaRPr lang="zh-CN" altLang="en-US" dirty="0">
              <a:latin typeface="Times New Roman" panose="02020603050405020304" pitchFamily="18" charset="0"/>
              <a:ea typeface="宋体" panose="02010600030101010101" pitchFamily="2" charset="-122"/>
            </a:endParaRPr>
          </a:p>
        </p:txBody>
      </p:sp>
      <p:sp>
        <p:nvSpPr>
          <p:cNvPr id="37990" name="Line 133"/>
          <p:cNvSpPr/>
          <p:nvPr/>
        </p:nvSpPr>
        <p:spPr>
          <a:xfrm>
            <a:off x="3400425" y="3848100"/>
            <a:ext cx="307975" cy="1204913"/>
          </a:xfrm>
          <a:prstGeom prst="line">
            <a:avLst/>
          </a:prstGeom>
          <a:ln w="31750" cap="flat" cmpd="sng">
            <a:solidFill>
              <a:schemeClr val="tx1"/>
            </a:solidFill>
            <a:prstDash val="solid"/>
            <a:round/>
            <a:headEnd type="none" w="med" len="med"/>
            <a:tailEnd type="triangle" w="med" len="med"/>
          </a:ln>
        </p:spPr>
        <p:txBody>
          <a:bodyPr anchor="t" anchorCtr="0"/>
          <a:p>
            <a:endParaRPr lang="zh-CN" altLang="en-US">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5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5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xfrm>
            <a:off x="684213" y="260350"/>
            <a:ext cx="7772400" cy="1143000"/>
          </a:xfrm>
        </p:spPr>
        <p:txBody>
          <a:bodyPr wrap="square" lIns="91440" tIns="45720" rIns="91440" bIns="45720" anchor="ctr" anchorCtr="0"/>
          <a:p>
            <a:r>
              <a:rPr lang="fr-FR" altLang="zh-CN" dirty="0"/>
              <a:t>P</a:t>
            </a:r>
            <a:r>
              <a:rPr lang="en-US" altLang="zh-CN" dirty="0"/>
              <a:t>rotein domain/family</a:t>
            </a:r>
            <a:endParaRPr lang="fr-FR" altLang="zh-CN" dirty="0"/>
          </a:p>
        </p:txBody>
      </p:sp>
      <p:sp>
        <p:nvSpPr>
          <p:cNvPr id="39938" name="Rectangle 3"/>
          <p:cNvSpPr>
            <a:spLocks noGrp="1"/>
          </p:cNvSpPr>
          <p:nvPr>
            <p:ph idx="1"/>
          </p:nvPr>
        </p:nvSpPr>
        <p:spPr>
          <a:xfrm>
            <a:off x="381000" y="1295400"/>
            <a:ext cx="8439150" cy="5410200"/>
          </a:xfrm>
        </p:spPr>
        <p:txBody>
          <a:bodyPr wrap="square" lIns="91440" tIns="45720" rIns="91440" bIns="45720" anchor="t" anchorCtr="0"/>
          <a:p>
            <a:r>
              <a:rPr lang="fr-CH" altLang="zh-CN" sz="2000" dirty="0"/>
              <a:t>Most proteins have « modular » structure</a:t>
            </a:r>
            <a:endParaRPr lang="fr-CH" altLang="zh-CN" sz="2000" dirty="0"/>
          </a:p>
          <a:p>
            <a:r>
              <a:rPr lang="fr-CH" altLang="zh-CN" sz="2000" dirty="0"/>
              <a:t> Estimation: ~ 3 domains / protein</a:t>
            </a:r>
            <a:endParaRPr lang="fr-CH" altLang="zh-CN" sz="2000" dirty="0"/>
          </a:p>
          <a:p>
            <a:r>
              <a:rPr lang="fr-CH" altLang="zh-CN" sz="2000" dirty="0"/>
              <a:t>Domains (conserved sequences or structures) are identified by </a:t>
            </a:r>
            <a:r>
              <a:rPr lang="fr-CH" altLang="zh-CN" sz="2000" dirty="0">
                <a:solidFill>
                  <a:srgbClr val="063DE8"/>
                </a:solidFill>
              </a:rPr>
              <a:t>multiple sequence alignments</a:t>
            </a:r>
            <a:endParaRPr lang="fr-CH" altLang="zh-CN" sz="2000" dirty="0">
              <a:solidFill>
                <a:srgbClr val="063DE8"/>
              </a:solidFill>
            </a:endParaRPr>
          </a:p>
          <a:p>
            <a:endParaRPr lang="fr-CH" altLang="zh-CN" sz="2000" dirty="0"/>
          </a:p>
          <a:p>
            <a:r>
              <a:rPr lang="fr-CH" altLang="zh-CN" sz="2000" dirty="0"/>
              <a:t>Domains can be defined by different methods: </a:t>
            </a:r>
            <a:endParaRPr lang="fr-CH" altLang="zh-CN" sz="2000" dirty="0"/>
          </a:p>
          <a:p>
            <a:pPr lvl="2"/>
            <a:r>
              <a:rPr lang="fr-CH" altLang="zh-CN" sz="1800" b="1" dirty="0"/>
              <a:t>Pattern (regular expression); used for very conserved domains</a:t>
            </a:r>
            <a:endParaRPr lang="fr-CH" altLang="zh-CN" sz="1800" b="1" dirty="0"/>
          </a:p>
          <a:p>
            <a:pPr lvl="2"/>
            <a:r>
              <a:rPr lang="fr-CH" altLang="zh-CN" sz="1800" b="1" dirty="0"/>
              <a:t>Consensus seuquence</a:t>
            </a:r>
            <a:endParaRPr lang="fr-CH" altLang="zh-CN" sz="1800" b="1" dirty="0"/>
          </a:p>
          <a:p>
            <a:pPr lvl="2"/>
            <a:r>
              <a:rPr lang="fr-CH" altLang="zh-CN" sz="1800" b="1" dirty="0"/>
              <a:t>Profiles (weighted matrices): </a:t>
            </a:r>
            <a:r>
              <a:rPr lang="en-US" altLang="zh-CN" sz="1800" b="1" dirty="0"/>
              <a:t>two-dimensional tables of position specific match-, gap-, and insertion-scores, derived from aligned sequence families; used for less conserved domains</a:t>
            </a:r>
            <a:endParaRPr lang="en-US" altLang="zh-CN" sz="1800" b="1" dirty="0"/>
          </a:p>
          <a:p>
            <a:pPr lvl="2"/>
            <a:r>
              <a:rPr lang="fr-CH" altLang="zh-CN" sz="1800" b="1" dirty="0"/>
              <a:t>Hidden Markov Model (HMM); probabilistic models; an other method to generate profiles.</a:t>
            </a:r>
            <a:endParaRPr lang="fr-CH" altLang="zh-CN" sz="1800" b="1" dirty="0"/>
          </a:p>
          <a:p>
            <a:pPr lvl="2"/>
            <a:r>
              <a:rPr lang="fr-CH" altLang="zh-CN" sz="1800" b="1" dirty="0"/>
              <a:t>Motif : </a:t>
            </a:r>
            <a:r>
              <a:rPr lang="en-US" altLang="zh-CN" sz="1800" b="1" dirty="0"/>
              <a:t>A short conserved region in a protein sequence. Motifs are frequently highly conserved parts of domains. </a:t>
            </a:r>
            <a:endParaRPr lang="fr-CH" altLang="zh-CN" sz="1800" b="1" dirty="0"/>
          </a:p>
          <a:p>
            <a:pPr lvl="4"/>
            <a:endParaRPr lang="en-GB" altLang="zh-CN" sz="1200" b="1" dirty="0"/>
          </a:p>
          <a:p>
            <a:endParaRPr lang="fr-FR" altLang="zh-CN"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2"/>
          <p:cNvSpPr/>
          <p:nvPr/>
        </p:nvSpPr>
        <p:spPr>
          <a:xfrm>
            <a:off x="425450" y="1371600"/>
            <a:ext cx="8718550" cy="4956175"/>
          </a:xfrm>
          <a:prstGeom prst="rect">
            <a:avLst/>
          </a:prstGeom>
          <a:noFill/>
          <a:ln w="9525">
            <a:noFill/>
          </a:ln>
        </p:spPr>
        <p:txBody>
          <a:bodyPr lIns="82945" tIns="41473" rIns="82945" bIns="41473" anchor="t" anchorCtr="0">
            <a:spAutoFit/>
          </a:bodyPr>
          <a:p>
            <a:pPr marL="414655" indent="-414655" defTabSz="828675" eaLnBrk="0" hangingPunct="0">
              <a:buFont typeface="Wingdings" panose="05000000000000000000" pitchFamily="2" charset="2"/>
              <a:buChar char="§"/>
            </a:pPr>
            <a:r>
              <a:rPr lang="en-GB" altLang="zh-CN" sz="3200" dirty="0">
                <a:solidFill>
                  <a:srgbClr val="FFFFFF"/>
                </a:solidFill>
                <a:latin typeface="Times New Roman" panose="02020603050405020304" pitchFamily="18" charset="0"/>
                <a:ea typeface="宋体" panose="02010600030101010101" pitchFamily="2" charset="-122"/>
              </a:rPr>
              <a:t>Simple Profile is a type of scoring matrix</a:t>
            </a:r>
            <a:endParaRPr lang="en-GB" altLang="zh-CN" sz="3200" dirty="0">
              <a:solidFill>
                <a:srgbClr val="FFFFFF"/>
              </a:solidFill>
              <a:latin typeface="Times New Roman" panose="02020603050405020304" pitchFamily="18" charset="0"/>
              <a:ea typeface="宋体" panose="02010600030101010101" pitchFamily="2" charset="-122"/>
            </a:endParaRPr>
          </a:p>
          <a:p>
            <a:pPr marL="561975" lvl="1" indent="0" defTabSz="828675" eaLnBrk="0" hangingPunct="0">
              <a:buChar char="•"/>
            </a:pPr>
            <a:r>
              <a:rPr lang="en-GB" altLang="zh-CN" sz="3200" dirty="0">
                <a:solidFill>
                  <a:srgbClr val="FFFFFF"/>
                </a:solidFill>
                <a:latin typeface="Times New Roman" panose="02020603050405020304" pitchFamily="18" charset="0"/>
                <a:ea typeface="宋体" panose="02010600030101010101" pitchFamily="2" charset="-122"/>
              </a:rPr>
              <a:t> like a PSSM </a:t>
            </a:r>
            <a:endParaRPr lang="en-GB" altLang="zh-CN" sz="3200" dirty="0">
              <a:solidFill>
                <a:srgbClr val="FFFFFF"/>
              </a:solidFill>
              <a:latin typeface="Times New Roman" panose="02020603050405020304" pitchFamily="18" charset="0"/>
              <a:ea typeface="宋体" panose="02010600030101010101" pitchFamily="2" charset="-122"/>
            </a:endParaRPr>
          </a:p>
          <a:p>
            <a:pPr marL="561975" lvl="1" indent="0" defTabSz="828675" eaLnBrk="0" hangingPunct="0">
              <a:buChar char="•"/>
            </a:pPr>
            <a:r>
              <a:rPr lang="en-GB" altLang="zh-CN" sz="3200" dirty="0">
                <a:solidFill>
                  <a:srgbClr val="FFFFFF"/>
                </a:solidFill>
                <a:latin typeface="Times New Roman" panose="02020603050405020304" pitchFamily="18" charset="0"/>
                <a:ea typeface="宋体" panose="02010600030101010101" pitchFamily="2" charset="-122"/>
              </a:rPr>
              <a:t> has extra rows (or columns) with gap penalties</a:t>
            </a:r>
            <a:endParaRPr lang="en-GB" altLang="zh-CN" sz="3200" dirty="0">
              <a:solidFill>
                <a:srgbClr val="FFFFFF"/>
              </a:solidFill>
              <a:latin typeface="Times New Roman" panose="02020603050405020304" pitchFamily="18" charset="0"/>
              <a:ea typeface="宋体" panose="02010600030101010101" pitchFamily="2" charset="-122"/>
            </a:endParaRPr>
          </a:p>
          <a:p>
            <a:pPr marL="414655" indent="-414655" defTabSz="828675" eaLnBrk="0" hangingPunct="0">
              <a:buFont typeface="Wingdings" panose="05000000000000000000" pitchFamily="2" charset="2"/>
              <a:buChar char="§"/>
            </a:pPr>
            <a:r>
              <a:rPr lang="en-GB" altLang="zh-CN" sz="3200" dirty="0">
                <a:solidFill>
                  <a:srgbClr val="FFFFFF"/>
                </a:solidFill>
                <a:latin typeface="Times New Roman" panose="02020603050405020304" pitchFamily="18" charset="0"/>
                <a:ea typeface="宋体" panose="02010600030101010101" pitchFamily="2" charset="-122"/>
              </a:rPr>
              <a:t>Profile is aligned with a sequence using the dynamic programming algorithm</a:t>
            </a:r>
            <a:endParaRPr lang="en-GB" altLang="zh-CN" sz="3200" dirty="0">
              <a:solidFill>
                <a:srgbClr val="FFFFFF"/>
              </a:solidFill>
              <a:latin typeface="Times New Roman" panose="02020603050405020304" pitchFamily="18" charset="0"/>
              <a:ea typeface="宋体" panose="02010600030101010101" pitchFamily="2" charset="-122"/>
            </a:endParaRPr>
          </a:p>
          <a:p>
            <a:pPr marL="414655" indent="-414655" defTabSz="828675" eaLnBrk="0" hangingPunct="0">
              <a:buFont typeface="Wingdings" panose="05000000000000000000" pitchFamily="2" charset="2"/>
              <a:buChar char="§"/>
            </a:pPr>
            <a:r>
              <a:rPr lang="en-GB" altLang="zh-CN" sz="3200" dirty="0">
                <a:solidFill>
                  <a:srgbClr val="FFFFFF"/>
                </a:solidFill>
                <a:latin typeface="Times New Roman" panose="02020603050405020304" pitchFamily="18" charset="0"/>
                <a:ea typeface="宋体" panose="02010600030101010101" pitchFamily="2" charset="-122"/>
              </a:rPr>
              <a:t>Produces an optimal alignment of the profile with the sequence</a:t>
            </a:r>
            <a:endParaRPr lang="en-GB" altLang="zh-CN" sz="3200" dirty="0">
              <a:solidFill>
                <a:srgbClr val="FFFFFF"/>
              </a:solidFill>
              <a:latin typeface="Times New Roman" panose="02020603050405020304" pitchFamily="18" charset="0"/>
              <a:ea typeface="宋体" panose="02010600030101010101" pitchFamily="2" charset="-122"/>
            </a:endParaRPr>
          </a:p>
          <a:p>
            <a:pPr marL="414655" indent="-414655" defTabSz="828675" eaLnBrk="0" hangingPunct="0">
              <a:buFont typeface="Wingdings" panose="05000000000000000000" pitchFamily="2" charset="2"/>
              <a:buChar char="§"/>
            </a:pPr>
            <a:r>
              <a:rPr lang="en-GB" altLang="zh-CN" sz="3200" dirty="0">
                <a:solidFill>
                  <a:srgbClr val="FFFFFF"/>
                </a:solidFill>
                <a:latin typeface="Times New Roman" panose="02020603050405020304" pitchFamily="18" charset="0"/>
                <a:ea typeface="宋体" panose="02010600030101010101" pitchFamily="2" charset="-122"/>
              </a:rPr>
              <a:t>If high score found, then the alignment is significant</a:t>
            </a:r>
            <a:endParaRPr lang="en-GB" altLang="zh-CN" sz="3200" dirty="0">
              <a:solidFill>
                <a:srgbClr val="FFFFFF"/>
              </a:solidFill>
              <a:latin typeface="Times New Roman" panose="02020603050405020304" pitchFamily="18" charset="0"/>
              <a:ea typeface="宋体" panose="02010600030101010101" pitchFamily="2" charset="-122"/>
            </a:endParaRPr>
          </a:p>
          <a:p>
            <a:pPr marL="414655" indent="-414655" defTabSz="828675" eaLnBrk="0" hangingPunct="0">
              <a:buFont typeface="Wingdings" panose="05000000000000000000" pitchFamily="2" charset="2"/>
              <a:buChar char="§"/>
            </a:pPr>
            <a:r>
              <a:rPr lang="en-GB" altLang="zh-CN" sz="3200" dirty="0">
                <a:solidFill>
                  <a:srgbClr val="FFFFFF"/>
                </a:solidFill>
                <a:latin typeface="Times New Roman" panose="02020603050405020304" pitchFamily="18" charset="0"/>
                <a:ea typeface="宋体" panose="02010600030101010101" pitchFamily="2" charset="-122"/>
              </a:rPr>
              <a:t>Not used as much as a profile HMM</a:t>
            </a:r>
            <a:endParaRPr lang="en-GB" altLang="zh-CN" sz="3200" dirty="0">
              <a:solidFill>
                <a:srgbClr val="FFFFFF"/>
              </a:solidFill>
              <a:latin typeface="Times New Roman" panose="02020603050405020304" pitchFamily="18" charset="0"/>
              <a:ea typeface="宋体" panose="02010600030101010101" pitchFamily="2" charset="-122"/>
            </a:endParaRPr>
          </a:p>
        </p:txBody>
      </p:sp>
      <p:sp>
        <p:nvSpPr>
          <p:cNvPr id="41986" name="Text Box 3"/>
          <p:cNvSpPr txBox="1"/>
          <p:nvPr/>
        </p:nvSpPr>
        <p:spPr>
          <a:xfrm>
            <a:off x="1828800" y="381000"/>
            <a:ext cx="6135688" cy="692150"/>
          </a:xfrm>
          <a:prstGeom prst="rect">
            <a:avLst/>
          </a:prstGeom>
          <a:noFill/>
          <a:ln w="9525">
            <a:noFill/>
          </a:ln>
        </p:spPr>
        <p:txBody>
          <a:bodyPr wrap="none" lIns="82945" tIns="41473" rIns="82945" bIns="41473" anchor="t" anchorCtr="0">
            <a:spAutoFit/>
          </a:bodyPr>
          <a:p>
            <a:pPr defTabSz="828675" eaLnBrk="0" hangingPunct="0"/>
            <a:r>
              <a:rPr lang="en-US" altLang="zh-CN" sz="4000" dirty="0">
                <a:solidFill>
                  <a:srgbClr val="FF9900"/>
                </a:solidFill>
                <a:latin typeface="Times New Roman" panose="02020603050405020304" pitchFamily="18" charset="0"/>
                <a:ea typeface="宋体" panose="02010600030101010101" pitchFamily="2" charset="-122"/>
              </a:rPr>
              <a:t>Sequence Profile - Definition</a:t>
            </a:r>
            <a:endParaRPr lang="en-US" altLang="zh-CN" sz="4000" dirty="0">
              <a:solidFill>
                <a:srgbClr val="FF9900"/>
              </a:solidFill>
              <a:latin typeface="Times New Roman" panose="02020603050405020304" pitchFamily="18"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2"/>
          <p:cNvSpPr>
            <a:spLocks noGrp="1"/>
          </p:cNvSpPr>
          <p:nvPr>
            <p:ph type="title"/>
          </p:nvPr>
        </p:nvSpPr>
        <p:spPr/>
        <p:txBody>
          <a:bodyPr wrap="square" lIns="91440" tIns="45720" rIns="91440" bIns="45720" anchor="ctr" anchorCtr="0"/>
          <a:p>
            <a:r>
              <a:rPr lang="en-US" altLang="zh-CN" sz="3200" dirty="0"/>
              <a:t>Protein domain/family d</a:t>
            </a:r>
            <a:r>
              <a:rPr lang="fr-CH" altLang="zh-CN" sz="3200" dirty="0"/>
              <a:t>atabase </a:t>
            </a:r>
            <a:endParaRPr lang="fr-FR" altLang="zh-CN" sz="3200" dirty="0"/>
          </a:p>
        </p:txBody>
      </p:sp>
      <p:sp>
        <p:nvSpPr>
          <p:cNvPr id="43010" name="Rectangle 3"/>
          <p:cNvSpPr>
            <a:spLocks noGrp="1"/>
          </p:cNvSpPr>
          <p:nvPr>
            <p:ph idx="1"/>
          </p:nvPr>
        </p:nvSpPr>
        <p:spPr>
          <a:xfrm>
            <a:off x="684213" y="1628775"/>
            <a:ext cx="7772400" cy="4114800"/>
          </a:xfrm>
        </p:spPr>
        <p:txBody>
          <a:bodyPr wrap="square" lIns="91440" tIns="45720" rIns="91440" bIns="45720" anchor="t" anchorCtr="0"/>
          <a:p>
            <a:pPr>
              <a:lnSpc>
                <a:spcPct val="90000"/>
              </a:lnSpc>
            </a:pPr>
            <a:r>
              <a:rPr lang="fr-CH" altLang="zh-CN" dirty="0"/>
              <a:t>Contains biologically significant « pattern / profiles/ HMM » formulated in such a way that, with appropriate computional tools, it can rapidly and reliably determine to which known family of proteins (if any) a new sequence belongs to</a:t>
            </a:r>
            <a:endParaRPr lang="fr-CH" altLang="zh-CN" dirty="0"/>
          </a:p>
          <a:p>
            <a:pPr>
              <a:lnSpc>
                <a:spcPct val="90000"/>
              </a:lnSpc>
            </a:pPr>
            <a:endParaRPr lang="fr-CH" altLang="zh-CN" dirty="0"/>
          </a:p>
          <a:p>
            <a:pPr>
              <a:lnSpc>
                <a:spcPct val="90000"/>
              </a:lnSpc>
            </a:pPr>
            <a:r>
              <a:rPr lang="fr-CH" altLang="zh-CN" dirty="0"/>
              <a:t>-&gt; tools to identify what is the function of uncharacterized proteins translated from genomic or cDNA sequences (« functional diagnostic »)</a:t>
            </a:r>
            <a:endParaRPr lang="fr-FR"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title"/>
          </p:nvPr>
        </p:nvSpPr>
        <p:spPr>
          <a:xfrm>
            <a:off x="228600" y="381000"/>
            <a:ext cx="8763000" cy="1143000"/>
          </a:xfrm>
        </p:spPr>
        <p:txBody>
          <a:bodyPr wrap="square" lIns="91440" tIns="45720" rIns="91440" bIns="45720" anchor="ctr" anchorCtr="0"/>
          <a:p>
            <a:r>
              <a:rPr lang="en-US" altLang="zh-CN" sz="3600" b="1" dirty="0">
                <a:solidFill>
                  <a:srgbClr val="00FF00"/>
                </a:solidFill>
              </a:rPr>
              <a:t>(1) Multiple sequence alignment and progressive global alignment (ClustalW)</a:t>
            </a:r>
            <a:endParaRPr lang="en-US" altLang="zh-CN" sz="3600" b="1" dirty="0">
              <a:solidFill>
                <a:srgbClr val="00FF00"/>
              </a:solidFill>
            </a:endParaRPr>
          </a:p>
        </p:txBody>
      </p:sp>
      <p:sp>
        <p:nvSpPr>
          <p:cNvPr id="5122" name="Rectangle 7"/>
          <p:cNvSpPr>
            <a:spLocks noGrp="1"/>
          </p:cNvSpPr>
          <p:nvPr>
            <p:ph idx="1"/>
          </p:nvPr>
        </p:nvSpPr>
        <p:spPr>
          <a:xfrm>
            <a:off x="609600" y="3086100"/>
            <a:ext cx="7772400" cy="3151188"/>
          </a:xfrm>
        </p:spPr>
        <p:txBody>
          <a:bodyPr wrap="square" lIns="91440" tIns="45720" rIns="91440" bIns="45720" anchor="t" anchorCtr="0"/>
          <a:p>
            <a:pPr eaLnBrk="1" hangingPunct="1">
              <a:lnSpc>
                <a:spcPct val="80000"/>
              </a:lnSpc>
            </a:pPr>
            <a:r>
              <a:rPr lang="en-US" altLang="en-US" sz="2400" dirty="0">
                <a:solidFill>
                  <a:schemeClr val="tx2"/>
                </a:solidFill>
                <a:latin typeface="Arial" panose="020B0604020202020204" pitchFamily="34" charset="0"/>
              </a:rPr>
              <a:t>Conserved regions/domains are likely to represent regions that are essential for structure and function - core of proteins</a:t>
            </a:r>
            <a:endParaRPr lang="en-US" altLang="en-US" sz="2400" dirty="0">
              <a:solidFill>
                <a:schemeClr val="tx2"/>
              </a:solidFill>
              <a:latin typeface="Arial" panose="020B0604020202020204" pitchFamily="34" charset="0"/>
            </a:endParaRPr>
          </a:p>
          <a:p>
            <a:pPr eaLnBrk="1" hangingPunct="1">
              <a:lnSpc>
                <a:spcPct val="80000"/>
              </a:lnSpc>
            </a:pPr>
            <a:r>
              <a:rPr lang="en-US" altLang="en-US" sz="2400" dirty="0">
                <a:solidFill>
                  <a:schemeClr val="tx2"/>
                </a:solidFill>
                <a:latin typeface="Arial" panose="020B0604020202020204" pitchFamily="34" charset="0"/>
              </a:rPr>
              <a:t>A multiple sequence alignment is a starting point for an evolutionary (phylogenetic) analysis </a:t>
            </a:r>
            <a:endParaRPr lang="en-US" altLang="en-US" sz="2400" dirty="0">
              <a:solidFill>
                <a:schemeClr val="tx2"/>
              </a:solidFill>
              <a:latin typeface="Arial" panose="020B0604020202020204" pitchFamily="34" charset="0"/>
            </a:endParaRPr>
          </a:p>
          <a:p>
            <a:pPr eaLnBrk="1" hangingPunct="1">
              <a:lnSpc>
                <a:spcPct val="80000"/>
              </a:lnSpc>
            </a:pPr>
            <a:r>
              <a:rPr lang="en-US" altLang="en-US" sz="2400" dirty="0">
                <a:solidFill>
                  <a:schemeClr val="tx2"/>
                </a:solidFill>
                <a:latin typeface="Arial" panose="020B0604020202020204" pitchFamily="34" charset="0"/>
              </a:rPr>
              <a:t>Using more than two sequences results in a more convincing alignment by revealing conserved regions in all of the sequences</a:t>
            </a:r>
            <a:endParaRPr lang="en-US" altLang="zh-CN" sz="2400" dirty="0">
              <a:solidFill>
                <a:schemeClr val="tx2"/>
              </a:solidFill>
              <a:latin typeface="Arial" panose="020B0604020202020204" pitchFamily="34" charset="0"/>
            </a:endParaRPr>
          </a:p>
        </p:txBody>
      </p:sp>
      <p:sp>
        <p:nvSpPr>
          <p:cNvPr id="5123" name="Text Box 6"/>
          <p:cNvSpPr txBox="1"/>
          <p:nvPr/>
        </p:nvSpPr>
        <p:spPr>
          <a:xfrm>
            <a:off x="762000" y="2108200"/>
            <a:ext cx="7086600" cy="457200"/>
          </a:xfrm>
          <a:prstGeom prst="rect">
            <a:avLst/>
          </a:prstGeom>
          <a:noFill/>
          <a:ln w="9525">
            <a:noFill/>
          </a:ln>
        </p:spPr>
        <p:txBody>
          <a:bodyPr anchor="t" anchorCtr="0">
            <a:spAutoFit/>
          </a:bodyPr>
          <a:p>
            <a:r>
              <a:rPr lang="en-US" altLang="en-US" b="1" dirty="0">
                <a:solidFill>
                  <a:srgbClr val="FFFF99"/>
                </a:solidFill>
                <a:latin typeface="Arial" panose="020B0604020202020204" pitchFamily="34" charset="0"/>
                <a:ea typeface="宋体" panose="02010600030101010101" pitchFamily="2" charset="-122"/>
              </a:rPr>
              <a:t>Why produce a multiple sequence alignment?</a:t>
            </a:r>
            <a:endParaRPr lang="en-US" altLang="zh-CN" b="1" dirty="0">
              <a:solidFill>
                <a:srgbClr val="FFFF99"/>
              </a:solidFill>
              <a:latin typeface="Arial" panose="020B060402020202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Grp="1"/>
          </p:cNvSpPr>
          <p:nvPr>
            <p:ph type="title"/>
          </p:nvPr>
        </p:nvSpPr>
        <p:spPr/>
        <p:txBody>
          <a:bodyPr wrap="square" lIns="91440" tIns="45720" rIns="91440" bIns="45720" anchor="ctr" anchorCtr="0"/>
          <a:p>
            <a:r>
              <a:rPr lang="en-US" altLang="zh-CN" dirty="0"/>
              <a:t>Consensus sequence</a:t>
            </a:r>
            <a:endParaRPr lang="en-US" altLang="zh-CN" dirty="0"/>
          </a:p>
        </p:txBody>
      </p:sp>
      <p:graphicFrame>
        <p:nvGraphicFramePr>
          <p:cNvPr id="657798" name="Group 390"/>
          <p:cNvGraphicFramePr>
            <a:graphicFrameLocks noGrp="1"/>
          </p:cNvGraphicFramePr>
          <p:nvPr/>
        </p:nvGraphicFramePr>
        <p:xfrm>
          <a:off x="1905000" y="2057400"/>
          <a:ext cx="4800600" cy="2425700"/>
        </p:xfrm>
        <a:graphic>
          <a:graphicData uri="http://schemas.openxmlformats.org/drawingml/2006/table">
            <a:tbl>
              <a:tblPr/>
              <a:tblGrid>
                <a:gridCol w="1200150"/>
                <a:gridCol w="1200150"/>
                <a:gridCol w="1200150"/>
                <a:gridCol w="1200150"/>
              </a:tblGrid>
              <a:tr h="60325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W</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a:noFill/>
                    </a:lnL>
                    <a:lnR w="38100" cap="flat" cmpd="sng" algn="ctr">
                      <a:solidFill>
                        <a:schemeClr val="accent2"/>
                      </a:solidFill>
                      <a:prstDash val="sysDash"/>
                      <a:round/>
                      <a:headEnd type="none" w="med" len="med"/>
                      <a:tailEnd type="none" w="med" len="med"/>
                    </a:lnR>
                    <a:lnT>
                      <a:noFill/>
                    </a:lnT>
                    <a:lnB w="381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R</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w="38100" cap="flat" cmpd="sng" algn="ctr">
                      <a:solidFill>
                        <a:schemeClr val="accent2"/>
                      </a:solidFill>
                      <a:prstDash val="sysDash"/>
                      <a:round/>
                      <a:headEnd type="none" w="med" len="med"/>
                      <a:tailEnd type="none" w="med" len="med"/>
                    </a:lnL>
                    <a:lnR w="38100" cap="flat" cmpd="sng" algn="ctr">
                      <a:solidFill>
                        <a:schemeClr val="accent2"/>
                      </a:solidFill>
                      <a:prstDash val="sysDash"/>
                      <a:round/>
                      <a:headEnd type="none" w="med" len="med"/>
                      <a:tailEnd type="none" w="med" len="med"/>
                    </a:lnR>
                    <a:lnT>
                      <a:noFill/>
                    </a:lnT>
                    <a:lnB w="381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Y</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w="38100" cap="flat" cmpd="sng" algn="ctr">
                      <a:solidFill>
                        <a:schemeClr val="accent2"/>
                      </a:solidFill>
                      <a:prstDash val="sysDash"/>
                      <a:round/>
                      <a:headEnd type="none" w="med" len="med"/>
                      <a:tailEnd type="none" w="med" len="med"/>
                    </a:lnL>
                    <a:lnR w="38100" cap="flat" cmpd="sng" algn="ctr">
                      <a:solidFill>
                        <a:schemeClr val="accent2"/>
                      </a:solidFill>
                      <a:prstDash val="sysDash"/>
                      <a:round/>
                      <a:headEnd type="none" w="med" len="med"/>
                      <a:tailEnd type="none" w="med" len="med"/>
                    </a:lnR>
                    <a:lnT>
                      <a:noFill/>
                    </a:lnT>
                    <a:lnB w="381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S</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w="38100" cap="flat" cmpd="sng" algn="ctr">
                      <a:solidFill>
                        <a:schemeClr val="accent2"/>
                      </a:solidFill>
                      <a:prstDash val="sysDash"/>
                      <a:round/>
                      <a:headEnd type="none" w="med" len="med"/>
                      <a:tailEnd type="none" w="med" len="med"/>
                    </a:lnL>
                    <a:lnR>
                      <a:noFill/>
                    </a:lnR>
                    <a:lnT>
                      <a:noFill/>
                    </a:lnT>
                    <a:lnB w="38100" cap="flat" cmpd="sng" algn="ctr">
                      <a:solidFill>
                        <a:schemeClr val="accent2"/>
                      </a:solidFill>
                      <a:prstDash val="sysDash"/>
                      <a:round/>
                      <a:headEnd type="none" w="med" len="med"/>
                      <a:tailEnd type="none" w="med" len="med"/>
                    </a:lnB>
                    <a:lnTlToBr>
                      <a:noFill/>
                    </a:lnTlToBr>
                    <a:lnBlToTr>
                      <a:noFill/>
                    </a:lnBlToTr>
                    <a:noFill/>
                  </a:tcPr>
                </a:tc>
              </a:tr>
              <a:tr h="61595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endParaRPr kumimoji="0" lang="zh-CN" altLang="en-US"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a:noFill/>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w="381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A</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horzOverflow="overflow">
                    <a:lnL w="38100" cap="flat" cmpd="sng" algn="ctr">
                      <a:solidFill>
                        <a:schemeClr val="accent2"/>
                      </a:solidFill>
                      <a:prstDash val="sysDash"/>
                      <a:round/>
                      <a:headEnd type="none" w="med" len="med"/>
                      <a:tailEnd type="none" w="med" len="med"/>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w="38100" cap="flat" cmpd="sng" algn="ctr">
                      <a:solidFill>
                        <a:schemeClr val="accent2"/>
                      </a:solidFill>
                      <a:prstDash val="sysDash"/>
                      <a:round/>
                      <a:headEnd type="none" w="med" len="med"/>
                      <a:tailEnd type="none" w="med" len="med"/>
                    </a:lnB>
                    <a:lnTlToBr>
                      <a:noFill/>
                    </a:lnTlToBr>
                    <a:lnBlToTr>
                      <a:noFill/>
                    </a:lnBlToTr>
                    <a:solidFill>
                      <a:srgbClr val="AFC2FD"/>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C</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horzOverflow="overflow">
                    <a:lnL w="38100" cap="flat" cmpd="sng" algn="ctr">
                      <a:solidFill>
                        <a:schemeClr val="accent2"/>
                      </a:solidFill>
                      <a:prstDash val="sysDash"/>
                      <a:round/>
                      <a:headEnd type="none" w="med" len="med"/>
                      <a:tailEnd type="none" w="med" len="med"/>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w="38100" cap="flat" cmpd="sng" algn="ctr">
                      <a:solidFill>
                        <a:schemeClr val="accent2"/>
                      </a:solidFill>
                      <a:prstDash val="sysDash"/>
                      <a:round/>
                      <a:headEnd type="none" w="med" len="med"/>
                      <a:tailEnd type="none" w="med" len="med"/>
                    </a:lnB>
                    <a:lnTlToBr>
                      <a:noFill/>
                    </a:lnTlToBr>
                    <a:lnBlToTr>
                      <a:noFill/>
                    </a:lnBlToTr>
                    <a:solidFill>
                      <a:srgbClr val="AFC2FD"/>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M</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w="38100" cap="flat" cmpd="sng" algn="ctr">
                      <a:solidFill>
                        <a:schemeClr val="accent2"/>
                      </a:solidFill>
                      <a:prstDash val="sysDash"/>
                      <a:round/>
                      <a:headEnd type="none" w="med" len="med"/>
                      <a:tailEnd type="none" w="med" len="med"/>
                    </a:lnL>
                    <a:lnR>
                      <a:noFill/>
                    </a:lnR>
                    <a:lnT w="38100" cap="flat" cmpd="sng" algn="ctr">
                      <a:solidFill>
                        <a:schemeClr val="accent2"/>
                      </a:solidFill>
                      <a:prstDash val="sysDash"/>
                      <a:round/>
                      <a:headEnd type="none" w="med" len="med"/>
                      <a:tailEnd type="none" w="med" len="med"/>
                    </a:lnT>
                    <a:lnB w="38100" cap="flat" cmpd="sng" algn="ctr">
                      <a:solidFill>
                        <a:schemeClr val="accent2"/>
                      </a:solidFill>
                      <a:prstDash val="sysDash"/>
                      <a:round/>
                      <a:headEnd type="none" w="med" len="med"/>
                      <a:tailEnd type="none" w="med" len="med"/>
                    </a:lnB>
                    <a:lnTlToBr>
                      <a:noFill/>
                    </a:lnTlToBr>
                    <a:lnBlToTr>
                      <a:noFill/>
                    </a:lnBlToTr>
                    <a:noFill/>
                  </a:tcPr>
                </a:tc>
              </a:tr>
              <a:tr h="60325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endParaRPr kumimoji="0" lang="zh-CN" altLang="en-US"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a:noFill/>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w="38100" cap="flat" cmpd="sng" algn="ctr">
                      <a:solidFill>
                        <a:schemeClr val="accent2"/>
                      </a:solidFill>
                      <a:prstDash val="sysDash"/>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G</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horzOverflow="overflow">
                    <a:lnL w="38100" cap="flat" cmpd="sng" algn="ctr">
                      <a:solidFill>
                        <a:schemeClr val="accent2"/>
                      </a:solidFill>
                      <a:prstDash val="sysDash"/>
                      <a:round/>
                      <a:headEnd type="none" w="med" len="med"/>
                      <a:tailEnd type="none" w="med" len="med"/>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w="38100" cap="flat" cmpd="sng" algn="ctr">
                      <a:solidFill>
                        <a:schemeClr val="accent2"/>
                      </a:solidFill>
                      <a:prstDash val="sysDash"/>
                      <a:round/>
                      <a:headEnd type="none" w="med" len="med"/>
                      <a:tailEnd type="none" w="med" len="med"/>
                    </a:lnB>
                    <a:lnTlToBr>
                      <a:noFill/>
                    </a:lnTlToBr>
                    <a:lnBlToTr>
                      <a:noFill/>
                    </a:lnBlToTr>
                    <a:solidFill>
                      <a:srgbClr val="AFC2FD"/>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T</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horzOverflow="overflow">
                    <a:lnL w="38100" cap="flat" cmpd="sng" algn="ctr">
                      <a:solidFill>
                        <a:schemeClr val="accent2"/>
                      </a:solidFill>
                      <a:prstDash val="sysDash"/>
                      <a:round/>
                      <a:headEnd type="none" w="med" len="med"/>
                      <a:tailEnd type="none" w="med" len="med"/>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w="38100" cap="flat" cmpd="sng" algn="ctr">
                      <a:solidFill>
                        <a:schemeClr val="accent2"/>
                      </a:solidFill>
                      <a:prstDash val="sysDash"/>
                      <a:round/>
                      <a:headEnd type="none" w="med" len="med"/>
                      <a:tailEnd type="none" w="med" len="med"/>
                    </a:lnB>
                    <a:lnTlToBr>
                      <a:noFill/>
                    </a:lnTlToBr>
                    <a:lnBlToTr>
                      <a:noFill/>
                    </a:lnBlToTr>
                    <a:solidFill>
                      <a:srgbClr val="AFC2FD"/>
                    </a:solid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K</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w="38100" cap="flat" cmpd="sng" algn="ctr">
                      <a:solidFill>
                        <a:schemeClr val="accent2"/>
                      </a:solidFill>
                      <a:prstDash val="sysDash"/>
                      <a:round/>
                      <a:headEnd type="none" w="med" len="med"/>
                      <a:tailEnd type="none" w="med" len="med"/>
                    </a:lnL>
                    <a:lnR>
                      <a:noFill/>
                    </a:lnR>
                    <a:lnT w="38100" cap="flat" cmpd="sng" algn="ctr">
                      <a:solidFill>
                        <a:schemeClr val="accent2"/>
                      </a:solidFill>
                      <a:prstDash val="sysDash"/>
                      <a:round/>
                      <a:headEnd type="none" w="med" len="med"/>
                      <a:tailEnd type="none" w="med" len="med"/>
                    </a:lnT>
                    <a:lnB w="38100" cap="flat" cmpd="sng" algn="ctr">
                      <a:solidFill>
                        <a:schemeClr val="accent2"/>
                      </a:solidFill>
                      <a:prstDash val="sysDash"/>
                      <a:round/>
                      <a:headEnd type="none" w="med" len="med"/>
                      <a:tailEnd type="none" w="med" len="med"/>
                    </a:lnB>
                    <a:lnTlToBr>
                      <a:noFill/>
                    </a:lnTlToBr>
                    <a:lnBlToTr>
                      <a:noFill/>
                    </a:lnBlToTr>
                    <a:noFill/>
                  </a:tcPr>
                </a:tc>
              </a:tr>
              <a:tr h="603250">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endParaRPr kumimoji="0" lang="zh-CN" altLang="en-US"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a:noFill/>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endParaRPr kumimoji="0" lang="zh-CN" altLang="en-US"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w="38100" cap="flat" cmpd="sng" algn="ctr">
                      <a:solidFill>
                        <a:schemeClr val="accent2"/>
                      </a:solidFill>
                      <a:prstDash val="sysDash"/>
                      <a:round/>
                      <a:headEnd type="none" w="med" len="med"/>
                      <a:tailEnd type="none" w="med" len="med"/>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r>
                        <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rPr>
                        <a:t>U</a:t>
                      </a:r>
                      <a:endParaRPr kumimoji="0" lang="en-US" altLang="zh-CN"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w="38100" cap="flat" cmpd="sng" algn="ctr">
                      <a:solidFill>
                        <a:schemeClr val="accent2"/>
                      </a:solidFill>
                      <a:prstDash val="sysDash"/>
                      <a:round/>
                      <a:headEnd type="none" w="med" len="med"/>
                      <a:tailEnd type="none" w="med" len="med"/>
                    </a:lnL>
                    <a:lnR w="38100" cap="flat" cmpd="sng" algn="ctr">
                      <a:solidFill>
                        <a:schemeClr val="accent2"/>
                      </a:solidFill>
                      <a:prstDash val="sysDash"/>
                      <a:round/>
                      <a:headEnd type="none" w="med" len="med"/>
                      <a:tailEnd type="none" w="med" len="med"/>
                    </a:lnR>
                    <a:lnT w="38100" cap="flat" cmpd="sng" algn="ctr">
                      <a:solidFill>
                        <a:schemeClr val="accent2"/>
                      </a:solidFill>
                      <a:prstDash val="sysDash"/>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FF00"/>
                        </a:buClr>
                        <a:buSzPct val="75000"/>
                        <a:buFont typeface="Monotype Sorts" pitchFamily="2" charset="2"/>
                        <a:buNone/>
                      </a:pPr>
                      <a:endParaRPr kumimoji="0" lang="zh-CN" altLang="en-US" sz="24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anchor="b" horzOverflow="overflow">
                    <a:lnL w="38100" cap="flat" cmpd="sng" algn="ctr">
                      <a:solidFill>
                        <a:schemeClr val="accent2"/>
                      </a:solidFill>
                      <a:prstDash val="sysDash"/>
                      <a:round/>
                      <a:headEnd type="none" w="med" len="med"/>
                      <a:tailEnd type="none" w="med" len="med"/>
                    </a:lnL>
                    <a:lnR>
                      <a:noFill/>
                    </a:lnR>
                    <a:lnT w="38100" cap="flat" cmpd="sng" algn="ctr">
                      <a:solidFill>
                        <a:schemeClr val="accent2"/>
                      </a:solidFill>
                      <a:prstDash val="sysDash"/>
                      <a:round/>
                      <a:headEnd type="none" w="med" len="med"/>
                      <a:tailEnd type="none" w="med" len="med"/>
                    </a:lnT>
                    <a:lnB>
                      <a:noFill/>
                    </a:lnB>
                    <a:lnTlToBr>
                      <a:noFill/>
                    </a:lnTlToBr>
                    <a:lnBlToTr>
                      <a:noFill/>
                    </a:lnBlToTr>
                    <a:noFill/>
                  </a:tcPr>
                </a:tc>
              </a:tr>
            </a:tbl>
          </a:graphicData>
        </a:graphic>
      </p:graphicFrame>
      <p:sp>
        <p:nvSpPr>
          <p:cNvPr id="44061" name="Line 360"/>
          <p:cNvSpPr/>
          <p:nvPr/>
        </p:nvSpPr>
        <p:spPr>
          <a:xfrm flipV="1">
            <a:off x="3124200" y="2590800"/>
            <a:ext cx="3581400" cy="1295400"/>
          </a:xfrm>
          <a:prstGeom prst="line">
            <a:avLst/>
          </a:prstGeom>
          <a:ln w="12700" cap="rnd" cmpd="sng">
            <a:solidFill>
              <a:schemeClr val="tx1"/>
            </a:solidFill>
            <a:prstDash val="sysDot"/>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44062" name="Line 362"/>
          <p:cNvSpPr/>
          <p:nvPr/>
        </p:nvSpPr>
        <p:spPr>
          <a:xfrm flipH="1" flipV="1">
            <a:off x="1905000" y="2590800"/>
            <a:ext cx="3581400" cy="1295400"/>
          </a:xfrm>
          <a:prstGeom prst="line">
            <a:avLst/>
          </a:prstGeom>
          <a:ln w="12700" cap="rnd" cmpd="sng">
            <a:solidFill>
              <a:schemeClr val="tx1"/>
            </a:solidFill>
            <a:prstDash val="sysDot"/>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44063" name="Line 363"/>
          <p:cNvSpPr/>
          <p:nvPr/>
        </p:nvSpPr>
        <p:spPr>
          <a:xfrm flipH="1" flipV="1">
            <a:off x="1905000" y="1981200"/>
            <a:ext cx="3581400" cy="1295400"/>
          </a:xfrm>
          <a:prstGeom prst="line">
            <a:avLst/>
          </a:prstGeom>
          <a:ln w="12700" cap="rnd" cmpd="sng">
            <a:solidFill>
              <a:schemeClr val="tx1"/>
            </a:solidFill>
            <a:prstDash val="sysDot"/>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44064" name="Line 364"/>
          <p:cNvSpPr/>
          <p:nvPr/>
        </p:nvSpPr>
        <p:spPr>
          <a:xfrm flipV="1">
            <a:off x="3124200" y="1981200"/>
            <a:ext cx="3505200" cy="1295400"/>
          </a:xfrm>
          <a:prstGeom prst="line">
            <a:avLst/>
          </a:prstGeom>
          <a:ln w="12700" cap="rnd" cmpd="sng">
            <a:solidFill>
              <a:schemeClr val="tx1"/>
            </a:solidFill>
            <a:prstDash val="sysDot"/>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44065" name="Text Box 369"/>
          <p:cNvSpPr txBox="1"/>
          <p:nvPr/>
        </p:nvSpPr>
        <p:spPr>
          <a:xfrm>
            <a:off x="914400" y="4800600"/>
            <a:ext cx="1360488" cy="1552575"/>
          </a:xfrm>
          <a:prstGeom prst="rect">
            <a:avLst/>
          </a:prstGeom>
          <a:noFill/>
          <a:ln w="12700">
            <a:noFill/>
          </a:ln>
        </p:spPr>
        <p:txBody>
          <a:bodyPr wrap="none" anchor="t" anchorCtr="0">
            <a:spAutoFit/>
          </a:bodyPr>
          <a:p>
            <a:pPr defTabSz="762000"/>
            <a:r>
              <a:rPr lang="en-US" altLang="zh-CN" dirty="0">
                <a:latin typeface="Times New Roman" panose="02020603050405020304" pitchFamily="18" charset="0"/>
                <a:ea typeface="宋体" panose="02010600030101010101" pitchFamily="2" charset="-122"/>
              </a:rPr>
              <a:t>B: not A</a:t>
            </a:r>
            <a:endParaRPr lang="en-US" altLang="zh-CN" dirty="0">
              <a:latin typeface="Times New Roman" panose="02020603050405020304" pitchFamily="18" charset="0"/>
              <a:ea typeface="宋体" panose="02010600030101010101" pitchFamily="2" charset="-122"/>
            </a:endParaRPr>
          </a:p>
          <a:p>
            <a:pPr defTabSz="762000"/>
            <a:r>
              <a:rPr lang="en-US" altLang="zh-CN" dirty="0">
                <a:latin typeface="Times New Roman" panose="02020603050405020304" pitchFamily="18" charset="0"/>
                <a:ea typeface="宋体" panose="02010600030101010101" pitchFamily="2" charset="-122"/>
              </a:rPr>
              <a:t>D: not C</a:t>
            </a:r>
            <a:endParaRPr lang="en-US" altLang="zh-CN" dirty="0">
              <a:latin typeface="Times New Roman" panose="02020603050405020304" pitchFamily="18" charset="0"/>
              <a:ea typeface="宋体" panose="02010600030101010101" pitchFamily="2" charset="-122"/>
            </a:endParaRPr>
          </a:p>
          <a:p>
            <a:pPr defTabSz="762000"/>
            <a:r>
              <a:rPr lang="en-US" altLang="zh-CN" dirty="0">
                <a:latin typeface="Times New Roman" panose="02020603050405020304" pitchFamily="18" charset="0"/>
                <a:ea typeface="宋体" panose="02010600030101010101" pitchFamily="2" charset="-122"/>
              </a:rPr>
              <a:t>H: not G</a:t>
            </a:r>
            <a:endParaRPr lang="en-US" altLang="zh-CN" dirty="0">
              <a:latin typeface="Times New Roman" panose="02020603050405020304" pitchFamily="18" charset="0"/>
              <a:ea typeface="宋体" panose="02010600030101010101" pitchFamily="2" charset="-122"/>
            </a:endParaRPr>
          </a:p>
          <a:p>
            <a:pPr defTabSz="762000"/>
            <a:r>
              <a:rPr lang="en-US" altLang="zh-CN" dirty="0">
                <a:latin typeface="Times New Roman" panose="02020603050405020304" pitchFamily="18" charset="0"/>
                <a:ea typeface="宋体" panose="02010600030101010101" pitchFamily="2" charset="-122"/>
              </a:rPr>
              <a:t>V: not T</a:t>
            </a:r>
            <a:endParaRPr lang="en-US" altLang="zh-CN" dirty="0">
              <a:latin typeface="Times New Roman" panose="02020603050405020304" pitchFamily="18" charset="0"/>
              <a:ea typeface="宋体" panose="02010600030101010101" pitchFamily="2" charset="-122"/>
            </a:endParaRPr>
          </a:p>
        </p:txBody>
      </p:sp>
      <p:sp>
        <p:nvSpPr>
          <p:cNvPr id="44066" name="Text Box 370"/>
          <p:cNvSpPr txBox="1"/>
          <p:nvPr/>
        </p:nvSpPr>
        <p:spPr>
          <a:xfrm>
            <a:off x="2590800" y="5486400"/>
            <a:ext cx="1758950" cy="1187450"/>
          </a:xfrm>
          <a:prstGeom prst="rect">
            <a:avLst/>
          </a:prstGeom>
          <a:noFill/>
          <a:ln w="12700">
            <a:noFill/>
          </a:ln>
        </p:spPr>
        <p:txBody>
          <a:bodyPr anchor="t" anchorCtr="0">
            <a:spAutoFit/>
          </a:bodyPr>
          <a:p>
            <a:pPr defTabSz="762000"/>
            <a:r>
              <a:rPr lang="en-US" altLang="zh-CN" dirty="0">
                <a:latin typeface="Times New Roman" panose="02020603050405020304" pitchFamily="18" charset="0"/>
                <a:ea typeface="宋体" panose="02010600030101010101" pitchFamily="2" charset="-122"/>
              </a:rPr>
              <a:t>N: any</a:t>
            </a:r>
            <a:endParaRPr lang="en-US" altLang="zh-CN" dirty="0">
              <a:latin typeface="Times New Roman" panose="02020603050405020304" pitchFamily="18" charset="0"/>
              <a:ea typeface="宋体" panose="02010600030101010101" pitchFamily="2" charset="-122"/>
            </a:endParaRPr>
          </a:p>
          <a:p>
            <a:pPr defTabSz="762000"/>
            <a:r>
              <a:rPr lang="en-US" altLang="zh-CN" dirty="0">
                <a:latin typeface="Times New Roman" panose="02020603050405020304" pitchFamily="18" charset="0"/>
                <a:ea typeface="宋体" panose="02010600030101010101" pitchFamily="2" charset="-122"/>
              </a:rPr>
              <a:t>X: unknown</a:t>
            </a:r>
            <a:endParaRPr lang="en-US" altLang="zh-CN" dirty="0">
              <a:latin typeface="Times New Roman" panose="02020603050405020304" pitchFamily="18" charset="0"/>
              <a:ea typeface="宋体" panose="02010600030101010101" pitchFamily="2" charset="-122"/>
            </a:endParaRPr>
          </a:p>
          <a:p>
            <a:pPr defTabSz="762000"/>
            <a:endParaRPr lang="en-US" altLang="zh-CN" dirty="0">
              <a:latin typeface="Times New Roman" panose="02020603050405020304" pitchFamily="18" charset="0"/>
              <a:ea typeface="宋体" panose="02010600030101010101" pitchFamily="2" charset="-122"/>
            </a:endParaRPr>
          </a:p>
        </p:txBody>
      </p:sp>
      <p:sp>
        <p:nvSpPr>
          <p:cNvPr id="44067" name="Text Box 371"/>
          <p:cNvSpPr txBox="1"/>
          <p:nvPr/>
        </p:nvSpPr>
        <p:spPr>
          <a:xfrm>
            <a:off x="5410200" y="5029200"/>
            <a:ext cx="2554288" cy="835025"/>
          </a:xfrm>
          <a:prstGeom prst="rect">
            <a:avLst/>
          </a:prstGeom>
          <a:solidFill>
            <a:schemeClr val="bg1"/>
          </a:solidFill>
          <a:ln w="12700" cap="flat" cmpd="sng">
            <a:solidFill>
              <a:schemeClr val="accent2"/>
            </a:solidFill>
            <a:prstDash val="solid"/>
            <a:miter/>
            <a:headEnd type="none" w="med" len="med"/>
            <a:tailEnd type="none" w="med" len="med"/>
          </a:ln>
        </p:spPr>
        <p:txBody>
          <a:bodyPr wrap="none" anchor="t" anchorCtr="0">
            <a:spAutoFit/>
          </a:bodyPr>
          <a:p>
            <a:pPr defTabSz="762000"/>
            <a:r>
              <a:rPr lang="en-US" altLang="zh-CN" dirty="0">
                <a:latin typeface="Times New Roman" panose="02020603050405020304" pitchFamily="18" charset="0"/>
                <a:ea typeface="宋体" panose="02010600030101010101" pitchFamily="2" charset="-122"/>
              </a:rPr>
              <a:t>A example:</a:t>
            </a:r>
            <a:endParaRPr lang="en-US" altLang="zh-CN" dirty="0">
              <a:latin typeface="Times New Roman" panose="02020603050405020304" pitchFamily="18" charset="0"/>
              <a:ea typeface="宋体" panose="02010600030101010101" pitchFamily="2" charset="-122"/>
            </a:endParaRPr>
          </a:p>
          <a:p>
            <a:pPr defTabSz="762000"/>
            <a:r>
              <a:rPr lang="en-US" altLang="zh-CN" dirty="0">
                <a:latin typeface="Times New Roman" panose="02020603050405020304" pitchFamily="18" charset="0"/>
                <a:ea typeface="宋体" panose="02010600030101010101" pitchFamily="2" charset="-122"/>
              </a:rPr>
              <a:t>GTRWRYWNNN</a:t>
            </a:r>
            <a:endParaRPr lang="en-US" altLang="zh-CN" dirty="0">
              <a:latin typeface="Times New Roman" panose="02020603050405020304" pitchFamily="18"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Grp="1"/>
          </p:cNvSpPr>
          <p:nvPr>
            <p:ph type="title"/>
          </p:nvPr>
        </p:nvSpPr>
        <p:spPr>
          <a:xfrm>
            <a:off x="611188" y="476250"/>
            <a:ext cx="7772400" cy="1143000"/>
          </a:xfrm>
        </p:spPr>
        <p:txBody>
          <a:bodyPr wrap="square" lIns="91440" tIns="45720" rIns="91440" bIns="45720" anchor="ctr" anchorCtr="0"/>
          <a:p>
            <a:r>
              <a:rPr lang="fr-FR" altLang="zh-CN" dirty="0"/>
              <a:t>P</a:t>
            </a:r>
            <a:r>
              <a:rPr lang="en-US" altLang="zh-CN" dirty="0"/>
              <a:t>rotein domain/family db</a:t>
            </a:r>
            <a:endParaRPr lang="fr-FR" altLang="zh-CN" dirty="0"/>
          </a:p>
        </p:txBody>
      </p:sp>
      <p:sp>
        <p:nvSpPr>
          <p:cNvPr id="45058" name="Rectangle 3"/>
          <p:cNvSpPr>
            <a:spLocks noGrp="1"/>
          </p:cNvSpPr>
          <p:nvPr>
            <p:ph idx="1"/>
          </p:nvPr>
        </p:nvSpPr>
        <p:spPr/>
        <p:txBody>
          <a:bodyPr wrap="square" lIns="91440" tIns="45720" rIns="91440" bIns="45720" anchor="t" anchorCtr="0"/>
          <a:p>
            <a:r>
              <a:rPr lang="en-US" altLang="zh-CN" sz="2400" dirty="0">
                <a:solidFill>
                  <a:srgbClr val="063DE8"/>
                </a:solidFill>
              </a:rPr>
              <a:t>Secondary databases </a:t>
            </a:r>
            <a:r>
              <a:rPr lang="en-US" altLang="zh-CN" sz="2400" dirty="0"/>
              <a:t>are</a:t>
            </a:r>
            <a:r>
              <a:rPr lang="fr-CH" altLang="zh-CN" sz="2400" dirty="0"/>
              <a:t> the fruit of analyses of the sequences found in the primary sequence db</a:t>
            </a:r>
            <a:endParaRPr lang="fr-CH" altLang="zh-CN" sz="2400" dirty="0"/>
          </a:p>
          <a:p>
            <a:endParaRPr lang="fr-CH" altLang="zh-CN" sz="2400" dirty="0"/>
          </a:p>
          <a:p>
            <a:r>
              <a:rPr lang="en-US" altLang="zh-CN" sz="2400" dirty="0"/>
              <a:t>Either manually curated (i.e. PROSITE, Pfam, etc.) or automatically generated (i.e. ProDom, DOMO)</a:t>
            </a:r>
            <a:endParaRPr lang="en-US" altLang="zh-CN" sz="2400" dirty="0"/>
          </a:p>
          <a:p>
            <a:endParaRPr lang="en-US" altLang="zh-CN" sz="2400" dirty="0"/>
          </a:p>
          <a:p>
            <a:r>
              <a:rPr lang="en-US" altLang="zh-CN" sz="2400" dirty="0"/>
              <a:t>Some depend on </a:t>
            </a:r>
            <a:r>
              <a:rPr lang="fr-FR" altLang="zh-CN" sz="2400" dirty="0"/>
              <a:t>the </a:t>
            </a:r>
            <a:r>
              <a:rPr lang="en-US" altLang="zh-CN" sz="2400" dirty="0"/>
              <a:t>method used to detect if a protein belongs to a particular domain/family (patterns</a:t>
            </a:r>
            <a:r>
              <a:rPr lang="fr-FR" altLang="zh-CN" sz="2400" dirty="0"/>
              <a:t>, </a:t>
            </a:r>
            <a:r>
              <a:rPr lang="en-US" altLang="zh-CN" sz="2400" dirty="0"/>
              <a:t>profiles, HMM, PSI-BLAST)</a:t>
            </a:r>
            <a:endParaRPr lang="fr-FR" altLang="zh-CN"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0306" name="Rectangle 2"/>
          <p:cNvSpPr/>
          <p:nvPr/>
        </p:nvSpPr>
        <p:spPr>
          <a:xfrm>
            <a:off x="381000" y="1371600"/>
            <a:ext cx="8001000" cy="2667000"/>
          </a:xfrm>
          <a:prstGeom prst="rect">
            <a:avLst/>
          </a:prstGeom>
          <a:solidFill>
            <a:srgbClr val="FFFF00">
              <a:alpha val="20000"/>
            </a:srgbClr>
          </a:solidFill>
          <a:ln w="9525" cap="flat" cmpd="sng">
            <a:solidFill>
              <a:schemeClr val="tx1"/>
            </a:solidFill>
            <a:prstDash val="solid"/>
            <a:miter/>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46082" name="Rectangle 3"/>
          <p:cNvSpPr>
            <a:spLocks noGrp="1"/>
          </p:cNvSpPr>
          <p:nvPr>
            <p:ph type="title"/>
          </p:nvPr>
        </p:nvSpPr>
        <p:spPr>
          <a:xfrm>
            <a:off x="684213" y="260350"/>
            <a:ext cx="7772400" cy="1143000"/>
          </a:xfrm>
        </p:spPr>
        <p:txBody>
          <a:bodyPr wrap="square" lIns="91440" tIns="45720" rIns="91440" bIns="45720" anchor="ctr" anchorCtr="0"/>
          <a:p>
            <a:r>
              <a:rPr lang="fr-CH" altLang="zh-CN" dirty="0"/>
              <a:t>Protein domain/family db</a:t>
            </a:r>
            <a:endParaRPr lang="fr-FR" altLang="zh-CN" dirty="0"/>
          </a:p>
        </p:txBody>
      </p:sp>
      <p:sp>
        <p:nvSpPr>
          <p:cNvPr id="46083" name="Rectangle 4"/>
          <p:cNvSpPr>
            <a:spLocks noGrp="1"/>
          </p:cNvSpPr>
          <p:nvPr>
            <p:ph idx="1"/>
          </p:nvPr>
        </p:nvSpPr>
        <p:spPr>
          <a:xfrm>
            <a:off x="381000" y="1524000"/>
            <a:ext cx="8610600" cy="4343400"/>
          </a:xfrm>
        </p:spPr>
        <p:txBody>
          <a:bodyPr wrap="square" lIns="91440" tIns="45720" rIns="91440" bIns="45720" anchor="t" anchorCtr="0"/>
          <a:p>
            <a:pPr marL="300355" indent="-300355" defTabSz="802005">
              <a:lnSpc>
                <a:spcPct val="90000"/>
              </a:lnSpc>
              <a:buClrTx/>
              <a:buSzTx/>
              <a:buNone/>
            </a:pPr>
            <a:r>
              <a:rPr lang="fr-CH" altLang="zh-CN" sz="2400" dirty="0"/>
              <a:t>PROSITE		Patterns / Profiles</a:t>
            </a:r>
            <a:endParaRPr lang="fr-CH" altLang="zh-CN" sz="2400" dirty="0"/>
          </a:p>
          <a:p>
            <a:pPr marL="300355" indent="-300355" defTabSz="802005">
              <a:lnSpc>
                <a:spcPct val="90000"/>
              </a:lnSpc>
              <a:buClrTx/>
              <a:buSzTx/>
              <a:buNone/>
            </a:pPr>
            <a:r>
              <a:rPr lang="fr-CH" altLang="zh-CN" sz="2400" dirty="0"/>
              <a:t>ProDom		Aligned motifs (PSI-BLAST) (Pfam B)</a:t>
            </a:r>
            <a:endParaRPr lang="fr-CH" altLang="zh-CN" sz="2400" dirty="0"/>
          </a:p>
          <a:p>
            <a:pPr marL="300355" indent="-300355" defTabSz="802005">
              <a:lnSpc>
                <a:spcPct val="90000"/>
              </a:lnSpc>
              <a:buClrTx/>
              <a:buSzTx/>
              <a:buNone/>
            </a:pPr>
            <a:r>
              <a:rPr lang="fr-CH" altLang="zh-CN" sz="2400" dirty="0"/>
              <a:t>PRINTS		Aligned motifs, OWL</a:t>
            </a:r>
            <a:endParaRPr lang="fr-CH" altLang="zh-CN" sz="1500" dirty="0"/>
          </a:p>
          <a:p>
            <a:pPr marL="300355" indent="-300355" defTabSz="802005">
              <a:lnSpc>
                <a:spcPct val="90000"/>
              </a:lnSpc>
              <a:buClrTx/>
              <a:buSzTx/>
              <a:buNone/>
            </a:pPr>
            <a:r>
              <a:rPr lang="fr-CH" altLang="zh-CN" sz="2400" dirty="0"/>
              <a:t>Pfam			HMM </a:t>
            </a:r>
            <a:r>
              <a:rPr lang="fr-CH" altLang="zh-CN" sz="1500" dirty="0"/>
              <a:t>(Hidden Markov Models)</a:t>
            </a:r>
            <a:endParaRPr lang="fr-CH" altLang="zh-CN" sz="1500" dirty="0"/>
          </a:p>
          <a:p>
            <a:pPr marL="300355" indent="-300355" defTabSz="802005">
              <a:lnSpc>
                <a:spcPct val="90000"/>
              </a:lnSpc>
              <a:buClrTx/>
              <a:buSzTx/>
              <a:buNone/>
            </a:pPr>
            <a:r>
              <a:rPr lang="fr-CH" altLang="zh-CN" sz="2400" dirty="0"/>
              <a:t>SMART		HMM</a:t>
            </a:r>
            <a:endParaRPr lang="fr-CH" altLang="zh-CN" sz="2400" dirty="0"/>
          </a:p>
          <a:p>
            <a:pPr marL="300355" indent="-300355" defTabSz="802005">
              <a:lnSpc>
                <a:spcPct val="90000"/>
              </a:lnSpc>
              <a:buClrTx/>
              <a:buSzTx/>
              <a:buNone/>
            </a:pPr>
            <a:r>
              <a:rPr lang="fr-CH" altLang="zh-CN" sz="2400" dirty="0"/>
              <a:t>TIGRfam		HMM</a:t>
            </a:r>
            <a:endParaRPr lang="fr-CH" altLang="zh-CN" sz="2400" dirty="0"/>
          </a:p>
          <a:p>
            <a:pPr marL="300355" indent="-300355" defTabSz="802005">
              <a:lnSpc>
                <a:spcPct val="90000"/>
              </a:lnSpc>
              <a:buClrTx/>
              <a:buSzTx/>
              <a:buNone/>
            </a:pPr>
            <a:endParaRPr lang="fr-CH" altLang="zh-CN" sz="2400" dirty="0"/>
          </a:p>
          <a:p>
            <a:pPr marL="300355" indent="-300355" defTabSz="802005">
              <a:lnSpc>
                <a:spcPct val="90000"/>
              </a:lnSpc>
              <a:buClrTx/>
              <a:buSzTx/>
              <a:buNone/>
            </a:pPr>
            <a:r>
              <a:rPr lang="fr-CH" altLang="zh-CN" sz="2400" dirty="0"/>
              <a:t>DOMO		Aligned motifs</a:t>
            </a:r>
            <a:endParaRPr lang="fr-CH" altLang="zh-CN" sz="2400" dirty="0"/>
          </a:p>
          <a:p>
            <a:pPr marL="300355" indent="-300355" defTabSz="802005">
              <a:lnSpc>
                <a:spcPct val="90000"/>
              </a:lnSpc>
              <a:buClrTx/>
              <a:buSzTx/>
              <a:buNone/>
            </a:pPr>
            <a:r>
              <a:rPr lang="fr-CH" altLang="zh-CN" sz="2400" dirty="0"/>
              <a:t>BLOCKS		Aligned motifs (PSI-BLAST)</a:t>
            </a:r>
            <a:endParaRPr lang="fr-CH" altLang="zh-CN" sz="2400" dirty="0"/>
          </a:p>
          <a:p>
            <a:pPr marL="300355" indent="-300355" defTabSz="802005">
              <a:lnSpc>
                <a:spcPct val="90000"/>
              </a:lnSpc>
              <a:buClrTx/>
              <a:buSzTx/>
              <a:buNone/>
            </a:pPr>
            <a:r>
              <a:rPr lang="fr-FR" altLang="zh-CN" sz="2400" dirty="0"/>
              <a:t>CDD(CDART)	PSI-BLAST(PSSM) of Pfam and SMART</a:t>
            </a:r>
            <a:endParaRPr lang="fr-FR" altLang="zh-CN" sz="2400" dirty="0"/>
          </a:p>
        </p:txBody>
      </p:sp>
      <p:sp>
        <p:nvSpPr>
          <p:cNvPr id="610309" name="Text Box 5"/>
          <p:cNvSpPr txBox="1">
            <a:spLocks noChangeArrowheads="1"/>
          </p:cNvSpPr>
          <p:nvPr/>
        </p:nvSpPr>
        <p:spPr bwMode="auto">
          <a:xfrm>
            <a:off x="8388350" y="1341438"/>
            <a:ext cx="381000" cy="2708275"/>
          </a:xfrm>
          <a:prstGeom prst="rect">
            <a:avLst/>
          </a:prstGeom>
          <a:noFill/>
          <a:ln w="9525">
            <a:noFill/>
            <a:miter lim="800000"/>
          </a:ln>
          <a:effectLst/>
        </p:spPr>
        <p:txBody>
          <a:bodyPr>
            <a:spAutoFit/>
          </a:bodyPr>
          <a:lstStyle/>
          <a:p>
            <a:pPr marR="0" defTabSz="914400" rtl="0">
              <a:spcBef>
                <a:spcPct val="50000"/>
              </a:spcBef>
              <a:buClrTx/>
              <a:buSzTx/>
              <a:buFontTx/>
              <a:buNone/>
              <a:defRPr/>
            </a:pPr>
            <a:r>
              <a:rPr kumimoji="1" lang="fr-FR" altLang="zh-CN" sz="20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Int</a:t>
            </a:r>
            <a:endParaRPr kumimoji="1" lang="fr-FR" altLang="zh-CN" sz="20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rtl="0">
              <a:spcBef>
                <a:spcPct val="50000"/>
              </a:spcBef>
              <a:buClrTx/>
              <a:buSzTx/>
              <a:buFontTx/>
              <a:buNone/>
              <a:defRPr/>
            </a:pPr>
            <a:r>
              <a:rPr kumimoji="1" lang="fr-FR" altLang="zh-CN" sz="20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erpro</a:t>
            </a:r>
            <a:endParaRPr kumimoji="1" lang="fr-FR" altLang="zh-CN" sz="20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46085" name="Text Box 6"/>
          <p:cNvSpPr txBox="1"/>
          <p:nvPr/>
        </p:nvSpPr>
        <p:spPr>
          <a:xfrm>
            <a:off x="441325" y="5684838"/>
            <a:ext cx="184150" cy="457200"/>
          </a:xfrm>
          <a:prstGeom prst="rect">
            <a:avLst/>
          </a:prstGeom>
          <a:noFill/>
          <a:ln w="12700">
            <a:noFill/>
          </a:ln>
        </p:spPr>
        <p:txBody>
          <a:bodyPr wrap="none" anchor="t" anchorCtr="0">
            <a:spAutoFit/>
          </a:bodyPr>
          <a:p>
            <a:pPr defTabSz="762000"/>
            <a:endParaRPr lang="zh-CN" altLang="en-US" dirty="0">
              <a:latin typeface="Times New Roman" panose="02020603050405020304" pitchFamily="18" charset="0"/>
              <a:ea typeface="宋体" panose="02010600030101010101" pitchFamily="2" charset="-122"/>
            </a:endParaRPr>
          </a:p>
        </p:txBody>
      </p:sp>
      <p:pic>
        <p:nvPicPr>
          <p:cNvPr id="46086" name="Picture 3"/>
          <p:cNvPicPr>
            <a:picLocks noChangeAspect="1"/>
          </p:cNvPicPr>
          <p:nvPr/>
        </p:nvPicPr>
        <p:blipFill>
          <a:blip r:embed="rId1"/>
          <a:srcRect b="38071"/>
          <a:stretch>
            <a:fillRect/>
          </a:stretch>
        </p:blipFill>
        <p:spPr>
          <a:xfrm>
            <a:off x="6156325" y="4149725"/>
            <a:ext cx="2797175" cy="1784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0306"/>
                                        </p:tgtEl>
                                        <p:attrNameLst>
                                          <p:attrName>style.visibility</p:attrName>
                                        </p:attrNameLst>
                                      </p:cBhvr>
                                      <p:to>
                                        <p:strVal val="visible"/>
                                      </p:to>
                                    </p:set>
                                    <p:animEffect transition="in" filter="dissolve">
                                      <p:cBhvr>
                                        <p:cTn id="7" dur="500"/>
                                        <p:tgtEl>
                                          <p:spTgt spid="610306"/>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610309"/>
                                        </p:tgtEl>
                                        <p:attrNameLst>
                                          <p:attrName>style.visibility</p:attrName>
                                        </p:attrNameLst>
                                      </p:cBhvr>
                                      <p:to>
                                        <p:strVal val="visible"/>
                                      </p:to>
                                    </p:set>
                                    <p:anim calcmode="lin" valueType="num">
                                      <p:cBhvr>
                                        <p:cTn id="11" dur="1" fill="hold"/>
                                        <p:tgtEl>
                                          <p:spTgt spid="61030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animBg="1"/>
      <p:bldP spid="61030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a:spLocks noGrp="1"/>
          </p:cNvSpPr>
          <p:nvPr>
            <p:ph type="title"/>
          </p:nvPr>
        </p:nvSpPr>
        <p:spPr>
          <a:xfrm>
            <a:off x="685800" y="533400"/>
            <a:ext cx="7807325" cy="1144588"/>
          </a:xfrm>
        </p:spPr>
        <p:txBody>
          <a:bodyPr wrap="square" lIns="91440" tIns="45720" rIns="91440" bIns="45720" anchor="ctr" anchorCtr="0"/>
          <a:p>
            <a:pPr eaLnBrk="1" hangingPunct="1"/>
            <a:r>
              <a:rPr lang="en-GB" altLang="zh-CN" sz="3600" b="1" dirty="0">
                <a:solidFill>
                  <a:srgbClr val="FF9900"/>
                </a:solidFill>
                <a:latin typeface="Arial" panose="020B0604020202020204" pitchFamily="34" charset="0"/>
              </a:rPr>
              <a:t>Starting without a global multiple sequence alignment</a:t>
            </a:r>
            <a:endParaRPr lang="en-US" altLang="zh-CN" sz="3600" b="1" dirty="0">
              <a:solidFill>
                <a:srgbClr val="FF9900"/>
              </a:solidFill>
              <a:latin typeface="Arial" panose="020B0604020202020204" pitchFamily="34" charset="0"/>
            </a:endParaRPr>
          </a:p>
        </p:txBody>
      </p:sp>
      <p:sp>
        <p:nvSpPr>
          <p:cNvPr id="59394" name="Rectangle 3"/>
          <p:cNvSpPr/>
          <p:nvPr/>
        </p:nvSpPr>
        <p:spPr>
          <a:xfrm>
            <a:off x="631825" y="1657350"/>
            <a:ext cx="7672388" cy="3906520"/>
          </a:xfrm>
          <a:prstGeom prst="rect">
            <a:avLst/>
          </a:prstGeom>
          <a:noFill/>
          <a:ln w="9525">
            <a:noFill/>
          </a:ln>
        </p:spPr>
        <p:txBody>
          <a:bodyPr lIns="82945" tIns="41473" rIns="82945" bIns="41473" anchor="t" anchorCtr="0">
            <a:spAutoFit/>
          </a:bodyPr>
          <a:p>
            <a:pPr defTabSz="828675" eaLnBrk="0" hangingPunct="0">
              <a:spcAft>
                <a:spcPts val="1290"/>
              </a:spcAft>
              <a:buClr>
                <a:srgbClr val="00FF00"/>
              </a:buClr>
              <a:buChar char="o"/>
            </a:pPr>
            <a:endParaRPr lang="en-US" altLang="zh-CN" sz="2200" dirty="0">
              <a:latin typeface="Arial" panose="020B0604020202020204" pitchFamily="34" charset="0"/>
              <a:ea typeface="宋体" panose="02010600030101010101" pitchFamily="2" charset="-122"/>
            </a:endParaRPr>
          </a:p>
          <a:p>
            <a:pPr defTabSz="828675" eaLnBrk="0" hangingPunct="0">
              <a:spcAft>
                <a:spcPts val="1290"/>
              </a:spcAft>
              <a:buClr>
                <a:srgbClr val="00FF00"/>
              </a:buClr>
              <a:buFont typeface="Wingdings" panose="05000000000000000000" pitchFamily="2" charset="2"/>
              <a:buChar char="§"/>
            </a:pPr>
            <a:r>
              <a:rPr lang="en-US" altLang="zh-CN" sz="2900" dirty="0">
                <a:latin typeface="Arial" panose="020B0604020202020204" pitchFamily="34" charset="0"/>
                <a:ea typeface="宋体" panose="02010600030101010101" pitchFamily="2" charset="-122"/>
              </a:rPr>
              <a:t>  Find common patterns in sequences</a:t>
            </a:r>
            <a:endParaRPr lang="en-US" altLang="zh-CN" sz="2900" dirty="0">
              <a:latin typeface="Arial" panose="020B0604020202020204" pitchFamily="34" charset="0"/>
              <a:ea typeface="宋体" panose="02010600030101010101" pitchFamily="2" charset="-122"/>
            </a:endParaRPr>
          </a:p>
          <a:p>
            <a:pPr marL="414655" lvl="1" indent="0" defTabSz="828675" eaLnBrk="0" hangingPunct="0">
              <a:spcAft>
                <a:spcPts val="1290"/>
              </a:spcAft>
              <a:buClr>
                <a:srgbClr val="00FF00"/>
              </a:buClr>
              <a:buChar char="•"/>
            </a:pPr>
            <a:r>
              <a:rPr lang="en-US" altLang="zh-CN" sz="2900" dirty="0">
                <a:latin typeface="Arial" panose="020B0604020202020204" pitchFamily="34" charset="0"/>
                <a:ea typeface="宋体" panose="02010600030101010101" pitchFamily="2" charset="-122"/>
              </a:rPr>
              <a:t> simple hash methods</a:t>
            </a:r>
            <a:endParaRPr lang="en-US" altLang="zh-CN" sz="2900" dirty="0">
              <a:latin typeface="Arial" panose="020B0604020202020204" pitchFamily="34" charset="0"/>
              <a:ea typeface="宋体" panose="02010600030101010101" pitchFamily="2" charset="-122"/>
            </a:endParaRPr>
          </a:p>
          <a:p>
            <a:pPr marL="414655" lvl="1" indent="0" defTabSz="828675" eaLnBrk="0" hangingPunct="0">
              <a:spcAft>
                <a:spcPts val="1290"/>
              </a:spcAft>
              <a:buClr>
                <a:srgbClr val="00FF00"/>
              </a:buClr>
              <a:buChar char="•"/>
            </a:pPr>
            <a:r>
              <a:rPr lang="en-US" altLang="zh-CN" sz="2900" dirty="0">
                <a:latin typeface="Arial" panose="020B0604020202020204" pitchFamily="34" charset="0"/>
                <a:ea typeface="宋体" panose="02010600030101010101" pitchFamily="2" charset="-122"/>
              </a:rPr>
              <a:t> statistical methods</a:t>
            </a:r>
            <a:endParaRPr lang="en-US" altLang="zh-CN" sz="2900" dirty="0">
              <a:latin typeface="Arial" panose="020B0604020202020204" pitchFamily="34" charset="0"/>
              <a:ea typeface="宋体" panose="02010600030101010101" pitchFamily="2" charset="-122"/>
            </a:endParaRPr>
          </a:p>
          <a:p>
            <a:pPr marL="828675" lvl="2" indent="0" defTabSz="828675" eaLnBrk="0" hangingPunct="0">
              <a:spcAft>
                <a:spcPts val="1290"/>
              </a:spcAft>
              <a:buClr>
                <a:srgbClr val="00FF00"/>
              </a:buClr>
              <a:buFont typeface="Wingdings" panose="05000000000000000000" pitchFamily="2" charset="2"/>
              <a:buChar char="Ø"/>
            </a:pPr>
            <a:r>
              <a:rPr lang="en-US" altLang="zh-CN" dirty="0">
                <a:latin typeface="Arial" panose="020B0604020202020204" pitchFamily="34" charset="0"/>
                <a:ea typeface="宋体" panose="02010600030101010101" pitchFamily="2" charset="-122"/>
              </a:rPr>
              <a:t> </a:t>
            </a:r>
            <a:r>
              <a:rPr lang="en-US" altLang="zh-CN" sz="2200" dirty="0">
                <a:latin typeface="Arial" panose="020B0604020202020204" pitchFamily="34" charset="0"/>
                <a:ea typeface="宋体" panose="02010600030101010101" pitchFamily="2" charset="-122"/>
              </a:rPr>
              <a:t>Expectation maximization (EM)</a:t>
            </a:r>
            <a:endParaRPr lang="en-US" altLang="zh-CN" sz="2200" dirty="0">
              <a:latin typeface="Arial" panose="020B0604020202020204" pitchFamily="34" charset="0"/>
              <a:ea typeface="宋体" panose="02010600030101010101" pitchFamily="2" charset="-122"/>
            </a:endParaRPr>
          </a:p>
          <a:p>
            <a:pPr marL="828675" lvl="2" indent="0" defTabSz="828675" eaLnBrk="0" hangingPunct="0">
              <a:spcAft>
                <a:spcPts val="1290"/>
              </a:spcAft>
              <a:buClr>
                <a:srgbClr val="00FF00"/>
              </a:buClr>
              <a:buFont typeface="Wingdings" panose="05000000000000000000" pitchFamily="2" charset="2"/>
              <a:buChar char="Ø"/>
            </a:pPr>
            <a:r>
              <a:rPr lang="en-US" altLang="zh-CN" sz="2200" dirty="0">
                <a:latin typeface="Arial" panose="020B0604020202020204" pitchFamily="34" charset="0"/>
                <a:ea typeface="宋体" panose="02010600030101010101" pitchFamily="2" charset="-122"/>
              </a:rPr>
              <a:t> Gibbs sampling</a:t>
            </a:r>
            <a:endParaRPr lang="en-US" altLang="zh-CN" sz="2200" dirty="0">
              <a:latin typeface="Arial" panose="020B0604020202020204" pitchFamily="34" charset="0"/>
              <a:ea typeface="宋体" panose="02010600030101010101" pitchFamily="2" charset="-122"/>
            </a:endParaRPr>
          </a:p>
          <a:p>
            <a:pPr defTabSz="828675" eaLnBrk="0" hangingPunct="0">
              <a:spcAft>
                <a:spcPts val="1290"/>
              </a:spcAft>
              <a:buClr>
                <a:srgbClr val="00FF00"/>
              </a:buClr>
              <a:buFont typeface="Wingdings" panose="05000000000000000000" pitchFamily="2" charset="2"/>
              <a:buChar char="§"/>
            </a:pPr>
            <a:r>
              <a:rPr lang="en-US" altLang="zh-CN" sz="2900" dirty="0">
                <a:latin typeface="Arial" panose="020B0604020202020204" pitchFamily="34" charset="0"/>
                <a:ea typeface="宋体" panose="02010600030101010101" pitchFamily="2" charset="-122"/>
              </a:rPr>
              <a:t> Align the sequences by these patterns</a:t>
            </a:r>
            <a:endParaRPr lang="en-US" altLang="zh-CN" sz="2900"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Tools</a:t>
            </a:r>
            <a:endParaRPr lang="en-US" altLang="zh-CN"/>
          </a:p>
        </p:txBody>
      </p:sp>
      <p:sp>
        <p:nvSpPr>
          <p:cNvPr id="3" name="内容占位符 2"/>
          <p:cNvSpPr>
            <a:spLocks noGrp="1"/>
          </p:cNvSpPr>
          <p:nvPr>
            <p:ph idx="1"/>
          </p:nvPr>
        </p:nvSpPr>
        <p:spPr/>
        <p:txBody>
          <a:bodyPr/>
          <a:p>
            <a:endParaRPr lang="zh-CN" altLang="en-US"/>
          </a:p>
        </p:txBody>
      </p:sp>
      <p:pic>
        <p:nvPicPr>
          <p:cNvPr id="4" name="图片 3" descr="图5.4"/>
          <p:cNvPicPr>
            <a:picLocks noChangeAspect="1"/>
          </p:cNvPicPr>
          <p:nvPr/>
        </p:nvPicPr>
        <p:blipFill>
          <a:blip r:embed="rId1"/>
          <a:stretch>
            <a:fillRect/>
          </a:stretch>
        </p:blipFill>
        <p:spPr>
          <a:xfrm>
            <a:off x="234950" y="1772285"/>
            <a:ext cx="8674100" cy="45262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3489" name="Object 3"/>
          <p:cNvGraphicFramePr>
            <a:graphicFrameLocks noChangeAspect="1"/>
          </p:cNvGraphicFramePr>
          <p:nvPr/>
        </p:nvGraphicFramePr>
        <p:xfrm>
          <a:off x="457200" y="381000"/>
          <a:ext cx="8307388" cy="6105525"/>
        </p:xfrm>
        <a:graphic>
          <a:graphicData uri="http://schemas.openxmlformats.org/presentationml/2006/ole">
            <mc:AlternateContent xmlns:mc="http://schemas.openxmlformats.org/markup-compatibility/2006">
              <mc:Choice xmlns:v="urn:schemas-microsoft-com:vml" Requires="v">
                <p:oleObj spid="_x0000_s3076" name="" r:id="rId1" imgW="5791200" imgH="4257675" progId="Paint.Picture">
                  <p:embed/>
                </p:oleObj>
              </mc:Choice>
              <mc:Fallback>
                <p:oleObj name="" r:id="rId1" imgW="5791200" imgH="4257675" progId="Paint.Picture">
                  <p:embed/>
                  <p:pic>
                    <p:nvPicPr>
                      <p:cNvPr id="0" name="图片 3075"/>
                      <p:cNvPicPr/>
                      <p:nvPr/>
                    </p:nvPicPr>
                    <p:blipFill>
                      <a:blip r:embed="rId2"/>
                      <a:stretch>
                        <a:fillRect/>
                      </a:stretch>
                    </p:blipFill>
                    <p:spPr>
                      <a:xfrm>
                        <a:off x="457200" y="381000"/>
                        <a:ext cx="8307388" cy="6105525"/>
                      </a:xfrm>
                      <a:prstGeom prst="rect">
                        <a:avLst/>
                      </a:prstGeom>
                      <a:noFill/>
                      <a:ln w="9525" cap="flat" cmpd="sng">
                        <a:solidFill>
                          <a:srgbClr val="FF6600"/>
                        </a:solidFill>
                        <a:prstDash val="solid"/>
                        <a:miter/>
                        <a:headEnd type="none" w="med" len="med"/>
                        <a:tailEnd type="none" w="med" len="med"/>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2"/>
          <p:cNvSpPr>
            <a:spLocks noGrp="1"/>
          </p:cNvSpPr>
          <p:nvPr>
            <p:ph type="title"/>
          </p:nvPr>
        </p:nvSpPr>
        <p:spPr>
          <a:xfrm>
            <a:off x="0" y="111125"/>
            <a:ext cx="9144000" cy="1144588"/>
          </a:xfrm>
        </p:spPr>
        <p:txBody>
          <a:bodyPr wrap="square" lIns="0" tIns="0" rIns="0" bIns="0" anchor="ctr" anchorCtr="0"/>
          <a:p>
            <a:pPr defTabSz="457200" eaLnBrk="1" hangingPunct="1">
              <a:buSzPct val="61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br>
              <a:rPr lang="zh-CN" altLang="en-GB" sz="3000" b="1" dirty="0">
                <a:solidFill>
                  <a:srgbClr val="FF9900"/>
                </a:solidFill>
                <a:latin typeface="Arial" panose="020B0604020202020204" pitchFamily="34" charset="0"/>
              </a:rPr>
            </a:br>
            <a:r>
              <a:rPr lang="en-GB" altLang="zh-CN" sz="3000" b="1" dirty="0">
                <a:solidFill>
                  <a:srgbClr val="FF9900"/>
                </a:solidFill>
                <a:latin typeface="Arial" panose="020B0604020202020204" pitchFamily="34" charset="0"/>
              </a:rPr>
              <a:t>Using the expectation maximization (E/M)</a:t>
            </a:r>
            <a:br>
              <a:rPr lang="en-GB" altLang="zh-CN" sz="3000" b="1" dirty="0">
                <a:solidFill>
                  <a:srgbClr val="FF9900"/>
                </a:solidFill>
                <a:latin typeface="Arial" panose="020B0604020202020204" pitchFamily="34" charset="0"/>
              </a:rPr>
            </a:br>
            <a:r>
              <a:rPr lang="en-GB" altLang="zh-CN" sz="3000" b="1" dirty="0">
                <a:solidFill>
                  <a:srgbClr val="FF9900"/>
                </a:solidFill>
                <a:latin typeface="Arial" panose="020B0604020202020204" pitchFamily="34" charset="0"/>
              </a:rPr>
              <a:t>method to make a  PSSM</a:t>
            </a:r>
            <a:endParaRPr lang="en-GB" altLang="zh-CN" sz="3000" b="1" dirty="0">
              <a:solidFill>
                <a:srgbClr val="FF9900"/>
              </a:solidFill>
              <a:latin typeface="Arial" panose="020B0604020202020204" pitchFamily="34" charset="0"/>
            </a:endParaRPr>
          </a:p>
        </p:txBody>
      </p:sp>
      <p:sp>
        <p:nvSpPr>
          <p:cNvPr id="64514" name="Text Box 3"/>
          <p:cNvSpPr txBox="1"/>
          <p:nvPr/>
        </p:nvSpPr>
        <p:spPr>
          <a:xfrm>
            <a:off x="304800" y="1600200"/>
            <a:ext cx="8489950" cy="2286000"/>
          </a:xfrm>
          <a:prstGeom prst="rect">
            <a:avLst/>
          </a:prstGeom>
          <a:noFill/>
          <a:ln w="9525">
            <a:noFill/>
          </a:ln>
        </p:spPr>
        <p:txBody>
          <a:bodyPr lIns="0" tIns="0" rIns="0" bIns="0" anchor="t" anchorCtr="0">
            <a:spAutoFit/>
          </a:bodyPr>
          <a:p>
            <a:pPr defTabSz="828675" eaLnBrk="0" hangingPunct="0">
              <a:buClr>
                <a:srgbClr val="FFFFFF"/>
              </a:buClr>
              <a:buSzPct val="75000"/>
              <a:buFont typeface="Times New Roman" panose="02020603050405020304" pitchFamily="18"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en-GB" altLang="zh-CN" sz="2500" i="1" dirty="0">
                <a:solidFill>
                  <a:srgbClr val="FFFFFF"/>
                </a:solidFill>
                <a:latin typeface="Times" pitchFamily="16" charset="0"/>
                <a:ea typeface="宋体" panose="02010600030101010101" pitchFamily="2" charset="-122"/>
              </a:rPr>
              <a:t>Two steps: </a:t>
            </a:r>
            <a:r>
              <a:rPr lang="en-GB" altLang="zh-CN" sz="2200" i="1" dirty="0">
                <a:solidFill>
                  <a:srgbClr val="FFFFFF"/>
                </a:solidFill>
                <a:latin typeface="Arial" panose="020B0604020202020204" pitchFamily="34" charset="0"/>
                <a:ea typeface="宋体" panose="02010600030101010101" pitchFamily="2" charset="-122"/>
              </a:rPr>
              <a:t>expectation step (1-7) and maximization step (8)</a:t>
            </a:r>
            <a:endParaRPr lang="en-GB" altLang="zh-CN" sz="2200" i="1" dirty="0">
              <a:solidFill>
                <a:srgbClr val="FFFFFF"/>
              </a:solidFill>
              <a:latin typeface="Arial" panose="020B0604020202020204" pitchFamily="34" charset="0"/>
              <a:ea typeface="宋体" panose="02010600030101010101" pitchFamily="2" charset="-122"/>
            </a:endParaRPr>
          </a:p>
          <a:p>
            <a:pPr defTabSz="828675" eaLnBrk="0" hangingPunct="0">
              <a:buClr>
                <a:srgbClr val="FFFFFF"/>
              </a:buClr>
              <a:buSzPct val="75000"/>
              <a:buFont typeface="Times New Roman" panose="02020603050405020304" pitchFamily="18"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endParaRPr lang="en-GB" altLang="zh-CN" sz="2500" i="1" dirty="0">
              <a:solidFill>
                <a:srgbClr val="FFFFFF"/>
              </a:solidFill>
              <a:latin typeface="Times" pitchFamily="16" charset="0"/>
              <a:ea typeface="宋体" panose="02010600030101010101" pitchFamily="2" charset="-122"/>
            </a:endParaRPr>
          </a:p>
          <a:p>
            <a:pPr defTabSz="828675" eaLnBrk="0" hangingPunct="0">
              <a:buClr>
                <a:srgbClr val="FFFFFF"/>
              </a:buClr>
              <a:buSzPct val="75000"/>
              <a:buFont typeface="Times New Roman" panose="02020603050405020304" pitchFamily="18"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zh-CN" altLang="en-GB" sz="2500" i="1" dirty="0">
                <a:solidFill>
                  <a:srgbClr val="FFFFFF"/>
                </a:solidFill>
                <a:latin typeface="Times" pitchFamily="16" charset="0"/>
                <a:ea typeface="宋体" panose="02010600030101010101" pitchFamily="2" charset="-122"/>
              </a:rPr>
              <a:t>1.</a:t>
            </a:r>
            <a:r>
              <a:rPr lang="zh-CN" altLang="en-GB" sz="2500" dirty="0">
                <a:solidFill>
                  <a:srgbClr val="FFFFFF"/>
                </a:solidFill>
                <a:latin typeface="Times" pitchFamily="16" charset="0"/>
                <a:ea typeface="宋体" panose="02010600030101010101" pitchFamily="2" charset="-122"/>
              </a:rPr>
              <a:t>  </a:t>
            </a:r>
            <a:r>
              <a:rPr lang="en-GB" altLang="zh-CN" sz="2500" dirty="0">
                <a:solidFill>
                  <a:srgbClr val="FFFFFF"/>
                </a:solidFill>
                <a:latin typeface="Times" pitchFamily="16" charset="0"/>
                <a:ea typeface="宋体" panose="02010600030101010101" pitchFamily="2" charset="-122"/>
              </a:rPr>
              <a:t>Make a random alignment of the sequences by picking a random position in each.</a:t>
            </a:r>
            <a:endParaRPr lang="en-GB" altLang="zh-CN" sz="2500" dirty="0">
              <a:solidFill>
                <a:srgbClr val="FFFFFF"/>
              </a:solidFill>
              <a:latin typeface="Times" pitchFamily="16" charset="0"/>
              <a:ea typeface="宋体" panose="02010600030101010101" pitchFamily="2" charset="-122"/>
            </a:endParaRPr>
          </a:p>
          <a:p>
            <a:pPr defTabSz="828675" eaLnBrk="0" hangingPunct="0">
              <a:buClr>
                <a:srgbClr val="FFFFFF"/>
              </a:buClr>
              <a:buSzPct val="64000"/>
              <a:buFont typeface="Times New Roman" panose="02020603050405020304" pitchFamily="18"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en-GB" altLang="zh-CN" sz="2500" i="1" dirty="0">
                <a:solidFill>
                  <a:srgbClr val="FFFFFF"/>
                </a:solidFill>
                <a:latin typeface="Times" pitchFamily="16" charset="0"/>
                <a:ea typeface="宋体" panose="02010600030101010101" pitchFamily="2" charset="-122"/>
              </a:rPr>
              <a:t>2.</a:t>
            </a:r>
            <a:r>
              <a:rPr lang="en-GB" altLang="zh-CN" sz="2500" dirty="0">
                <a:solidFill>
                  <a:srgbClr val="FFFFFF"/>
                </a:solidFill>
                <a:latin typeface="Times" pitchFamily="16" charset="0"/>
                <a:ea typeface="宋体" panose="02010600030101010101" pitchFamily="2" charset="-122"/>
              </a:rPr>
              <a:t>  Choose an arbitrary pattern width.</a:t>
            </a:r>
            <a:endParaRPr lang="en-GB" altLang="zh-CN" sz="2500" dirty="0">
              <a:solidFill>
                <a:srgbClr val="FFFFFF"/>
              </a:solidFill>
              <a:latin typeface="Times" pitchFamily="16" charset="0"/>
              <a:ea typeface="宋体" panose="02010600030101010101" pitchFamily="2" charset="-122"/>
            </a:endParaRPr>
          </a:p>
          <a:p>
            <a:pPr defTabSz="828675" eaLnBrk="0" hangingPunct="0">
              <a:buClr>
                <a:srgbClr val="FFFFFF"/>
              </a:buClr>
              <a:buSzPct val="64000"/>
              <a:buFont typeface="Times New Roman" panose="02020603050405020304" pitchFamily="18"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en-GB" altLang="zh-CN" sz="2500" i="1" dirty="0">
                <a:solidFill>
                  <a:srgbClr val="FFFFFF"/>
                </a:solidFill>
                <a:latin typeface="Times" pitchFamily="16" charset="0"/>
                <a:ea typeface="宋体" panose="02010600030101010101" pitchFamily="2" charset="-122"/>
              </a:rPr>
              <a:t>3.</a:t>
            </a:r>
            <a:r>
              <a:rPr lang="en-GB" altLang="zh-CN" sz="2500" dirty="0">
                <a:solidFill>
                  <a:srgbClr val="FFFFFF"/>
                </a:solidFill>
                <a:latin typeface="Times" pitchFamily="16" charset="0"/>
                <a:ea typeface="宋体" panose="02010600030101010101" pitchFamily="2" charset="-122"/>
              </a:rPr>
              <a:t>  Make a trial log odds scoring matrix.</a:t>
            </a:r>
            <a:endParaRPr lang="en-GB" altLang="zh-CN" sz="2500" dirty="0">
              <a:solidFill>
                <a:srgbClr val="FFFFFF"/>
              </a:solidFill>
              <a:latin typeface="Times" pitchFamily="16" charset="0"/>
              <a:ea typeface="宋体" panose="02010600030101010101" pitchFamily="2" charset="-122"/>
            </a:endParaRPr>
          </a:p>
        </p:txBody>
      </p:sp>
      <p:sp>
        <p:nvSpPr>
          <p:cNvPr id="64515" name="Line 4"/>
          <p:cNvSpPr/>
          <p:nvPr/>
        </p:nvSpPr>
        <p:spPr>
          <a:xfrm>
            <a:off x="2819400" y="4267200"/>
            <a:ext cx="2755900" cy="0"/>
          </a:xfrm>
          <a:prstGeom prst="line">
            <a:avLst/>
          </a:prstGeom>
          <a:ln w="146160" cap="flat" cmpd="sng">
            <a:solidFill>
              <a:srgbClr val="FFFFFF"/>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4516" name="Line 5"/>
          <p:cNvSpPr/>
          <p:nvPr/>
        </p:nvSpPr>
        <p:spPr>
          <a:xfrm>
            <a:off x="4343400" y="4495800"/>
            <a:ext cx="2754313" cy="0"/>
          </a:xfrm>
          <a:prstGeom prst="line">
            <a:avLst/>
          </a:prstGeom>
          <a:ln w="146160" cap="flat" cmpd="sng">
            <a:solidFill>
              <a:srgbClr val="FFFFFF"/>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4517" name="Line 7"/>
          <p:cNvSpPr/>
          <p:nvPr/>
        </p:nvSpPr>
        <p:spPr>
          <a:xfrm flipV="1">
            <a:off x="4343400" y="4724400"/>
            <a:ext cx="1514475" cy="4763"/>
          </a:xfrm>
          <a:prstGeom prst="line">
            <a:avLst/>
          </a:prstGeom>
          <a:ln w="146160" cap="flat" cmpd="sng">
            <a:solidFill>
              <a:srgbClr val="FFFFFF"/>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4518" name="Line 9"/>
          <p:cNvSpPr/>
          <p:nvPr/>
        </p:nvSpPr>
        <p:spPr>
          <a:xfrm>
            <a:off x="5849938" y="4975225"/>
            <a:ext cx="1311275" cy="625475"/>
          </a:xfrm>
          <a:prstGeom prst="line">
            <a:avLst/>
          </a:prstGeom>
          <a:ln w="146160" cap="flat" cmpd="sng">
            <a:solidFill>
              <a:srgbClr val="FFFFFF"/>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4519" name="Line 10"/>
          <p:cNvSpPr/>
          <p:nvPr/>
        </p:nvSpPr>
        <p:spPr>
          <a:xfrm flipH="1">
            <a:off x="5486400" y="3886200"/>
            <a:ext cx="0" cy="1828800"/>
          </a:xfrm>
          <a:prstGeom prst="line">
            <a:avLst/>
          </a:prstGeom>
          <a:ln w="109800" cap="flat" cmpd="sng">
            <a:solidFill>
              <a:srgbClr val="FFFFFF"/>
            </a:solidFill>
            <a:prstDash val="solid"/>
            <a:round/>
            <a:headEnd type="none" w="med" len="med"/>
            <a:tailEnd type="triangle" w="lg" len="lg"/>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4520" name="Line 11"/>
          <p:cNvSpPr/>
          <p:nvPr/>
        </p:nvSpPr>
        <p:spPr>
          <a:xfrm flipH="1">
            <a:off x="4648200" y="3886200"/>
            <a:ext cx="0" cy="1817688"/>
          </a:xfrm>
          <a:prstGeom prst="line">
            <a:avLst/>
          </a:prstGeom>
          <a:ln w="109800" cap="flat" cmpd="sng">
            <a:solidFill>
              <a:srgbClr val="FFFFFF"/>
            </a:solidFill>
            <a:prstDash val="solid"/>
            <a:round/>
            <a:headEnd type="none" w="med" len="med"/>
            <a:tailEnd type="triangle" w="lg" len="lg"/>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4521" name="Text Box 12"/>
          <p:cNvSpPr txBox="1"/>
          <p:nvPr/>
        </p:nvSpPr>
        <p:spPr>
          <a:xfrm>
            <a:off x="1504950" y="4692650"/>
            <a:ext cx="1163638" cy="931863"/>
          </a:xfrm>
          <a:prstGeom prst="rect">
            <a:avLst/>
          </a:prstGeom>
          <a:noFill/>
          <a:ln w="9525">
            <a:noFill/>
          </a:ln>
        </p:spPr>
        <p:txBody>
          <a:bodyPr wrap="none" lIns="0" tIns="0" rIns="0" bIns="0" anchor="t" anchorCtr="0">
            <a:spAutoFit/>
          </a:bodyPr>
          <a:p>
            <a:pPr defTabSz="828675" eaLnBrk="0" hangingPunct="0">
              <a:buClrTx/>
              <a:buSzPct val="45000"/>
              <a:buFont typeface="StarBats" charset="0"/>
              <a:tabLst>
                <a:tab pos="657225" algn="l"/>
              </a:tabLst>
            </a:pPr>
            <a:r>
              <a:rPr lang="en-GB" altLang="zh-CN" sz="2200" dirty="0">
                <a:solidFill>
                  <a:srgbClr val="FFFFFF"/>
                </a:solidFill>
                <a:latin typeface="Times" pitchFamily="16" charset="0"/>
                <a:ea typeface="宋体" panose="02010600030101010101" pitchFamily="2" charset="-122"/>
              </a:rPr>
              <a:t>Sequences</a:t>
            </a:r>
            <a:endParaRPr lang="en-GB" altLang="zh-CN" sz="2200" dirty="0">
              <a:solidFill>
                <a:srgbClr val="FFFFFF"/>
              </a:solidFill>
              <a:latin typeface="Times" pitchFamily="16" charset="0"/>
              <a:ea typeface="宋体" panose="02010600030101010101" pitchFamily="2" charset="-122"/>
            </a:endParaRPr>
          </a:p>
          <a:p>
            <a:pPr defTabSz="828675" eaLnBrk="0" hangingPunct="0">
              <a:buClrTx/>
              <a:buSzPct val="45000"/>
              <a:buFont typeface="StarBats" charset="0"/>
              <a:tabLst>
                <a:tab pos="657225" algn="l"/>
              </a:tabLst>
            </a:pPr>
            <a:r>
              <a:rPr lang="en-GB" altLang="zh-CN" sz="2200" dirty="0">
                <a:solidFill>
                  <a:srgbClr val="FFFFFF"/>
                </a:solidFill>
                <a:latin typeface="Times" pitchFamily="16" charset="0"/>
                <a:ea typeface="宋体" panose="02010600030101010101" pitchFamily="2" charset="-122"/>
              </a:rPr>
              <a:t>randomly</a:t>
            </a:r>
            <a:endParaRPr lang="en-GB" altLang="zh-CN" sz="2200" dirty="0">
              <a:solidFill>
                <a:srgbClr val="FFFFFF"/>
              </a:solidFill>
              <a:latin typeface="Times" pitchFamily="16" charset="0"/>
              <a:ea typeface="宋体" panose="02010600030101010101" pitchFamily="2" charset="-122"/>
            </a:endParaRPr>
          </a:p>
          <a:p>
            <a:pPr defTabSz="828675" eaLnBrk="0" hangingPunct="0">
              <a:buClrTx/>
              <a:buSzPct val="45000"/>
              <a:buFont typeface="StarBats" charset="0"/>
              <a:tabLst>
                <a:tab pos="657225" algn="l"/>
              </a:tabLst>
            </a:pPr>
            <a:r>
              <a:rPr lang="en-GB" altLang="zh-CN" sz="2200" dirty="0">
                <a:solidFill>
                  <a:srgbClr val="FFFFFF"/>
                </a:solidFill>
                <a:latin typeface="Times" pitchFamily="16" charset="0"/>
                <a:ea typeface="宋体" panose="02010600030101010101" pitchFamily="2" charset="-122"/>
              </a:rPr>
              <a:t>aligned</a:t>
            </a:r>
            <a:endParaRPr lang="en-GB" altLang="zh-CN" sz="2200" dirty="0">
              <a:solidFill>
                <a:srgbClr val="FFFFFF"/>
              </a:solidFill>
              <a:latin typeface="Times" pitchFamily="16" charset="0"/>
              <a:ea typeface="宋体" panose="02010600030101010101" pitchFamily="2" charset="-122"/>
            </a:endParaRPr>
          </a:p>
        </p:txBody>
      </p:sp>
      <p:sp>
        <p:nvSpPr>
          <p:cNvPr id="64522" name="Text Box 13"/>
          <p:cNvSpPr txBox="1"/>
          <p:nvPr/>
        </p:nvSpPr>
        <p:spPr>
          <a:xfrm>
            <a:off x="1519238" y="5943600"/>
            <a:ext cx="1316037" cy="309563"/>
          </a:xfrm>
          <a:prstGeom prst="rect">
            <a:avLst/>
          </a:prstGeom>
          <a:noFill/>
          <a:ln w="9525">
            <a:noFill/>
          </a:ln>
        </p:spPr>
        <p:txBody>
          <a:bodyPr wrap="none" lIns="0" tIns="0" rIns="0" bIns="0" anchor="t" anchorCtr="0">
            <a:spAutoFit/>
          </a:bodyPr>
          <a:p>
            <a:pPr defTabSz="828675" eaLnBrk="0" hangingPunct="0">
              <a:buClrTx/>
              <a:buSzPct val="45000"/>
              <a:buFont typeface="StarBats" charset="0"/>
              <a:tabLst>
                <a:tab pos="657225" algn="l"/>
                <a:tab pos="1313180" algn="l"/>
              </a:tabLst>
            </a:pPr>
            <a:r>
              <a:rPr lang="en-GB" altLang="zh-CN" sz="2200" dirty="0">
                <a:solidFill>
                  <a:srgbClr val="FFFFFF"/>
                </a:solidFill>
                <a:latin typeface="Times" pitchFamily="16" charset="0"/>
                <a:ea typeface="宋体" panose="02010600030101010101" pitchFamily="2" charset="-122"/>
              </a:rPr>
              <a:t>Trial PSSM</a:t>
            </a:r>
            <a:endParaRPr lang="en-GB" altLang="zh-CN" sz="2200" dirty="0">
              <a:solidFill>
                <a:srgbClr val="FFFFFF"/>
              </a:solidFill>
              <a:latin typeface="Times" pitchFamily="16" charset="0"/>
              <a:ea typeface="宋体" panose="02010600030101010101" pitchFamily="2" charset="-122"/>
            </a:endParaRPr>
          </a:p>
        </p:txBody>
      </p:sp>
      <p:sp>
        <p:nvSpPr>
          <p:cNvPr id="64523" name="AutoShape 14"/>
          <p:cNvSpPr/>
          <p:nvPr/>
        </p:nvSpPr>
        <p:spPr>
          <a:xfrm>
            <a:off x="4191000" y="5715000"/>
            <a:ext cx="1890713" cy="876300"/>
          </a:xfrm>
          <a:prstGeom prst="roundRect">
            <a:avLst>
              <a:gd name="adj" fmla="val 162"/>
            </a:avLst>
          </a:prstGeom>
          <a:solidFill>
            <a:srgbClr val="FFFFFF"/>
          </a:solidFill>
          <a:ln w="9525" cap="flat" cmpd="sng">
            <a:solidFill>
              <a:srgbClr val="000000"/>
            </a:solidFill>
            <a:prstDash val="solid"/>
            <a:round/>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64524" name="Line 15"/>
          <p:cNvSpPr/>
          <p:nvPr/>
        </p:nvSpPr>
        <p:spPr>
          <a:xfrm flipV="1">
            <a:off x="4343400" y="4953000"/>
            <a:ext cx="1514475" cy="4763"/>
          </a:xfrm>
          <a:prstGeom prst="line">
            <a:avLst/>
          </a:prstGeom>
          <a:ln w="146160" cap="flat" cmpd="sng">
            <a:solidFill>
              <a:srgbClr val="FFFFFF"/>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4525" name="Line 16"/>
          <p:cNvSpPr/>
          <p:nvPr/>
        </p:nvSpPr>
        <p:spPr>
          <a:xfrm flipV="1">
            <a:off x="4267200" y="4038600"/>
            <a:ext cx="1514475" cy="4763"/>
          </a:xfrm>
          <a:prstGeom prst="line">
            <a:avLst/>
          </a:prstGeom>
          <a:ln w="146160" cap="flat" cmpd="sng">
            <a:solidFill>
              <a:srgbClr val="FFFFFF"/>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Text Box 3"/>
          <p:cNvSpPr txBox="1"/>
          <p:nvPr/>
        </p:nvSpPr>
        <p:spPr>
          <a:xfrm>
            <a:off x="228600" y="1143000"/>
            <a:ext cx="6400800" cy="381000"/>
          </a:xfrm>
          <a:prstGeom prst="rect">
            <a:avLst/>
          </a:prstGeom>
          <a:noFill/>
          <a:ln w="9525">
            <a:noFill/>
          </a:ln>
        </p:spPr>
        <p:txBody>
          <a:bodyPr lIns="0" tIns="0" rIns="0" bIns="0" anchor="t" anchorCtr="0">
            <a:spAutoFit/>
          </a:bodyPr>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 pos="8536305" algn="l"/>
              </a:tabLst>
            </a:pPr>
            <a:r>
              <a:rPr lang="zh-CN" altLang="en-GB" sz="2500" i="1" dirty="0">
                <a:solidFill>
                  <a:srgbClr val="FFFFFF"/>
                </a:solidFill>
                <a:latin typeface="Times" pitchFamily="16" charset="0"/>
                <a:ea typeface="宋体" panose="02010600030101010101" pitchFamily="2" charset="-122"/>
              </a:rPr>
              <a:t>4.</a:t>
            </a:r>
            <a:r>
              <a:rPr lang="zh-CN" altLang="en-GB" sz="2500" dirty="0">
                <a:solidFill>
                  <a:srgbClr val="FFFFFF"/>
                </a:solidFill>
                <a:latin typeface="Times" pitchFamily="16" charset="0"/>
                <a:ea typeface="宋体" panose="02010600030101010101" pitchFamily="2" charset="-122"/>
              </a:rPr>
              <a:t>  </a:t>
            </a:r>
            <a:r>
              <a:rPr lang="en-GB" altLang="zh-CN" sz="2500" dirty="0">
                <a:solidFill>
                  <a:srgbClr val="FFFFFF"/>
                </a:solidFill>
                <a:latin typeface="Times" pitchFamily="16" charset="0"/>
                <a:ea typeface="宋体" panose="02010600030101010101" pitchFamily="2" charset="-122"/>
              </a:rPr>
              <a:t>Slide the trial PSSM along each sequence</a:t>
            </a:r>
            <a:endParaRPr lang="en-GB" altLang="zh-CN" sz="2500" dirty="0">
              <a:solidFill>
                <a:srgbClr val="FFFFFF"/>
              </a:solidFill>
              <a:latin typeface="Times" pitchFamily="16" charset="0"/>
              <a:ea typeface="宋体" panose="02010600030101010101" pitchFamily="2" charset="-122"/>
            </a:endParaRPr>
          </a:p>
        </p:txBody>
      </p:sp>
      <p:sp>
        <p:nvSpPr>
          <p:cNvPr id="66562" name="AutoShape 4"/>
          <p:cNvSpPr/>
          <p:nvPr/>
        </p:nvSpPr>
        <p:spPr>
          <a:xfrm>
            <a:off x="1789113" y="2160588"/>
            <a:ext cx="1890712" cy="876300"/>
          </a:xfrm>
          <a:prstGeom prst="roundRect">
            <a:avLst>
              <a:gd name="adj" fmla="val 162"/>
            </a:avLst>
          </a:prstGeom>
          <a:solidFill>
            <a:srgbClr val="FFFFFF"/>
          </a:solidFill>
          <a:ln w="9525" cap="flat" cmpd="sng">
            <a:solidFill>
              <a:srgbClr val="000000"/>
            </a:solidFill>
            <a:prstDash val="solid"/>
            <a:round/>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66563" name="Line 5"/>
          <p:cNvSpPr/>
          <p:nvPr/>
        </p:nvSpPr>
        <p:spPr>
          <a:xfrm>
            <a:off x="1114425" y="1987550"/>
            <a:ext cx="4560888" cy="7938"/>
          </a:xfrm>
          <a:prstGeom prst="line">
            <a:avLst/>
          </a:prstGeom>
          <a:ln w="146160" cap="flat" cmpd="sng">
            <a:solidFill>
              <a:srgbClr val="FFFFFF"/>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6564" name="Line 6"/>
          <p:cNvSpPr/>
          <p:nvPr/>
        </p:nvSpPr>
        <p:spPr>
          <a:xfrm>
            <a:off x="3768725" y="2547938"/>
            <a:ext cx="1490663" cy="0"/>
          </a:xfrm>
          <a:prstGeom prst="line">
            <a:avLst/>
          </a:prstGeom>
          <a:ln w="73080" cap="flat" cmpd="sng">
            <a:solidFill>
              <a:srgbClr val="FFFFFF"/>
            </a:solidFill>
            <a:prstDash val="solid"/>
            <a:round/>
            <a:headEnd type="none" w="med" len="med"/>
            <a:tailEnd type="triangle" w="lg" len="lg"/>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6565" name="Text Box 7"/>
          <p:cNvSpPr txBox="1"/>
          <p:nvPr/>
        </p:nvSpPr>
        <p:spPr>
          <a:xfrm>
            <a:off x="217488" y="3221038"/>
            <a:ext cx="8639175" cy="3048000"/>
          </a:xfrm>
          <a:prstGeom prst="rect">
            <a:avLst/>
          </a:prstGeom>
          <a:noFill/>
          <a:ln w="9525">
            <a:noFill/>
          </a:ln>
        </p:spPr>
        <p:txBody>
          <a:bodyPr lIns="0" tIns="0" rIns="0" bIns="0" anchor="t" anchorCtr="0">
            <a:spAutoFit/>
          </a:bodyPr>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Lst>
            </a:pPr>
            <a:r>
              <a:rPr lang="zh-CN" altLang="en-GB" sz="2500" i="1" dirty="0">
                <a:solidFill>
                  <a:srgbClr val="FFFFFF"/>
                </a:solidFill>
                <a:latin typeface="Times" pitchFamily="16" charset="0"/>
                <a:ea typeface="宋体" panose="02010600030101010101" pitchFamily="2" charset="-122"/>
              </a:rPr>
              <a:t>5.  </a:t>
            </a:r>
            <a:r>
              <a:rPr lang="en-GB" altLang="zh-CN" sz="2500" i="1" dirty="0">
                <a:solidFill>
                  <a:srgbClr val="FFFFFF"/>
                </a:solidFill>
                <a:latin typeface="Times" pitchFamily="16" charset="0"/>
                <a:ea typeface="宋体" panose="02010600030101010101" pitchFamily="2" charset="-122"/>
              </a:rPr>
              <a:t>Measure </a:t>
            </a:r>
            <a:r>
              <a:rPr lang="en-GB" altLang="zh-CN" sz="2500" dirty="0">
                <a:solidFill>
                  <a:srgbClr val="FF9900"/>
                </a:solidFill>
                <a:latin typeface="Times" pitchFamily="16" charset="0"/>
                <a:ea typeface="宋体" panose="02010600030101010101" pitchFamily="2" charset="-122"/>
              </a:rPr>
              <a:t>odds</a:t>
            </a:r>
            <a:r>
              <a:rPr lang="en-GB" altLang="zh-CN" sz="2500" dirty="0">
                <a:solidFill>
                  <a:srgbClr val="FFFFFF"/>
                </a:solidFill>
                <a:latin typeface="Times" pitchFamily="16" charset="0"/>
                <a:ea typeface="宋体" panose="02010600030101010101" pitchFamily="2" charset="-122"/>
              </a:rPr>
              <a:t> of matching each sequence position.</a:t>
            </a:r>
            <a:endParaRPr lang="en-GB" altLang="zh-CN" sz="2500" dirty="0">
              <a:solidFill>
                <a:srgbClr val="FFFFFF"/>
              </a:solidFill>
              <a:latin typeface="Times" pitchFamily="16" charset="0"/>
              <a:ea typeface="宋体" panose="02010600030101010101" pitchFamily="2" charset="-122"/>
            </a:endParaRPr>
          </a:p>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Lst>
            </a:pPr>
            <a:r>
              <a:rPr lang="en-GB" altLang="zh-CN" sz="2500" i="1" dirty="0">
                <a:solidFill>
                  <a:srgbClr val="FFFFFF"/>
                </a:solidFill>
                <a:latin typeface="Times" pitchFamily="16" charset="0"/>
                <a:ea typeface="宋体" panose="02010600030101010101" pitchFamily="2" charset="-122"/>
              </a:rPr>
              <a:t>......100/1  1/25  33/1 1/3 ......</a:t>
            </a:r>
            <a:endParaRPr lang="en-GB" altLang="zh-CN" sz="2500" i="1" dirty="0">
              <a:solidFill>
                <a:srgbClr val="FFFFFF"/>
              </a:solidFill>
              <a:latin typeface="Times" pitchFamily="16" charset="0"/>
              <a:ea typeface="宋体" panose="02010600030101010101" pitchFamily="2" charset="-122"/>
            </a:endParaRPr>
          </a:p>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Lst>
            </a:pPr>
            <a:endParaRPr lang="en-GB" altLang="zh-CN" sz="2500" dirty="0">
              <a:solidFill>
                <a:srgbClr val="FFFFFF"/>
              </a:solidFill>
              <a:latin typeface="Times" pitchFamily="16" charset="0"/>
              <a:ea typeface="宋体" panose="02010600030101010101" pitchFamily="2" charset="-122"/>
            </a:endParaRPr>
          </a:p>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Lst>
            </a:pPr>
            <a:r>
              <a:rPr lang="en-GB" altLang="zh-CN" sz="2500" i="1" dirty="0">
                <a:solidFill>
                  <a:srgbClr val="FFFFFF"/>
                </a:solidFill>
                <a:latin typeface="Times" pitchFamily="16" charset="0"/>
                <a:ea typeface="宋体" panose="02010600030101010101" pitchFamily="2" charset="-122"/>
              </a:rPr>
              <a:t>6. </a:t>
            </a:r>
            <a:r>
              <a:rPr lang="en-GB" altLang="zh-CN" sz="2500" dirty="0">
                <a:solidFill>
                  <a:srgbClr val="FF9900"/>
                </a:solidFill>
                <a:latin typeface="Times" pitchFamily="16" charset="0"/>
                <a:ea typeface="宋体" panose="02010600030101010101" pitchFamily="2" charset="-122"/>
              </a:rPr>
              <a:t>Sum</a:t>
            </a:r>
            <a:r>
              <a:rPr lang="en-GB" altLang="zh-CN" sz="2500" dirty="0">
                <a:solidFill>
                  <a:srgbClr val="FFFFFF"/>
                </a:solidFill>
                <a:latin typeface="Times" pitchFamily="16" charset="0"/>
                <a:ea typeface="宋体" panose="02010600030101010101" pitchFamily="2" charset="-122"/>
              </a:rPr>
              <a:t> the odds scores e.g. 5000 and then </a:t>
            </a:r>
            <a:r>
              <a:rPr lang="en-GB" altLang="zh-CN" sz="2500" dirty="0">
                <a:solidFill>
                  <a:srgbClr val="FF9900"/>
                </a:solidFill>
                <a:latin typeface="Times" pitchFamily="16" charset="0"/>
                <a:ea typeface="宋体" panose="02010600030101010101" pitchFamily="2" charset="-122"/>
              </a:rPr>
              <a:t>calculate</a:t>
            </a:r>
            <a:r>
              <a:rPr lang="en-GB" altLang="zh-CN" sz="2500" dirty="0">
                <a:solidFill>
                  <a:srgbClr val="FF0000"/>
                </a:solidFill>
                <a:latin typeface="Times" pitchFamily="16" charset="0"/>
                <a:ea typeface="宋体" panose="02010600030101010101" pitchFamily="2" charset="-122"/>
              </a:rPr>
              <a:t> </a:t>
            </a:r>
            <a:r>
              <a:rPr lang="en-GB" altLang="zh-CN" sz="2500" dirty="0">
                <a:solidFill>
                  <a:schemeClr val="tx2"/>
                </a:solidFill>
                <a:latin typeface="Times" pitchFamily="16" charset="0"/>
                <a:ea typeface="宋体" panose="02010600030101010101" pitchFamily="2" charset="-122"/>
              </a:rPr>
              <a:t>the</a:t>
            </a:r>
            <a:r>
              <a:rPr lang="en-GB" altLang="zh-CN" sz="2500" dirty="0">
                <a:solidFill>
                  <a:srgbClr val="FF0000"/>
                </a:solidFill>
                <a:latin typeface="Times" pitchFamily="16" charset="0"/>
                <a:ea typeface="宋体" panose="02010600030101010101" pitchFamily="2" charset="-122"/>
              </a:rPr>
              <a:t> </a:t>
            </a:r>
            <a:r>
              <a:rPr lang="en-GB" altLang="zh-CN" sz="2500" dirty="0">
                <a:solidFill>
                  <a:srgbClr val="FF9900"/>
                </a:solidFill>
                <a:latin typeface="Times" pitchFamily="16" charset="0"/>
                <a:ea typeface="宋体" panose="02010600030101010101" pitchFamily="2" charset="-122"/>
              </a:rPr>
              <a:t>probability</a:t>
            </a:r>
            <a:r>
              <a:rPr lang="en-GB" altLang="zh-CN" sz="2500" dirty="0">
                <a:solidFill>
                  <a:srgbClr val="FFFFFF"/>
                </a:solidFill>
                <a:latin typeface="Times" pitchFamily="16" charset="0"/>
                <a:ea typeface="宋体" panose="02010600030101010101" pitchFamily="2" charset="-122"/>
              </a:rPr>
              <a:t> that trial PSSM matches each position</a:t>
            </a:r>
            <a:endParaRPr lang="en-GB" altLang="zh-CN" sz="2500" dirty="0">
              <a:solidFill>
                <a:srgbClr val="FFFFFF"/>
              </a:solidFill>
              <a:latin typeface="Times" pitchFamily="16" charset="0"/>
              <a:ea typeface="宋体" panose="02010600030101010101" pitchFamily="2" charset="-122"/>
            </a:endParaRPr>
          </a:p>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Lst>
            </a:pPr>
            <a:r>
              <a:rPr lang="en-GB" altLang="zh-CN" sz="2500" dirty="0">
                <a:solidFill>
                  <a:srgbClr val="FFFFFF"/>
                </a:solidFill>
                <a:latin typeface="Times" pitchFamily="16" charset="0"/>
                <a:ea typeface="宋体" panose="02010600030101010101" pitchFamily="2" charset="-122"/>
              </a:rPr>
              <a:t>e.g. 100/5000 (0.02)  0.04/5000 33/5000 1/15000...</a:t>
            </a:r>
            <a:endParaRPr lang="en-GB" altLang="zh-CN" sz="2500" dirty="0">
              <a:solidFill>
                <a:srgbClr val="FFFFFF"/>
              </a:solidFill>
              <a:latin typeface="Times" pitchFamily="16" charset="0"/>
              <a:ea typeface="宋体" panose="02010600030101010101" pitchFamily="2" charset="-122"/>
            </a:endParaRPr>
          </a:p>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Lst>
            </a:pPr>
            <a:endParaRPr lang="en-GB" altLang="zh-CN" sz="2500" dirty="0">
              <a:solidFill>
                <a:srgbClr val="FFFFFF"/>
              </a:solidFill>
              <a:latin typeface="Times" pitchFamily="16" charset="0"/>
              <a:ea typeface="宋体" panose="02010600030101010101" pitchFamily="2" charset="-122"/>
            </a:endParaRPr>
          </a:p>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Lst>
            </a:pPr>
            <a:r>
              <a:rPr lang="en-GB" altLang="zh-CN" sz="2500" i="1" dirty="0">
                <a:solidFill>
                  <a:srgbClr val="FFFFFF"/>
                </a:solidFill>
                <a:latin typeface="Times" pitchFamily="16" charset="0"/>
                <a:ea typeface="宋体" panose="02010600030101010101" pitchFamily="2" charset="-122"/>
              </a:rPr>
              <a:t>7.  Repeat </a:t>
            </a:r>
            <a:r>
              <a:rPr lang="en-GB" altLang="zh-CN" sz="2500" dirty="0">
                <a:solidFill>
                  <a:srgbClr val="FFFFFF"/>
                </a:solidFill>
                <a:latin typeface="Times" pitchFamily="16" charset="0"/>
                <a:ea typeface="宋体" panose="02010600030101010101" pitchFamily="2" charset="-122"/>
              </a:rPr>
              <a:t>for all of the sequences</a:t>
            </a:r>
            <a:r>
              <a:rPr lang="en-GB" altLang="zh-CN" sz="2500" i="1" dirty="0">
                <a:solidFill>
                  <a:srgbClr val="FFFFFF"/>
                </a:solidFill>
                <a:latin typeface="Times" pitchFamily="16" charset="0"/>
                <a:ea typeface="宋体" panose="02010600030101010101" pitchFamily="2" charset="-122"/>
              </a:rPr>
              <a:t>.</a:t>
            </a:r>
            <a:endParaRPr lang="en-GB" altLang="zh-CN" sz="2500" i="1" dirty="0">
              <a:solidFill>
                <a:srgbClr val="FFFFFF"/>
              </a:solidFill>
              <a:latin typeface="Times" pitchFamily="16"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Text Box 3"/>
          <p:cNvSpPr txBox="1"/>
          <p:nvPr/>
        </p:nvSpPr>
        <p:spPr>
          <a:xfrm>
            <a:off x="304800" y="990600"/>
            <a:ext cx="7878763" cy="3810000"/>
          </a:xfrm>
          <a:prstGeom prst="rect">
            <a:avLst/>
          </a:prstGeom>
          <a:noFill/>
          <a:ln w="9525">
            <a:noFill/>
          </a:ln>
        </p:spPr>
        <p:txBody>
          <a:bodyPr lIns="0" tIns="0" rIns="0" bIns="0" anchor="t" anchorCtr="0">
            <a:spAutoFit/>
          </a:bodyPr>
          <a:p>
            <a:pPr marL="414655" indent="-414655" defTabSz="828675" eaLnBrk="0" hangingPunct="0">
              <a:buClr>
                <a:schemeClr val="tx1"/>
              </a:buClr>
              <a:buSzPct val="3800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zh-CN" altLang="en-GB" sz="2500" i="1" dirty="0">
                <a:solidFill>
                  <a:srgbClr val="FFFFFF"/>
                </a:solidFill>
                <a:latin typeface="Times" pitchFamily="16" charset="0"/>
                <a:ea typeface="宋体" panose="02010600030101010101" pitchFamily="2" charset="-122"/>
              </a:rPr>
              <a:t>8</a:t>
            </a:r>
            <a:r>
              <a:rPr lang="zh-CN" altLang="en-GB" sz="2500" dirty="0">
                <a:solidFill>
                  <a:srgbClr val="FFFFFF"/>
                </a:solidFill>
                <a:latin typeface="Times" pitchFamily="16" charset="0"/>
                <a:ea typeface="宋体" panose="02010600030101010101" pitchFamily="2" charset="-122"/>
              </a:rPr>
              <a:t>.  </a:t>
            </a:r>
            <a:r>
              <a:rPr lang="en-GB" altLang="zh-CN" sz="2500" dirty="0">
                <a:solidFill>
                  <a:srgbClr val="FFFFFF"/>
                </a:solidFill>
                <a:latin typeface="Times" pitchFamily="16" charset="0"/>
                <a:ea typeface="宋体" panose="02010600030101010101" pitchFamily="2" charset="-122"/>
              </a:rPr>
              <a:t>Update the table with the information found from scanning the sequences (maximization step).</a:t>
            </a:r>
            <a:endParaRPr lang="en-GB" altLang="zh-CN" sz="2500" dirty="0">
              <a:solidFill>
                <a:srgbClr val="FFFFFF"/>
              </a:solidFill>
              <a:latin typeface="Times" pitchFamily="16" charset="0"/>
              <a:ea typeface="宋体" panose="02010600030101010101" pitchFamily="2" charset="-122"/>
            </a:endParaRPr>
          </a:p>
          <a:p>
            <a:pPr marL="414655" indent="-414655"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endParaRPr lang="en-GB" altLang="zh-CN" sz="2500" dirty="0">
              <a:solidFill>
                <a:srgbClr val="FFFFFF"/>
              </a:solidFill>
              <a:latin typeface="Times" pitchFamily="16" charset="0"/>
              <a:ea typeface="宋体" panose="02010600030101010101" pitchFamily="2" charset="-122"/>
            </a:endParaRPr>
          </a:p>
          <a:p>
            <a:pPr marL="414655" indent="-414655"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en-GB" altLang="zh-CN" sz="2200" dirty="0">
                <a:solidFill>
                  <a:srgbClr val="FFFFFF"/>
                </a:solidFill>
                <a:latin typeface="Times" pitchFamily="16" charset="0"/>
                <a:ea typeface="宋体" panose="02010600030101010101" pitchFamily="2" charset="-122"/>
              </a:rPr>
              <a:t>e.g.   </a:t>
            </a:r>
            <a:r>
              <a:rPr lang="en-GB" altLang="zh-CN" sz="2500" dirty="0">
                <a:solidFill>
                  <a:srgbClr val="FFFFFF"/>
                </a:solidFill>
                <a:latin typeface="Times" pitchFamily="16" charset="0"/>
                <a:ea typeface="宋体" panose="02010600030101010101" pitchFamily="2" charset="-122"/>
              </a:rPr>
              <a:t>suppose that ….</a:t>
            </a:r>
            <a:endParaRPr lang="en-GB" altLang="zh-CN" sz="2500" dirty="0">
              <a:solidFill>
                <a:srgbClr val="FFFFFF"/>
              </a:solidFill>
              <a:latin typeface="Times" pitchFamily="16" charset="0"/>
              <a:ea typeface="宋体" panose="02010600030101010101" pitchFamily="2" charset="-122"/>
            </a:endParaRPr>
          </a:p>
          <a:p>
            <a:pPr marL="414655" indent="-414655"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en-GB" altLang="zh-CN" sz="2500" dirty="0">
                <a:solidFill>
                  <a:srgbClr val="FFFFFF"/>
                </a:solidFill>
                <a:latin typeface="Times" pitchFamily="16" charset="0"/>
                <a:ea typeface="宋体" panose="02010600030101010101" pitchFamily="2" charset="-122"/>
              </a:rPr>
              <a:t>- there are 100 A's in the first column of the original trial alignment</a:t>
            </a:r>
            <a:endParaRPr lang="en-GB" altLang="zh-CN" sz="2500" dirty="0">
              <a:solidFill>
                <a:srgbClr val="FFFFFF"/>
              </a:solidFill>
              <a:latin typeface="Times" pitchFamily="16" charset="0"/>
              <a:ea typeface="宋体" panose="02010600030101010101" pitchFamily="2" charset="-122"/>
            </a:endParaRPr>
          </a:p>
          <a:p>
            <a:pPr marL="414655" indent="-414655"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en-GB" altLang="zh-CN" sz="2500" dirty="0">
                <a:solidFill>
                  <a:srgbClr val="FFFFFF"/>
                </a:solidFill>
                <a:latin typeface="Times" pitchFamily="16" charset="0"/>
                <a:ea typeface="宋体" panose="02010600030101010101" pitchFamily="2" charset="-122"/>
              </a:rPr>
              <a:t>- that a match to sequence 1 was found with a P = 0.1</a:t>
            </a:r>
            <a:endParaRPr lang="en-GB" altLang="zh-CN" sz="2500" dirty="0">
              <a:solidFill>
                <a:srgbClr val="FFFFFF"/>
              </a:solidFill>
              <a:latin typeface="Times" pitchFamily="16" charset="0"/>
              <a:ea typeface="宋体" panose="02010600030101010101" pitchFamily="2" charset="-122"/>
            </a:endParaRPr>
          </a:p>
          <a:p>
            <a:pPr marL="414655" indent="-414655"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r>
              <a:rPr lang="en-GB" altLang="zh-CN" sz="2500" dirty="0">
                <a:solidFill>
                  <a:srgbClr val="FFFFFF"/>
                </a:solidFill>
                <a:latin typeface="Times" pitchFamily="16" charset="0"/>
                <a:ea typeface="宋体" panose="02010600030101010101" pitchFamily="2" charset="-122"/>
              </a:rPr>
              <a:t>- that there was an A in the sequence at position 1</a:t>
            </a:r>
            <a:endParaRPr lang="en-GB" altLang="zh-CN" sz="2500" dirty="0">
              <a:solidFill>
                <a:srgbClr val="FFFFFF"/>
              </a:solidFill>
              <a:latin typeface="Times" pitchFamily="16" charset="0"/>
              <a:ea typeface="宋体" panose="02010600030101010101" pitchFamily="2" charset="-122"/>
            </a:endParaRPr>
          </a:p>
          <a:p>
            <a:pPr marL="414655" indent="-414655"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endParaRPr lang="en-GB" altLang="zh-CN" sz="2500" dirty="0">
              <a:solidFill>
                <a:srgbClr val="FFFFFF"/>
              </a:solidFill>
              <a:latin typeface="Times" pitchFamily="16" charset="0"/>
              <a:ea typeface="宋体" panose="02010600030101010101" pitchFamily="2" charset="-122"/>
            </a:endParaRPr>
          </a:p>
          <a:p>
            <a:pPr marL="414655" indent="-414655"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endParaRPr lang="zh-CN" altLang="en-GB" sz="2500" dirty="0">
              <a:solidFill>
                <a:srgbClr val="FFFFFF"/>
              </a:solidFill>
              <a:latin typeface="Times" pitchFamily="16" charset="0"/>
              <a:ea typeface="宋体" panose="02010600030101010101" pitchFamily="2" charset="-122"/>
            </a:endParaRPr>
          </a:p>
        </p:txBody>
      </p:sp>
      <p:sp>
        <p:nvSpPr>
          <p:cNvPr id="68610" name="AutoShape 4"/>
          <p:cNvSpPr/>
          <p:nvPr/>
        </p:nvSpPr>
        <p:spPr>
          <a:xfrm>
            <a:off x="2582863" y="5080000"/>
            <a:ext cx="1890712" cy="876300"/>
          </a:xfrm>
          <a:prstGeom prst="roundRect">
            <a:avLst>
              <a:gd name="adj" fmla="val 162"/>
            </a:avLst>
          </a:prstGeom>
          <a:solidFill>
            <a:srgbClr val="FFFFFF"/>
          </a:solidFill>
          <a:ln w="9525" cap="flat" cmpd="sng">
            <a:solidFill>
              <a:srgbClr val="000000"/>
            </a:solidFill>
            <a:prstDash val="solid"/>
            <a:round/>
            <a:headEnd type="none" w="med" len="med"/>
            <a:tailEnd type="none" w="med" len="med"/>
          </a:ln>
        </p:spPr>
        <p:txBody>
          <a:bodyPr wrap="none" anchor="ctr" anchorCtr="0"/>
          <a:p>
            <a:endParaRPr lang="zh-CN" altLang="en-US" dirty="0">
              <a:latin typeface="Times New Roman" panose="02020603050405020304" pitchFamily="18" charset="0"/>
              <a:ea typeface="宋体" panose="02010600030101010101" pitchFamily="2" charset="-122"/>
            </a:endParaRPr>
          </a:p>
        </p:txBody>
      </p:sp>
      <p:sp>
        <p:nvSpPr>
          <p:cNvPr id="68611" name="Line 5"/>
          <p:cNvSpPr/>
          <p:nvPr/>
        </p:nvSpPr>
        <p:spPr>
          <a:xfrm>
            <a:off x="1752600" y="4648200"/>
            <a:ext cx="4559300" cy="9525"/>
          </a:xfrm>
          <a:prstGeom prst="line">
            <a:avLst/>
          </a:prstGeom>
          <a:ln w="146160" cap="flat" cmpd="sng">
            <a:solidFill>
              <a:srgbClr val="FFFFFF"/>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8612" name="Text Box 6"/>
          <p:cNvSpPr txBox="1"/>
          <p:nvPr/>
        </p:nvSpPr>
        <p:spPr>
          <a:xfrm>
            <a:off x="2390775" y="6078538"/>
            <a:ext cx="841375" cy="331787"/>
          </a:xfrm>
          <a:prstGeom prst="rect">
            <a:avLst/>
          </a:prstGeom>
          <a:noFill/>
          <a:ln w="9525">
            <a:noFill/>
          </a:ln>
        </p:spPr>
        <p:txBody>
          <a:bodyPr wrap="none" lIns="0" tIns="0" rIns="0" bIns="0" anchor="t" anchorCtr="0">
            <a:spAutoFit/>
          </a:bodyPr>
          <a:p>
            <a:pPr defTabSz="828675" eaLnBrk="0" hangingPunct="0">
              <a:buClrTx/>
              <a:buSzPct val="45000"/>
              <a:buFont typeface="StarBats" charset="0"/>
              <a:tabLst>
                <a:tab pos="657225" algn="l"/>
              </a:tabLst>
            </a:pPr>
            <a:r>
              <a:rPr lang="zh-CN" altLang="en-GB" sz="2200" dirty="0">
                <a:solidFill>
                  <a:srgbClr val="FFFFFF"/>
                </a:solidFill>
                <a:latin typeface="Times" pitchFamily="16" charset="0"/>
                <a:ea typeface="宋体" panose="02010600030101010101" pitchFamily="2" charset="-122"/>
              </a:rPr>
              <a:t>100 </a:t>
            </a:r>
            <a:r>
              <a:rPr lang="en-GB" altLang="zh-CN" sz="2200" dirty="0">
                <a:solidFill>
                  <a:srgbClr val="FFFFFF"/>
                </a:solidFill>
                <a:latin typeface="Times" pitchFamily="16" charset="0"/>
                <a:ea typeface="宋体" panose="02010600030101010101" pitchFamily="2" charset="-122"/>
              </a:rPr>
              <a:t>A's</a:t>
            </a:r>
            <a:endParaRPr lang="en-GB" altLang="zh-CN" sz="2200" dirty="0">
              <a:solidFill>
                <a:srgbClr val="FFFFFF"/>
              </a:solidFill>
              <a:latin typeface="Times" pitchFamily="16" charset="0"/>
              <a:ea typeface="宋体" panose="02010600030101010101" pitchFamily="2" charset="-122"/>
            </a:endParaRPr>
          </a:p>
        </p:txBody>
      </p:sp>
      <p:sp>
        <p:nvSpPr>
          <p:cNvPr id="68613" name="Line 7"/>
          <p:cNvSpPr/>
          <p:nvPr/>
        </p:nvSpPr>
        <p:spPr>
          <a:xfrm>
            <a:off x="2794000" y="5541963"/>
            <a:ext cx="0" cy="536575"/>
          </a:xfrm>
          <a:prstGeom prst="line">
            <a:avLst/>
          </a:prstGeom>
          <a:ln w="9525" cap="flat" cmpd="sng">
            <a:solidFill>
              <a:srgbClr val="000000"/>
            </a:solidFill>
            <a:prstDash val="solid"/>
            <a:round/>
            <a:headEnd type="none" w="med" len="med"/>
            <a:tailEnd type="triangle" w="lg" len="lg"/>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8614" name="Text Box 8"/>
          <p:cNvSpPr txBox="1"/>
          <p:nvPr/>
        </p:nvSpPr>
        <p:spPr>
          <a:xfrm>
            <a:off x="2663825" y="4254500"/>
            <a:ext cx="290513" cy="330200"/>
          </a:xfrm>
          <a:prstGeom prst="rect">
            <a:avLst/>
          </a:prstGeom>
          <a:noFill/>
          <a:ln w="9525">
            <a:noFill/>
          </a:ln>
        </p:spPr>
        <p:txBody>
          <a:bodyPr lIns="0" tIns="0" rIns="0" bIns="0" anchor="t" anchorCtr="0">
            <a:spAutoFit/>
          </a:bodyPr>
          <a:p>
            <a:pPr defTabSz="828675" eaLnBrk="0" hangingPunct="0">
              <a:buClrTx/>
              <a:buSzPct val="45000"/>
              <a:buFont typeface="StarBats" charset="0"/>
            </a:pPr>
            <a:r>
              <a:rPr lang="en-GB" altLang="zh-CN" sz="2200" b="1" i="1" dirty="0">
                <a:solidFill>
                  <a:srgbClr val="FFFFFF"/>
                </a:solidFill>
                <a:latin typeface="Times" pitchFamily="16" charset="0"/>
                <a:ea typeface="宋体" panose="02010600030101010101" pitchFamily="2" charset="-122"/>
              </a:rPr>
              <a:t>A</a:t>
            </a:r>
            <a:endParaRPr lang="en-GB" altLang="zh-CN" sz="2200" b="1" i="1" dirty="0">
              <a:solidFill>
                <a:srgbClr val="FFFFFF"/>
              </a:solidFill>
              <a:latin typeface="Times" pitchFamily="16" charset="0"/>
              <a:ea typeface="宋体" panose="02010600030101010101" pitchFamily="2" charset="-122"/>
            </a:endParaRPr>
          </a:p>
        </p:txBody>
      </p:sp>
      <p:sp>
        <p:nvSpPr>
          <p:cNvPr id="68615" name="Line 9"/>
          <p:cNvSpPr/>
          <p:nvPr/>
        </p:nvSpPr>
        <p:spPr>
          <a:xfrm flipH="1">
            <a:off x="2819400" y="4648200"/>
            <a:ext cx="14288" cy="387350"/>
          </a:xfrm>
          <a:prstGeom prst="line">
            <a:avLst/>
          </a:prstGeom>
          <a:ln w="9525" cap="flat" cmpd="sng">
            <a:solidFill>
              <a:srgbClr val="000000"/>
            </a:solidFill>
            <a:prstDash val="solid"/>
            <a:round/>
            <a:headEnd type="none" w="med" len="med"/>
            <a:tailEnd type="triangle" w="lg" len="lg"/>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68616" name="Text Box 10"/>
          <p:cNvSpPr txBox="1"/>
          <p:nvPr/>
        </p:nvSpPr>
        <p:spPr>
          <a:xfrm>
            <a:off x="4759325" y="4975225"/>
            <a:ext cx="2813050" cy="993775"/>
          </a:xfrm>
          <a:prstGeom prst="rect">
            <a:avLst/>
          </a:prstGeom>
          <a:noFill/>
          <a:ln w="9525">
            <a:noFill/>
          </a:ln>
        </p:spPr>
        <p:txBody>
          <a:bodyPr lIns="0" tIns="0" rIns="0" bIns="0" anchor="t" anchorCtr="0">
            <a:spAutoFit/>
          </a:bodyPr>
          <a:p>
            <a:pPr defTabSz="828675" eaLnBrk="0" hangingPunct="0">
              <a:buClrTx/>
              <a:buSzPct val="45000"/>
              <a:buFont typeface="StarBats" charset="0"/>
              <a:tabLst>
                <a:tab pos="657225" algn="l"/>
                <a:tab pos="1313180" algn="l"/>
                <a:tab pos="1970405" algn="l"/>
                <a:tab pos="2627630" algn="l"/>
              </a:tabLst>
            </a:pPr>
            <a:r>
              <a:rPr lang="en-GB" altLang="zh-CN" sz="2200" b="1" dirty="0">
                <a:solidFill>
                  <a:srgbClr val="FF9900"/>
                </a:solidFill>
                <a:latin typeface="Times" pitchFamily="16" charset="0"/>
                <a:ea typeface="宋体" panose="02010600030101010101" pitchFamily="2" charset="-122"/>
              </a:rPr>
              <a:t>P of match at this position in sequence = 0.1</a:t>
            </a:r>
            <a:endParaRPr lang="en-GB" altLang="zh-CN" sz="2200" b="1" dirty="0">
              <a:solidFill>
                <a:srgbClr val="FF9900"/>
              </a:solidFill>
              <a:latin typeface="Times" pitchFamily="16" charset="0"/>
              <a:ea typeface="宋体" panose="02010600030101010101" pitchFamily="2" charset="-122"/>
            </a:endParaRPr>
          </a:p>
        </p:txBody>
      </p:sp>
      <p:sp>
        <p:nvSpPr>
          <p:cNvPr id="68617" name="Text Box 11"/>
          <p:cNvSpPr txBox="1"/>
          <p:nvPr/>
        </p:nvSpPr>
        <p:spPr>
          <a:xfrm>
            <a:off x="3627438" y="6183313"/>
            <a:ext cx="3857625" cy="330200"/>
          </a:xfrm>
          <a:prstGeom prst="rect">
            <a:avLst/>
          </a:prstGeom>
          <a:noFill/>
          <a:ln w="9525">
            <a:noFill/>
          </a:ln>
        </p:spPr>
        <p:txBody>
          <a:bodyPr wrap="none" lIns="0" tIns="0" rIns="0" bIns="0" anchor="t" anchorCtr="0">
            <a:spAutoFit/>
          </a:bodyPr>
          <a:p>
            <a:pPr defTabSz="828675" eaLnBrk="0" hangingPunct="0">
              <a:buClrTx/>
              <a:buSzPct val="45000"/>
              <a:buFont typeface="StarBats" charset="0"/>
              <a:tabLst>
                <a:tab pos="657225" algn="l"/>
                <a:tab pos="1313180" algn="l"/>
                <a:tab pos="1970405" algn="l"/>
                <a:tab pos="2627630" algn="l"/>
                <a:tab pos="3282950" algn="l"/>
              </a:tabLst>
            </a:pPr>
            <a:r>
              <a:rPr lang="en-GB" altLang="zh-CN" sz="2200" b="1" dirty="0">
                <a:solidFill>
                  <a:srgbClr val="FFFFFF"/>
                </a:solidFill>
                <a:latin typeface="Times" pitchFamily="16" charset="0"/>
                <a:ea typeface="宋体" panose="02010600030101010101" pitchFamily="2" charset="-122"/>
              </a:rPr>
              <a:t>Add 0.1 A's to count in column 1</a:t>
            </a:r>
            <a:endParaRPr lang="en-GB" altLang="zh-CN" sz="2200" b="1" dirty="0">
              <a:solidFill>
                <a:srgbClr val="FFFFFF"/>
              </a:solidFill>
              <a:latin typeface="Times" pitchFamily="16" charset="0"/>
              <a:ea typeface="宋体" panose="02010600030101010101" pitchFamily="2" charset="-122"/>
            </a:endParaRPr>
          </a:p>
        </p:txBody>
      </p:sp>
      <p:sp>
        <p:nvSpPr>
          <p:cNvPr id="68618" name="Text Box 12"/>
          <p:cNvSpPr txBox="1"/>
          <p:nvPr/>
        </p:nvSpPr>
        <p:spPr>
          <a:xfrm>
            <a:off x="512763" y="5670550"/>
            <a:ext cx="8150225" cy="387350"/>
          </a:xfrm>
          <a:prstGeom prst="rect">
            <a:avLst/>
          </a:prstGeom>
          <a:noFill/>
          <a:ln w="9525">
            <a:noFill/>
          </a:ln>
        </p:spPr>
        <p:txBody>
          <a:bodyPr lIns="0" tIns="0" rIns="0" bIns="0" anchor="t" anchorCtr="0">
            <a:spAutoFit/>
          </a:bodyPr>
          <a:p>
            <a:pPr defTabSz="828675" eaLnBrk="0" hangingPunct="0">
              <a:buClrTx/>
              <a:buSzPct val="38000"/>
              <a:buFont typeface="StarBats" charset="0"/>
              <a:tabLst>
                <a:tab pos="657225" algn="l"/>
                <a:tab pos="1313180" algn="l"/>
                <a:tab pos="1970405" algn="l"/>
                <a:tab pos="2627630" algn="l"/>
                <a:tab pos="3282950" algn="l"/>
                <a:tab pos="3940175" algn="l"/>
                <a:tab pos="4596130" algn="l"/>
                <a:tab pos="5253355" algn="l"/>
                <a:tab pos="5910580" algn="l"/>
                <a:tab pos="6565900" algn="l"/>
                <a:tab pos="7223125" algn="l"/>
                <a:tab pos="7880350" algn="l"/>
              </a:tabLst>
            </a:pPr>
            <a:endParaRPr lang="en-US" altLang="zh-CN" sz="2500" dirty="0">
              <a:solidFill>
                <a:srgbClr val="FF9900"/>
              </a:solidFill>
              <a:latin typeface="Times" pitchFamily="16"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3"/>
          <p:cNvSpPr/>
          <p:nvPr/>
        </p:nvSpPr>
        <p:spPr>
          <a:xfrm>
            <a:off x="287338" y="1423988"/>
            <a:ext cx="8362950" cy="2092325"/>
          </a:xfrm>
          <a:prstGeom prst="rect">
            <a:avLst/>
          </a:prstGeom>
          <a:noFill/>
          <a:ln w="9525">
            <a:noFill/>
          </a:ln>
        </p:spPr>
        <p:txBody>
          <a:bodyPr lIns="82945" tIns="41473" rIns="82945" bIns="41473" anchor="t" anchorCtr="0">
            <a:spAutoFit/>
          </a:bodyPr>
          <a:p>
            <a:pPr defTabSz="828675" eaLnBrk="0" hangingPunct="0">
              <a:buClrTx/>
              <a:buSzPct val="38000"/>
              <a:buFont typeface="StarBats" charset="0"/>
            </a:pPr>
            <a:r>
              <a:rPr lang="zh-CN" altLang="en-GB" sz="2200" i="1" dirty="0">
                <a:solidFill>
                  <a:srgbClr val="FFFFFF"/>
                </a:solidFill>
                <a:latin typeface="Arial" panose="020B0604020202020204" pitchFamily="34" charset="0"/>
                <a:ea typeface="宋体" panose="02010600030101010101" pitchFamily="2" charset="-122"/>
              </a:rPr>
              <a:t>9.  </a:t>
            </a:r>
            <a:r>
              <a:rPr lang="en-GB" altLang="zh-CN" sz="2200" dirty="0">
                <a:solidFill>
                  <a:srgbClr val="FFFFFF"/>
                </a:solidFill>
                <a:latin typeface="Arial" panose="020B0604020202020204" pitchFamily="34" charset="0"/>
                <a:ea typeface="宋体" panose="02010600030101010101" pitchFamily="2" charset="-122"/>
              </a:rPr>
              <a:t>Update table using all information from scanning all of the sequences, make a new table, scan sequences again....100 times (the expectation and maximization steps are repeated until the estimates of the base frequencies do not change)</a:t>
            </a:r>
            <a:endParaRPr lang="en-GB" altLang="zh-CN" sz="2200" dirty="0">
              <a:solidFill>
                <a:srgbClr val="FFFFFF"/>
              </a:solidFill>
              <a:latin typeface="Arial" panose="020B0604020202020204" pitchFamily="34" charset="0"/>
              <a:ea typeface="宋体" panose="02010600030101010101" pitchFamily="2" charset="-122"/>
            </a:endParaRPr>
          </a:p>
          <a:p>
            <a:pPr defTabSz="828675" eaLnBrk="0" hangingPunct="0">
              <a:buClrTx/>
              <a:buSzPct val="38000"/>
              <a:buFont typeface="StarBats" charset="0"/>
            </a:pPr>
            <a:endParaRPr lang="en-GB" altLang="zh-CN" sz="2200" dirty="0">
              <a:solidFill>
                <a:srgbClr val="FF9900"/>
              </a:solidFill>
              <a:latin typeface="Arial" panose="020B0604020202020204" pitchFamily="34" charset="0"/>
              <a:ea typeface="宋体" panose="02010600030101010101" pitchFamily="2" charset="-122"/>
            </a:endParaRPr>
          </a:p>
          <a:p>
            <a:pPr defTabSz="828675" eaLnBrk="0" hangingPunct="0">
              <a:buClrTx/>
              <a:buSzPct val="38000"/>
              <a:buFont typeface="StarBats" charset="0"/>
            </a:pPr>
            <a:r>
              <a:rPr lang="en-GB" altLang="zh-CN" sz="2200" i="1" dirty="0">
                <a:solidFill>
                  <a:srgbClr val="FF9900"/>
                </a:solidFill>
                <a:latin typeface="Arial" panose="020B0604020202020204" pitchFamily="34" charset="0"/>
                <a:ea typeface="宋体" panose="02010600030101010101" pitchFamily="2" charset="-122"/>
              </a:rPr>
              <a:t>10.</a:t>
            </a:r>
            <a:r>
              <a:rPr lang="en-GB" altLang="zh-CN" sz="2200" dirty="0">
                <a:solidFill>
                  <a:srgbClr val="FF9900"/>
                </a:solidFill>
                <a:latin typeface="Arial" panose="020B0604020202020204" pitchFamily="34" charset="0"/>
                <a:ea typeface="宋体" panose="02010600030101010101" pitchFamily="2" charset="-122"/>
              </a:rPr>
              <a:t>  End result: a PSSM table that represents one alignment</a:t>
            </a:r>
            <a:endParaRPr lang="en-GB" altLang="zh-CN" sz="2200" dirty="0">
              <a:solidFill>
                <a:srgbClr val="FF9900"/>
              </a:solidFill>
              <a:latin typeface="Arial" panose="020B0604020202020204" pitchFamily="34" charset="0"/>
              <a:ea typeface="宋体" panose="02010600030101010101" pitchFamily="2" charset="-122"/>
            </a:endParaRPr>
          </a:p>
        </p:txBody>
      </p:sp>
      <p:sp>
        <p:nvSpPr>
          <p:cNvPr id="70658" name="Rectangle 4"/>
          <p:cNvSpPr/>
          <p:nvPr/>
        </p:nvSpPr>
        <p:spPr>
          <a:xfrm>
            <a:off x="701675" y="3981450"/>
            <a:ext cx="6565900" cy="1529080"/>
          </a:xfrm>
          <a:prstGeom prst="rect">
            <a:avLst/>
          </a:prstGeom>
          <a:solidFill>
            <a:schemeClr val="tx2"/>
          </a:solidFill>
          <a:ln w="9525" cap="flat" cmpd="sng">
            <a:solidFill>
              <a:schemeClr val="tx1"/>
            </a:solidFill>
            <a:prstDash val="solid"/>
            <a:miter/>
            <a:headEnd type="none" w="med" len="med"/>
            <a:tailEnd type="none" w="med" len="med"/>
          </a:ln>
        </p:spPr>
        <p:txBody>
          <a:bodyPr lIns="82945" tIns="41473" rIns="82945" bIns="41473" anchor="t" anchorCtr="0">
            <a:spAutoFit/>
          </a:bodyPr>
          <a:p>
            <a:pPr defTabSz="828675" eaLnBrk="0" hangingPunct="0"/>
            <a:r>
              <a:rPr lang="zh-CN" altLang="en-GB" sz="2200" b="1" dirty="0">
                <a:solidFill>
                  <a:schemeClr val="bg1"/>
                </a:solidFill>
                <a:latin typeface="Courier" charset="0"/>
                <a:ea typeface="宋体" panose="02010600030101010101" pitchFamily="2" charset="-122"/>
              </a:rPr>
              <a:t> </a:t>
            </a:r>
            <a:r>
              <a:rPr lang="en-US" altLang="zh-CN" sz="2200" b="1" dirty="0">
                <a:solidFill>
                  <a:schemeClr val="bg1"/>
                </a:solidFill>
                <a:latin typeface="Courier" charset="0"/>
                <a:ea typeface="宋体" panose="02010600030101010101" pitchFamily="2" charset="-122"/>
              </a:rPr>
              <a:t> </a:t>
            </a:r>
            <a:r>
              <a:rPr lang="en-GB" altLang="zh-CN" sz="1800" b="1" dirty="0">
                <a:solidFill>
                  <a:schemeClr val="bg1"/>
                </a:solidFill>
                <a:latin typeface="Courier" charset="0"/>
                <a:ea typeface="宋体" panose="02010600030101010101" pitchFamily="2" charset="-122"/>
              </a:rPr>
              <a:t>position</a:t>
            </a:r>
            <a:r>
              <a:rPr lang="en-US" altLang="en-GB" sz="1800" b="1" dirty="0">
                <a:solidFill>
                  <a:schemeClr val="bg1"/>
                </a:solidFill>
                <a:latin typeface="Courier" charset="0"/>
                <a:ea typeface="宋体" panose="02010600030101010101" pitchFamily="2" charset="-122"/>
              </a:rPr>
              <a:t> </a:t>
            </a:r>
            <a:r>
              <a:rPr lang="en-GB" altLang="zh-CN" sz="1800" b="1" dirty="0">
                <a:solidFill>
                  <a:schemeClr val="bg1"/>
                </a:solidFill>
                <a:latin typeface="Courier" charset="0"/>
                <a:ea typeface="宋体" panose="02010600030101010101" pitchFamily="2" charset="-122"/>
              </a:rPr>
              <a:t> </a:t>
            </a:r>
            <a:r>
              <a:rPr lang="en-US" altLang="en-GB" sz="1800" b="1" dirty="0">
                <a:solidFill>
                  <a:schemeClr val="bg1"/>
                </a:solidFill>
                <a:latin typeface="Courier" charset="0"/>
                <a:ea typeface="宋体" panose="02010600030101010101" pitchFamily="2" charset="-122"/>
              </a:rPr>
              <a:t>   </a:t>
            </a:r>
            <a:r>
              <a:rPr lang="en-GB" altLang="zh-CN" sz="1800" b="1" u="sng" dirty="0">
                <a:solidFill>
                  <a:schemeClr val="bg1"/>
                </a:solidFill>
                <a:latin typeface="Courier" charset="0"/>
                <a:ea typeface="宋体" panose="02010600030101010101" pitchFamily="2" charset="-122"/>
              </a:rPr>
              <a:t>1    2    3    4    5    6</a:t>
            </a:r>
            <a:endParaRPr lang="en-GB" altLang="zh-CN" sz="1800" b="1" u="sng" dirty="0">
              <a:solidFill>
                <a:schemeClr val="bg1"/>
              </a:solidFill>
              <a:latin typeface="Courier" charset="0"/>
              <a:ea typeface="宋体" panose="02010600030101010101" pitchFamily="2" charset="-122"/>
            </a:endParaRPr>
          </a:p>
          <a:p>
            <a:pPr defTabSz="828675" eaLnBrk="0" hangingPunct="0"/>
            <a:r>
              <a:rPr lang="en-GB" altLang="zh-CN" sz="1800" b="1" dirty="0">
                <a:solidFill>
                  <a:schemeClr val="bg1"/>
                </a:solidFill>
                <a:latin typeface="Courier" charset="0"/>
                <a:ea typeface="宋体" panose="02010600030101010101" pitchFamily="2" charset="-122"/>
              </a:rPr>
              <a:t>		A  1.0  0.6  0.6 -3.3 -3.3  1.0</a:t>
            </a:r>
            <a:endParaRPr lang="en-GB" altLang="zh-CN" sz="1800" b="1" dirty="0">
              <a:solidFill>
                <a:schemeClr val="bg1"/>
              </a:solidFill>
              <a:latin typeface="Courier" charset="0"/>
              <a:ea typeface="宋体" panose="02010600030101010101" pitchFamily="2" charset="-122"/>
            </a:endParaRPr>
          </a:p>
          <a:p>
            <a:pPr defTabSz="828675" eaLnBrk="0" hangingPunct="0"/>
            <a:r>
              <a:rPr lang="en-GB" altLang="zh-CN" sz="1800" b="1" dirty="0">
                <a:solidFill>
                  <a:schemeClr val="bg1"/>
                </a:solidFill>
                <a:latin typeface="Courier" charset="0"/>
                <a:ea typeface="宋体" panose="02010600030101010101" pitchFamily="2" charset="-122"/>
              </a:rPr>
              <a:t>		G -3.3 -1.7 -1.7 -3.3 -3.3 -3.3</a:t>
            </a:r>
            <a:endParaRPr lang="en-GB" altLang="zh-CN" sz="1800" b="1" dirty="0">
              <a:solidFill>
                <a:schemeClr val="bg1"/>
              </a:solidFill>
              <a:latin typeface="Courier" charset="0"/>
              <a:ea typeface="宋体" panose="02010600030101010101" pitchFamily="2" charset="-122"/>
            </a:endParaRPr>
          </a:p>
          <a:p>
            <a:pPr defTabSz="828675" eaLnBrk="0" hangingPunct="0"/>
            <a:r>
              <a:rPr lang="en-GB" altLang="zh-CN" sz="1800" b="1" dirty="0">
                <a:solidFill>
                  <a:schemeClr val="bg1"/>
                </a:solidFill>
                <a:latin typeface="Courier" charset="0"/>
                <a:ea typeface="宋体" panose="02010600030101010101" pitchFamily="2" charset="-122"/>
              </a:rPr>
              <a:t>		C -3.3 -3.3 -3.3  2.6 -3.3 -3.3</a:t>
            </a:r>
            <a:endParaRPr lang="en-GB" altLang="zh-CN" sz="1800" b="1" dirty="0">
              <a:solidFill>
                <a:schemeClr val="bg1"/>
              </a:solidFill>
              <a:latin typeface="Courier" charset="0"/>
              <a:ea typeface="宋体" panose="02010600030101010101" pitchFamily="2" charset="-122"/>
            </a:endParaRPr>
          </a:p>
          <a:p>
            <a:pPr defTabSz="828675" eaLnBrk="0" hangingPunct="0"/>
            <a:r>
              <a:rPr lang="en-GB" altLang="zh-CN" sz="1800" b="1" dirty="0">
                <a:solidFill>
                  <a:schemeClr val="bg1"/>
                </a:solidFill>
                <a:latin typeface="Courier" charset="0"/>
                <a:ea typeface="宋体" panose="02010600030101010101" pitchFamily="2" charset="-122"/>
              </a:rPr>
              <a:t>		T  0.7 -3.3 -3.3 -3.3  1.7  1.0</a:t>
            </a:r>
            <a:endParaRPr lang="en-GB" altLang="zh-CN" sz="1800" b="1" dirty="0">
              <a:solidFill>
                <a:schemeClr val="bg1"/>
              </a:solidFill>
              <a:latin typeface="Courier"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p:cNvSpPr>
          <p:nvPr>
            <p:ph type="title"/>
          </p:nvPr>
        </p:nvSpPr>
        <p:spPr>
          <a:xfrm>
            <a:off x="457200" y="762000"/>
            <a:ext cx="8305800" cy="1143000"/>
          </a:xfrm>
        </p:spPr>
        <p:txBody>
          <a:bodyPr wrap="square" lIns="91440" tIns="45720" rIns="91440" bIns="45720" anchor="ctr" anchorCtr="0"/>
          <a:p>
            <a:pPr eaLnBrk="1" hangingPunct="1"/>
            <a:r>
              <a:rPr lang="en-US" altLang="en-US" sz="3600" b="1" dirty="0">
                <a:solidFill>
                  <a:srgbClr val="FFFF99"/>
                </a:solidFill>
              </a:rPr>
              <a:t>Types of multiple sequence alignment</a:t>
            </a:r>
            <a:endParaRPr lang="en-US" altLang="zh-CN" sz="3600" b="1" dirty="0">
              <a:solidFill>
                <a:srgbClr val="FFFF99"/>
              </a:solidFill>
            </a:endParaRPr>
          </a:p>
        </p:txBody>
      </p:sp>
      <p:sp>
        <p:nvSpPr>
          <p:cNvPr id="6146" name="Rectangle 3"/>
          <p:cNvSpPr>
            <a:spLocks noGrp="1"/>
          </p:cNvSpPr>
          <p:nvPr>
            <p:ph idx="1"/>
          </p:nvPr>
        </p:nvSpPr>
        <p:spPr>
          <a:xfrm>
            <a:off x="457200" y="2332038"/>
            <a:ext cx="8229600" cy="4525962"/>
          </a:xfrm>
        </p:spPr>
        <p:txBody>
          <a:bodyPr wrap="square" lIns="91440" tIns="45720" rIns="91440" bIns="45720" anchor="t" anchorCtr="0"/>
          <a:p>
            <a:pPr eaLnBrk="1" hangingPunct="1"/>
            <a:r>
              <a:rPr lang="en-US" altLang="en-US" dirty="0">
                <a:solidFill>
                  <a:schemeClr val="tx2"/>
                </a:solidFill>
              </a:rPr>
              <a:t>Global alignment in which entire sequences are aligned at the same time using extension of dynamic programming</a:t>
            </a:r>
            <a:endParaRPr lang="en-US" altLang="en-US" dirty="0">
              <a:solidFill>
                <a:schemeClr val="tx2"/>
              </a:solidFill>
            </a:endParaRPr>
          </a:p>
          <a:p>
            <a:pPr eaLnBrk="1" hangingPunct="1"/>
            <a:r>
              <a:rPr lang="en-US" altLang="en-US" dirty="0">
                <a:solidFill>
                  <a:schemeClr val="tx2"/>
                </a:solidFill>
              </a:rPr>
              <a:t>Local alignment in which conserved local regions</a:t>
            </a:r>
            <a:endParaRPr lang="en-US" altLang="en-US" dirty="0">
              <a:solidFill>
                <a:schemeClr val="tx2"/>
              </a:solidFill>
            </a:endParaRPr>
          </a:p>
          <a:p>
            <a:pPr lvl="1" eaLnBrk="1" hangingPunct="1"/>
            <a:r>
              <a:rPr lang="en-US" altLang="en-US" dirty="0">
                <a:solidFill>
                  <a:schemeClr val="tx2"/>
                </a:solidFill>
              </a:rPr>
              <a:t>derived by removing stretches of global alignment</a:t>
            </a:r>
            <a:endParaRPr lang="en-US" altLang="zh-CN" dirty="0">
              <a:solidFill>
                <a:schemeClr val="tx2"/>
              </a:solidFill>
            </a:endParaRPr>
          </a:p>
          <a:p>
            <a:pPr lvl="1" eaLnBrk="1" hangingPunct="1"/>
            <a:r>
              <a:rPr lang="en-US" altLang="en-US" dirty="0">
                <a:solidFill>
                  <a:schemeClr val="tx2"/>
                </a:solidFill>
              </a:rPr>
              <a:t>found by statistical methods</a:t>
            </a:r>
            <a:endParaRPr lang="en-US" altLang="en-US" dirty="0">
              <a:solidFill>
                <a:schemeClr val="tx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2"/>
          <p:cNvSpPr/>
          <p:nvPr/>
        </p:nvSpPr>
        <p:spPr>
          <a:xfrm>
            <a:off x="304800" y="838200"/>
            <a:ext cx="8656638" cy="814388"/>
          </a:xfrm>
          <a:prstGeom prst="rect">
            <a:avLst/>
          </a:prstGeom>
          <a:noFill/>
          <a:ln w="9525">
            <a:noFill/>
          </a:ln>
        </p:spPr>
        <p:txBody>
          <a:bodyPr wrap="none" lIns="82945" tIns="41473" rIns="82945" bIns="41473" anchor="t" anchorCtr="0">
            <a:spAutoFit/>
          </a:bodyPr>
          <a:p>
            <a:pPr>
              <a:lnSpc>
                <a:spcPct val="150000"/>
              </a:lnSpc>
            </a:pPr>
            <a:r>
              <a:rPr lang="en-GB" altLang="zh-CN" sz="3600" b="1" dirty="0">
                <a:solidFill>
                  <a:srgbClr val="00FF00"/>
                </a:solidFill>
                <a:latin typeface="Times New Roman" panose="02020603050405020304" pitchFamily="18" charset="0"/>
                <a:ea typeface="宋体" panose="02010600030101010101" pitchFamily="2" charset="-122"/>
              </a:rPr>
              <a:t>(3) How to evaluate the quality of a PSSM?</a:t>
            </a:r>
            <a:endParaRPr lang="en-US" altLang="zh-CN" sz="3600" b="1" dirty="0">
              <a:solidFill>
                <a:srgbClr val="00FF00"/>
              </a:solidFill>
              <a:latin typeface="Times New Roman" panose="02020603050405020304" pitchFamily="18" charset="0"/>
              <a:ea typeface="宋体" panose="02010600030101010101" pitchFamily="2" charset="-122"/>
            </a:endParaRPr>
          </a:p>
        </p:txBody>
      </p:sp>
      <p:sp>
        <p:nvSpPr>
          <p:cNvPr id="80898" name="Rectangle 3"/>
          <p:cNvSpPr/>
          <p:nvPr/>
        </p:nvSpPr>
        <p:spPr>
          <a:xfrm>
            <a:off x="685800" y="1989138"/>
            <a:ext cx="7988300" cy="4448175"/>
          </a:xfrm>
          <a:prstGeom prst="rect">
            <a:avLst/>
          </a:prstGeom>
          <a:noFill/>
          <a:ln w="9525">
            <a:noFill/>
          </a:ln>
        </p:spPr>
        <p:txBody>
          <a:bodyPr lIns="82945" tIns="41473" rIns="82945" bIns="41473" anchor="t" anchorCtr="0">
            <a:spAutoFit/>
          </a:bodyPr>
          <a:p>
            <a:pPr defTabSz="828675" eaLnBrk="0" hangingPunct="0">
              <a:lnSpc>
                <a:spcPct val="150000"/>
              </a:lnSpc>
              <a:buFont typeface="Wingdings" panose="05000000000000000000" pitchFamily="2" charset="2"/>
              <a:buChar char="§"/>
            </a:pPr>
            <a:r>
              <a:rPr lang="zh-CN" altLang="en-GB" b="1" i="1" dirty="0">
                <a:solidFill>
                  <a:srgbClr val="FFFFFF"/>
                </a:solidFill>
                <a:latin typeface="Arial" panose="020B0604020202020204" pitchFamily="34" charset="0"/>
                <a:ea typeface="宋体" panose="02010600030101010101" pitchFamily="2" charset="-122"/>
              </a:rPr>
              <a:t>  </a:t>
            </a:r>
            <a:r>
              <a:rPr lang="en-GB" altLang="zh-CN" b="1" i="1" dirty="0">
                <a:solidFill>
                  <a:srgbClr val="FFFFFF"/>
                </a:solidFill>
                <a:latin typeface="Arial" panose="020B0604020202020204" pitchFamily="34" charset="0"/>
                <a:ea typeface="宋体" panose="02010600030101010101" pitchFamily="2" charset="-122"/>
              </a:rPr>
              <a:t>How well does the PSSM find matches in a new sequences </a:t>
            </a:r>
            <a:endParaRPr lang="en-GB" altLang="zh-CN" b="1" i="1" dirty="0">
              <a:solidFill>
                <a:srgbClr val="FFFFFF"/>
              </a:solidFill>
              <a:latin typeface="Arial" panose="020B0604020202020204" pitchFamily="34" charset="0"/>
              <a:ea typeface="宋体" panose="02010600030101010101" pitchFamily="2" charset="-122"/>
            </a:endParaRPr>
          </a:p>
          <a:p>
            <a:pPr defTabSz="828675" eaLnBrk="0" hangingPunct="0">
              <a:lnSpc>
                <a:spcPct val="150000"/>
              </a:lnSpc>
              <a:buFont typeface="Wingdings" panose="05000000000000000000" pitchFamily="2" charset="2"/>
            </a:pPr>
            <a:r>
              <a:rPr lang="en-GB" altLang="zh-CN" b="1" i="1" dirty="0">
                <a:solidFill>
                  <a:srgbClr val="FFFFFF"/>
                </a:solidFill>
                <a:latin typeface="Arial" panose="020B0604020202020204" pitchFamily="34" charset="0"/>
                <a:ea typeface="宋体" panose="02010600030101010101" pitchFamily="2" charset="-122"/>
              </a:rPr>
              <a:t>	-  this is equivalent to asking how much 	    information is present in the PSSM?</a:t>
            </a:r>
            <a:endParaRPr lang="en-GB" altLang="zh-CN" b="1" i="1" dirty="0">
              <a:solidFill>
                <a:srgbClr val="FFFFFF"/>
              </a:solidFill>
              <a:latin typeface="Arial" panose="020B0604020202020204" pitchFamily="34" charset="0"/>
              <a:ea typeface="宋体" panose="02010600030101010101" pitchFamily="2" charset="-122"/>
            </a:endParaRPr>
          </a:p>
          <a:p>
            <a:pPr defTabSz="828675" eaLnBrk="0" hangingPunct="0">
              <a:lnSpc>
                <a:spcPct val="150000"/>
              </a:lnSpc>
              <a:buFont typeface="Wingdings" panose="05000000000000000000" pitchFamily="2" charset="2"/>
            </a:pPr>
            <a:endParaRPr lang="en-GB" altLang="zh-CN" b="1" i="1" dirty="0">
              <a:solidFill>
                <a:srgbClr val="FFFFFF"/>
              </a:solidFill>
              <a:latin typeface="Arial" panose="020B0604020202020204" pitchFamily="34" charset="0"/>
              <a:ea typeface="宋体" panose="02010600030101010101" pitchFamily="2" charset="-122"/>
            </a:endParaRPr>
          </a:p>
          <a:p>
            <a:pPr defTabSz="828675" eaLnBrk="0" hangingPunct="0">
              <a:lnSpc>
                <a:spcPct val="150000"/>
              </a:lnSpc>
              <a:buFont typeface="Wingdings" panose="05000000000000000000" pitchFamily="2" charset="2"/>
              <a:buChar char="§"/>
            </a:pPr>
            <a:r>
              <a:rPr lang="en-GB" altLang="zh-CN" b="1" i="1" dirty="0">
                <a:solidFill>
                  <a:srgbClr val="FFFFFF"/>
                </a:solidFill>
                <a:latin typeface="Arial" panose="020B0604020202020204" pitchFamily="34" charset="0"/>
                <a:ea typeface="宋体" panose="02010600030101010101" pitchFamily="2" charset="-122"/>
              </a:rPr>
              <a:t>  Calculate the  information content of the PSSM</a:t>
            </a:r>
            <a:endParaRPr lang="en-GB" altLang="zh-CN" b="1" i="1" dirty="0">
              <a:solidFill>
                <a:srgbClr val="FFFFFF"/>
              </a:solidFill>
              <a:latin typeface="Arial" panose="020B0604020202020204" pitchFamily="34" charset="0"/>
              <a:ea typeface="宋体" panose="02010600030101010101" pitchFamily="2" charset="-122"/>
            </a:endParaRPr>
          </a:p>
          <a:p>
            <a:pPr defTabSz="828675" eaLnBrk="0" hangingPunct="0">
              <a:lnSpc>
                <a:spcPct val="150000"/>
              </a:lnSpc>
              <a:buFont typeface="Wingdings" panose="05000000000000000000" pitchFamily="2" charset="2"/>
              <a:buChar char="§"/>
            </a:pPr>
            <a:r>
              <a:rPr lang="en-GB" altLang="zh-CN" b="1" i="1" dirty="0">
                <a:solidFill>
                  <a:srgbClr val="FFFFFF"/>
                </a:solidFill>
                <a:latin typeface="Arial" panose="020B0604020202020204" pitchFamily="34" charset="0"/>
                <a:ea typeface="宋体" panose="02010600030101010101" pitchFamily="2" charset="-122"/>
              </a:rPr>
              <a:t>  Information content in the scoring matrix reduces uncertainty</a:t>
            </a:r>
            <a:endParaRPr lang="en-US" altLang="zh-CN" dirty="0">
              <a:solidFill>
                <a:srgbClr val="000000"/>
              </a:solidFill>
              <a:latin typeface="Times" pitchFamily="16"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Text Box 2"/>
          <p:cNvSpPr txBox="1"/>
          <p:nvPr/>
        </p:nvSpPr>
        <p:spPr>
          <a:xfrm>
            <a:off x="610870" y="4869180"/>
            <a:ext cx="2419350" cy="1323340"/>
          </a:xfrm>
          <a:prstGeom prst="rect">
            <a:avLst/>
          </a:prstGeom>
          <a:noFill/>
          <a:ln w="9525">
            <a:noFill/>
          </a:ln>
        </p:spPr>
        <p:txBody>
          <a:bodyPr lIns="0" tIns="0" rIns="0" bIns="0" anchor="t" anchorCtr="0">
            <a:spAutoFit/>
          </a:bodyPr>
          <a:p>
            <a:pPr defTabSz="828675" eaLnBrk="0" hangingPunct="0">
              <a:buClrTx/>
              <a:buSzPct val="45000"/>
              <a:buFont typeface="StarBats" charset="0"/>
              <a:tabLst>
                <a:tab pos="657225" algn="l"/>
                <a:tab pos="1313180" algn="l"/>
                <a:tab pos="1970405" algn="l"/>
                <a:tab pos="2627630" algn="l"/>
              </a:tabLst>
            </a:pPr>
            <a:r>
              <a:rPr lang="zh-CN" altLang="en-GB" sz="2200" u="sng" dirty="0">
                <a:solidFill>
                  <a:srgbClr val="FFFFFF"/>
                </a:solidFill>
                <a:latin typeface="Times" pitchFamily="16" charset="0"/>
                <a:ea typeface="宋体" panose="02010600030101010101" pitchFamily="2" charset="-122"/>
              </a:rPr>
              <a:t>     </a:t>
            </a:r>
            <a:r>
              <a:rPr lang="zh-CN" altLang="en-GB" sz="1600" b="1" u="sng" dirty="0">
                <a:solidFill>
                  <a:srgbClr val="FFFFFF"/>
                </a:solidFill>
                <a:latin typeface="Courier" charset="0"/>
                <a:ea typeface="宋体" panose="02010600030101010101" pitchFamily="2" charset="-122"/>
              </a:rPr>
              <a:t>1     2      3           </a:t>
            </a:r>
            <a:endParaRPr lang="zh-CN" altLang="en-GB" sz="1600" b="1" u="sng" dirty="0">
              <a:solidFill>
                <a:srgbClr val="FFFFFF"/>
              </a:solidFill>
              <a:latin typeface="Courier" charset="0"/>
              <a:ea typeface="宋体" panose="02010600030101010101" pitchFamily="2" charset="-122"/>
            </a:endParaRPr>
          </a:p>
          <a:p>
            <a:pPr defTabSz="828675" eaLnBrk="0" hangingPunct="0">
              <a:buClrTx/>
              <a:buSzPct val="45000"/>
              <a:buFont typeface="StarBats" charset="0"/>
              <a:tabLst>
                <a:tab pos="657225" algn="l"/>
                <a:tab pos="1313180" algn="l"/>
                <a:tab pos="1970405" algn="l"/>
                <a:tab pos="2627630" algn="l"/>
              </a:tabLst>
            </a:pPr>
            <a:r>
              <a:rPr lang="en-GB" altLang="zh-CN" sz="1600" b="1" dirty="0">
                <a:solidFill>
                  <a:srgbClr val="FFFFFF"/>
                </a:solidFill>
                <a:latin typeface="Courier" charset="0"/>
                <a:ea typeface="宋体" panose="02010600030101010101" pitchFamily="2" charset="-122"/>
              </a:rPr>
              <a:t>G 1.0   0.0   0.25</a:t>
            </a:r>
            <a:endParaRPr lang="en-GB" altLang="zh-CN" sz="1600" b="1" dirty="0">
              <a:solidFill>
                <a:srgbClr val="FFFFFF"/>
              </a:solidFill>
              <a:latin typeface="Courier" charset="0"/>
              <a:ea typeface="宋体" panose="02010600030101010101" pitchFamily="2" charset="-122"/>
            </a:endParaRPr>
          </a:p>
          <a:p>
            <a:pPr defTabSz="828675" eaLnBrk="0" hangingPunct="0">
              <a:buClrTx/>
              <a:buSzPct val="45000"/>
              <a:buFont typeface="StarBats" charset="0"/>
              <a:tabLst>
                <a:tab pos="657225" algn="l"/>
                <a:tab pos="1313180" algn="l"/>
                <a:tab pos="1970405" algn="l"/>
                <a:tab pos="2627630" algn="l"/>
              </a:tabLst>
            </a:pPr>
            <a:r>
              <a:rPr lang="en-GB" altLang="zh-CN" sz="1600" b="1" dirty="0">
                <a:solidFill>
                  <a:srgbClr val="FFFFFF"/>
                </a:solidFill>
                <a:latin typeface="Courier" charset="0"/>
                <a:ea typeface="宋体" panose="02010600030101010101" pitchFamily="2" charset="-122"/>
              </a:rPr>
              <a:t>A 0.0   0.5   0.25</a:t>
            </a:r>
            <a:endParaRPr lang="en-GB" altLang="zh-CN" sz="1600" b="1" dirty="0">
              <a:solidFill>
                <a:srgbClr val="FFFFFF"/>
              </a:solidFill>
              <a:latin typeface="Courier" charset="0"/>
              <a:ea typeface="宋体" panose="02010600030101010101" pitchFamily="2" charset="-122"/>
            </a:endParaRPr>
          </a:p>
          <a:p>
            <a:pPr defTabSz="828675" eaLnBrk="0" hangingPunct="0">
              <a:buClrTx/>
              <a:buSzPct val="45000"/>
              <a:buFont typeface="StarBats" charset="0"/>
              <a:tabLst>
                <a:tab pos="657225" algn="l"/>
                <a:tab pos="1313180" algn="l"/>
                <a:tab pos="1970405" algn="l"/>
                <a:tab pos="2627630" algn="l"/>
              </a:tabLst>
            </a:pPr>
            <a:r>
              <a:rPr lang="en-GB" altLang="zh-CN" sz="1600" b="1" dirty="0">
                <a:solidFill>
                  <a:srgbClr val="FFFFFF"/>
                </a:solidFill>
                <a:latin typeface="Courier" charset="0"/>
                <a:ea typeface="宋体" panose="02010600030101010101" pitchFamily="2" charset="-122"/>
              </a:rPr>
              <a:t>C 0.0   0.0   0.25</a:t>
            </a:r>
            <a:endParaRPr lang="en-GB" altLang="zh-CN" sz="1600" b="1" dirty="0">
              <a:solidFill>
                <a:srgbClr val="FFFFFF"/>
              </a:solidFill>
              <a:latin typeface="Courier" charset="0"/>
              <a:ea typeface="宋体" panose="02010600030101010101" pitchFamily="2" charset="-122"/>
            </a:endParaRPr>
          </a:p>
          <a:p>
            <a:pPr defTabSz="828675" eaLnBrk="0" hangingPunct="0">
              <a:buClrTx/>
              <a:buSzPct val="45000"/>
              <a:buFont typeface="StarBats" charset="0"/>
              <a:tabLst>
                <a:tab pos="657225" algn="l"/>
                <a:tab pos="1313180" algn="l"/>
                <a:tab pos="1970405" algn="l"/>
                <a:tab pos="2627630" algn="l"/>
              </a:tabLst>
            </a:pPr>
            <a:r>
              <a:rPr lang="en-GB" altLang="zh-CN" sz="1600" b="1" dirty="0">
                <a:solidFill>
                  <a:srgbClr val="FFFFFF"/>
                </a:solidFill>
                <a:latin typeface="Courier" charset="0"/>
                <a:ea typeface="宋体" panose="02010600030101010101" pitchFamily="2" charset="-122"/>
              </a:rPr>
              <a:t>T 0.0   0.5   0.25</a:t>
            </a:r>
            <a:endParaRPr lang="en-GB" altLang="zh-CN" sz="1600" b="1" dirty="0">
              <a:solidFill>
                <a:srgbClr val="FFFFFF"/>
              </a:solidFill>
              <a:latin typeface="Courier" charset="0"/>
              <a:ea typeface="宋体" panose="02010600030101010101" pitchFamily="2" charset="-122"/>
            </a:endParaRPr>
          </a:p>
        </p:txBody>
      </p:sp>
      <p:sp>
        <p:nvSpPr>
          <p:cNvPr id="81922" name="Text Box 3"/>
          <p:cNvSpPr txBox="1"/>
          <p:nvPr/>
        </p:nvSpPr>
        <p:spPr>
          <a:xfrm>
            <a:off x="3286760" y="4858385"/>
            <a:ext cx="5528310" cy="1538605"/>
          </a:xfrm>
          <a:prstGeom prst="rect">
            <a:avLst/>
          </a:prstGeom>
          <a:noFill/>
          <a:ln w="9525">
            <a:noFill/>
          </a:ln>
        </p:spPr>
        <p:txBody>
          <a:bodyPr wrap="square" lIns="0" tIns="0" rIns="0" bIns="0" anchor="t" anchorCtr="0">
            <a:spAutoFit/>
          </a:bodyPr>
          <a:p>
            <a:pPr defTabSz="828675" eaLnBrk="0" hangingPunct="0">
              <a:buClrTx/>
              <a:buSzPct val="45000"/>
              <a:buFont typeface="StarBats" charset="0"/>
              <a:tabLst>
                <a:tab pos="657225" algn="l"/>
                <a:tab pos="1313180" algn="l"/>
                <a:tab pos="1970405" algn="l"/>
                <a:tab pos="2627630" algn="l"/>
                <a:tab pos="3282950" algn="l"/>
                <a:tab pos="3940175" algn="l"/>
                <a:tab pos="4596130" algn="l"/>
              </a:tabLst>
            </a:pPr>
            <a:r>
              <a:rPr lang="en-GB" altLang="zh-CN" sz="2000" i="1" u="sng" dirty="0">
                <a:latin typeface="Arial" panose="020B0604020202020204" pitchFamily="34" charset="0"/>
                <a:sym typeface="+mn-ea"/>
              </a:rPr>
              <a:t>Example2: </a:t>
            </a:r>
            <a:r>
              <a:rPr lang="en-GB" altLang="zh-CN" sz="2000" i="1" dirty="0">
                <a:latin typeface="Arial" panose="020B0604020202020204" pitchFamily="34" charset="0"/>
                <a:ea typeface="宋体" panose="02010600030101010101" pitchFamily="2" charset="-122"/>
              </a:rPr>
              <a:t>How much uncertainty is there for:</a:t>
            </a:r>
            <a:endParaRPr lang="en-GB" altLang="zh-CN" sz="2000" i="1" dirty="0">
              <a:latin typeface="Arial" panose="020B0604020202020204" pitchFamily="34" charset="0"/>
              <a:ea typeface="宋体" panose="02010600030101010101" pitchFamily="2" charset="-122"/>
            </a:endParaRPr>
          </a:p>
          <a:p>
            <a:pPr defTabSz="828675" eaLnBrk="0" hangingPunct="0">
              <a:buClrTx/>
              <a:buSzPct val="45000"/>
              <a:buFont typeface="StarBats" charset="0"/>
              <a:tabLst>
                <a:tab pos="657225" algn="l"/>
                <a:tab pos="1313180" algn="l"/>
                <a:tab pos="1970405" algn="l"/>
                <a:tab pos="2627630" algn="l"/>
                <a:tab pos="3282950" algn="l"/>
                <a:tab pos="3940175" algn="l"/>
                <a:tab pos="4596130" algn="l"/>
              </a:tabLst>
            </a:pPr>
            <a:r>
              <a:rPr lang="en-GB" altLang="zh-CN" sz="2000" i="1" dirty="0">
                <a:latin typeface="Arial" panose="020B0604020202020204" pitchFamily="34" charset="0"/>
                <a:ea typeface="宋体" panose="02010600030101010101" pitchFamily="2" charset="-122"/>
              </a:rPr>
              <a:t>column 1, column 2 and column 3?</a:t>
            </a:r>
            <a:endParaRPr lang="en-GB" altLang="zh-CN" sz="2000" i="1" dirty="0">
              <a:latin typeface="Arial" panose="020B0604020202020204" pitchFamily="34" charset="0"/>
              <a:ea typeface="宋体" panose="02010600030101010101" pitchFamily="2" charset="-122"/>
            </a:endParaRPr>
          </a:p>
          <a:p>
            <a:pPr defTabSz="828675" eaLnBrk="0" hangingPunct="0">
              <a:buClrTx/>
              <a:buSzPct val="45000"/>
              <a:buFont typeface="StarBats" charset="0"/>
              <a:tabLst>
                <a:tab pos="657225" algn="l"/>
                <a:tab pos="1313180" algn="l"/>
                <a:tab pos="1970405" algn="l"/>
                <a:tab pos="2627630" algn="l"/>
                <a:tab pos="3282950" algn="l"/>
                <a:tab pos="3940175" algn="l"/>
                <a:tab pos="4596130" algn="l"/>
              </a:tabLst>
            </a:pPr>
            <a:r>
              <a:rPr lang="en-GB" altLang="zh-CN" sz="2000" i="1" dirty="0">
                <a:latin typeface="Arial" panose="020B0604020202020204" pitchFamily="34" charset="0"/>
                <a:ea typeface="宋体" panose="02010600030101010101" pitchFamily="2" charset="-122"/>
              </a:rPr>
              <a:t>For DNA sequences, what is the maximum uncertainty there can be? What is the minimum uncertainty?</a:t>
            </a:r>
            <a:endParaRPr lang="en-GB" altLang="zh-CN" sz="2000" i="1" dirty="0">
              <a:latin typeface="Arial" panose="020B0604020202020204" pitchFamily="34" charset="0"/>
              <a:ea typeface="宋体" panose="02010600030101010101" pitchFamily="2" charset="-122"/>
            </a:endParaRPr>
          </a:p>
        </p:txBody>
      </p:sp>
      <p:sp>
        <p:nvSpPr>
          <p:cNvPr id="81923" name="Rectangle 4"/>
          <p:cNvSpPr/>
          <p:nvPr/>
        </p:nvSpPr>
        <p:spPr>
          <a:xfrm>
            <a:off x="533400" y="1371600"/>
            <a:ext cx="7948613" cy="3314065"/>
          </a:xfrm>
          <a:prstGeom prst="rect">
            <a:avLst/>
          </a:prstGeom>
          <a:noFill/>
          <a:ln w="9525">
            <a:noFill/>
          </a:ln>
        </p:spPr>
        <p:txBody>
          <a:bodyPr lIns="82945" tIns="41473" rIns="82945" bIns="41473" anchor="t" anchorCtr="0">
            <a:spAutoFit/>
          </a:bodyPr>
          <a:p>
            <a:pPr defTabSz="828675" eaLnBrk="0" hangingPunct="0"/>
            <a:r>
              <a:rPr lang="en-GB" altLang="zh-CN" sz="2200" b="1" i="1" dirty="0">
                <a:solidFill>
                  <a:srgbClr val="FFFFFF"/>
                </a:solidFill>
                <a:latin typeface="Arial" panose="020B0604020202020204" pitchFamily="34" charset="0"/>
                <a:ea typeface="宋体" panose="02010600030101010101" pitchFamily="2" charset="-122"/>
              </a:rPr>
              <a:t>Uncertainty is the no. of questions that must be asked to identify the correct choice i.e. the correct base or amino acid in one location of a particular pattern.</a:t>
            </a:r>
            <a:endParaRPr lang="en-GB" altLang="zh-CN" sz="2200" b="1" i="1" dirty="0">
              <a:solidFill>
                <a:srgbClr val="FFFFFF"/>
              </a:solidFill>
              <a:latin typeface="Arial" panose="020B0604020202020204" pitchFamily="34" charset="0"/>
              <a:ea typeface="宋体" panose="02010600030101010101" pitchFamily="2" charset="-122"/>
            </a:endParaRPr>
          </a:p>
          <a:p>
            <a:pPr defTabSz="828675" eaLnBrk="0" hangingPunct="0"/>
            <a:r>
              <a:rPr lang="en-GB" altLang="zh-CN" sz="2200" b="1" i="1" dirty="0">
                <a:solidFill>
                  <a:srgbClr val="FFFFFF"/>
                </a:solidFill>
                <a:latin typeface="Arial" panose="020B0604020202020204" pitchFamily="34" charset="0"/>
                <a:ea typeface="宋体" panose="02010600030101010101" pitchFamily="2" charset="-122"/>
              </a:rPr>
              <a:t>Uncertainty is reduced by the information in the scoring matrix</a:t>
            </a:r>
            <a:r>
              <a:rPr lang="en-GB" altLang="zh-CN" sz="2200" i="1" dirty="0">
                <a:latin typeface="Arial" panose="020B0604020202020204" pitchFamily="34" charset="0"/>
                <a:ea typeface="宋体" panose="02010600030101010101" pitchFamily="2" charset="-122"/>
              </a:rPr>
              <a:t> </a:t>
            </a:r>
            <a:endParaRPr lang="en-GB" altLang="zh-CN" sz="2200" i="1" dirty="0">
              <a:latin typeface="Arial" panose="020B0604020202020204" pitchFamily="34" charset="0"/>
              <a:ea typeface="宋体" panose="02010600030101010101" pitchFamily="2" charset="-122"/>
            </a:endParaRPr>
          </a:p>
          <a:p>
            <a:pPr defTabSz="828675" eaLnBrk="0" hangingPunct="0"/>
            <a:endParaRPr lang="en-GB" altLang="zh-CN" sz="2000" i="1" dirty="0">
              <a:latin typeface="Arial" panose="020B0604020202020204" pitchFamily="34" charset="0"/>
              <a:ea typeface="宋体" panose="02010600030101010101" pitchFamily="2" charset="-122"/>
            </a:endParaRPr>
          </a:p>
          <a:p>
            <a:pPr defTabSz="828675" eaLnBrk="0" hangingPunct="0"/>
            <a:r>
              <a:rPr lang="en-GB" altLang="zh-CN" sz="2000" i="1" u="sng" dirty="0">
                <a:latin typeface="Arial" panose="020B0604020202020204" pitchFamily="34" charset="0"/>
                <a:ea typeface="宋体" panose="02010600030101010101" pitchFamily="2" charset="-122"/>
              </a:rPr>
              <a:t>Example</a:t>
            </a:r>
            <a:r>
              <a:rPr lang="en-US" altLang="en-GB" sz="2000" i="1" u="sng" dirty="0">
                <a:latin typeface="Arial" panose="020B0604020202020204" pitchFamily="34" charset="0"/>
                <a:ea typeface="宋体" panose="02010600030101010101" pitchFamily="2" charset="-122"/>
              </a:rPr>
              <a:t>1</a:t>
            </a:r>
            <a:r>
              <a:rPr lang="en-GB" altLang="zh-CN" sz="2000" i="1" u="sng" dirty="0">
                <a:latin typeface="Arial" panose="020B0604020202020204" pitchFamily="34" charset="0"/>
                <a:ea typeface="宋体" panose="02010600030101010101" pitchFamily="2" charset="-122"/>
              </a:rPr>
              <a:t>: </a:t>
            </a:r>
            <a:r>
              <a:rPr lang="en-GB" altLang="zh-CN" sz="2000" i="1" dirty="0">
                <a:latin typeface="Arial" panose="020B0604020202020204" pitchFamily="34" charset="0"/>
                <a:ea typeface="宋体" panose="02010600030101010101" pitchFamily="2" charset="-122"/>
              </a:rPr>
              <a:t>consider 64 cups in a row with an object hidden under one of them. The goal is to find the object with as few questions as  possible. (Answer: uncertainty is six and is zero when the object is found)</a:t>
            </a:r>
            <a:endParaRPr lang="en-GB" altLang="zh-CN" sz="2000" i="1" dirty="0">
              <a:latin typeface="Arial" panose="020B0604020202020204" pitchFamily="34" charset="0"/>
              <a:ea typeface="宋体" panose="02010600030101010101" pitchFamily="2" charset="-122"/>
            </a:endParaRPr>
          </a:p>
        </p:txBody>
      </p:sp>
      <p:sp>
        <p:nvSpPr>
          <p:cNvPr id="81924" name="Text Box 5"/>
          <p:cNvSpPr txBox="1"/>
          <p:nvPr/>
        </p:nvSpPr>
        <p:spPr>
          <a:xfrm>
            <a:off x="1981200" y="533400"/>
            <a:ext cx="4797425" cy="585788"/>
          </a:xfrm>
          <a:prstGeom prst="rect">
            <a:avLst/>
          </a:prstGeom>
          <a:noFill/>
          <a:ln w="9525">
            <a:noFill/>
          </a:ln>
        </p:spPr>
        <p:txBody>
          <a:bodyPr wrap="none" lIns="82945" tIns="41473" rIns="82945" bIns="41473" anchor="t" anchorCtr="0">
            <a:spAutoFit/>
          </a:bodyPr>
          <a:p>
            <a:pPr algn="ctr" defTabSz="828675" eaLnBrk="0" hangingPunct="0"/>
            <a:r>
              <a:rPr lang="en-US" altLang="zh-CN" sz="3300" b="1" dirty="0">
                <a:solidFill>
                  <a:srgbClr val="FF9900"/>
                </a:solidFill>
                <a:latin typeface="Arial" panose="020B0604020202020204" pitchFamily="34" charset="0"/>
                <a:ea typeface="宋体" panose="02010600030101010101" pitchFamily="2" charset="-122"/>
              </a:rPr>
              <a:t>Meaning of Uncertainty</a:t>
            </a:r>
            <a:endParaRPr lang="en-US" altLang="zh-CN" sz="3300" b="1" dirty="0">
              <a:solidFill>
                <a:srgbClr val="FF9900"/>
              </a:solidFill>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Text Box 2"/>
          <p:cNvSpPr txBox="1"/>
          <p:nvPr/>
        </p:nvSpPr>
        <p:spPr>
          <a:xfrm>
            <a:off x="685800" y="1066800"/>
            <a:ext cx="6416675" cy="5399088"/>
          </a:xfrm>
          <a:prstGeom prst="rect">
            <a:avLst/>
          </a:prstGeom>
          <a:noFill/>
          <a:ln w="9525">
            <a:noFill/>
          </a:ln>
        </p:spPr>
        <p:txBody>
          <a:bodyPr anchor="t" anchorCtr="0">
            <a:spAutoFit/>
          </a:bodyPr>
          <a:p>
            <a:r>
              <a:rPr lang="en-US" altLang="zh-CN" sz="4000" dirty="0">
                <a:latin typeface="Arial" panose="020B0604020202020204" pitchFamily="34" charset="0"/>
                <a:ea typeface="宋体" panose="02010600030101010101" pitchFamily="2" charset="-122"/>
              </a:rPr>
              <a:t>Information and Probability</a:t>
            </a:r>
            <a:endParaRPr lang="en-US" altLang="zh-CN" sz="4000" dirty="0">
              <a:latin typeface="Arial" panose="020B0604020202020204" pitchFamily="34" charset="0"/>
              <a:ea typeface="宋体" panose="02010600030101010101" pitchFamily="2" charset="-122"/>
            </a:endParaRPr>
          </a:p>
          <a:p>
            <a:endParaRPr lang="en-US" altLang="zh-CN" sz="4000" i="1" dirty="0">
              <a:latin typeface="Arial" panose="020B0604020202020204" pitchFamily="34" charset="0"/>
              <a:ea typeface="宋体" panose="02010600030101010101" pitchFamily="2" charset="-122"/>
            </a:endParaRPr>
          </a:p>
          <a:p>
            <a:r>
              <a:rPr lang="en-US" altLang="zh-CN" sz="3600" i="1" dirty="0">
                <a:latin typeface="Arial" panose="020B0604020202020204" pitchFamily="34" charset="0"/>
                <a:ea typeface="宋体" panose="02010600030101010101" pitchFamily="2" charset="-122"/>
              </a:rPr>
              <a:t>I=logN=-logP,  P=1/N</a:t>
            </a:r>
            <a:endParaRPr lang="en-US" altLang="zh-CN" sz="3600" i="1" dirty="0">
              <a:latin typeface="Arial" panose="020B0604020202020204" pitchFamily="34" charset="0"/>
              <a:ea typeface="宋体" panose="02010600030101010101" pitchFamily="2" charset="-122"/>
            </a:endParaRPr>
          </a:p>
          <a:p>
            <a:endParaRPr lang="en-US" altLang="zh-CN" sz="3600" dirty="0">
              <a:latin typeface="Arial" panose="020B0604020202020204" pitchFamily="34" charset="0"/>
              <a:ea typeface="宋体" panose="02010600030101010101" pitchFamily="2" charset="-122"/>
            </a:endParaRPr>
          </a:p>
          <a:p>
            <a:r>
              <a:rPr lang="en-US" altLang="zh-CN" sz="2800" dirty="0">
                <a:latin typeface="Arial" panose="020B0604020202020204" pitchFamily="34" charset="0"/>
                <a:ea typeface="宋体" panose="02010600030101010101" pitchFamily="2" charset="-122"/>
              </a:rPr>
              <a:t>(Hartly, 1928)</a:t>
            </a:r>
            <a:endParaRPr lang="en-US" altLang="zh-CN" sz="2800" dirty="0">
              <a:latin typeface="Arial" panose="020B0604020202020204" pitchFamily="34" charset="0"/>
              <a:ea typeface="宋体" panose="02010600030101010101" pitchFamily="2" charset="-122"/>
            </a:endParaRPr>
          </a:p>
          <a:p>
            <a:endParaRPr lang="en-US" altLang="zh-CN" sz="2800" dirty="0">
              <a:latin typeface="Arial" panose="020B0604020202020204" pitchFamily="34" charset="0"/>
              <a:ea typeface="宋体" panose="02010600030101010101" pitchFamily="2" charset="-122"/>
            </a:endParaRPr>
          </a:p>
          <a:p>
            <a:pPr eaLnBrk="0" hangingPunct="0"/>
            <a:r>
              <a:rPr lang="en-US" altLang="zh-CN" sz="3600" i="1" dirty="0">
                <a:solidFill>
                  <a:srgbClr val="FFFFFF"/>
                </a:solidFill>
                <a:latin typeface="Arial" panose="020B0604020202020204" pitchFamily="34" charset="0"/>
                <a:ea typeface="宋体" panose="02010600030101010101" pitchFamily="2" charset="-122"/>
                <a:cs typeface="Times New Roman" panose="02020603050405020304" pitchFamily="18" charset="0"/>
              </a:rPr>
              <a:t>I = - </a:t>
            </a:r>
            <a:r>
              <a:rPr lang="en-US" altLang="zh-CN" sz="3600" i="1" dirty="0">
                <a:solidFill>
                  <a:srgbClr val="FFFFFF"/>
                </a:solidFill>
                <a:latin typeface="Arial" panose="020B0604020202020204" pitchFamily="34" charset="0"/>
                <a:ea typeface="宋体" panose="02010600030101010101" pitchFamily="2" charset="-122"/>
              </a:rPr>
              <a:t>Σ</a:t>
            </a:r>
            <a:r>
              <a:rPr lang="en-US" altLang="zh-CN" sz="3600" i="1" dirty="0">
                <a:solidFill>
                  <a:srgbClr val="FFFFFF"/>
                </a:solidFill>
                <a:latin typeface="Arial" panose="020B0604020202020204" pitchFamily="34" charset="0"/>
                <a:ea typeface="宋体" panose="02010600030101010101" pitchFamily="2" charset="-122"/>
                <a:cs typeface="Times New Roman" panose="02020603050405020304" pitchFamily="18" charset="0"/>
              </a:rPr>
              <a:t>p</a:t>
            </a:r>
            <a:r>
              <a:rPr lang="en-US" altLang="zh-CN" sz="3600"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i</a:t>
            </a:r>
            <a:r>
              <a:rPr lang="en-US" altLang="zh-CN" sz="3600" i="1" dirty="0">
                <a:solidFill>
                  <a:srgbClr val="FFFFFF"/>
                </a:solidFill>
                <a:latin typeface="Arial" panose="020B0604020202020204" pitchFamily="34" charset="0"/>
                <a:ea typeface="宋体" panose="02010600030101010101" pitchFamily="2" charset="-122"/>
                <a:cs typeface="Times New Roman" panose="02020603050405020304" pitchFamily="18" charset="0"/>
              </a:rPr>
              <a:t> log</a:t>
            </a:r>
            <a:r>
              <a:rPr lang="en-US" altLang="zh-CN" sz="3600"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2</a:t>
            </a:r>
            <a:r>
              <a:rPr lang="en-US" altLang="zh-CN" sz="3600" i="1" dirty="0">
                <a:solidFill>
                  <a:srgbClr val="FFFFFF"/>
                </a:solidFill>
                <a:latin typeface="Arial" panose="020B0604020202020204" pitchFamily="34" charset="0"/>
                <a:ea typeface="宋体" panose="02010600030101010101" pitchFamily="2" charset="-122"/>
                <a:cs typeface="Times New Roman" panose="02020603050405020304" pitchFamily="18" charset="0"/>
              </a:rPr>
              <a:t>(p</a:t>
            </a:r>
            <a:r>
              <a:rPr lang="en-US" altLang="zh-CN" sz="3600"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i</a:t>
            </a:r>
            <a:r>
              <a:rPr lang="en-US" altLang="zh-CN" sz="3600" i="1" dirty="0">
                <a:solidFill>
                  <a:srgbClr val="FFFFFF"/>
                </a:solidFill>
                <a:latin typeface="Arial" panose="020B0604020202020204" pitchFamily="34" charset="0"/>
                <a:ea typeface="宋体" panose="02010600030101010101" pitchFamily="2" charset="-122"/>
                <a:cs typeface="Times New Roman" panose="02020603050405020304" pitchFamily="18" charset="0"/>
              </a:rPr>
              <a:t>)</a:t>
            </a:r>
            <a:endParaRPr lang="en-US" altLang="zh-CN" sz="3600" i="1" dirty="0">
              <a:solidFill>
                <a:srgbClr val="FFFFFF"/>
              </a:solidFill>
              <a:latin typeface="Arial" panose="020B0604020202020204" pitchFamily="34" charset="0"/>
              <a:ea typeface="宋体" panose="02010600030101010101" pitchFamily="2" charset="-122"/>
              <a:cs typeface="Times New Roman" panose="02020603050405020304" pitchFamily="18" charset="0"/>
            </a:endParaRPr>
          </a:p>
          <a:p>
            <a:pPr eaLnBrk="0" hangingPunct="0"/>
            <a:endParaRPr lang="en-US" altLang="zh-CN" sz="3600" i="1" dirty="0">
              <a:solidFill>
                <a:srgbClr val="FFFFFF"/>
              </a:solidFill>
              <a:latin typeface="Arial" panose="020B0604020202020204" pitchFamily="34" charset="0"/>
              <a:ea typeface="宋体" panose="02010600030101010101" pitchFamily="2" charset="-122"/>
              <a:cs typeface="Times New Roman" panose="02020603050405020304" pitchFamily="18" charset="0"/>
            </a:endParaRPr>
          </a:p>
          <a:p>
            <a:pPr eaLnBrk="0" hangingPunct="0"/>
            <a:r>
              <a:rPr lang="en-US" altLang="zh-CN" sz="2800" i="1" dirty="0">
                <a:solidFill>
                  <a:srgbClr val="FFFFFF"/>
                </a:solidFill>
                <a:latin typeface="Arial" panose="020B0604020202020204" pitchFamily="34" charset="0"/>
                <a:ea typeface="宋体" panose="02010600030101010101" pitchFamily="2" charset="-122"/>
                <a:cs typeface="Times New Roman" panose="02020603050405020304" pitchFamily="18" charset="0"/>
              </a:rPr>
              <a:t>(Shannon, 1948)</a:t>
            </a:r>
            <a:endParaRPr lang="en-US" altLang="zh-CN" sz="2800" i="1" dirty="0">
              <a:solidFill>
                <a:srgbClr val="FFFFFF"/>
              </a:solidFill>
              <a:latin typeface="Arial" panose="020B0604020202020204" pitchFamily="34" charset="0"/>
              <a:ea typeface="宋体" panose="02010600030101010101" pitchFamily="2" charset="-122"/>
              <a:cs typeface="Times New Roman" panose="02020603050405020304" pitchFamily="18" charset="0"/>
            </a:endParaRPr>
          </a:p>
          <a:p>
            <a:pPr eaLnBrk="0" hangingPunct="0"/>
            <a:r>
              <a:rPr lang="en-US" altLang="zh-CN" sz="4000" i="1" dirty="0">
                <a:solidFill>
                  <a:srgbClr val="FFFFFF"/>
                </a:solidFill>
                <a:latin typeface="Arial" panose="020B0604020202020204" pitchFamily="34" charset="0"/>
                <a:ea typeface="宋体" panose="02010600030101010101" pitchFamily="2" charset="-122"/>
                <a:cs typeface="Times New Roman" panose="02020603050405020304" pitchFamily="18" charset="0"/>
              </a:rPr>
              <a:t>         </a:t>
            </a:r>
            <a:endParaRPr lang="en-US" altLang="zh-CN" sz="1600" i="1" dirty="0">
              <a:solidFill>
                <a:srgbClr val="FFFFFF"/>
              </a:solidFill>
              <a:latin typeface="Arial" panose="020B0604020202020204" pitchFamily="34" charset="0"/>
              <a:ea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85800" y="1196975"/>
            <a:ext cx="7918450" cy="411480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r>
              <a:rPr kumimoji="1" lang="zh-CN" altLang="zh-CN" sz="3200" b="0" i="0" u="none" strike="noStrike" kern="0" cap="none" spc="0" normalizeH="0" baseline="0" noProof="0" dirty="0">
                <a:ln>
                  <a:noFill/>
                </a:ln>
                <a:solidFill>
                  <a:schemeClr val="tx1"/>
                </a:solidFill>
                <a:effectLst/>
                <a:uLnTx/>
                <a:uFillTx/>
                <a:latin typeface="+mn-lt"/>
                <a:ea typeface="+mn-ea"/>
                <a:cs typeface="+mn-cs"/>
              </a:rPr>
              <a:t>香农（</a:t>
            </a:r>
            <a:r>
              <a:rPr kumimoji="1" lang="en-US" altLang="zh-CN" sz="3200" b="0" i="0" u="none" strike="noStrike" kern="0" cap="none" spc="0" normalizeH="0" baseline="0" noProof="0" dirty="0">
                <a:ln>
                  <a:noFill/>
                </a:ln>
                <a:solidFill>
                  <a:schemeClr val="tx1"/>
                </a:solidFill>
                <a:effectLst/>
                <a:uLnTx/>
                <a:uFillTx/>
                <a:latin typeface="+mn-lt"/>
                <a:ea typeface="+mn-ea"/>
                <a:cs typeface="+mn-cs"/>
              </a:rPr>
              <a:t>Claude Elwood Shannon</a:t>
            </a:r>
            <a:r>
              <a:rPr kumimoji="1" lang="zh-CN" altLang="zh-CN" sz="3200" b="0" i="0" u="none" strike="noStrike" kern="0" cap="none" spc="0" normalizeH="0" baseline="0" noProof="0" dirty="0">
                <a:ln>
                  <a:noFill/>
                </a:ln>
                <a:solidFill>
                  <a:schemeClr val="tx1"/>
                </a:solidFill>
                <a:effectLst/>
                <a:uLnTx/>
                <a:uFillTx/>
                <a:latin typeface="+mn-lt"/>
                <a:ea typeface="+mn-ea"/>
                <a:cs typeface="+mn-cs"/>
              </a:rPr>
              <a:t>）的一个重要贡献是将不同事件发生概率作为权重重新定义不确定性，即香农信息熵（</a:t>
            </a:r>
            <a:r>
              <a:rPr kumimoji="1" lang="en-US" altLang="zh-CN" sz="3200" b="0" i="1" u="none" strike="noStrike" kern="0" cap="none" spc="0" normalizeH="0" baseline="0" noProof="0" dirty="0">
                <a:ln>
                  <a:noFill/>
                </a:ln>
                <a:solidFill>
                  <a:schemeClr val="tx1"/>
                </a:solidFill>
                <a:effectLst/>
                <a:uLnTx/>
                <a:uFillTx/>
                <a:latin typeface="+mn-lt"/>
                <a:ea typeface="+mn-ea"/>
                <a:cs typeface="+mn-cs"/>
              </a:rPr>
              <a:t>H</a:t>
            </a:r>
            <a:r>
              <a:rPr kumimoji="1" lang="zh-CN" altLang="zh-CN" sz="3200" b="0" i="0" u="none" strike="noStrike" kern="0" cap="none" spc="0" normalizeH="0" baseline="0" noProof="0" dirty="0">
                <a:ln>
                  <a:noFill/>
                </a:ln>
                <a:solidFill>
                  <a:schemeClr val="tx1"/>
                </a:solidFill>
                <a:effectLst/>
                <a:uLnTx/>
                <a:uFillTx/>
                <a:latin typeface="+mn-lt"/>
                <a:ea typeface="+mn-ea"/>
                <a:cs typeface="+mn-cs"/>
              </a:rPr>
              <a:t>）：</a:t>
            </a:r>
            <a:endParaRPr kumimoji="1" lang="zh-CN" altLang="zh-CN"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endParaRPr kumimoji="1" lang="zh-CN" altLang="zh-CN"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r>
              <a:rPr kumimoji="1" lang="en-US" altLang="zh-CN" sz="3200" b="0" i="1" u="none" strike="noStrike" kern="0" cap="none" spc="0" normalizeH="0" baseline="0" noProof="0" dirty="0">
                <a:ln>
                  <a:noFill/>
                </a:ln>
                <a:solidFill>
                  <a:schemeClr val="tx1"/>
                </a:solidFill>
                <a:effectLst/>
                <a:uLnTx/>
                <a:uFillTx/>
                <a:latin typeface="+mn-lt"/>
                <a:ea typeface="+mn-ea"/>
                <a:cs typeface="+mn-cs"/>
              </a:rPr>
              <a:t>H</a:t>
            </a:r>
            <a:r>
              <a:rPr kumimoji="1" lang="en-US" altLang="zh-CN" sz="3200" b="0" i="0" u="none" strike="noStrike" kern="0" cap="none" spc="0" normalizeH="0" baseline="0" noProof="0" dirty="0">
                <a:ln>
                  <a:noFill/>
                </a:ln>
                <a:solidFill>
                  <a:schemeClr val="tx1"/>
                </a:solidFill>
                <a:effectLst/>
                <a:uLnTx/>
                <a:uFillTx/>
                <a:latin typeface="+mn-lt"/>
                <a:ea typeface="+mn-ea"/>
                <a:cs typeface="+mn-cs"/>
              </a:rPr>
              <a:t> = - </a:t>
            </a:r>
            <a:r>
              <a:rPr kumimoji="1" lang="zh-CN" altLang="zh-CN" sz="3200" b="0" i="0" u="none" strike="noStrike" kern="0" cap="none" spc="0" normalizeH="0" baseline="0" noProof="0" dirty="0">
                <a:ln>
                  <a:noFill/>
                </a:ln>
                <a:solidFill>
                  <a:schemeClr val="tx1"/>
                </a:solidFill>
                <a:effectLst/>
                <a:uLnTx/>
                <a:uFillTx/>
                <a:latin typeface="+mn-lt"/>
                <a:ea typeface="+mn-ea"/>
                <a:cs typeface="+mn-cs"/>
              </a:rPr>
              <a:t>Σ</a:t>
            </a:r>
            <a:r>
              <a:rPr kumimoji="1" lang="en-US" altLang="zh-CN" sz="3200" b="0" i="1" u="none" strike="noStrike" kern="0" cap="none" spc="0" normalizeH="0" baseline="0" noProof="0" dirty="0">
                <a:ln>
                  <a:noFill/>
                </a:ln>
                <a:solidFill>
                  <a:schemeClr val="tx1"/>
                </a:solidFill>
                <a:effectLst/>
                <a:uLnTx/>
                <a:uFillTx/>
                <a:latin typeface="+mn-lt"/>
                <a:ea typeface="+mn-ea"/>
                <a:cs typeface="+mn-cs"/>
              </a:rPr>
              <a:t>p</a:t>
            </a:r>
            <a:r>
              <a:rPr kumimoji="1" lang="en-US" altLang="zh-CN" sz="3200" b="0" i="1" u="none" strike="noStrike" kern="0" cap="none" spc="0" normalizeH="0" baseline="-25000" noProof="0" dirty="0">
                <a:ln>
                  <a:noFill/>
                </a:ln>
                <a:solidFill>
                  <a:schemeClr val="tx1"/>
                </a:solidFill>
                <a:effectLst/>
                <a:uLnTx/>
                <a:uFillTx/>
                <a:latin typeface="+mn-lt"/>
                <a:ea typeface="+mn-ea"/>
                <a:cs typeface="+mn-cs"/>
              </a:rPr>
              <a:t>i</a:t>
            </a:r>
            <a:r>
              <a:rPr kumimoji="1" lang="en-US" altLang="zh-CN" sz="3200" b="0" i="0" u="none" strike="noStrike" kern="0" cap="none" spc="0" normalizeH="0" baseline="0" noProof="0" dirty="0">
                <a:ln>
                  <a:noFill/>
                </a:ln>
                <a:solidFill>
                  <a:schemeClr val="tx1"/>
                </a:solidFill>
                <a:effectLst/>
                <a:uLnTx/>
                <a:uFillTx/>
                <a:latin typeface="+mn-lt"/>
                <a:ea typeface="+mn-ea"/>
                <a:cs typeface="+mn-cs"/>
              </a:rPr>
              <a:t> log</a:t>
            </a:r>
            <a:r>
              <a:rPr kumimoji="1" lang="en-US" altLang="zh-CN" sz="3200" b="0" i="0" u="none" strike="noStrike" kern="0" cap="none" spc="0" normalizeH="0" baseline="-25000" noProof="0" dirty="0">
                <a:ln>
                  <a:noFill/>
                </a:ln>
                <a:solidFill>
                  <a:schemeClr val="tx1"/>
                </a:solidFill>
                <a:effectLst/>
                <a:uLnTx/>
                <a:uFillTx/>
                <a:latin typeface="+mn-lt"/>
                <a:ea typeface="+mn-ea"/>
                <a:cs typeface="+mn-cs"/>
              </a:rPr>
              <a:t>2</a:t>
            </a:r>
            <a:r>
              <a:rPr kumimoji="1" lang="en-US" altLang="zh-CN" sz="3200" b="0" i="0" u="none" strike="noStrike" kern="0" cap="none" spc="0" normalizeH="0" baseline="0" noProof="0" dirty="0">
                <a:ln>
                  <a:noFill/>
                </a:ln>
                <a:solidFill>
                  <a:schemeClr val="tx1"/>
                </a:solidFill>
                <a:effectLst/>
                <a:uLnTx/>
                <a:uFillTx/>
                <a:latin typeface="+mn-lt"/>
                <a:ea typeface="+mn-ea"/>
                <a:cs typeface="+mn-cs"/>
              </a:rPr>
              <a:t>(</a:t>
            </a:r>
            <a:r>
              <a:rPr kumimoji="1" lang="en-US" altLang="zh-CN" sz="3200" b="0" i="1" u="none" strike="noStrike" kern="0" cap="none" spc="0" normalizeH="0" baseline="0" noProof="0" dirty="0">
                <a:ln>
                  <a:noFill/>
                </a:ln>
                <a:solidFill>
                  <a:schemeClr val="tx1"/>
                </a:solidFill>
                <a:effectLst/>
                <a:uLnTx/>
                <a:uFillTx/>
                <a:latin typeface="+mn-lt"/>
                <a:ea typeface="+mn-ea"/>
                <a:cs typeface="+mn-cs"/>
              </a:rPr>
              <a:t>p</a:t>
            </a:r>
            <a:r>
              <a:rPr kumimoji="1" lang="en-US" altLang="zh-CN" sz="3200" b="0" i="1" u="none" strike="noStrike" kern="0" cap="none" spc="0" normalizeH="0" baseline="-25000" noProof="0" dirty="0">
                <a:ln>
                  <a:noFill/>
                </a:ln>
                <a:solidFill>
                  <a:schemeClr val="tx1"/>
                </a:solidFill>
                <a:effectLst/>
                <a:uLnTx/>
                <a:uFillTx/>
                <a:latin typeface="+mn-lt"/>
                <a:ea typeface="+mn-ea"/>
                <a:cs typeface="+mn-cs"/>
              </a:rPr>
              <a:t>i</a:t>
            </a:r>
            <a:r>
              <a:rPr kumimoji="1" lang="en-US" altLang="zh-CN" sz="3200" b="0" i="0" u="none" strike="noStrike" kern="0" cap="none" spc="0" normalizeH="0" baseline="0" noProof="0" dirty="0">
                <a:ln>
                  <a:noFill/>
                </a:ln>
                <a:solidFill>
                  <a:schemeClr val="tx1"/>
                </a:solidFill>
                <a:effectLst/>
                <a:uLnTx/>
                <a:uFillTx/>
                <a:latin typeface="+mn-lt"/>
                <a:ea typeface="+mn-ea"/>
                <a:cs typeface="+mn-cs"/>
              </a:rPr>
              <a:t>)</a:t>
            </a:r>
            <a:endParaRPr kumimoji="1" lang="zh-CN" altLang="zh-CN"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endParaRPr kumimoji="1" lang="zh-CN" altLang="zh-CN"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accent2"/>
              </a:buClr>
              <a:buSzPct val="110000"/>
              <a:buFontTx/>
              <a:buNone/>
              <a:defRPr/>
            </a:pPr>
            <a:r>
              <a:rPr kumimoji="1" lang="en-US" altLang="zh-CN" sz="3200" b="0" i="1" u="none" strike="noStrike" kern="0" cap="none" spc="0" normalizeH="0" baseline="0" noProof="0" dirty="0">
                <a:ln>
                  <a:noFill/>
                </a:ln>
                <a:solidFill>
                  <a:schemeClr val="tx1"/>
                </a:solidFill>
                <a:effectLst/>
                <a:uLnTx/>
                <a:uFillTx/>
                <a:latin typeface="+mn-lt"/>
                <a:ea typeface="+mn-ea"/>
                <a:cs typeface="+mn-cs"/>
              </a:rPr>
              <a:t>p</a:t>
            </a:r>
            <a:r>
              <a:rPr kumimoji="1" lang="en-US" altLang="zh-CN" sz="3200" b="0" i="1" u="none" strike="noStrike" kern="0" cap="none" spc="0" normalizeH="0" baseline="-25000" noProof="0" dirty="0">
                <a:ln>
                  <a:noFill/>
                </a:ln>
                <a:solidFill>
                  <a:schemeClr val="tx1"/>
                </a:solidFill>
                <a:effectLst/>
                <a:uLnTx/>
                <a:uFillTx/>
                <a:latin typeface="+mn-lt"/>
                <a:ea typeface="+mn-ea"/>
                <a:cs typeface="+mn-cs"/>
              </a:rPr>
              <a:t>i</a:t>
            </a:r>
            <a:r>
              <a:rPr kumimoji="1" lang="zh-CN" altLang="zh-CN" sz="3200" b="0" i="0" u="none" strike="noStrike" kern="0" cap="none" spc="0" normalizeH="0" baseline="0" noProof="0" dirty="0">
                <a:ln>
                  <a:noFill/>
                </a:ln>
                <a:solidFill>
                  <a:schemeClr val="tx1"/>
                </a:solidFill>
                <a:effectLst/>
                <a:uLnTx/>
                <a:uFillTx/>
                <a:latin typeface="+mn-lt"/>
                <a:ea typeface="+mn-ea"/>
                <a:cs typeface="+mn-cs"/>
              </a:rPr>
              <a:t>是特定事件</a:t>
            </a:r>
            <a:r>
              <a:rPr kumimoji="1" lang="en-US" altLang="zh-CN" sz="3200" b="0" i="1" u="none" strike="noStrike" kern="0" cap="none" spc="0" normalizeH="0" baseline="0" noProof="0" dirty="0">
                <a:ln>
                  <a:noFill/>
                </a:ln>
                <a:solidFill>
                  <a:schemeClr val="tx1"/>
                </a:solidFill>
                <a:effectLst/>
                <a:uLnTx/>
                <a:uFillTx/>
                <a:latin typeface="+mn-lt"/>
                <a:ea typeface="+mn-ea"/>
                <a:cs typeface="+mn-cs"/>
              </a:rPr>
              <a:t>i</a:t>
            </a:r>
            <a:r>
              <a:rPr kumimoji="1" lang="zh-CN" altLang="zh-CN" sz="3200" b="0" i="0" u="none" strike="noStrike" kern="0" cap="none" spc="0" normalizeH="0" baseline="0" noProof="0" dirty="0">
                <a:ln>
                  <a:noFill/>
                </a:ln>
                <a:solidFill>
                  <a:schemeClr val="tx1"/>
                </a:solidFill>
                <a:effectLst/>
                <a:uLnTx/>
                <a:uFillTx/>
                <a:latin typeface="+mn-lt"/>
                <a:ea typeface="+mn-ea"/>
                <a:cs typeface="+mn-cs"/>
              </a:rPr>
              <a:t>发生的概率</a:t>
            </a:r>
            <a:endParaRPr kumimoji="1" lang="zh-CN" altLang="zh-CN"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endParaRPr kumimoji="1" lang="zh-CN" altLang="zh-CN"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buClr>
              <a:buSzPct val="110000"/>
              <a:buFontTx/>
              <a:buChar char="•"/>
              <a:defRPr/>
            </a:pPr>
            <a:endParaRPr kumimoji="1"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内容占位符 2"/>
          <p:cNvSpPr>
            <a:spLocks noGrp="1"/>
          </p:cNvSpPr>
          <p:nvPr>
            <p:ph idx="1"/>
          </p:nvPr>
        </p:nvSpPr>
        <p:spPr>
          <a:xfrm>
            <a:off x="685800" y="981075"/>
            <a:ext cx="7772400" cy="4114800"/>
          </a:xfrm>
        </p:spPr>
        <p:txBody>
          <a:bodyPr wrap="square" lIns="91440" tIns="45720" rIns="91440" bIns="45720" anchor="t" anchorCtr="0"/>
          <a:p>
            <a:pPr marL="0" indent="0">
              <a:buNone/>
            </a:pPr>
            <a:r>
              <a:rPr lang="zh-CN" altLang="zh-CN" b="1" dirty="0">
                <a:latin typeface="黑体" panose="02010609060101010101" pitchFamily="49" charset="-122"/>
                <a:ea typeface="黑体" panose="02010609060101010101" pitchFamily="49" charset="-122"/>
                <a:cs typeface="黑体" panose="02010609060101010101" pitchFamily="49" charset="-122"/>
              </a:rPr>
              <a:t>案例</a:t>
            </a:r>
            <a:r>
              <a:rPr lang="en-US" altLang="zh-CN" b="1" dirty="0">
                <a:latin typeface="黑体" panose="02010609060101010101" pitchFamily="49" charset="-122"/>
                <a:ea typeface="黑体" panose="02010609060101010101" pitchFamily="49" charset="-122"/>
                <a:cs typeface="黑体" panose="02010609060101010101" pitchFamily="49" charset="-122"/>
              </a:rPr>
              <a:t>1</a:t>
            </a:r>
            <a:r>
              <a:rPr lang="zh-CN" altLang="en-US" b="1" dirty="0">
                <a:latin typeface="黑体" panose="02010609060101010101" pitchFamily="49" charset="-122"/>
                <a:ea typeface="黑体" panose="02010609060101010101" pitchFamily="49" charset="-122"/>
                <a:cs typeface="黑体" panose="02010609060101010101" pitchFamily="49" charset="-122"/>
              </a:rPr>
              <a:t>（找</a:t>
            </a:r>
            <a:r>
              <a:rPr lang="zh-CN" altLang="zh-CN" b="1" dirty="0">
                <a:latin typeface="黑体" panose="02010609060101010101" pitchFamily="49" charset="-122"/>
                <a:ea typeface="黑体" panose="02010609060101010101" pitchFamily="49" charset="-122"/>
                <a:cs typeface="黑体" panose="02010609060101010101" pitchFamily="49" charset="-122"/>
              </a:rPr>
              <a:t>杯子）</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zh-CN" b="1" dirty="0">
              <a:latin typeface="黑体" panose="02010609060101010101" pitchFamily="49" charset="-122"/>
              <a:ea typeface="黑体" panose="02010609060101010101" pitchFamily="49" charset="-122"/>
              <a:cs typeface="黑体" panose="02010609060101010101" pitchFamily="49" charset="-122"/>
            </a:endParaRPr>
          </a:p>
          <a:p>
            <a:pPr marL="0" indent="0">
              <a:buNone/>
            </a:pPr>
            <a:r>
              <a:rPr lang="zh-CN" altLang="zh-CN" sz="2800" i="1" dirty="0"/>
              <a:t>找到特定杯子（内有乒乓球）的概率是</a:t>
            </a:r>
            <a:r>
              <a:rPr lang="en-US" altLang="zh-CN" sz="2800" i="1" dirty="0"/>
              <a:t>1/64</a:t>
            </a:r>
            <a:r>
              <a:rPr lang="zh-CN" altLang="zh-CN" sz="2800" i="1" dirty="0"/>
              <a:t>，所以其不确定性为以</a:t>
            </a:r>
            <a:r>
              <a:rPr lang="en-US" altLang="zh-CN" sz="2800" i="1" dirty="0"/>
              <a:t>2</a:t>
            </a:r>
            <a:r>
              <a:rPr lang="zh-CN" altLang="zh-CN" sz="2800" i="1" dirty="0"/>
              <a:t>为底的负对数</a:t>
            </a:r>
            <a:r>
              <a:rPr lang="en-US" altLang="zh-CN" sz="2800" i="1" dirty="0"/>
              <a:t>[-log</a:t>
            </a:r>
            <a:r>
              <a:rPr lang="en-US" altLang="zh-CN" sz="2800" i="1" baseline="-25000" dirty="0"/>
              <a:t>2</a:t>
            </a:r>
            <a:r>
              <a:rPr lang="en-US" altLang="zh-CN" sz="2800" i="1" dirty="0"/>
              <a:t>(1/64)=6</a:t>
            </a:r>
            <a:r>
              <a:rPr lang="zh-CN" altLang="zh-CN" sz="2800" i="1" dirty="0"/>
              <a:t>比特</a:t>
            </a:r>
            <a:r>
              <a:rPr lang="en-US" altLang="zh-CN" sz="2800" i="1" dirty="0"/>
              <a:t>]</a:t>
            </a:r>
            <a:r>
              <a:rPr lang="zh-CN" altLang="zh-CN" sz="2800" i="1" dirty="0"/>
              <a:t>。</a:t>
            </a:r>
            <a:endParaRPr lang="en-US" altLang="zh-CN" sz="2800" i="1" dirty="0"/>
          </a:p>
          <a:p>
            <a:pPr marL="0" indent="0">
              <a:buNone/>
            </a:pPr>
            <a:endParaRPr lang="zh-CN" altLang="zh-CN" dirty="0">
              <a:latin typeface="黑体" panose="02010609060101010101" pitchFamily="49" charset="-122"/>
              <a:ea typeface="黑体" panose="02010609060101010101" pitchFamily="49" charset="-122"/>
              <a:cs typeface="黑体" panose="02010609060101010101" pitchFamily="49" charset="-122"/>
              <a:sym typeface="+mn-ea"/>
            </a:endParaRPr>
          </a:p>
          <a:p>
            <a:pPr marL="0" indent="0">
              <a:buNone/>
            </a:pPr>
            <a:r>
              <a:rPr lang="zh-CN" altLang="zh-CN" b="1" dirty="0">
                <a:latin typeface="黑体" panose="02010609060101010101" pitchFamily="49" charset="-122"/>
                <a:ea typeface="黑体" panose="02010609060101010101" pitchFamily="49" charset="-122"/>
                <a:cs typeface="黑体" panose="02010609060101010101" pitchFamily="49" charset="-122"/>
                <a:sym typeface="+mn-ea"/>
              </a:rPr>
              <a:t>案例</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zh-CN" b="1" dirty="0">
                <a:latin typeface="黑体" panose="02010609060101010101" pitchFamily="49" charset="-122"/>
                <a:ea typeface="黑体" panose="02010609060101010101" pitchFamily="49" charset="-122"/>
                <a:cs typeface="黑体" panose="02010609060101010101" pitchFamily="49" charset="-122"/>
                <a:sym typeface="+mn-ea"/>
              </a:rPr>
              <a:t>序列联配）</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dirty="0">
              <a:latin typeface="黑体" panose="02010609060101010101" pitchFamily="49" charset="-122"/>
              <a:ea typeface="黑体" panose="02010609060101010101" pitchFamily="49" charset="-122"/>
              <a:cs typeface="黑体" panose="02010609060101010101" pitchFamily="49" charset="-122"/>
            </a:endParaRPr>
          </a:p>
          <a:p>
            <a:pPr marL="0" indent="0">
              <a:buNone/>
            </a:pPr>
            <a:r>
              <a:rPr lang="zh-CN" altLang="zh-CN" sz="2800" i="1" dirty="0"/>
              <a:t>对于多序列联配结果的某一列仅观察到一个碱基（第一列），则其不确定性或熵值为</a:t>
            </a:r>
            <a:r>
              <a:rPr lang="en-US" altLang="zh-CN" sz="2800" i="1" dirty="0"/>
              <a:t>0</a:t>
            </a:r>
            <a:r>
              <a:rPr lang="zh-CN" altLang="zh-CN" sz="2800" i="1" dirty="0"/>
              <a:t>，因为没有其他可能性。而对于第二列存在两个等概率的碱基，你必须问一个问题后才能得到答案，这样其熵值为</a:t>
            </a:r>
            <a:r>
              <a:rPr lang="en-US" altLang="zh-CN" sz="2800" i="1" dirty="0"/>
              <a:t>1[-</a:t>
            </a:r>
            <a:r>
              <a:rPr lang="zh-CN" altLang="zh-CN" sz="2800" i="1" dirty="0"/>
              <a:t>（</a:t>
            </a:r>
            <a:r>
              <a:rPr lang="en-US" altLang="zh-CN" sz="2800" i="1" dirty="0"/>
              <a:t>0.5</a:t>
            </a:r>
            <a:r>
              <a:rPr lang="zh-CN" altLang="zh-CN" sz="2800" i="1" dirty="0"/>
              <a:t>×</a:t>
            </a:r>
            <a:r>
              <a:rPr lang="en-US" altLang="zh-CN" sz="2800" i="1" dirty="0"/>
              <a:t>log</a:t>
            </a:r>
            <a:r>
              <a:rPr lang="en-US" altLang="zh-CN" sz="2800" i="1" baseline="-25000" dirty="0"/>
              <a:t>2</a:t>
            </a:r>
            <a:r>
              <a:rPr lang="en-US" altLang="zh-CN" sz="2800" i="1" dirty="0"/>
              <a:t>0.5+0.5</a:t>
            </a:r>
            <a:r>
              <a:rPr lang="zh-CN" altLang="zh-CN" sz="2800" i="1" dirty="0"/>
              <a:t>×</a:t>
            </a:r>
            <a:r>
              <a:rPr lang="en-US" altLang="zh-CN" sz="2800" i="1" dirty="0"/>
              <a:t>log</a:t>
            </a:r>
            <a:r>
              <a:rPr lang="en-US" altLang="zh-CN" sz="2800" i="1" baseline="-25000" dirty="0"/>
              <a:t>2</a:t>
            </a:r>
            <a:r>
              <a:rPr lang="en-US" altLang="zh-CN" sz="2800" i="1" dirty="0"/>
              <a:t>0.5)=1].</a:t>
            </a:r>
            <a:endParaRPr lang="zh-CN" altLang="en-US" sz="2800"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3920173" y="692785"/>
          <a:ext cx="2587625" cy="1671320"/>
        </p:xfrm>
        <a:graphic>
          <a:graphicData uri="http://schemas.openxmlformats.org/drawingml/2006/table">
            <a:tbl>
              <a:tblPr firstRow="1" bandRow="1">
                <a:tableStyleId>{5940675A-B579-460E-94D1-54222C63F5DA}</a:tableStyleId>
              </a:tblPr>
              <a:tblGrid>
                <a:gridCol w="862013"/>
                <a:gridCol w="862012"/>
                <a:gridCol w="863600"/>
              </a:tblGrid>
              <a:tr h="317500">
                <a:tc>
                  <a:txBody>
                    <a:bodyPr/>
                    <a:p>
                      <a:pPr indent="0">
                        <a:buNone/>
                      </a:pPr>
                      <a:r>
                        <a:rPr lang="en-US" sz="2800" b="0">
                          <a:latin typeface="Times New Roman" panose="02020603050405020304" pitchFamily="18" charset="0"/>
                          <a:cs typeface="Times New Roman" panose="02020603050405020304" pitchFamily="18" charset="0"/>
                        </a:rPr>
                        <a:t>#1</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#2</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#3</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r>
              <a:tr h="304800">
                <a:tc>
                  <a:txBody>
                    <a:bodyPr/>
                    <a:p>
                      <a:pPr indent="0">
                        <a:buNone/>
                      </a:pPr>
                      <a:r>
                        <a:rPr lang="en-US" sz="2800" b="0">
                          <a:latin typeface="Times New Roman" panose="02020603050405020304" pitchFamily="18" charset="0"/>
                          <a:cs typeface="Times New Roman" panose="02020603050405020304" pitchFamily="18" charset="0"/>
                        </a:rPr>
                        <a:t>G</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A</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G</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w="12700" cap="flat" cmpd="sng">
                      <a:solidFill>
                        <a:srgbClr val="000000"/>
                      </a:solidFill>
                      <a:prstDash val="solid"/>
                      <a:headEnd type="none" w="med" len="med"/>
                      <a:tailEnd type="none" w="med" len="med"/>
                    </a:lnT>
                    <a:lnB cap="flat">
                      <a:noFill/>
                    </a:lnB>
                    <a:lnTlToBr>
                      <a:noFill/>
                    </a:lnTlToBr>
                    <a:lnBlToTr>
                      <a:noFill/>
                    </a:lnBlToTr>
                    <a:solidFill>
                      <a:schemeClr val="bg1">
                        <a:lumMod val="75000"/>
                        <a:lumOff val="25000"/>
                      </a:schemeClr>
                    </a:solidFill>
                  </a:tcPr>
                </a:tc>
              </a:tr>
              <a:tr h="426720">
                <a:tc>
                  <a:txBody>
                    <a:bodyPr/>
                    <a:p>
                      <a:pPr indent="0">
                        <a:buNone/>
                      </a:pPr>
                      <a:r>
                        <a:rPr lang="en-US" sz="2800" b="0">
                          <a:latin typeface="Times New Roman" panose="02020603050405020304" pitchFamily="18" charset="0"/>
                          <a:cs typeface="Times New Roman" panose="02020603050405020304" pitchFamily="18" charset="0"/>
                        </a:rPr>
                        <a:t>G</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A</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A</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lumMod val="75000"/>
                        <a:lumOff val="25000"/>
                      </a:schemeClr>
                    </a:solidFill>
                  </a:tcPr>
                </a:tc>
              </a:tr>
              <a:tr h="317500">
                <a:tc>
                  <a:txBody>
                    <a:bodyPr/>
                    <a:p>
                      <a:pPr indent="0">
                        <a:buNone/>
                      </a:pPr>
                      <a:r>
                        <a:rPr lang="en-US" sz="2800" b="0">
                          <a:latin typeface="Times New Roman" panose="02020603050405020304" pitchFamily="18" charset="0"/>
                          <a:cs typeface="Times New Roman" panose="02020603050405020304" pitchFamily="18" charset="0"/>
                        </a:rPr>
                        <a:t>G</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T</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C</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lumMod val="75000"/>
                        <a:lumOff val="25000"/>
                      </a:schemeClr>
                    </a:solidFill>
                  </a:tcPr>
                </a:tc>
              </a:tr>
              <a:tr h="304800">
                <a:tc>
                  <a:txBody>
                    <a:bodyPr/>
                    <a:p>
                      <a:pPr indent="0">
                        <a:buNone/>
                      </a:pPr>
                      <a:r>
                        <a:rPr lang="en-US" sz="2800" b="0">
                          <a:latin typeface="Times New Roman" panose="02020603050405020304" pitchFamily="18" charset="0"/>
                          <a:cs typeface="Times New Roman" panose="02020603050405020304" pitchFamily="18" charset="0"/>
                        </a:rPr>
                        <a:t>G</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T</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800" b="0">
                          <a:latin typeface="Times New Roman" panose="02020603050405020304" pitchFamily="18" charset="0"/>
                          <a:cs typeface="Times New Roman" panose="02020603050405020304" pitchFamily="18" charset="0"/>
                        </a:rPr>
                        <a:t>T</a:t>
                      </a:r>
                      <a:endParaRPr lang="en-US" alt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r>
            </a:tbl>
          </a:graphicData>
        </a:graphic>
      </p:graphicFrame>
      <p:graphicFrame>
        <p:nvGraphicFramePr>
          <p:cNvPr id="5" name="表格 4"/>
          <p:cNvGraphicFramePr/>
          <p:nvPr>
            <p:custDataLst>
              <p:tags r:id="rId2"/>
            </p:custDataLst>
          </p:nvPr>
        </p:nvGraphicFramePr>
        <p:xfrm>
          <a:off x="3416618" y="3644900"/>
          <a:ext cx="3714115" cy="2560320"/>
        </p:xfrm>
        <a:graphic>
          <a:graphicData uri="http://schemas.openxmlformats.org/drawingml/2006/table">
            <a:tbl>
              <a:tblPr firstRow="1" bandRow="1">
                <a:tableStyleId>{5940675A-B579-460E-94D1-54222C63F5DA}</a:tableStyleId>
              </a:tblPr>
              <a:tblGrid>
                <a:gridCol w="1345565"/>
                <a:gridCol w="788987"/>
                <a:gridCol w="790575"/>
                <a:gridCol w="788988"/>
              </a:tblGrid>
              <a:tr h="279400">
                <a:tc>
                  <a:txBody>
                    <a:bodyPr/>
                    <a:p>
                      <a:pPr indent="0">
                        <a:buNone/>
                      </a:pP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#1</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#2</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#3</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r>
              <a:tr h="365760">
                <a:tc>
                  <a:txBody>
                    <a:bodyPr/>
                    <a:p>
                      <a:pPr indent="0" algn="ctr">
                        <a:buNone/>
                      </a:pPr>
                      <a:r>
                        <a:rPr lang="en-US" sz="2400" b="0">
                          <a:latin typeface="Times New Roman" panose="02020603050405020304" pitchFamily="18" charset="0"/>
                          <a:cs typeface="Times New Roman" panose="02020603050405020304" pitchFamily="18" charset="0"/>
                        </a:rPr>
                        <a:t>G</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1.0</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0.0</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0.25</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w="12700" cap="flat" cmpd="sng">
                      <a:solidFill>
                        <a:srgbClr val="000000"/>
                      </a:solidFill>
                      <a:prstDash val="solid"/>
                      <a:headEnd type="none" w="med" len="med"/>
                      <a:tailEnd type="none" w="med" len="med"/>
                    </a:lnT>
                    <a:lnB cap="flat">
                      <a:noFill/>
                    </a:lnB>
                    <a:lnTlToBr>
                      <a:noFill/>
                    </a:lnTlToBr>
                    <a:lnBlToTr>
                      <a:noFill/>
                    </a:lnBlToTr>
                    <a:solidFill>
                      <a:schemeClr val="bg1">
                        <a:lumMod val="75000"/>
                        <a:lumOff val="25000"/>
                      </a:schemeClr>
                    </a:solidFill>
                  </a:tcPr>
                </a:tc>
              </a:tr>
              <a:tr h="279400">
                <a:tc>
                  <a:txBody>
                    <a:bodyPr/>
                    <a:p>
                      <a:pPr indent="0" algn="ctr">
                        <a:buNone/>
                      </a:pPr>
                      <a:r>
                        <a:rPr lang="en-US" sz="2400" b="0">
                          <a:latin typeface="Times New Roman" panose="02020603050405020304" pitchFamily="18" charset="0"/>
                          <a:cs typeface="Times New Roman" panose="02020603050405020304" pitchFamily="18" charset="0"/>
                        </a:rPr>
                        <a:t>A</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0.0</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0.5</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0.25</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lumMod val="75000"/>
                        <a:lumOff val="25000"/>
                      </a:schemeClr>
                    </a:solidFill>
                  </a:tcPr>
                </a:tc>
              </a:tr>
              <a:tr h="279400">
                <a:tc>
                  <a:txBody>
                    <a:bodyPr/>
                    <a:p>
                      <a:pPr indent="0" algn="ctr">
                        <a:buNone/>
                      </a:pPr>
                      <a:r>
                        <a:rPr lang="en-US" sz="2400" b="0">
                          <a:latin typeface="Times New Roman" panose="02020603050405020304" pitchFamily="18" charset="0"/>
                          <a:cs typeface="Times New Roman" panose="02020603050405020304" pitchFamily="18" charset="0"/>
                        </a:rPr>
                        <a:t>C</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0.0</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0.0</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cap="flat">
                      <a:noFill/>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0.25</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cap="flat">
                      <a:noFill/>
                    </a:lnB>
                    <a:lnTlToBr>
                      <a:noFill/>
                    </a:lnTlToBr>
                    <a:lnBlToTr>
                      <a:noFill/>
                    </a:lnBlToTr>
                    <a:solidFill>
                      <a:schemeClr val="bg1">
                        <a:lumMod val="75000"/>
                        <a:lumOff val="25000"/>
                      </a:schemeClr>
                    </a:solidFill>
                  </a:tcPr>
                </a:tc>
              </a:tr>
              <a:tr h="266700">
                <a:tc>
                  <a:txBody>
                    <a:bodyPr/>
                    <a:p>
                      <a:pPr indent="0" algn="ctr">
                        <a:buNone/>
                      </a:pPr>
                      <a:r>
                        <a:rPr lang="en-US" sz="2400" b="0">
                          <a:latin typeface="Times New Roman" panose="02020603050405020304" pitchFamily="18" charset="0"/>
                          <a:cs typeface="Times New Roman" panose="02020603050405020304" pitchFamily="18" charset="0"/>
                        </a:rPr>
                        <a:t>T</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0.0</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0.5</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0.25</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solidFill>
                      <a:schemeClr val="bg1">
                        <a:lumMod val="75000"/>
                        <a:lumOff val="25000"/>
                      </a:schemeClr>
                    </a:solidFill>
                  </a:tcPr>
                </a:tc>
              </a:tr>
              <a:tr h="266700">
                <a:tc>
                  <a:txBody>
                    <a:bodyPr/>
                    <a:p>
                      <a:pPr indent="0" algn="ctr">
                        <a:buNone/>
                      </a:pPr>
                      <a:r>
                        <a:rPr lang="en-US" sz="2400" b="0">
                          <a:latin typeface="Times New Roman" panose="02020603050405020304" pitchFamily="18" charset="0"/>
                          <a:cs typeface="Times New Roman" panose="02020603050405020304" pitchFamily="18" charset="0"/>
                        </a:rPr>
                        <a:t>熵值</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1</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2</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75000"/>
                        <a:lumOff val="25000"/>
                      </a:schemeClr>
                    </a:solidFill>
                  </a:tcPr>
                </a:tc>
              </a:tr>
              <a:tr h="266700">
                <a:tc>
                  <a:txBody>
                    <a:bodyPr/>
                    <a:p>
                      <a:pPr indent="0" algn="ctr">
                        <a:buNone/>
                      </a:pPr>
                      <a:r>
                        <a:rPr lang="en-US" sz="2400" b="0">
                          <a:latin typeface="Times New Roman" panose="02020603050405020304" pitchFamily="18" charset="0"/>
                          <a:cs typeface="Times New Roman" panose="02020603050405020304" pitchFamily="18" charset="0"/>
                        </a:rPr>
                        <a:t>信息量</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2</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1</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c>
                  <a:txBody>
                    <a:bodyPr/>
                    <a:p>
                      <a:pPr indent="0">
                        <a:buNone/>
                      </a:pPr>
                      <a:r>
                        <a:rPr lang="en-US" sz="2400" b="0">
                          <a:latin typeface="Times New Roman" panose="02020603050405020304" pitchFamily="18" charset="0"/>
                          <a:cs typeface="Times New Roman" panose="02020603050405020304" pitchFamily="18" charset="0"/>
                        </a:rPr>
                        <a:t>0</a:t>
                      </a:r>
                      <a:endParaRPr lang="en-US" alt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a:noFill/>
                    </a:lnL>
                    <a:lnR cap="flat">
                      <a:noFill/>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75000"/>
                        <a:lumOff val="25000"/>
                      </a:schemeClr>
                    </a:solidFill>
                  </a:tcPr>
                </a:tc>
              </a:tr>
            </a:tbl>
          </a:graphicData>
        </a:graphic>
      </p:graphicFrame>
      <p:cxnSp>
        <p:nvCxnSpPr>
          <p:cNvPr id="6" name="直接箭头连接符 5"/>
          <p:cNvCxnSpPr/>
          <p:nvPr/>
        </p:nvCxnSpPr>
        <p:spPr>
          <a:xfrm>
            <a:off x="5205095" y="2929890"/>
            <a:ext cx="12065" cy="642620"/>
          </a:xfrm>
          <a:prstGeom prst="straightConnector1">
            <a:avLst/>
          </a:prstGeom>
          <a:solidFill>
            <a:schemeClr val="accent1"/>
          </a:solidFill>
          <a:ln w="47625" cap="flat" cmpd="sng" algn="ctr">
            <a:solidFill>
              <a:schemeClr val="tx1"/>
            </a:solidFill>
            <a:prstDash val="solid"/>
            <a:round/>
            <a:headEnd type="none" w="med" len="med"/>
            <a:tailEnd type="arrow" w="med" len="med"/>
          </a:ln>
        </p:spPr>
      </p:cxnSp>
      <p:sp>
        <p:nvSpPr>
          <p:cNvPr id="2" name="文本框 1"/>
          <p:cNvSpPr txBox="1"/>
          <p:nvPr/>
        </p:nvSpPr>
        <p:spPr>
          <a:xfrm>
            <a:off x="466725" y="908685"/>
            <a:ext cx="3091180" cy="460375"/>
          </a:xfrm>
          <a:prstGeom prst="rect">
            <a:avLst/>
          </a:prstGeom>
          <a:noFill/>
        </p:spPr>
        <p:txBody>
          <a:bodyPr wrap="none" rtlCol="0" anchor="t">
            <a:spAutoFit/>
          </a:bodyPr>
          <a:p>
            <a:r>
              <a:rPr lang="zh-CN" altLang="zh-CN" b="1" dirty="0">
                <a:latin typeface="黑体" panose="02010609060101010101" pitchFamily="49" charset="-122"/>
                <a:ea typeface="黑体" panose="02010609060101010101" pitchFamily="49" charset="-122"/>
                <a:cs typeface="黑体" panose="02010609060101010101" pitchFamily="49" charset="-122"/>
                <a:sym typeface="+mn-ea"/>
              </a:rPr>
              <a:t>案例</a:t>
            </a:r>
            <a:r>
              <a:rPr lang="en-US" altLang="zh-CN"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zh-CN" b="1" dirty="0">
                <a:latin typeface="黑体" panose="02010609060101010101" pitchFamily="49" charset="-122"/>
                <a:ea typeface="黑体" panose="02010609060101010101" pitchFamily="49" charset="-122"/>
                <a:cs typeface="黑体" panose="02010609060101010101" pitchFamily="49" charset="-122"/>
                <a:sym typeface="+mn-ea"/>
              </a:rPr>
              <a:t>序列联配）</a:t>
            </a:r>
            <a:r>
              <a:rPr lang="zh-CN" altLang="en-US" b="1"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custDataLst>
              <p:tags r:id="rId1"/>
            </p:custDataLst>
          </p:nvPr>
        </p:nvGraphicFramePr>
        <p:xfrm>
          <a:off x="3203575" y="404178"/>
          <a:ext cx="5002213" cy="5976938"/>
        </p:xfrm>
        <a:graphic>
          <a:graphicData uri="http://schemas.openxmlformats.org/drawingml/2006/table">
            <a:tbl>
              <a:tblPr>
                <a:tableStyleId>{5C22544A-7EE6-4342-B048-85BDC9FD1C3A}</a:tableStyleId>
              </a:tblPr>
              <a:tblGrid>
                <a:gridCol w="685491"/>
                <a:gridCol w="685491"/>
                <a:gridCol w="812402"/>
                <a:gridCol w="803768"/>
                <a:gridCol w="671678"/>
                <a:gridCol w="1343355"/>
              </a:tblGrid>
              <a:tr h="472476">
                <a:tc>
                  <a:txBody>
                    <a:bodyPr/>
                    <a:p>
                      <a:pPr algn="ctr">
                        <a:spcAft>
                          <a:spcPts val="0"/>
                        </a:spcAft>
                        <a:buNone/>
                      </a:pPr>
                      <a:r>
                        <a:rPr lang="zh-CN" altLang="en-US" sz="2000" b="1" kern="100" dirty="0">
                          <a:effectLst/>
                          <a:latin typeface="黑体" panose="02010609060101010101" pitchFamily="49" charset="-122"/>
                          <a:ea typeface="黑体" panose="02010609060101010101" pitchFamily="49" charset="-122"/>
                        </a:rPr>
                        <a:t>列</a:t>
                      </a:r>
                      <a:endParaRPr lang="zh-CN" altLang="en-US" sz="2000" b="1" kern="100" dirty="0">
                        <a:effectLst/>
                        <a:latin typeface="黑体" panose="02010609060101010101" pitchFamily="49" charset="-122"/>
                        <a:ea typeface="黑体" panose="02010609060101010101" pitchFamily="49" charset="-122"/>
                      </a:endParaRPr>
                    </a:p>
                  </a:txBody>
                  <a:tcPr marL="8255" marR="8255" marT="8255" marB="0" anchor="ctr">
                    <a:solidFill>
                      <a:schemeClr val="tx1">
                        <a:lumMod val="75000"/>
                      </a:schemeClr>
                    </a:solidFill>
                  </a:tcPr>
                </a:tc>
                <a:tc>
                  <a:txBody>
                    <a:bodyPr/>
                    <a:lstStyle/>
                    <a:p>
                      <a:pPr algn="ctr">
                        <a:spcAft>
                          <a:spcPts val="0"/>
                        </a:spcAft>
                      </a:pPr>
                      <a:r>
                        <a:rPr lang="en-US" sz="2000" b="1" kern="100" dirty="0">
                          <a:effectLst/>
                          <a:latin typeface="黑体" panose="02010609060101010101" pitchFamily="49" charset="-122"/>
                          <a:ea typeface="黑体" panose="02010609060101010101" pitchFamily="49" charset="-122"/>
                        </a:rPr>
                        <a:t>A%</a:t>
                      </a:r>
                      <a:endParaRPr lang="zh-CN" sz="2000" b="1" kern="100" dirty="0">
                        <a:effectLst/>
                        <a:latin typeface="黑体" panose="02010609060101010101" pitchFamily="49" charset="-122"/>
                        <a:ea typeface="黑体" panose="02010609060101010101" pitchFamily="49" charset="-122"/>
                      </a:endParaRPr>
                    </a:p>
                  </a:txBody>
                  <a:tcPr marL="8255" marR="8255" marT="8255" marB="0" anchor="ctr">
                    <a:solidFill>
                      <a:schemeClr val="tx1">
                        <a:lumMod val="75000"/>
                      </a:schemeClr>
                    </a:solidFill>
                  </a:tcPr>
                </a:tc>
                <a:tc>
                  <a:txBody>
                    <a:bodyPr/>
                    <a:lstStyle/>
                    <a:p>
                      <a:pPr algn="ctr">
                        <a:spcAft>
                          <a:spcPts val="0"/>
                        </a:spcAft>
                      </a:pPr>
                      <a:r>
                        <a:rPr lang="en-US" sz="2000" b="1" kern="100" dirty="0">
                          <a:effectLst/>
                          <a:latin typeface="黑体" panose="02010609060101010101" pitchFamily="49" charset="-122"/>
                          <a:ea typeface="黑体" panose="02010609060101010101" pitchFamily="49" charset="-122"/>
                        </a:rPr>
                        <a:t>C%</a:t>
                      </a:r>
                      <a:endParaRPr lang="zh-CN" sz="2000" b="1" kern="100" dirty="0">
                        <a:effectLst/>
                        <a:latin typeface="黑体" panose="02010609060101010101" pitchFamily="49" charset="-122"/>
                        <a:ea typeface="黑体" panose="02010609060101010101" pitchFamily="49" charset="-122"/>
                      </a:endParaRPr>
                    </a:p>
                  </a:txBody>
                  <a:tcPr marL="8255" marR="8255" marT="8255" marB="0" anchor="ctr">
                    <a:solidFill>
                      <a:schemeClr val="tx1">
                        <a:lumMod val="75000"/>
                      </a:schemeClr>
                    </a:solidFill>
                  </a:tcPr>
                </a:tc>
                <a:tc>
                  <a:txBody>
                    <a:bodyPr/>
                    <a:lstStyle/>
                    <a:p>
                      <a:pPr algn="ctr">
                        <a:spcAft>
                          <a:spcPts val="0"/>
                        </a:spcAft>
                      </a:pPr>
                      <a:r>
                        <a:rPr lang="en-US" sz="2000" b="1" kern="100" dirty="0">
                          <a:effectLst/>
                          <a:latin typeface="黑体" panose="02010609060101010101" pitchFamily="49" charset="-122"/>
                          <a:ea typeface="黑体" panose="02010609060101010101" pitchFamily="49" charset="-122"/>
                        </a:rPr>
                        <a:t>G%</a:t>
                      </a:r>
                      <a:endParaRPr lang="zh-CN" sz="2000" b="1" kern="100" dirty="0">
                        <a:effectLst/>
                        <a:latin typeface="黑体" panose="02010609060101010101" pitchFamily="49" charset="-122"/>
                        <a:ea typeface="黑体" panose="02010609060101010101" pitchFamily="49" charset="-122"/>
                      </a:endParaRPr>
                    </a:p>
                  </a:txBody>
                  <a:tcPr marL="8255" marR="8255" marT="8255" marB="0" anchor="ctr">
                    <a:solidFill>
                      <a:schemeClr val="tx1">
                        <a:lumMod val="75000"/>
                      </a:schemeClr>
                    </a:solidFill>
                  </a:tcPr>
                </a:tc>
                <a:tc>
                  <a:txBody>
                    <a:bodyPr/>
                    <a:lstStyle/>
                    <a:p>
                      <a:pPr algn="ctr">
                        <a:spcAft>
                          <a:spcPts val="0"/>
                        </a:spcAft>
                      </a:pPr>
                      <a:r>
                        <a:rPr lang="en-US" sz="2000" b="1" kern="100" dirty="0">
                          <a:effectLst/>
                          <a:latin typeface="黑体" panose="02010609060101010101" pitchFamily="49" charset="-122"/>
                          <a:ea typeface="黑体" panose="02010609060101010101" pitchFamily="49" charset="-122"/>
                        </a:rPr>
                        <a:t>T%</a:t>
                      </a:r>
                      <a:endParaRPr lang="zh-CN" sz="2000" b="1" kern="100" dirty="0">
                        <a:effectLst/>
                        <a:latin typeface="黑体" panose="02010609060101010101" pitchFamily="49" charset="-122"/>
                        <a:ea typeface="黑体" panose="02010609060101010101" pitchFamily="49" charset="-122"/>
                      </a:endParaRPr>
                    </a:p>
                  </a:txBody>
                  <a:tcPr marL="8255" marR="8255" marT="8255" marB="0" anchor="ctr">
                    <a:solidFill>
                      <a:schemeClr val="tx1">
                        <a:lumMod val="75000"/>
                      </a:schemeClr>
                    </a:solidFill>
                  </a:tcPr>
                </a:tc>
                <a:tc>
                  <a:txBody>
                    <a:bodyPr/>
                    <a:lstStyle/>
                    <a:p>
                      <a:pPr algn="ctr">
                        <a:spcAft>
                          <a:spcPts val="0"/>
                        </a:spcAft>
                      </a:pPr>
                      <a:r>
                        <a:rPr lang="zh-CN" sz="2000" b="1" kern="100" dirty="0">
                          <a:effectLst/>
                          <a:latin typeface="黑体" panose="02010609060101010101" pitchFamily="49" charset="-122"/>
                          <a:ea typeface="黑体" panose="02010609060101010101" pitchFamily="49" charset="-122"/>
                        </a:rPr>
                        <a:t>信息量</a:t>
                      </a:r>
                      <a:endParaRPr lang="zh-CN" sz="2000" b="1" kern="100" dirty="0">
                        <a:effectLst/>
                        <a:latin typeface="黑体" panose="02010609060101010101" pitchFamily="49" charset="-122"/>
                        <a:ea typeface="黑体" panose="02010609060101010101" pitchFamily="49" charset="-122"/>
                      </a:endParaRPr>
                    </a:p>
                  </a:txBody>
                  <a:tcPr marL="8255" marR="8255" marT="8255" marB="0" anchor="ctr">
                    <a:solidFill>
                      <a:schemeClr val="tx1">
                        <a:lumMod val="75000"/>
                      </a:schemeClr>
                    </a:solidFill>
                  </a:tcPr>
                </a:tc>
              </a:tr>
              <a:tr h="474571">
                <a:tc>
                  <a:txBody>
                    <a:bodyPr/>
                    <a:p>
                      <a:pPr algn="ctr">
                        <a:spcAft>
                          <a:spcPts val="0"/>
                        </a:spcAft>
                        <a:buNone/>
                      </a:pPr>
                      <a:r>
                        <a:rPr lang="en-US" altLang="zh-CN" sz="2000" kern="100">
                          <a:effectLst/>
                          <a:latin typeface="Times New Roman" panose="02020603050405020304"/>
                          <a:ea typeface="宋体" panose="02010600030101010101" pitchFamily="2" charset="-122"/>
                        </a:rPr>
                        <a:t>#1</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100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dirty="0">
                          <a:effectLst/>
                        </a:rPr>
                        <a:t>0</a:t>
                      </a:r>
                      <a:endParaRPr lang="zh-CN" sz="2000" kern="100" dirty="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2</a:t>
                      </a:r>
                      <a:endParaRPr lang="zh-CN" sz="2000" kern="10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#2</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95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1.71</a:t>
                      </a:r>
                      <a:endParaRPr lang="zh-CN" sz="2000" kern="10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#3</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90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1.53</a:t>
                      </a:r>
                      <a:endParaRPr lang="zh-CN" sz="2000" kern="10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#4</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85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1.15</a:t>
                      </a:r>
                      <a:endParaRPr lang="zh-CN" sz="2000" kern="10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#5</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80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0.98</a:t>
                      </a:r>
                      <a:endParaRPr lang="zh-CN" sz="2000" kern="10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#6</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70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0.64</a:t>
                      </a:r>
                      <a:endParaRPr lang="zh-CN" sz="2000" kern="10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#7</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a:t>
                      </a:r>
                      <a:endParaRPr lang="zh-CN" sz="2000" kern="10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#8</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40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dirty="0">
                          <a:effectLst/>
                        </a:rPr>
                        <a:t>0.54</a:t>
                      </a:r>
                      <a:endParaRPr lang="zh-CN" sz="2000" kern="100" dirty="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#9</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45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45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0.53</a:t>
                      </a:r>
                      <a:endParaRPr lang="zh-CN" sz="2000" kern="100">
                        <a:effectLst/>
                        <a:latin typeface="Times New Roman" panose="02020603050405020304"/>
                        <a:ea typeface="宋体" panose="02010600030101010101" pitchFamily="2" charset="-122"/>
                      </a:endParaRPr>
                    </a:p>
                  </a:txBody>
                  <a:tcPr marL="8255" marR="8255" marT="8255" marB="0" anchor="ctr"/>
                </a:tc>
              </a:tr>
              <a:tr h="459905">
                <a:tc>
                  <a:txBody>
                    <a:bodyPr/>
                    <a:p>
                      <a:pPr algn="ctr">
                        <a:spcAft>
                          <a:spcPts val="0"/>
                        </a:spcAft>
                        <a:buNone/>
                      </a:pPr>
                      <a:r>
                        <a:rPr lang="en-US" altLang="zh-CN" sz="2000" kern="100">
                          <a:effectLst/>
                          <a:latin typeface="Times New Roman" panose="02020603050405020304"/>
                          <a:ea typeface="宋体" panose="02010600030101010101" pitchFamily="2" charset="-122"/>
                        </a:rPr>
                        <a:t>#10</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50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30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10</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0.31</a:t>
                      </a:r>
                      <a:endParaRPr lang="zh-CN" sz="2000" kern="100">
                        <a:effectLst/>
                        <a:latin typeface="Times New Roman" panose="02020603050405020304"/>
                        <a:ea typeface="宋体" panose="02010600030101010101" pitchFamily="2" charset="-122"/>
                      </a:endParaRPr>
                    </a:p>
                  </a:txBody>
                  <a:tcPr marL="8255" marR="8255" marT="8255" marB="0" anchor="ctr"/>
                </a:tc>
              </a:tr>
              <a:tr h="445238">
                <a:tc>
                  <a:txBody>
                    <a:bodyPr/>
                    <a:p>
                      <a:pPr algn="ctr">
                        <a:spcAft>
                          <a:spcPts val="0"/>
                        </a:spcAft>
                        <a:buNone/>
                      </a:pPr>
                      <a:r>
                        <a:rPr lang="en-US" altLang="zh-CN" sz="2000" kern="100">
                          <a:effectLst/>
                          <a:latin typeface="Times New Roman" panose="02020603050405020304"/>
                          <a:ea typeface="宋体" panose="02010600030101010101" pitchFamily="2" charset="-122"/>
                        </a:rPr>
                        <a:t>#11</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35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35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15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0.12</a:t>
                      </a:r>
                      <a:endParaRPr lang="zh-CN" sz="2000" kern="100">
                        <a:effectLst/>
                        <a:latin typeface="Times New Roman" panose="02020603050405020304"/>
                        <a:ea typeface="宋体" panose="02010600030101010101" pitchFamily="2" charset="-122"/>
                      </a:endParaRPr>
                    </a:p>
                  </a:txBody>
                  <a:tcPr marL="8255" marR="8255" marT="8255" marB="0" anchor="ctr"/>
                </a:tc>
              </a:tr>
              <a:tr h="445238">
                <a:tc>
                  <a:txBody>
                    <a:bodyPr/>
                    <a:p>
                      <a:pPr algn="ctr">
                        <a:spcAft>
                          <a:spcPts val="0"/>
                        </a:spcAft>
                        <a:buNone/>
                      </a:pPr>
                      <a:r>
                        <a:rPr lang="en-US" altLang="zh-CN" sz="2000" kern="100">
                          <a:effectLst/>
                          <a:latin typeface="Times New Roman" panose="02020603050405020304"/>
                          <a:ea typeface="宋体" panose="02010600030101010101" pitchFamily="2" charset="-122"/>
                        </a:rPr>
                        <a:t>#12</a:t>
                      </a:r>
                      <a:endParaRPr lang="en-US" alt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25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25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25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a:effectLst/>
                        </a:rPr>
                        <a:t>25</a:t>
                      </a:r>
                      <a:endParaRPr lang="zh-CN" sz="2000" kern="100">
                        <a:effectLst/>
                        <a:latin typeface="Times New Roman" panose="02020603050405020304"/>
                        <a:ea typeface="宋体" panose="02010600030101010101" pitchFamily="2" charset="-122"/>
                      </a:endParaRPr>
                    </a:p>
                  </a:txBody>
                  <a:tcPr marL="8255" marR="8255" marT="8255" marB="0" anchor="ctr"/>
                </a:tc>
                <a:tc>
                  <a:txBody>
                    <a:bodyPr/>
                    <a:lstStyle/>
                    <a:p>
                      <a:pPr algn="ctr">
                        <a:spcAft>
                          <a:spcPts val="0"/>
                        </a:spcAft>
                      </a:pPr>
                      <a:r>
                        <a:rPr lang="en-US" sz="2000" kern="100" dirty="0">
                          <a:effectLst/>
                        </a:rPr>
                        <a:t>0</a:t>
                      </a:r>
                      <a:endParaRPr lang="zh-CN" sz="2000" kern="100" dirty="0">
                        <a:effectLst/>
                        <a:latin typeface="Times New Roman" panose="02020603050405020304"/>
                        <a:ea typeface="宋体" panose="02010600030101010101" pitchFamily="2" charset="-122"/>
                      </a:endParaRPr>
                    </a:p>
                  </a:txBody>
                  <a:tcPr marL="8255" marR="8255" marT="8255" marB="0" anchor="ctr"/>
                </a:tc>
              </a:tr>
            </a:tbl>
          </a:graphicData>
        </a:graphic>
      </p:graphicFrame>
      <p:sp>
        <p:nvSpPr>
          <p:cNvPr id="89175" name="TextBox 2"/>
          <p:cNvSpPr txBox="1"/>
          <p:nvPr/>
        </p:nvSpPr>
        <p:spPr>
          <a:xfrm>
            <a:off x="467043" y="2132013"/>
            <a:ext cx="2232025" cy="2061210"/>
          </a:xfrm>
          <a:prstGeom prst="rect">
            <a:avLst/>
          </a:prstGeom>
          <a:noFill/>
          <a:ln w="9525">
            <a:noFill/>
          </a:ln>
        </p:spPr>
        <p:txBody>
          <a:bodyPr anchor="t" anchorCtr="0">
            <a:spAutoFit/>
          </a:bodyPr>
          <a:p>
            <a:r>
              <a:rPr lang="zh-CN" altLang="en-US" sz="3200" dirty="0">
                <a:latin typeface="黑体" panose="02010609060101010101" pitchFamily="49" charset="-122"/>
                <a:ea typeface="黑体" panose="02010609060101010101" pitchFamily="49" charset="-122"/>
                <a:sym typeface="Arial" panose="020B0604020202020204" pitchFamily="34" charset="0"/>
              </a:rPr>
              <a:t>列由</a:t>
            </a:r>
            <a:r>
              <a:rPr lang="en-US" altLang="zh-CN" sz="3200" dirty="0">
                <a:latin typeface="黑体" panose="02010609060101010101" pitchFamily="49" charset="-122"/>
                <a:ea typeface="黑体" panose="02010609060101010101" pitchFamily="49" charset="-122"/>
                <a:sym typeface="Arial" panose="020B0604020202020204" pitchFamily="34" charset="0"/>
              </a:rPr>
              <a:t>4</a:t>
            </a:r>
            <a:r>
              <a:rPr lang="zh-CN" altLang="en-US" sz="3200" dirty="0">
                <a:latin typeface="黑体" panose="02010609060101010101" pitchFamily="49" charset="-122"/>
                <a:ea typeface="黑体" panose="02010609060101010101" pitchFamily="49" charset="-122"/>
                <a:sym typeface="Arial" panose="020B0604020202020204" pitchFamily="34" charset="0"/>
              </a:rPr>
              <a:t>种</a:t>
            </a:r>
            <a:r>
              <a:rPr lang="zh-CN" altLang="en-US" sz="3200" dirty="0">
                <a:latin typeface="黑体" panose="02010609060101010101" pitchFamily="49" charset="-122"/>
                <a:ea typeface="黑体" panose="02010609060101010101" pitchFamily="49" charset="-122"/>
              </a:rPr>
              <a:t>不同碱基构成的信息量（</a:t>
            </a:r>
            <a:r>
              <a:rPr lang="en-US" altLang="zh-CN" sz="3200" dirty="0">
                <a:latin typeface="黑体" panose="02010609060101010101" pitchFamily="49" charset="-122"/>
                <a:ea typeface="黑体" panose="02010609060101010101" pitchFamily="49" charset="-122"/>
              </a:rPr>
              <a:t>IC</a:t>
            </a:r>
            <a:r>
              <a:rPr lang="zh-CN" altLang="en-US"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331595" y="1268730"/>
          <a:ext cx="6709410" cy="5269865"/>
        </p:xfrm>
        <a:graphic>
          <a:graphicData uri="http://schemas.openxmlformats.org/drawingml/2006/table">
            <a:tbl>
              <a:tblPr firstRow="1" bandRow="1">
                <a:tableStyleId>{5940675A-B579-460E-94D1-54222C63F5DA}</a:tableStyleId>
              </a:tblPr>
              <a:tblGrid>
                <a:gridCol w="774065"/>
                <a:gridCol w="537845"/>
                <a:gridCol w="541020"/>
                <a:gridCol w="534670"/>
                <a:gridCol w="598805"/>
                <a:gridCol w="609600"/>
                <a:gridCol w="777875"/>
                <a:gridCol w="779145"/>
                <a:gridCol w="777875"/>
                <a:gridCol w="778510"/>
              </a:tblGrid>
              <a:tr h="457835">
                <a:tc>
                  <a:txBody>
                    <a:bodyPr/>
                    <a:p>
                      <a:pPr indent="0">
                        <a:buNone/>
                      </a:pPr>
                      <a:r>
                        <a:rPr lang="en-US" sz="1600" b="0">
                          <a:solidFill>
                            <a:srgbClr val="000000"/>
                          </a:solidFill>
                          <a:latin typeface="Calibri" panose="020F0502020204030204" charset="0"/>
                          <a:cs typeface="Calibri" panose="020F0502020204030204" charset="0"/>
                        </a:rPr>
                        <a:t>氨基酸</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#1</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#2</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#3</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#4</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#5</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#6</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#7</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#8</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ctr">
                        <a:buNone/>
                      </a:pPr>
                      <a:r>
                        <a:rPr lang="en-US" sz="1600" b="0">
                          <a:solidFill>
                            <a:srgbClr val="000000"/>
                          </a:solidFill>
                          <a:latin typeface="Calibri" panose="020F0502020204030204" charset="0"/>
                          <a:cs typeface="Calibri" panose="020F0502020204030204" charset="0"/>
                        </a:rPr>
                        <a:t>#9</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solidFill>
                  </a:tcPr>
                </a:tc>
              </a:tr>
              <a:tr h="458470">
                <a:tc>
                  <a:txBody>
                    <a:bodyPr/>
                    <a:p>
                      <a:pPr indent="0" algn="ctr">
                        <a:buNone/>
                      </a:pPr>
                      <a:r>
                        <a:rPr lang="en-US" sz="1600" b="0">
                          <a:solidFill>
                            <a:srgbClr val="000000"/>
                          </a:solidFill>
                          <a:latin typeface="Calibri" panose="020F0502020204030204" charset="0"/>
                          <a:cs typeface="Calibri" panose="020F0502020204030204" charset="0"/>
                        </a:rPr>
                        <a:t>F</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0.80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0.20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solidFill>
                      <a:schemeClr val="tx2"/>
                    </a:solidFill>
                  </a:tcPr>
                </a:tc>
              </a:tr>
              <a:tr h="458470">
                <a:tc>
                  <a:txBody>
                    <a:bodyPr/>
                    <a:p>
                      <a:pPr indent="0" algn="ctr">
                        <a:buNone/>
                      </a:pPr>
                      <a:r>
                        <a:rPr lang="en-US" sz="1600" b="0">
                          <a:solidFill>
                            <a:srgbClr val="000000"/>
                          </a:solidFill>
                          <a:latin typeface="Calibri" panose="020F0502020204030204" charset="0"/>
                          <a:cs typeface="Calibri" panose="020F0502020204030204" charset="0"/>
                        </a:rPr>
                        <a:t>Y</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0.20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0.80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458470">
                <a:tc>
                  <a:txBody>
                    <a:bodyPr/>
                    <a:p>
                      <a:pPr indent="0" algn="ctr">
                        <a:buNone/>
                      </a:pPr>
                      <a:r>
                        <a:rPr lang="en-US" sz="1600" b="0">
                          <a:solidFill>
                            <a:srgbClr val="000000"/>
                          </a:solidFill>
                          <a:latin typeface="Calibri" panose="020F0502020204030204" charset="0"/>
                          <a:cs typeface="Calibri" panose="020F0502020204030204" charset="0"/>
                        </a:rPr>
                        <a:t>L</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0.20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0.20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0.40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457835">
                <a:tc>
                  <a:txBody>
                    <a:bodyPr/>
                    <a:p>
                      <a:pPr indent="0" algn="ctr">
                        <a:buNone/>
                      </a:pPr>
                      <a:r>
                        <a:rPr lang="en-US" sz="1600" b="0">
                          <a:solidFill>
                            <a:srgbClr val="000000"/>
                          </a:solidFill>
                          <a:latin typeface="Calibri" panose="020F0502020204030204" charset="0"/>
                          <a:cs typeface="Calibri" panose="020F0502020204030204" charset="0"/>
                        </a:rPr>
                        <a:t>I</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0.40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0.40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0.20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458470">
                <a:tc>
                  <a:txBody>
                    <a:bodyPr/>
                    <a:p>
                      <a:pPr indent="0" algn="ctr">
                        <a:buNone/>
                      </a:pPr>
                      <a:r>
                        <a:rPr lang="en-US" sz="1600" b="0">
                          <a:solidFill>
                            <a:srgbClr val="000000"/>
                          </a:solidFill>
                          <a:latin typeface="Calibri" panose="020F0502020204030204" charset="0"/>
                          <a:cs typeface="Calibri" panose="020F0502020204030204" charset="0"/>
                        </a:rPr>
                        <a:t>V</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0.40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0.80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0.80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458470">
                <a:tc>
                  <a:txBody>
                    <a:bodyPr/>
                    <a:p>
                      <a:pPr indent="0" algn="ctr">
                        <a:buNone/>
                      </a:pPr>
                      <a:r>
                        <a:rPr lang="en-US" sz="1600" b="0">
                          <a:solidFill>
                            <a:srgbClr val="000000"/>
                          </a:solidFill>
                          <a:latin typeface="Calibri" panose="020F0502020204030204" charset="0"/>
                          <a:cs typeface="Calibri" panose="020F0502020204030204" charset="0"/>
                        </a:rPr>
                        <a:t>M</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0.20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457835">
                <a:tc>
                  <a:txBody>
                    <a:bodyPr/>
                    <a:p>
                      <a:pPr indent="0" algn="ctr">
                        <a:buNone/>
                      </a:pPr>
                      <a:r>
                        <a:rPr lang="en-US" sz="1600" b="0">
                          <a:solidFill>
                            <a:srgbClr val="000000"/>
                          </a:solidFill>
                          <a:latin typeface="Calibri" panose="020F0502020204030204" charset="0"/>
                          <a:cs typeface="Calibri" panose="020F0502020204030204" charset="0"/>
                        </a:rPr>
                        <a:t>D</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1.00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1.00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458470">
                <a:tc>
                  <a:txBody>
                    <a:bodyPr/>
                    <a:p>
                      <a:pPr indent="0" algn="ctr">
                        <a:buNone/>
                      </a:pPr>
                      <a:r>
                        <a:rPr lang="en-US" sz="1600" b="0">
                          <a:solidFill>
                            <a:srgbClr val="000000"/>
                          </a:solidFill>
                          <a:latin typeface="Calibri" panose="020F0502020204030204" charset="0"/>
                          <a:cs typeface="Calibri" panose="020F0502020204030204" charset="0"/>
                        </a:rPr>
                        <a:t>W</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1.00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457835">
                <a:tc>
                  <a:txBody>
                    <a:bodyPr/>
                    <a:p>
                      <a:pPr indent="0" algn="ctr">
                        <a:buNone/>
                      </a:pPr>
                      <a:r>
                        <a:rPr lang="en-US" sz="1600" b="0">
                          <a:solidFill>
                            <a:srgbClr val="000000"/>
                          </a:solidFill>
                          <a:latin typeface="Calibri" panose="020F0502020204030204" charset="0"/>
                          <a:cs typeface="Calibri" panose="020F0502020204030204" charset="0"/>
                        </a:rPr>
                        <a:t>其他</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0.00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229870">
                <a:tc>
                  <a:txBody>
                    <a:bodyPr/>
                    <a:p>
                      <a:pPr indent="0">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cap="flat">
                      <a:noFill/>
                    </a:lnB>
                    <a:lnTlToBr>
                      <a:noFill/>
                    </a:lnTlToBr>
                    <a:lnBlToTr>
                      <a:noFill/>
                    </a:lnBlToTr>
                    <a:solidFill>
                      <a:schemeClr val="tx2"/>
                    </a:solidFill>
                  </a:tcPr>
                </a:tc>
                <a:tc>
                  <a:txBody>
                    <a:bodyPr/>
                    <a:p>
                      <a:pPr indent="0" algn="r">
                        <a:buNone/>
                      </a:pPr>
                      <a:r>
                        <a:rPr lang="en-US" sz="1600" b="0">
                          <a:solidFill>
                            <a:srgbClr val="000000"/>
                          </a:solidFill>
                          <a:latin typeface="Calibri" panose="020F0502020204030204" charset="0"/>
                          <a:cs typeface="Calibri" panose="020F0502020204030204" charset="0"/>
                        </a:rPr>
                        <a:t> </a:t>
                      </a:r>
                      <a:endParaRPr lang="en-US" altLang="en-US" sz="16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cap="flat">
                      <a:noFill/>
                    </a:lnB>
                    <a:lnTlToBr>
                      <a:noFill/>
                    </a:lnTlToBr>
                    <a:lnBlToTr>
                      <a:noFill/>
                    </a:lnBlToTr>
                    <a:solidFill>
                      <a:schemeClr val="tx2"/>
                    </a:solidFill>
                  </a:tcPr>
                </a:tc>
              </a:tr>
              <a:tr h="457835">
                <a:tc>
                  <a:txBody>
                    <a:bodyPr/>
                    <a:p>
                      <a:pPr indent="0">
                        <a:buNone/>
                      </a:pPr>
                      <a:r>
                        <a:rPr lang="en-US" sz="1600" b="1">
                          <a:solidFill>
                            <a:srgbClr val="000000"/>
                          </a:solidFill>
                          <a:latin typeface="Calibri" panose="020F0502020204030204" charset="0"/>
                          <a:cs typeface="Calibri" panose="020F0502020204030204" charset="0"/>
                        </a:rPr>
                        <a:t>IC</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3.59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3.59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2.80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3.59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2.80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4.32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4.32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3.59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c>
                  <a:txBody>
                    <a:bodyPr/>
                    <a:p>
                      <a:pPr indent="0" algn="r">
                        <a:buNone/>
                      </a:pPr>
                      <a:r>
                        <a:rPr lang="en-US" sz="1600" b="1">
                          <a:solidFill>
                            <a:srgbClr val="000000"/>
                          </a:solidFill>
                          <a:latin typeface="Calibri" panose="020F0502020204030204" charset="0"/>
                          <a:cs typeface="Calibri" panose="020F0502020204030204" charset="0"/>
                        </a:rPr>
                        <a:t>4.32 </a:t>
                      </a:r>
                      <a:endParaRPr lang="en-US" altLang="en-US" sz="1600" b="1">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solidFill>
                      <a:schemeClr val="tx2"/>
                    </a:solidFill>
                  </a:tcPr>
                </a:tc>
              </a:tr>
            </a:tbl>
          </a:graphicData>
        </a:graphic>
      </p:graphicFrame>
      <p:sp>
        <p:nvSpPr>
          <p:cNvPr id="3" name="文本框 2"/>
          <p:cNvSpPr txBox="1"/>
          <p:nvPr/>
        </p:nvSpPr>
        <p:spPr>
          <a:xfrm>
            <a:off x="2915920" y="548640"/>
            <a:ext cx="3653155" cy="460375"/>
          </a:xfrm>
          <a:prstGeom prst="rect">
            <a:avLst/>
          </a:prstGeom>
          <a:noFill/>
        </p:spPr>
        <p:txBody>
          <a:bodyPr wrap="none" rtlCol="0">
            <a:spAutoFit/>
          </a:bodyPr>
          <a:p>
            <a:pPr algn="l"/>
            <a:r>
              <a:rPr lang="en-US" altLang="zh-CN"/>
              <a:t>NBS domain_Kinase2 motif</a:t>
            </a:r>
            <a:endParaRPr lang="en-US" altLang="zh-C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Rectangle 2"/>
          <p:cNvSpPr/>
          <p:nvPr/>
        </p:nvSpPr>
        <p:spPr>
          <a:xfrm>
            <a:off x="533400" y="1524000"/>
            <a:ext cx="8305800" cy="5391150"/>
          </a:xfrm>
          <a:prstGeom prst="rect">
            <a:avLst/>
          </a:prstGeom>
          <a:noFill/>
          <a:ln w="9525">
            <a:noFill/>
          </a:ln>
        </p:spPr>
        <p:txBody>
          <a:bodyPr lIns="82945" tIns="41473" rIns="82945" bIns="41473" anchor="t" anchorCtr="0">
            <a:spAutoFit/>
          </a:bodyPr>
          <a:p>
            <a:pPr defTabSz="828675" eaLnBrk="0" hangingPunct="0"/>
            <a:r>
              <a:rPr lang="en-GB" altLang="zh-CN" sz="2200" b="1" dirty="0">
                <a:solidFill>
                  <a:srgbClr val="FFFFFF"/>
                </a:solidFill>
                <a:latin typeface="Arial" panose="020B0604020202020204" pitchFamily="34" charset="0"/>
                <a:ea typeface="宋体" panose="02010600030101010101" pitchFamily="2" charset="-122"/>
              </a:rPr>
              <a:t>Uncertainty (H):</a:t>
            </a:r>
            <a:endParaRPr lang="en-GB" altLang="zh-CN" sz="2200" b="1" dirty="0">
              <a:solidFill>
                <a:srgbClr val="FFFFFF"/>
              </a:solidFill>
              <a:latin typeface="Arial" panose="020B0604020202020204" pitchFamily="34" charset="0"/>
              <a:ea typeface="宋体" panose="02010600030101010101" pitchFamily="2" charset="-122"/>
            </a:endParaRPr>
          </a:p>
          <a:p>
            <a:pPr defTabSz="828675" eaLnBrk="0" hangingPunct="0"/>
            <a:r>
              <a:rPr lang="en-GB" altLang="zh-CN" sz="2200" b="1" dirty="0">
                <a:solidFill>
                  <a:srgbClr val="FFFFFF"/>
                </a:solidFill>
                <a:latin typeface="Arial" panose="020B0604020202020204" pitchFamily="34" charset="0"/>
                <a:ea typeface="宋体" panose="02010600030101010101" pitchFamily="2" charset="-122"/>
              </a:rPr>
              <a:t>			H = f</a:t>
            </a:r>
            <a:r>
              <a:rPr lang="en-GB" altLang="zh-CN" sz="2200" b="1" baseline="-25000" dirty="0">
                <a:solidFill>
                  <a:srgbClr val="FFFFFF"/>
                </a:solidFill>
                <a:latin typeface="Arial" panose="020B0604020202020204" pitchFamily="34" charset="0"/>
                <a:ea typeface="宋体" panose="02010600030101010101" pitchFamily="2" charset="-122"/>
              </a:rPr>
              <a:t>G</a:t>
            </a:r>
            <a:r>
              <a:rPr lang="en-GB" altLang="zh-CN" sz="2200" b="1" dirty="0">
                <a:solidFill>
                  <a:srgbClr val="FFFFFF"/>
                </a:solidFill>
                <a:latin typeface="Arial" panose="020B0604020202020204" pitchFamily="34" charset="0"/>
                <a:ea typeface="宋体" panose="02010600030101010101" pitchFamily="2" charset="-122"/>
              </a:rPr>
              <a:t> log</a:t>
            </a:r>
            <a:r>
              <a:rPr lang="en-GB" altLang="zh-CN" sz="2200" b="1" baseline="-25000" dirty="0">
                <a:solidFill>
                  <a:srgbClr val="FFFFFF"/>
                </a:solidFill>
                <a:latin typeface="Arial" panose="020B0604020202020204" pitchFamily="34" charset="0"/>
                <a:ea typeface="宋体" panose="02010600030101010101" pitchFamily="2" charset="-122"/>
              </a:rPr>
              <a:t>2</a:t>
            </a:r>
            <a:r>
              <a:rPr lang="en-GB" altLang="zh-CN" sz="2200" b="1" dirty="0">
                <a:solidFill>
                  <a:srgbClr val="FFFFFF"/>
                </a:solidFill>
                <a:latin typeface="Arial" panose="020B0604020202020204" pitchFamily="34" charset="0"/>
                <a:ea typeface="宋体" panose="02010600030101010101" pitchFamily="2" charset="-122"/>
              </a:rPr>
              <a:t> (f</a:t>
            </a:r>
            <a:r>
              <a:rPr lang="en-GB" altLang="zh-CN" sz="2200" b="1" baseline="-25000" dirty="0">
                <a:solidFill>
                  <a:srgbClr val="FFFFFF"/>
                </a:solidFill>
                <a:latin typeface="Arial" panose="020B0604020202020204" pitchFamily="34" charset="0"/>
                <a:ea typeface="宋体" panose="02010600030101010101" pitchFamily="2" charset="-122"/>
              </a:rPr>
              <a:t>G</a:t>
            </a:r>
            <a:r>
              <a:rPr lang="en-GB" altLang="zh-CN" sz="2200" b="1" dirty="0">
                <a:solidFill>
                  <a:srgbClr val="FFFFFF"/>
                </a:solidFill>
                <a:latin typeface="Arial" panose="020B0604020202020204" pitchFamily="34" charset="0"/>
                <a:ea typeface="宋体" panose="02010600030101010101" pitchFamily="2" charset="-122"/>
              </a:rPr>
              <a:t>)  + f</a:t>
            </a:r>
            <a:r>
              <a:rPr lang="en-GB" altLang="zh-CN" sz="2200" b="1" baseline="-25000" dirty="0">
                <a:solidFill>
                  <a:srgbClr val="FFFFFF"/>
                </a:solidFill>
                <a:latin typeface="Arial" panose="020B0604020202020204" pitchFamily="34" charset="0"/>
                <a:ea typeface="宋体" panose="02010600030101010101" pitchFamily="2" charset="-122"/>
              </a:rPr>
              <a:t>A</a:t>
            </a:r>
            <a:r>
              <a:rPr lang="en-GB" altLang="zh-CN" sz="2200" b="1" dirty="0">
                <a:solidFill>
                  <a:srgbClr val="FFFFFF"/>
                </a:solidFill>
                <a:latin typeface="Arial" panose="020B0604020202020204" pitchFamily="34" charset="0"/>
                <a:ea typeface="宋体" panose="02010600030101010101" pitchFamily="2" charset="-122"/>
              </a:rPr>
              <a:t> log</a:t>
            </a:r>
            <a:r>
              <a:rPr lang="en-GB" altLang="zh-CN" sz="2200" b="1" baseline="-25000" dirty="0">
                <a:solidFill>
                  <a:srgbClr val="FFFFFF"/>
                </a:solidFill>
                <a:latin typeface="Arial" panose="020B0604020202020204" pitchFamily="34" charset="0"/>
                <a:ea typeface="宋体" panose="02010600030101010101" pitchFamily="2" charset="-122"/>
              </a:rPr>
              <a:t>2</a:t>
            </a:r>
            <a:r>
              <a:rPr lang="en-GB" altLang="zh-CN" sz="2200" b="1" dirty="0">
                <a:solidFill>
                  <a:srgbClr val="FFFFFF"/>
                </a:solidFill>
                <a:latin typeface="Arial" panose="020B0604020202020204" pitchFamily="34" charset="0"/>
                <a:ea typeface="宋体" panose="02010600030101010101" pitchFamily="2" charset="-122"/>
              </a:rPr>
              <a:t> (f</a:t>
            </a:r>
            <a:r>
              <a:rPr lang="en-GB" altLang="zh-CN" sz="2200" b="1" baseline="-25000" dirty="0">
                <a:solidFill>
                  <a:srgbClr val="FFFFFF"/>
                </a:solidFill>
                <a:latin typeface="Arial" panose="020B0604020202020204" pitchFamily="34" charset="0"/>
                <a:ea typeface="宋体" panose="02010600030101010101" pitchFamily="2" charset="-122"/>
              </a:rPr>
              <a:t>A</a:t>
            </a:r>
            <a:r>
              <a:rPr lang="en-GB" altLang="zh-CN" sz="2200" b="1" dirty="0">
                <a:solidFill>
                  <a:srgbClr val="FFFFFF"/>
                </a:solidFill>
                <a:latin typeface="Arial" panose="020B0604020202020204" pitchFamily="34" charset="0"/>
                <a:ea typeface="宋体" panose="02010600030101010101" pitchFamily="2" charset="-122"/>
              </a:rPr>
              <a:t>) +....</a:t>
            </a:r>
            <a:endParaRPr lang="en-GB" altLang="zh-CN" sz="2200" b="1" dirty="0">
              <a:solidFill>
                <a:srgbClr val="FFFFFF"/>
              </a:solidFill>
              <a:latin typeface="Arial" panose="020B0604020202020204" pitchFamily="34" charset="0"/>
              <a:ea typeface="宋体" panose="02010600030101010101" pitchFamily="2" charset="-122"/>
            </a:endParaRPr>
          </a:p>
          <a:p>
            <a:pPr defTabSz="828675" eaLnBrk="0" hangingPunct="0"/>
            <a:r>
              <a:rPr lang="en-US" altLang="zh-CN" sz="2200" b="1" dirty="0">
                <a:solidFill>
                  <a:srgbClr val="FFFFFF"/>
                </a:solidFill>
                <a:latin typeface="Arial" panose="020B0604020202020204" pitchFamily="34" charset="0"/>
                <a:ea typeface="宋体" panose="02010600030101010101" pitchFamily="2" charset="-122"/>
                <a:cs typeface="Times New Roman" panose="02020603050405020304" pitchFamily="18" charset="0"/>
              </a:rPr>
              <a:t>In general, the average amount of uncertainty (</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H</a:t>
            </a:r>
            <a:r>
              <a:rPr lang="en-US" altLang="zh-CN" sz="2200" b="1"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c</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 </a:t>
            </a:r>
            <a:r>
              <a:rPr lang="en-US" altLang="zh-CN" sz="2200" b="1" dirty="0">
                <a:solidFill>
                  <a:srgbClr val="FFFFFF"/>
                </a:solidFill>
                <a:latin typeface="Arial" panose="020B0604020202020204" pitchFamily="34" charset="0"/>
                <a:ea typeface="宋体" panose="02010600030101010101" pitchFamily="2" charset="-122"/>
                <a:cs typeface="Times New Roman" panose="02020603050405020304" pitchFamily="18" charset="0"/>
              </a:rPr>
              <a:t>) in bits per symbol for column c of the PSSM is given by</a:t>
            </a:r>
            <a:endParaRPr lang="en-US" altLang="zh-CN" sz="2200" b="1" dirty="0">
              <a:solidFill>
                <a:srgbClr val="FFFFFF"/>
              </a:solidFill>
              <a:latin typeface="Arial" panose="020B0604020202020204" pitchFamily="34" charset="0"/>
              <a:ea typeface="宋体" panose="02010600030101010101" pitchFamily="2" charset="-122"/>
              <a:cs typeface="Times New Roman" panose="02020603050405020304" pitchFamily="18" charset="0"/>
            </a:endParaRPr>
          </a:p>
          <a:p>
            <a:pPr defTabSz="828675" eaLnBrk="0" hangingPunct="0"/>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                          H</a:t>
            </a:r>
            <a:r>
              <a:rPr lang="en-US" altLang="zh-CN" sz="2200" b="1"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c</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 = - </a:t>
            </a:r>
            <a:r>
              <a:rPr lang="en-US" altLang="zh-CN" sz="2800" b="1" i="1" dirty="0">
                <a:solidFill>
                  <a:srgbClr val="FFFFFF"/>
                </a:solidFill>
                <a:latin typeface="Arial" panose="020B0604020202020204" pitchFamily="34" charset="0"/>
                <a:ea typeface="宋体" panose="02010600030101010101" pitchFamily="2" charset="-122"/>
              </a:rPr>
              <a:t>Σ</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p</a:t>
            </a:r>
            <a:r>
              <a:rPr lang="en-US" altLang="zh-CN" sz="2200" b="1"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ic</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 log</a:t>
            </a:r>
            <a:r>
              <a:rPr lang="en-US" altLang="zh-CN" sz="2200" b="1"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2</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(p</a:t>
            </a:r>
            <a:r>
              <a:rPr lang="en-US" altLang="zh-CN" sz="2200" b="1"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ic</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a:t>
            </a:r>
            <a:endParaRPr lang="en-US" altLang="zh-CN" sz="2200" b="1" dirty="0">
              <a:solidFill>
                <a:srgbClr val="FFFFFF"/>
              </a:solidFill>
              <a:latin typeface="Arial" panose="020B0604020202020204" pitchFamily="34" charset="0"/>
              <a:ea typeface="宋体" panose="02010600030101010101" pitchFamily="2" charset="-122"/>
              <a:cs typeface="Times New Roman" panose="02020603050405020304" pitchFamily="18" charset="0"/>
            </a:endParaRPr>
          </a:p>
          <a:p>
            <a:pPr defTabSz="828675" eaLnBrk="0" hangingPunct="0">
              <a:lnSpc>
                <a:spcPct val="40000"/>
              </a:lnSpc>
            </a:pP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                                     </a:t>
            </a:r>
            <a:r>
              <a:rPr lang="en-US" altLang="zh-CN" sz="1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All i</a:t>
            </a:r>
            <a:endParaRPr lang="en-US" altLang="zh-CN" sz="1200" b="1" dirty="0">
              <a:solidFill>
                <a:srgbClr val="FFFFFF"/>
              </a:solidFill>
              <a:latin typeface="Arial" panose="020B0604020202020204" pitchFamily="34" charset="0"/>
              <a:ea typeface="宋体" panose="02010600030101010101" pitchFamily="2" charset="-122"/>
              <a:cs typeface="Times New Roman" panose="02020603050405020304" pitchFamily="18" charset="0"/>
            </a:endParaRPr>
          </a:p>
          <a:p>
            <a:pPr defTabSz="828675" eaLnBrk="0" hangingPunct="0"/>
            <a:r>
              <a:rPr lang="en-US" altLang="zh-CN" sz="2200" b="1" dirty="0">
                <a:solidFill>
                  <a:srgbClr val="FFFFFF"/>
                </a:solidFill>
                <a:latin typeface="Arial" panose="020B0604020202020204" pitchFamily="34" charset="0"/>
                <a:ea typeface="宋体" panose="02010600030101010101" pitchFamily="2" charset="-122"/>
                <a:cs typeface="Times New Roman" panose="02020603050405020304" pitchFamily="18" charset="0"/>
              </a:rPr>
              <a:t>for entire PSSM</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            H = </a:t>
            </a:r>
            <a:r>
              <a:rPr lang="en-US" altLang="zh-CN" sz="3200" b="1" i="1" dirty="0">
                <a:solidFill>
                  <a:srgbClr val="FFFFFF"/>
                </a:solidFill>
                <a:latin typeface="Arial" panose="020B0604020202020204" pitchFamily="34" charset="0"/>
                <a:ea typeface="宋体" panose="02010600030101010101" pitchFamily="2" charset="-122"/>
              </a:rPr>
              <a:t>Σ</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H</a:t>
            </a:r>
            <a:r>
              <a:rPr lang="en-US" altLang="zh-CN" sz="2200" b="1" i="1" baseline="-30000" dirty="0">
                <a:solidFill>
                  <a:srgbClr val="FFFFFF"/>
                </a:solidFill>
                <a:latin typeface="Arial" panose="020B0604020202020204" pitchFamily="34" charset="0"/>
                <a:ea typeface="宋体" panose="02010600030101010101" pitchFamily="2" charset="-122"/>
                <a:cs typeface="Times New Roman" panose="02020603050405020304" pitchFamily="18" charset="0"/>
              </a:rPr>
              <a:t>c</a:t>
            </a:r>
            <a:r>
              <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 </a:t>
            </a:r>
            <a:endParaRPr lang="en-US" altLang="zh-CN" sz="2200" b="1" i="1" dirty="0">
              <a:solidFill>
                <a:srgbClr val="FFFFFF"/>
              </a:solidFill>
              <a:latin typeface="Arial" panose="020B0604020202020204" pitchFamily="34" charset="0"/>
              <a:ea typeface="宋体" panose="02010600030101010101" pitchFamily="2" charset="-122"/>
              <a:cs typeface="Times New Roman" panose="02020603050405020304" pitchFamily="18" charset="0"/>
            </a:endParaRPr>
          </a:p>
          <a:p>
            <a:pPr defTabSz="828675" eaLnBrk="0" hangingPunct="0">
              <a:lnSpc>
                <a:spcPct val="40000"/>
              </a:lnSpc>
            </a:pPr>
            <a:r>
              <a:rPr lang="en-US" altLang="zh-CN" sz="14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                                                                       </a:t>
            </a:r>
            <a:r>
              <a:rPr lang="en-US" altLang="zh-CN" sz="12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All columns</a:t>
            </a:r>
            <a:r>
              <a:rPr lang="en-US" altLang="zh-CN" sz="2200" b="1" dirty="0">
                <a:solidFill>
                  <a:srgbClr val="FFFFFF"/>
                </a:solidFill>
                <a:latin typeface="Arial" panose="020B0604020202020204" pitchFamily="34" charset="0"/>
                <a:ea typeface="宋体" panose="02010600030101010101" pitchFamily="2" charset="-122"/>
              </a:rPr>
              <a:t> </a:t>
            </a:r>
            <a:endParaRPr lang="en-GB" altLang="zh-CN" sz="2200" b="1" dirty="0">
              <a:solidFill>
                <a:srgbClr val="FFFFFF"/>
              </a:solidFill>
              <a:latin typeface="Arial" panose="020B0604020202020204" pitchFamily="34" charset="0"/>
              <a:ea typeface="宋体" panose="02010600030101010101" pitchFamily="2" charset="-122"/>
            </a:endParaRPr>
          </a:p>
          <a:p>
            <a:pPr defTabSz="828675" eaLnBrk="0" hangingPunct="0"/>
            <a:endParaRPr lang="en-GB" altLang="zh-CN" sz="2200" b="1" dirty="0">
              <a:solidFill>
                <a:srgbClr val="FFFFFF"/>
              </a:solidFill>
              <a:latin typeface="Arial" panose="020B0604020202020204" pitchFamily="34" charset="0"/>
              <a:ea typeface="宋体" panose="02010600030101010101" pitchFamily="2" charset="-122"/>
            </a:endParaRPr>
          </a:p>
          <a:p>
            <a:pPr defTabSz="828675" eaLnBrk="0" hangingPunct="0"/>
            <a:r>
              <a:rPr lang="en-US" altLang="zh-CN" sz="2000" b="1" i="1" dirty="0">
                <a:solidFill>
                  <a:srgbClr val="FFFFFF"/>
                </a:solidFill>
                <a:latin typeface="Arial" panose="020B0604020202020204" pitchFamily="34" charset="0"/>
                <a:ea typeface="宋体" panose="02010600030101010101" pitchFamily="2" charset="-122"/>
                <a:cs typeface="Times New Roman" panose="02020603050405020304" pitchFamily="18" charset="0"/>
              </a:rPr>
              <a:t>H</a:t>
            </a:r>
            <a:r>
              <a:rPr lang="en-US" altLang="zh-CN" sz="2000" b="1" dirty="0">
                <a:solidFill>
                  <a:srgbClr val="FFFFFF"/>
                </a:solidFill>
                <a:latin typeface="Arial" panose="020B0604020202020204" pitchFamily="34" charset="0"/>
                <a:ea typeface="宋体" panose="02010600030101010101" pitchFamily="2" charset="-122"/>
                <a:cs typeface="Times New Roman" panose="02020603050405020304" pitchFamily="18" charset="0"/>
              </a:rPr>
              <a:t> is also known as the entropy of the PSSM position in information theory because the higher the value, the greater the uncertainty.</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rPr>
              <a:t> </a:t>
            </a:r>
            <a:endParaRPr lang="en-GB" altLang="zh-CN" sz="2000" b="1" dirty="0">
              <a:solidFill>
                <a:srgbClr val="FFFFFF"/>
              </a:solidFill>
              <a:latin typeface="Arial" panose="020B0604020202020204" pitchFamily="34" charset="0"/>
              <a:ea typeface="宋体" panose="02010600030101010101" pitchFamily="2" charset="-122"/>
            </a:endParaRPr>
          </a:p>
          <a:p>
            <a:pPr defTabSz="828675" eaLnBrk="0" hangingPunct="0"/>
            <a:endParaRPr lang="en-GB" altLang="zh-CN" sz="2200" b="1" dirty="0">
              <a:solidFill>
                <a:srgbClr val="FFFFFF"/>
              </a:solidFill>
              <a:latin typeface="Arial" panose="020B0604020202020204" pitchFamily="34" charset="0"/>
              <a:ea typeface="宋体" panose="02010600030101010101" pitchFamily="2" charset="-122"/>
            </a:endParaRPr>
          </a:p>
          <a:p>
            <a:pPr defTabSz="828675" eaLnBrk="0" hangingPunct="0"/>
            <a:r>
              <a:rPr lang="en-GB" altLang="zh-CN" sz="2200" b="1" dirty="0">
                <a:solidFill>
                  <a:srgbClr val="FFFFFF"/>
                </a:solidFill>
                <a:latin typeface="Arial" panose="020B0604020202020204" pitchFamily="34" charset="0"/>
                <a:ea typeface="宋体" panose="02010600030101010101" pitchFamily="2" charset="-122"/>
              </a:rPr>
              <a:t>Information content  (IC):</a:t>
            </a:r>
            <a:endParaRPr lang="en-GB" altLang="zh-CN" sz="2200" b="1" dirty="0">
              <a:solidFill>
                <a:srgbClr val="FFFFFF"/>
              </a:solidFill>
              <a:latin typeface="Arial" panose="020B0604020202020204" pitchFamily="34" charset="0"/>
              <a:ea typeface="宋体" panose="02010600030101010101" pitchFamily="2" charset="-122"/>
            </a:endParaRPr>
          </a:p>
          <a:p>
            <a:pPr defTabSz="828675" eaLnBrk="0" hangingPunct="0"/>
            <a:r>
              <a:rPr lang="en-GB" altLang="zh-CN" sz="2200" b="1" dirty="0">
                <a:solidFill>
                  <a:srgbClr val="FFFFFF"/>
                </a:solidFill>
                <a:latin typeface="Arial" panose="020B0604020202020204" pitchFamily="34" charset="0"/>
                <a:ea typeface="宋体" panose="02010600030101010101" pitchFamily="2" charset="-122"/>
              </a:rPr>
              <a:t>	IC for column = 2 - H</a:t>
            </a:r>
            <a:endParaRPr lang="en-GB" altLang="zh-CN" sz="2200" b="1" dirty="0">
              <a:solidFill>
                <a:srgbClr val="FFFFFF"/>
              </a:solidFill>
              <a:latin typeface="Arial" panose="020B0604020202020204" pitchFamily="34" charset="0"/>
              <a:ea typeface="宋体" panose="02010600030101010101" pitchFamily="2" charset="-122"/>
            </a:endParaRPr>
          </a:p>
          <a:p>
            <a:pPr defTabSz="828675" eaLnBrk="0" hangingPunct="0"/>
            <a:r>
              <a:rPr lang="en-GB" altLang="zh-CN" sz="2200" b="1" dirty="0">
                <a:solidFill>
                  <a:srgbClr val="FFFFFF"/>
                </a:solidFill>
                <a:latin typeface="Arial" panose="020B0604020202020204" pitchFamily="34" charset="0"/>
                <a:ea typeface="宋体" panose="02010600030101010101" pitchFamily="2" charset="-122"/>
              </a:rPr>
              <a:t>	IC for whole PSSM = sum of columns ICs</a:t>
            </a:r>
            <a:endParaRPr lang="en-GB" altLang="zh-CN" sz="2200" b="1" dirty="0">
              <a:solidFill>
                <a:srgbClr val="FFFFFF"/>
              </a:solidFill>
              <a:latin typeface="Arial" panose="020B0604020202020204" pitchFamily="34" charset="0"/>
              <a:ea typeface="宋体" panose="02010600030101010101" pitchFamily="2" charset="-122"/>
            </a:endParaRPr>
          </a:p>
          <a:p>
            <a:pPr defTabSz="828675" eaLnBrk="0" hangingPunct="0">
              <a:spcBef>
                <a:spcPct val="50000"/>
              </a:spcBef>
              <a:buClrTx/>
              <a:buSzPct val="45000"/>
              <a:buFont typeface="StarBats" charset="0"/>
            </a:pPr>
            <a:endParaRPr lang="zh-CN" altLang="en-GB" sz="2200" b="1" dirty="0">
              <a:solidFill>
                <a:srgbClr val="FFFFFF"/>
              </a:solidFill>
              <a:latin typeface="Times" pitchFamily="16" charset="0"/>
              <a:ea typeface="宋体" panose="02010600030101010101" pitchFamily="2" charset="-122"/>
            </a:endParaRPr>
          </a:p>
        </p:txBody>
      </p:sp>
      <p:sp>
        <p:nvSpPr>
          <p:cNvPr id="88066" name="Text Box 3"/>
          <p:cNvSpPr txBox="1"/>
          <p:nvPr/>
        </p:nvSpPr>
        <p:spPr>
          <a:xfrm>
            <a:off x="1295400" y="381000"/>
            <a:ext cx="6565900" cy="965200"/>
          </a:xfrm>
          <a:prstGeom prst="rect">
            <a:avLst/>
          </a:prstGeom>
          <a:noFill/>
          <a:ln w="9525">
            <a:noFill/>
          </a:ln>
        </p:spPr>
        <p:txBody>
          <a:bodyPr lIns="82945" tIns="41473" rIns="82945" bIns="41473" anchor="t" anchorCtr="0">
            <a:spAutoFit/>
          </a:bodyPr>
          <a:p>
            <a:pPr algn="ctr" defTabSz="828675" eaLnBrk="0" hangingPunct="0"/>
            <a:r>
              <a:rPr lang="en-US" altLang="zh-CN" sz="2900" b="1" dirty="0">
                <a:solidFill>
                  <a:srgbClr val="FF9900"/>
                </a:solidFill>
                <a:latin typeface="Arial" panose="020B0604020202020204" pitchFamily="34" charset="0"/>
                <a:ea typeface="宋体" panose="02010600030101010101" pitchFamily="2" charset="-122"/>
              </a:rPr>
              <a:t>Calculating Uncertainty and Information Content for PSSM</a:t>
            </a:r>
            <a:endParaRPr lang="en-US" altLang="zh-CN" sz="2900" b="1" dirty="0">
              <a:solidFill>
                <a:srgbClr val="FF9900"/>
              </a:solidFill>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3" name="Picture 7" descr="C:\Documents and Settings\user\桌面\hawaii.fig1.gif"/>
          <p:cNvPicPr>
            <a:picLocks noChangeAspect="1"/>
          </p:cNvPicPr>
          <p:nvPr/>
        </p:nvPicPr>
        <p:blipFill>
          <a:blip r:embed="rId1"/>
          <a:stretch>
            <a:fillRect/>
          </a:stretch>
        </p:blipFill>
        <p:spPr>
          <a:xfrm>
            <a:off x="179070" y="193040"/>
            <a:ext cx="5032375" cy="6477000"/>
          </a:xfrm>
          <a:prstGeom prst="rect">
            <a:avLst/>
          </a:prstGeom>
          <a:noFill/>
          <a:ln w="9525">
            <a:noFill/>
          </a:ln>
        </p:spPr>
      </p:pic>
      <p:sp>
        <p:nvSpPr>
          <p:cNvPr id="90114" name="Text Box 8"/>
          <p:cNvSpPr txBox="1"/>
          <p:nvPr/>
        </p:nvSpPr>
        <p:spPr>
          <a:xfrm>
            <a:off x="5364163" y="3141663"/>
            <a:ext cx="3294062" cy="579437"/>
          </a:xfrm>
          <a:prstGeom prst="rect">
            <a:avLst/>
          </a:prstGeom>
          <a:noFill/>
          <a:ln w="9525">
            <a:noFill/>
          </a:ln>
        </p:spPr>
        <p:txBody>
          <a:bodyPr wrap="none" anchor="t" anchorCtr="0">
            <a:spAutoFit/>
          </a:bodyPr>
          <a:p>
            <a:r>
              <a:rPr lang="en-US" altLang="zh-CN" sz="3200" b="1" dirty="0">
                <a:latin typeface="Arial" panose="020B0604020202020204" pitchFamily="34" charset="0"/>
                <a:ea typeface="宋体" panose="02010600030101010101" pitchFamily="2" charset="-122"/>
              </a:rPr>
              <a:t>Sequence logos</a:t>
            </a:r>
            <a:endParaRPr lang="en-US" altLang="zh-CN" sz="3200" b="1" dirty="0">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a:xfrm>
            <a:off x="609600" y="228600"/>
            <a:ext cx="7805738" cy="1146175"/>
          </a:xfrm>
        </p:spPr>
        <p:txBody>
          <a:bodyPr wrap="square" lIns="0" tIns="0" rIns="0" bIns="0" anchor="ctr" anchorCtr="0"/>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zh-CN" dirty="0">
                <a:solidFill>
                  <a:srgbClr val="FFFF99"/>
                </a:solidFill>
                <a:latin typeface="Arial" panose="020B0604020202020204" pitchFamily="34" charset="0"/>
              </a:rPr>
              <a:t>Example of local msa</a:t>
            </a:r>
            <a:endParaRPr lang="en-GB" altLang="zh-CN" dirty="0">
              <a:solidFill>
                <a:srgbClr val="FFFF99"/>
              </a:solidFill>
              <a:latin typeface="Arial" panose="020B0604020202020204" pitchFamily="34" charset="0"/>
            </a:endParaRPr>
          </a:p>
        </p:txBody>
      </p:sp>
      <p:sp>
        <p:nvSpPr>
          <p:cNvPr id="7170" name="Line 8"/>
          <p:cNvSpPr/>
          <p:nvPr/>
        </p:nvSpPr>
        <p:spPr>
          <a:xfrm>
            <a:off x="4643438" y="3068638"/>
            <a:ext cx="1152525" cy="1081087"/>
          </a:xfrm>
          <a:prstGeom prst="line">
            <a:avLst/>
          </a:prstGeom>
          <a:ln w="28575" cap="flat" cmpd="sng">
            <a:solidFill>
              <a:srgbClr val="FFFFFF"/>
            </a:solidFill>
            <a:prstDash val="solid"/>
            <a:round/>
            <a:headEnd type="none" w="med" len="med"/>
            <a:tailEnd type="arrow"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7171" name="Text Box 10"/>
          <p:cNvSpPr txBox="1"/>
          <p:nvPr/>
        </p:nvSpPr>
        <p:spPr>
          <a:xfrm>
            <a:off x="5411788" y="4229100"/>
            <a:ext cx="1222375" cy="1354138"/>
          </a:xfrm>
          <a:prstGeom prst="rect">
            <a:avLst/>
          </a:prstGeom>
          <a:noFill/>
          <a:ln w="9525">
            <a:noFill/>
          </a:ln>
        </p:spPr>
        <p:txBody>
          <a:bodyPr wrap="none" lIns="0" tIns="0" rIns="0" bIns="0" anchor="t" anchorCtr="0">
            <a:spAutoFit/>
          </a:bodyPr>
          <a:p>
            <a:pPr defTabSz="828675" eaLnBrk="0" hangingPunct="0">
              <a:buClrTx/>
              <a:buSzPct val="45000"/>
              <a:buFont typeface="StarBats" charset="0"/>
              <a:tabLst>
                <a:tab pos="657225" algn="l"/>
              </a:tabLst>
            </a:pPr>
            <a:r>
              <a:rPr lang="en-GB" altLang="zh-CN" sz="2200" b="1" dirty="0">
                <a:solidFill>
                  <a:srgbClr val="FFC000"/>
                </a:solidFill>
                <a:latin typeface="Times" pitchFamily="16" charset="0"/>
                <a:ea typeface="宋体" panose="02010600030101010101" pitchFamily="2" charset="-122"/>
              </a:rPr>
              <a:t>AGGCTT</a:t>
            </a:r>
            <a:endParaRPr lang="en-GB" altLang="zh-CN" sz="2200" b="1" dirty="0">
              <a:solidFill>
                <a:srgbClr val="FFC000"/>
              </a:solidFill>
              <a:latin typeface="Times" pitchFamily="16" charset="0"/>
              <a:ea typeface="宋体" panose="02010600030101010101" pitchFamily="2" charset="-122"/>
            </a:endParaRPr>
          </a:p>
          <a:p>
            <a:pPr defTabSz="828675" eaLnBrk="0" hangingPunct="0">
              <a:buClrTx/>
              <a:buSzPct val="45000"/>
              <a:buFont typeface="StarBats" charset="0"/>
              <a:tabLst>
                <a:tab pos="657225" algn="l"/>
              </a:tabLst>
            </a:pPr>
            <a:r>
              <a:rPr lang="en-GB" altLang="zh-CN" sz="2200" b="1" dirty="0">
                <a:solidFill>
                  <a:srgbClr val="FFC000"/>
                </a:solidFill>
                <a:latin typeface="Times" pitchFamily="16" charset="0"/>
                <a:ea typeface="宋体" panose="02010600030101010101" pitchFamily="2" charset="-122"/>
              </a:rPr>
              <a:t>AAGCTA</a:t>
            </a:r>
            <a:endParaRPr lang="en-GB" altLang="zh-CN" sz="2200" b="1" dirty="0">
              <a:solidFill>
                <a:srgbClr val="FFC000"/>
              </a:solidFill>
              <a:latin typeface="Times" pitchFamily="16" charset="0"/>
              <a:ea typeface="宋体" panose="02010600030101010101" pitchFamily="2" charset="-122"/>
            </a:endParaRPr>
          </a:p>
          <a:p>
            <a:pPr defTabSz="828675" eaLnBrk="0" hangingPunct="0">
              <a:buClrTx/>
              <a:buSzPct val="45000"/>
              <a:buFont typeface="StarBats" charset="0"/>
              <a:tabLst>
                <a:tab pos="657225" algn="l"/>
              </a:tabLst>
            </a:pPr>
            <a:r>
              <a:rPr lang="en-GB" altLang="zh-CN" sz="2200" b="1" dirty="0">
                <a:solidFill>
                  <a:srgbClr val="FFC000"/>
                </a:solidFill>
                <a:latin typeface="Times" pitchFamily="16" charset="0"/>
                <a:ea typeface="宋体" panose="02010600030101010101" pitchFamily="2" charset="-122"/>
              </a:rPr>
              <a:t>AGACTT</a:t>
            </a:r>
            <a:endParaRPr lang="en-GB" altLang="zh-CN" sz="2200" b="1" dirty="0">
              <a:solidFill>
                <a:srgbClr val="FFC000"/>
              </a:solidFill>
              <a:latin typeface="Times" pitchFamily="16" charset="0"/>
              <a:ea typeface="宋体" panose="02010600030101010101" pitchFamily="2" charset="-122"/>
            </a:endParaRPr>
          </a:p>
          <a:p>
            <a:pPr defTabSz="828675" eaLnBrk="0" hangingPunct="0">
              <a:buClrTx/>
              <a:buSzPct val="45000"/>
              <a:buFont typeface="StarBats" charset="0"/>
              <a:tabLst>
                <a:tab pos="657225" algn="l"/>
              </a:tabLst>
            </a:pPr>
            <a:r>
              <a:rPr lang="en-GB" altLang="zh-CN" sz="2200" b="1" dirty="0">
                <a:solidFill>
                  <a:srgbClr val="FFC000"/>
                </a:solidFill>
                <a:latin typeface="Times" pitchFamily="16" charset="0"/>
                <a:ea typeface="宋体" panose="02010600030101010101" pitchFamily="2" charset="-122"/>
              </a:rPr>
              <a:t>AAACTA</a:t>
            </a:r>
            <a:endParaRPr lang="en-GB" altLang="zh-CN" sz="2200" b="1" dirty="0">
              <a:solidFill>
                <a:srgbClr val="FFC000"/>
              </a:solidFill>
              <a:latin typeface="Times" pitchFamily="16" charset="0"/>
              <a:ea typeface="宋体" panose="02010600030101010101" pitchFamily="2" charset="-122"/>
            </a:endParaRPr>
          </a:p>
        </p:txBody>
      </p:sp>
      <p:sp>
        <p:nvSpPr>
          <p:cNvPr id="7172" name="Text Box 17"/>
          <p:cNvSpPr txBox="1"/>
          <p:nvPr/>
        </p:nvSpPr>
        <p:spPr>
          <a:xfrm>
            <a:off x="6804025" y="4221163"/>
            <a:ext cx="301625" cy="1376362"/>
          </a:xfrm>
          <a:prstGeom prst="rect">
            <a:avLst/>
          </a:prstGeom>
          <a:noFill/>
          <a:ln w="9525">
            <a:noFill/>
          </a:ln>
        </p:spPr>
        <p:txBody>
          <a:bodyPr wrap="none" lIns="82945" tIns="41473" rIns="82945" bIns="41473" anchor="t" anchorCtr="0">
            <a:spAutoFit/>
          </a:bodyPr>
          <a:p>
            <a:pPr defTabSz="828675" eaLnBrk="0" hangingPunct="0"/>
            <a:r>
              <a:rPr lang="en-US" altLang="zh-CN" sz="2100" dirty="0">
                <a:solidFill>
                  <a:srgbClr val="FF9900"/>
                </a:solidFill>
                <a:latin typeface="Times New Roman" panose="02020603050405020304" pitchFamily="18" charset="0"/>
                <a:ea typeface="宋体" panose="02010600030101010101" pitchFamily="2" charset="-122"/>
              </a:rPr>
              <a:t>1</a:t>
            </a:r>
            <a:endParaRPr lang="en-US" altLang="zh-CN" sz="2100" dirty="0">
              <a:solidFill>
                <a:srgbClr val="FF9900"/>
              </a:solidFill>
              <a:latin typeface="Times New Roman" panose="02020603050405020304" pitchFamily="18" charset="0"/>
              <a:ea typeface="宋体" panose="02010600030101010101" pitchFamily="2" charset="-122"/>
            </a:endParaRPr>
          </a:p>
          <a:p>
            <a:pPr defTabSz="828675" eaLnBrk="0" hangingPunct="0"/>
            <a:r>
              <a:rPr lang="en-US" altLang="zh-CN" sz="2100" dirty="0">
                <a:solidFill>
                  <a:srgbClr val="FF9900"/>
                </a:solidFill>
                <a:latin typeface="Times New Roman" panose="02020603050405020304" pitchFamily="18" charset="0"/>
                <a:ea typeface="宋体" panose="02010600030101010101" pitchFamily="2" charset="-122"/>
              </a:rPr>
              <a:t>2</a:t>
            </a:r>
            <a:endParaRPr lang="en-US" altLang="zh-CN" sz="2100" dirty="0">
              <a:solidFill>
                <a:srgbClr val="FF9900"/>
              </a:solidFill>
              <a:latin typeface="Times New Roman" panose="02020603050405020304" pitchFamily="18" charset="0"/>
              <a:ea typeface="宋体" panose="02010600030101010101" pitchFamily="2" charset="-122"/>
            </a:endParaRPr>
          </a:p>
          <a:p>
            <a:pPr defTabSz="828675" eaLnBrk="0" hangingPunct="0"/>
            <a:r>
              <a:rPr lang="en-US" altLang="zh-CN" sz="2100" dirty="0">
                <a:solidFill>
                  <a:srgbClr val="FF9900"/>
                </a:solidFill>
                <a:latin typeface="Times New Roman" panose="02020603050405020304" pitchFamily="18" charset="0"/>
                <a:ea typeface="宋体" panose="02010600030101010101" pitchFamily="2" charset="-122"/>
              </a:rPr>
              <a:t>3</a:t>
            </a:r>
            <a:endParaRPr lang="en-US" altLang="zh-CN" sz="2100" dirty="0">
              <a:solidFill>
                <a:srgbClr val="FF9900"/>
              </a:solidFill>
              <a:latin typeface="Times New Roman" panose="02020603050405020304" pitchFamily="18" charset="0"/>
              <a:ea typeface="宋体" panose="02010600030101010101" pitchFamily="2" charset="-122"/>
            </a:endParaRPr>
          </a:p>
          <a:p>
            <a:pPr defTabSz="828675" eaLnBrk="0" hangingPunct="0"/>
            <a:r>
              <a:rPr lang="en-US" altLang="zh-CN" sz="2100" dirty="0">
                <a:solidFill>
                  <a:srgbClr val="FF9900"/>
                </a:solidFill>
                <a:latin typeface="Times New Roman" panose="02020603050405020304" pitchFamily="18" charset="0"/>
                <a:ea typeface="宋体" panose="02010600030101010101" pitchFamily="2" charset="-122"/>
              </a:rPr>
              <a:t>4</a:t>
            </a:r>
            <a:endParaRPr lang="en-US" altLang="zh-CN" sz="2100" dirty="0">
              <a:solidFill>
                <a:srgbClr val="FF9900"/>
              </a:solidFill>
              <a:latin typeface="Times New Roman" panose="02020603050405020304" pitchFamily="18" charset="0"/>
              <a:ea typeface="宋体" panose="02010600030101010101" pitchFamily="2" charset="-122"/>
            </a:endParaRPr>
          </a:p>
        </p:txBody>
      </p:sp>
      <p:sp>
        <p:nvSpPr>
          <p:cNvPr id="7173" name="Line 4"/>
          <p:cNvSpPr/>
          <p:nvPr/>
        </p:nvSpPr>
        <p:spPr>
          <a:xfrm>
            <a:off x="4044950" y="1939925"/>
            <a:ext cx="1036638" cy="0"/>
          </a:xfrm>
          <a:prstGeom prst="line">
            <a:avLst/>
          </a:prstGeom>
          <a:ln w="31750" cap="flat" cmpd="sng">
            <a:solidFill>
              <a:srgbClr val="FF9900"/>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7174" name="Line 5"/>
          <p:cNvSpPr/>
          <p:nvPr/>
        </p:nvSpPr>
        <p:spPr>
          <a:xfrm>
            <a:off x="4040188" y="2081213"/>
            <a:ext cx="1036637" cy="0"/>
          </a:xfrm>
          <a:prstGeom prst="line">
            <a:avLst/>
          </a:prstGeom>
          <a:ln w="31750" cap="flat" cmpd="sng">
            <a:solidFill>
              <a:srgbClr val="FF9900"/>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7175" name="Line 6"/>
          <p:cNvSpPr/>
          <p:nvPr/>
        </p:nvSpPr>
        <p:spPr>
          <a:xfrm>
            <a:off x="4040188" y="2219325"/>
            <a:ext cx="1036637" cy="0"/>
          </a:xfrm>
          <a:prstGeom prst="line">
            <a:avLst/>
          </a:prstGeom>
          <a:ln w="31750" cap="flat" cmpd="sng">
            <a:solidFill>
              <a:srgbClr val="FF9900"/>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7176" name="Line 7"/>
          <p:cNvSpPr/>
          <p:nvPr/>
        </p:nvSpPr>
        <p:spPr>
          <a:xfrm>
            <a:off x="4044950" y="2320925"/>
            <a:ext cx="1036638" cy="0"/>
          </a:xfrm>
          <a:prstGeom prst="line">
            <a:avLst/>
          </a:prstGeom>
          <a:ln w="31750" cap="flat" cmpd="sng">
            <a:solidFill>
              <a:srgbClr val="FF9900"/>
            </a:solidFill>
            <a:prstDash val="solid"/>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7177" name="Freeform 8"/>
          <p:cNvSpPr/>
          <p:nvPr/>
        </p:nvSpPr>
        <p:spPr>
          <a:xfrm>
            <a:off x="5076825" y="1181100"/>
            <a:ext cx="1797050" cy="760413"/>
          </a:xfrm>
          <a:custGeom>
            <a:avLst/>
            <a:gdLst/>
            <a:ahLst/>
            <a:cxnLst>
              <a:cxn ang="0">
                <a:pos x="0" y="2147483647"/>
              </a:cxn>
              <a:cxn ang="0">
                <a:pos x="2147483647" y="2147483647"/>
              </a:cxn>
              <a:cxn ang="0">
                <a:pos x="2147483647" y="2147483647"/>
              </a:cxn>
              <a:cxn ang="0">
                <a:pos x="2147483647" y="0"/>
              </a:cxn>
            </a:cxnLst>
            <a:pathLst>
              <a:path w="1248" h="528">
                <a:moveTo>
                  <a:pt x="0" y="528"/>
                </a:moveTo>
                <a:cubicBezTo>
                  <a:pt x="292" y="360"/>
                  <a:pt x="584" y="192"/>
                  <a:pt x="768" y="144"/>
                </a:cubicBezTo>
                <a:cubicBezTo>
                  <a:pt x="952" y="96"/>
                  <a:pt x="1024" y="264"/>
                  <a:pt x="1104" y="240"/>
                </a:cubicBezTo>
                <a:cubicBezTo>
                  <a:pt x="1184" y="216"/>
                  <a:pt x="1216" y="40"/>
                  <a:pt x="1248" y="0"/>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7178" name="Freeform 9"/>
          <p:cNvSpPr/>
          <p:nvPr/>
        </p:nvSpPr>
        <p:spPr>
          <a:xfrm>
            <a:off x="5076825" y="1665288"/>
            <a:ext cx="2141538" cy="415925"/>
          </a:xfrm>
          <a:custGeom>
            <a:avLst/>
            <a:gdLst/>
            <a:ahLst/>
            <a:cxnLst>
              <a:cxn ang="0">
                <a:pos x="0" y="2147483647"/>
              </a:cxn>
              <a:cxn ang="0">
                <a:pos x="2147483647" y="2147483647"/>
              </a:cxn>
              <a:cxn ang="0">
                <a:pos x="2147483647" y="2147483647"/>
              </a:cxn>
              <a:cxn ang="0">
                <a:pos x="2147483647" y="0"/>
              </a:cxn>
            </a:cxnLst>
            <a:pathLst>
              <a:path w="1248" h="528">
                <a:moveTo>
                  <a:pt x="0" y="528"/>
                </a:moveTo>
                <a:cubicBezTo>
                  <a:pt x="292" y="360"/>
                  <a:pt x="584" y="192"/>
                  <a:pt x="768" y="144"/>
                </a:cubicBezTo>
                <a:cubicBezTo>
                  <a:pt x="952" y="96"/>
                  <a:pt x="1024" y="264"/>
                  <a:pt x="1104" y="240"/>
                </a:cubicBezTo>
                <a:cubicBezTo>
                  <a:pt x="1184" y="216"/>
                  <a:pt x="1216" y="40"/>
                  <a:pt x="1248" y="0"/>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7179" name="Freeform 10"/>
          <p:cNvSpPr/>
          <p:nvPr/>
        </p:nvSpPr>
        <p:spPr>
          <a:xfrm flipH="1">
            <a:off x="2035175" y="1320800"/>
            <a:ext cx="2005013" cy="620713"/>
          </a:xfrm>
          <a:custGeom>
            <a:avLst/>
            <a:gdLst/>
            <a:ahLst/>
            <a:cxnLst>
              <a:cxn ang="0">
                <a:pos x="0" y="2147483647"/>
              </a:cxn>
              <a:cxn ang="0">
                <a:pos x="2147483647" y="2147483647"/>
              </a:cxn>
              <a:cxn ang="0">
                <a:pos x="2147483647" y="2147483647"/>
              </a:cxn>
              <a:cxn ang="0">
                <a:pos x="2147483647" y="0"/>
              </a:cxn>
            </a:cxnLst>
            <a:pathLst>
              <a:path w="1248" h="528">
                <a:moveTo>
                  <a:pt x="0" y="528"/>
                </a:moveTo>
                <a:cubicBezTo>
                  <a:pt x="292" y="360"/>
                  <a:pt x="584" y="192"/>
                  <a:pt x="768" y="144"/>
                </a:cubicBezTo>
                <a:cubicBezTo>
                  <a:pt x="952" y="96"/>
                  <a:pt x="1024" y="264"/>
                  <a:pt x="1104" y="240"/>
                </a:cubicBezTo>
                <a:cubicBezTo>
                  <a:pt x="1184" y="216"/>
                  <a:pt x="1216" y="40"/>
                  <a:pt x="1248" y="0"/>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7180" name="Freeform 11"/>
          <p:cNvSpPr/>
          <p:nvPr/>
        </p:nvSpPr>
        <p:spPr>
          <a:xfrm>
            <a:off x="3282950" y="2320925"/>
            <a:ext cx="792163" cy="304800"/>
          </a:xfrm>
          <a:custGeom>
            <a:avLst/>
            <a:gdLst/>
            <a:ahLst/>
            <a:cxnLst>
              <a:cxn ang="0">
                <a:pos x="2147483647" y="0"/>
              </a:cxn>
              <a:cxn ang="0">
                <a:pos x="2147483647" y="2147483647"/>
              </a:cxn>
              <a:cxn ang="0">
                <a:pos x="0" y="2147483647"/>
              </a:cxn>
            </a:cxnLst>
            <a:pathLst>
              <a:path w="550" h="212">
                <a:moveTo>
                  <a:pt x="550" y="0"/>
                </a:moveTo>
                <a:cubicBezTo>
                  <a:pt x="505" y="43"/>
                  <a:pt x="454" y="43"/>
                  <a:pt x="406" y="91"/>
                </a:cubicBezTo>
                <a:cubicBezTo>
                  <a:pt x="285" y="212"/>
                  <a:pt x="181" y="209"/>
                  <a:pt x="0" y="209"/>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7181" name="Freeform 12"/>
          <p:cNvSpPr/>
          <p:nvPr/>
        </p:nvSpPr>
        <p:spPr>
          <a:xfrm flipH="1">
            <a:off x="5111750" y="2320925"/>
            <a:ext cx="1865313" cy="344488"/>
          </a:xfrm>
          <a:custGeom>
            <a:avLst/>
            <a:gdLst/>
            <a:ahLst/>
            <a:cxnLst>
              <a:cxn ang="0">
                <a:pos x="2147483647" y="0"/>
              </a:cxn>
              <a:cxn ang="0">
                <a:pos x="2147483647" y="2147483647"/>
              </a:cxn>
              <a:cxn ang="0">
                <a:pos x="0" y="2147483647"/>
              </a:cxn>
            </a:cxnLst>
            <a:pathLst>
              <a:path w="550" h="212">
                <a:moveTo>
                  <a:pt x="550" y="0"/>
                </a:moveTo>
                <a:cubicBezTo>
                  <a:pt x="505" y="43"/>
                  <a:pt x="454" y="43"/>
                  <a:pt x="406" y="91"/>
                </a:cubicBezTo>
                <a:cubicBezTo>
                  <a:pt x="285" y="212"/>
                  <a:pt x="181" y="209"/>
                  <a:pt x="0" y="209"/>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7182" name="Freeform 13"/>
          <p:cNvSpPr/>
          <p:nvPr/>
        </p:nvSpPr>
        <p:spPr>
          <a:xfrm>
            <a:off x="2863850" y="2219325"/>
            <a:ext cx="1176338" cy="206375"/>
          </a:xfrm>
          <a:custGeom>
            <a:avLst/>
            <a:gdLst/>
            <a:ahLst/>
            <a:cxnLst>
              <a:cxn ang="0">
                <a:pos x="2147483647" y="0"/>
              </a:cxn>
              <a:cxn ang="0">
                <a:pos x="2147483647" y="2147483647"/>
              </a:cxn>
              <a:cxn ang="0">
                <a:pos x="2147483647" y="2147483647"/>
              </a:cxn>
              <a:cxn ang="0">
                <a:pos x="2147483647" y="2147483647"/>
              </a:cxn>
              <a:cxn ang="0">
                <a:pos x="0" y="2147483647"/>
              </a:cxn>
            </a:cxnLst>
            <a:pathLst>
              <a:path w="589" h="114">
                <a:moveTo>
                  <a:pt x="589" y="0"/>
                </a:moveTo>
                <a:cubicBezTo>
                  <a:pt x="541" y="24"/>
                  <a:pt x="495" y="35"/>
                  <a:pt x="445" y="52"/>
                </a:cubicBezTo>
                <a:cubicBezTo>
                  <a:pt x="376" y="35"/>
                  <a:pt x="369" y="48"/>
                  <a:pt x="301" y="65"/>
                </a:cubicBezTo>
                <a:cubicBezTo>
                  <a:pt x="206" y="114"/>
                  <a:pt x="204" y="104"/>
                  <a:pt x="78" y="92"/>
                </a:cubicBezTo>
                <a:cubicBezTo>
                  <a:pt x="52" y="83"/>
                  <a:pt x="0" y="65"/>
                  <a:pt x="0" y="65"/>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7183" name="Freeform 14"/>
          <p:cNvSpPr/>
          <p:nvPr/>
        </p:nvSpPr>
        <p:spPr>
          <a:xfrm>
            <a:off x="3009900" y="2033588"/>
            <a:ext cx="1036638" cy="68262"/>
          </a:xfrm>
          <a:custGeom>
            <a:avLst/>
            <a:gdLst/>
            <a:ahLst/>
            <a:cxnLst>
              <a:cxn ang="0">
                <a:pos x="2147483647" y="2147483647"/>
              </a:cxn>
              <a:cxn ang="0">
                <a:pos x="2147483647" y="2147483647"/>
              </a:cxn>
              <a:cxn ang="0">
                <a:pos x="2147483647" y="0"/>
              </a:cxn>
              <a:cxn ang="0">
                <a:pos x="2147483647" y="2147483647"/>
              </a:cxn>
              <a:cxn ang="0">
                <a:pos x="2147483647" y="2147483647"/>
              </a:cxn>
            </a:cxnLst>
            <a:pathLst>
              <a:path w="358" h="133">
                <a:moveTo>
                  <a:pt x="358" y="104"/>
                </a:moveTo>
                <a:cubicBezTo>
                  <a:pt x="351" y="84"/>
                  <a:pt x="338" y="39"/>
                  <a:pt x="318" y="26"/>
                </a:cubicBezTo>
                <a:cubicBezTo>
                  <a:pt x="295" y="11"/>
                  <a:pt x="240" y="0"/>
                  <a:pt x="240" y="0"/>
                </a:cubicBezTo>
                <a:cubicBezTo>
                  <a:pt x="170" y="23"/>
                  <a:pt x="113" y="68"/>
                  <a:pt x="43" y="91"/>
                </a:cubicBezTo>
                <a:cubicBezTo>
                  <a:pt x="0" y="119"/>
                  <a:pt x="4" y="133"/>
                  <a:pt x="4" y="104"/>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7184" name="Freeform 15"/>
          <p:cNvSpPr/>
          <p:nvPr/>
        </p:nvSpPr>
        <p:spPr>
          <a:xfrm>
            <a:off x="5060950" y="2222500"/>
            <a:ext cx="361950" cy="38100"/>
          </a:xfrm>
          <a:custGeom>
            <a:avLst/>
            <a:gdLst/>
            <a:ahLst/>
            <a:cxnLst>
              <a:cxn ang="0">
                <a:pos x="0" y="0"/>
              </a:cxn>
              <a:cxn ang="0">
                <a:pos x="2147483647" y="2147483647"/>
              </a:cxn>
            </a:cxnLst>
            <a:pathLst>
              <a:path w="252" h="26">
                <a:moveTo>
                  <a:pt x="0" y="0"/>
                </a:moveTo>
                <a:cubicBezTo>
                  <a:pt x="78" y="26"/>
                  <a:pt x="177" y="12"/>
                  <a:pt x="252" y="12"/>
                </a:cubicBezTo>
              </a:path>
            </a:pathLst>
          </a:custGeom>
          <a:noFill/>
          <a:ln w="31750" cap="flat" cmpd="sng">
            <a:solidFill>
              <a:srgbClr val="FF9900"/>
            </a:solidFill>
            <a:prstDash val="solid"/>
            <a:round/>
            <a:headEnd type="none" w="med" len="med"/>
            <a:tailEnd type="none" w="med" len="med"/>
          </a:ln>
        </p:spPr>
        <p:txBody>
          <a:bodyPr/>
          <a:p>
            <a:endParaRPr lang="zh-CN" altLang="en-US"/>
          </a:p>
        </p:txBody>
      </p:sp>
      <p:sp>
        <p:nvSpPr>
          <p:cNvPr id="7185" name="Text Box 16"/>
          <p:cNvSpPr txBox="1"/>
          <p:nvPr/>
        </p:nvSpPr>
        <p:spPr>
          <a:xfrm>
            <a:off x="3902075" y="2425700"/>
            <a:ext cx="1533525" cy="571500"/>
          </a:xfrm>
          <a:prstGeom prst="rect">
            <a:avLst/>
          </a:prstGeom>
          <a:noFill/>
          <a:ln w="9525">
            <a:noFill/>
          </a:ln>
        </p:spPr>
        <p:txBody>
          <a:bodyPr lIns="82945" tIns="41473" rIns="82945" bIns="41473" anchor="t" anchorCtr="0">
            <a:spAutoFit/>
          </a:bodyPr>
          <a:p>
            <a:pPr defTabSz="828675" eaLnBrk="0" hangingPunct="0"/>
            <a:r>
              <a:rPr lang="en-US" altLang="zh-CN" sz="1600" b="1" dirty="0">
                <a:solidFill>
                  <a:srgbClr val="0099FF"/>
                </a:solidFill>
                <a:latin typeface="Arial" panose="020B0604020202020204" pitchFamily="34" charset="0"/>
                <a:ea typeface="宋体" panose="02010600030101010101" pitchFamily="2" charset="-122"/>
              </a:rPr>
              <a:t>Domain that aligns well</a:t>
            </a:r>
            <a:endParaRPr lang="en-US" altLang="zh-CN" sz="1600" b="1" dirty="0">
              <a:solidFill>
                <a:srgbClr val="0099FF"/>
              </a:solidFill>
              <a:latin typeface="Arial" panose="020B0604020202020204" pitchFamily="34" charset="0"/>
              <a:ea typeface="宋体" panose="02010600030101010101" pitchFamily="2" charset="-122"/>
            </a:endParaRPr>
          </a:p>
        </p:txBody>
      </p:sp>
      <p:sp>
        <p:nvSpPr>
          <p:cNvPr id="7186" name="Text Box 17"/>
          <p:cNvSpPr txBox="1"/>
          <p:nvPr/>
        </p:nvSpPr>
        <p:spPr>
          <a:xfrm>
            <a:off x="7358063" y="1597025"/>
            <a:ext cx="1533525" cy="815975"/>
          </a:xfrm>
          <a:prstGeom prst="rect">
            <a:avLst/>
          </a:prstGeom>
          <a:noFill/>
          <a:ln w="9525">
            <a:noFill/>
          </a:ln>
        </p:spPr>
        <p:txBody>
          <a:bodyPr lIns="82945" tIns="41473" rIns="82945" bIns="41473" anchor="t" anchorCtr="0">
            <a:spAutoFit/>
          </a:bodyPr>
          <a:p>
            <a:pPr defTabSz="828675" eaLnBrk="0" hangingPunct="0"/>
            <a:r>
              <a:rPr lang="en-US" altLang="zh-CN" sz="1600" dirty="0">
                <a:solidFill>
                  <a:srgbClr val="0099FF"/>
                </a:solidFill>
                <a:latin typeface="Arial" panose="020B0604020202020204" pitchFamily="34" charset="0"/>
                <a:ea typeface="宋体" panose="02010600030101010101" pitchFamily="2" charset="-122"/>
              </a:rPr>
              <a:t>Rest of proteins do not align well</a:t>
            </a:r>
            <a:endParaRPr lang="en-US" altLang="zh-CN" sz="1600" dirty="0">
              <a:solidFill>
                <a:srgbClr val="0099FF"/>
              </a:solidFill>
              <a:latin typeface="Arial" panose="020B0604020202020204" pitchFamily="34" charset="0"/>
              <a:ea typeface="宋体" panose="02010600030101010101" pitchFamily="2" charset="-122"/>
            </a:endParaRPr>
          </a:p>
        </p:txBody>
      </p:sp>
      <p:sp>
        <p:nvSpPr>
          <p:cNvPr id="7187" name="Text Box 18"/>
          <p:cNvSpPr txBox="1"/>
          <p:nvPr/>
        </p:nvSpPr>
        <p:spPr>
          <a:xfrm>
            <a:off x="1136650" y="1735138"/>
            <a:ext cx="1535113" cy="815975"/>
          </a:xfrm>
          <a:prstGeom prst="rect">
            <a:avLst/>
          </a:prstGeom>
          <a:noFill/>
          <a:ln w="9525">
            <a:noFill/>
          </a:ln>
        </p:spPr>
        <p:txBody>
          <a:bodyPr lIns="82945" tIns="41473" rIns="82945" bIns="41473" anchor="t" anchorCtr="0">
            <a:spAutoFit/>
          </a:bodyPr>
          <a:p>
            <a:pPr defTabSz="828675" eaLnBrk="0" hangingPunct="0"/>
            <a:r>
              <a:rPr lang="en-US" altLang="zh-CN" sz="1600" dirty="0">
                <a:solidFill>
                  <a:srgbClr val="0099FF"/>
                </a:solidFill>
                <a:latin typeface="Arial" panose="020B0604020202020204" pitchFamily="34" charset="0"/>
                <a:ea typeface="宋体" panose="02010600030101010101" pitchFamily="2" charset="-122"/>
              </a:rPr>
              <a:t>Rest of proteins do not align well</a:t>
            </a:r>
            <a:endParaRPr lang="en-US" altLang="zh-CN" sz="1600" dirty="0">
              <a:solidFill>
                <a:srgbClr val="0099FF"/>
              </a:solidFill>
              <a:latin typeface="Arial" panose="020B0604020202020204" pitchFamily="34" charset="0"/>
              <a:ea typeface="宋体" panose="02010600030101010101" pitchFamily="2" charset="-122"/>
            </a:endParaRPr>
          </a:p>
        </p:txBody>
      </p:sp>
      <p:sp>
        <p:nvSpPr>
          <p:cNvPr id="7188" name="矩形 62"/>
          <p:cNvSpPr/>
          <p:nvPr/>
        </p:nvSpPr>
        <p:spPr>
          <a:xfrm>
            <a:off x="611188" y="4292600"/>
            <a:ext cx="4176712" cy="1631950"/>
          </a:xfrm>
          <a:prstGeom prst="rect">
            <a:avLst/>
          </a:prstGeom>
          <a:noFill/>
          <a:ln w="9525">
            <a:noFill/>
          </a:ln>
        </p:spPr>
        <p:txBody>
          <a:bodyPr anchor="t" anchorCtr="0">
            <a:spAutoFit/>
          </a:bodyPr>
          <a:p>
            <a:pPr defTabSz="828675" eaLnBrk="0" hangingPunct="0">
              <a:buClrTx/>
              <a:buSzPct val="45000"/>
              <a:buFont typeface="StarBats" charset="0"/>
              <a:tabLst>
                <a:tab pos="657225" algn="l"/>
                <a:tab pos="1313180" algn="l"/>
                <a:tab pos="1970405" algn="l"/>
                <a:tab pos="2627630" algn="l"/>
              </a:tabLst>
            </a:pPr>
            <a:r>
              <a:rPr lang="en-GB" altLang="zh-CN" sz="2000" b="1" dirty="0">
                <a:solidFill>
                  <a:srgbClr val="E6E6FF"/>
                </a:solidFill>
                <a:latin typeface="Arial" panose="020B0604020202020204" pitchFamily="34" charset="0"/>
                <a:ea typeface="宋体" panose="02010600030101010101" pitchFamily="2" charset="-122"/>
              </a:rPr>
              <a:t>To find an identifiable common, usually longest, pattern with some degree of variability. No gaps are shown in this example but they can be accomodated.</a:t>
            </a:r>
            <a:endParaRPr lang="en-GB" altLang="zh-CN" sz="2000" b="1" dirty="0">
              <a:solidFill>
                <a:srgbClr val="E6E6FF"/>
              </a:solidFill>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4"/>
          <p:cNvSpPr>
            <a:spLocks noGrp="1"/>
          </p:cNvSpPr>
          <p:nvPr>
            <p:ph idx="1"/>
          </p:nvPr>
        </p:nvSpPr>
        <p:spPr>
          <a:xfrm>
            <a:off x="609600" y="1371600"/>
            <a:ext cx="8001000" cy="5105400"/>
          </a:xfrm>
        </p:spPr>
        <p:txBody>
          <a:bodyPr wrap="square" lIns="91440" tIns="45720" rIns="91440" bIns="45720" anchor="t" anchorCtr="0"/>
          <a:p>
            <a:pPr eaLnBrk="1" hangingPunct="1">
              <a:lnSpc>
                <a:spcPct val="90000"/>
              </a:lnSpc>
              <a:buNone/>
            </a:pPr>
            <a:endParaRPr lang="en-US" altLang="zh-CN" dirty="0"/>
          </a:p>
          <a:p>
            <a:pPr eaLnBrk="1" hangingPunct="1">
              <a:lnSpc>
                <a:spcPct val="90000"/>
              </a:lnSpc>
            </a:pPr>
            <a:r>
              <a:rPr lang="en-US" altLang="zh-CN" dirty="0"/>
              <a:t>Finding an optimal alignment of more than two sequences that includes matches, mismatches, and gaps, and that takes into account the degree of variation in all of the sequences at the same time poses a very difficult challenge. </a:t>
            </a:r>
            <a:endParaRPr lang="en-US" altLang="zh-CN" dirty="0"/>
          </a:p>
          <a:p>
            <a:pPr eaLnBrk="1" hangingPunct="1">
              <a:lnSpc>
                <a:spcPct val="90000"/>
              </a:lnSpc>
            </a:pPr>
            <a:r>
              <a:rPr lang="en-US" altLang="zh-CN" dirty="0"/>
              <a:t>A second computational challenge is identifying a reasonable method of obtaining a cumulative score for the substitutions in the column of an msa. </a:t>
            </a:r>
            <a:endParaRPr lang="en-US" altLang="zh-CN" dirty="0"/>
          </a:p>
        </p:txBody>
      </p:sp>
      <p:sp>
        <p:nvSpPr>
          <p:cNvPr id="9218" name="Text Box 5"/>
          <p:cNvSpPr txBox="1"/>
          <p:nvPr/>
        </p:nvSpPr>
        <p:spPr>
          <a:xfrm>
            <a:off x="3260725" y="557213"/>
            <a:ext cx="2932113" cy="762000"/>
          </a:xfrm>
          <a:prstGeom prst="rect">
            <a:avLst/>
          </a:prstGeom>
          <a:noFill/>
          <a:ln w="9525">
            <a:noFill/>
          </a:ln>
        </p:spPr>
        <p:txBody>
          <a:bodyPr wrap="none" anchor="t" anchorCtr="0">
            <a:spAutoFit/>
          </a:bodyPr>
          <a:p>
            <a:r>
              <a:rPr lang="en-US" altLang="zh-CN" sz="4400" b="1" dirty="0">
                <a:solidFill>
                  <a:srgbClr val="FFFF99"/>
                </a:solidFill>
                <a:latin typeface="Times New Roman" panose="02020603050405020304" pitchFamily="18" charset="0"/>
                <a:ea typeface="宋体" panose="02010600030101010101" pitchFamily="2" charset="-122"/>
              </a:rPr>
              <a:t>Challenges </a:t>
            </a:r>
            <a:endParaRPr lang="en-US" altLang="zh-CN" sz="4400" b="1" dirty="0">
              <a:solidFill>
                <a:srgbClr val="FFFF99"/>
              </a:solidFill>
              <a:latin typeface="Times New Roman" panose="02020603050405020304" pitchFamily="18"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blipFill>
        <a:effectLst/>
      </p:bgPr>
    </p:bg>
    <p:spTree>
      <p:nvGrpSpPr>
        <p:cNvPr id="1" name=""/>
        <p:cNvGrpSpPr/>
        <p:nvPr/>
      </p:nvGrpSpPr>
      <p:grpSpPr/>
      <p:sp>
        <p:nvSpPr>
          <p:cNvPr id="11266" name="Rectangle 2"/>
          <p:cNvSpPr>
            <a:spLocks noGrp="1"/>
          </p:cNvSpPr>
          <p:nvPr>
            <p:ph type="title"/>
          </p:nvPr>
        </p:nvSpPr>
        <p:spPr/>
        <p:txBody>
          <a:bodyPr wrap="square" lIns="91440" tIns="45720" rIns="91440" bIns="45720" anchor="ctr" anchorCtr="0"/>
          <a:p>
            <a:pPr eaLnBrk="1" hangingPunct="1"/>
            <a:r>
              <a:rPr lang="en-US" altLang="en-US" sz="4000" dirty="0">
                <a:solidFill>
                  <a:schemeClr val="bg2"/>
                </a:solidFill>
              </a:rPr>
              <a:t>Multiple sequence alignment is computational complex</a:t>
            </a:r>
            <a:endParaRPr lang="en-US" altLang="zh-CN" sz="4000" dirty="0">
              <a:solidFill>
                <a:schemeClr val="bg2"/>
              </a:solidFill>
            </a:endParaRPr>
          </a:p>
        </p:txBody>
      </p:sp>
      <p:sp>
        <p:nvSpPr>
          <p:cNvPr id="11267" name="Rectangle 3"/>
          <p:cNvSpPr>
            <a:spLocks noGrp="1"/>
          </p:cNvSpPr>
          <p:nvPr>
            <p:ph idx="1"/>
          </p:nvPr>
        </p:nvSpPr>
        <p:spPr>
          <a:xfrm>
            <a:off x="685800" y="2051050"/>
            <a:ext cx="7627938" cy="1038225"/>
          </a:xfrm>
        </p:spPr>
        <p:txBody>
          <a:bodyPr wrap="square" lIns="91440" tIns="45720" rIns="91440" bIns="45720" anchor="t" anchorCtr="0"/>
          <a:p>
            <a:pPr indent="5080" eaLnBrk="1" hangingPunct="1">
              <a:lnSpc>
                <a:spcPct val="90000"/>
              </a:lnSpc>
              <a:buNone/>
            </a:pPr>
            <a:r>
              <a:rPr lang="en-US" altLang="en-US" sz="2400" b="1" dirty="0">
                <a:solidFill>
                  <a:schemeClr val="bg2"/>
                </a:solidFill>
              </a:rPr>
              <a:t>Suppose one tries to align three sequences by extending the method of aligning 2 sequences to a 3 dimensional scoring matrix.</a:t>
            </a:r>
            <a:endParaRPr lang="en-US" altLang="en-US" sz="2400" b="1" dirty="0">
              <a:solidFill>
                <a:schemeClr val="bg2"/>
              </a:solidFill>
            </a:endParaRPr>
          </a:p>
          <a:p>
            <a:pPr indent="5080" eaLnBrk="1" hangingPunct="1">
              <a:lnSpc>
                <a:spcPct val="90000"/>
              </a:lnSpc>
              <a:buNone/>
            </a:pPr>
            <a:endParaRPr lang="en-US" altLang="en-US" sz="2400" b="1" dirty="0">
              <a:solidFill>
                <a:schemeClr val="bg2"/>
              </a:solidFill>
            </a:endParaRPr>
          </a:p>
          <a:p>
            <a:pPr indent="5080" eaLnBrk="1" hangingPunct="1">
              <a:lnSpc>
                <a:spcPct val="90000"/>
              </a:lnSpc>
              <a:buNone/>
            </a:pPr>
            <a:endParaRPr lang="en-US" altLang="en-US" sz="2800" dirty="0">
              <a:solidFill>
                <a:schemeClr val="bg2"/>
              </a:solidFill>
            </a:endParaRPr>
          </a:p>
        </p:txBody>
      </p:sp>
      <p:sp>
        <p:nvSpPr>
          <p:cNvPr id="11268" name="Line 4"/>
          <p:cNvSpPr/>
          <p:nvPr/>
        </p:nvSpPr>
        <p:spPr>
          <a:xfrm>
            <a:off x="5029200" y="3352800"/>
            <a:ext cx="0" cy="2590800"/>
          </a:xfrm>
          <a:prstGeom prst="line">
            <a:avLst/>
          </a:prstGeom>
          <a:ln w="38100" cap="flat" cmpd="sng">
            <a:solidFill>
              <a:schemeClr val="bg1"/>
            </a:solidFill>
            <a:prstDash val="solid"/>
            <a:round/>
            <a:headEnd type="none" w="med" len="med"/>
            <a:tailEnd type="triangl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1269" name="Line 5"/>
          <p:cNvSpPr/>
          <p:nvPr/>
        </p:nvSpPr>
        <p:spPr>
          <a:xfrm>
            <a:off x="5029200" y="3352800"/>
            <a:ext cx="2895600" cy="0"/>
          </a:xfrm>
          <a:prstGeom prst="line">
            <a:avLst/>
          </a:prstGeom>
          <a:ln w="38100" cap="flat" cmpd="sng">
            <a:solidFill>
              <a:schemeClr val="bg1"/>
            </a:solidFill>
            <a:prstDash val="solid"/>
            <a:round/>
            <a:headEnd type="none" w="med" len="med"/>
            <a:tailEnd type="triangl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1270" name="Line 6"/>
          <p:cNvSpPr/>
          <p:nvPr/>
        </p:nvSpPr>
        <p:spPr>
          <a:xfrm flipV="1">
            <a:off x="3581400" y="3352800"/>
            <a:ext cx="1447800" cy="1066800"/>
          </a:xfrm>
          <a:prstGeom prst="line">
            <a:avLst/>
          </a:prstGeom>
          <a:ln w="38100" cap="flat" cmpd="sng">
            <a:solidFill>
              <a:schemeClr val="bg1"/>
            </a:solidFill>
            <a:prstDash val="solid"/>
            <a:round/>
            <a:headEnd type="triangl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2295" name="Text Box 7"/>
          <p:cNvSpPr txBox="1">
            <a:spLocks noChangeArrowheads="1"/>
          </p:cNvSpPr>
          <p:nvPr/>
        </p:nvSpPr>
        <p:spPr bwMode="auto">
          <a:xfrm>
            <a:off x="5486400" y="2895600"/>
            <a:ext cx="1412875" cy="376238"/>
          </a:xfrm>
          <a:prstGeom prst="rect">
            <a:avLst/>
          </a:prstGeom>
          <a:solidFill>
            <a:schemeClr val="bg2">
              <a:lumMod val="75000"/>
            </a:schemeClr>
          </a:solidFill>
          <a:ln w="9525">
            <a:solidFill>
              <a:schemeClr val="bg1"/>
            </a:solidFill>
            <a:miter lim="800000"/>
          </a:ln>
        </p:spPr>
        <p:txBody>
          <a:bodyPr wrap="none">
            <a:spAutoFit/>
          </a:bodyPr>
          <a:lstStyle/>
          <a:p>
            <a:pPr marR="0" defTabSz="914400" rtl="0">
              <a:buClrTx/>
              <a:buSzTx/>
              <a:buFontTx/>
              <a:buNone/>
              <a:defRPr/>
            </a:pPr>
            <a:r>
              <a:rPr kumimoji="0" lang="en-US" altLang="zh-CN" sz="1800" kern="1200" cap="none" spc="0" normalizeH="0" baseline="0" noProof="0">
                <a:latin typeface="Arial" panose="020B0604020202020204" pitchFamily="34" charset="0"/>
                <a:ea typeface="宋体" panose="02010600030101010101" pitchFamily="2" charset="-122"/>
                <a:cs typeface="+mn-cs"/>
              </a:rPr>
              <a:t>Sequence 1</a:t>
            </a:r>
            <a:endParaRPr kumimoji="0" lang="en-US" altLang="zh-CN" sz="1800" kern="1200" cap="none" spc="0" normalizeH="0" baseline="0" noProof="0">
              <a:latin typeface="Arial" panose="020B0604020202020204" pitchFamily="34" charset="0"/>
              <a:ea typeface="宋体" panose="02010600030101010101" pitchFamily="2" charset="-122"/>
              <a:cs typeface="+mn-cs"/>
            </a:endParaRPr>
          </a:p>
        </p:txBody>
      </p:sp>
      <p:sp>
        <p:nvSpPr>
          <p:cNvPr id="12296" name="Text Box 8"/>
          <p:cNvSpPr txBox="1">
            <a:spLocks noChangeArrowheads="1"/>
          </p:cNvSpPr>
          <p:nvPr/>
        </p:nvSpPr>
        <p:spPr bwMode="auto">
          <a:xfrm rot="-2033149">
            <a:off x="3429000" y="3429000"/>
            <a:ext cx="1412875" cy="376238"/>
          </a:xfrm>
          <a:prstGeom prst="rect">
            <a:avLst/>
          </a:prstGeom>
          <a:solidFill>
            <a:schemeClr val="bg2">
              <a:lumMod val="75000"/>
            </a:schemeClr>
          </a:solidFill>
          <a:ln w="9525">
            <a:solidFill>
              <a:schemeClr val="bg1"/>
            </a:solidFill>
            <a:miter lim="800000"/>
          </a:ln>
        </p:spPr>
        <p:txBody>
          <a:bodyPr wrap="none">
            <a:spAutoFit/>
          </a:bodyPr>
          <a:lstStyle/>
          <a:p>
            <a:pPr marR="0" defTabSz="914400" rtl="0">
              <a:buClrTx/>
              <a:buSzTx/>
              <a:buFontTx/>
              <a:buNone/>
              <a:defRPr/>
            </a:pPr>
            <a:r>
              <a:rPr kumimoji="0" lang="en-US" altLang="zh-CN" sz="1800" kern="1200" cap="none" spc="0" normalizeH="0" baseline="0" noProof="0">
                <a:latin typeface="Arial" panose="020B0604020202020204" pitchFamily="34" charset="0"/>
                <a:ea typeface="宋体" panose="02010600030101010101" pitchFamily="2" charset="-122"/>
                <a:cs typeface="+mn-cs"/>
              </a:rPr>
              <a:t>Sequence 3</a:t>
            </a:r>
            <a:endParaRPr kumimoji="0" lang="en-US" altLang="zh-CN" sz="1800" kern="1200" cap="none" spc="0" normalizeH="0" baseline="0" noProof="0">
              <a:latin typeface="Arial" panose="020B0604020202020204" pitchFamily="34" charset="0"/>
              <a:ea typeface="宋体" panose="02010600030101010101" pitchFamily="2" charset="-122"/>
              <a:cs typeface="+mn-cs"/>
            </a:endParaRPr>
          </a:p>
        </p:txBody>
      </p:sp>
      <p:sp>
        <p:nvSpPr>
          <p:cNvPr id="12297" name="Text Box 9"/>
          <p:cNvSpPr txBox="1">
            <a:spLocks noChangeArrowheads="1"/>
          </p:cNvSpPr>
          <p:nvPr/>
        </p:nvSpPr>
        <p:spPr bwMode="auto">
          <a:xfrm rot="5400000">
            <a:off x="4053681" y="4861719"/>
            <a:ext cx="1412875" cy="376238"/>
          </a:xfrm>
          <a:prstGeom prst="rect">
            <a:avLst/>
          </a:prstGeom>
          <a:solidFill>
            <a:schemeClr val="bg2">
              <a:lumMod val="75000"/>
            </a:schemeClr>
          </a:solidFill>
          <a:ln w="9525">
            <a:solidFill>
              <a:schemeClr val="bg1"/>
            </a:solidFill>
            <a:miter lim="800000"/>
          </a:ln>
        </p:spPr>
        <p:txBody>
          <a:bodyPr wrap="none">
            <a:spAutoFit/>
          </a:bodyPr>
          <a:lstStyle/>
          <a:p>
            <a:pPr marR="0" defTabSz="914400" rtl="0">
              <a:buClrTx/>
              <a:buSzTx/>
              <a:buFontTx/>
              <a:buNone/>
              <a:defRPr/>
            </a:pPr>
            <a:r>
              <a:rPr kumimoji="0" lang="en-US" altLang="zh-CN" sz="1800" kern="1200" cap="none" spc="0" normalizeH="0" baseline="0" noProof="0">
                <a:latin typeface="Arial" panose="020B0604020202020204" pitchFamily="34" charset="0"/>
                <a:ea typeface="宋体" panose="02010600030101010101" pitchFamily="2" charset="-122"/>
                <a:cs typeface="+mn-cs"/>
              </a:rPr>
              <a:t>Sequence 2</a:t>
            </a:r>
            <a:endParaRPr kumimoji="0" lang="en-US" altLang="zh-CN" sz="1800" kern="1200" cap="none" spc="0" normalizeH="0" baseline="0" noProof="0">
              <a:latin typeface="Arial" panose="020B0604020202020204" pitchFamily="34" charset="0"/>
              <a:ea typeface="宋体" panose="02010600030101010101" pitchFamily="2" charset="-122"/>
              <a:cs typeface="+mn-cs"/>
            </a:endParaRPr>
          </a:p>
        </p:txBody>
      </p:sp>
      <p:sp>
        <p:nvSpPr>
          <p:cNvPr id="12298" name="Text Box 10"/>
          <p:cNvSpPr txBox="1">
            <a:spLocks noChangeArrowheads="1"/>
          </p:cNvSpPr>
          <p:nvPr/>
        </p:nvSpPr>
        <p:spPr bwMode="auto">
          <a:xfrm>
            <a:off x="6461125" y="3389313"/>
            <a:ext cx="336550" cy="366713"/>
          </a:xfrm>
          <a:prstGeom prst="rect">
            <a:avLst/>
          </a:prstGeom>
          <a:solidFill>
            <a:schemeClr val="bg2">
              <a:lumMod val="75000"/>
            </a:schemeClr>
          </a:solid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Y</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99" name="Text Box 11"/>
          <p:cNvSpPr txBox="1">
            <a:spLocks noChangeArrowheads="1"/>
          </p:cNvSpPr>
          <p:nvPr/>
        </p:nvSpPr>
        <p:spPr bwMode="auto">
          <a:xfrm>
            <a:off x="5105400" y="4724400"/>
            <a:ext cx="400050" cy="366713"/>
          </a:xfrm>
          <a:prstGeom prst="rect">
            <a:avLst/>
          </a:prstGeom>
          <a:solidFill>
            <a:schemeClr val="bg2">
              <a:lumMod val="75000"/>
            </a:schemeClr>
          </a:solid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W</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00" name="Text Box 12"/>
          <p:cNvSpPr txBox="1">
            <a:spLocks noChangeArrowheads="1"/>
          </p:cNvSpPr>
          <p:nvPr/>
        </p:nvSpPr>
        <p:spPr bwMode="auto">
          <a:xfrm>
            <a:off x="4419600" y="3810000"/>
            <a:ext cx="400050" cy="366713"/>
          </a:xfrm>
          <a:prstGeom prst="rect">
            <a:avLst/>
          </a:prstGeom>
          <a:solidFill>
            <a:schemeClr val="bg2">
              <a:lumMod val="75000"/>
            </a:schemeClr>
          </a:solid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W</a:t>
            </a:r>
            <a:endParaRPr kumimoji="0" lang="en-US" altLang="zh-CN"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7" name="Line 13"/>
          <p:cNvSpPr/>
          <p:nvPr/>
        </p:nvSpPr>
        <p:spPr>
          <a:xfrm>
            <a:off x="5105400" y="3505200"/>
            <a:ext cx="1295400" cy="0"/>
          </a:xfrm>
          <a:prstGeom prst="line">
            <a:avLst/>
          </a:prstGeom>
          <a:ln w="57150" cap="flat" cmpd="sng">
            <a:solidFill>
              <a:schemeClr val="bg1"/>
            </a:solidFill>
            <a:prstDash val="sysDot"/>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1278" name="Line 14"/>
          <p:cNvSpPr/>
          <p:nvPr/>
        </p:nvSpPr>
        <p:spPr>
          <a:xfrm>
            <a:off x="6781800" y="3429000"/>
            <a:ext cx="0" cy="1600200"/>
          </a:xfrm>
          <a:prstGeom prst="line">
            <a:avLst/>
          </a:prstGeom>
          <a:ln w="57150" cap="flat" cmpd="sng">
            <a:solidFill>
              <a:schemeClr val="bg1"/>
            </a:solidFill>
            <a:prstDash val="sysDot"/>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1279" name="Line 15"/>
          <p:cNvSpPr/>
          <p:nvPr/>
        </p:nvSpPr>
        <p:spPr>
          <a:xfrm flipH="1">
            <a:off x="6096000" y="4953000"/>
            <a:ext cx="685800" cy="533400"/>
          </a:xfrm>
          <a:prstGeom prst="line">
            <a:avLst/>
          </a:prstGeom>
          <a:ln w="57150" cap="flat" cmpd="sng">
            <a:solidFill>
              <a:schemeClr val="bg1"/>
            </a:solidFill>
            <a:prstDash val="sysDot"/>
            <a:round/>
            <a:headEnd type="none" w="med" len="med"/>
            <a:tailEnd type="none" w="med" len="med"/>
          </a:ln>
        </p:spPr>
        <p:txBody>
          <a:bodyPr anchor="t" anchorCtr="0"/>
          <a:p>
            <a:endParaRPr lang="zh-CN" altLang="en-US">
              <a:latin typeface="Times New Roman" panose="02020603050405020304" pitchFamily="18" charset="0"/>
              <a:ea typeface="宋体" panose="02010600030101010101" pitchFamily="2" charset="-122"/>
            </a:endParaRPr>
          </a:p>
        </p:txBody>
      </p:sp>
      <p:sp>
        <p:nvSpPr>
          <p:cNvPr id="12304" name="Rectangle 16"/>
          <p:cNvSpPr>
            <a:spLocks noChangeArrowheads="1"/>
          </p:cNvSpPr>
          <p:nvPr/>
        </p:nvSpPr>
        <p:spPr bwMode="auto">
          <a:xfrm>
            <a:off x="5715000" y="5410200"/>
            <a:ext cx="457200" cy="457200"/>
          </a:xfrm>
          <a:prstGeom prst="rect">
            <a:avLst/>
          </a:prstGeom>
          <a:solidFill>
            <a:schemeClr val="bg2">
              <a:lumMod val="75000"/>
            </a:schemeClr>
          </a:solidFill>
          <a:ln w="9525">
            <a:solidFill>
              <a:schemeClr val="tx1"/>
            </a:solid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05" name="Text Box 17"/>
          <p:cNvSpPr txBox="1">
            <a:spLocks noChangeArrowheads="1"/>
          </p:cNvSpPr>
          <p:nvPr/>
        </p:nvSpPr>
        <p:spPr bwMode="auto">
          <a:xfrm>
            <a:off x="6400800" y="5410200"/>
            <a:ext cx="2025650" cy="641350"/>
          </a:xfrm>
          <a:prstGeom prst="rect">
            <a:avLst/>
          </a:prstGeom>
          <a:solidFill>
            <a:schemeClr val="bg2">
              <a:lumMod val="75000"/>
            </a:schemeClr>
          </a:solidFill>
          <a:ln w="9525">
            <a:noFill/>
            <a:miter lim="800000"/>
          </a:ln>
        </p:spPr>
        <p:txBody>
          <a:bodyPr wrap="none">
            <a:spAutoFit/>
          </a:bodyPr>
          <a:lstStyle/>
          <a:p>
            <a:pPr marR="0" defTabSz="914400" rtl="0">
              <a:buClrTx/>
              <a:buSzTx/>
              <a:buFontTx/>
              <a:buNone/>
              <a:defRPr/>
            </a:pPr>
            <a:r>
              <a:rPr kumimoji="0" lang="en-US" altLang="zh-CN" sz="1800" kern="1200" cap="none" spc="0" normalizeH="0" baseline="0" noProof="0">
                <a:latin typeface="Arial" panose="020B0604020202020204" pitchFamily="34" charset="0"/>
                <a:ea typeface="宋体" panose="02010600030101010101" pitchFamily="2" charset="-122"/>
                <a:cs typeface="+mn-cs"/>
              </a:rPr>
              <a:t>Optimal score in 3</a:t>
            </a:r>
            <a:endParaRPr kumimoji="0" lang="en-US" altLang="zh-CN" sz="1800" kern="1200" cap="none" spc="0" normalizeH="0" baseline="0" noProof="0">
              <a:latin typeface="Arial" panose="020B0604020202020204" pitchFamily="34" charset="0"/>
              <a:ea typeface="宋体" panose="02010600030101010101" pitchFamily="2" charset="-122"/>
              <a:cs typeface="+mn-cs"/>
            </a:endParaRPr>
          </a:p>
          <a:p>
            <a:pPr marR="0" defTabSz="914400" rtl="0">
              <a:buClrTx/>
              <a:buSzTx/>
              <a:buFontTx/>
              <a:buNone/>
              <a:defRPr/>
            </a:pPr>
            <a:r>
              <a:rPr kumimoji="0" lang="en-US" altLang="zh-CN" sz="1800" kern="1200" cap="none" spc="0" normalizeH="0" baseline="0" noProof="0">
                <a:latin typeface="Arial" panose="020B0604020202020204" pitchFamily="34" charset="0"/>
                <a:ea typeface="宋体" panose="02010600030101010101" pitchFamily="2" charset="-122"/>
                <a:cs typeface="+mn-cs"/>
              </a:rPr>
              <a:t>dimensions</a:t>
            </a:r>
            <a:endParaRPr kumimoji="0" lang="en-US" altLang="zh-CN" sz="1800" kern="1200" cap="none" spc="0" normalizeH="0" baseline="0" noProof="0">
              <a:latin typeface="Arial" panose="020B0604020202020204" pitchFamily="34" charset="0"/>
              <a:ea typeface="宋体" panose="02010600030101010101" pitchFamily="2" charset="-122"/>
              <a:cs typeface="+mn-cs"/>
            </a:endParaRPr>
          </a:p>
        </p:txBody>
      </p:sp>
      <p:sp>
        <p:nvSpPr>
          <p:cNvPr id="11282" name="Text Box 18"/>
          <p:cNvSpPr txBox="1"/>
          <p:nvPr/>
        </p:nvSpPr>
        <p:spPr>
          <a:xfrm>
            <a:off x="228600" y="3810000"/>
            <a:ext cx="3473450" cy="2530475"/>
          </a:xfrm>
          <a:prstGeom prst="rect">
            <a:avLst/>
          </a:prstGeom>
          <a:noFill/>
          <a:ln w="9525">
            <a:noFill/>
          </a:ln>
        </p:spPr>
        <p:txBody>
          <a:bodyPr wrap="none" anchor="t" anchorCtr="0">
            <a:spAutoFit/>
          </a:bodyPr>
          <a:p>
            <a:r>
              <a:rPr lang="en-US" altLang="zh-CN" sz="2000" dirty="0">
                <a:solidFill>
                  <a:schemeClr val="bg2"/>
                </a:solidFill>
                <a:latin typeface="Arial" panose="020B0604020202020204" pitchFamily="34" charset="0"/>
                <a:ea typeface="宋体" panose="02010600030101010101" pitchFamily="2" charset="-122"/>
              </a:rPr>
              <a:t>Problems:</a:t>
            </a:r>
            <a:endParaRPr lang="en-US" altLang="zh-CN" sz="2000" dirty="0">
              <a:solidFill>
                <a:schemeClr val="bg2"/>
              </a:solidFill>
              <a:latin typeface="Arial" panose="020B0604020202020204" pitchFamily="34" charset="0"/>
              <a:ea typeface="宋体" panose="02010600030101010101" pitchFamily="2" charset="-122"/>
            </a:endParaRPr>
          </a:p>
          <a:p>
            <a:endParaRPr lang="en-US" altLang="zh-CN" sz="2000" dirty="0">
              <a:solidFill>
                <a:schemeClr val="bg2"/>
              </a:solidFill>
              <a:latin typeface="Arial" panose="020B0604020202020204" pitchFamily="34" charset="0"/>
              <a:ea typeface="宋体" panose="02010600030101010101" pitchFamily="2" charset="-122"/>
            </a:endParaRPr>
          </a:p>
          <a:p>
            <a:pPr>
              <a:buChar char="•"/>
            </a:pPr>
            <a:r>
              <a:rPr lang="en-US" altLang="zh-CN" sz="2000" dirty="0">
                <a:solidFill>
                  <a:schemeClr val="bg2"/>
                </a:solidFill>
                <a:latin typeface="Arial" panose="020B0604020202020204" pitchFamily="34" charset="0"/>
                <a:ea typeface="宋体" panose="02010600030101010101" pitchFamily="2" charset="-122"/>
              </a:rPr>
              <a:t>Time and space needed</a:t>
            </a:r>
            <a:endParaRPr lang="en-US" altLang="zh-CN" sz="2000" dirty="0">
              <a:solidFill>
                <a:schemeClr val="bg2"/>
              </a:solidFill>
              <a:latin typeface="Arial" panose="020B0604020202020204" pitchFamily="34" charset="0"/>
              <a:ea typeface="宋体" panose="02010600030101010101" pitchFamily="2" charset="-122"/>
            </a:endParaRPr>
          </a:p>
          <a:p>
            <a:r>
              <a:rPr lang="en-US" altLang="zh-CN" sz="2000" dirty="0">
                <a:solidFill>
                  <a:schemeClr val="bg2"/>
                </a:solidFill>
                <a:latin typeface="Arial" panose="020B0604020202020204" pitchFamily="34" charset="0"/>
                <a:ea typeface="宋体" panose="02010600030101010101" pitchFamily="2" charset="-122"/>
              </a:rPr>
              <a:t>is length of seq. raised </a:t>
            </a:r>
            <a:endParaRPr lang="en-US" altLang="zh-CN" sz="2000" dirty="0">
              <a:solidFill>
                <a:schemeClr val="bg2"/>
              </a:solidFill>
              <a:latin typeface="Arial" panose="020B0604020202020204" pitchFamily="34" charset="0"/>
              <a:ea typeface="宋体" panose="02010600030101010101" pitchFamily="2" charset="-122"/>
            </a:endParaRPr>
          </a:p>
          <a:p>
            <a:r>
              <a:rPr lang="en-US" altLang="zh-CN" sz="2000" dirty="0">
                <a:solidFill>
                  <a:schemeClr val="bg2"/>
                </a:solidFill>
                <a:latin typeface="Arial" panose="020B0604020202020204" pitchFamily="34" charset="0"/>
                <a:ea typeface="宋体" panose="02010600030101010101" pitchFamily="2" charset="-122"/>
              </a:rPr>
              <a:t>to power of no. of sequences</a:t>
            </a:r>
            <a:endParaRPr lang="en-US" altLang="zh-CN" sz="2000" dirty="0">
              <a:solidFill>
                <a:schemeClr val="bg2"/>
              </a:solidFill>
              <a:latin typeface="Arial" panose="020B0604020202020204" pitchFamily="34" charset="0"/>
              <a:ea typeface="宋体" panose="02010600030101010101" pitchFamily="2" charset="-122"/>
            </a:endParaRPr>
          </a:p>
          <a:p>
            <a:endParaRPr lang="en-US" altLang="zh-CN" sz="2000" dirty="0">
              <a:solidFill>
                <a:schemeClr val="bg2"/>
              </a:solidFill>
              <a:latin typeface="Arial" panose="020B0604020202020204" pitchFamily="34" charset="0"/>
              <a:ea typeface="宋体" panose="02010600030101010101" pitchFamily="2" charset="-122"/>
            </a:endParaRPr>
          </a:p>
          <a:p>
            <a:pPr>
              <a:buChar char="•"/>
            </a:pPr>
            <a:r>
              <a:rPr lang="en-US" altLang="zh-CN" sz="2000" dirty="0">
                <a:solidFill>
                  <a:schemeClr val="bg2"/>
                </a:solidFill>
                <a:latin typeface="Arial" panose="020B0604020202020204" pitchFamily="34" charset="0"/>
                <a:ea typeface="宋体" panose="02010600030101010101" pitchFamily="2" charset="-122"/>
              </a:rPr>
              <a:t>Can do for three sequences </a:t>
            </a:r>
            <a:endParaRPr lang="en-US" altLang="zh-CN" sz="2000" dirty="0">
              <a:solidFill>
                <a:schemeClr val="bg2"/>
              </a:solidFill>
              <a:latin typeface="Arial" panose="020B0604020202020204" pitchFamily="34" charset="0"/>
              <a:ea typeface="宋体" panose="02010600030101010101" pitchFamily="2" charset="-122"/>
            </a:endParaRPr>
          </a:p>
          <a:p>
            <a:r>
              <a:rPr lang="en-US" altLang="zh-CN" sz="2000" dirty="0">
                <a:solidFill>
                  <a:schemeClr val="bg2"/>
                </a:solidFill>
                <a:latin typeface="Arial" panose="020B0604020202020204" pitchFamily="34" charset="0"/>
                <a:ea typeface="宋体" panose="02010600030101010101" pitchFamily="2" charset="-122"/>
              </a:rPr>
              <a:t>but not more than three</a:t>
            </a:r>
            <a:endParaRPr lang="en-US" altLang="zh-CN" sz="2000" dirty="0">
              <a:solidFill>
                <a:schemeClr val="bg2"/>
              </a:solidFill>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a:xfrm>
            <a:off x="685800" y="457200"/>
            <a:ext cx="7772400" cy="1143000"/>
          </a:xfrm>
        </p:spPr>
        <p:txBody>
          <a:bodyPr wrap="square" lIns="91440" tIns="45720" rIns="91440" bIns="45720" anchor="ctr" anchorCtr="0"/>
          <a:p>
            <a:pPr eaLnBrk="1" hangingPunct="1"/>
            <a:r>
              <a:rPr lang="en-US" altLang="zh-CN" sz="3200" b="1" dirty="0">
                <a:latin typeface="Arial" panose="020B0604020202020204" pitchFamily="34" charset="0"/>
              </a:rPr>
              <a:t>Alignment of three sequences by dynamic programming</a:t>
            </a:r>
            <a:endParaRPr lang="en-US" altLang="zh-CN" sz="3200" b="1" dirty="0">
              <a:latin typeface="Arial" panose="020B0604020202020204" pitchFamily="34" charset="0"/>
            </a:endParaRPr>
          </a:p>
        </p:txBody>
      </p:sp>
      <p:sp>
        <p:nvSpPr>
          <p:cNvPr id="12290" name="Rectangle 3"/>
          <p:cNvSpPr>
            <a:spLocks noGrp="1"/>
          </p:cNvSpPr>
          <p:nvPr>
            <p:ph idx="1"/>
          </p:nvPr>
        </p:nvSpPr>
        <p:spPr>
          <a:xfrm>
            <a:off x="228600" y="1752600"/>
            <a:ext cx="8458200" cy="4114800"/>
          </a:xfrm>
        </p:spPr>
        <p:txBody>
          <a:bodyPr wrap="square" lIns="91440" tIns="45720" rIns="91440" bIns="45720" anchor="t" anchorCtr="0"/>
          <a:p>
            <a:pPr eaLnBrk="1" hangingPunct="1">
              <a:lnSpc>
                <a:spcPct val="90000"/>
              </a:lnSpc>
            </a:pPr>
            <a:r>
              <a:rPr lang="en-US" altLang="zh-CN" sz="3000" dirty="0"/>
              <a:t>For three protein sequences each 300 amino acids in length and excluding gaps, the number of comparisons to be made by dynamic programming is equal to 300</a:t>
            </a:r>
            <a:r>
              <a:rPr lang="en-US" altLang="zh-CN" sz="3000" baseline="30000" dirty="0"/>
              <a:t>3</a:t>
            </a:r>
            <a:r>
              <a:rPr lang="en-US" altLang="zh-CN" sz="3000" dirty="0"/>
              <a:t> = 2.7 </a:t>
            </a:r>
            <a:r>
              <a:rPr lang="en-US" altLang="zh-CN" sz="3000" dirty="0">
                <a:cs typeface="Times New Roman" panose="02020603050405020304" pitchFamily="18" charset="0"/>
              </a:rPr>
              <a:t>×</a:t>
            </a:r>
            <a:r>
              <a:rPr lang="en-US" altLang="zh-CN" sz="3000" dirty="0"/>
              <a:t>10</a:t>
            </a:r>
            <a:r>
              <a:rPr lang="en-US" altLang="zh-CN" sz="3000" baseline="30000" dirty="0"/>
              <a:t>7</a:t>
            </a:r>
            <a:r>
              <a:rPr lang="en-US" altLang="zh-CN" sz="3000" dirty="0"/>
              <a:t>, whereas only 300</a:t>
            </a:r>
            <a:r>
              <a:rPr lang="en-US" altLang="zh-CN" sz="3000" baseline="30000" dirty="0"/>
              <a:t>2</a:t>
            </a:r>
            <a:r>
              <a:rPr lang="en-US" altLang="zh-CN" sz="3000" dirty="0"/>
              <a:t> = 9 </a:t>
            </a:r>
            <a:r>
              <a:rPr lang="en-US" altLang="zh-CN" sz="3000" dirty="0">
                <a:cs typeface="Times New Roman" panose="02020603050405020304" pitchFamily="18" charset="0"/>
              </a:rPr>
              <a:t>×</a:t>
            </a:r>
            <a:r>
              <a:rPr lang="en-US" altLang="zh-CN" sz="3000" dirty="0"/>
              <a:t>10</a:t>
            </a:r>
            <a:r>
              <a:rPr lang="en-US" altLang="zh-CN" sz="3000" baseline="30000" dirty="0"/>
              <a:t>4</a:t>
            </a:r>
            <a:r>
              <a:rPr lang="en-US" altLang="zh-CN" sz="3000" dirty="0"/>
              <a:t> is required for two sequences of this length. </a:t>
            </a:r>
            <a:r>
              <a:rPr lang="en-US" altLang="zh-CN" sz="2400" i="1" dirty="0"/>
              <a:t>(The number of steps and memory required for N M-amino-acid sequences: M</a:t>
            </a:r>
            <a:r>
              <a:rPr lang="en-US" altLang="zh-CN" sz="2400" i="1" baseline="30000" dirty="0"/>
              <a:t>N</a:t>
            </a:r>
            <a:r>
              <a:rPr lang="en-US" altLang="zh-CN" sz="2400" i="1" dirty="0"/>
              <a:t>)</a:t>
            </a:r>
            <a:endParaRPr lang="en-US" altLang="zh-CN" sz="2400" i="1" dirty="0"/>
          </a:p>
          <a:p>
            <a:pPr eaLnBrk="1" hangingPunct="1">
              <a:lnSpc>
                <a:spcPct val="90000"/>
              </a:lnSpc>
            </a:pPr>
            <a:r>
              <a:rPr lang="en-US" altLang="zh-CN" sz="3000" dirty="0"/>
              <a:t>Carrillo and Lipman (1988) found a way (the sum of pairs, SP method, the MSA program) to reduce the number of comparisons that must be made without compromising the attempt to find an optimal alignment. </a:t>
            </a:r>
            <a:endParaRPr lang="en-US" altLang="zh-CN"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050"/>
          <p:cNvSpPr>
            <a:spLocks noGrp="1"/>
          </p:cNvSpPr>
          <p:nvPr>
            <p:ph type="title"/>
          </p:nvPr>
        </p:nvSpPr>
        <p:spPr>
          <a:xfrm>
            <a:off x="4495800" y="685800"/>
            <a:ext cx="4419600" cy="1143000"/>
          </a:xfrm>
        </p:spPr>
        <p:txBody>
          <a:bodyPr wrap="square" lIns="91440" tIns="45720" rIns="91440" bIns="45720" anchor="ctr" anchorCtr="0"/>
          <a:p>
            <a:pPr eaLnBrk="1" hangingPunct="1"/>
            <a:r>
              <a:rPr lang="en-US" altLang="zh-CN" sz="2800" dirty="0">
                <a:solidFill>
                  <a:schemeClr val="tx1"/>
                </a:solidFill>
                <a:latin typeface="Arial" panose="020B0604020202020204" pitchFamily="34" charset="0"/>
              </a:rPr>
              <a:t>Basic idea of MSA program:</a:t>
            </a:r>
            <a:br>
              <a:rPr lang="en-US" altLang="zh-CN" sz="2800" dirty="0">
                <a:solidFill>
                  <a:schemeClr val="tx1"/>
                </a:solidFill>
                <a:latin typeface="Arial" panose="020B0604020202020204" pitchFamily="34" charset="0"/>
              </a:rPr>
            </a:br>
            <a:r>
              <a:rPr lang="en-US" altLang="zh-CN" sz="2800" dirty="0">
                <a:solidFill>
                  <a:schemeClr val="tx1"/>
                </a:solidFill>
                <a:latin typeface="Arial" panose="020B0604020202020204" pitchFamily="34" charset="0"/>
              </a:rPr>
              <a:t>sum of pairs (SP) method</a:t>
            </a:r>
            <a:endParaRPr lang="en-US" altLang="zh-CN" sz="2800" dirty="0">
              <a:solidFill>
                <a:schemeClr val="tx1"/>
              </a:solidFill>
              <a:latin typeface="Arial" panose="020B0604020202020204" pitchFamily="34" charset="0"/>
            </a:endParaRPr>
          </a:p>
        </p:txBody>
      </p:sp>
      <p:graphicFrame>
        <p:nvGraphicFramePr>
          <p:cNvPr id="13314" name="Object 2048"/>
          <p:cNvGraphicFramePr>
            <a:graphicFrameLocks noChangeAspect="1"/>
          </p:cNvGraphicFramePr>
          <p:nvPr/>
        </p:nvGraphicFramePr>
        <p:xfrm>
          <a:off x="1828800" y="2428875"/>
          <a:ext cx="7315200" cy="4429125"/>
        </p:xfrm>
        <a:graphic>
          <a:graphicData uri="http://schemas.openxmlformats.org/presentationml/2006/ole">
            <mc:AlternateContent xmlns:mc="http://schemas.openxmlformats.org/markup-compatibility/2006">
              <mc:Choice xmlns:v="urn:schemas-microsoft-com:vml" Requires="v">
                <p:oleObj spid="_x0000_s3077" name="" r:id="rId1" imgW="4705350" imgH="2847975" progId="Paint.Picture">
                  <p:embed/>
                </p:oleObj>
              </mc:Choice>
              <mc:Fallback>
                <p:oleObj name="" r:id="rId1" imgW="4705350" imgH="2847975" progId="Paint.Picture">
                  <p:embed/>
                  <p:pic>
                    <p:nvPicPr>
                      <p:cNvPr id="0" name="图片 3076"/>
                      <p:cNvPicPr/>
                      <p:nvPr/>
                    </p:nvPicPr>
                    <p:blipFill>
                      <a:blip r:embed="rId2"/>
                      <a:stretch>
                        <a:fillRect/>
                      </a:stretch>
                    </p:blipFill>
                    <p:spPr>
                      <a:xfrm>
                        <a:off x="1828800" y="2428875"/>
                        <a:ext cx="7315200" cy="4429125"/>
                      </a:xfrm>
                      <a:prstGeom prst="rect">
                        <a:avLst/>
                      </a:prstGeom>
                      <a:noFill/>
                      <a:ln w="38100">
                        <a:noFill/>
                        <a:miter/>
                      </a:ln>
                    </p:spPr>
                  </p:pic>
                </p:oleObj>
              </mc:Fallback>
            </mc:AlternateContent>
          </a:graphicData>
        </a:graphic>
      </p:graphicFrame>
      <p:graphicFrame>
        <p:nvGraphicFramePr>
          <p:cNvPr id="13315" name="Object 2049"/>
          <p:cNvGraphicFramePr>
            <a:graphicFrameLocks noChangeAspect="1"/>
          </p:cNvGraphicFramePr>
          <p:nvPr/>
        </p:nvGraphicFramePr>
        <p:xfrm>
          <a:off x="0" y="0"/>
          <a:ext cx="4267200" cy="2668588"/>
        </p:xfrm>
        <a:graphic>
          <a:graphicData uri="http://schemas.openxmlformats.org/presentationml/2006/ole">
            <mc:AlternateContent xmlns:mc="http://schemas.openxmlformats.org/markup-compatibility/2006">
              <mc:Choice xmlns:v="urn:schemas-microsoft-com:vml" Requires="v">
                <p:oleObj spid="_x0000_s3076" name="" r:id="rId3" imgW="4829175" imgH="3019425" progId="Paint.Picture">
                  <p:embed/>
                </p:oleObj>
              </mc:Choice>
              <mc:Fallback>
                <p:oleObj name="" r:id="rId3" imgW="4829175" imgH="3019425" progId="Paint.Picture">
                  <p:embed/>
                  <p:pic>
                    <p:nvPicPr>
                      <p:cNvPr id="0" name="图片 3075"/>
                      <p:cNvPicPr/>
                      <p:nvPr/>
                    </p:nvPicPr>
                    <p:blipFill>
                      <a:blip r:embed="rId4"/>
                      <a:stretch>
                        <a:fillRect/>
                      </a:stretch>
                    </p:blipFill>
                    <p:spPr>
                      <a:xfrm>
                        <a:off x="0" y="0"/>
                        <a:ext cx="4267200" cy="2668588"/>
                      </a:xfrm>
                      <a:prstGeom prst="rect">
                        <a:avLst/>
                      </a:prstGeom>
                      <a:noFill/>
                      <a:ln w="9525" cap="flat" cmpd="sng">
                        <a:solidFill>
                          <a:srgbClr val="FF9900"/>
                        </a:solidFill>
                        <a:prstDash val="solid"/>
                        <a:miter/>
                        <a:headEnd type="none" w="med" len="med"/>
                        <a:tailEnd type="none" w="med" len="med"/>
                      </a:ln>
                    </p:spPr>
                  </p:pic>
                </p:oleObj>
              </mc:Fallback>
            </mc:AlternateContent>
          </a:graphicData>
        </a:graphic>
      </p:graphicFrame>
    </p:spTree>
  </p:cSld>
  <p:clrMapOvr>
    <a:masterClrMapping/>
  </p:clrMapOvr>
</p:sld>
</file>

<file path=ppt/tags/tag1.xml><?xml version="1.0" encoding="utf-8"?>
<p:tagLst xmlns:p="http://schemas.openxmlformats.org/presentationml/2006/main">
  <p:tag name="KSO_WM_UNIT_TABLE_BEAUTIFY" val="smartTable{a5f32f66-efcd-4674-9263-fb4c571273ab}"/>
</p:tagLst>
</file>

<file path=ppt/tags/tag2.xml><?xml version="1.0" encoding="utf-8"?>
<p:tagLst xmlns:p="http://schemas.openxmlformats.org/presentationml/2006/main">
  <p:tag name="KSO_WM_UNIT_TABLE_BEAUTIFY" val="smartTable{6c92247c-07b1-4cba-8437-2d3681a33414}"/>
</p:tagLst>
</file>

<file path=ppt/tags/tag3.xml><?xml version="1.0" encoding="utf-8"?>
<p:tagLst xmlns:p="http://schemas.openxmlformats.org/presentationml/2006/main">
  <p:tag name="KSO_WM_UNIT_TABLE_BEAUTIFY" val="smartTable{4fe91a03-f0f9-4ed6-a08f-a59c4073ac63}"/>
</p:tagLst>
</file>

<file path=ppt/tags/tag4.xml><?xml version="1.0" encoding="utf-8"?>
<p:tagLst xmlns:p="http://schemas.openxmlformats.org/presentationml/2006/main">
  <p:tag name="KSO_WM_UNIT_TABLE_BEAUTIFY" val="smartTable{af6ae9ee-55fb-43d3-b919-d4df16ac963d}"/>
  <p:tag name="TABLE_ENDDRAG_ORIGIN_RECT" val="476*392"/>
  <p:tag name="TABLE_ENDDRAG_RECT" val="155*43*476*39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宋体"/>
        <a:cs typeface=""/>
      </a:majorFont>
      <a:minorFont>
        <a:latin typeface="Times New Roman"/>
        <a:ea typeface="宋体"/>
        <a:cs typeface=""/>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14728</Words>
  <Application>WPS 演示</Application>
  <PresentationFormat>全屏显示(4:3)</PresentationFormat>
  <Paragraphs>1009</Paragraphs>
  <Slides>49</Slides>
  <Notes>26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5</vt:i4>
      </vt:variant>
      <vt:variant>
        <vt:lpstr>幻灯片标题</vt:lpstr>
      </vt:variant>
      <vt:variant>
        <vt:i4>49</vt:i4>
      </vt:variant>
    </vt:vector>
  </HeadingPairs>
  <TitlesOfParts>
    <vt:vector size="76" baseType="lpstr">
      <vt:lpstr>Arial</vt:lpstr>
      <vt:lpstr>宋体</vt:lpstr>
      <vt:lpstr>Wingdings</vt:lpstr>
      <vt:lpstr>Times New Roman</vt:lpstr>
      <vt:lpstr>黑体</vt:lpstr>
      <vt:lpstr>StarBats</vt:lpstr>
      <vt:lpstr>Times</vt:lpstr>
      <vt:lpstr>微软雅黑</vt:lpstr>
      <vt:lpstr>Arial Unicode MS</vt:lpstr>
      <vt:lpstr>Letter Gothic MT</vt:lpstr>
      <vt:lpstr>Segoe Print</vt:lpstr>
      <vt:lpstr>Times New Roman (Hebrew)</vt:lpstr>
      <vt:lpstr>仿宋_GB2312</vt:lpstr>
      <vt:lpstr>仿宋</vt:lpstr>
      <vt:lpstr>Monotype Sorts</vt:lpstr>
      <vt:lpstr>Wingdings</vt:lpstr>
      <vt:lpstr>Comic Sans MS</vt:lpstr>
      <vt:lpstr>Courier</vt:lpstr>
      <vt:lpstr>Times New Roman</vt:lpstr>
      <vt:lpstr>Calibri</vt:lpstr>
      <vt:lpstr>Courier New</vt:lpstr>
      <vt:lpstr>Radar</vt:lpstr>
      <vt:lpstr>Paint.Picture</vt:lpstr>
      <vt:lpstr>Paint.Picture</vt:lpstr>
      <vt:lpstr>Paint.Picture</vt:lpstr>
      <vt:lpstr>Paint.Picture</vt:lpstr>
      <vt:lpstr>Paint.Picture</vt:lpstr>
      <vt:lpstr>3.4 Multiple sequence alignment and domain finding</vt:lpstr>
      <vt:lpstr>PowerPoint 演示文稿</vt:lpstr>
      <vt:lpstr>(1) Multiple sequence alignment and progressive global alignment (ClustalW)</vt:lpstr>
      <vt:lpstr>Types of multiple sequence alignment</vt:lpstr>
      <vt:lpstr>Example of local msa</vt:lpstr>
      <vt:lpstr>PowerPoint 演示文稿</vt:lpstr>
      <vt:lpstr>Multiple sequence alignment is computational complex</vt:lpstr>
      <vt:lpstr>Alignment of three sequences by dynamic programming</vt:lpstr>
      <vt:lpstr>Basic idea of MSA program: sum of pairs (SP) method</vt:lpstr>
      <vt:lpstr>PowerPoint 演示文稿</vt:lpstr>
      <vt:lpstr>Progressive methods of global multiple sequence alignment</vt:lpstr>
      <vt:lpstr>PowerPoint 演示文稿</vt:lpstr>
      <vt:lpstr>CLUSTALW </vt:lpstr>
      <vt:lpstr>PowerPoint 演示文稿</vt:lpstr>
      <vt:lpstr>PowerPoint 演示文稿</vt:lpstr>
      <vt:lpstr>PowerPoint 演示文稿</vt:lpstr>
      <vt:lpstr>PowerPoint 演示文稿</vt:lpstr>
      <vt:lpstr>PowerPoint 演示文稿</vt:lpstr>
      <vt:lpstr>Features of Progressive Multiple Sequence Alignment</vt:lpstr>
      <vt:lpstr>Advantages and disadvantages</vt:lpstr>
      <vt:lpstr>Iterative methods of multiple sequence alignment</vt:lpstr>
      <vt:lpstr>(2) Find and model local multiple alignment</vt:lpstr>
      <vt:lpstr>Local alignment of multiple sequences</vt:lpstr>
      <vt:lpstr>Starting from a global multiple sequence alignment</vt:lpstr>
      <vt:lpstr>PowerPoint 演示文稿</vt:lpstr>
      <vt:lpstr>Methodology</vt:lpstr>
      <vt:lpstr>Protein domain/family</vt:lpstr>
      <vt:lpstr>PowerPoint 演示文稿</vt:lpstr>
      <vt:lpstr>Protein domain/family database </vt:lpstr>
      <vt:lpstr>Consensus sequence</vt:lpstr>
      <vt:lpstr>Protein domain/family db</vt:lpstr>
      <vt:lpstr>Protein domain/family db</vt:lpstr>
      <vt:lpstr>Starting without a global multiple sequence alignment</vt:lpstr>
      <vt:lpstr>Tools</vt:lpstr>
      <vt:lpstr>PowerPoint 演示文稿</vt:lpstr>
      <vt:lpstr> Using the expectation maximization (E/M) method to make a  PSSM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序列分析与联配  Analysis and alignment of sequences</dc:title>
  <dc:creator>user</dc:creator>
  <cp:lastModifiedBy>樊龙江</cp:lastModifiedBy>
  <cp:revision>301</cp:revision>
  <dcterms:created xsi:type="dcterms:W3CDTF">2003-02-05T06:48:00Z</dcterms:created>
  <dcterms:modified xsi:type="dcterms:W3CDTF">2021-07-17T04:32:54Z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D7C24117F72644CE890D6BC59E8E0A63</vt:lpwstr>
  </property>
</Properties>
</file>