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90" r:id="rId3"/>
    <p:sldId id="280" r:id="rId4"/>
    <p:sldId id="347" r:id="rId6"/>
    <p:sldId id="281" r:id="rId7"/>
    <p:sldId id="336" r:id="rId8"/>
    <p:sldId id="339" r:id="rId9"/>
    <p:sldId id="279" r:id="rId10"/>
    <p:sldId id="321" r:id="rId11"/>
    <p:sldId id="338" r:id="rId12"/>
    <p:sldId id="348" r:id="rId13"/>
    <p:sldId id="451" r:id="rId14"/>
    <p:sldId id="349" r:id="rId15"/>
    <p:sldId id="278" r:id="rId16"/>
    <p:sldId id="351" r:id="rId17"/>
    <p:sldId id="352" r:id="rId18"/>
    <p:sldId id="353" r:id="rId19"/>
    <p:sldId id="354" r:id="rId20"/>
    <p:sldId id="350" r:id="rId21"/>
    <p:sldId id="391" r:id="rId22"/>
    <p:sldId id="392" r:id="rId23"/>
    <p:sldId id="394" r:id="rId24"/>
    <p:sldId id="385" r:id="rId25"/>
    <p:sldId id="395" r:id="rId26"/>
    <p:sldId id="328" r:id="rId27"/>
    <p:sldId id="330" r:id="rId28"/>
    <p:sldId id="331" r:id="rId29"/>
    <p:sldId id="332" r:id="rId30"/>
    <p:sldId id="333" r:id="rId31"/>
    <p:sldId id="334" r:id="rId32"/>
    <p:sldId id="387" r:id="rId33"/>
    <p:sldId id="285" r:id="rId34"/>
    <p:sldId id="356" r:id="rId35"/>
    <p:sldId id="299" r:id="rId36"/>
    <p:sldId id="298" r:id="rId37"/>
    <p:sldId id="300" r:id="rId38"/>
    <p:sldId id="301" r:id="rId39"/>
    <p:sldId id="302" r:id="rId40"/>
    <p:sldId id="386" r:id="rId41"/>
    <p:sldId id="303" r:id="rId42"/>
    <p:sldId id="304" r:id="rId43"/>
    <p:sldId id="388" r:id="rId44"/>
    <p:sldId id="389" r:id="rId45"/>
    <p:sldId id="408" r:id="rId46"/>
    <p:sldId id="398" r:id="rId47"/>
    <p:sldId id="399" r:id="rId48"/>
    <p:sldId id="400" r:id="rId49"/>
    <p:sldId id="396" r:id="rId50"/>
    <p:sldId id="397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49" r:id="rId59"/>
    <p:sldId id="448" r:id="rId6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99"/>
    <a:srgbClr val="FFFFCC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545"/>
    <p:restoredTop sz="87313"/>
  </p:normalViewPr>
  <p:slideViewPr>
    <p:cSldViewPr showGuides="1">
      <p:cViewPr varScale="1">
        <p:scale>
          <a:sx n="143" d="100"/>
          <a:sy n="143" d="100"/>
        </p:scale>
        <p:origin x="-25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4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5.png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68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37c.com.cn/literature/library/theory/005/00522162.html" TargetMode="External"/><Relationship Id="rId3" Type="http://schemas.openxmlformats.org/officeDocument/2006/relationships/hyperlink" Target="http://www.ncbi.nlm.nih.gov/entrez/query.fcgi?cmd=Retrieve&amp;db=PubMed&amp;list_uids=6304883&amp;dopt=Abstract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/>
              <a:t>One reason is huge data generated by the current biological studies</a:t>
            </a:r>
            <a:endParaRPr lang="en-US" altLang="zh-CN" dirty="0"/>
          </a:p>
          <a:p>
            <a:pPr lvl="0"/>
            <a:r>
              <a:rPr lang="en-US" altLang="zh-CN" dirty="0"/>
              <a:t>Another reason is that the databases can provide function clues for your unidentified sequences (next slide)</a:t>
            </a:r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2707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/>
              <a:t>Negative infinity</a:t>
            </a:r>
            <a:endParaRPr lang="en-US" altLang="zh-CN" dirty="0"/>
          </a:p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3731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737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/>
              <a:t>For example, if one expects to find three HSPs with score &gt;=s is 0.93, the probability of finding at least one is 0.95. The BLAST programs report E-value rather than P-values because it is easier to understand the difference between, for example, E-value of 5 and 10 than P-values of 0.993 and 0.9995. However, when E&lt; 0.01, P-values and E-values are nearly identical.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4755" name="Rectangle 1026"/>
          <p:cNvSpPr>
            <a:spLocks noTextEdit="1"/>
          </p:cNvSpPr>
          <p:nvPr>
            <p:ph type="sldImg"/>
          </p:nvPr>
        </p:nvSpPr>
        <p:spPr/>
      </p:sp>
      <p:sp>
        <p:nvSpPr>
          <p:cNvPr id="74756" name="Rectangle 1027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可不讲！</a:t>
            </a:r>
            <a:endParaRPr lang="zh-CN" altLang="en-US" dirty="0"/>
          </a:p>
          <a:p>
            <a:pPr lvl="0" eaLnBrk="1" hangingPunct="1"/>
            <a:r>
              <a:rPr lang="zh-CN" altLang="en-US" dirty="0"/>
              <a:t>？另一标准化：</a:t>
            </a:r>
            <a:r>
              <a:rPr lang="en-US" altLang="zh-CN" dirty="0"/>
              <a:t>S’=lamda*s-lnk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68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6803" name="Rectangle 2"/>
          <p:cNvSpPr>
            <a:spLocks noTextEdit="1"/>
          </p:cNvSpPr>
          <p:nvPr>
            <p:ph type="sldImg"/>
          </p:nvPr>
        </p:nvSpPr>
        <p:spPr>
          <a:xfrm>
            <a:off x="1341438" y="915988"/>
            <a:ext cx="4175125" cy="3130550"/>
          </a:xfrm>
          <a:solidFill>
            <a:srgbClr val="FFFFFF">
              <a:alpha val="100000"/>
            </a:srgbClr>
          </a:solidFill>
        </p:spPr>
      </p:sp>
      <p:sp>
        <p:nvSpPr>
          <p:cNvPr id="76804" name="Rectangle 3"/>
          <p:cNvSpPr/>
          <p:nvPr>
            <p:ph type="body" idx="1"/>
          </p:nvPr>
        </p:nvSpPr>
        <p:spPr>
          <a:xfrm>
            <a:off x="1046163" y="4352925"/>
            <a:ext cx="4770437" cy="3475038"/>
          </a:xfrm>
        </p:spPr>
        <p:txBody>
          <a:bodyPr wrap="square" lIns="0" tIns="0" rIns="0" bIns="0" anchor="t" anchorCtr="0">
            <a:spAutoFit/>
          </a:bodyPr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78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7827" name="Rectangle 2"/>
          <p:cNvSpPr>
            <a:spLocks noTextEdit="1"/>
          </p:cNvSpPr>
          <p:nvPr>
            <p:ph type="sldImg"/>
          </p:nvPr>
        </p:nvSpPr>
        <p:spPr>
          <a:xfrm>
            <a:off x="1341438" y="915988"/>
            <a:ext cx="4175125" cy="3130550"/>
          </a:xfrm>
          <a:solidFill>
            <a:srgbClr val="FFFFFF">
              <a:alpha val="100000"/>
            </a:srgbClr>
          </a:solidFill>
        </p:spPr>
      </p:sp>
      <p:sp>
        <p:nvSpPr>
          <p:cNvPr id="77828" name="Text Box 3"/>
          <p:cNvSpPr/>
          <p:nvPr>
            <p:ph type="body" idx="1"/>
          </p:nvPr>
        </p:nvSpPr>
        <p:spPr>
          <a:xfrm>
            <a:off x="1046163" y="4352925"/>
            <a:ext cx="4770437" cy="1663700"/>
          </a:xfrm>
        </p:spPr>
        <p:txBody>
          <a:bodyPr wrap="square" lIns="0" tIns="0" rIns="0" bIns="0" anchor="t" anchorCtr="0">
            <a:spAutoFit/>
          </a:bodyPr>
          <a:p>
            <a:pPr lvl="0">
              <a:spcBef>
                <a:spcPct val="0"/>
              </a:spcBef>
              <a:buClr>
                <a:srgbClr val="000000"/>
              </a:buClr>
              <a:buSzPct val="45000"/>
              <a:buFont typeface="StarBats" charset="0"/>
              <a:buChar char="•"/>
            </a:pPr>
            <a:r>
              <a:rPr lang="en-GB" altLang="zh-CN" sz="2200" b="1" dirty="0">
                <a:solidFill>
                  <a:srgbClr val="FFFFFF"/>
                </a:solidFill>
                <a:latin typeface="Arial" panose="020B0604020202020204" pitchFamily="34" charset="0"/>
              </a:rPr>
              <a:t>use statistical guess for zeros (see Mount, page 360) </a:t>
            </a:r>
            <a:endParaRPr lang="en-GB" altLang="zh-CN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0" eaLnBrk="1" hangingPunct="1">
              <a:buChar char="•"/>
            </a:pPr>
            <a:r>
              <a:rPr lang="en-GB" altLang="zh-CN" b="1" dirty="0"/>
              <a:t>Regularization：</a:t>
            </a:r>
            <a:r>
              <a:rPr lang="en-GB" altLang="zh-CN" dirty="0"/>
              <a:t>pseudocounts or Dirichlet mixtures (blend in background frequencies), see Hunter’s ppt</a:t>
            </a:r>
            <a:endParaRPr lang="en-GB" altLang="zh-CN" dirty="0"/>
          </a:p>
          <a:p>
            <a:pPr lvl="0">
              <a:spcBef>
                <a:spcPct val="0"/>
              </a:spcBef>
              <a:buClr>
                <a:srgbClr val="000000"/>
              </a:buClr>
              <a:buSzPct val="45000"/>
              <a:buFont typeface="StarBats" charset="0"/>
              <a:buChar char="•"/>
            </a:pPr>
            <a:endParaRPr lang="en-GB" altLang="zh-CN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0" eaLnBrk="1" hangingPunct="1">
              <a:buChar char="•"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8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8851" name="Rectangle 2"/>
          <p:cNvSpPr>
            <a:spLocks noTextEdit="1"/>
          </p:cNvSpPr>
          <p:nvPr>
            <p:ph type="sldImg"/>
          </p:nvPr>
        </p:nvSpPr>
        <p:spPr>
          <a:xfrm>
            <a:off x="1341438" y="915988"/>
            <a:ext cx="4175125" cy="3130550"/>
          </a:xfrm>
          <a:solidFill>
            <a:srgbClr val="FFFFFF">
              <a:alpha val="100000"/>
            </a:srgbClr>
          </a:solidFill>
        </p:spPr>
      </p:sp>
      <p:sp>
        <p:nvSpPr>
          <p:cNvPr id="78852" name="Rectangle 3"/>
          <p:cNvSpPr/>
          <p:nvPr>
            <p:ph type="body" idx="1"/>
          </p:nvPr>
        </p:nvSpPr>
        <p:spPr>
          <a:xfrm>
            <a:off x="1046163" y="4352925"/>
            <a:ext cx="4770437" cy="3475038"/>
          </a:xfrm>
        </p:spPr>
        <p:txBody>
          <a:bodyPr wrap="square" lIns="0" tIns="0" rIns="0" bIns="0" anchor="t" anchorCtr="0">
            <a:spAutoFit/>
          </a:bodyPr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4515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>
                <a:hlinkClick r:id="rId3"/>
              </a:rPr>
              <a:t>Doolittle RF, Hunkapiller MW, Hood LE, Devare SG, Robbins KC, Aaronson SA, Antoniades HN.</a:t>
            </a:r>
            <a:r>
              <a:rPr lang="en-US" altLang="zh-CN" dirty="0"/>
              <a:t> Simian sarcoma virus onc gene, v-sis, is derived from the gene (or genes) encoding a platelet-derived growth factor.</a:t>
            </a:r>
            <a:br>
              <a:rPr lang="en-US" altLang="zh-CN" dirty="0"/>
            </a:br>
            <a:r>
              <a:rPr lang="en-US" altLang="zh-CN" dirty="0"/>
              <a:t>Science. 1983 Jul 15;221(4607):275-7</a:t>
            </a:r>
            <a:endParaRPr lang="en-US" altLang="zh-CN" dirty="0"/>
          </a:p>
          <a:p>
            <a:pPr lvl="0" eaLnBrk="1" hangingPunct="1"/>
            <a:endParaRPr lang="en-US" altLang="zh-CN" dirty="0"/>
          </a:p>
          <a:p>
            <a:pPr lvl="0" eaLnBrk="1" hangingPunct="1"/>
            <a:r>
              <a:rPr lang="zh-CN" altLang="en-US" dirty="0"/>
              <a:t>猿猴</a:t>
            </a:r>
            <a:r>
              <a:rPr lang="en-US" altLang="zh-CN" b="1" dirty="0"/>
              <a:t>simian  [‘simi8n] sarcoma[sa’kouma]</a:t>
            </a:r>
            <a:endParaRPr lang="en-US" altLang="zh-CN" b="1" dirty="0"/>
          </a:p>
          <a:p>
            <a:pPr lvl="0" eaLnBrk="1" hangingPunct="1"/>
            <a:endParaRPr lang="en-US" altLang="zh-CN" b="1" dirty="0"/>
          </a:p>
          <a:p>
            <a:pPr lvl="0" eaLnBrk="1" hangingPunct="1"/>
            <a:r>
              <a:rPr lang="en-US" altLang="zh-CN" b="1" dirty="0"/>
              <a:t>684 sequences in 1978 Dayhoff’s database</a:t>
            </a:r>
            <a:endParaRPr lang="en-US" altLang="zh-CN" b="1" dirty="0"/>
          </a:p>
          <a:p>
            <a:pPr lvl="0" eaLnBrk="1" hangingPunct="1"/>
            <a:endParaRPr lang="en-US" altLang="zh-CN" b="1" dirty="0"/>
          </a:p>
          <a:p>
            <a:pPr lvl="0" eaLnBrk="1" hangingPunct="1"/>
            <a:r>
              <a:rPr lang="en-US" altLang="zh-CN" b="1" dirty="0"/>
              <a:t>1\</a:t>
            </a:r>
            <a:r>
              <a:rPr lang="zh-CN" altLang="en-US" b="1" dirty="0"/>
              <a:t>早已证实</a:t>
            </a:r>
            <a:r>
              <a:rPr lang="en-US" altLang="zh-CN" b="1" dirty="0"/>
              <a:t>C</a:t>
            </a:r>
            <a:r>
              <a:rPr lang="zh-CN" altLang="en-US" b="1" dirty="0"/>
              <a:t>型</a:t>
            </a:r>
            <a:r>
              <a:rPr lang="en-US" altLang="zh-CN" b="1" dirty="0"/>
              <a:t>RNA</a:t>
            </a:r>
            <a:r>
              <a:rPr lang="zh-CN" altLang="en-US" b="1" dirty="0"/>
              <a:t>肿瘤病毒或称逆转录病毒是哺乳类动物如小鼠、猫、牛、绵羊和灵长类动物自发性白血病的病因。这种病毒能通过内生的逆转录酶按照</a:t>
            </a:r>
            <a:r>
              <a:rPr lang="en-US" altLang="zh-CN" b="1" dirty="0"/>
              <a:t>RNA</a:t>
            </a:r>
            <a:r>
              <a:rPr lang="zh-CN" altLang="en-US" b="1" dirty="0"/>
              <a:t>顺序合成</a:t>
            </a:r>
            <a:r>
              <a:rPr lang="en-US" altLang="zh-CN" b="1" dirty="0"/>
              <a:t>DNA</a:t>
            </a:r>
            <a:r>
              <a:rPr lang="zh-CN" altLang="en-US" b="1" dirty="0"/>
              <a:t>的复制品，即前病毒，当其插入宿主的染色体</a:t>
            </a:r>
            <a:r>
              <a:rPr lang="en-US" altLang="zh-CN" b="1" dirty="0"/>
              <a:t>DNA</a:t>
            </a:r>
            <a:r>
              <a:rPr lang="zh-CN" altLang="en-US" b="1" dirty="0"/>
              <a:t>中后可诱发恶变。肿瘤病毒携带有病毒源瘤基因（</a:t>
            </a:r>
            <a:r>
              <a:rPr lang="en-US" altLang="zh-CN" b="1" dirty="0"/>
              <a:t>v-onc</a:t>
            </a:r>
            <a:r>
              <a:rPr lang="zh-CN" altLang="en-US" b="1" dirty="0"/>
              <a:t>），大多数脊椎动物（包括人的细胞）基因体内有与</a:t>
            </a:r>
            <a:r>
              <a:rPr lang="en-US" altLang="zh-CN" b="1" dirty="0"/>
              <a:t>v-onc</a:t>
            </a:r>
            <a:r>
              <a:rPr lang="zh-CN" altLang="en-US" b="1" dirty="0"/>
              <a:t>同源的基因称源瘤基因。</a:t>
            </a:r>
            <a:r>
              <a:rPr lang="en-US" altLang="zh-CN" b="1" dirty="0"/>
              <a:t>v-onc</a:t>
            </a:r>
            <a:r>
              <a:rPr lang="zh-CN" altLang="en-US" b="1" dirty="0"/>
              <a:t>被整合入宿主细胞的基因体内后可使邻近的基因发生恶变。逆转录病毒的感染也可致源瘤基因激活，成为恶性转变的基因，导致靶细胞恶变。进入体内的病毒基因即使不含有</a:t>
            </a:r>
            <a:r>
              <a:rPr lang="en-US" altLang="zh-CN" b="1" dirty="0"/>
              <a:t>v-onc</a:t>
            </a:r>
            <a:r>
              <a:rPr lang="zh-CN" altLang="en-US" b="1" dirty="0"/>
              <a:t>，如果改变了基因的正常功能，也有可能引起白血病。人类白血病的病毒病因研究已有数十年历史，但至今只有成人</a:t>
            </a:r>
            <a:r>
              <a:rPr lang="en-US" altLang="zh-CN" b="1" dirty="0"/>
              <a:t>T</a:t>
            </a:r>
            <a:r>
              <a:rPr lang="zh-CN" altLang="en-US" b="1" dirty="0"/>
              <a:t>细胞白血病肯定是由病毒引起的。</a:t>
            </a:r>
            <a:endParaRPr lang="zh-CN" altLang="en-US" b="1" dirty="0"/>
          </a:p>
          <a:p>
            <a:pPr lvl="0" eaLnBrk="1" hangingPunct="1"/>
            <a:r>
              <a:rPr lang="en-US" altLang="zh-CN" b="1" dirty="0"/>
              <a:t>2\</a:t>
            </a:r>
            <a:r>
              <a:rPr lang="zh-CN" altLang="en-US" b="1" dirty="0">
                <a:solidFill>
                  <a:srgbClr val="000000"/>
                </a:solidFill>
                <a:hlinkClick r:id="rId4"/>
              </a:rPr>
              <a:t>医学理论</a:t>
            </a:r>
            <a:r>
              <a:rPr lang="en-US" altLang="zh-CN" b="1" dirty="0">
                <a:solidFill>
                  <a:srgbClr val="000000"/>
                </a:solidFill>
                <a:hlinkClick r:id="rId4"/>
              </a:rPr>
              <a:t>--</a:t>
            </a:r>
            <a:r>
              <a:rPr lang="zh-CN" altLang="en-US" b="1" dirty="0">
                <a:solidFill>
                  <a:srgbClr val="000000"/>
                </a:solidFill>
                <a:hlinkClick r:id="rId4"/>
              </a:rPr>
              <a:t>第二十二章 癌</a:t>
            </a:r>
            <a:r>
              <a:rPr lang="zh-CN" altLang="en-US" b="1" dirty="0">
                <a:solidFill>
                  <a:srgbClr val="CC0033"/>
                </a:solidFill>
                <a:hlinkClick r:id="rId4"/>
              </a:rPr>
              <a:t>基因</a:t>
            </a:r>
            <a:r>
              <a:rPr lang="zh-CN" altLang="en-US" b="1" dirty="0">
                <a:solidFill>
                  <a:srgbClr val="000000"/>
                </a:solidFill>
                <a:hlinkClick r:id="rId4"/>
              </a:rPr>
              <a:t>与抑癌</a:t>
            </a:r>
            <a:r>
              <a:rPr lang="zh-CN" altLang="en-US" b="1" dirty="0">
                <a:solidFill>
                  <a:srgbClr val="CC0033"/>
                </a:solidFill>
                <a:hlinkClick r:id="rId4"/>
              </a:rPr>
              <a:t>基因</a:t>
            </a:r>
            <a:br>
              <a:rPr lang="zh-CN" altLang="en-US" b="1" dirty="0">
                <a:solidFill>
                  <a:srgbClr val="000000"/>
                </a:solidFill>
              </a:rPr>
            </a:br>
            <a:r>
              <a:rPr lang="en-US" altLang="zh-CN" b="1" dirty="0">
                <a:solidFill>
                  <a:srgbClr val="000000"/>
                </a:solidFill>
              </a:rPr>
              <a:t>... </a:t>
            </a:r>
            <a:r>
              <a:rPr lang="zh-CN" altLang="en-US" b="1" dirty="0">
                <a:solidFill>
                  <a:srgbClr val="000000"/>
                </a:solidFill>
              </a:rPr>
              <a:t>不难看出，</a:t>
            </a:r>
            <a:r>
              <a:rPr lang="en-US" altLang="zh-CN" b="1" dirty="0">
                <a:solidFill>
                  <a:srgbClr val="000000"/>
                </a:solidFill>
              </a:rPr>
              <a:t>v-</a:t>
            </a:r>
            <a:r>
              <a:rPr lang="en-US" altLang="zh-CN" b="1" dirty="0">
                <a:solidFill>
                  <a:srgbClr val="CC0033"/>
                </a:solidFill>
              </a:rPr>
              <a:t>onc</a:t>
            </a:r>
            <a:r>
              <a:rPr lang="zh-CN" altLang="en-US" b="1" dirty="0">
                <a:solidFill>
                  <a:srgbClr val="000000"/>
                </a:solidFill>
              </a:rPr>
              <a:t>原本不是病毒的</a:t>
            </a:r>
            <a:r>
              <a:rPr lang="zh-CN" altLang="en-US" b="1" dirty="0">
                <a:solidFill>
                  <a:srgbClr val="CC0033"/>
                </a:solidFill>
              </a:rPr>
              <a:t>基因</a:t>
            </a:r>
            <a:r>
              <a:rPr lang="zh-CN" altLang="en-US" b="1" dirty="0">
                <a:solidFill>
                  <a:srgbClr val="000000"/>
                </a:solidFill>
              </a:rPr>
              <a:t>，而是动物细胞正常</a:t>
            </a:r>
            <a:r>
              <a:rPr lang="zh-CN" altLang="en-US" b="1" dirty="0">
                <a:solidFill>
                  <a:srgbClr val="CC0033"/>
                </a:solidFill>
              </a:rPr>
              <a:t>基因</a:t>
            </a:r>
            <a:r>
              <a:rPr lang="zh-CN" altLang="en-US" b="1" dirty="0">
                <a:solidFill>
                  <a:srgbClr val="000000"/>
                </a:solidFill>
              </a:rPr>
              <a:t>的一个复本。</a:t>
            </a:r>
            <a:br>
              <a:rPr lang="zh-CN" altLang="en-US" b="1" dirty="0">
                <a:solidFill>
                  <a:srgbClr val="000000"/>
                </a:solidFill>
              </a:rPr>
            </a:br>
            <a:r>
              <a:rPr lang="zh-CN" altLang="en-US" b="1" dirty="0">
                <a:solidFill>
                  <a:srgbClr val="000000"/>
                </a:solidFill>
              </a:rPr>
              <a:t>当病毒在宿主细胞内复制时，由于</a:t>
            </a:r>
            <a:r>
              <a:rPr lang="en-US" altLang="zh-CN" b="1" dirty="0">
                <a:solidFill>
                  <a:srgbClr val="000000"/>
                </a:solidFill>
              </a:rPr>
              <a:t>DNA</a:t>
            </a:r>
            <a:r>
              <a:rPr lang="zh-CN" altLang="en-US" b="1" dirty="0">
                <a:solidFill>
                  <a:srgbClr val="000000"/>
                </a:solidFill>
              </a:rPr>
              <a:t>重组而将宿主细胞</a:t>
            </a:r>
            <a:r>
              <a:rPr lang="zh-CN" altLang="en-US" b="1" dirty="0">
                <a:solidFill>
                  <a:srgbClr val="CC0033"/>
                </a:solidFill>
              </a:rPr>
              <a:t>基因</a:t>
            </a:r>
            <a:r>
              <a:rPr lang="zh-CN" altLang="en-US" b="1" dirty="0">
                <a:solidFill>
                  <a:srgbClr val="000000"/>
                </a:solidFill>
              </a:rPr>
              <a:t>中带有</a:t>
            </a:r>
            <a:r>
              <a:rPr lang="en-US" altLang="zh-CN" b="1" dirty="0">
                <a:solidFill>
                  <a:srgbClr val="000000"/>
                </a:solidFill>
              </a:rPr>
              <a:t>v-</a:t>
            </a:r>
            <a:r>
              <a:rPr lang="en-US" altLang="zh-CN" b="1" dirty="0">
                <a:solidFill>
                  <a:srgbClr val="CC0033"/>
                </a:solidFill>
              </a:rPr>
              <a:t>onc</a:t>
            </a:r>
            <a:r>
              <a:rPr lang="zh-CN" altLang="en-US" b="1" dirty="0">
                <a:solidFill>
                  <a:srgbClr val="000000"/>
                </a:solidFill>
              </a:rPr>
              <a:t>的序</a:t>
            </a:r>
            <a:br>
              <a:rPr lang="zh-CN" altLang="en-US" b="1" dirty="0">
                <a:solidFill>
                  <a:srgbClr val="000000"/>
                </a:solidFill>
              </a:rPr>
            </a:br>
            <a:r>
              <a:rPr lang="zh-CN" altLang="en-US" b="1" dirty="0">
                <a:solidFill>
                  <a:srgbClr val="000000"/>
                </a:solidFill>
              </a:rPr>
              <a:t>列重组到病毒的</a:t>
            </a:r>
            <a:r>
              <a:rPr lang="zh-CN" altLang="en-US" b="1" dirty="0">
                <a:solidFill>
                  <a:srgbClr val="CC0033"/>
                </a:solidFill>
              </a:rPr>
              <a:t>基因</a:t>
            </a:r>
            <a:r>
              <a:rPr lang="zh-CN" altLang="en-US" b="1" dirty="0">
                <a:solidFill>
                  <a:srgbClr val="000000"/>
                </a:solidFill>
              </a:rPr>
              <a:t>组内。所以说</a:t>
            </a:r>
            <a:r>
              <a:rPr lang="en-US" altLang="zh-CN" b="1" dirty="0">
                <a:solidFill>
                  <a:srgbClr val="000000"/>
                </a:solidFill>
              </a:rPr>
              <a:t>c-</a:t>
            </a:r>
            <a:r>
              <a:rPr lang="en-US" altLang="zh-CN" b="1" dirty="0">
                <a:solidFill>
                  <a:srgbClr val="CC0033"/>
                </a:solidFill>
              </a:rPr>
              <a:t>onc</a:t>
            </a:r>
            <a:r>
              <a:rPr lang="zh-CN" altLang="en-US" b="1" dirty="0">
                <a:solidFill>
                  <a:srgbClr val="000000"/>
                </a:solidFill>
              </a:rPr>
              <a:t>是</a:t>
            </a:r>
            <a:r>
              <a:rPr lang="en-US" altLang="zh-CN" b="1" dirty="0">
                <a:solidFill>
                  <a:srgbClr val="000000"/>
                </a:solidFill>
              </a:rPr>
              <a:t>v-</a:t>
            </a:r>
            <a:r>
              <a:rPr lang="en-US" altLang="zh-CN" b="1" dirty="0">
                <a:solidFill>
                  <a:srgbClr val="CC0033"/>
                </a:solidFill>
              </a:rPr>
              <a:t>onc</a:t>
            </a:r>
            <a:r>
              <a:rPr lang="zh-CN" altLang="en-US" b="1" dirty="0">
                <a:solidFill>
                  <a:srgbClr val="000000"/>
                </a:solidFill>
              </a:rPr>
              <a:t>原型，又称为原癌</a:t>
            </a:r>
            <a:r>
              <a:rPr lang="zh-CN" altLang="en-US" b="1" dirty="0">
                <a:solidFill>
                  <a:srgbClr val="CC0033"/>
                </a:solidFill>
              </a:rPr>
              <a:t>基因</a:t>
            </a:r>
            <a:r>
              <a:rPr lang="zh-CN" altLang="en-US" b="1" dirty="0">
                <a:solidFill>
                  <a:srgbClr val="000000"/>
                </a:solidFill>
              </a:rPr>
              <a:t>（</a:t>
            </a:r>
            <a:r>
              <a:rPr lang="en-US" altLang="zh-CN" b="1" dirty="0">
                <a:solidFill>
                  <a:srgbClr val="000000"/>
                </a:solidFill>
              </a:rPr>
              <a:t>proto ...</a:t>
            </a:r>
            <a:endParaRPr lang="en-US" altLang="zh-CN" b="1" dirty="0">
              <a:solidFill>
                <a:srgbClr val="000000"/>
              </a:solidFill>
            </a:endParaRPr>
          </a:p>
          <a:p>
            <a:pPr lvl="0" eaLnBrk="1" hangingPunct="1"/>
            <a:r>
              <a:rPr lang="en-US" altLang="zh-CN" b="1" dirty="0"/>
              <a:t> </a:t>
            </a:r>
            <a:endParaRPr lang="en-US" altLang="zh-CN" b="1" dirty="0"/>
          </a:p>
          <a:p>
            <a:pPr lvl="0" eaLnBrk="1" hangingPunct="1"/>
            <a:endParaRPr lang="en-US" altLang="zh-CN" b="1" dirty="0"/>
          </a:p>
          <a:p>
            <a:pPr lvl="0" eaLnBrk="1" hangingPunct="1"/>
            <a:endParaRPr lang="en-US" altLang="zh-CN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5539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6563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6656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/>
              <a:t>two methods (BLAST AND FASTA) that are at least 50 times faster than dynamic programming were developed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7587" name="Rectangle 1026"/>
          <p:cNvSpPr>
            <a:spLocks noTextEdit="1"/>
          </p:cNvSpPr>
          <p:nvPr>
            <p:ph type="sldImg"/>
          </p:nvPr>
        </p:nvSpPr>
        <p:spPr/>
      </p:sp>
      <p:sp>
        <p:nvSpPr>
          <p:cNvPr id="67588" name="Rectangle 1027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算法是一个定义良好并会终止的计算过程，是一种求解问题的工具。</a:t>
            </a:r>
            <a:r>
              <a:rPr lang="en-US" altLang="en-US" dirty="0">
                <a:solidFill>
                  <a:schemeClr val="tx2"/>
                </a:solidFill>
              </a:rPr>
              <a:t>simultaneously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8611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6861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/>
              <a:t>INIT1 score  (the best initial regions)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INITN score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OPT score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en-US" altLang="zh-CN" dirty="0"/>
              <a:t>BLAST setup: procedures on windows PC at</a:t>
            </a:r>
            <a:endParaRPr lang="en-US" altLang="zh-CN" dirty="0"/>
          </a:p>
          <a:p>
            <a:pPr lvl="0"/>
            <a:r>
              <a:rPr lang="en-US" altLang="zh-CN" dirty="0"/>
              <a:t>http://www.ncbi.nlm.nih.gov/staff/tao/URLAPI/pc_setup.html</a:t>
            </a: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0659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706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/>
              <a:t>74019</a:t>
            </a:r>
            <a:r>
              <a:rPr lang="zh-CN" altLang="en-US" dirty="0"/>
              <a:t>条序列计算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1683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716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zh-CN" dirty="0"/>
              <a:t>Probability density function/probability distribution</a:t>
            </a:r>
            <a:endParaRPr lang="en-US" altLang="zh-CN" dirty="0"/>
          </a:p>
          <a:p>
            <a:pPr lvl="0" eaLnBrk="1" hangingPunct="1"/>
            <a:r>
              <a:rPr lang="zh-CN" altLang="en-US" dirty="0"/>
              <a:t>概率密度函数</a:t>
            </a:r>
            <a:endParaRPr lang="en-US" altLang="zh-CN" dirty="0"/>
          </a:p>
          <a:p>
            <a:pPr lvl="0" eaLnBrk="1" hangingPunct="1"/>
            <a:r>
              <a:rPr lang="en-US" altLang="zh-CN" dirty="0"/>
              <a:t>Exp: where e is the natural exponential 2.71828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6" name="Group 3"/>
            <p:cNvGrpSpPr/>
            <p:nvPr userDrawn="1"/>
          </p:nvGrpSpPr>
          <p:grpSpPr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2060" name="Group 4"/>
              <p:cNvGrpSpPr/>
              <p:nvPr userDrawn="1"/>
            </p:nvGrpSpPr>
            <p:grpSpPr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073" name="Oval 5"/>
                <p:cNvSpPr/>
                <p:nvPr userDrawn="1"/>
              </p:nvSpPr>
              <p:spPr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4" name="Oval 6"/>
                <p:cNvSpPr/>
                <p:nvPr userDrawn="1"/>
              </p:nvSpPr>
              <p:spPr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5" name="Oval 7"/>
                <p:cNvSpPr/>
                <p:nvPr userDrawn="1"/>
              </p:nvSpPr>
              <p:spPr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6" name="Oval 8"/>
                <p:cNvSpPr/>
                <p:nvPr userDrawn="1"/>
              </p:nvSpPr>
              <p:spPr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7" name="Oval 9"/>
                <p:cNvSpPr/>
                <p:nvPr userDrawn="1"/>
              </p:nvSpPr>
              <p:spPr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1" name="Group 10"/>
              <p:cNvGrpSpPr/>
              <p:nvPr userDrawn="1"/>
            </p:nvGrpSpPr>
            <p:grpSpPr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2068" name="Oval 11"/>
                <p:cNvSpPr/>
                <p:nvPr userDrawn="1"/>
              </p:nvSpPr>
              <p:spPr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9" name="Oval 12"/>
                <p:cNvSpPr/>
                <p:nvPr userDrawn="1"/>
              </p:nvSpPr>
              <p:spPr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0" name="Oval 13"/>
                <p:cNvSpPr/>
                <p:nvPr userDrawn="1"/>
              </p:nvSpPr>
              <p:spPr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1" name="Oval 14"/>
                <p:cNvSpPr/>
                <p:nvPr userDrawn="1"/>
              </p:nvSpPr>
              <p:spPr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2" name="Oval 15"/>
                <p:cNvSpPr/>
                <p:nvPr userDrawn="1"/>
              </p:nvSpPr>
              <p:spPr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2" name="Group 16"/>
              <p:cNvGrpSpPr/>
              <p:nvPr userDrawn="1"/>
            </p:nvGrpSpPr>
            <p:grpSpPr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2063" name="Oval 17"/>
                <p:cNvSpPr/>
                <p:nvPr userDrawn="1"/>
              </p:nvSpPr>
              <p:spPr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4" name="Oval 18"/>
                <p:cNvSpPr/>
                <p:nvPr userDrawn="1"/>
              </p:nvSpPr>
              <p:spPr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5" name="Oval 19"/>
                <p:cNvSpPr/>
                <p:nvPr userDrawn="1"/>
              </p:nvSpPr>
              <p:spPr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6" name="Oval 20"/>
                <p:cNvSpPr/>
                <p:nvPr userDrawn="1"/>
              </p:nvSpPr>
              <p:spPr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7" name="Oval 21"/>
                <p:cNvSpPr/>
                <p:nvPr userDrawn="1"/>
              </p:nvSpPr>
              <p:spPr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057" name="Line 22"/>
            <p:cNvSpPr/>
            <p:nvPr userDrawn="1"/>
          </p:nvSpPr>
          <p:spPr>
            <a:xfrm flipH="1">
              <a:off x="0" y="1536"/>
              <a:ext cx="1584" cy="216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058" name="Line 23"/>
            <p:cNvSpPr/>
            <p:nvPr userDrawn="1"/>
          </p:nvSpPr>
          <p:spPr>
            <a:xfrm>
              <a:off x="4176" y="1392"/>
              <a:ext cx="1584" cy="1728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059" name="Line 24"/>
            <p:cNvSpPr/>
            <p:nvPr userDrawn="1"/>
          </p:nvSpPr>
          <p:spPr>
            <a:xfrm flipV="1">
              <a:off x="3216" y="0"/>
              <a:ext cx="240" cy="312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1032" name="Group 3"/>
            <p:cNvGrpSpPr/>
            <p:nvPr userDrawn="1"/>
          </p:nvGrpSpPr>
          <p:grpSpPr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1045" name="Oval 4"/>
              <p:cNvSpPr/>
              <p:nvPr userDrawn="1"/>
            </p:nvSpPr>
            <p:spPr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" name="Oval 5"/>
              <p:cNvSpPr/>
              <p:nvPr userDrawn="1"/>
            </p:nvSpPr>
            <p:spPr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" name="Oval 6"/>
              <p:cNvSpPr/>
              <p:nvPr userDrawn="1"/>
            </p:nvSpPr>
            <p:spPr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" name="Oval 7"/>
              <p:cNvSpPr/>
              <p:nvPr userDrawn="1"/>
            </p:nvSpPr>
            <p:spPr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9" name="Oval 8"/>
              <p:cNvSpPr/>
              <p:nvPr userDrawn="1"/>
            </p:nvSpPr>
            <p:spPr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3" name="Group 9"/>
            <p:cNvGrpSpPr/>
            <p:nvPr userDrawn="1"/>
          </p:nvGrpSpPr>
          <p:grpSpPr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1040" name="Oval 10"/>
              <p:cNvSpPr/>
              <p:nvPr userDrawn="1"/>
            </p:nvSpPr>
            <p:spPr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1" name="Oval 11"/>
              <p:cNvSpPr/>
              <p:nvPr userDrawn="1"/>
            </p:nvSpPr>
            <p:spPr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2" name="Oval 12"/>
              <p:cNvSpPr/>
              <p:nvPr userDrawn="1"/>
            </p:nvSpPr>
            <p:spPr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3" name="Oval 13"/>
              <p:cNvSpPr/>
              <p:nvPr userDrawn="1"/>
            </p:nvSpPr>
            <p:spPr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" name="Oval 14"/>
              <p:cNvSpPr/>
              <p:nvPr userDrawn="1"/>
            </p:nvSpPr>
            <p:spPr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4" name="Group 15"/>
            <p:cNvGrpSpPr/>
            <p:nvPr userDrawn="1"/>
          </p:nvGrpSpPr>
          <p:grpSpPr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1035" name="Oval 16"/>
              <p:cNvSpPr/>
              <p:nvPr userDrawn="1"/>
            </p:nvSpPr>
            <p:spPr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Oval 17"/>
              <p:cNvSpPr/>
              <p:nvPr userDrawn="1"/>
            </p:nvSpPr>
            <p:spPr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7" name="Oval 18"/>
              <p:cNvSpPr/>
              <p:nvPr userDrawn="1"/>
            </p:nvSpPr>
            <p:spPr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" name="Oval 19"/>
              <p:cNvSpPr/>
              <p:nvPr userDrawn="1"/>
            </p:nvSpPr>
            <p:spPr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9" name="Oval 20"/>
              <p:cNvSpPr/>
              <p:nvPr userDrawn="1"/>
            </p:nvSpPr>
            <p:spPr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27" name="Rectangle 2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2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 Lab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Bioinplant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1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ncbi.nlm.nih.gov/entrez/query.fcgi?cmd=Retrieve&amp;db=PubMed&amp;list_uids=6304883&amp;dopt=Abstrac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4.png"/><Relationship Id="rId1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8.wmf"/><Relationship Id="rId1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4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31.wmf"/><Relationship Id="rId11" Type="http://schemas.openxmlformats.org/officeDocument/2006/relationships/notesSlide" Target="../notesSlides/notesSlide11.xml"/><Relationship Id="rId10" Type="http://schemas.openxmlformats.org/officeDocument/2006/relationships/vmlDrawing" Target="../drawings/vmlDrawing14.vml"/><Relationship Id="rId1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37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5.png"/><Relationship Id="rId12" Type="http://schemas.openxmlformats.org/officeDocument/2006/relationships/vmlDrawing" Target="../drawings/vmlDrawing15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w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34.wmf"/><Relationship Id="rId10" Type="http://schemas.openxmlformats.org/officeDocument/2006/relationships/vmlDrawing" Target="../drawings/vmlDrawing16.vml"/><Relationship Id="rId1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wmf"/><Relationship Id="rId1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611505" y="1411605"/>
            <a:ext cx="7772400" cy="1143000"/>
          </a:xfrm>
        </p:spPr>
        <p:txBody>
          <a:bodyPr vert="horz" wrap="square" lIns="91440" tIns="45720" rIns="91440" bIns="45720" anchor="ctr" anchorCtr="0"/>
          <a:p>
            <a:r>
              <a:rPr lang="en-US" altLang="zh-CN" b="1" dirty="0">
                <a:latin typeface="Arial" panose="020B0604020202020204" pitchFamily="34" charset="0"/>
              </a:rPr>
              <a:t>3.3  Database searching for similar sequences</a:t>
            </a:r>
            <a:endParaRPr lang="zh-CN" altLang="en-US" b="1" dirty="0"/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685800" y="3342640"/>
            <a:ext cx="7772400" cy="4114800"/>
          </a:xfrm>
        </p:spPr>
        <p:txBody>
          <a:bodyPr vert="horz" wrap="square" lIns="91440" tIns="45720" rIns="91440" bIns="45720" anchor="t" anchorCtr="0"/>
          <a:p>
            <a:r>
              <a:rPr lang="en-US" altLang="zh-CN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1. Importance of database searches for similar sequences</a:t>
            </a:r>
            <a:endParaRPr lang="en-US" altLang="zh-CN" b="1" dirty="0">
              <a:solidFill>
                <a:srgbClr val="00B050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  <a:p>
            <a:r>
              <a:rPr lang="en-US" altLang="zh-CN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2. Word or </a:t>
            </a:r>
            <a:r>
              <a:rPr lang="en-US" altLang="zh-CN" b="1" i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k</a:t>
            </a:r>
            <a:r>
              <a:rPr lang="en-US" altLang="zh-CN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-tuple methods</a:t>
            </a:r>
            <a:endParaRPr lang="en-US" altLang="zh-CN" b="1" dirty="0">
              <a:solidFill>
                <a:srgbClr val="00B050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  <a:p>
            <a:r>
              <a:rPr lang="en-US" altLang="zh-CN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3. Assessing the significance of sequence alignments</a:t>
            </a:r>
            <a:endParaRPr lang="zh-CN" altLang="en-US" b="1" dirty="0">
              <a:solidFill>
                <a:srgbClr val="00B050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6240" y="403860"/>
            <a:ext cx="84531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《生物信息学》（第二版）（樊龙江主编，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2021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）配套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PPT3-2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FASTA &amp; BLAST story</a:t>
            </a:r>
            <a:endParaRPr lang="en-US" altLang="zh-CN" dirty="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219200" y="1447800"/>
          <a:ext cx="6462713" cy="524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543425" imgH="3686175" progId="Paint.Picture">
                  <p:embed/>
                </p:oleObj>
              </mc:Choice>
              <mc:Fallback>
                <p:oleObj name="" r:id="rId1" imgW="4543425" imgH="36861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462713" cy="5243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" name="图片 112" descr="nlm_announces_departure_of_ncbi_director_david_lipman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730"/>
            <a:ext cx="28067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23850" y="486918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800">
                <a:ea typeface="宋体" panose="02010600030101010101" pitchFamily="2" charset="-122"/>
              </a:rPr>
              <a:t>大卫</a:t>
            </a:r>
            <a:r>
              <a:rPr lang="en-US" sz="18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sz="1800">
                <a:ea typeface="宋体" panose="02010600030101010101" pitchFamily="2" charset="-122"/>
              </a:rPr>
              <a:t>利普曼（</a:t>
            </a:r>
            <a:r>
              <a:rPr lang="en-US" sz="1800">
                <a:latin typeface="Times New Roman" panose="02020603050405020304" pitchFamily="18" charset="0"/>
                <a:ea typeface="宋体" panose="02010600030101010101" pitchFamily="2" charset="-122"/>
              </a:rPr>
              <a:t>David Lipman</a:t>
            </a:r>
            <a:r>
              <a:rPr lang="zh-CN" sz="1800">
                <a:ea typeface="宋体" panose="02010600030101010101" pitchFamily="2" charset="-122"/>
              </a:rPr>
              <a:t>）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6" name="图片 91" descr="altsch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3573145"/>
            <a:ext cx="2105025" cy="2517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500245" y="639000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800">
                <a:ea typeface="宋体" panose="02010600030101010101" pitchFamily="2" charset="-122"/>
              </a:rPr>
              <a:t>斯蒂芬·阿尔舒尔（</a:t>
            </a:r>
            <a:r>
              <a:rPr lang="en-US" sz="1800">
                <a:latin typeface="Times New Roman" panose="02020603050405020304" pitchFamily="18" charset="0"/>
                <a:ea typeface="宋体" panose="02010600030101010101" pitchFamily="2" charset="-122"/>
              </a:rPr>
              <a:t>Stephen Altschul</a:t>
            </a:r>
            <a:r>
              <a:rPr lang="zh-CN" sz="1800">
                <a:ea typeface="宋体" panose="02010600030101010101" pitchFamily="2" charset="-122"/>
              </a:rPr>
              <a:t>）</a:t>
            </a:r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5004435" y="278130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800">
                <a:solidFill>
                  <a:schemeClr val="tx1"/>
                </a:solidFill>
                <a:ea typeface="宋体" panose="02010600030101010101" pitchFamily="2" charset="-122"/>
              </a:rPr>
              <a:t>威廉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sz="1800">
                <a:solidFill>
                  <a:schemeClr val="tx1"/>
                </a:solidFill>
                <a:ea typeface="宋体" panose="02010600030101010101" pitchFamily="2" charset="-122"/>
              </a:rPr>
              <a:t>皮尔森（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William R. Pearson</a:t>
            </a:r>
            <a:r>
              <a:rPr lang="zh-CN" sz="1800">
                <a:solidFill>
                  <a:schemeClr val="tx1"/>
                </a:solidFill>
                <a:ea typeface="宋体" panose="02010600030101010101" pitchFamily="2" charset="-122"/>
              </a:rPr>
              <a:t>）</a:t>
            </a: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97960" y="1988820"/>
            <a:ext cx="11480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FASTA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BLAST</a:t>
            </a:r>
            <a:endParaRPr lang="en-US" altLang="zh-CN"/>
          </a:p>
        </p:txBody>
      </p:sp>
      <p:sp>
        <p:nvSpPr>
          <p:cNvPr id="8" name="左大括号 7"/>
          <p:cNvSpPr/>
          <p:nvPr/>
        </p:nvSpPr>
        <p:spPr>
          <a:xfrm>
            <a:off x="3420110" y="1845310"/>
            <a:ext cx="620395" cy="2880360"/>
          </a:xfrm>
          <a:prstGeom prst="leftBrace">
            <a:avLst>
              <a:gd name="adj1" fmla="val 8333"/>
              <a:gd name="adj2" fmla="val 4951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529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476885"/>
            <a:ext cx="1602105" cy="2101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1828800" y="0"/>
          <a:ext cx="65500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648200" imgH="4867275" progId="Paint.Picture">
                  <p:embed/>
                </p:oleObj>
              </mc:Choice>
              <mc:Fallback>
                <p:oleObj name="" r:id="rId1" imgW="4648200" imgH="486727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00" y="0"/>
                        <a:ext cx="6550025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6"/>
          <p:cNvSpPr txBox="1"/>
          <p:nvPr/>
        </p:nvSpPr>
        <p:spPr>
          <a:xfrm>
            <a:off x="0" y="650875"/>
            <a:ext cx="1828800" cy="3625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</a:rPr>
              <a:t>FASTA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Algorithm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</a:endParaRPr>
          </a:p>
          <a:p>
            <a:r>
              <a:rPr lang="en-US" altLang="zh-CN" i="1" dirty="0">
                <a:solidFill>
                  <a:schemeClr val="tx2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</a:rPr>
              <a:t>-tuple 1-2 for amino acid and 4-6 for nucleotide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56388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4000" b="1" dirty="0">
                <a:ea typeface="仿宋_GB2312" charset="-122"/>
              </a:rPr>
              <a:t>BLAST</a:t>
            </a:r>
            <a:endParaRPr lang="en-US" altLang="zh-CN" sz="4000" b="1" dirty="0"/>
          </a:p>
          <a:p>
            <a:pPr lvl="1" eaLnBrk="1" hangingPunct="1">
              <a:buNone/>
            </a:pPr>
            <a:endParaRPr lang="en-US" altLang="zh-CN" sz="4000" b="1" dirty="0"/>
          </a:p>
          <a:p>
            <a:pPr lvl="1" eaLnBrk="1" hangingPunct="1"/>
            <a:r>
              <a:rPr lang="en-US" altLang="zh-CN" dirty="0">
                <a:ea typeface="仿宋_GB2312" charset="-122"/>
              </a:rPr>
              <a:t>BLAST(Basic Local Alignment Search Tool) (Altschul et al 1990), a heuristic method designed to detect alignments that optimize a measure of local similarity known as the maximal segment pair (MSP) score. </a:t>
            </a:r>
            <a:endParaRPr lang="en-US" altLang="zh-CN" dirty="0">
              <a:ea typeface="仿宋_GB2312" charset="-122"/>
            </a:endParaRPr>
          </a:p>
          <a:p>
            <a:pPr lvl="1" eaLnBrk="1" hangingPunct="1"/>
            <a:r>
              <a:rPr lang="en-US" altLang="zh-CN" dirty="0">
                <a:ea typeface="仿宋_GB2312" charset="-122"/>
              </a:rPr>
              <a:t>Word length: 11 (DNA sequences) and 3 (protein)</a:t>
            </a:r>
            <a:endParaRPr lang="en-US" altLang="zh-CN" dirty="0">
              <a:ea typeface="仿宋_GB2312" charset="-122"/>
            </a:endParaRPr>
          </a:p>
          <a:p>
            <a:pPr lvl="1" eaLnBrk="1" hangingPunct="1"/>
            <a:r>
              <a:rPr lang="en-US" altLang="zh-CN" dirty="0">
                <a:ea typeface="仿宋_GB2312" charset="-122"/>
              </a:rPr>
              <a:t>Word index</a:t>
            </a:r>
            <a:endParaRPr lang="en-US" altLang="zh-CN" dirty="0">
              <a:ea typeface="仿宋_GB2312" charset="-122"/>
            </a:endParaRPr>
          </a:p>
          <a:p>
            <a:pPr lvl="1" eaLnBrk="1" hangingPunct="1"/>
            <a:r>
              <a:rPr lang="en-US" altLang="zh-CN" dirty="0">
                <a:ea typeface="仿宋_GB2312" charset="-122"/>
              </a:rPr>
              <a:t>High-scoring segment pairs (HSP)</a:t>
            </a:r>
            <a:endParaRPr lang="en-US" altLang="zh-C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0" y="495300"/>
          <a:ext cx="91440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4133850" imgH="2876550" progId="Paint.Picture">
                  <p:embed/>
                </p:oleObj>
              </mc:Choice>
              <mc:Fallback>
                <p:oleObj name="" r:id="rId1" imgW="4133850" imgH="2876550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495300"/>
                        <a:ext cx="9144000" cy="6362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5"/>
          <p:cNvSpPr txBox="1"/>
          <p:nvPr/>
        </p:nvSpPr>
        <p:spPr>
          <a:xfrm>
            <a:off x="2819400" y="0"/>
            <a:ext cx="2698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b="1" dirty="0">
                <a:latin typeface="Times New Roman" panose="02020603050405020304" pitchFamily="18" charset="0"/>
              </a:rPr>
              <a:t>BLAST1 algorithm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0" y="1365250"/>
          <a:ext cx="91440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4200525" imgH="1895475" progId="Paint.Picture">
                  <p:embed/>
                </p:oleObj>
              </mc:Choice>
              <mc:Fallback>
                <p:oleObj name="" r:id="rId1" imgW="4200525" imgH="1895475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365250"/>
                        <a:ext cx="9144000" cy="412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150938" y="0"/>
          <a:ext cx="68421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3952875" imgH="3962400" progId="Paint.Picture">
                  <p:embed/>
                </p:oleObj>
              </mc:Choice>
              <mc:Fallback>
                <p:oleObj name="" r:id="rId1" imgW="3952875" imgH="3962400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50938" y="0"/>
                        <a:ext cx="6842125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434" name="Object 0"/>
          <p:cNvGraphicFramePr>
            <a:graphicFrameLocks noChangeAspect="1"/>
          </p:cNvGraphicFramePr>
          <p:nvPr/>
        </p:nvGraphicFramePr>
        <p:xfrm>
          <a:off x="1600200" y="0"/>
          <a:ext cx="75438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3819525" imgH="3486150" progId="Paint.Picture">
                  <p:embed/>
                </p:oleObj>
              </mc:Choice>
              <mc:Fallback>
                <p:oleObj name="" r:id="rId1" imgW="3819525" imgH="348615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0200" y="0"/>
                        <a:ext cx="7543800" cy="688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5"/>
          <p:cNvSpPr txBox="1"/>
          <p:nvPr/>
        </p:nvSpPr>
        <p:spPr>
          <a:xfrm>
            <a:off x="0" y="498475"/>
            <a:ext cx="15240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latin typeface="Times New Roman" panose="02020603050405020304" pitchFamily="18" charset="0"/>
              </a:rPr>
              <a:t>Ungapped extension of hits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8" name="Object 0"/>
          <p:cNvGraphicFramePr>
            <a:graphicFrameLocks noChangeAspect="1"/>
          </p:cNvGraphicFramePr>
          <p:nvPr/>
        </p:nvGraphicFramePr>
        <p:xfrm>
          <a:off x="1752600" y="15875"/>
          <a:ext cx="7391400" cy="684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4991100" imgH="4619625" progId="Paint.Picture">
                  <p:embed/>
                </p:oleObj>
              </mc:Choice>
              <mc:Fallback>
                <p:oleObj name="" r:id="rId1" imgW="4991100" imgH="461962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2600" y="15875"/>
                        <a:ext cx="7391400" cy="684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5"/>
          <p:cNvSpPr txBox="1"/>
          <p:nvPr/>
        </p:nvSpPr>
        <p:spPr>
          <a:xfrm>
            <a:off x="136525" y="498475"/>
            <a:ext cx="1539875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latin typeface="Times New Roman" panose="02020603050405020304" pitchFamily="18" charset="0"/>
              </a:rPr>
              <a:t>Ungappedand gapped extensions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8" y="0"/>
            <a:ext cx="84089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75463" y="5949950"/>
            <a:ext cx="16224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kern="1200" cap="none" spc="0" normalizeH="0" baseline="0" noProof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2014-12-02</a:t>
            </a:r>
            <a:endParaRPr kumimoji="1" lang="zh-CN" altLang="en-US" kern="1200" cap="none" spc="0" normalizeH="0" baseline="0" noProof="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3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endParaRPr lang="en-US" altLang="zh-CN" sz="2400" i="1" dirty="0">
              <a:latin typeface="Arial" panose="020B0604020202020204" pitchFamily="34" charset="0"/>
              <a:ea typeface="仿宋_GB231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400" i="1" dirty="0">
                <a:latin typeface="Arial" panose="020B0604020202020204" pitchFamily="34" charset="0"/>
                <a:ea typeface="仿宋_GB2312" charset="-122"/>
              </a:rPr>
              <a:t>“The massive quantities of data generated by genomic research ... We are swimming in a rapidly rising sea of data...how do we keep from drowning?”</a:t>
            </a:r>
            <a:endParaRPr lang="en-US" altLang="zh-CN" sz="2400" i="1" dirty="0">
              <a:latin typeface="Arial" panose="020B0604020202020204" pitchFamily="34" charset="0"/>
              <a:ea typeface="仿宋_GB231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zh-CN" sz="2400" i="1" dirty="0">
              <a:latin typeface="Arial" panose="020B0604020202020204" pitchFamily="34" charset="0"/>
              <a:ea typeface="仿宋_GB231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altLang="zh-CN" sz="1600" b="1" dirty="0">
                <a:latin typeface="Arial" panose="020B0604020202020204" pitchFamily="34" charset="0"/>
              </a:rPr>
              <a:t>Roos DS. Bioinformatics----Trying to swin in a sea of data. Science, 2001,291(5507):1260-1261</a:t>
            </a:r>
            <a:endParaRPr lang="en-US" altLang="zh-CN" sz="1600" b="1" dirty="0">
              <a:latin typeface="Arial" panose="020B0604020202020204" pitchFamily="34" charset="0"/>
            </a:endParaRPr>
          </a:p>
        </p:txBody>
      </p:sp>
      <p:sp>
        <p:nvSpPr>
          <p:cNvPr id="4099" name="标题 3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2400" cy="1143000"/>
          </a:xfrm>
        </p:spPr>
        <p:txBody>
          <a:bodyPr vert="horz" wrap="square" lIns="91440" tIns="45720" rIns="91440" bIns="45720" anchor="ctr" anchorCtr="0"/>
          <a:p>
            <a:r>
              <a:rPr lang="en-US" altLang="zh-CN" sz="3600" dirty="0">
                <a:solidFill>
                  <a:srgbClr val="00B050"/>
                </a:solidFill>
                <a:latin typeface="Arial" panose="020B0604020202020204" pitchFamily="34" charset="0"/>
              </a:rPr>
              <a:t>3.3.1 Importance of database searches for similar sequences</a:t>
            </a:r>
            <a:br>
              <a:rPr lang="en-US" altLang="zh-CN" sz="3600" dirty="0">
                <a:solidFill>
                  <a:srgbClr val="00B050"/>
                </a:solidFill>
                <a:latin typeface="Arial" panose="020B0604020202020204" pitchFamily="34" charset="0"/>
              </a:rPr>
            </a:br>
            <a:endParaRPr lang="zh-CN" alt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8" y="1166813"/>
            <a:ext cx="9037637" cy="4033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268413"/>
            <a:ext cx="9037638" cy="5068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 b="1" dirty="0"/>
              <a:t>BLAST</a:t>
            </a:r>
            <a:r>
              <a:rPr lang="en-US" altLang="zh-CN" sz="4000" b="1" i="1" dirty="0"/>
              <a:t>all</a:t>
            </a:r>
            <a:endParaRPr lang="en-US" altLang="zh-CN" sz="4000" b="1" i="1" dirty="0"/>
          </a:p>
        </p:txBody>
      </p:sp>
      <p:grpSp>
        <p:nvGrpSpPr>
          <p:cNvPr id="23555" name="Group 32"/>
          <p:cNvGrpSpPr/>
          <p:nvPr/>
        </p:nvGrpSpPr>
        <p:grpSpPr>
          <a:xfrm>
            <a:off x="838200" y="1600200"/>
            <a:ext cx="8001000" cy="4572000"/>
            <a:chOff x="576" y="1008"/>
            <a:chExt cx="5040" cy="2880"/>
          </a:xfrm>
        </p:grpSpPr>
        <p:sp>
          <p:nvSpPr>
            <p:cNvPr id="23556" name="Rectangle 3"/>
            <p:cNvSpPr/>
            <p:nvPr/>
          </p:nvSpPr>
          <p:spPr>
            <a:xfrm>
              <a:off x="2448" y="1008"/>
              <a:ext cx="120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Query Sequence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557" name="Rectangle 4"/>
            <p:cNvSpPr/>
            <p:nvPr/>
          </p:nvSpPr>
          <p:spPr>
            <a:xfrm>
              <a:off x="864" y="1728"/>
              <a:ext cx="1584" cy="288"/>
            </a:xfrm>
            <a:prstGeom prst="rect">
              <a:avLst/>
            </a:prstGeom>
            <a:solidFill>
              <a:srgbClr val="ECA38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Amino acid Sequence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58" name="Rectangle 5"/>
            <p:cNvSpPr/>
            <p:nvPr/>
          </p:nvSpPr>
          <p:spPr>
            <a:xfrm>
              <a:off x="3552" y="1728"/>
              <a:ext cx="1536" cy="288"/>
            </a:xfrm>
            <a:prstGeom prst="rect">
              <a:avLst/>
            </a:prstGeom>
            <a:solidFill>
              <a:srgbClr val="60E877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DNA Sequence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59" name="Rectangle 6"/>
            <p:cNvSpPr/>
            <p:nvPr/>
          </p:nvSpPr>
          <p:spPr>
            <a:xfrm>
              <a:off x="4752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tBLASTx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560" name="Rectangle 7"/>
            <p:cNvSpPr/>
            <p:nvPr/>
          </p:nvSpPr>
          <p:spPr>
            <a:xfrm>
              <a:off x="3792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BLASTx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561" name="Rectangle 8"/>
            <p:cNvSpPr/>
            <p:nvPr/>
          </p:nvSpPr>
          <p:spPr>
            <a:xfrm>
              <a:off x="2784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BLASTn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562" name="Rectangle 9"/>
            <p:cNvSpPr/>
            <p:nvPr/>
          </p:nvSpPr>
          <p:spPr>
            <a:xfrm>
              <a:off x="1680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tBLASTn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563" name="Rectangle 10"/>
            <p:cNvSpPr/>
            <p:nvPr/>
          </p:nvSpPr>
          <p:spPr>
            <a:xfrm>
              <a:off x="576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BLASTp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564" name="Line 11"/>
            <p:cNvSpPr/>
            <p:nvPr/>
          </p:nvSpPr>
          <p:spPr>
            <a:xfrm>
              <a:off x="1584" y="1248"/>
              <a:ext cx="26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5" name="Line 12"/>
            <p:cNvSpPr/>
            <p:nvPr/>
          </p:nvSpPr>
          <p:spPr>
            <a:xfrm>
              <a:off x="1584" y="1248"/>
              <a:ext cx="0" cy="4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6" name="Line 13"/>
            <p:cNvSpPr/>
            <p:nvPr/>
          </p:nvSpPr>
          <p:spPr>
            <a:xfrm>
              <a:off x="4272" y="1248"/>
              <a:ext cx="0" cy="4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67" name="Rectangle 14"/>
            <p:cNvSpPr/>
            <p:nvPr/>
          </p:nvSpPr>
          <p:spPr>
            <a:xfrm>
              <a:off x="576" y="3600"/>
              <a:ext cx="2160" cy="288"/>
            </a:xfrm>
            <a:prstGeom prst="rect">
              <a:avLst/>
            </a:prstGeom>
            <a:solidFill>
              <a:srgbClr val="ECA38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Protein Database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8" name="Rectangle 15"/>
            <p:cNvSpPr/>
            <p:nvPr/>
          </p:nvSpPr>
          <p:spPr>
            <a:xfrm>
              <a:off x="3072" y="3600"/>
              <a:ext cx="2304" cy="288"/>
            </a:xfrm>
            <a:prstGeom prst="rect">
              <a:avLst/>
            </a:prstGeom>
            <a:solidFill>
              <a:srgbClr val="60E877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Nucleotide Database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9" name="Line 16"/>
            <p:cNvSpPr/>
            <p:nvPr/>
          </p:nvSpPr>
          <p:spPr>
            <a:xfrm>
              <a:off x="1008" y="2256"/>
              <a:ext cx="1152" cy="0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0" name="Line 17"/>
            <p:cNvSpPr/>
            <p:nvPr/>
          </p:nvSpPr>
          <p:spPr>
            <a:xfrm>
              <a:off x="1584" y="2016"/>
              <a:ext cx="0" cy="240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1" name="Line 18"/>
            <p:cNvSpPr/>
            <p:nvPr/>
          </p:nvSpPr>
          <p:spPr>
            <a:xfrm flipH="1">
              <a:off x="2160" y="2256"/>
              <a:ext cx="0" cy="288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2" name="Line 19"/>
            <p:cNvSpPr/>
            <p:nvPr/>
          </p:nvSpPr>
          <p:spPr>
            <a:xfrm flipH="1">
              <a:off x="1008" y="2256"/>
              <a:ext cx="0" cy="288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3" name="Line 20"/>
            <p:cNvSpPr/>
            <p:nvPr/>
          </p:nvSpPr>
          <p:spPr>
            <a:xfrm>
              <a:off x="3264" y="2256"/>
              <a:ext cx="1872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4" name="Line 21"/>
            <p:cNvSpPr/>
            <p:nvPr/>
          </p:nvSpPr>
          <p:spPr>
            <a:xfrm>
              <a:off x="4272" y="2016"/>
              <a:ext cx="0" cy="24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5" name="Line 22"/>
            <p:cNvSpPr/>
            <p:nvPr/>
          </p:nvSpPr>
          <p:spPr>
            <a:xfrm flipH="1">
              <a:off x="5136" y="2256"/>
              <a:ext cx="0" cy="288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6" name="Line 23"/>
            <p:cNvSpPr/>
            <p:nvPr/>
          </p:nvSpPr>
          <p:spPr>
            <a:xfrm flipH="1">
              <a:off x="3264" y="2256"/>
              <a:ext cx="0" cy="288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7" name="Line 24"/>
            <p:cNvSpPr/>
            <p:nvPr/>
          </p:nvSpPr>
          <p:spPr>
            <a:xfrm flipH="1">
              <a:off x="4272" y="2256"/>
              <a:ext cx="0" cy="288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95609" name="Rectangle 25"/>
            <p:cNvSpPr>
              <a:spLocks noChangeArrowheads="1"/>
            </p:cNvSpPr>
            <p:nvPr/>
          </p:nvSpPr>
          <p:spPr bwMode="auto">
            <a:xfrm>
              <a:off x="2338" y="2931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Translated</a:t>
              </a:r>
              <a:endPara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610" name="Rectangle 26"/>
            <p:cNvSpPr>
              <a:spLocks noChangeArrowheads="1"/>
            </p:cNvSpPr>
            <p:nvPr/>
          </p:nvSpPr>
          <p:spPr bwMode="auto">
            <a:xfrm>
              <a:off x="4800" y="3000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Translated</a:t>
              </a:r>
              <a:endPara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80" name="Line 27"/>
            <p:cNvSpPr/>
            <p:nvPr/>
          </p:nvSpPr>
          <p:spPr>
            <a:xfrm flipH="1">
              <a:off x="2064" y="2784"/>
              <a:ext cx="2160" cy="720"/>
            </a:xfrm>
            <a:prstGeom prst="line">
              <a:avLst/>
            </a:prstGeom>
            <a:ln w="28575" cap="flat" cmpd="sng">
              <a:pattFill prst="dkUpDiag">
                <a:fgClr>
                  <a:srgbClr val="ECA38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81" name="Line 28"/>
            <p:cNvSpPr/>
            <p:nvPr/>
          </p:nvSpPr>
          <p:spPr>
            <a:xfrm flipH="1">
              <a:off x="3264" y="2832"/>
              <a:ext cx="0" cy="72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82" name="Line 29"/>
            <p:cNvSpPr/>
            <p:nvPr/>
          </p:nvSpPr>
          <p:spPr>
            <a:xfrm>
              <a:off x="2160" y="2832"/>
              <a:ext cx="1920" cy="672"/>
            </a:xfrm>
            <a:prstGeom prst="line">
              <a:avLst/>
            </a:prstGeom>
            <a:ln w="28575" cap="flat" cmpd="sng">
              <a:pattFill prst="dkUpDiag">
                <a:fgClr>
                  <a:srgbClr val="00FF00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83" name="Line 30"/>
            <p:cNvSpPr/>
            <p:nvPr/>
          </p:nvSpPr>
          <p:spPr>
            <a:xfrm>
              <a:off x="1008" y="2832"/>
              <a:ext cx="0" cy="720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84" name="Line 31"/>
            <p:cNvSpPr/>
            <p:nvPr/>
          </p:nvSpPr>
          <p:spPr>
            <a:xfrm flipH="1">
              <a:off x="5136" y="2784"/>
              <a:ext cx="0" cy="768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 b="1" dirty="0"/>
              <a:t>BLAST</a:t>
            </a:r>
            <a:r>
              <a:rPr lang="en-US" altLang="zh-CN" sz="4000" b="1" i="1" dirty="0"/>
              <a:t>all</a:t>
            </a:r>
            <a:endParaRPr lang="en-US" altLang="zh-CN" sz="4000" b="1" i="1" dirty="0"/>
          </a:p>
        </p:txBody>
      </p:sp>
      <p:grpSp>
        <p:nvGrpSpPr>
          <p:cNvPr id="24579" name="Group 32"/>
          <p:cNvGrpSpPr/>
          <p:nvPr/>
        </p:nvGrpSpPr>
        <p:grpSpPr>
          <a:xfrm>
            <a:off x="838200" y="1600200"/>
            <a:ext cx="8001000" cy="4572000"/>
            <a:chOff x="576" y="1008"/>
            <a:chExt cx="5040" cy="2880"/>
          </a:xfrm>
        </p:grpSpPr>
        <p:sp>
          <p:nvSpPr>
            <p:cNvPr id="24582" name="Rectangle 3"/>
            <p:cNvSpPr/>
            <p:nvPr/>
          </p:nvSpPr>
          <p:spPr>
            <a:xfrm>
              <a:off x="2448" y="1008"/>
              <a:ext cx="120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Query Sequence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583" name="Rectangle 4"/>
            <p:cNvSpPr/>
            <p:nvPr/>
          </p:nvSpPr>
          <p:spPr>
            <a:xfrm>
              <a:off x="864" y="1728"/>
              <a:ext cx="1584" cy="288"/>
            </a:xfrm>
            <a:prstGeom prst="rect">
              <a:avLst/>
            </a:prstGeom>
            <a:solidFill>
              <a:srgbClr val="ECA38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Amino acid Sequence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84" name="Rectangle 5"/>
            <p:cNvSpPr/>
            <p:nvPr/>
          </p:nvSpPr>
          <p:spPr>
            <a:xfrm>
              <a:off x="3552" y="1728"/>
              <a:ext cx="1536" cy="288"/>
            </a:xfrm>
            <a:prstGeom prst="rect">
              <a:avLst/>
            </a:prstGeom>
            <a:solidFill>
              <a:srgbClr val="60E877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DNA Sequence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85" name="Rectangle 6"/>
            <p:cNvSpPr/>
            <p:nvPr/>
          </p:nvSpPr>
          <p:spPr>
            <a:xfrm>
              <a:off x="4752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tBLASTx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586" name="Rectangle 7"/>
            <p:cNvSpPr/>
            <p:nvPr/>
          </p:nvSpPr>
          <p:spPr>
            <a:xfrm>
              <a:off x="3792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BLASTx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587" name="Rectangle 8"/>
            <p:cNvSpPr/>
            <p:nvPr/>
          </p:nvSpPr>
          <p:spPr>
            <a:xfrm>
              <a:off x="2784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BLASTn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588" name="Rectangle 9"/>
            <p:cNvSpPr/>
            <p:nvPr/>
          </p:nvSpPr>
          <p:spPr>
            <a:xfrm>
              <a:off x="1680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tBLASTn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589" name="Rectangle 10"/>
            <p:cNvSpPr/>
            <p:nvPr/>
          </p:nvSpPr>
          <p:spPr>
            <a:xfrm>
              <a:off x="576" y="2544"/>
              <a:ext cx="86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</a:rPr>
                <a:t>BLASTp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590" name="Line 11"/>
            <p:cNvSpPr/>
            <p:nvPr/>
          </p:nvSpPr>
          <p:spPr>
            <a:xfrm>
              <a:off x="1584" y="1248"/>
              <a:ext cx="26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1" name="Line 12"/>
            <p:cNvSpPr/>
            <p:nvPr/>
          </p:nvSpPr>
          <p:spPr>
            <a:xfrm>
              <a:off x="1584" y="1248"/>
              <a:ext cx="0" cy="4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592" name="Line 13"/>
            <p:cNvSpPr/>
            <p:nvPr/>
          </p:nvSpPr>
          <p:spPr>
            <a:xfrm>
              <a:off x="4272" y="1248"/>
              <a:ext cx="0" cy="4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593" name="Rectangle 14"/>
            <p:cNvSpPr/>
            <p:nvPr/>
          </p:nvSpPr>
          <p:spPr>
            <a:xfrm>
              <a:off x="576" y="3600"/>
              <a:ext cx="2160" cy="288"/>
            </a:xfrm>
            <a:prstGeom prst="rect">
              <a:avLst/>
            </a:prstGeom>
            <a:solidFill>
              <a:srgbClr val="ECA38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Protein Database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94" name="Rectangle 15"/>
            <p:cNvSpPr/>
            <p:nvPr/>
          </p:nvSpPr>
          <p:spPr>
            <a:xfrm>
              <a:off x="3072" y="3600"/>
              <a:ext cx="2304" cy="288"/>
            </a:xfrm>
            <a:prstGeom prst="rect">
              <a:avLst/>
            </a:prstGeom>
            <a:solidFill>
              <a:srgbClr val="60E877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Nucleotide Database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95" name="Line 16"/>
            <p:cNvSpPr/>
            <p:nvPr/>
          </p:nvSpPr>
          <p:spPr>
            <a:xfrm>
              <a:off x="1008" y="2256"/>
              <a:ext cx="1152" cy="0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6" name="Line 17"/>
            <p:cNvSpPr/>
            <p:nvPr/>
          </p:nvSpPr>
          <p:spPr>
            <a:xfrm>
              <a:off x="1584" y="2016"/>
              <a:ext cx="0" cy="240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7" name="Line 18"/>
            <p:cNvSpPr/>
            <p:nvPr/>
          </p:nvSpPr>
          <p:spPr>
            <a:xfrm flipH="1">
              <a:off x="2160" y="2256"/>
              <a:ext cx="0" cy="288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598" name="Line 19"/>
            <p:cNvSpPr/>
            <p:nvPr/>
          </p:nvSpPr>
          <p:spPr>
            <a:xfrm flipH="1">
              <a:off x="1008" y="2256"/>
              <a:ext cx="0" cy="288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599" name="Line 20"/>
            <p:cNvSpPr/>
            <p:nvPr/>
          </p:nvSpPr>
          <p:spPr>
            <a:xfrm>
              <a:off x="3264" y="2256"/>
              <a:ext cx="1872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0" name="Line 21"/>
            <p:cNvSpPr/>
            <p:nvPr/>
          </p:nvSpPr>
          <p:spPr>
            <a:xfrm>
              <a:off x="4272" y="2016"/>
              <a:ext cx="0" cy="24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1" name="Line 22"/>
            <p:cNvSpPr/>
            <p:nvPr/>
          </p:nvSpPr>
          <p:spPr>
            <a:xfrm flipH="1">
              <a:off x="5136" y="2256"/>
              <a:ext cx="0" cy="288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602" name="Line 23"/>
            <p:cNvSpPr/>
            <p:nvPr/>
          </p:nvSpPr>
          <p:spPr>
            <a:xfrm flipH="1">
              <a:off x="3264" y="2256"/>
              <a:ext cx="0" cy="288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603" name="Line 24"/>
            <p:cNvSpPr/>
            <p:nvPr/>
          </p:nvSpPr>
          <p:spPr>
            <a:xfrm flipH="1">
              <a:off x="4272" y="2256"/>
              <a:ext cx="0" cy="288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95609" name="Rectangle 25"/>
            <p:cNvSpPr>
              <a:spLocks noChangeArrowheads="1"/>
            </p:cNvSpPr>
            <p:nvPr/>
          </p:nvSpPr>
          <p:spPr bwMode="auto">
            <a:xfrm>
              <a:off x="3360" y="3264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Translated</a:t>
              </a:r>
              <a:endPara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610" name="Rectangle 26"/>
            <p:cNvSpPr>
              <a:spLocks noChangeArrowheads="1"/>
            </p:cNvSpPr>
            <p:nvPr/>
          </p:nvSpPr>
          <p:spPr bwMode="auto">
            <a:xfrm>
              <a:off x="4800" y="3264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Translated</a:t>
              </a:r>
              <a:endPara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606" name="Line 27"/>
            <p:cNvSpPr/>
            <p:nvPr/>
          </p:nvSpPr>
          <p:spPr>
            <a:xfrm flipH="1">
              <a:off x="2064" y="2784"/>
              <a:ext cx="2160" cy="720"/>
            </a:xfrm>
            <a:prstGeom prst="line">
              <a:avLst/>
            </a:prstGeom>
            <a:ln w="28575" cap="flat" cmpd="sng">
              <a:pattFill prst="dkUpDiag">
                <a:fgClr>
                  <a:srgbClr val="ECA38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607" name="Line 28"/>
            <p:cNvSpPr/>
            <p:nvPr/>
          </p:nvSpPr>
          <p:spPr>
            <a:xfrm flipH="1">
              <a:off x="3264" y="2832"/>
              <a:ext cx="0" cy="72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608" name="Line 29"/>
            <p:cNvSpPr/>
            <p:nvPr/>
          </p:nvSpPr>
          <p:spPr>
            <a:xfrm>
              <a:off x="2160" y="2832"/>
              <a:ext cx="1920" cy="672"/>
            </a:xfrm>
            <a:prstGeom prst="line">
              <a:avLst/>
            </a:prstGeom>
            <a:ln w="28575" cap="flat" cmpd="sng">
              <a:pattFill prst="dkUpDiag">
                <a:fgClr>
                  <a:srgbClr val="00FF00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609" name="Line 30"/>
            <p:cNvSpPr/>
            <p:nvPr/>
          </p:nvSpPr>
          <p:spPr>
            <a:xfrm>
              <a:off x="1008" y="2832"/>
              <a:ext cx="0" cy="720"/>
            </a:xfrm>
            <a:prstGeom prst="line">
              <a:avLst/>
            </a:prstGeom>
            <a:ln w="28575" cap="flat" cmpd="sng">
              <a:solidFill>
                <a:srgbClr val="ECA38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610" name="Line 31"/>
            <p:cNvSpPr/>
            <p:nvPr/>
          </p:nvSpPr>
          <p:spPr>
            <a:xfrm flipH="1">
              <a:off x="5136" y="2784"/>
              <a:ext cx="0" cy="768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95617" name="Text Box 33"/>
          <p:cNvSpPr txBox="1">
            <a:spLocks noChangeArrowheads="1"/>
          </p:cNvSpPr>
          <p:nvPr/>
        </p:nvSpPr>
        <p:spPr bwMode="auto">
          <a:xfrm>
            <a:off x="5913438" y="3606800"/>
            <a:ext cx="1554163" cy="1323975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rgbClr val="FF6600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megaBLAST</a:t>
            </a: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lgBLAST</a:t>
            </a: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……</a:t>
            </a: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5618" name="Text Box 34"/>
          <p:cNvSpPr txBox="1">
            <a:spLocks noChangeArrowheads="1"/>
          </p:cNvSpPr>
          <p:nvPr/>
        </p:nvSpPr>
        <p:spPr bwMode="auto">
          <a:xfrm>
            <a:off x="1497013" y="3611563"/>
            <a:ext cx="1882775" cy="1939925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rgbClr val="FF6600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PSI-BLAST</a:t>
            </a: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PHI-BLAST</a:t>
            </a: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DELTA-BLAST</a:t>
            </a: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MOLE-BLAST</a:t>
            </a: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Primer-BLAST</a:t>
            </a: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……</a:t>
            </a: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7" grpId="0" animBg="1"/>
      <p:bldP spid="1956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4000" b="1" dirty="0"/>
              <a:t>Web-based BLAST Input</a:t>
            </a:r>
            <a:endParaRPr lang="en-US" altLang="zh-CN" sz="4000" b="1" dirty="0"/>
          </a:p>
        </p:txBody>
      </p:sp>
      <p:pic>
        <p:nvPicPr>
          <p:cNvPr id="25603" name="Picture 3" descr="E:\Ye Lin\images\blast0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47800"/>
            <a:ext cx="73914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0" name="Picture 4" descr="C:\Documents and Settings\Administrator\桌面\images\genbank05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359275"/>
            <a:ext cx="4876800" cy="249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Line 6"/>
          <p:cNvSpPr/>
          <p:nvPr/>
        </p:nvSpPr>
        <p:spPr>
          <a:xfrm flipH="1" flipV="1">
            <a:off x="1828800" y="3962400"/>
            <a:ext cx="2667000" cy="762000"/>
          </a:xfrm>
          <a:prstGeom prst="line">
            <a:avLst/>
          </a:prstGeom>
          <a:ln w="38100" cap="flat" cmpd="sng">
            <a:solidFill>
              <a:srgbClr val="00FFFF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4000" b="1" dirty="0"/>
              <a:t>Web-based BLAST Output</a:t>
            </a:r>
            <a:endParaRPr lang="en-US" altLang="zh-CN" sz="4000" b="1" dirty="0"/>
          </a:p>
        </p:txBody>
      </p:sp>
      <p:pic>
        <p:nvPicPr>
          <p:cNvPr id="26627" name="Picture 3" descr="F:\images\blast_result_0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52600"/>
            <a:ext cx="9144000" cy="473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88" name="AutoShape 4"/>
          <p:cNvSpPr/>
          <p:nvPr/>
        </p:nvSpPr>
        <p:spPr>
          <a:xfrm>
            <a:off x="4724400" y="1371600"/>
            <a:ext cx="3352800" cy="762000"/>
          </a:xfrm>
          <a:prstGeom prst="wedgeRoundRectCallout">
            <a:avLst>
              <a:gd name="adj1" fmla="val -32907"/>
              <a:gd name="adj2" fmla="val 95208"/>
              <a:gd name="adj3" fmla="val 16667"/>
            </a:avLst>
          </a:prstGeom>
          <a:solidFill>
            <a:srgbClr val="CCFFCC"/>
          </a:solidFill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bg2"/>
                </a:solidFill>
                <a:latin typeface="Times New Roman" panose="02020603050405020304" pitchFamily="18" charset="0"/>
              </a:rPr>
              <a:t>i. Overview of Query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F:\Alternative Splicing\paper\data\size2\cluster8190\2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47800"/>
            <a:ext cx="9144000" cy="542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4000" b="1" dirty="0"/>
              <a:t>Web-based BLAST Output</a:t>
            </a:r>
            <a:endParaRPr lang="en-US" altLang="zh-CN" sz="4000" b="1" dirty="0"/>
          </a:p>
        </p:txBody>
      </p:sp>
      <p:sp>
        <p:nvSpPr>
          <p:cNvPr id="94212" name="AutoShape 4"/>
          <p:cNvSpPr/>
          <p:nvPr/>
        </p:nvSpPr>
        <p:spPr>
          <a:xfrm>
            <a:off x="2286000" y="5410200"/>
            <a:ext cx="5029200" cy="990600"/>
          </a:xfrm>
          <a:prstGeom prst="wedgeRoundRectCallout">
            <a:avLst>
              <a:gd name="adj1" fmla="val 23736"/>
              <a:gd name="adj2" fmla="val -68111"/>
              <a:gd name="adj3" fmla="val 16667"/>
            </a:avLst>
          </a:prstGeom>
          <a:solidFill>
            <a:srgbClr val="CCFFCC"/>
          </a:solidFill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bg2"/>
                </a:solidFill>
                <a:latin typeface="Times New Roman" panose="02020603050405020304" pitchFamily="18" charset="0"/>
              </a:rPr>
              <a:t>ii. Graphical overview of database matches</a:t>
            </a:r>
            <a:endParaRPr lang="en-US" altLang="zh-CN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F:\images\blast_result_02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133600"/>
            <a:ext cx="89154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4000" b="1" dirty="0"/>
              <a:t>Web-based BLAST Output</a:t>
            </a:r>
            <a:endParaRPr lang="en-US" altLang="zh-CN" sz="4000" b="1" dirty="0"/>
          </a:p>
        </p:txBody>
      </p:sp>
      <p:sp>
        <p:nvSpPr>
          <p:cNvPr id="95236" name="AutoShape 4"/>
          <p:cNvSpPr/>
          <p:nvPr/>
        </p:nvSpPr>
        <p:spPr>
          <a:xfrm>
            <a:off x="3352800" y="1219200"/>
            <a:ext cx="5562600" cy="838200"/>
          </a:xfrm>
          <a:prstGeom prst="wedgeRoundRectCallout">
            <a:avLst>
              <a:gd name="adj1" fmla="val -19690"/>
              <a:gd name="adj2" fmla="val 99241"/>
              <a:gd name="adj3" fmla="val 16667"/>
            </a:avLst>
          </a:prstGeom>
          <a:solidFill>
            <a:srgbClr val="CCFFCC"/>
          </a:solidFill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bg2"/>
                </a:solidFill>
                <a:latin typeface="Times New Roman" panose="02020603050405020304" pitchFamily="18" charset="0"/>
              </a:rPr>
              <a:t>iii. Descriptions of each hit (alignment)</a:t>
            </a:r>
            <a:endParaRPr lang="en-US" altLang="zh-CN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F:\images\blast_result_0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447800"/>
            <a:ext cx="8229600" cy="546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4000" b="1" dirty="0"/>
              <a:t>Web-based BLAST Output</a:t>
            </a:r>
            <a:endParaRPr lang="en-US" altLang="zh-CN" sz="4000" b="1" dirty="0"/>
          </a:p>
        </p:txBody>
      </p:sp>
      <p:sp>
        <p:nvSpPr>
          <p:cNvPr id="96260" name="AutoShape 4"/>
          <p:cNvSpPr/>
          <p:nvPr/>
        </p:nvSpPr>
        <p:spPr>
          <a:xfrm>
            <a:off x="6096000" y="5257800"/>
            <a:ext cx="2819400" cy="838200"/>
          </a:xfrm>
          <a:prstGeom prst="wedgeRoundRectCallout">
            <a:avLst>
              <a:gd name="adj1" fmla="val -45833"/>
              <a:gd name="adj2" fmla="val -89583"/>
              <a:gd name="adj3" fmla="val 16667"/>
            </a:avLst>
          </a:prstGeom>
          <a:solidFill>
            <a:srgbClr val="CCFFCC"/>
          </a:solidFill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bg2"/>
                </a:solidFill>
                <a:latin typeface="Times New Roman" panose="02020603050405020304" pitchFamily="18" charset="0"/>
              </a:rPr>
              <a:t>iv. Pairewise alignments</a:t>
            </a:r>
            <a:endParaRPr lang="en-US" altLang="zh-CN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F:\images\blast_result_0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8229600" cy="515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4000" b="1" dirty="0"/>
              <a:t>Web-based BLAST Output</a:t>
            </a:r>
            <a:endParaRPr lang="en-US" altLang="zh-CN" sz="4000" b="1" dirty="0"/>
          </a:p>
        </p:txBody>
      </p:sp>
      <p:sp>
        <p:nvSpPr>
          <p:cNvPr id="97284" name="AutoShape 4"/>
          <p:cNvSpPr/>
          <p:nvPr/>
        </p:nvSpPr>
        <p:spPr>
          <a:xfrm>
            <a:off x="6096000" y="5257800"/>
            <a:ext cx="2819400" cy="838200"/>
          </a:xfrm>
          <a:prstGeom prst="wedgeRoundRectCallout">
            <a:avLst>
              <a:gd name="adj1" fmla="val -45833"/>
              <a:gd name="adj2" fmla="val -89583"/>
              <a:gd name="adj3" fmla="val 16667"/>
            </a:avLst>
          </a:prstGeom>
          <a:solidFill>
            <a:srgbClr val="CCFFCC"/>
          </a:solidFill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bg2"/>
                </a:solidFill>
                <a:latin typeface="Times New Roman" panose="02020603050405020304" pitchFamily="18" charset="0"/>
              </a:rPr>
              <a:t>v. Statistical details of the search</a:t>
            </a:r>
            <a:endParaRPr lang="en-US" altLang="zh-CN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2192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2000" i="1" dirty="0">
                <a:hlinkClick r:id="rId1"/>
              </a:rPr>
              <a:t>Doolittle RF, et al.</a:t>
            </a:r>
            <a:r>
              <a:rPr lang="en-US" altLang="zh-CN" sz="2000" i="1" dirty="0"/>
              <a:t> Simian sarcoma virus onc gene, v-sis, is derived from the gene (or genes) encoding a platelet-derived growth factor.</a:t>
            </a:r>
            <a:br>
              <a:rPr lang="en-US" altLang="zh-CN" sz="2000" i="1" dirty="0"/>
            </a:br>
            <a:r>
              <a:rPr lang="en-US" altLang="zh-CN" sz="2000" i="1" dirty="0"/>
              <a:t>Science. 1983 Jul 15;221(4607):275-7</a:t>
            </a:r>
            <a:endParaRPr lang="en-US" altLang="zh-CN" sz="2000" i="1"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-304800" y="1828800"/>
            <a:ext cx="9448800" cy="4724400"/>
          </a:xfrm>
        </p:spPr>
        <p:txBody>
          <a:bodyPr vert="horz" wrap="square" lIns="91440" tIns="45720" rIns="91440" bIns="45720" anchor="t" anchorCtr="0"/>
          <a:p>
            <a:pPr lvl="2" eaLnBrk="1" hangingPunct="1">
              <a:buClr>
                <a:schemeClr val="accent2"/>
              </a:buClr>
              <a:buNone/>
            </a:pPr>
            <a:r>
              <a:rPr lang="en-US" altLang="zh-CN" sz="3200" b="1" i="1" dirty="0"/>
              <a:t>simian sarcoma</a:t>
            </a:r>
            <a:r>
              <a:rPr lang="en-US" altLang="zh-CN" sz="3200" b="1" dirty="0"/>
              <a:t> virus (SSV) oncogene, v-sis</a:t>
            </a:r>
            <a:endParaRPr lang="en-US" altLang="zh-CN" sz="3200" b="1" dirty="0"/>
          </a:p>
          <a:p>
            <a:pPr lvl="3" eaLnBrk="1" hangingPunct="1">
              <a:buClr>
                <a:schemeClr val="accent2"/>
              </a:buClr>
              <a:buSzPct val="110000"/>
              <a:buFontTx/>
              <a:buChar char="•"/>
            </a:pPr>
            <a:r>
              <a:rPr lang="en-US" altLang="zh-CN" sz="2800" b="1" dirty="0"/>
              <a:t>platelet-derived growth factor (PDG)</a:t>
            </a:r>
            <a:endParaRPr lang="en-US" altLang="zh-CN" sz="2800" b="1" dirty="0"/>
          </a:p>
          <a:p>
            <a:pPr lvl="3" eaLnBrk="1" hangingPunct="1">
              <a:buClr>
                <a:schemeClr val="accent2"/>
              </a:buClr>
              <a:buSzPct val="110000"/>
              <a:buFontTx/>
              <a:buChar char="•"/>
            </a:pPr>
            <a:r>
              <a:rPr lang="en-US" altLang="zh-CN" sz="2800" b="1" dirty="0"/>
              <a:t>31AA</a:t>
            </a:r>
            <a:r>
              <a:rPr lang="zh-CN" altLang="en-US" sz="2800" b="1" dirty="0"/>
              <a:t>（</a:t>
            </a:r>
            <a:r>
              <a:rPr lang="en-US" altLang="zh-CN" sz="2800" b="1" dirty="0"/>
              <a:t>26 similar) / 39AA (35 similar)</a:t>
            </a:r>
            <a:endParaRPr lang="en-US" altLang="zh-CN" sz="2800" b="1" dirty="0"/>
          </a:p>
          <a:p>
            <a:pPr lvl="3" eaLnBrk="1" hangingPunct="1">
              <a:buClr>
                <a:schemeClr val="accent2"/>
              </a:buClr>
              <a:buSzPct val="110000"/>
              <a:buFontTx/>
              <a:buChar char="•"/>
            </a:pPr>
            <a:r>
              <a:rPr lang="en-US" altLang="zh-CN" sz="2800" b="1" dirty="0"/>
              <a:t>It appeared likely that the retrovirus had acquired the gene from the host cell as some kind of genetic exchange event and then had produced a mutant form of the protein that could compromise the function of the normal protein when the virus infected another animal</a:t>
            </a:r>
            <a:endParaRPr lang="en-US" altLang="zh-CN" sz="2800" b="1" dirty="0"/>
          </a:p>
          <a:p>
            <a:pPr lvl="2" eaLnBrk="1" hangingPunct="1">
              <a:buClr>
                <a:schemeClr val="accent2"/>
              </a:buClr>
            </a:pPr>
            <a:endParaRPr lang="en-US" altLang="zh-CN" sz="2800" dirty="0"/>
          </a:p>
          <a:p>
            <a:pPr lvl="2" eaLnBrk="1" hangingPunct="1">
              <a:buClr>
                <a:schemeClr val="accent2"/>
              </a:buClr>
            </a:pPr>
            <a:endParaRPr lang="en-US" altLang="zh-CN" sz="2800" dirty="0"/>
          </a:p>
          <a:p>
            <a:pPr eaLnBrk="1" hangingPunct="1"/>
            <a:endParaRPr lang="en-US" altLang="zh-CN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矩形 2"/>
          <p:cNvSpPr/>
          <p:nvPr/>
        </p:nvSpPr>
        <p:spPr>
          <a:xfrm>
            <a:off x="928688" y="0"/>
            <a:ext cx="7286625" cy="655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  <a:p>
            <a:r>
              <a:rPr lang="en-US" altLang="zh-CN" sz="6000" b="1" dirty="0">
                <a:latin typeface="Times New Roman" panose="02020603050405020304" pitchFamily="18" charset="0"/>
              </a:rPr>
              <a:t>Local BLAST</a:t>
            </a:r>
            <a:endParaRPr lang="en-US" altLang="zh-CN" sz="6000" b="1" dirty="0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On Windows PC</a:t>
            </a:r>
            <a:r>
              <a:rPr lang="zh-CN" altLang="en-US" sz="3200" dirty="0">
                <a:latin typeface="Times New Roman" panose="02020603050405020304" pitchFamily="18" charset="0"/>
              </a:rPr>
              <a:t>：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(1) Download from NCBI and install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(2) Configuration: using the ncbi.ini file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[NCBI]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Data="C:\path\data\“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(3) Create or format</a:t>
            </a:r>
            <a:r>
              <a:rPr lang="zh-C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</a:rPr>
              <a:t>your databases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b="1" dirty="0">
                <a:solidFill>
                  <a:srgbClr val="00B050"/>
                </a:solidFill>
              </a:rPr>
              <a:t>3.3.3 Assessing the significance of sequence alignments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2286000" y="2571750"/>
          <a:ext cx="4257675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" imgW="3419475" imgH="2743200" progId="Paint.Picture">
                  <p:embed/>
                </p:oleObj>
              </mc:Choice>
              <mc:Fallback>
                <p:oleObj name="" r:id="rId1" imgW="3419475" imgH="2743200" progId="Paint.Picture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0" y="2571750"/>
                        <a:ext cx="4257675" cy="3414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1027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Gumbel Extreme Value Distribution</a:t>
            </a:r>
            <a:r>
              <a:rPr lang="en-US" altLang="zh-CN" dirty="0"/>
              <a:t> : distribution of scores expected by aligning two random sequences of the same length and composition follow a distribution called the extreme value distribution (Gumbel EJ, 1962).</a:t>
            </a:r>
            <a:endParaRPr lang="en-US" altLang="zh-C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graphicFrame>
        <p:nvGraphicFramePr>
          <p:cNvPr id="34820" name="Object 0"/>
          <p:cNvGraphicFramePr>
            <a:graphicFrameLocks noChangeAspect="1"/>
          </p:cNvGraphicFramePr>
          <p:nvPr/>
        </p:nvGraphicFramePr>
        <p:xfrm>
          <a:off x="0" y="-12700"/>
          <a:ext cx="9144000" cy="681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5810250" imgH="4686300" progId="Paint.Picture">
                  <p:embed/>
                </p:oleObj>
              </mc:Choice>
              <mc:Fallback>
                <p:oleObj name="" r:id="rId1" imgW="5810250" imgH="468630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-12700"/>
                        <a:ext cx="9144000" cy="681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1928813" y="1500188"/>
          <a:ext cx="7143750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4562475" imgH="3200400" progId="Paint.Picture">
                  <p:embed/>
                </p:oleObj>
              </mc:Choice>
              <mc:Fallback>
                <p:oleObj name="" r:id="rId1" imgW="4562475" imgH="3200400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28813" y="1500188"/>
                        <a:ext cx="7143750" cy="5357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0"/>
          <p:cNvGraphicFramePr>
            <a:graphicFrameLocks noChangeAspect="1"/>
          </p:cNvGraphicFramePr>
          <p:nvPr/>
        </p:nvGraphicFramePr>
        <p:xfrm>
          <a:off x="0" y="0"/>
          <a:ext cx="380365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4076700" imgH="4133850" progId="Paint.Picture">
                  <p:embed/>
                </p:oleObj>
              </mc:Choice>
              <mc:Fallback>
                <p:oleObj name="" r:id="rId3" imgW="4076700" imgH="4133850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803650" cy="3857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Box 3"/>
          <p:cNvSpPr txBox="1"/>
          <p:nvPr/>
        </p:nvSpPr>
        <p:spPr>
          <a:xfrm>
            <a:off x="4286250" y="214313"/>
            <a:ext cx="4714875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</a:rPr>
              <a:t>Gaussian and extreme value density functions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The extreme value distribution </a:t>
            </a:r>
            <a:endParaRPr lang="en-US" altLang="zh-CN" dirty="0"/>
          </a:p>
        </p:txBody>
      </p:sp>
      <p:graphicFrame>
        <p:nvGraphicFramePr>
          <p:cNvPr id="36867" name="Object 0"/>
          <p:cNvGraphicFramePr>
            <a:graphicFrameLocks noChangeAspect="1"/>
          </p:cNvGraphicFramePr>
          <p:nvPr>
            <p:ph idx="1"/>
          </p:nvPr>
        </p:nvGraphicFramePr>
        <p:xfrm>
          <a:off x="1371600" y="2362200"/>
          <a:ext cx="6324600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1168400" imgH="241300" progId="Equation.3">
                  <p:embed/>
                </p:oleObj>
              </mc:Choice>
              <mc:Fallback>
                <p:oleObj name="" r:id="rId1" imgW="1168400" imgH="241300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1371600" y="2362200"/>
                        <a:ext cx="6324600" cy="1306513"/>
                      </a:xfrm>
                      <a:prstGeom prst="rect">
                        <a:avLst/>
                      </a:prstGeom>
                      <a:solidFill>
                        <a:srgbClr val="FFFF99">
                          <a:alpha val="100000"/>
                        </a:srgb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5"/>
          <p:cNvSpPr/>
          <p:nvPr/>
        </p:nvSpPr>
        <p:spPr>
          <a:xfrm>
            <a:off x="3767138" y="33004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36869" name="Object 1"/>
          <p:cNvGraphicFramePr>
            <a:graphicFrameLocks noChangeAspect="1"/>
          </p:cNvGraphicFramePr>
          <p:nvPr/>
        </p:nvGraphicFramePr>
        <p:xfrm>
          <a:off x="1371600" y="5334000"/>
          <a:ext cx="60198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1612900" imgH="254000" progId="Equation.3">
                  <p:embed/>
                </p:oleObj>
              </mc:Choice>
              <mc:Fallback>
                <p:oleObj name="" r:id="rId3" imgW="1612900" imgH="2540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5334000"/>
                        <a:ext cx="6019800" cy="962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6"/>
          <p:cNvSpPr txBox="1"/>
          <p:nvPr/>
        </p:nvSpPr>
        <p:spPr>
          <a:xfrm>
            <a:off x="685800" y="4343400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The normal distribution 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534400" cy="18288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2800" dirty="0"/>
              <a:t>The probability that score </a:t>
            </a:r>
            <a:r>
              <a:rPr lang="en-US" altLang="zh-CN" sz="2800" i="1" dirty="0"/>
              <a:t>S</a:t>
            </a:r>
            <a:r>
              <a:rPr lang="en-US" altLang="zh-CN" sz="2800" dirty="0"/>
              <a:t> will be less than value </a:t>
            </a:r>
            <a:r>
              <a:rPr lang="en-US" altLang="zh-CN" sz="2800" i="1" dirty="0"/>
              <a:t>x</a:t>
            </a:r>
            <a:r>
              <a:rPr lang="en-US" altLang="zh-CN" sz="2800" dirty="0"/>
              <a:t>, </a:t>
            </a:r>
            <a:br>
              <a:rPr lang="en-US" altLang="zh-CN" sz="2800" dirty="0"/>
            </a:br>
            <a:r>
              <a:rPr lang="en-US" altLang="zh-CN" sz="2800" i="1" dirty="0"/>
              <a:t>P</a:t>
            </a:r>
            <a:r>
              <a:rPr lang="en-US" altLang="zh-CN" sz="2800" dirty="0"/>
              <a:t> (</a:t>
            </a:r>
            <a:r>
              <a:rPr lang="en-US" altLang="zh-CN" sz="2800" i="1" dirty="0"/>
              <a:t> S</a:t>
            </a:r>
            <a:r>
              <a:rPr lang="en-US" altLang="zh-CN" sz="2800" dirty="0"/>
              <a:t> &lt;</a:t>
            </a:r>
            <a:r>
              <a:rPr lang="en-US" altLang="zh-CN" sz="2800" i="1" dirty="0"/>
              <a:t>x</a:t>
            </a:r>
            <a:r>
              <a:rPr lang="en-US" altLang="zh-CN" sz="2800" dirty="0"/>
              <a:t> ), is obtained by calculating the area under curve  from -     to </a:t>
            </a:r>
            <a:r>
              <a:rPr lang="en-US" altLang="zh-CN" sz="2800" i="1" dirty="0"/>
              <a:t>x</a:t>
            </a:r>
            <a:r>
              <a:rPr lang="en-US" altLang="zh-CN" sz="2800" dirty="0"/>
              <a:t> </a:t>
            </a:r>
            <a:br>
              <a:rPr lang="en-US" altLang="zh-CN" sz="2800" dirty="0"/>
            </a:br>
            <a:endParaRPr lang="en-US" altLang="zh-CN" sz="2800" dirty="0"/>
          </a:p>
        </p:txBody>
      </p:sp>
      <p:sp>
        <p:nvSpPr>
          <p:cNvPr id="37891" name="Rectangle 5"/>
          <p:cNvSpPr/>
          <p:nvPr/>
        </p:nvSpPr>
        <p:spPr>
          <a:xfrm>
            <a:off x="3890963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7892" name="Rectangle 7"/>
          <p:cNvSpPr/>
          <p:nvPr/>
        </p:nvSpPr>
        <p:spPr>
          <a:xfrm>
            <a:off x="3890963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37893" name="Object 6"/>
          <p:cNvGraphicFramePr>
            <a:graphicFrameLocks noChangeAspect="1"/>
          </p:cNvGraphicFramePr>
          <p:nvPr/>
        </p:nvGraphicFramePr>
        <p:xfrm>
          <a:off x="1676400" y="2133600"/>
          <a:ext cx="52530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1358900" imgH="228600" progId="Equation.3">
                  <p:embed/>
                </p:oleObj>
              </mc:Choice>
              <mc:Fallback>
                <p:oleObj name="" r:id="rId1" imgW="1358900" imgH="2286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76400" y="2133600"/>
                        <a:ext cx="5253038" cy="881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9"/>
          <p:cNvSpPr/>
          <p:nvPr/>
        </p:nvSpPr>
        <p:spPr>
          <a:xfrm>
            <a:off x="4438650" y="3367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7895" name="Rectangle 10"/>
          <p:cNvSpPr/>
          <p:nvPr/>
        </p:nvSpPr>
        <p:spPr>
          <a:xfrm>
            <a:off x="1600200" y="1524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∞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7896" name="Rectangle 12"/>
          <p:cNvSpPr/>
          <p:nvPr/>
        </p:nvSpPr>
        <p:spPr>
          <a:xfrm>
            <a:off x="379095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37897" name="Object 11"/>
          <p:cNvGraphicFramePr>
            <a:graphicFrameLocks noChangeAspect="1"/>
          </p:cNvGraphicFramePr>
          <p:nvPr/>
        </p:nvGraphicFramePr>
        <p:xfrm>
          <a:off x="1676400" y="3352800"/>
          <a:ext cx="52578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3" imgW="1562100" imgH="228600" progId="Equation.3">
                  <p:embed/>
                </p:oleObj>
              </mc:Choice>
              <mc:Fallback>
                <p:oleObj name="" r:id="rId3" imgW="1562100" imgH="228600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3352800"/>
                        <a:ext cx="5257800" cy="769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Rectangle 14"/>
          <p:cNvSpPr/>
          <p:nvPr/>
        </p:nvSpPr>
        <p:spPr>
          <a:xfrm>
            <a:off x="3605213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7899" name="Rectangle 16"/>
          <p:cNvSpPr/>
          <p:nvPr/>
        </p:nvSpPr>
        <p:spPr>
          <a:xfrm>
            <a:off x="4110038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7900" name="AutoShape 20"/>
          <p:cNvSpPr/>
          <p:nvPr/>
        </p:nvSpPr>
        <p:spPr>
          <a:xfrm>
            <a:off x="1066800" y="2438400"/>
            <a:ext cx="457200" cy="1371600"/>
          </a:xfrm>
          <a:prstGeom prst="curvedRight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7901" name="Rectangle 22"/>
          <p:cNvSpPr/>
          <p:nvPr/>
        </p:nvSpPr>
        <p:spPr>
          <a:xfrm>
            <a:off x="3938588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7902" name="Rectangle 26"/>
          <p:cNvSpPr/>
          <p:nvPr/>
        </p:nvSpPr>
        <p:spPr>
          <a:xfrm>
            <a:off x="3938588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7903" name="Rectangle 28"/>
          <p:cNvSpPr/>
          <p:nvPr/>
        </p:nvSpPr>
        <p:spPr>
          <a:xfrm>
            <a:off x="392430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37904" name="Object 27"/>
          <p:cNvGraphicFramePr>
            <a:graphicFrameLocks noChangeAspect="1"/>
          </p:cNvGraphicFramePr>
          <p:nvPr/>
        </p:nvGraphicFramePr>
        <p:xfrm>
          <a:off x="3733800" y="4419600"/>
          <a:ext cx="327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5" imgW="1295400" imgH="228600" progId="Equation.3">
                  <p:embed/>
                </p:oleObj>
              </mc:Choice>
              <mc:Fallback>
                <p:oleObj name="" r:id="rId5" imgW="1295400" imgH="228600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4419600"/>
                        <a:ext cx="3276600" cy="685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Text Box 29"/>
          <p:cNvSpPr txBox="1"/>
          <p:nvPr/>
        </p:nvSpPr>
        <p:spPr>
          <a:xfrm>
            <a:off x="669925" y="5680075"/>
            <a:ext cx="78644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FF3300"/>
                </a:solidFill>
                <a:latin typeface="Times-Bold" charset="0"/>
              </a:rPr>
              <a:t>P-value</a:t>
            </a:r>
            <a:r>
              <a:rPr lang="en-US" altLang="zh-CN" b="1" dirty="0">
                <a:latin typeface="Times-Bold" charset="0"/>
              </a:rPr>
              <a:t>: probability that there is at least one random MSP having score </a:t>
            </a:r>
            <a:r>
              <a:rPr lang="en-US" altLang="zh-CN" b="1" i="1" dirty="0">
                <a:latin typeface="Times-Bold" charset="0"/>
              </a:rPr>
              <a:t>S</a:t>
            </a:r>
            <a:r>
              <a:rPr lang="en-US" altLang="zh-CN" b="1" dirty="0">
                <a:latin typeface="Times-Bold" charset="0"/>
              </a:rPr>
              <a:t> or greater</a:t>
            </a:r>
            <a:endParaRPr lang="en-US" altLang="zh-CN" dirty="0">
              <a:latin typeface="Times-Bold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zh-CN" sz="3600" dirty="0"/>
            </a:br>
            <a:r>
              <a:rPr lang="en-US" altLang="zh-CN" sz="3600" dirty="0"/>
              <a:t>E-value: the number of HSPs having score </a:t>
            </a:r>
            <a:r>
              <a:rPr lang="en-US" altLang="zh-CN" sz="3600" i="1" dirty="0"/>
              <a:t>S</a:t>
            </a:r>
            <a:r>
              <a:rPr lang="en-US" altLang="zh-CN" sz="3600" dirty="0"/>
              <a:t> (or higher) expected to occur only by chance </a:t>
            </a:r>
            <a:endParaRPr lang="en-US" altLang="zh-CN" sz="3600" dirty="0"/>
          </a:p>
        </p:txBody>
      </p:sp>
      <p:graphicFrame>
        <p:nvGraphicFramePr>
          <p:cNvPr id="38915" name="Object 0"/>
          <p:cNvGraphicFramePr>
            <a:graphicFrameLocks noChangeAspect="1"/>
          </p:cNvGraphicFramePr>
          <p:nvPr>
            <p:ph idx="1"/>
          </p:nvPr>
        </p:nvGraphicFramePr>
        <p:xfrm>
          <a:off x="2514600" y="3124200"/>
          <a:ext cx="26670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825500" imgH="203200" progId="Equation.3">
                  <p:embed/>
                </p:oleObj>
              </mc:Choice>
              <mc:Fallback>
                <p:oleObj name="" r:id="rId1" imgW="825500" imgH="203200" progId="Equation.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2514600" y="3124200"/>
                        <a:ext cx="2667000" cy="655638"/>
                      </a:xfrm>
                      <a:prstGeom prst="rect">
                        <a:avLst/>
                      </a:prstGeom>
                      <a:solidFill>
                        <a:srgbClr val="FFFF99">
                          <a:alpha val="100000"/>
                        </a:srgb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1"/>
          <p:cNvGraphicFramePr>
            <a:graphicFrameLocks noChangeAspect="1"/>
          </p:cNvGraphicFramePr>
          <p:nvPr/>
        </p:nvGraphicFramePr>
        <p:xfrm>
          <a:off x="1905000" y="4495800"/>
          <a:ext cx="39624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3" imgW="1269365" imgH="203200" progId="Equation.3">
                  <p:embed/>
                </p:oleObj>
              </mc:Choice>
              <mc:Fallback>
                <p:oleObj name="" r:id="rId3" imgW="1269365" imgH="203200" progId="Equation.3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4495800"/>
                        <a:ext cx="3962400" cy="631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AutoShape 8"/>
          <p:cNvSpPr/>
          <p:nvPr/>
        </p:nvSpPr>
        <p:spPr>
          <a:xfrm>
            <a:off x="1143000" y="3352800"/>
            <a:ext cx="533400" cy="1524000"/>
          </a:xfrm>
          <a:prstGeom prst="curvedRightArrow">
            <a:avLst>
              <a:gd name="adj1" fmla="val 57142"/>
              <a:gd name="adj2" fmla="val 114285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8918" name="Rectangle 10"/>
          <p:cNvSpPr/>
          <p:nvPr/>
        </p:nvSpPr>
        <p:spPr>
          <a:xfrm>
            <a:off x="914400" y="2460625"/>
            <a:ext cx="54117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E-value is given by the formula:</a:t>
            </a:r>
            <a:endParaRPr lang="en-US" altLang="zh-CN" sz="32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8919" name="Object 2"/>
          <p:cNvGraphicFramePr>
            <a:graphicFrameLocks noChangeAspect="1"/>
          </p:cNvGraphicFramePr>
          <p:nvPr/>
        </p:nvGraphicFramePr>
        <p:xfrm>
          <a:off x="2514600" y="5791200"/>
          <a:ext cx="27305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5" imgW="850265" imgH="203200" progId="Equation.3">
                  <p:embed/>
                </p:oleObj>
              </mc:Choice>
              <mc:Fallback>
                <p:oleObj name="" r:id="rId5" imgW="850265" imgH="203200" progId="Equation.3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5791200"/>
                        <a:ext cx="2730500" cy="641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3"/>
          <p:cNvGraphicFramePr>
            <a:graphicFrameLocks noChangeAspect="1"/>
          </p:cNvGraphicFramePr>
          <p:nvPr/>
        </p:nvGraphicFramePr>
        <p:xfrm>
          <a:off x="5410200" y="5867400"/>
          <a:ext cx="3352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7" imgW="1905000" imgH="228600" progId="Equation.3">
                  <p:embed/>
                </p:oleObj>
              </mc:Choice>
              <mc:Fallback>
                <p:oleObj name="" r:id="rId7" imgW="1905000" imgH="228600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0200" y="5867400"/>
                        <a:ext cx="3352800" cy="403225"/>
                      </a:xfrm>
                      <a:prstGeom prst="rect">
                        <a:avLst/>
                      </a:prstGeom>
                      <a:solidFill>
                        <a:srgbClr val="3366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dirty="0"/>
              <a:t>The Gumbel extreme value distribution</a:t>
            </a:r>
            <a:endParaRPr lang="en-US" altLang="zh-CN" sz="3200" dirty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33528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/>
              <a:t>P(s</a:t>
            </a:r>
            <a:r>
              <a:rPr lang="en-US" altLang="zh-CN" sz="2800" dirty="0">
                <a:ea typeface="Arial Unicode MS" panose="020B0604020202020204" pitchFamily="34" charset="-122"/>
              </a:rPr>
              <a:t>≧x)=</a:t>
            </a:r>
            <a:endParaRPr lang="en-US" altLang="zh-CN" sz="2800" dirty="0">
              <a:ea typeface="Arial Unicode MS" panose="020B0604020202020204" pitchFamily="3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>
                <a:ea typeface="Arial Unicode MS" panose="020B0604020202020204" pitchFamily="34" charset="-122"/>
              </a:rPr>
              <a:t>1-exp[-e</a:t>
            </a:r>
            <a:r>
              <a:rPr lang="en-US" altLang="zh-CN" sz="2800" baseline="30000" dirty="0">
                <a:ea typeface="Arial Unicode MS" panose="020B0604020202020204" pitchFamily="34" charset="-122"/>
              </a:rPr>
              <a:t>-</a:t>
            </a:r>
            <a:r>
              <a:rPr lang="en-US" altLang="zh-CN" sz="2800" baseline="30000" dirty="0">
                <a:cs typeface="Tahoma" panose="020B0604030504040204" pitchFamily="34" charset="0"/>
              </a:rPr>
              <a:t>λ(x-μ)</a:t>
            </a:r>
            <a:r>
              <a:rPr lang="en-US" altLang="zh-CN" sz="2800" dirty="0">
                <a:cs typeface="Tahoma" panose="020B0604030504040204" pitchFamily="34" charset="0"/>
              </a:rPr>
              <a:t>]</a:t>
            </a:r>
            <a:endParaRPr lang="en-US" altLang="zh-CN" sz="2800" dirty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zh-CN" sz="2800" dirty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i="1" dirty="0">
                <a:cs typeface="Tahoma" panose="020B0604030504040204" pitchFamily="34" charset="0"/>
              </a:rPr>
              <a:t>λ </a:t>
            </a:r>
            <a:r>
              <a:rPr lang="en-US" altLang="zh-CN" sz="2800" dirty="0">
                <a:cs typeface="Tahoma" panose="020B0604030504040204" pitchFamily="34" charset="0"/>
              </a:rPr>
              <a:t>=</a:t>
            </a:r>
            <a:endParaRPr lang="en-US" altLang="zh-CN" sz="2800" dirty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i="1" dirty="0">
                <a:cs typeface="Tahoma" panose="020B0604030504040204" pitchFamily="34" charset="0"/>
              </a:rPr>
              <a:t>μ </a:t>
            </a:r>
            <a:r>
              <a:rPr lang="en-US" altLang="zh-CN" sz="2800" dirty="0">
                <a:cs typeface="Tahoma" panose="020B0604030504040204" pitchFamily="34" charset="0"/>
              </a:rPr>
              <a:t>=</a:t>
            </a:r>
            <a:endParaRPr lang="en-US" altLang="zh-CN" sz="2800" dirty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>
                <a:cs typeface="Tahoma" panose="020B0604030504040204" pitchFamily="34" charset="0"/>
              </a:rPr>
              <a:t>   =</a:t>
            </a:r>
            <a:r>
              <a:rPr lang="en-US" altLang="zh-CN" sz="2400" dirty="0">
                <a:cs typeface="Tahoma" panose="020B0604030504040204" pitchFamily="34" charset="0"/>
              </a:rPr>
              <a:t>(ln</a:t>
            </a:r>
            <a:r>
              <a:rPr lang="en-US" altLang="zh-CN" sz="2400" i="1" dirty="0">
                <a:cs typeface="Tahoma" panose="020B0604030504040204" pitchFamily="34" charset="0"/>
              </a:rPr>
              <a:t>Kmn</a:t>
            </a:r>
            <a:r>
              <a:rPr lang="en-US" altLang="zh-CN" sz="2400" dirty="0">
                <a:cs typeface="Tahoma" panose="020B0604030504040204" pitchFamily="34" charset="0"/>
              </a:rPr>
              <a:t>)/</a:t>
            </a:r>
            <a:r>
              <a:rPr lang="en-US" altLang="zh-CN" sz="2400" i="1" dirty="0">
                <a:cs typeface="Tahoma" panose="020B0604030504040204" pitchFamily="34" charset="0"/>
              </a:rPr>
              <a:t>λ</a:t>
            </a:r>
            <a:endParaRPr lang="en-US" altLang="zh-CN" sz="2400" i="1" dirty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zh-CN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/>
              <a:t>P(s</a:t>
            </a:r>
            <a:r>
              <a:rPr lang="en-US" altLang="zh-CN" sz="2800" dirty="0">
                <a:ea typeface="Arial Unicode MS" panose="020B0604020202020204" pitchFamily="34" charset="-122"/>
              </a:rPr>
              <a:t>≧x)=</a:t>
            </a:r>
            <a:endParaRPr lang="en-US" altLang="zh-CN" sz="2400" i="1" dirty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400" i="1" dirty="0">
                <a:cs typeface="Tahoma" panose="020B0604030504040204" pitchFamily="34" charset="0"/>
              </a:rPr>
              <a:t>          ≈Kmne</a:t>
            </a:r>
            <a:r>
              <a:rPr lang="en-US" altLang="zh-CN" sz="2400" i="1" baseline="30000" dirty="0">
                <a:cs typeface="Tahoma" panose="020B0604030504040204" pitchFamily="34" charset="0"/>
              </a:rPr>
              <a:t>-λs</a:t>
            </a:r>
            <a:endParaRPr lang="en-US" altLang="zh-CN" sz="2400" i="1" baseline="30000" dirty="0">
              <a:ea typeface="Tahoma" panose="020B060403050404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572000" y="1981200"/>
          <a:ext cx="42830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4076700" imgH="4133850" progId="Paint.Picture">
                  <p:embed/>
                </p:oleObj>
              </mc:Choice>
              <mc:Fallback>
                <p:oleObj name="" r:id="rId1" imgW="4076700" imgH="4133850" progId="Paint.Picture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0" y="1981200"/>
                        <a:ext cx="4283075" cy="43434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0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600200" y="3276600"/>
          <a:ext cx="28956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3" imgW="1346200" imgH="482600" progId="Equation.3">
                  <p:embed/>
                </p:oleObj>
              </mc:Choice>
              <mc:Fallback>
                <p:oleObj name="" r:id="rId3" imgW="1346200" imgH="482600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3276600"/>
                        <a:ext cx="2895600" cy="1036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5" imgW="114300" imgH="215900" progId="Equation.3">
                  <p:embed/>
                </p:oleObj>
              </mc:Choice>
              <mc:Fallback>
                <p:oleObj name="" r:id="rId5" imgW="114300" imgH="2159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133600" y="5181600"/>
          <a:ext cx="1676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7" imgW="635000" imgH="228600" progId="Equation.3">
                  <p:embed/>
                </p:oleObj>
              </mc:Choice>
              <mc:Fallback>
                <p:oleObj name="" r:id="rId7" imgW="635000" imgH="2286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5181600"/>
                        <a:ext cx="1676400" cy="60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762000" y="6248400"/>
          <a:ext cx="3352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9" imgW="1905000" imgH="228600" progId="Equation.3">
                  <p:embed/>
                </p:oleObj>
              </mc:Choice>
              <mc:Fallback>
                <p:oleObj name="" r:id="rId9" imgW="1905000" imgH="228600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" y="6248400"/>
                        <a:ext cx="3352800" cy="403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62" name="Object 0"/>
          <p:cNvGraphicFramePr>
            <a:graphicFrameLocks noChangeAspect="1"/>
          </p:cNvGraphicFramePr>
          <p:nvPr>
            <p:ph idx="1"/>
          </p:nvPr>
        </p:nvGraphicFramePr>
        <p:xfrm>
          <a:off x="762000" y="1524000"/>
          <a:ext cx="7772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1905000" imgH="228600" progId="Equation.3">
                  <p:embed/>
                </p:oleObj>
              </mc:Choice>
              <mc:Fallback>
                <p:oleObj name="" r:id="rId1" imgW="1905000" imgH="228600" progId="Equation.3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762000" y="1524000"/>
                        <a:ext cx="7772400" cy="93345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100000"/>
                        </a:srgb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1"/>
          <p:cNvGraphicFramePr>
            <a:graphicFrameLocks noChangeAspect="1"/>
          </p:cNvGraphicFramePr>
          <p:nvPr/>
        </p:nvGraphicFramePr>
        <p:xfrm>
          <a:off x="2743200" y="3276600"/>
          <a:ext cx="274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3" imgW="914400" imgH="228600" progId="Equation.3">
                  <p:embed/>
                </p:oleObj>
              </mc:Choice>
              <mc:Fallback>
                <p:oleObj name="" r:id="rId3" imgW="914400" imgH="228600" progId="Equation.3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276600"/>
                        <a:ext cx="2743200" cy="685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2362200" y="4419600"/>
          <a:ext cx="3733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5" imgW="1270000" imgH="228600" progId="Equation.3">
                  <p:embed/>
                </p:oleObj>
              </mc:Choice>
              <mc:Fallback>
                <p:oleObj name="" r:id="rId5" imgW="1270000" imgH="228600" progId="Equation.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4419600"/>
                        <a:ext cx="3733800" cy="660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AutoShape 7"/>
          <p:cNvSpPr/>
          <p:nvPr/>
        </p:nvSpPr>
        <p:spPr>
          <a:xfrm>
            <a:off x="1600200" y="3352800"/>
            <a:ext cx="533400" cy="1524000"/>
          </a:xfrm>
          <a:prstGeom prst="curvedRightArrow">
            <a:avLst>
              <a:gd name="adj1" fmla="val 57142"/>
              <a:gd name="adj2" fmla="val 114285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40966" name="Object 3"/>
          <p:cNvGraphicFramePr>
            <a:graphicFrameLocks noChangeAspect="1"/>
          </p:cNvGraphicFramePr>
          <p:nvPr/>
        </p:nvGraphicFramePr>
        <p:xfrm>
          <a:off x="2971800" y="5486400"/>
          <a:ext cx="2501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7" imgW="850265" imgH="203200" progId="Equation.3">
                  <p:embed/>
                </p:oleObj>
              </mc:Choice>
              <mc:Fallback>
                <p:oleObj name="" r:id="rId7" imgW="850265" imgH="203200" progId="Equation.3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5486400"/>
                        <a:ext cx="2501900" cy="587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071563" y="0"/>
          <a:ext cx="7058025" cy="671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267325" imgH="5010150" progId="Paint.Picture">
                  <p:embed/>
                </p:oleObj>
              </mc:Choice>
              <mc:Fallback>
                <p:oleObj name="" r:id="rId1" imgW="5267325" imgH="501015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1563" y="0"/>
                        <a:ext cx="7058025" cy="671512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66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内容占位符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By normalizing a raw score using the formula</a:t>
            </a:r>
            <a:endParaRPr lang="en-US" altLang="zh-CN" dirty="0"/>
          </a:p>
        </p:txBody>
      </p:sp>
      <p:sp>
        <p:nvSpPr>
          <p:cNvPr id="41987" name="Rectangle 5"/>
          <p:cNvSpPr/>
          <p:nvPr/>
        </p:nvSpPr>
        <p:spPr>
          <a:xfrm>
            <a:off x="4043363" y="33385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41988" name="Object 0"/>
          <p:cNvGraphicFramePr>
            <a:graphicFrameLocks noChangeAspect="1"/>
          </p:cNvGraphicFramePr>
          <p:nvPr/>
        </p:nvGraphicFramePr>
        <p:xfrm>
          <a:off x="2286000" y="3352800"/>
          <a:ext cx="43386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053465" imgH="177800" progId="Equation.3">
                  <p:embed/>
                </p:oleObj>
              </mc:Choice>
              <mc:Fallback>
                <p:oleObj name="" r:id="rId1" imgW="1053465" imgH="1778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0" y="3352800"/>
                        <a:ext cx="4338638" cy="742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br>
              <a:rPr lang="en-US" altLang="zh-CN" dirty="0">
                <a:solidFill>
                  <a:schemeClr val="tx1"/>
                </a:solidFill>
              </a:rPr>
            </a:br>
            <a:r>
              <a:rPr lang="en-US" altLang="zh-CN" dirty="0">
                <a:solidFill>
                  <a:schemeClr val="tx1"/>
                </a:solidFill>
              </a:rPr>
              <a:t>BLAST</a:t>
            </a:r>
            <a:br>
              <a:rPr lang="en-US" altLang="zh-CN" dirty="0">
                <a:solidFill>
                  <a:schemeClr val="tx1"/>
                </a:solidFill>
              </a:rPr>
            </a:br>
            <a:r>
              <a:rPr lang="zh-CN" altLang="zh-CN" dirty="0">
                <a:solidFill>
                  <a:schemeClr val="tx1"/>
                </a:solidFill>
              </a:rPr>
              <a:t>Karlin-Altschul statistics </a:t>
            </a:r>
            <a:br>
              <a:rPr lang="zh-CN" altLang="zh-CN" dirty="0">
                <a:solidFill>
                  <a:schemeClr val="tx1"/>
                </a:solidFill>
              </a:rPr>
            </a:b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524000" y="2514600"/>
          <a:ext cx="6096000" cy="18288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Karlin-Altschul statistics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Params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Ungapped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Gapped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Lambda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1.33271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0.620991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1.12409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en-US" altLang="zh-CN" dirty="0"/>
              <a:t>About H parameter</a:t>
            </a:r>
            <a:endParaRPr lang="zh-CN" altLang="en-US" dirty="0"/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r>
              <a:rPr lang="en-US" altLang="zh-CN" dirty="0"/>
              <a:t>SEE ppt PDF file (Blast-informationContent-2011)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</a:rPr>
              <a:t>BLAST</a:t>
            </a:r>
            <a:r>
              <a:rPr kumimoji="1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高级技巧</a:t>
            </a:r>
            <a:endParaRPr kumimoji="1" lang="zh-CN" alt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9155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8" y="0"/>
            <a:ext cx="84089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75463" y="5949950"/>
            <a:ext cx="16224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kern="1200" cap="none" spc="0" normalizeH="0" baseline="0" noProof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2014-12-02</a:t>
            </a:r>
            <a:endParaRPr kumimoji="1" lang="zh-CN" altLang="en-US" kern="1200" cap="none" spc="0" normalizeH="0" baseline="0" noProof="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88913"/>
            <a:ext cx="3355975" cy="273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3284538"/>
            <a:ext cx="8785225" cy="29845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1204" name="直接箭头连接符 3"/>
          <p:cNvCxnSpPr/>
          <p:nvPr/>
        </p:nvCxnSpPr>
        <p:spPr>
          <a:xfrm>
            <a:off x="1692275" y="1557338"/>
            <a:ext cx="1943100" cy="1655762"/>
          </a:xfrm>
          <a:prstGeom prst="straightConnector1">
            <a:avLst/>
          </a:prstGeom>
          <a:ln w="28575" cap="flat" cmpd="sng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51205" name="矩形 4"/>
          <p:cNvSpPr/>
          <p:nvPr/>
        </p:nvSpPr>
        <p:spPr>
          <a:xfrm>
            <a:off x="323850" y="1076325"/>
            <a:ext cx="1295400" cy="4937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557338"/>
            <a:ext cx="9091613" cy="439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TextBox 1"/>
          <p:cNvSpPr txBox="1"/>
          <p:nvPr/>
        </p:nvSpPr>
        <p:spPr>
          <a:xfrm>
            <a:off x="1847850" y="692150"/>
            <a:ext cx="4379913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Protein sequence BLAST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kumimoji="1" lang="en-US" altLang="zh-CN" sz="4000" b="1" dirty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Beyond sequences: database searching using scoring matrices, profiles and PSSMs</a:t>
            </a:r>
            <a:endParaRPr kumimoji="1" lang="en-US" altLang="zh-CN" sz="4000" b="1" dirty="0">
              <a:solidFill>
                <a:srgbClr val="FFCC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305800" cy="4648200"/>
          </a:xfrm>
        </p:spPr>
        <p:txBody>
          <a:bodyPr vert="horz" wrap="square" lIns="91440" tIns="45720" rIns="91440" bIns="45720" anchor="t" anchorCtr="0"/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10000"/>
              <a:buFontTx/>
              <a:buChar char="•"/>
            </a:pPr>
            <a:r>
              <a:rPr kumimoji="1" lang="en-US" altLang="zh-CN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Previously used a single sequence to search a sequence database to locate similar sequences </a:t>
            </a:r>
            <a:endParaRPr kumimoji="1" lang="en-US" altLang="zh-CN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10000"/>
              <a:buFontTx/>
              <a:buChar char="•"/>
            </a:pPr>
            <a:r>
              <a:rPr kumimoji="1" lang="en-US" altLang="zh-CN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Now interested in searching a database with a representation of a local multiple sequence alignment </a:t>
            </a:r>
            <a:r>
              <a:rPr kumimoji="1"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1" lang="en-US" altLang="zh-CN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 PSSM (no gaps), profile (gaps) or HMM (gaps)</a:t>
            </a:r>
            <a:endParaRPr kumimoji="1" lang="en-US" altLang="zh-CN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10000"/>
              <a:buFontTx/>
              <a:buChar char="•"/>
            </a:pPr>
            <a:r>
              <a:rPr kumimoji="1" lang="en-US" altLang="zh-CN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Can also search a sequence for matches to a database of models in the form of PSSMs, profiles or HMMs (e.g. the Pfam database)</a:t>
            </a:r>
            <a:endParaRPr kumimoji="1" lang="en-US" altLang="zh-CN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10000"/>
              <a:buFontTx/>
              <a:buChar char="•"/>
            </a:pPr>
            <a:endParaRPr kumimoji="1" lang="en-US" altLang="zh-CN" sz="2000" dirty="0">
              <a:latin typeface="Arial" panose="020B0604020202020204" pitchFamily="34" charset="0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10000"/>
              <a:buFontTx/>
              <a:buChar char="•"/>
            </a:pPr>
            <a:r>
              <a:rPr kumimoji="1" lang="en-US" altLang="zh-CN" sz="1800" dirty="0">
                <a:latin typeface="Arial" panose="020B0604020202020204" pitchFamily="34" charset="0"/>
                <a:ea typeface="+mn-ea"/>
                <a:cs typeface="+mn-cs"/>
              </a:rPr>
              <a:t>PSSM: position-specific scoring matrix; HMM: </a:t>
            </a:r>
            <a:r>
              <a:rPr kumimoji="1" lang="en-GB" altLang="zh-CN" sz="1800" dirty="0">
                <a:latin typeface="Arial" panose="020B0604020202020204" pitchFamily="34" charset="0"/>
                <a:ea typeface="+mn-ea"/>
                <a:cs typeface="+mn-cs"/>
              </a:rPr>
              <a:t>Hidden Markov Models</a:t>
            </a:r>
            <a:endParaRPr kumimoji="1" lang="en-US" altLang="zh-CN" sz="1800" dirty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>
                <a:solidFill>
                  <a:srgbClr val="FFCC00"/>
                </a:solidFill>
              </a:rPr>
              <a:t>Searching a database with a PSSM or HMM</a:t>
            </a:r>
            <a:endParaRPr lang="en-US" altLang="zh-CN" sz="3200" b="1" dirty="0">
              <a:solidFill>
                <a:srgbClr val="FFCC00"/>
              </a:solidFill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9144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</a:rPr>
              <a:t>Recall that the PSSM is a matrix of scores with the columns representing positions in a local multiple sequence alignment and the rows the 20 amino acids</a:t>
            </a:r>
            <a:endParaRPr lang="en-US" altLang="zh-CN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dirty="0">
              <a:solidFill>
                <a:schemeClr val="tx2"/>
              </a:solidFill>
            </a:endParaRPr>
          </a:p>
        </p:txBody>
      </p:sp>
      <p:sp>
        <p:nvSpPr>
          <p:cNvPr id="54276" name="Rectangle 4"/>
          <p:cNvSpPr/>
          <p:nvPr/>
        </p:nvSpPr>
        <p:spPr>
          <a:xfrm>
            <a:off x="3124200" y="3048000"/>
            <a:ext cx="1676400" cy="990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4277" name="Line 5"/>
          <p:cNvSpPr/>
          <p:nvPr/>
        </p:nvSpPr>
        <p:spPr>
          <a:xfrm flipV="1">
            <a:off x="2209800" y="2514600"/>
            <a:ext cx="4419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78" name="Line 6"/>
          <p:cNvSpPr/>
          <p:nvPr/>
        </p:nvSpPr>
        <p:spPr>
          <a:xfrm>
            <a:off x="4876800" y="3124200"/>
            <a:ext cx="1143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79" name="Text Box 7"/>
          <p:cNvSpPr txBox="1"/>
          <p:nvPr/>
        </p:nvSpPr>
        <p:spPr>
          <a:xfrm>
            <a:off x="6918325" y="2246313"/>
            <a:ext cx="1174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Database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sequence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280" name="Text Box 8"/>
          <p:cNvSpPr txBox="1"/>
          <p:nvPr/>
        </p:nvSpPr>
        <p:spPr>
          <a:xfrm>
            <a:off x="3048000" y="3276600"/>
            <a:ext cx="17843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dirty="0">
                <a:latin typeface="Arial" panose="020B0604020202020204" pitchFamily="34" charset="0"/>
              </a:rPr>
              <a:t>PSSM or profile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  <p:sp>
        <p:nvSpPr>
          <p:cNvPr id="54281" name="Text Box 9"/>
          <p:cNvSpPr txBox="1"/>
          <p:nvPr/>
        </p:nvSpPr>
        <p:spPr>
          <a:xfrm>
            <a:off x="3124200" y="2590800"/>
            <a:ext cx="2012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1" dirty="0">
                <a:solidFill>
                  <a:schemeClr val="tx2"/>
                </a:solidFill>
                <a:latin typeface="Arial" panose="020B0604020202020204" pitchFamily="34" charset="0"/>
              </a:rPr>
              <a:t>Position 1, 2, 3…</a:t>
            </a:r>
            <a:endParaRPr lang="en-US" altLang="zh-CN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82" name="Text Box 10"/>
          <p:cNvSpPr txBox="1"/>
          <p:nvPr/>
        </p:nvSpPr>
        <p:spPr>
          <a:xfrm>
            <a:off x="2743200" y="3048000"/>
            <a:ext cx="412750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1" dirty="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zh-CN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zh-CN" sz="1800" b="1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endParaRPr lang="en-US" altLang="zh-CN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zh-CN" sz="1800" b="1" dirty="0">
                <a:solidFill>
                  <a:schemeClr val="tx2"/>
                </a:solidFill>
                <a:latin typeface="Arial" panose="020B0604020202020204" pitchFamily="34" charset="0"/>
              </a:rPr>
              <a:t>D</a:t>
            </a:r>
            <a:endParaRPr lang="en-US" altLang="zh-CN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zh-CN" sz="1800" b="1" dirty="0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  <a:endParaRPr lang="en-US" altLang="zh-CN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83" name="Text Box 11"/>
          <p:cNvSpPr txBox="1"/>
          <p:nvPr/>
        </p:nvSpPr>
        <p:spPr>
          <a:xfrm>
            <a:off x="5105400" y="3352800"/>
            <a:ext cx="3524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1" dirty="0">
                <a:solidFill>
                  <a:srgbClr val="FFCC00"/>
                </a:solidFill>
                <a:latin typeface="Arial" panose="020B0604020202020204" pitchFamily="34" charset="0"/>
              </a:rPr>
              <a:t>Is there a high scoring region?</a:t>
            </a:r>
            <a:endParaRPr lang="en-US" altLang="zh-CN" sz="18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54284" name="Text Box 12"/>
          <p:cNvSpPr txBox="1"/>
          <p:nvPr/>
        </p:nvSpPr>
        <p:spPr>
          <a:xfrm>
            <a:off x="304800" y="4267200"/>
            <a:ext cx="8610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  <a:buChar char="•"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</a:rPr>
              <a:t>Similarly, an HMM is a probabilistic model of a multiple sequence alignment.  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85" name="Line 13"/>
          <p:cNvSpPr/>
          <p:nvPr/>
        </p:nvSpPr>
        <p:spPr>
          <a:xfrm flipV="1">
            <a:off x="2209800" y="5334000"/>
            <a:ext cx="4419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6" name="Rectangle 14"/>
          <p:cNvSpPr/>
          <p:nvPr/>
        </p:nvSpPr>
        <p:spPr>
          <a:xfrm>
            <a:off x="3352800" y="5867400"/>
            <a:ext cx="228600" cy="1524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4287" name="Rectangle 15"/>
          <p:cNvSpPr/>
          <p:nvPr/>
        </p:nvSpPr>
        <p:spPr>
          <a:xfrm>
            <a:off x="3810000" y="5867400"/>
            <a:ext cx="228600" cy="1524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4288" name="Rectangle 16"/>
          <p:cNvSpPr/>
          <p:nvPr/>
        </p:nvSpPr>
        <p:spPr>
          <a:xfrm>
            <a:off x="4267200" y="5867400"/>
            <a:ext cx="228600" cy="1524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4289" name="Rectangle 17"/>
          <p:cNvSpPr/>
          <p:nvPr/>
        </p:nvSpPr>
        <p:spPr>
          <a:xfrm rot="2221824">
            <a:off x="3352800" y="5486400"/>
            <a:ext cx="228600" cy="228600"/>
          </a:xfrm>
          <a:prstGeom prst="rect">
            <a:avLst/>
          </a:prstGeom>
          <a:solidFill>
            <a:srgbClr val="E494CB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4290" name="Rectangle 18"/>
          <p:cNvSpPr/>
          <p:nvPr/>
        </p:nvSpPr>
        <p:spPr>
          <a:xfrm rot="2221824">
            <a:off x="3810000" y="5486400"/>
            <a:ext cx="228600" cy="228600"/>
          </a:xfrm>
          <a:prstGeom prst="rect">
            <a:avLst/>
          </a:prstGeom>
          <a:solidFill>
            <a:srgbClr val="E494CB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4291" name="Rectangle 19"/>
          <p:cNvSpPr/>
          <p:nvPr/>
        </p:nvSpPr>
        <p:spPr>
          <a:xfrm rot="2221824">
            <a:off x="4267200" y="5486400"/>
            <a:ext cx="228600" cy="228600"/>
          </a:xfrm>
          <a:prstGeom prst="rect">
            <a:avLst/>
          </a:prstGeom>
          <a:solidFill>
            <a:srgbClr val="E494CB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4292" name="Oval 20"/>
          <p:cNvSpPr/>
          <p:nvPr/>
        </p:nvSpPr>
        <p:spPr>
          <a:xfrm>
            <a:off x="3810000" y="6172200"/>
            <a:ext cx="228600" cy="2286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4293" name="Oval 21"/>
          <p:cNvSpPr/>
          <p:nvPr/>
        </p:nvSpPr>
        <p:spPr>
          <a:xfrm>
            <a:off x="4267200" y="6172200"/>
            <a:ext cx="228600" cy="2286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4294" name="Text Box 22"/>
          <p:cNvSpPr txBox="1"/>
          <p:nvPr/>
        </p:nvSpPr>
        <p:spPr>
          <a:xfrm>
            <a:off x="4632325" y="5751513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1" dirty="0">
                <a:solidFill>
                  <a:srgbClr val="CC0000"/>
                </a:solidFill>
                <a:latin typeface="Arial" panose="020B0604020202020204" pitchFamily="34" charset="0"/>
              </a:rPr>
              <a:t>…</a:t>
            </a:r>
            <a:endParaRPr lang="en-US" altLang="zh-CN" sz="18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54295" name="Line 23"/>
          <p:cNvSpPr/>
          <p:nvPr/>
        </p:nvSpPr>
        <p:spPr>
          <a:xfrm>
            <a:off x="3581400" y="59436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96" name="Line 24"/>
          <p:cNvSpPr/>
          <p:nvPr/>
        </p:nvSpPr>
        <p:spPr>
          <a:xfrm>
            <a:off x="4038600" y="59436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97" name="Line 25"/>
          <p:cNvSpPr/>
          <p:nvPr/>
        </p:nvSpPr>
        <p:spPr>
          <a:xfrm>
            <a:off x="4038600" y="62484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98" name="Line 26"/>
          <p:cNvSpPr/>
          <p:nvPr/>
        </p:nvSpPr>
        <p:spPr>
          <a:xfrm flipV="1">
            <a:off x="3505200" y="5715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99" name="Line 27"/>
          <p:cNvSpPr/>
          <p:nvPr/>
        </p:nvSpPr>
        <p:spPr>
          <a:xfrm flipV="1">
            <a:off x="3962400" y="5715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300" name="Line 28"/>
          <p:cNvSpPr/>
          <p:nvPr/>
        </p:nvSpPr>
        <p:spPr>
          <a:xfrm flipV="1">
            <a:off x="4419600" y="5715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301" name="Line 29"/>
          <p:cNvSpPr/>
          <p:nvPr/>
        </p:nvSpPr>
        <p:spPr>
          <a:xfrm>
            <a:off x="3505200" y="60198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302" name="Line 30"/>
          <p:cNvSpPr/>
          <p:nvPr/>
        </p:nvSpPr>
        <p:spPr>
          <a:xfrm>
            <a:off x="3581400" y="56388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303" name="Line 31"/>
          <p:cNvSpPr/>
          <p:nvPr/>
        </p:nvSpPr>
        <p:spPr>
          <a:xfrm>
            <a:off x="4038600" y="56388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304" name="Line 32"/>
          <p:cNvSpPr/>
          <p:nvPr/>
        </p:nvSpPr>
        <p:spPr>
          <a:xfrm flipV="1">
            <a:off x="4038600" y="6019800"/>
            <a:ext cx="304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305" name="Text Box 33"/>
          <p:cNvSpPr txBox="1"/>
          <p:nvPr/>
        </p:nvSpPr>
        <p:spPr>
          <a:xfrm>
            <a:off x="5105400" y="5715000"/>
            <a:ext cx="3524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1" dirty="0">
                <a:solidFill>
                  <a:srgbClr val="FFCC00"/>
                </a:solidFill>
                <a:latin typeface="Arial" panose="020B0604020202020204" pitchFamily="34" charset="0"/>
              </a:rPr>
              <a:t>Is there a high scoring region?</a:t>
            </a:r>
            <a:endParaRPr lang="en-US" altLang="zh-CN" sz="18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54306" name="Line 34"/>
          <p:cNvSpPr/>
          <p:nvPr/>
        </p:nvSpPr>
        <p:spPr>
          <a:xfrm>
            <a:off x="4876800" y="5562600"/>
            <a:ext cx="1143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307" name="Line 35"/>
          <p:cNvSpPr/>
          <p:nvPr/>
        </p:nvSpPr>
        <p:spPr>
          <a:xfrm flipV="1">
            <a:off x="3505200" y="54102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08" name="Line 36"/>
          <p:cNvSpPr/>
          <p:nvPr/>
        </p:nvSpPr>
        <p:spPr>
          <a:xfrm flipH="1">
            <a:off x="3276600" y="5410200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09" name="Line 37"/>
          <p:cNvSpPr/>
          <p:nvPr/>
        </p:nvSpPr>
        <p:spPr>
          <a:xfrm>
            <a:off x="3276600" y="54102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310" name="Line 38"/>
          <p:cNvSpPr/>
          <p:nvPr/>
        </p:nvSpPr>
        <p:spPr>
          <a:xfrm flipV="1">
            <a:off x="3962400" y="54102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11" name="Line 39"/>
          <p:cNvSpPr/>
          <p:nvPr/>
        </p:nvSpPr>
        <p:spPr>
          <a:xfrm flipH="1">
            <a:off x="3733800" y="5410200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12" name="Line 40"/>
          <p:cNvSpPr/>
          <p:nvPr/>
        </p:nvSpPr>
        <p:spPr>
          <a:xfrm>
            <a:off x="3733800" y="541020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/>
          <p:nvPr/>
        </p:nvSpPr>
        <p:spPr>
          <a:xfrm>
            <a:off x="6629400" y="3429000"/>
            <a:ext cx="2057400" cy="1143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4000" dirty="0">
                <a:solidFill>
                  <a:srgbClr val="FFCC00"/>
                </a:solidFill>
              </a:rPr>
              <a:t>PSI-BLAST</a:t>
            </a:r>
            <a:endParaRPr lang="en-US" altLang="zh-CN" sz="4000" dirty="0">
              <a:solidFill>
                <a:srgbClr val="FFCC00"/>
              </a:solidFill>
            </a:endParaRPr>
          </a:p>
        </p:txBody>
      </p:sp>
      <p:sp>
        <p:nvSpPr>
          <p:cNvPr id="55300" name="Rectangle 4"/>
          <p:cNvSpPr>
            <a:spLocks noGrp="1"/>
          </p:cNvSpPr>
          <p:nvPr>
            <p:ph idx="1"/>
          </p:nvPr>
        </p:nvSpPr>
        <p:spPr>
          <a:xfrm>
            <a:off x="1066800" y="1828800"/>
            <a:ext cx="7412038" cy="830263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chemeClr val="tx2"/>
                </a:solidFill>
              </a:rPr>
              <a:t>PSI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</a:rPr>
              <a:t>–</a:t>
            </a:r>
            <a:r>
              <a:rPr lang="en-US" altLang="zh-CN" sz="2400" b="1" dirty="0">
                <a:solidFill>
                  <a:schemeClr val="tx2"/>
                </a:solidFill>
              </a:rPr>
              <a:t>Blast is position-specific-iterated-blast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chemeClr val="tx2"/>
                </a:solidFill>
              </a:rPr>
              <a:t>Generates a PSSM from the matched sequences in a BLAST search 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</a:rPr>
              <a:t>–</a:t>
            </a:r>
            <a:r>
              <a:rPr lang="en-US" altLang="zh-CN" sz="2400" b="1" dirty="0">
                <a:solidFill>
                  <a:schemeClr val="tx2"/>
                </a:solidFill>
              </a:rPr>
              <a:t> it uses the entire sequence</a:t>
            </a:r>
            <a:endParaRPr lang="en-US" altLang="zh-CN" sz="2800" b="1" dirty="0">
              <a:solidFill>
                <a:schemeClr val="tx2"/>
              </a:solidFill>
            </a:endParaRPr>
          </a:p>
        </p:txBody>
      </p:sp>
      <p:sp>
        <p:nvSpPr>
          <p:cNvPr id="55301" name="Line 5"/>
          <p:cNvSpPr/>
          <p:nvPr/>
        </p:nvSpPr>
        <p:spPr>
          <a:xfrm>
            <a:off x="990600" y="3048000"/>
            <a:ext cx="2362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302" name="Text Box 6"/>
          <p:cNvSpPr txBox="1"/>
          <p:nvPr/>
        </p:nvSpPr>
        <p:spPr>
          <a:xfrm>
            <a:off x="3429000" y="2895600"/>
            <a:ext cx="1860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</a:rPr>
              <a:t>Query sequence</a:t>
            </a:r>
            <a:endParaRPr lang="en-US" altLang="zh-CN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5303" name="Line 7"/>
          <p:cNvSpPr/>
          <p:nvPr/>
        </p:nvSpPr>
        <p:spPr>
          <a:xfrm>
            <a:off x="990600" y="4419600"/>
            <a:ext cx="1905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304" name="Line 8"/>
          <p:cNvSpPr/>
          <p:nvPr/>
        </p:nvSpPr>
        <p:spPr>
          <a:xfrm>
            <a:off x="1295400" y="4572000"/>
            <a:ext cx="1752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305" name="Line 9"/>
          <p:cNvSpPr/>
          <p:nvPr/>
        </p:nvSpPr>
        <p:spPr>
          <a:xfrm>
            <a:off x="1066800" y="4724400"/>
            <a:ext cx="1828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306" name="Line 10"/>
          <p:cNvSpPr/>
          <p:nvPr/>
        </p:nvSpPr>
        <p:spPr>
          <a:xfrm>
            <a:off x="1295400" y="4876800"/>
            <a:ext cx="1752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307" name="Text Box 11"/>
          <p:cNvSpPr txBox="1"/>
          <p:nvPr/>
        </p:nvSpPr>
        <p:spPr>
          <a:xfrm>
            <a:off x="3048000" y="4419600"/>
            <a:ext cx="2228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</a:rPr>
              <a:t>Matched sequences</a:t>
            </a:r>
            <a:endParaRPr lang="en-US" altLang="zh-CN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5308" name="Line 12"/>
          <p:cNvSpPr/>
          <p:nvPr/>
        </p:nvSpPr>
        <p:spPr>
          <a:xfrm>
            <a:off x="1981200" y="502920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09" name="Rectangle 13"/>
          <p:cNvSpPr/>
          <p:nvPr/>
        </p:nvSpPr>
        <p:spPr>
          <a:xfrm>
            <a:off x="762000" y="5562600"/>
            <a:ext cx="23622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1800" dirty="0">
                <a:latin typeface="Arial" panose="020B0604020202020204" pitchFamily="34" charset="0"/>
              </a:rPr>
              <a:t>PSSM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  <p:sp>
        <p:nvSpPr>
          <p:cNvPr id="55310" name="Line 14"/>
          <p:cNvSpPr/>
          <p:nvPr/>
        </p:nvSpPr>
        <p:spPr>
          <a:xfrm>
            <a:off x="1981200" y="32766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11" name="Text Box 15"/>
          <p:cNvSpPr txBox="1"/>
          <p:nvPr/>
        </p:nvSpPr>
        <p:spPr>
          <a:xfrm>
            <a:off x="1295400" y="3505200"/>
            <a:ext cx="16954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</a:rPr>
              <a:t>Blast database</a:t>
            </a:r>
            <a:endParaRPr lang="en-US" altLang="zh-CN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5312" name="Line 16"/>
          <p:cNvSpPr/>
          <p:nvPr/>
        </p:nvSpPr>
        <p:spPr>
          <a:xfrm>
            <a:off x="1981200" y="39624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13" name="Line 17"/>
          <p:cNvSpPr/>
          <p:nvPr/>
        </p:nvSpPr>
        <p:spPr>
          <a:xfrm flipV="1">
            <a:off x="3124200" y="5943600"/>
            <a:ext cx="3124200" cy="0"/>
          </a:xfrm>
          <a:prstGeom prst="line">
            <a:avLst/>
          </a:prstGeom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314" name="Line 18"/>
          <p:cNvSpPr/>
          <p:nvPr/>
        </p:nvSpPr>
        <p:spPr>
          <a:xfrm flipV="1">
            <a:off x="6248400" y="3657600"/>
            <a:ext cx="0" cy="2286000"/>
          </a:xfrm>
          <a:prstGeom prst="line">
            <a:avLst/>
          </a:prstGeom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315" name="Line 19"/>
          <p:cNvSpPr/>
          <p:nvPr/>
        </p:nvSpPr>
        <p:spPr>
          <a:xfrm flipH="1" flipV="1">
            <a:off x="3200400" y="3657600"/>
            <a:ext cx="3048000" cy="0"/>
          </a:xfrm>
          <a:prstGeom prst="line">
            <a:avLst/>
          </a:prstGeom>
          <a:ln w="57150" cap="flat" cmpd="thickThin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16" name="Text Box 20"/>
          <p:cNvSpPr txBox="1"/>
          <p:nvPr/>
        </p:nvSpPr>
        <p:spPr>
          <a:xfrm>
            <a:off x="2193925" y="5065713"/>
            <a:ext cx="33083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</a:rPr>
              <a:t>Add more sequences to PSSM</a:t>
            </a:r>
            <a:endParaRPr lang="en-US" altLang="zh-CN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5317" name="Text Box 21"/>
          <p:cNvSpPr txBox="1"/>
          <p:nvPr/>
        </p:nvSpPr>
        <p:spPr>
          <a:xfrm rot="5400000">
            <a:off x="5487988" y="4492625"/>
            <a:ext cx="1123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</a:rPr>
              <a:t>Iterations</a:t>
            </a:r>
            <a:endParaRPr lang="en-US" altLang="zh-CN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5318" name="Text Box 22"/>
          <p:cNvSpPr txBox="1"/>
          <p:nvPr/>
        </p:nvSpPr>
        <p:spPr>
          <a:xfrm>
            <a:off x="6613525" y="3392488"/>
            <a:ext cx="19208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CC0000"/>
                </a:solidFill>
                <a:latin typeface="Arial" panose="020B0604020202020204" pitchFamily="34" charset="0"/>
              </a:rPr>
              <a:t>Caution!</a:t>
            </a:r>
            <a:endParaRPr lang="en-US" altLang="zh-CN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CC0000"/>
                </a:solidFill>
                <a:latin typeface="Arial" panose="020B0604020202020204" pitchFamily="34" charset="0"/>
              </a:rPr>
              <a:t>Can switch domains</a:t>
            </a:r>
            <a:endParaRPr lang="en-US" altLang="zh-CN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/>
              <a:t>Uses of Similarity Searches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Find orthologous proteins sequences in different organisms (ortho = same function)</a:t>
            </a:r>
            <a:endParaRPr lang="en-US" altLang="en-US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Find paralogous sequences in same organism (para=originate from gene duplication</a:t>
            </a:r>
            <a:endParaRPr lang="en-US" altLang="en-US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Align genomic sequences and expressed gene sequences (cDNAs, ESTs) to locate gene and ORFs in gene.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7172" name="Text Box 136"/>
          <p:cNvSpPr txBox="1"/>
          <p:nvPr/>
        </p:nvSpPr>
        <p:spPr>
          <a:xfrm>
            <a:off x="7315200" y="6248400"/>
            <a:ext cx="1420813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i="1" dirty="0">
                <a:latin typeface="Times New Roman" panose="02020603050405020304" pitchFamily="18" charset="0"/>
              </a:rPr>
              <a:t>Mount D, 2002</a:t>
            </a:r>
            <a:endParaRPr lang="en-US" altLang="zh-CN" sz="16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268413"/>
            <a:ext cx="9037638" cy="5068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内容占位符 2"/>
          <p:cNvSpPr>
            <a:spLocks noGrp="1"/>
          </p:cNvSpPr>
          <p:nvPr>
            <p:ph idx="1"/>
          </p:nvPr>
        </p:nvSpPr>
        <p:spPr>
          <a:xfrm>
            <a:off x="684213" y="2051050"/>
            <a:ext cx="7772400" cy="4114800"/>
          </a:xfrm>
        </p:spPr>
        <p:txBody>
          <a:bodyPr vert="horz" wrap="square" lIns="91440" tIns="45720" rIns="91440" bIns="45720" anchor="t" anchorCtr="0"/>
          <a:p>
            <a:r>
              <a:rPr lang="en-US" altLang="zh-CN" sz="2800" dirty="0"/>
              <a:t>MOLE-BLAST is a tool that helps taxonomists find closest database neighbors of submitted query sequences. It computes a multiple sequence alignment (MSA) between the query sequences along with their top BLAST database hits, and generates a phylogenetic tree. Query sequences in the tree are denoted with highlighted node labels. If the input sequences come from different genes or loci, MOLE-BLAST can cluster them and compute an MSA and a phylogenetic tree for each locus separately. </a:t>
            </a:r>
            <a:endParaRPr lang="zh-CN" altLang="en-US" sz="2800" dirty="0"/>
          </a:p>
        </p:txBody>
      </p:sp>
      <p:pic>
        <p:nvPicPr>
          <p:cNvPr id="5734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" y="44450"/>
            <a:ext cx="3457575" cy="19383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7348" name="直接箭头连接符 5"/>
          <p:cNvCxnSpPr/>
          <p:nvPr/>
        </p:nvCxnSpPr>
        <p:spPr>
          <a:xfrm>
            <a:off x="3419475" y="692150"/>
            <a:ext cx="865188" cy="1223963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 dirty="0">
                <a:solidFill>
                  <a:srgbClr val="FFCC00"/>
                </a:solidFill>
              </a:rPr>
              <a:t>PHI-BLAST: regular expressions</a:t>
            </a:r>
            <a:endParaRPr lang="en-US" altLang="zh-CN" sz="4000" dirty="0">
              <a:solidFill>
                <a:srgbClr val="FFCC00"/>
              </a:solidFill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6576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zh-CN" sz="2800" dirty="0">
                <a:solidFill>
                  <a:schemeClr val="tx2"/>
                </a:solidFill>
              </a:rPr>
              <a:t>Regular expressions provide a wide range of pattern finding options e.g. [LIVMF]-G-E-x (5,11)-[IV] </a:t>
            </a:r>
            <a:endParaRPr lang="en-US" altLang="zh-CN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zh-CN" sz="2800" dirty="0">
                <a:solidFill>
                  <a:schemeClr val="tx2"/>
                </a:solidFill>
              </a:rPr>
              <a:t>implemented in the prosite catalog  and used in phi-blast</a:t>
            </a:r>
            <a:endParaRPr lang="en-US" altLang="zh-CN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zh-CN" sz="2800" dirty="0">
                <a:solidFill>
                  <a:schemeClr val="tx2"/>
                </a:solidFill>
              </a:rPr>
              <a:t>Prosite entry for ATP/GTP binding site motif A (P loop) is [AG] 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–</a:t>
            </a:r>
            <a:r>
              <a:rPr lang="en-US" altLang="zh-CN" sz="2800" dirty="0">
                <a:solidFill>
                  <a:schemeClr val="tx2"/>
                </a:solidFill>
              </a:rPr>
              <a:t> x(4)-G-K-[ST]</a:t>
            </a:r>
            <a:endParaRPr lang="en-US" altLang="zh-CN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zh-CN" sz="2800" dirty="0">
                <a:solidFill>
                  <a:schemeClr val="tx2"/>
                </a:solidFill>
              </a:rPr>
              <a:t>In phi-blast, a regular expression is provided 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–</a:t>
            </a:r>
            <a:r>
              <a:rPr lang="en-US" altLang="zh-CN" sz="2800" dirty="0">
                <a:solidFill>
                  <a:schemeClr val="tx2"/>
                </a:solidFill>
              </a:rPr>
              <a:t> database is searched for sequences with pattern, and then psi-blast used to expand search </a:t>
            </a:r>
            <a:endParaRPr lang="en-US" altLang="zh-CN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714375" y="188913"/>
            <a:ext cx="7805738" cy="1173162"/>
          </a:xfrm>
        </p:spPr>
        <p:txBody>
          <a:bodyPr vert="horz" wrap="square" lIns="0" tIns="0" rIns="0" bIns="0" anchor="ctr" anchorCtr="0"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zh-CN" sz="3200" b="1" dirty="0">
                <a:solidFill>
                  <a:srgbClr val="FF9900"/>
                </a:solidFill>
                <a:latin typeface="Arial" panose="020B0604020202020204" pitchFamily="34" charset="0"/>
              </a:rPr>
              <a:t>Using a local alignment to make a PSSM</a:t>
            </a:r>
            <a:endParaRPr lang="en-GB" altLang="zh-CN" sz="3200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1676400" cy="22955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</a:ln>
        </p:spPr>
        <p:txBody>
          <a:bodyPr lIns="0" tIns="0" rIns="0" bIns="0">
            <a:spAutoFit/>
          </a:bodyPr>
          <a:lstStyle/>
          <a:p>
            <a:pPr marR="0" defTabSz="828675" eaLnBrk="0" hangingPunct="0">
              <a:buClr>
                <a:srgbClr val="000000"/>
              </a:buClr>
              <a:buSzPct val="38000"/>
              <a:buFont typeface="StarBats" charset="0"/>
              <a:buNone/>
              <a:tabLst>
                <a:tab pos="657225" algn="l"/>
                <a:tab pos="1312545" algn="l"/>
              </a:tabLst>
              <a:defRPr/>
            </a:pPr>
            <a:r>
              <a:rPr kumimoji="0" lang="en-GB" altLang="zh-CN" sz="2500" b="1" i="1" u="sng" kern="1200" cap="none" spc="0" normalizeH="0" baseline="0" noProof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Alignment</a:t>
            </a:r>
            <a:endParaRPr kumimoji="0" lang="en-GB" altLang="zh-CN" sz="2500" b="1" i="1" u="sng" kern="1200" cap="none" spc="0" normalizeH="0" baseline="0" noProof="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828675" eaLnBrk="0" hangingPunct="0">
              <a:buClr>
                <a:srgbClr val="000000"/>
              </a:buClr>
              <a:buSzPct val="38000"/>
              <a:buFont typeface="StarBats" charset="0"/>
              <a:buNone/>
              <a:tabLst>
                <a:tab pos="657225" algn="l"/>
                <a:tab pos="1312545" algn="l"/>
              </a:tabLst>
              <a:defRPr/>
            </a:pPr>
            <a:r>
              <a:rPr kumimoji="0" lang="en-GB" altLang="zh-CN" sz="2500" b="1" kern="1200" cap="none" spc="0" normalizeH="0" baseline="0" noProof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AGGCTT</a:t>
            </a:r>
            <a:endParaRPr kumimoji="0" lang="en-GB" altLang="zh-CN" sz="2500" b="1" kern="1200" cap="none" spc="0" normalizeH="0" baseline="0" noProof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828675" eaLnBrk="0" hangingPunct="0">
              <a:buClr>
                <a:srgbClr val="000000"/>
              </a:buClr>
              <a:buSzPct val="38000"/>
              <a:buFont typeface="StarBats" charset="0"/>
              <a:buNone/>
              <a:tabLst>
                <a:tab pos="657225" algn="l"/>
                <a:tab pos="1312545" algn="l"/>
              </a:tabLst>
              <a:defRPr/>
            </a:pPr>
            <a:r>
              <a:rPr kumimoji="0" lang="en-GB" altLang="zh-CN" sz="2500" b="1" kern="1200" cap="none" spc="0" normalizeH="0" baseline="0" noProof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AAGCTA</a:t>
            </a:r>
            <a:endParaRPr kumimoji="0" lang="en-GB" altLang="zh-CN" sz="2500" b="1" kern="1200" cap="none" spc="0" normalizeH="0" baseline="0" noProof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828675" eaLnBrk="0" hangingPunct="0">
              <a:buClr>
                <a:srgbClr val="000000"/>
              </a:buClr>
              <a:buSzPct val="38000"/>
              <a:buFont typeface="StarBats" charset="0"/>
              <a:buNone/>
              <a:tabLst>
                <a:tab pos="657225" algn="l"/>
                <a:tab pos="1312545" algn="l"/>
              </a:tabLst>
              <a:defRPr/>
            </a:pPr>
            <a:r>
              <a:rPr kumimoji="0" lang="en-GB" altLang="zh-CN" sz="2500" b="1" kern="1200" cap="none" spc="0" normalizeH="0" baseline="0" noProof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AAACTT</a:t>
            </a:r>
            <a:endParaRPr kumimoji="0" lang="en-GB" altLang="zh-CN" sz="2500" b="1" kern="1200" cap="none" spc="0" normalizeH="0" baseline="0" noProof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828675" eaLnBrk="0" hangingPunct="0">
              <a:buClr>
                <a:srgbClr val="000000"/>
              </a:buClr>
              <a:buSzPct val="38000"/>
              <a:buFont typeface="StarBats" charset="0"/>
              <a:buNone/>
              <a:tabLst>
                <a:tab pos="657225" algn="l"/>
                <a:tab pos="1312545" algn="l"/>
              </a:tabLst>
              <a:defRPr/>
            </a:pPr>
            <a:r>
              <a:rPr kumimoji="0" lang="en-GB" altLang="zh-CN" sz="2500" b="1" kern="1200" cap="none" spc="0" normalizeH="0" baseline="0" noProof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TAACTA</a:t>
            </a:r>
            <a:endParaRPr kumimoji="0" lang="en-GB" altLang="zh-CN" sz="2500" b="1" kern="1200" cap="none" spc="0" normalizeH="0" baseline="0" noProof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828675" eaLnBrk="0" hangingPunct="0">
              <a:buClr>
                <a:srgbClr val="000000"/>
              </a:buClr>
              <a:buSzPct val="38000"/>
              <a:buFont typeface="StarBats" charset="0"/>
              <a:buNone/>
              <a:tabLst>
                <a:tab pos="657225" algn="l"/>
                <a:tab pos="1312545" algn="l"/>
              </a:tabLst>
              <a:defRPr/>
            </a:pPr>
            <a:r>
              <a:rPr kumimoji="0" lang="en-GB" altLang="zh-CN" sz="2500" b="1" kern="1200" cap="none" spc="0" normalizeH="0" baseline="0" noProof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AGACTT</a:t>
            </a:r>
            <a:endParaRPr kumimoji="0" lang="en-GB" altLang="zh-CN" sz="2500" b="1" kern="1200" cap="none" spc="0" normalizeH="0" baseline="0" noProof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396" name="Text Box 4"/>
          <p:cNvSpPr txBox="1"/>
          <p:nvPr/>
        </p:nvSpPr>
        <p:spPr>
          <a:xfrm>
            <a:off x="2984818" y="1770063"/>
            <a:ext cx="5897562" cy="20313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zh-CN" altLang="en-GB" sz="2200" b="1" dirty="0">
                <a:solidFill>
                  <a:srgbClr val="FFFFFF"/>
                </a:solidFill>
                <a:latin typeface="Times" pitchFamily="16" charset="0"/>
              </a:rPr>
              <a:t>        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Column/position   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  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I  II III  IV   V  VI</a:t>
            </a: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  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Sum</a:t>
            </a:r>
            <a:endParaRPr lang="en-GB" altLang="zh-CN" sz="2200" b="1" u="sng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A   4   3   3   0   0   2    12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G   0   2   2   0   0   0     4 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C   0   0   0   5   0   0     5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T   1   0   0   0   5   3     9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</p:txBody>
      </p:sp>
      <p:sp>
        <p:nvSpPr>
          <p:cNvPr id="59397" name="Text Box 5"/>
          <p:cNvSpPr txBox="1"/>
          <p:nvPr/>
        </p:nvSpPr>
        <p:spPr>
          <a:xfrm>
            <a:off x="3071495" y="4143375"/>
            <a:ext cx="5701665" cy="20313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zh-CN" altLang="en-GB" sz="2200" b="1" dirty="0">
                <a:solidFill>
                  <a:srgbClr val="FFFFFF"/>
                </a:solidFill>
                <a:latin typeface="Times" pitchFamily="16" charset="0"/>
              </a:rPr>
              <a:t>        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Column/position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   </a:t>
            </a:r>
            <a:r>
              <a:rPr lang="en-US" altLang="en-GB" sz="2200" b="1" dirty="0">
                <a:solidFill>
                  <a:srgbClr val="FFFFFF"/>
                </a:solidFill>
                <a:latin typeface="Courier" charset="0"/>
              </a:rPr>
              <a:t>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I </a:t>
            </a:r>
            <a:r>
              <a:rPr lang="en-US" altLang="en-GB" sz="2200" b="1" u="sng" dirty="0">
                <a:solidFill>
                  <a:srgbClr val="FFFFFF"/>
                </a:solidFill>
                <a:latin typeface="Courier" charset="0"/>
              </a:rPr>
              <a:t>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II  III </a:t>
            </a:r>
            <a:r>
              <a:rPr lang="en-US" altLang="en-GB" sz="2200" b="1" u="sng" dirty="0">
                <a:solidFill>
                  <a:srgbClr val="FFFFFF"/>
                </a:solidFill>
                <a:latin typeface="Courier" charset="0"/>
              </a:rPr>
              <a:t>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IV  V  VI</a:t>
            </a: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   </a:t>
            </a:r>
            <a:r>
              <a:rPr lang="en-US" altLang="en-GB" sz="2200" b="1" dirty="0">
                <a:solidFill>
                  <a:srgbClr val="FFFFFF"/>
                </a:solidFill>
                <a:latin typeface="Courier" charset="0"/>
              </a:rPr>
              <a:t>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Sum</a:t>
            </a:r>
            <a:endParaRPr lang="en-GB" altLang="zh-CN" sz="2200" b="1" u="sng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A  0.8 0.6 0.6 0.0 0.0 0.4    0.4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G  0.0 0.4 0.4 0.0 0.0 0.0    0.13 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C  0.0 0.0 0.0 1.0 0.0 0.0    0.17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T  0.2 0.0 0.0 0.0 1.0 0.6    0.3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</p:txBody>
      </p:sp>
      <p:sp>
        <p:nvSpPr>
          <p:cNvPr id="59398" name="Text Box 7"/>
          <p:cNvSpPr txBox="1"/>
          <p:nvPr/>
        </p:nvSpPr>
        <p:spPr>
          <a:xfrm>
            <a:off x="754698" y="4869180"/>
            <a:ext cx="1676400" cy="923925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38000"/>
              <a:buFont typeface="StarBats" charset="0"/>
              <a:tabLst>
                <a:tab pos="657225" algn="l"/>
                <a:tab pos="1313180" algn="l"/>
                <a:tab pos="1970405" algn="l"/>
              </a:tabLst>
            </a:pPr>
            <a:r>
              <a:rPr lang="en-GB" altLang="zh-CN" sz="2000" b="1" dirty="0">
                <a:solidFill>
                  <a:srgbClr val="FFFFFF"/>
                </a:solidFill>
                <a:latin typeface="Arial" panose="020B0604020202020204" pitchFamily="34" charset="0"/>
              </a:rPr>
              <a:t>Fraction of base in each column</a:t>
            </a:r>
            <a:endParaRPr lang="en-GB" altLang="zh-CN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9399" name="Line 8"/>
          <p:cNvSpPr/>
          <p:nvPr/>
        </p:nvSpPr>
        <p:spPr>
          <a:xfrm>
            <a:off x="2286000" y="2971800"/>
            <a:ext cx="336550" cy="7938"/>
          </a:xfrm>
          <a:prstGeom prst="line">
            <a:avLst/>
          </a:prstGeom>
          <a:ln w="25400" cap="flat" cmpd="sng">
            <a:solidFill>
              <a:srgbClr val="FF66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9400" name="Line 9"/>
          <p:cNvSpPr/>
          <p:nvPr/>
        </p:nvSpPr>
        <p:spPr>
          <a:xfrm>
            <a:off x="3203575" y="3860800"/>
            <a:ext cx="245110" cy="593090"/>
          </a:xfrm>
          <a:prstGeom prst="line">
            <a:avLst/>
          </a:prstGeom>
          <a:ln w="25400" cap="flat" cmpd="sng">
            <a:solidFill>
              <a:srgbClr val="FF66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9401" name="Line 10"/>
          <p:cNvSpPr/>
          <p:nvPr/>
        </p:nvSpPr>
        <p:spPr>
          <a:xfrm flipH="1">
            <a:off x="6500813" y="6215063"/>
            <a:ext cx="0" cy="401637"/>
          </a:xfrm>
          <a:prstGeom prst="line">
            <a:avLst/>
          </a:prstGeom>
          <a:ln w="25400" cap="flat" cmpd="sng">
            <a:solidFill>
              <a:srgbClr val="FF66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9402" name="矩形 9"/>
          <p:cNvSpPr/>
          <p:nvPr/>
        </p:nvSpPr>
        <p:spPr>
          <a:xfrm>
            <a:off x="1763713" y="1196975"/>
            <a:ext cx="6624637" cy="387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buClr>
                <a:schemeClr val="bg1"/>
              </a:buClr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PSSM: position-specific scoring matrix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ext Box 3"/>
          <p:cNvSpPr txBox="1"/>
          <p:nvPr/>
        </p:nvSpPr>
        <p:spPr>
          <a:xfrm>
            <a:off x="2438400" y="1447800"/>
            <a:ext cx="6400800" cy="23698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</a:tabLst>
            </a:pPr>
            <a:r>
              <a:rPr lang="zh-CN" altLang="en-GB" sz="2200" b="1" dirty="0">
                <a:solidFill>
                  <a:srgbClr val="FFFFFF"/>
                </a:solidFill>
                <a:latin typeface="Times" pitchFamily="16" charset="0"/>
              </a:rPr>
              <a:t>         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Column/position    </a:t>
            </a:r>
            <a:r>
              <a:rPr lang="en-US" altLang="en-GB" sz="2200" b="1" u="sng" dirty="0">
                <a:solidFill>
                  <a:srgbClr val="FFFFFF"/>
                </a:solidFill>
                <a:latin typeface="Courier" charset="0"/>
              </a:rPr>
              <a:t>  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 Sum Bdg  </a:t>
            </a: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 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 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I   II  III  IV  V  VI</a:t>
            </a: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    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freq</a:t>
            </a:r>
            <a:endParaRPr lang="en-GB" altLang="zh-CN" sz="2200" b="1" u="sng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A  2.0 1.5 1.5 0.0 0.0 1.0 12  0.40 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G  0.0 0.3 0.3 0.0 0.0 0.0  4  0.13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C  0.0 0.0 0.0 5.9 0.0 0.0  5  0.17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T  0.7 0.0 0.0 0.0 3.3 2.0  9  0.30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                      </a:t>
            </a:r>
            <a:r>
              <a:rPr lang="en-GB" altLang="zh-CN" sz="2200" b="1" u="sng" dirty="0">
                <a:solidFill>
                  <a:srgbClr val="FFFFFF"/>
                </a:solidFill>
                <a:latin typeface="Courier" charset="0"/>
              </a:rPr>
              <a:t>sum  30  1.00</a:t>
            </a:r>
            <a:endParaRPr lang="en-GB" altLang="zh-CN" sz="2200" b="1" u="sng" dirty="0">
              <a:solidFill>
                <a:srgbClr val="FFFFFF"/>
              </a:solidFill>
              <a:latin typeface="Courier" charset="0"/>
            </a:endParaRPr>
          </a:p>
        </p:txBody>
      </p:sp>
      <p:sp>
        <p:nvSpPr>
          <p:cNvPr id="60419" name="Line 4"/>
          <p:cNvSpPr/>
          <p:nvPr/>
        </p:nvSpPr>
        <p:spPr>
          <a:xfrm>
            <a:off x="5008245" y="422910"/>
            <a:ext cx="20955" cy="96774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60420" name="Line 5"/>
          <p:cNvSpPr/>
          <p:nvPr/>
        </p:nvSpPr>
        <p:spPr>
          <a:xfrm flipH="1">
            <a:off x="5028565" y="3568700"/>
            <a:ext cx="635" cy="70485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60421" name="Text Box 6"/>
          <p:cNvSpPr txBox="1"/>
          <p:nvPr/>
        </p:nvSpPr>
        <p:spPr>
          <a:xfrm>
            <a:off x="533400" y="1981200"/>
            <a:ext cx="1528763" cy="1228725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</a:tabLst>
            </a:pPr>
            <a:r>
              <a:rPr lang="en-GB" altLang="zh-CN" sz="2000" b="1" dirty="0">
                <a:solidFill>
                  <a:srgbClr val="FFFFFF"/>
                </a:solidFill>
                <a:latin typeface="Arial" panose="020B0604020202020204" pitchFamily="34" charset="0"/>
              </a:rPr>
              <a:t>Fraction divided by background frequency</a:t>
            </a:r>
            <a:endParaRPr lang="en-GB" altLang="zh-CN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422" name="Text Box 7"/>
          <p:cNvSpPr txBox="1"/>
          <p:nvPr/>
        </p:nvSpPr>
        <p:spPr>
          <a:xfrm>
            <a:off x="2817813" y="4730750"/>
            <a:ext cx="5473700" cy="17113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zh-CN" altLang="en-GB" sz="2200" dirty="0">
                <a:solidFill>
                  <a:srgbClr val="FFFFFF"/>
                </a:solidFill>
                <a:latin typeface="Courier" charset="0"/>
              </a:rPr>
              <a:t> </a:t>
            </a:r>
            <a:endParaRPr lang="zh-CN" altLang="en-GB" sz="2200" dirty="0">
              <a:solidFill>
                <a:srgbClr val="FFFFFF"/>
              </a:solidFill>
              <a:latin typeface="Courier" charset="0"/>
            </a:endParaRPr>
          </a:p>
        </p:txBody>
      </p:sp>
      <p:sp>
        <p:nvSpPr>
          <p:cNvPr id="60423" name="Text Box 8"/>
          <p:cNvSpPr txBox="1"/>
          <p:nvPr/>
        </p:nvSpPr>
        <p:spPr>
          <a:xfrm>
            <a:off x="533400" y="4572000"/>
            <a:ext cx="1600200" cy="619125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</a:tabLst>
            </a:pPr>
            <a:r>
              <a:rPr lang="en-GB" altLang="zh-CN" sz="2000" b="1" dirty="0">
                <a:solidFill>
                  <a:srgbClr val="FFFFFF"/>
                </a:solidFill>
                <a:latin typeface="Arial" panose="020B0604020202020204" pitchFamily="34" charset="0"/>
              </a:rPr>
              <a:t>Convert to log to base 2 </a:t>
            </a:r>
            <a:endParaRPr lang="en-GB" altLang="zh-CN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424" name="Text Box 9"/>
          <p:cNvSpPr txBox="1"/>
          <p:nvPr/>
        </p:nvSpPr>
        <p:spPr>
          <a:xfrm>
            <a:off x="2438400" y="3962400"/>
            <a:ext cx="5391150" cy="16748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endParaRPr lang="zh-CN" altLang="en-GB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A  1.0  0.6  0.6 -3.3 -3.3  1.0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G -3.3 -1.7 -1.7 -3.3 -3.3 -3.3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C -3.3 -3.3 -3.3  2.6 -3.3 -3.3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Courier" charset="0"/>
              </a:rPr>
              <a:t>T  0.7 -3.3 -3.3 -3.3  1.7  1.0</a:t>
            </a:r>
            <a:endParaRPr lang="en-GB" altLang="zh-CN" sz="2200" b="1" dirty="0">
              <a:solidFill>
                <a:srgbClr val="FFFFFF"/>
              </a:solidFill>
              <a:latin typeface="Courier" charset="0"/>
            </a:endParaRPr>
          </a:p>
        </p:txBody>
      </p:sp>
      <p:sp>
        <p:nvSpPr>
          <p:cNvPr id="60425" name="Text Box 10"/>
          <p:cNvSpPr txBox="1"/>
          <p:nvPr/>
        </p:nvSpPr>
        <p:spPr>
          <a:xfrm>
            <a:off x="1428750" y="5857875"/>
            <a:ext cx="6911975" cy="6778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  <a:tab pos="6565900" algn="l"/>
                <a:tab pos="7223125" algn="l"/>
                <a:tab pos="7880350" algn="l"/>
                <a:tab pos="8536305" algn="l"/>
              </a:tabLst>
            </a:pPr>
            <a:r>
              <a:rPr lang="en-GB" altLang="zh-CN" sz="2200" b="1" dirty="0">
                <a:solidFill>
                  <a:srgbClr val="0099FF"/>
                </a:solidFill>
                <a:latin typeface="Times" pitchFamily="16" charset="0"/>
              </a:rPr>
              <a:t>A PSSM </a:t>
            </a:r>
            <a:endParaRPr lang="en-GB" altLang="zh-CN" sz="2200" b="1" dirty="0">
              <a:solidFill>
                <a:srgbClr val="0099FF"/>
              </a:solidFill>
              <a:latin typeface="Times" pitchFamily="16" charset="0"/>
            </a:endParaRPr>
          </a:p>
          <a:p>
            <a:pPr algn="ctr"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  <a:tab pos="6565900" algn="l"/>
                <a:tab pos="7223125" algn="l"/>
                <a:tab pos="7880350" algn="l"/>
                <a:tab pos="8536305" algn="l"/>
              </a:tabLst>
            </a:pPr>
            <a:r>
              <a:rPr lang="en-GB" altLang="zh-CN" sz="2200" b="1" dirty="0">
                <a:solidFill>
                  <a:srgbClr val="0099FF"/>
                </a:solidFill>
                <a:latin typeface="Times" pitchFamily="16" charset="0"/>
              </a:rPr>
              <a:t>(POSITION SPECIFIC SCORING MATRIX)</a:t>
            </a:r>
            <a:endParaRPr lang="en-GB" altLang="zh-CN" sz="2200" b="1" dirty="0">
              <a:solidFill>
                <a:srgbClr val="0099FF"/>
              </a:solidFill>
              <a:latin typeface="Times" pitchFamily="1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4588"/>
          </a:xfrm>
        </p:spPr>
        <p:txBody>
          <a:bodyPr vert="horz" wrap="square" lIns="0" tIns="0" rIns="0" bIns="0" anchor="ctr" anchorCtr="0"/>
          <a:p>
            <a:pPr defTabSz="457200" eaLnBrk="1" hangingPunct="1"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zh-CN" sz="3200" b="1" dirty="0">
                <a:solidFill>
                  <a:srgbClr val="FF9900"/>
                </a:solidFill>
              </a:rPr>
              <a:t>Aligning the new scoring matrix with a new sequence provides a log odds alignment score</a:t>
            </a:r>
            <a:endParaRPr lang="en-GB" altLang="zh-CN" sz="3200" b="1" dirty="0">
              <a:solidFill>
                <a:srgbClr val="FF9900"/>
              </a:solidFill>
            </a:endParaRPr>
          </a:p>
        </p:txBody>
      </p:sp>
      <p:sp>
        <p:nvSpPr>
          <p:cNvPr id="61443" name="Text Box 3"/>
          <p:cNvSpPr txBox="1"/>
          <p:nvPr/>
        </p:nvSpPr>
        <p:spPr>
          <a:xfrm>
            <a:off x="2774950" y="2806700"/>
            <a:ext cx="5599113" cy="1219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</a:tabLst>
            </a:pPr>
            <a:r>
              <a:rPr lang="en-GB" altLang="zh-CN" sz="2000" b="1" dirty="0">
                <a:solidFill>
                  <a:srgbClr val="FFFFFF"/>
                </a:solidFill>
                <a:latin typeface="Courier" charset="0"/>
              </a:rPr>
              <a:t>A  </a:t>
            </a:r>
            <a:r>
              <a:rPr lang="en-GB" altLang="zh-CN" sz="2000" b="1" dirty="0">
                <a:solidFill>
                  <a:srgbClr val="FF9900"/>
                </a:solidFill>
                <a:latin typeface="Courier" charset="0"/>
              </a:rPr>
              <a:t>1.0 </a:t>
            </a:r>
            <a:r>
              <a:rPr lang="en-GB" altLang="zh-CN" sz="2000" b="1" dirty="0">
                <a:solidFill>
                  <a:srgbClr val="FFFFFF"/>
                </a:solidFill>
                <a:latin typeface="Courier" charset="0"/>
              </a:rPr>
              <a:t> 0.6  </a:t>
            </a:r>
            <a:r>
              <a:rPr lang="en-GB" altLang="zh-CN" sz="2000" b="1" dirty="0">
                <a:solidFill>
                  <a:srgbClr val="FF9900"/>
                </a:solidFill>
                <a:latin typeface="Courier" charset="0"/>
              </a:rPr>
              <a:t>0.6 </a:t>
            </a:r>
            <a:r>
              <a:rPr lang="en-GB" altLang="zh-CN" sz="2000" b="1" dirty="0">
                <a:solidFill>
                  <a:srgbClr val="FFFFFF"/>
                </a:solidFill>
                <a:latin typeface="Courier" charset="0"/>
              </a:rPr>
              <a:t>-3.3 -3.3  </a:t>
            </a:r>
            <a:r>
              <a:rPr lang="en-GB" altLang="zh-CN" sz="2000" b="1" dirty="0">
                <a:solidFill>
                  <a:srgbClr val="FF9900"/>
                </a:solidFill>
                <a:latin typeface="Courier" charset="0"/>
              </a:rPr>
              <a:t>1.0</a:t>
            </a:r>
            <a:endParaRPr lang="en-GB" altLang="zh-CN" sz="2000" b="1" dirty="0">
              <a:solidFill>
                <a:srgbClr val="FF9900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</a:tabLst>
            </a:pPr>
            <a:r>
              <a:rPr lang="en-GB" altLang="zh-CN" sz="2000" b="1" dirty="0">
                <a:solidFill>
                  <a:srgbClr val="FFFFFF"/>
                </a:solidFill>
                <a:latin typeface="Courier" charset="0"/>
              </a:rPr>
              <a:t>G -3.3 </a:t>
            </a:r>
            <a:r>
              <a:rPr lang="en-GB" altLang="zh-CN" sz="2000" b="1" dirty="0">
                <a:solidFill>
                  <a:srgbClr val="FF9900"/>
                </a:solidFill>
                <a:latin typeface="Courier" charset="0"/>
              </a:rPr>
              <a:t>-1.7</a:t>
            </a:r>
            <a:r>
              <a:rPr lang="en-GB" altLang="zh-CN" sz="2000" b="1" dirty="0">
                <a:solidFill>
                  <a:srgbClr val="FFFFFF"/>
                </a:solidFill>
                <a:latin typeface="Courier" charset="0"/>
              </a:rPr>
              <a:t> -1.7 -3.3 -3.3 -3.3</a:t>
            </a:r>
            <a:endParaRPr lang="en-GB" altLang="zh-CN" sz="20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</a:tabLst>
            </a:pPr>
            <a:r>
              <a:rPr lang="en-GB" altLang="zh-CN" sz="2000" b="1" dirty="0">
                <a:solidFill>
                  <a:srgbClr val="FFFFFF"/>
                </a:solidFill>
                <a:latin typeface="Courier" charset="0"/>
              </a:rPr>
              <a:t>C -3.3 -3.3 -3.3  </a:t>
            </a:r>
            <a:r>
              <a:rPr lang="en-GB" altLang="zh-CN" sz="2000" b="1" dirty="0">
                <a:solidFill>
                  <a:srgbClr val="FF9900"/>
                </a:solidFill>
                <a:latin typeface="Courier" charset="0"/>
              </a:rPr>
              <a:t>2.6 </a:t>
            </a:r>
            <a:r>
              <a:rPr lang="en-GB" altLang="zh-CN" sz="2000" b="1" dirty="0">
                <a:solidFill>
                  <a:srgbClr val="FFFFFF"/>
                </a:solidFill>
                <a:latin typeface="Courier" charset="0"/>
              </a:rPr>
              <a:t>-3.3 -3.3</a:t>
            </a:r>
            <a:endParaRPr lang="en-GB" altLang="zh-CN" sz="2000" b="1" dirty="0">
              <a:solidFill>
                <a:srgbClr val="FFFFFF"/>
              </a:solidFill>
              <a:latin typeface="Courier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</a:tabLst>
            </a:pPr>
            <a:r>
              <a:rPr lang="en-GB" altLang="zh-CN" sz="2000" b="1" dirty="0">
                <a:solidFill>
                  <a:srgbClr val="FFFFFF"/>
                </a:solidFill>
                <a:latin typeface="Courier" charset="0"/>
              </a:rPr>
              <a:t>T  0.7 -3.3 -3.3 -3.3 </a:t>
            </a:r>
            <a:r>
              <a:rPr lang="en-GB" altLang="zh-CN" sz="2000" b="1" dirty="0">
                <a:solidFill>
                  <a:srgbClr val="FF0000"/>
                </a:solidFill>
                <a:latin typeface="Courier" charset="0"/>
              </a:rPr>
              <a:t> </a:t>
            </a:r>
            <a:r>
              <a:rPr lang="en-GB" altLang="zh-CN" sz="2000" b="1" dirty="0">
                <a:solidFill>
                  <a:srgbClr val="FF9900"/>
                </a:solidFill>
                <a:latin typeface="Courier" charset="0"/>
              </a:rPr>
              <a:t>1.7 </a:t>
            </a:r>
            <a:r>
              <a:rPr lang="en-GB" altLang="zh-CN" sz="2000" b="1" dirty="0">
                <a:solidFill>
                  <a:srgbClr val="FFFFFF"/>
                </a:solidFill>
                <a:latin typeface="Courier" charset="0"/>
              </a:rPr>
              <a:t> 1.0</a:t>
            </a:r>
            <a:endParaRPr lang="en-GB" altLang="zh-CN" sz="2000" b="1" dirty="0">
              <a:solidFill>
                <a:srgbClr val="FFFFFF"/>
              </a:solidFill>
              <a:latin typeface="Courier" charset="0"/>
            </a:endParaRPr>
          </a:p>
        </p:txBody>
      </p:sp>
      <p:sp>
        <p:nvSpPr>
          <p:cNvPr id="61444" name="Text Box 4"/>
          <p:cNvSpPr txBox="1"/>
          <p:nvPr/>
        </p:nvSpPr>
        <p:spPr>
          <a:xfrm>
            <a:off x="416878" y="2276475"/>
            <a:ext cx="80772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  <a:tab pos="6565900" algn="l"/>
                <a:tab pos="7223125" algn="l"/>
              </a:tabLst>
            </a:pPr>
            <a:r>
              <a:rPr lang="en-GB" altLang="zh-CN" sz="2000" b="1" u="sng" dirty="0">
                <a:solidFill>
                  <a:schemeClr val="tx2"/>
                </a:solidFill>
                <a:latin typeface="Courier" charset="0"/>
              </a:rPr>
              <a:t>New sequence  ...  A    G    A    C    T    A   ...  </a:t>
            </a:r>
            <a:endParaRPr lang="en-GB" altLang="zh-CN" sz="2000" b="1" u="sng" dirty="0">
              <a:solidFill>
                <a:schemeClr val="tx2"/>
              </a:solidFill>
              <a:latin typeface="Courier" charset="0"/>
            </a:endParaRPr>
          </a:p>
        </p:txBody>
      </p:sp>
      <p:sp>
        <p:nvSpPr>
          <p:cNvPr id="61445" name="Text Box 5"/>
          <p:cNvSpPr txBox="1"/>
          <p:nvPr/>
        </p:nvSpPr>
        <p:spPr>
          <a:xfrm>
            <a:off x="533400" y="4572000"/>
            <a:ext cx="7413625" cy="167481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  <a:tab pos="6565900" algn="l"/>
                <a:tab pos="722312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Times" pitchFamily="16" charset="0"/>
              </a:rPr>
              <a:t>Conclusion:</a:t>
            </a:r>
            <a:endParaRPr lang="en-GB" altLang="zh-CN" sz="2200" b="1" dirty="0">
              <a:solidFill>
                <a:srgbClr val="FFFFFF"/>
              </a:solidFill>
              <a:latin typeface="Times" pitchFamily="16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  <a:tab pos="6565900" algn="l"/>
                <a:tab pos="7223125" algn="l"/>
              </a:tabLst>
            </a:pPr>
            <a:endParaRPr lang="en-GB" altLang="zh-CN" sz="2200" b="1" dirty="0">
              <a:solidFill>
                <a:srgbClr val="FFFFFF"/>
              </a:solidFill>
              <a:latin typeface="Times" pitchFamily="16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  <a:tab pos="6565900" algn="l"/>
                <a:tab pos="722312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Times" pitchFamily="16" charset="0"/>
              </a:rPr>
              <a:t>Log odds score at this sequence position =  5.2</a:t>
            </a:r>
            <a:endParaRPr lang="en-GB" altLang="zh-CN" sz="2200" b="1" dirty="0">
              <a:solidFill>
                <a:srgbClr val="FFFFFF"/>
              </a:solidFill>
              <a:latin typeface="Times" pitchFamily="16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  <a:tab pos="6565900" algn="l"/>
                <a:tab pos="7223125" algn="l"/>
              </a:tabLst>
            </a:pPr>
            <a:endParaRPr lang="en-GB" altLang="zh-CN" sz="2200" b="1" dirty="0">
              <a:solidFill>
                <a:srgbClr val="FFFFFF"/>
              </a:solidFill>
              <a:latin typeface="Times" pitchFamily="16" charset="0"/>
            </a:endParaRPr>
          </a:p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  <a:tab pos="1970405" algn="l"/>
                <a:tab pos="2627630" algn="l"/>
                <a:tab pos="3282950" algn="l"/>
                <a:tab pos="3940175" algn="l"/>
                <a:tab pos="4596130" algn="l"/>
                <a:tab pos="5253355" algn="l"/>
                <a:tab pos="5910580" algn="l"/>
                <a:tab pos="6565900" algn="l"/>
                <a:tab pos="7223125" algn="l"/>
              </a:tabLst>
            </a:pPr>
            <a:r>
              <a:rPr lang="en-GB" altLang="zh-CN" sz="2200" b="1" dirty="0">
                <a:solidFill>
                  <a:srgbClr val="FFFFFF"/>
                </a:solidFill>
                <a:latin typeface="Times" pitchFamily="16" charset="0"/>
              </a:rPr>
              <a:t>Odds score = 2 </a:t>
            </a:r>
            <a:r>
              <a:rPr lang="en-GB" altLang="zh-CN" sz="2500" b="1" baseline="33000" dirty="0">
                <a:solidFill>
                  <a:srgbClr val="FFFFFF"/>
                </a:solidFill>
                <a:latin typeface="Times" pitchFamily="16" charset="0"/>
              </a:rPr>
              <a:t>5.2</a:t>
            </a:r>
            <a:r>
              <a:rPr lang="en-GB" altLang="zh-CN" sz="2200" b="1" baseline="33000" dirty="0">
                <a:solidFill>
                  <a:srgbClr val="FFFFFF"/>
                </a:solidFill>
                <a:latin typeface="Times" pitchFamily="16" charset="0"/>
              </a:rPr>
              <a:t> </a:t>
            </a:r>
            <a:r>
              <a:rPr lang="en-GB" altLang="zh-CN" sz="2200" b="1" dirty="0">
                <a:solidFill>
                  <a:srgbClr val="FFFFFF"/>
                </a:solidFill>
                <a:latin typeface="Times" pitchFamily="16" charset="0"/>
              </a:rPr>
              <a:t>= 37/1 in favor of not being a random match</a:t>
            </a:r>
            <a:endParaRPr lang="en-GB" altLang="zh-CN" sz="2200" b="1" dirty="0">
              <a:solidFill>
                <a:srgbClr val="FFFFFF"/>
              </a:solidFill>
              <a:latin typeface="Times" pitchFamily="16" charset="0"/>
            </a:endParaRPr>
          </a:p>
        </p:txBody>
      </p:sp>
      <p:sp>
        <p:nvSpPr>
          <p:cNvPr id="61446" name="Text Box 6"/>
          <p:cNvSpPr txBox="1"/>
          <p:nvPr/>
        </p:nvSpPr>
        <p:spPr>
          <a:xfrm>
            <a:off x="381000" y="2743200"/>
            <a:ext cx="1828800" cy="101441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spAutoFit/>
          </a:bodyPr>
          <a:p>
            <a:pPr algn="ctr" defTabSz="828675" eaLnBrk="0" hangingPunct="0">
              <a:buClr>
                <a:srgbClr val="000000"/>
              </a:buClr>
              <a:buSzPct val="45000"/>
              <a:buFont typeface="StarBats" charset="0"/>
              <a:tabLst>
                <a:tab pos="657225" algn="l"/>
                <a:tab pos="1313180" algn="l"/>
              </a:tabLst>
            </a:pPr>
            <a:r>
              <a:rPr lang="en-GB" altLang="zh-CN" sz="2200" b="1" dirty="0">
                <a:solidFill>
                  <a:schemeClr val="bg1"/>
                </a:solidFill>
                <a:latin typeface="Courier" charset="0"/>
              </a:rPr>
              <a:t>Log odds matrix or PSSM</a:t>
            </a:r>
            <a:endParaRPr lang="en-GB" altLang="zh-CN" sz="2200" b="1" dirty="0">
              <a:solidFill>
                <a:schemeClr val="bg1"/>
              </a:solidFill>
              <a:latin typeface="Courier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其他搜索工具</a:t>
            </a:r>
            <a:b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</a:br>
            <a:endParaRPr lang="zh-CN" altLang="en-US"/>
          </a:p>
        </p:txBody>
      </p:sp>
      <p:pic>
        <p:nvPicPr>
          <p:cNvPr id="4" name="图片 3" descr="图4.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1701165"/>
            <a:ext cx="6800850" cy="4686300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" y="1752600"/>
            <a:ext cx="1491615" cy="188214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其他搜索工具</a:t>
            </a:r>
            <a:b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图4.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700530"/>
            <a:ext cx="8001000" cy="4667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/>
              <a:t>Difficulties in Similarity Searching and </a:t>
            </a:r>
            <a:r>
              <a:rPr lang="en-US" altLang="en-US" dirty="0">
                <a:solidFill>
                  <a:srgbClr val="FF0000"/>
                </a:solidFill>
              </a:rPr>
              <a:t>Solutions</a:t>
            </a:r>
            <a:endParaRPr lang="en-US" altLang="en-US" dirty="0">
              <a:solidFill>
                <a:srgbClr val="CCCC00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533400" y="1981200"/>
            <a:ext cx="8305800" cy="4876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chemeClr val="tx2"/>
                </a:solidFill>
              </a:rPr>
              <a:t>Slowness of dynamic programming alignment algorithm - </a:t>
            </a:r>
            <a:r>
              <a:rPr lang="en-US" altLang="en-US" sz="2600" b="1" dirty="0">
                <a:solidFill>
                  <a:srgbClr val="FF3300"/>
                </a:solidFill>
              </a:rPr>
              <a:t>use a word search, heuristic method (nearly always works but is not a guaranteed algorithm). </a:t>
            </a:r>
            <a:endParaRPr lang="en-US" altLang="en-US" sz="2600" b="1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chemeClr val="tx2"/>
                </a:solidFill>
              </a:rPr>
              <a:t>Low complexity regions in sequences give false high scores - </a:t>
            </a:r>
            <a:r>
              <a:rPr lang="en-US" altLang="en-US" sz="2600" b="1" dirty="0">
                <a:solidFill>
                  <a:srgbClr val="FF3300"/>
                </a:solidFill>
              </a:rPr>
              <a:t>filter out these regions in the query sequence</a:t>
            </a:r>
            <a:endParaRPr lang="en-US" altLang="en-US" sz="2600" b="1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chemeClr val="tx2"/>
                </a:solidFill>
              </a:rPr>
              <a:t>How good is the match? - </a:t>
            </a:r>
            <a:r>
              <a:rPr lang="en-US" altLang="en-US" sz="2600" b="1" dirty="0">
                <a:solidFill>
                  <a:srgbClr val="FF3300"/>
                </a:solidFill>
              </a:rPr>
              <a:t>Produce an optimal local alignment</a:t>
            </a:r>
            <a:endParaRPr lang="en-US" altLang="en-US" sz="2600" b="1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chemeClr val="tx2"/>
                </a:solidFill>
              </a:rPr>
              <a:t>How significant is the alignment score? - </a:t>
            </a:r>
            <a:r>
              <a:rPr lang="en-US" altLang="en-US" sz="2600" b="1" dirty="0">
                <a:solidFill>
                  <a:srgbClr val="FF3300"/>
                </a:solidFill>
              </a:rPr>
              <a:t>Provide an expect score (E value) for finding a match with an unrelated sequence in searching a sequence database of the same size</a:t>
            </a:r>
            <a:endParaRPr lang="en-US" altLang="en-US" sz="2600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chemeClr val="tx2"/>
              </a:solidFill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7315200" y="6248400"/>
            <a:ext cx="1420813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i="1" dirty="0">
                <a:latin typeface="Times New Roman" panose="02020603050405020304" pitchFamily="18" charset="0"/>
              </a:rPr>
              <a:t>Mount D, 2002</a:t>
            </a:r>
            <a:endParaRPr lang="en-US" altLang="zh-CN" sz="16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b="1" dirty="0">
                <a:solidFill>
                  <a:srgbClr val="00B050"/>
                </a:solidFill>
              </a:rPr>
              <a:t>3.3.2 Word or </a:t>
            </a:r>
            <a:r>
              <a:rPr lang="en-US" altLang="zh-CN" b="1" i="1" dirty="0">
                <a:solidFill>
                  <a:srgbClr val="00B050"/>
                </a:solidFill>
              </a:rPr>
              <a:t>k</a:t>
            </a:r>
            <a:r>
              <a:rPr lang="en-US" altLang="zh-CN" b="1" dirty="0">
                <a:solidFill>
                  <a:srgbClr val="00B050"/>
                </a:solidFill>
              </a:rPr>
              <a:t>-tuple methods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800" dirty="0"/>
              <a:t>Used by the FASTA and BLAST programs </a:t>
            </a:r>
            <a:endParaRPr lang="en-US" altLang="zh-CN" sz="28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/>
              <a:t>They align two sequences very quickly, by first searching for identical short stretches of sequences (called words or </a:t>
            </a:r>
            <a:r>
              <a:rPr lang="en-US" altLang="zh-CN" sz="2800" i="1" dirty="0"/>
              <a:t>k</a:t>
            </a:r>
            <a:r>
              <a:rPr lang="en-US" altLang="zh-CN" sz="2800" dirty="0"/>
              <a:t>-tuples) and by then joining these words into an alignment by the dynamic programming method. </a:t>
            </a:r>
            <a:endParaRPr lang="en-US" altLang="zh-CN" sz="28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/>
              <a:t>They are heuristic methods, reliable in a statistical sense, and usually provide a reliable alignment. </a:t>
            </a:r>
            <a:endParaRPr lang="en-US" altLang="zh-CN" sz="28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/>
              <a:t>Heuristic methods: an empirical method of computer programming in which rules of thumb are used to find solutions and feedback is used to improve performance. </a:t>
            </a:r>
            <a:endParaRPr lang="en-US" altLang="zh-CN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1026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1800" i="1" dirty="0"/>
              <a:t>Wilbur WJ and Lipman DJ. 1983. Rapid similarity searches of nucleic acid and protein data banks. PNAS, 80:726-730</a:t>
            </a:r>
            <a:endParaRPr lang="en-US" altLang="zh-CN" sz="1800" i="1" dirty="0"/>
          </a:p>
        </p:txBody>
      </p:sp>
      <p:sp>
        <p:nvSpPr>
          <p:cNvPr id="10243" name="Rectangle 1027"/>
          <p:cNvSpPr>
            <a:spLocks noGrp="1"/>
          </p:cNvSpPr>
          <p:nvPr>
            <p:ph idx="1"/>
          </p:nvPr>
        </p:nvSpPr>
        <p:spPr>
          <a:xfrm>
            <a:off x="457200" y="762000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400" dirty="0"/>
              <a:t>Heuristic method for sequence alignment is used to try to find a reasonable alignment. An example of a heuristic alignment method is starting with a search for similar sequence patterns and then building a longer alignment based on these patterns.</a:t>
            </a:r>
            <a:endParaRPr lang="en-US" altLang="zh-CN" sz="2400" dirty="0"/>
          </a:p>
          <a:p>
            <a:pPr eaLnBrk="1" hangingPunct="1">
              <a:buNone/>
            </a:pPr>
            <a:r>
              <a:rPr lang="en-US" altLang="zh-CN" sz="2400" dirty="0"/>
              <a:t>Rather than comparing individual residues in the two sequences, FASTA and BLAST search for matching sequence patterns or words (Wilbur and Lipman, 1983). The programs then attempts to build a local alignment based on these word matches.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>
                <a:solidFill>
                  <a:srgbClr val="CCCC00"/>
                </a:solidFill>
              </a:rPr>
              <a:t>Methods of Similarity Searching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FASTA (fast alignment) and BLAST (basic local alignment search tool) algorithms</a:t>
            </a:r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PSI-BLAST (position-specific-iterated) and PHI-BLAST(pattern-hit-iterated)</a:t>
            </a:r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MAST and MetaMEME on MEME server: search with PSSMs or HMMs representing domains 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7315200" y="6248400"/>
            <a:ext cx="1420813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i="1" dirty="0">
                <a:latin typeface="Times New Roman" panose="02020603050405020304" pitchFamily="18" charset="0"/>
              </a:rPr>
              <a:t>Mount D, 2002</a:t>
            </a:r>
            <a:endParaRPr lang="en-US" altLang="zh-CN" sz="16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Designs\Radar.pot</Template>
  <TotalTime>0</TotalTime>
  <Words>9303</Words>
  <Application>WPS 演示</Application>
  <PresentationFormat>全屏显示(4:3)</PresentationFormat>
  <Paragraphs>403</Paragraphs>
  <Slides>57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31</vt:i4>
      </vt:variant>
      <vt:variant>
        <vt:lpstr>幻灯片标题</vt:lpstr>
      </vt:variant>
      <vt:variant>
        <vt:i4>57</vt:i4>
      </vt:variant>
    </vt:vector>
  </HeadingPairs>
  <TitlesOfParts>
    <vt:vector size="105" baseType="lpstr">
      <vt:lpstr>Arial</vt:lpstr>
      <vt:lpstr>宋体</vt:lpstr>
      <vt:lpstr>Wingdings</vt:lpstr>
      <vt:lpstr>Times New Roman</vt:lpstr>
      <vt:lpstr>Arial Unicode MS</vt:lpstr>
      <vt:lpstr>黑体</vt:lpstr>
      <vt:lpstr>仿宋_GB2312</vt:lpstr>
      <vt:lpstr>仿宋</vt:lpstr>
      <vt:lpstr>微软雅黑</vt:lpstr>
      <vt:lpstr>Times-Bold</vt:lpstr>
      <vt:lpstr>Segoe Print</vt:lpstr>
      <vt:lpstr>Tahoma</vt:lpstr>
      <vt:lpstr>StarBats</vt:lpstr>
      <vt:lpstr>Times</vt:lpstr>
      <vt:lpstr>Courier</vt:lpstr>
      <vt:lpstr>Courier New</vt:lpstr>
      <vt:lpstr>Radar</vt:lpstr>
      <vt:lpstr>Paint.Picture</vt:lpstr>
      <vt:lpstr>Paint.Picture</vt:lpstr>
      <vt:lpstr>Paint.Picture</vt:lpstr>
      <vt:lpstr>Paint.Picture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Paint.Picture</vt:lpstr>
      <vt:lpstr>Equation.3</vt:lpstr>
      <vt:lpstr>Equation.3</vt:lpstr>
      <vt:lpstr>Paint.Picture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Paint.Picture</vt:lpstr>
      <vt:lpstr>Equation.3</vt:lpstr>
      <vt:lpstr>Equation.3</vt:lpstr>
      <vt:lpstr>Paint.Picture</vt:lpstr>
      <vt:lpstr>Paint.Picture</vt:lpstr>
      <vt:lpstr>Paint.Picture</vt:lpstr>
      <vt:lpstr>Paint.Picture</vt:lpstr>
      <vt:lpstr>Paint.Picture</vt:lpstr>
      <vt:lpstr>Paint.Picture</vt:lpstr>
      <vt:lpstr>3.3  Database searching for similar sequences</vt:lpstr>
      <vt:lpstr>3.3.1 Importance of database searches for similar sequences </vt:lpstr>
      <vt:lpstr>Doolittle RF, et al. Simian sarcoma virus onc gene, v-sis, is derived from the gene (or genes) encoding a platelet-derived growth factor. Science. 1983 Jul 15;221(4607):275-7</vt:lpstr>
      <vt:lpstr>PowerPoint 演示文稿</vt:lpstr>
      <vt:lpstr>Uses of Similarity Searches</vt:lpstr>
      <vt:lpstr>Difficulties in Similarity Searching and Solutions</vt:lpstr>
      <vt:lpstr>3.3.2 Word or k-tuple methods</vt:lpstr>
      <vt:lpstr>Wilbur WJ and Lipman DJ. 1983. Rapid similarity searches of nucleic acid and protein data banks. PNAS, 80:726-730</vt:lpstr>
      <vt:lpstr>Methods of Similarity Searching</vt:lpstr>
      <vt:lpstr>FASTA &amp; BLAST story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BLASTall</vt:lpstr>
      <vt:lpstr>BLASTall</vt:lpstr>
      <vt:lpstr>Web-based BLAST Input</vt:lpstr>
      <vt:lpstr>Web-based BLAST Output</vt:lpstr>
      <vt:lpstr>Web-based BLAST Output</vt:lpstr>
      <vt:lpstr>Web-based BLAST Output</vt:lpstr>
      <vt:lpstr>Web-based BLAST Output</vt:lpstr>
      <vt:lpstr>Web-based BLAST Output</vt:lpstr>
      <vt:lpstr>PowerPoint 演示文稿</vt:lpstr>
      <vt:lpstr>3.3.3 Assessing the significance of sequence alignments</vt:lpstr>
      <vt:lpstr>PowerPoint 演示文稿</vt:lpstr>
      <vt:lpstr>PowerPoint 演示文稿</vt:lpstr>
      <vt:lpstr>PowerPoint 演示文稿</vt:lpstr>
      <vt:lpstr>The extreme value distribution </vt:lpstr>
      <vt:lpstr>The probability that score S will be less than value x,  P ( S &lt;x ), is obtained by calculating the area under curve  from -     to x  </vt:lpstr>
      <vt:lpstr> E-value: the number of HSPs having score S (or higher) expected to occur only by chance </vt:lpstr>
      <vt:lpstr>The Gumbel extreme value distribution</vt:lpstr>
      <vt:lpstr>PowerPoint 演示文稿</vt:lpstr>
      <vt:lpstr>By normalizing a raw score using the formula</vt:lpstr>
      <vt:lpstr> BLAST Karlin-Altschul statistics  </vt:lpstr>
      <vt:lpstr>About H parameter</vt:lpstr>
      <vt:lpstr>BLAST高级技巧</vt:lpstr>
      <vt:lpstr>PowerPoint 演示文稿</vt:lpstr>
      <vt:lpstr>PowerPoint 演示文稿</vt:lpstr>
      <vt:lpstr>PowerPoint 演示文稿</vt:lpstr>
      <vt:lpstr>Beyond sequences: database searching using scoring matrices, profiles and PSSMs</vt:lpstr>
      <vt:lpstr>Searching a database with a PSSM or HMM</vt:lpstr>
      <vt:lpstr>PSI-BLAST</vt:lpstr>
      <vt:lpstr>PowerPoint 演示文稿</vt:lpstr>
      <vt:lpstr>PowerPoint 演示文稿</vt:lpstr>
      <vt:lpstr>PHI-BLAST: regular expressions</vt:lpstr>
      <vt:lpstr>Using a local alignment to make a PSSM</vt:lpstr>
      <vt:lpstr>PowerPoint 演示文稿</vt:lpstr>
      <vt:lpstr>Aligning the new scoring matrix with a new sequence provides a log odds alignment score</vt:lpstr>
      <vt:lpstr>其他搜索工具 </vt:lpstr>
      <vt:lpstr>其他搜索工具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序列分析与联配  Analysis and alignment of sequences</dc:title>
  <dc:creator>user</dc:creator>
  <cp:lastModifiedBy>樊龙江</cp:lastModifiedBy>
  <cp:revision>255</cp:revision>
  <dcterms:created xsi:type="dcterms:W3CDTF">2003-02-05T06:48:00Z</dcterms:created>
  <dcterms:modified xsi:type="dcterms:W3CDTF">2021-07-17T04:24:17Z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A481CC1996AF43149FFF6720B1913FE6</vt:lpwstr>
  </property>
  <property fmtid="{D5CDD505-2E9C-101B-9397-08002B2CF9AE}" pid="3" name="KSOProductBuildVer">
    <vt:lpwstr>2052-11.1.0.10495</vt:lpwstr>
  </property>
</Properties>
</file>