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1" r:id="rId6"/>
    <p:sldId id="262" r:id="rId7"/>
    <p:sldId id="263" r:id="rId8"/>
    <p:sldId id="355" r:id="rId9"/>
    <p:sldId id="264" r:id="rId10"/>
    <p:sldId id="382" r:id="rId11"/>
    <p:sldId id="287" r:id="rId12"/>
    <p:sldId id="425" r:id="rId13"/>
    <p:sldId id="383" r:id="rId14"/>
    <p:sldId id="288" r:id="rId15"/>
    <p:sldId id="269" r:id="rId16"/>
    <p:sldId id="362" r:id="rId17"/>
    <p:sldId id="467" r:id="rId18"/>
    <p:sldId id="468" r:id="rId19"/>
    <p:sldId id="345" r:id="rId20"/>
    <p:sldId id="272" r:id="rId21"/>
    <p:sldId id="384" r:id="rId22"/>
    <p:sldId id="268" r:id="rId23"/>
    <p:sldId id="364" r:id="rId24"/>
    <p:sldId id="365" r:id="rId25"/>
    <p:sldId id="366" r:id="rId26"/>
    <p:sldId id="369" r:id="rId27"/>
    <p:sldId id="370" r:id="rId28"/>
    <p:sldId id="371" r:id="rId29"/>
    <p:sldId id="372" r:id="rId30"/>
    <p:sldId id="373" r:id="rId31"/>
    <p:sldId id="374" r:id="rId32"/>
    <p:sldId id="375" r:id="rId33"/>
    <p:sldId id="381" r:id="rId34"/>
    <p:sldId id="376" r:id="rId35"/>
    <p:sldId id="377" r:id="rId36"/>
    <p:sldId id="378" r:id="rId37"/>
    <p:sldId id="379" r:id="rId38"/>
    <p:sldId id="380" r:id="rId39"/>
    <p:sldId id="352" r:id="rId40"/>
    <p:sldId id="291" r:id="rId41"/>
    <p:sldId id="292" r:id="rId42"/>
    <p:sldId id="338" r:id="rId43"/>
    <p:sldId id="340" r:id="rId44"/>
    <p:sldId id="335" r:id="rId45"/>
    <p:sldId id="336" r:id="rId46"/>
    <p:sldId id="343" r:id="rId47"/>
    <p:sldId id="339" r:id="rId48"/>
    <p:sldId id="293" r:id="rId49"/>
    <p:sldId id="294" r:id="rId50"/>
    <p:sldId id="295" r:id="rId51"/>
    <p:sldId id="348" r:id="rId52"/>
    <p:sldId id="349" r:id="rId53"/>
    <p:sldId id="296" r:id="rId54"/>
    <p:sldId id="469" r:id="rId55"/>
    <p:sldId id="359" r:id="rId56"/>
    <p:sldId id="344" r:id="rId57"/>
  </p:sldIdLst>
  <p:sldSz cx="9144000" cy="6858000" type="screen4x3"/>
  <p:notesSz cx="6858000" cy="9144000"/>
  <p:custDataLst>
    <p:tags r:id="rId61"/>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00"/>
    <a:srgbClr val="00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5"/>
    <p:restoredTop sz="63851"/>
  </p:normalViewPr>
  <p:slideViewPr>
    <p:cSldViewPr showGuides="1">
      <p:cViewPr varScale="1">
        <p:scale>
          <a:sx n="47" d="100"/>
          <a:sy n="47" d="100"/>
        </p:scale>
        <p:origin x="148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gs" Target="tags/tag2.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427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p:txBody>
          <a:bodyPr wrap="square" lIns="91440" tIns="45720" rIns="91440" bIns="45720" anchor="t" anchorCtr="0"/>
          <a:lstStyle/>
          <a:p>
            <a:pPr lvl="0" eaLnBrk="1" hangingPunct="1"/>
            <a:r>
              <a:rPr lang="zh-CN" altLang="en-US" dirty="0"/>
              <a:t>各本节知识点</a:t>
            </a:r>
            <a:endParaRPr lang="zh-CN" altLang="en-US" dirty="0"/>
          </a:p>
          <a:p>
            <a:pPr lvl="0" eaLnBrk="1" hangingPunct="1"/>
            <a:endParaRPr lang="zh-CN" altLang="en-US" dirty="0"/>
          </a:p>
        </p:txBody>
      </p:sp>
      <p:sp>
        <p:nvSpPr>
          <p:cNvPr id="55300"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64515" name="Rectangle 2"/>
          <p:cNvSpPr>
            <a:spLocks noGrp="1" noRot="1" noChangeAspect="1" noTextEdit="1"/>
          </p:cNvSpPr>
          <p:nvPr>
            <p:ph type="sldImg"/>
          </p:nvPr>
        </p:nvSpPr>
        <p:spPr/>
      </p:sp>
      <p:sp>
        <p:nvSpPr>
          <p:cNvPr id="64516" name="Rectangle 3"/>
          <p:cNvSpPr>
            <a:spLocks noGrp="1"/>
          </p:cNvSpPr>
          <p:nvPr>
            <p:ph type="body" idx="1"/>
          </p:nvPr>
        </p:nvSpPr>
        <p:spPr/>
        <p:txBody>
          <a:bodyPr wrap="square" lIns="91440" tIns="45720" rIns="91440" bIns="45720" anchor="t" anchorCtr="0"/>
          <a:lstStyle/>
          <a:p>
            <a:pPr lvl="0" eaLnBrk="1" hangingPunct="1"/>
            <a:r>
              <a:rPr lang="en-US" altLang="zh-CN" dirty="0"/>
              <a:t>an example of such an analysis for direct repeats in the amino acid sequence of the human low-density</a:t>
            </a:r>
            <a:endParaRPr lang="en-US" altLang="zh-CN" dirty="0"/>
          </a:p>
          <a:p>
            <a:pPr lvl="0" eaLnBrk="1" hangingPunct="1"/>
            <a:r>
              <a:rPr lang="en-US" altLang="zh-CN" dirty="0"/>
              <a:t>lipoprotein (LDL) receptor is shown. A:window 1 and stringency 1;B: 23/7</a:t>
            </a:r>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65539" name="Rectangle 2"/>
          <p:cNvSpPr>
            <a:spLocks noGrp="1" noRot="1" noChangeAspect="1" noTextEdit="1"/>
          </p:cNvSpPr>
          <p:nvPr>
            <p:ph type="sldImg"/>
          </p:nvPr>
        </p:nvSpPr>
        <p:spPr/>
      </p:sp>
      <p:sp>
        <p:nvSpPr>
          <p:cNvPr id="65540" name="Rectangle 3"/>
          <p:cNvSpPr>
            <a:spLocks noGrp="1"/>
          </p:cNvSpPr>
          <p:nvPr>
            <p:ph type="body" idx="1"/>
          </p:nvPr>
        </p:nvSpPr>
        <p:spPr/>
        <p:txBody>
          <a:bodyPr wrap="square" lIns="91440" tIns="45720" rIns="91440" bIns="45720" anchor="t" anchorCtr="0"/>
          <a:lstStyle/>
          <a:p>
            <a:pPr lvl="0" eaLnBrk="1" hangingPunct="1"/>
            <a:r>
              <a:rPr lang="en-US" altLang="zh-CN" dirty="0"/>
              <a:t>The sequences are written across the top and down the left side of a matrix, respectively, similar to that done in the dot matrix analysis, except that an extra row and column labeled “gap” are added to allow the alignment to begin with a gap of any length in either sequence.</a:t>
            </a:r>
            <a:endParaRPr lang="en-US" altLang="zh-CN" dirty="0"/>
          </a:p>
          <a:p>
            <a:pPr lvl="0" eaLnBrk="1" hangingPunct="1"/>
            <a:endParaRPr lang="en-US" altLang="zh-CN" dirty="0"/>
          </a:p>
          <a:p>
            <a:pPr lvl="0" eaLnBrk="1" hangingPunct="1"/>
            <a:r>
              <a:rPr lang="en-US" altLang="zh-CN" dirty="0"/>
              <a:t>Fact1: alignment corresponds the path</a:t>
            </a:r>
            <a:endParaRPr lang="en-US" altLang="zh-CN" dirty="0"/>
          </a:p>
          <a:p>
            <a:pPr lvl="0" eaLnBrk="1" hangingPunct="1"/>
            <a:r>
              <a:rPr lang="en-US" altLang="zh-CN" dirty="0"/>
              <a:t>Fact2: To finding the optimal alignment means to find a optimal path in the matrix.</a:t>
            </a:r>
            <a:endParaRPr lang="en-US" altLang="zh-CN" dirty="0"/>
          </a:p>
          <a:p>
            <a:pPr lvl="0" eaLnBrk="1" hangingPunct="1"/>
            <a:endParaRPr lang="en-US" altLang="zh-CN" dirty="0"/>
          </a:p>
          <a:p>
            <a:pPr lvl="0" eaLnBrk="1" hangingPunct="1"/>
            <a:r>
              <a:rPr lang="en-US" altLang="zh-CN" dirty="0"/>
              <a:t>How to find the optimal path using DP? The alignment includes several steps (total 9 steps in this case). Keep the every step being the optimal one.</a:t>
            </a:r>
            <a:endParaRPr lang="en-US" altLang="zh-CN" dirty="0"/>
          </a:p>
          <a:p>
            <a:pPr lvl="0" eaLnBrk="1" hangingPunct="1"/>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66564"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67587" name="Rectangle 2"/>
          <p:cNvSpPr>
            <a:spLocks noGrp="1" noRot="1" noChangeAspect="1" noTextEdit="1"/>
          </p:cNvSpPr>
          <p:nvPr>
            <p:ph type="sldImg"/>
          </p:nvPr>
        </p:nvSpPr>
        <p:spPr/>
      </p:sp>
      <p:sp>
        <p:nvSpPr>
          <p:cNvPr id="67588" name="Rectangle 3"/>
          <p:cNvSpPr>
            <a:spLocks noGrp="1"/>
          </p:cNvSpPr>
          <p:nvPr>
            <p:ph type="body" idx="1"/>
          </p:nvPr>
        </p:nvSpPr>
        <p:spPr/>
        <p:txBody>
          <a:bodyPr wrap="square" lIns="91440" tIns="45720" rIns="91440" bIns="45720" anchor="t" anchorCtr="0"/>
          <a:lstStyle/>
          <a:p>
            <a:pPr lvl="0" eaLnBrk="1" hangingPunct="1"/>
            <a:r>
              <a:rPr lang="en-US" altLang="zh-CN" dirty="0"/>
              <a:t>The allowed moves are from any position above or the left (same column or the upper left diagonal position). The diagonal move attempts to align the sequence characters without introducing a gap. Thus, there is no gap penalties in this case. However, moves from above and the left will introduce gaps, and thus will require one or more gap penalties to be used. </a:t>
            </a:r>
            <a:endParaRPr lang="en-US" altLang="zh-CN" dirty="0"/>
          </a:p>
          <a:p>
            <a:pPr lvl="0" eaLnBrk="1" hangingPunct="1"/>
            <a:endParaRPr lang="en-US" altLang="zh-CN" dirty="0"/>
          </a:p>
          <a:p>
            <a:pPr lvl="0" eaLnBrk="1" hangingPunct="1"/>
            <a:r>
              <a:rPr lang="en-US" altLang="zh-CN" dirty="0"/>
              <a:t>As the maximum scores for each matrix position are calculated, a record of the paths that produced the highest scores to reach each matrix position is kept.</a:t>
            </a:r>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p:txBody>
          <a:bodyPr wrap="square" lIns="91440" tIns="45720" rIns="91440" bIns="45720" anchor="t" anchorCtr="0"/>
          <a:lstStyle/>
          <a:p>
            <a:pPr lvl="0"/>
            <a:r>
              <a:rPr lang="en-US" altLang="zh-CN" dirty="0"/>
              <a:t>A boundary row and column are added to the table as initial conditions.</a:t>
            </a:r>
            <a:endParaRPr lang="en-US" altLang="zh-CN" dirty="0"/>
          </a:p>
          <a:p>
            <a:pPr lvl="0"/>
            <a:endParaRPr lang="zh-CN" altLang="en-US" dirty="0"/>
          </a:p>
        </p:txBody>
      </p:sp>
      <p:sp>
        <p:nvSpPr>
          <p:cNvPr id="68612"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p:txBody>
          <a:bodyPr wrap="square" lIns="91440" tIns="45720" rIns="91440" bIns="45720" anchor="t" anchorCtr="0"/>
          <a:lstStyle/>
          <a:p>
            <a:pPr lvl="0"/>
            <a:r>
              <a:rPr lang="en-US" altLang="zh-CN" dirty="0"/>
              <a:t>A boundary row and column are added to the table as initial conditions.</a:t>
            </a:r>
            <a:endParaRPr lang="en-US" altLang="zh-CN" dirty="0"/>
          </a:p>
          <a:p>
            <a:pPr lvl="0"/>
            <a:endParaRPr lang="zh-CN" altLang="en-US" dirty="0"/>
          </a:p>
        </p:txBody>
      </p:sp>
      <p:sp>
        <p:nvSpPr>
          <p:cNvPr id="69636"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70659" name="Rectangle 2"/>
          <p:cNvSpPr>
            <a:spLocks noGrp="1" noRot="1" noChangeAspect="1" noTextEdit="1"/>
          </p:cNvSpPr>
          <p:nvPr>
            <p:ph type="sldImg"/>
          </p:nvPr>
        </p:nvSpPr>
        <p:spPr/>
      </p:sp>
      <p:sp>
        <p:nvSpPr>
          <p:cNvPr id="70660" name="Rectangle 3"/>
          <p:cNvSpPr>
            <a:spLocks noGrp="1"/>
          </p:cNvSpPr>
          <p:nvPr>
            <p:ph type="body" idx="1"/>
          </p:nvPr>
        </p:nvSpPr>
        <p:spPr/>
        <p:txBody>
          <a:bodyPr wrap="square" lIns="91440" tIns="45720" rIns="91440" bIns="45720" anchor="t" anchorCtr="0"/>
          <a:lstStyle/>
          <a:p>
            <a:pPr lvl="0" eaLnBrk="1" hangingPunct="1"/>
            <a:r>
              <a:rPr lang="en-US" altLang="zh-CN" dirty="0"/>
              <a:t>The algorithm may be written in mathematical form.</a:t>
            </a:r>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71683" name="Rectangle 2"/>
          <p:cNvSpPr>
            <a:spLocks noGrp="1" noRot="1" noChangeAspect="1" noTextEdit="1"/>
          </p:cNvSpPr>
          <p:nvPr>
            <p:ph type="sldImg"/>
          </p:nvPr>
        </p:nvSpPr>
        <p:spPr/>
      </p:sp>
      <p:sp>
        <p:nvSpPr>
          <p:cNvPr id="71684" name="Rectangle 3"/>
          <p:cNvSpPr>
            <a:spLocks noGrp="1"/>
          </p:cNvSpPr>
          <p:nvPr>
            <p:ph type="body" idx="1"/>
          </p:nvPr>
        </p:nvSpPr>
        <p:spPr/>
        <p:txBody>
          <a:bodyPr wrap="square" lIns="91440" tIns="45720" rIns="91440" bIns="45720" anchor="t" anchorCtr="0"/>
          <a:lstStyle/>
          <a:p>
            <a:pPr lvl="0" eaLnBrk="1" hangingPunct="1"/>
            <a:r>
              <a:rPr lang="en-US" altLang="zh-CN" dirty="0"/>
              <a:t>6</a:t>
            </a:r>
            <a:r>
              <a:rPr lang="zh-CN" altLang="en-US" dirty="0"/>
              <a:t>种</a:t>
            </a: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p:sp>
      <p:sp>
        <p:nvSpPr>
          <p:cNvPr id="72707" name="备注占位符 2"/>
          <p:cNvSpPr>
            <a:spLocks noGrp="1"/>
          </p:cNvSpPr>
          <p:nvPr>
            <p:ph type="body" idx="1"/>
          </p:nvPr>
        </p:nvSpPr>
        <p:spPr/>
        <p:txBody>
          <a:bodyPr wrap="square" lIns="91440" tIns="45720" rIns="91440" bIns="45720" anchor="t" anchorCtr="0"/>
          <a:lstStyle/>
          <a:p>
            <a:pPr lvl="0"/>
            <a:r>
              <a:rPr lang="en-US" altLang="zh-CN" dirty="0"/>
              <a:t>A boundary row and column are added to the table as initial conditions.</a:t>
            </a:r>
            <a:endParaRPr lang="en-US" altLang="zh-CN" dirty="0"/>
          </a:p>
          <a:p>
            <a:pPr lvl="0"/>
            <a:endParaRPr lang="zh-CN" altLang="en-US" dirty="0"/>
          </a:p>
        </p:txBody>
      </p:sp>
      <p:sp>
        <p:nvSpPr>
          <p:cNvPr id="72708"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p:txBody>
          <a:bodyPr wrap="square" lIns="91440" tIns="45720" rIns="91440" bIns="45720" anchor="t" anchorCtr="0"/>
          <a:lstStyle/>
          <a:p>
            <a:pPr lvl="0"/>
            <a:r>
              <a:rPr lang="en-US" altLang="zh-CN" dirty="0"/>
              <a:t>A boundary row and column are added to the table as initial conditions.</a:t>
            </a:r>
            <a:endParaRPr lang="en-US" altLang="zh-CN" dirty="0"/>
          </a:p>
          <a:p>
            <a:pPr lvl="0"/>
            <a:endParaRPr lang="zh-CN" altLang="en-US" dirty="0"/>
          </a:p>
        </p:txBody>
      </p:sp>
      <p:sp>
        <p:nvSpPr>
          <p:cNvPr id="73732"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56323" name="Rectangle 2"/>
          <p:cNvSpPr>
            <a:spLocks noGrp="1" noRot="1" noChangeAspect="1" noTextEdit="1"/>
          </p:cNvSpPr>
          <p:nvPr>
            <p:ph type="sldImg"/>
          </p:nvPr>
        </p:nvSpPr>
        <p:spPr/>
      </p:sp>
      <p:sp>
        <p:nvSpPr>
          <p:cNvPr id="56324" name="Rectangle 3"/>
          <p:cNvSpPr>
            <a:spLocks noGrp="1"/>
          </p:cNvSpPr>
          <p:nvPr>
            <p:ph type="body" idx="1"/>
          </p:nvPr>
        </p:nvSpPr>
        <p:spPr/>
        <p:txBody>
          <a:bodyPr wrap="square" lIns="91440" tIns="45720" rIns="91440" bIns="45720" anchor="t" anchorCtr="0"/>
          <a:lstStyle/>
          <a:p>
            <a:pPr lvl="0" eaLnBrk="1" hangingPunct="1"/>
            <a:r>
              <a:rPr lang="zh-CN" altLang="en-US" dirty="0"/>
              <a:t>本节知识点：</a:t>
            </a:r>
            <a:r>
              <a:rPr lang="en-US" altLang="zh-CN" dirty="0"/>
              <a:t>1/</a:t>
            </a:r>
            <a:r>
              <a:rPr lang="zh-CN" altLang="en-US" dirty="0"/>
              <a:t>生物序列不随机；</a:t>
            </a:r>
            <a:r>
              <a:rPr lang="en-US" altLang="zh-CN" dirty="0"/>
              <a:t>2</a:t>
            </a:r>
            <a:r>
              <a:rPr lang="zh-CN" altLang="en-US" dirty="0"/>
              <a:t>、动态规划算法原理；</a:t>
            </a:r>
            <a:r>
              <a:rPr lang="en-US" altLang="zh-CN" dirty="0"/>
              <a:t>3</a:t>
            </a:r>
            <a:r>
              <a:rPr lang="zh-CN" altLang="en-US" dirty="0"/>
              <a:t>、</a:t>
            </a:r>
            <a:r>
              <a:rPr lang="en-US" altLang="zh-CN" dirty="0"/>
              <a:t>PAM</a:t>
            </a:r>
            <a:r>
              <a:rPr lang="zh-CN" altLang="en-US" dirty="0"/>
              <a:t>计分矩阵原理</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p:sp>
      <p:sp>
        <p:nvSpPr>
          <p:cNvPr id="74755"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74756"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p:sp>
      <p:sp>
        <p:nvSpPr>
          <p:cNvPr id="7577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75780"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76804"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p:sp>
      <p:sp>
        <p:nvSpPr>
          <p:cNvPr id="77827" name="备注占位符 2"/>
          <p:cNvSpPr>
            <a:spLocks noGrp="1"/>
          </p:cNvSpPr>
          <p:nvPr>
            <p:ph type="body" idx="1"/>
          </p:nvPr>
        </p:nvSpPr>
        <p:spPr/>
        <p:txBody>
          <a:bodyPr wrap="square" lIns="91440" tIns="45720" rIns="91440" bIns="45720" anchor="t" anchorCtr="0"/>
          <a:lstStyle/>
          <a:p>
            <a:pPr lvl="0"/>
            <a:r>
              <a:rPr lang="en-US" altLang="zh-CN" dirty="0"/>
              <a:t> </a:t>
            </a:r>
            <a:endParaRPr lang="zh-CN" altLang="en-US" dirty="0"/>
          </a:p>
        </p:txBody>
      </p:sp>
      <p:sp>
        <p:nvSpPr>
          <p:cNvPr id="77828"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78851" name="Rectangle 2"/>
          <p:cNvSpPr>
            <a:spLocks noGrp="1" noRot="1" noChangeAspect="1" noTextEdit="1"/>
          </p:cNvSpPr>
          <p:nvPr>
            <p:ph type="sldImg"/>
          </p:nvPr>
        </p:nvSpPr>
        <p:spPr/>
      </p:sp>
      <p:sp>
        <p:nvSpPr>
          <p:cNvPr id="78852" name="Rectangle 3"/>
          <p:cNvSpPr>
            <a:spLocks noGrp="1"/>
          </p:cNvSpPr>
          <p:nvPr>
            <p:ph type="body" idx="1"/>
          </p:nvPr>
        </p:nvSpPr>
        <p:spPr/>
        <p:txBody>
          <a:bodyPr wrap="square" lIns="91440" tIns="45720" rIns="91440" bIns="45720" anchor="t" anchorCtr="0"/>
          <a:lstStyle/>
          <a:p>
            <a:pPr lvl="0" eaLnBrk="1" hangingPunct="1"/>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p:sp>
      <p:sp>
        <p:nvSpPr>
          <p:cNvPr id="79875"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79876"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p:sp>
      <p:sp>
        <p:nvSpPr>
          <p:cNvPr id="8089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80900"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p:sp>
      <p:sp>
        <p:nvSpPr>
          <p:cNvPr id="81923"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81924"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p:sp>
      <p:sp>
        <p:nvSpPr>
          <p:cNvPr id="82947"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82948"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57347" name="Rectangle 2"/>
          <p:cNvSpPr>
            <a:spLocks noGrp="1" noRot="1" noChangeAspect="1" noTextEdit="1"/>
          </p:cNvSpPr>
          <p:nvPr>
            <p:ph type="sldImg"/>
          </p:nvPr>
        </p:nvSpPr>
        <p:spPr/>
      </p:sp>
      <p:sp>
        <p:nvSpPr>
          <p:cNvPr id="57348" name="Rectangle 3"/>
          <p:cNvSpPr>
            <a:spLocks noGrp="1"/>
          </p:cNvSpPr>
          <p:nvPr>
            <p:ph type="body" idx="1"/>
          </p:nvPr>
        </p:nvSpPr>
        <p:spPr/>
        <p:txBody>
          <a:bodyPr wrap="square" lIns="91440" tIns="45720" rIns="91440" bIns="45720" anchor="t" anchorCtr="0"/>
          <a:lstStyle/>
          <a:p>
            <a:pPr lvl="0" eaLnBrk="1" hangingPunct="1"/>
            <a:r>
              <a:rPr lang="en-US" altLang="zh-CN" dirty="0"/>
              <a:t>Chargaff base-pairing regulation, 1948-1950, 1968</a:t>
            </a:r>
            <a:endParaRPr lang="en-US" altLang="zh-CN" dirty="0"/>
          </a:p>
          <a:p>
            <a:pPr lvl="0" eaLnBrk="1" hangingPunct="1"/>
            <a:r>
              <a:rPr lang="en-US" altLang="zh-CN" dirty="0"/>
              <a:t>Base content as a function of cDNA position, relative to the start of transcription sites, and averaged over all cDNAs with a 10-bp sliding window.</a:t>
            </a:r>
            <a:endParaRPr lang="en-US" altLang="zh-CN" dirty="0"/>
          </a:p>
          <a:p>
            <a:pPr lvl="0" eaLnBrk="1" hangingPunct="1"/>
            <a:endParaRPr lang="en-US" altLang="zh-CN" dirty="0"/>
          </a:p>
          <a:p>
            <a:pPr lvl="0" eaLnBrk="1" hangingPunct="1"/>
            <a:r>
              <a:rPr lang="en-US" altLang="zh-CN" dirty="0"/>
              <a:t>A: adenine, G:guanine, C: cytosine, T: thymine; U: uracil</a:t>
            </a:r>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58371" name="Rectangle 2"/>
          <p:cNvSpPr>
            <a:spLocks noGrp="1" noRot="1" noChangeAspect="1" noTextEdit="1"/>
          </p:cNvSpPr>
          <p:nvPr>
            <p:ph type="sldImg"/>
          </p:nvPr>
        </p:nvSpPr>
        <p:spPr/>
      </p:sp>
      <p:sp>
        <p:nvSpPr>
          <p:cNvPr id="58372" name="Rectangle 3"/>
          <p:cNvSpPr>
            <a:spLocks noGrp="1"/>
          </p:cNvSpPr>
          <p:nvPr>
            <p:ph type="body" idx="1"/>
          </p:nvPr>
        </p:nvSpPr>
        <p:spPr/>
        <p:txBody>
          <a:bodyPr wrap="square" lIns="91440" tIns="45720" rIns="91440" bIns="45720" anchor="t" anchorCtr="0"/>
          <a:lstStyle/>
          <a:p>
            <a:pPr lvl="0" eaLnBrk="1" hangingPunct="1"/>
            <a:r>
              <a:rPr lang="en-US" altLang="zh-CN" dirty="0"/>
              <a:t>One of the principal difficulties in analyzing DNA sequences is that the frequencies of neighboring bases are not independent.</a:t>
            </a:r>
            <a:endParaRPr lang="en-US" altLang="zh-CN" dirty="0"/>
          </a:p>
          <a:p>
            <a:pPr lvl="0" eaLnBrk="1" hangingPunct="1"/>
            <a:r>
              <a:rPr lang="en-US" altLang="zh-CN" dirty="0"/>
              <a:t>In particular, the frequencies of adjacent bases are generally different from the products of the frequencies of single bases.</a:t>
            </a:r>
            <a:endParaRPr lang="en-US" altLang="zh-CN" dirty="0"/>
          </a:p>
          <a:p>
            <a:pPr lvl="0" eaLnBrk="1" hangingPunct="1"/>
            <a:r>
              <a:rPr lang="en-US" altLang="zh-CN" dirty="0"/>
              <a:t>The ratios in the table are of the 16 dinucleotide frequencies divided by the products of the corresponding single base frequencies.</a:t>
            </a:r>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59395" name="Rectangle 2"/>
          <p:cNvSpPr>
            <a:spLocks noGrp="1" noRot="1" noChangeAspect="1" noTextEdit="1"/>
          </p:cNvSpPr>
          <p:nvPr>
            <p:ph type="sldImg"/>
          </p:nvPr>
        </p:nvSpPr>
        <p:spPr/>
      </p:sp>
      <p:sp>
        <p:nvSpPr>
          <p:cNvPr id="59396" name="Rectangle 3"/>
          <p:cNvSpPr>
            <a:spLocks noGrp="1"/>
          </p:cNvSpPr>
          <p:nvPr>
            <p:ph type="body" idx="1"/>
          </p:nvPr>
        </p:nvSpPr>
        <p:spPr/>
        <p:txBody>
          <a:bodyPr wrap="square" lIns="91440" tIns="45720" rIns="91440" bIns="45720" anchor="t" anchorCtr="0"/>
          <a:lstStyle/>
          <a:p>
            <a:pPr lvl="0" eaLnBrk="1" hangingPunct="1"/>
            <a:r>
              <a:rPr lang="en-US" altLang="zh-CN" dirty="0"/>
              <a:t>Identical or similar characters are placed in the same column, and nonidentital characters can either be placed in the same column as a mismatch or opposite a gap in the other sequence. In an optimal alignment, nonidentical characters and gaps are placed to bring as many identical or similar characters as possible into vertical register.</a:t>
            </a:r>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60419" name="Rectangle 2"/>
          <p:cNvSpPr>
            <a:spLocks noGrp="1" noRot="1" noChangeAspect="1" noTextEdit="1"/>
          </p:cNvSpPr>
          <p:nvPr>
            <p:ph type="sldImg"/>
          </p:nvPr>
        </p:nvSpPr>
        <p:spPr/>
      </p:sp>
      <p:sp>
        <p:nvSpPr>
          <p:cNvPr id="60420" name="Rectangle 3"/>
          <p:cNvSpPr>
            <a:spLocks noGrp="1"/>
          </p:cNvSpPr>
          <p:nvPr>
            <p:ph type="body" idx="1"/>
          </p:nvPr>
        </p:nvSpPr>
        <p:spPr/>
        <p:txBody>
          <a:bodyPr wrap="square" lIns="91440" tIns="45720" rIns="91440" bIns="45720" anchor="t" anchorCtr="0"/>
          <a:lstStyle/>
          <a:p>
            <a:pPr lvl="0" eaLnBrk="1" hangingPunct="1"/>
            <a:r>
              <a:rPr lang="en-US" altLang="zh-CN" dirty="0"/>
              <a:t>The scoring system includes scoring matrix and gap penalties.</a:t>
            </a:r>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61443" name="Rectangle 2"/>
          <p:cNvSpPr>
            <a:spLocks noGrp="1" noRot="1" noChangeAspect="1" noTextEdit="1"/>
          </p:cNvSpPr>
          <p:nvPr>
            <p:ph type="sldImg"/>
          </p:nvPr>
        </p:nvSpPr>
        <p:spPr/>
      </p:sp>
      <p:sp>
        <p:nvSpPr>
          <p:cNvPr id="61444" name="Rectangle 3"/>
          <p:cNvSpPr>
            <a:spLocks noGrp="1"/>
          </p:cNvSpPr>
          <p:nvPr>
            <p:ph type="body" idx="1"/>
          </p:nvPr>
        </p:nvSpPr>
        <p:spPr/>
        <p:txBody>
          <a:bodyPr wrap="square" lIns="91440" tIns="45720" rIns="91440" bIns="45720" anchor="t" anchorCtr="0"/>
          <a:lstStyle/>
          <a:p>
            <a:pPr lvl="0" eaLnBrk="1" hangingPunct="1"/>
            <a:r>
              <a:rPr lang="en-US" altLang="zh-CN" dirty="0"/>
              <a:t>There are two types of sequence alignments</a:t>
            </a:r>
            <a:endParaRPr lang="en-US" altLang="zh-CN" dirty="0"/>
          </a:p>
          <a:p>
            <a:pPr lvl="0" eaLnBrk="1" hangingPunct="1"/>
            <a:endParaRPr lang="en-US" altLang="zh-CN" dirty="0"/>
          </a:p>
          <a:p>
            <a:pPr lvl="0" eaLnBrk="1" hangingPunct="1"/>
            <a:r>
              <a:rPr lang="en-US" altLang="zh-CN" dirty="0"/>
              <a:t>Because distantly-related proteins may share only isolated regions of similarity, searches for local similarity may sometimes be more appropriate than global searches. Smith and Waterman described an algorithm to find a pair of segments, one from each of two long sequences, such that there is no other pair of segments with greater similarity.</a:t>
            </a:r>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62468"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63491" name="Rectangle 2"/>
          <p:cNvSpPr>
            <a:spLocks noGrp="1" noRot="1" noChangeAspect="1" noTextEdit="1"/>
          </p:cNvSpPr>
          <p:nvPr>
            <p:ph type="sldImg"/>
          </p:nvPr>
        </p:nvSpPr>
        <p:spPr/>
      </p:sp>
      <p:sp>
        <p:nvSpPr>
          <p:cNvPr id="63492" name="Rectangle 3"/>
          <p:cNvSpPr>
            <a:spLocks noGrp="1"/>
          </p:cNvSpPr>
          <p:nvPr>
            <p:ph type="body" idx="1"/>
          </p:nvPr>
        </p:nvSpPr>
        <p:spPr/>
        <p:txBody>
          <a:bodyPr wrap="square" lIns="91440" tIns="45720" rIns="91440" bIns="45720" anchor="t" anchorCtr="0"/>
          <a:lstStyle/>
          <a:p>
            <a:pPr lvl="0" eaLnBrk="1" hangingPunct="1"/>
            <a:r>
              <a:rPr lang="en-US" altLang="zh-CN" dirty="0"/>
              <a:t>A. J. Gibbs and G.A. McIntyre ( 1970) described a new method for comparing two amino acid and nucleotide sequences in which a graph was drawn with one sequence written across the page and the other down the left-hand side. </a:t>
            </a:r>
            <a:endParaRPr lang="en-US" altLang="zh-CN" dirty="0"/>
          </a:p>
          <a:p>
            <a:pPr lvl="0" eaLnBrk="1" hangingPunct="1"/>
            <a:r>
              <a:rPr lang="en-US" altLang="zh-CN" dirty="0"/>
              <a:t>Maize1 and Lenk ( 1981) later developed various filtering and color display schemes that greatly increased the usefulness of the dot matrix method.</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2050" name="Group 2"/>
          <p:cNvGrpSpPr/>
          <p:nvPr/>
        </p:nvGrpSpPr>
        <p:grpSpPr>
          <a:xfrm>
            <a:off x="0" y="0"/>
            <a:ext cx="9144000" cy="6858000"/>
            <a:chOff x="0" y="0"/>
            <a:chExt cx="5760" cy="4320"/>
          </a:xfrm>
        </p:grpSpPr>
        <p:grpSp>
          <p:nvGrpSpPr>
            <p:cNvPr id="2056" name="Group 3"/>
            <p:cNvGrpSpPr/>
            <p:nvPr userDrawn="1"/>
          </p:nvGrpSpPr>
          <p:grpSpPr>
            <a:xfrm>
              <a:off x="0" y="0"/>
              <a:ext cx="5568" cy="4320"/>
              <a:chOff x="0" y="0"/>
              <a:chExt cx="5568" cy="4320"/>
            </a:xfrm>
          </p:grpSpPr>
          <p:grpSp>
            <p:nvGrpSpPr>
              <p:cNvPr id="2060" name="Group 4"/>
              <p:cNvGrpSpPr/>
              <p:nvPr userDrawn="1"/>
            </p:nvGrpSpPr>
            <p:grpSpPr>
              <a:xfrm>
                <a:off x="0" y="0"/>
                <a:ext cx="3216" cy="3072"/>
                <a:chOff x="0" y="0"/>
                <a:chExt cx="2928" cy="2784"/>
              </a:xfrm>
            </p:grpSpPr>
            <p:sp>
              <p:nvSpPr>
                <p:cNvPr id="2073" name="Oval 5"/>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74" name="Oval 6"/>
                <p:cNvSpPr/>
                <p:nvPr userDrawn="1"/>
              </p:nvSpPr>
              <p:spPr>
                <a:xfrm>
                  <a:off x="240" y="240"/>
                  <a:ext cx="2445" cy="230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75" name="Oval 7"/>
                <p:cNvSpPr/>
                <p:nvPr userDrawn="1"/>
              </p:nvSpPr>
              <p:spPr>
                <a:xfrm>
                  <a:off x="480" y="480"/>
                  <a:ext cx="1968" cy="1822"/>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76" name="Oval 8"/>
                <p:cNvSpPr/>
                <p:nvPr userDrawn="1"/>
              </p:nvSpPr>
              <p:spPr>
                <a:xfrm>
                  <a:off x="720" y="720"/>
                  <a:ext cx="1488" cy="1349"/>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77" name="Oval 9"/>
                <p:cNvSpPr/>
                <p:nvPr userDrawn="1"/>
              </p:nvSpPr>
              <p:spPr>
                <a:xfrm>
                  <a:off x="912" y="912"/>
                  <a:ext cx="1103" cy="962"/>
                </a:xfrm>
                <a:prstGeom prst="ellipse">
                  <a:avLst/>
                </a:prstGeom>
                <a:noFill/>
                <a:ln w="9525" cap="flat" cmpd="sng">
                  <a:solidFill>
                    <a:schemeClr val="accent1"/>
                  </a:solidFill>
                  <a:prstDash val="sysDot"/>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grpSp>
          <p:grpSp>
            <p:nvGrpSpPr>
              <p:cNvPr id="2061" name="Group 10"/>
              <p:cNvGrpSpPr/>
              <p:nvPr userDrawn="1"/>
            </p:nvGrpSpPr>
            <p:grpSpPr>
              <a:xfrm>
                <a:off x="2016" y="2016"/>
                <a:ext cx="2448" cy="2304"/>
                <a:chOff x="0" y="0"/>
                <a:chExt cx="2928" cy="2784"/>
              </a:xfrm>
            </p:grpSpPr>
            <p:sp>
              <p:nvSpPr>
                <p:cNvPr id="2068" name="Oval 11"/>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69" name="Oval 12"/>
                <p:cNvSpPr/>
                <p:nvPr userDrawn="1"/>
              </p:nvSpPr>
              <p:spPr>
                <a:xfrm>
                  <a:off x="240" y="240"/>
                  <a:ext cx="2447" cy="2303"/>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70" name="Oval 13"/>
                <p:cNvSpPr/>
                <p:nvPr userDrawn="1"/>
              </p:nvSpPr>
              <p:spPr>
                <a:xfrm>
                  <a:off x="480" y="480"/>
                  <a:ext cx="1970" cy="1826"/>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71" name="Oval 14"/>
                <p:cNvSpPr/>
                <p:nvPr userDrawn="1"/>
              </p:nvSpPr>
              <p:spPr>
                <a:xfrm>
                  <a:off x="720" y="720"/>
                  <a:ext cx="1488" cy="134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72" name="Oval 15"/>
                <p:cNvSpPr/>
                <p:nvPr userDrawn="1"/>
              </p:nvSpPr>
              <p:spPr>
                <a:xfrm>
                  <a:off x="911" y="912"/>
                  <a:ext cx="1105" cy="958"/>
                </a:xfrm>
                <a:prstGeom prst="ellipse">
                  <a:avLst/>
                </a:prstGeom>
                <a:noFill/>
                <a:ln w="9525" cap="flat" cmpd="sng">
                  <a:solidFill>
                    <a:schemeClr val="accent1"/>
                  </a:solidFill>
                  <a:prstDash val="sysDot"/>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grpSp>
          <p:grpSp>
            <p:nvGrpSpPr>
              <p:cNvPr id="2062" name="Group 16"/>
              <p:cNvGrpSpPr/>
              <p:nvPr userDrawn="1"/>
            </p:nvGrpSpPr>
            <p:grpSpPr>
              <a:xfrm>
                <a:off x="2832" y="96"/>
                <a:ext cx="2736" cy="2592"/>
                <a:chOff x="0" y="0"/>
                <a:chExt cx="2928" cy="2784"/>
              </a:xfrm>
            </p:grpSpPr>
            <p:sp>
              <p:nvSpPr>
                <p:cNvPr id="2063" name="Oval 17"/>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64" name="Oval 18"/>
                <p:cNvSpPr/>
                <p:nvPr userDrawn="1"/>
              </p:nvSpPr>
              <p:spPr>
                <a:xfrm>
                  <a:off x="240" y="240"/>
                  <a:ext cx="2452" cy="2305"/>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65" name="Oval 19"/>
                <p:cNvSpPr/>
                <p:nvPr userDrawn="1"/>
              </p:nvSpPr>
              <p:spPr>
                <a:xfrm>
                  <a:off x="481" y="480"/>
                  <a:ext cx="1967" cy="182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66" name="Oval 20"/>
                <p:cNvSpPr/>
                <p:nvPr userDrawn="1"/>
              </p:nvSpPr>
              <p:spPr>
                <a:xfrm>
                  <a:off x="720" y="720"/>
                  <a:ext cx="1488" cy="1347"/>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2067" name="Oval 21"/>
                <p:cNvSpPr/>
                <p:nvPr userDrawn="1"/>
              </p:nvSpPr>
              <p:spPr>
                <a:xfrm>
                  <a:off x="912" y="912"/>
                  <a:ext cx="1104" cy="960"/>
                </a:xfrm>
                <a:prstGeom prst="ellipse">
                  <a:avLst/>
                </a:prstGeom>
                <a:noFill/>
                <a:ln w="9525" cap="flat" cmpd="sng">
                  <a:solidFill>
                    <a:schemeClr val="accent1"/>
                  </a:solidFill>
                  <a:prstDash val="sysDot"/>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grpSp>
        </p:grpSp>
        <p:sp>
          <p:nvSpPr>
            <p:cNvPr id="2057" name="Line 22"/>
            <p:cNvSpPr/>
            <p:nvPr userDrawn="1"/>
          </p:nvSpPr>
          <p:spPr>
            <a:xfrm flipH="1">
              <a:off x="0" y="1536"/>
              <a:ext cx="1584" cy="2160"/>
            </a:xfrm>
            <a:prstGeom prst="line">
              <a:avLst/>
            </a:prstGeom>
            <a:ln w="9525" cap="flat" cmpd="sng">
              <a:solidFill>
                <a:schemeClr val="accent1"/>
              </a:solidFill>
              <a:prstDash val="dash"/>
              <a:headEnd type="none" w="med" len="med"/>
              <a:tailEnd type="none" w="med" len="med"/>
            </a:ln>
          </p:spPr>
        </p:sp>
        <p:sp>
          <p:nvSpPr>
            <p:cNvPr id="2058" name="Line 23"/>
            <p:cNvSpPr/>
            <p:nvPr userDrawn="1"/>
          </p:nvSpPr>
          <p:spPr>
            <a:xfrm>
              <a:off x="4176" y="1392"/>
              <a:ext cx="1584" cy="1728"/>
            </a:xfrm>
            <a:prstGeom prst="line">
              <a:avLst/>
            </a:prstGeom>
            <a:ln w="9525" cap="flat" cmpd="sng">
              <a:solidFill>
                <a:schemeClr val="accent1"/>
              </a:solidFill>
              <a:prstDash val="dash"/>
              <a:headEnd type="none" w="med" len="med"/>
              <a:tailEnd type="none" w="med" len="med"/>
            </a:ln>
          </p:spPr>
        </p:sp>
        <p:sp>
          <p:nvSpPr>
            <p:cNvPr id="2059" name="Line 24"/>
            <p:cNvSpPr/>
            <p:nvPr userDrawn="1"/>
          </p:nvSpPr>
          <p:spPr>
            <a:xfrm flipV="1">
              <a:off x="3216" y="0"/>
              <a:ext cx="240" cy="3120"/>
            </a:xfrm>
            <a:prstGeom prst="line">
              <a:avLst/>
            </a:prstGeom>
            <a:ln w="9525" cap="flat" cmpd="sng">
              <a:solidFill>
                <a:schemeClr val="accent1"/>
              </a:solidFill>
              <a:prstDash val="solid"/>
              <a:headEnd type="none" w="med" len="med"/>
              <a:tailEnd type="none" w="med" len="med"/>
            </a:ln>
          </p:spPr>
        </p:sp>
      </p:grpSp>
      <p:sp>
        <p:nvSpPr>
          <p:cNvPr id="4121" name="Rectangle 25"/>
          <p:cNvSpPr>
            <a:spLocks noGrp="1" noChangeArrowheads="1"/>
          </p:cNvSpPr>
          <p:nvPr>
            <p:ph type="ctrTitle"/>
          </p:nvPr>
        </p:nvSpPr>
        <p:spPr>
          <a:xfrm>
            <a:off x="685800" y="2286000"/>
            <a:ext cx="7772400" cy="1143000"/>
          </a:xfrm>
        </p:spPr>
        <p:txBody>
          <a:bodyPr/>
          <a:lstStyle>
            <a:lvl1pPr>
              <a:defRPr/>
            </a:lvl1pPr>
          </a:lstStyle>
          <a:p>
            <a:r>
              <a:rPr lang="zh-CN" altLang="en-US"/>
              <a:t>单击此处编辑母版标题样式</a:t>
            </a:r>
            <a:endParaRPr lang="zh-CN" altLang="en-US"/>
          </a:p>
        </p:txBody>
      </p:sp>
      <p:sp>
        <p:nvSpPr>
          <p:cNvPr id="4122"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endParaRPr lang="zh-CN" altLang="en-US"/>
          </a:p>
        </p:txBody>
      </p:sp>
      <p:sp>
        <p:nvSpPr>
          <p:cNvPr id="49" name="Rectangle 27"/>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b="0"/>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 name="Rectangle 28"/>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b="0"/>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 name="Rectangle 29"/>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p:nvPr/>
        </p:nvGrpSpPr>
        <p:grpSpPr>
          <a:xfrm>
            <a:off x="0" y="0"/>
            <a:ext cx="8839200" cy="6858000"/>
            <a:chOff x="0" y="0"/>
            <a:chExt cx="5568" cy="4320"/>
          </a:xfrm>
        </p:grpSpPr>
        <p:grpSp>
          <p:nvGrpSpPr>
            <p:cNvPr id="1032" name="Group 3"/>
            <p:cNvGrpSpPr/>
            <p:nvPr userDrawn="1"/>
          </p:nvGrpSpPr>
          <p:grpSpPr>
            <a:xfrm>
              <a:off x="0" y="0"/>
              <a:ext cx="3216" cy="3072"/>
              <a:chOff x="0" y="0"/>
              <a:chExt cx="2928" cy="2784"/>
            </a:xfrm>
          </p:grpSpPr>
          <p:sp>
            <p:nvSpPr>
              <p:cNvPr id="1045" name="Oval 4"/>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46" name="Oval 5"/>
              <p:cNvSpPr/>
              <p:nvPr userDrawn="1"/>
            </p:nvSpPr>
            <p:spPr>
              <a:xfrm>
                <a:off x="240" y="240"/>
                <a:ext cx="2445" cy="230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47" name="Oval 6"/>
              <p:cNvSpPr/>
              <p:nvPr userDrawn="1"/>
            </p:nvSpPr>
            <p:spPr>
              <a:xfrm>
                <a:off x="480" y="480"/>
                <a:ext cx="1968" cy="1822"/>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48" name="Oval 7"/>
              <p:cNvSpPr/>
              <p:nvPr userDrawn="1"/>
            </p:nvSpPr>
            <p:spPr>
              <a:xfrm>
                <a:off x="720" y="720"/>
                <a:ext cx="1488" cy="1349"/>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49" name="Oval 8"/>
              <p:cNvSpPr/>
              <p:nvPr userDrawn="1"/>
            </p:nvSpPr>
            <p:spPr>
              <a:xfrm>
                <a:off x="912" y="912"/>
                <a:ext cx="1103" cy="962"/>
              </a:xfrm>
              <a:prstGeom prst="ellipse">
                <a:avLst/>
              </a:prstGeom>
              <a:noFill/>
              <a:ln w="9525" cap="flat" cmpd="sng">
                <a:solidFill>
                  <a:schemeClr val="accent1"/>
                </a:solidFill>
                <a:prstDash val="sysDot"/>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grpSp>
        <p:grpSp>
          <p:nvGrpSpPr>
            <p:cNvPr id="1033" name="Group 9"/>
            <p:cNvGrpSpPr/>
            <p:nvPr userDrawn="1"/>
          </p:nvGrpSpPr>
          <p:grpSpPr>
            <a:xfrm>
              <a:off x="2016" y="2016"/>
              <a:ext cx="2448" cy="2304"/>
              <a:chOff x="0" y="0"/>
              <a:chExt cx="2928" cy="2784"/>
            </a:xfrm>
          </p:grpSpPr>
          <p:sp>
            <p:nvSpPr>
              <p:cNvPr id="1040" name="Oval 10"/>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41" name="Oval 11"/>
              <p:cNvSpPr/>
              <p:nvPr userDrawn="1"/>
            </p:nvSpPr>
            <p:spPr>
              <a:xfrm>
                <a:off x="240" y="240"/>
                <a:ext cx="2447" cy="2303"/>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42" name="Oval 12"/>
              <p:cNvSpPr/>
              <p:nvPr userDrawn="1"/>
            </p:nvSpPr>
            <p:spPr>
              <a:xfrm>
                <a:off x="480" y="480"/>
                <a:ext cx="1970" cy="1826"/>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43" name="Oval 13"/>
              <p:cNvSpPr/>
              <p:nvPr userDrawn="1"/>
            </p:nvSpPr>
            <p:spPr>
              <a:xfrm>
                <a:off x="720" y="720"/>
                <a:ext cx="1488" cy="134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44" name="Oval 14"/>
              <p:cNvSpPr/>
              <p:nvPr userDrawn="1"/>
            </p:nvSpPr>
            <p:spPr>
              <a:xfrm>
                <a:off x="911" y="912"/>
                <a:ext cx="1105" cy="958"/>
              </a:xfrm>
              <a:prstGeom prst="ellipse">
                <a:avLst/>
              </a:prstGeom>
              <a:noFill/>
              <a:ln w="9525" cap="flat" cmpd="sng">
                <a:solidFill>
                  <a:schemeClr val="accent1"/>
                </a:solidFill>
                <a:prstDash val="sysDot"/>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grpSp>
        <p:grpSp>
          <p:nvGrpSpPr>
            <p:cNvPr id="1034" name="Group 15"/>
            <p:cNvGrpSpPr/>
            <p:nvPr userDrawn="1"/>
          </p:nvGrpSpPr>
          <p:grpSpPr>
            <a:xfrm>
              <a:off x="2832" y="96"/>
              <a:ext cx="2736" cy="2592"/>
              <a:chOff x="0" y="0"/>
              <a:chExt cx="2928" cy="2784"/>
            </a:xfrm>
          </p:grpSpPr>
          <p:sp>
            <p:nvSpPr>
              <p:cNvPr id="1035" name="Oval 16"/>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36" name="Oval 17"/>
              <p:cNvSpPr/>
              <p:nvPr userDrawn="1"/>
            </p:nvSpPr>
            <p:spPr>
              <a:xfrm>
                <a:off x="240" y="240"/>
                <a:ext cx="2452" cy="2305"/>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37" name="Oval 18"/>
              <p:cNvSpPr/>
              <p:nvPr userDrawn="1"/>
            </p:nvSpPr>
            <p:spPr>
              <a:xfrm>
                <a:off x="481" y="480"/>
                <a:ext cx="1967" cy="1824"/>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38" name="Oval 19"/>
              <p:cNvSpPr/>
              <p:nvPr userDrawn="1"/>
            </p:nvSpPr>
            <p:spPr>
              <a:xfrm>
                <a:off x="720" y="720"/>
                <a:ext cx="1488" cy="1347"/>
              </a:xfrm>
              <a:prstGeom prst="ellipse">
                <a:avLst/>
              </a:prstGeom>
              <a:noFill/>
              <a:ln w="9525" cap="flat" cmpd="sng">
                <a:solidFill>
                  <a:schemeClr val="accent1"/>
                </a:solidFill>
                <a:prstDash val="solid"/>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sp>
            <p:nvSpPr>
              <p:cNvPr id="1039" name="Oval 20"/>
              <p:cNvSpPr/>
              <p:nvPr userDrawn="1"/>
            </p:nvSpPr>
            <p:spPr>
              <a:xfrm>
                <a:off x="912" y="912"/>
                <a:ext cx="1104" cy="960"/>
              </a:xfrm>
              <a:prstGeom prst="ellipse">
                <a:avLst/>
              </a:prstGeom>
              <a:noFill/>
              <a:ln w="9525" cap="flat" cmpd="sng">
                <a:solidFill>
                  <a:schemeClr val="accent1"/>
                </a:solidFill>
                <a:prstDash val="sysDot"/>
                <a:headEnd type="none" w="med" len="med"/>
                <a:tailEnd type="none" w="med" len="med"/>
              </a:ln>
            </p:spPr>
            <p:txBody>
              <a:bodyPr wrap="none" anchor="ctr" anchorCtr="0"/>
              <a:lstStyle/>
              <a:p>
                <a:pPr lvl="0" eaLnBrk="1" hangingPunct="1"/>
                <a:endParaRPr lang="zh-CN" altLang="en-US" dirty="0">
                  <a:latin typeface="Times New Roman" panose="02020603050405020304" pitchFamily="18" charset="0"/>
                </a:endParaRPr>
              </a:p>
            </p:txBody>
          </p:sp>
        </p:grpSp>
      </p:grpSp>
      <p:sp>
        <p:nvSpPr>
          <p:cNvPr id="1027" name="Rectangle 21"/>
          <p:cNvSpPr>
            <a:spLocks noGrp="1"/>
          </p:cNvSpPr>
          <p:nvPr>
            <p:ph type="title"/>
          </p:nvPr>
        </p:nvSpPr>
        <p:spPr>
          <a:xfrm>
            <a:off x="685800" y="609600"/>
            <a:ext cx="77724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8" name="Rectangle 22"/>
          <p:cNvSpPr>
            <a:spLocks noGrp="1"/>
          </p:cNvSpPr>
          <p:nvPr>
            <p:ph type="body" idx="1"/>
          </p:nvPr>
        </p:nvSpPr>
        <p:spPr>
          <a:xfrm>
            <a:off x="685800" y="1981200"/>
            <a:ext cx="7772400" cy="41148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95" name="Rectangle 23"/>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kumimoji="0" sz="1400" b="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96" name="Rectangle 24"/>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kumimoji="0" sz="1400" b="1"/>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97" name="Rectangle 25"/>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b="1"/>
            </a:lvl1p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SzPct val="11000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11000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4.wmf"/><Relationship Id="rId3" Type="http://schemas.openxmlformats.org/officeDocument/2006/relationships/oleObject" Target="../embeddings/oleObject8.bin"/><Relationship Id="rId2" Type="http://schemas.openxmlformats.org/officeDocument/2006/relationships/image" Target="../media/image13.wmf"/><Relationship Id="rId1"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emf"/><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17.wmf"/><Relationship Id="rId1"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17.wmf"/><Relationship Id="rId1"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emf"/><Relationship Id="rId1"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6.xml"/><Relationship Id="rId4" Type="http://schemas.openxmlformats.org/officeDocument/2006/relationships/image" Target="../media/image19.png"/><Relationship Id="rId3" Type="http://schemas.openxmlformats.org/officeDocument/2006/relationships/oleObject" Target="../embeddings/oleObject14.bin"/><Relationship Id="rId2" Type="http://schemas.openxmlformats.org/officeDocument/2006/relationships/image" Target="../media/image18.png"/><Relationship Id="rId1"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oleObject" Target="../embeddings/oleObject15.bin"/></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oleObject" Target="../embeddings/oleObject16.bin"/></Relationships>
</file>

<file path=ppt/slides/_rels/slide49.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3.emf"/><Relationship Id="rId1"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oleObject" Target="../embeddings/oleObject18.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vmlDrawing" Target="../drawings/vmlDrawing15.v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0" y="1132205"/>
            <a:ext cx="8991600" cy="1143000"/>
          </a:xfrm>
        </p:spPr>
        <p:txBody>
          <a:bodyPr vert="horz" wrap="square" lIns="91440" tIns="45720" rIns="91440" bIns="45720" anchor="ctr" anchorCtr="0"/>
          <a:lstStyle/>
          <a:p>
            <a:pPr eaLnBrk="1" hangingPunct="1"/>
            <a:r>
              <a:rPr lang="en-US" altLang="zh-CN" sz="4800" b="1" i="1" dirty="0">
                <a:solidFill>
                  <a:srgbClr val="FF3300"/>
                </a:solidFill>
                <a:latin typeface="Arial" panose="020B0604020202020204" pitchFamily="34" charset="0"/>
              </a:rPr>
              <a:t>3. Analysis and alignment of sequences</a:t>
            </a:r>
            <a:endParaRPr lang="en-US" altLang="zh-CN" sz="4800" b="1" i="1" dirty="0">
              <a:solidFill>
                <a:srgbClr val="FF3300"/>
              </a:solidFill>
              <a:latin typeface="Arial" panose="020B0604020202020204" pitchFamily="34" charset="0"/>
            </a:endParaRPr>
          </a:p>
        </p:txBody>
      </p:sp>
      <p:sp>
        <p:nvSpPr>
          <p:cNvPr id="3075" name="Rectangle 3"/>
          <p:cNvSpPr>
            <a:spLocks noGrp="1"/>
          </p:cNvSpPr>
          <p:nvPr>
            <p:ph idx="1"/>
          </p:nvPr>
        </p:nvSpPr>
        <p:spPr>
          <a:xfrm>
            <a:off x="357188" y="2634615"/>
            <a:ext cx="8675687" cy="4081463"/>
          </a:xfrm>
        </p:spPr>
        <p:txBody>
          <a:bodyPr vert="horz" wrap="square" lIns="91440" tIns="45720" rIns="91440" bIns="45720" anchor="t" anchorCtr="0"/>
          <a:lstStyle/>
          <a:p>
            <a:pPr eaLnBrk="1" hangingPunct="1">
              <a:lnSpc>
                <a:spcPct val="150000"/>
              </a:lnSpc>
            </a:pPr>
            <a:r>
              <a:rPr lang="en-US" altLang="zh-CN" b="1" dirty="0">
                <a:ea typeface="仿宋_GB2312" charset="-122"/>
              </a:rPr>
              <a:t>3.1 Compositional bias in</a:t>
            </a:r>
            <a:r>
              <a:rPr lang="en-US" altLang="zh-CN" b="1" dirty="0"/>
              <a:t> biological sequences</a:t>
            </a:r>
            <a:endParaRPr lang="en-US" altLang="zh-CN" b="1" dirty="0"/>
          </a:p>
          <a:p>
            <a:pPr eaLnBrk="1" hangingPunct="1">
              <a:lnSpc>
                <a:spcPct val="150000"/>
              </a:lnSpc>
            </a:pPr>
            <a:r>
              <a:rPr lang="en-US" altLang="zh-CN" b="1" dirty="0">
                <a:ea typeface="仿宋_GB2312" charset="-122"/>
              </a:rPr>
              <a:t>3.2 </a:t>
            </a:r>
            <a:r>
              <a:rPr lang="en-US" altLang="zh-CN" b="1" dirty="0"/>
              <a:t>Alignment of pairs of sequences</a:t>
            </a:r>
            <a:endParaRPr lang="en-US" altLang="zh-CN" b="1" dirty="0"/>
          </a:p>
          <a:p>
            <a:pPr eaLnBrk="1" hangingPunct="1">
              <a:lnSpc>
                <a:spcPct val="150000"/>
              </a:lnSpc>
            </a:pPr>
            <a:r>
              <a:rPr lang="en-US" altLang="zh-CN" b="1" dirty="0"/>
              <a:t>3.3 Database searching for similar sequences</a:t>
            </a:r>
            <a:endParaRPr lang="en-US" altLang="zh-CN" b="1" dirty="0"/>
          </a:p>
          <a:p>
            <a:pPr eaLnBrk="1" hangingPunct="1">
              <a:lnSpc>
                <a:spcPct val="150000"/>
              </a:lnSpc>
            </a:pPr>
            <a:r>
              <a:rPr lang="en-US" altLang="zh-CN" b="1" dirty="0"/>
              <a:t>3.4 Multiple sequence alignment and domain finding</a:t>
            </a:r>
            <a:endParaRPr lang="en-US" altLang="zh-CN" b="1" dirty="0"/>
          </a:p>
        </p:txBody>
      </p:sp>
      <p:sp>
        <p:nvSpPr>
          <p:cNvPr id="2" name="文本框 1"/>
          <p:cNvSpPr txBox="1"/>
          <p:nvPr/>
        </p:nvSpPr>
        <p:spPr>
          <a:xfrm>
            <a:off x="826770" y="332105"/>
            <a:ext cx="7081520" cy="398780"/>
          </a:xfrm>
          <a:prstGeom prst="rect">
            <a:avLst/>
          </a:prstGeom>
          <a:noFill/>
        </p:spPr>
        <p:txBody>
          <a:bodyPr wrap="none" rtlCol="0">
            <a:spAutoFit/>
          </a:bodyPr>
          <a:p>
            <a:r>
              <a:rPr lang="zh-CN" altLang="en-US" b="1">
                <a:latin typeface="黑体" panose="02010609060101010101" pitchFamily="49" charset="-122"/>
                <a:ea typeface="黑体" panose="02010609060101010101" pitchFamily="49" charset="-122"/>
                <a:cs typeface="黑体" panose="02010609060101010101" pitchFamily="49" charset="-122"/>
              </a:rPr>
              <a:t>《生物信息学》（第二版）（樊龙江主编，</a:t>
            </a:r>
            <a:r>
              <a:rPr lang="en-US" altLang="zh-CN" b="1">
                <a:latin typeface="黑体" panose="02010609060101010101" pitchFamily="49" charset="-122"/>
                <a:ea typeface="黑体" panose="02010609060101010101" pitchFamily="49" charset="-122"/>
                <a:cs typeface="黑体" panose="02010609060101010101" pitchFamily="49" charset="-122"/>
              </a:rPr>
              <a:t>2021</a:t>
            </a:r>
            <a:r>
              <a:rPr lang="zh-CN" altLang="en-US" b="1">
                <a:latin typeface="黑体" panose="02010609060101010101" pitchFamily="49" charset="-122"/>
                <a:ea typeface="黑体" panose="02010609060101010101" pitchFamily="49" charset="-122"/>
                <a:cs typeface="黑体" panose="02010609060101010101" pitchFamily="49" charset="-122"/>
              </a:rPr>
              <a:t>）配套</a:t>
            </a:r>
            <a:r>
              <a:rPr lang="en-US" altLang="zh-CN" b="1">
                <a:latin typeface="黑体" panose="02010609060101010101" pitchFamily="49" charset="-122"/>
                <a:ea typeface="黑体" panose="02010609060101010101" pitchFamily="49" charset="-122"/>
                <a:cs typeface="黑体" panose="02010609060101010101" pitchFamily="49" charset="-122"/>
              </a:rPr>
              <a:t>PPT3-1</a:t>
            </a:r>
            <a:endParaRPr lang="en-US" altLang="zh-CN"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图4.4"/>
          <p:cNvPicPr>
            <a:picLocks noChangeAspect="1"/>
          </p:cNvPicPr>
          <p:nvPr/>
        </p:nvPicPr>
        <p:blipFill>
          <a:blip r:embed="rId1"/>
          <a:stretch>
            <a:fillRect/>
          </a:stretch>
        </p:blipFill>
        <p:spPr>
          <a:xfrm>
            <a:off x="886460" y="0"/>
            <a:ext cx="737108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p:nvPr/>
        </p:nvSpPr>
        <p:spPr>
          <a:xfrm>
            <a:off x="609600" y="3275013"/>
            <a:ext cx="8534400" cy="4114800"/>
          </a:xfrm>
          <a:prstGeom prst="rect">
            <a:avLst/>
          </a:prstGeom>
          <a:noFill/>
          <a:ln w="9525">
            <a:noFill/>
          </a:ln>
        </p:spPr>
        <p:txBody>
          <a:bodyPr/>
          <a:lstStyle/>
          <a:p>
            <a:pPr marL="342900" indent="-342900">
              <a:spcBef>
                <a:spcPct val="20000"/>
              </a:spcBef>
              <a:buClr>
                <a:schemeClr val="accent2"/>
              </a:buClr>
              <a:buSzPct val="110000"/>
            </a:pPr>
            <a:r>
              <a:rPr lang="en-US" altLang="zh-CN" sz="2800" dirty="0">
                <a:latin typeface="Times New Roman" panose="02020603050405020304" pitchFamily="18" charset="0"/>
              </a:rPr>
              <a:t>CTATAATCCC    CT</a:t>
            </a:r>
            <a:r>
              <a:rPr lang="en-US"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rPr>
              <a:t>ATAATCCC      CTATAATCCC</a:t>
            </a:r>
            <a:endParaRPr lang="en-US" altLang="zh-CN" sz="2800" dirty="0">
              <a:latin typeface="Times New Roman" panose="02020603050405020304" pitchFamily="18" charset="0"/>
            </a:endParaRPr>
          </a:p>
          <a:p>
            <a:pPr marL="342900" indent="-342900">
              <a:spcBef>
                <a:spcPct val="20000"/>
              </a:spcBef>
              <a:buClr>
                <a:schemeClr val="accent2"/>
              </a:buClr>
              <a:buSzPct val="110000"/>
            </a:pPr>
            <a:r>
              <a:rPr lang="en-US" altLang="zh-CN" sz="2800" dirty="0">
                <a:latin typeface="Times New Roman" panose="02020603050405020304" pitchFamily="18" charset="0"/>
              </a:rPr>
              <a:t>CTGTA</a:t>
            </a:r>
            <a:r>
              <a:rPr lang="en-US"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rPr>
              <a:t>TC     </a:t>
            </a:r>
            <a:r>
              <a:rPr lang="en-US" altLang="zh-CN" sz="2800" dirty="0">
                <a:latin typeface="Times New Roman" panose="02020603050405020304" pitchFamily="18" charset="0"/>
                <a:cs typeface="Times New Roman" panose="02020603050405020304" pitchFamily="18" charset="0"/>
              </a:rPr>
              <a:t>    CTG–TA–T–C          CTGTA–T– –C</a:t>
            </a:r>
            <a:endParaRPr lang="en-US" altLang="zh-CN" sz="2800" dirty="0">
              <a:latin typeface="Times New Roman" panose="02020603050405020304" pitchFamily="18" charset="0"/>
            </a:endParaRPr>
          </a:p>
          <a:p>
            <a:pPr marL="342900" indent="-342900">
              <a:spcBef>
                <a:spcPct val="20000"/>
              </a:spcBef>
              <a:buClr>
                <a:schemeClr val="accent2"/>
              </a:buClr>
              <a:buSzPct val="110000"/>
            </a:pPr>
            <a:endParaRPr lang="en-US" altLang="zh-CN" sz="2800" dirty="0">
              <a:latin typeface="Times New Roman" panose="02020603050405020304" pitchFamily="18" charset="0"/>
            </a:endParaRPr>
          </a:p>
          <a:p>
            <a:pPr marL="342900" indent="-342900">
              <a:spcBef>
                <a:spcPct val="20000"/>
              </a:spcBef>
              <a:buClr>
                <a:schemeClr val="accent2"/>
              </a:buClr>
              <a:buSzPct val="110000"/>
            </a:pPr>
            <a:r>
              <a:rPr lang="en-US" altLang="zh-CN" sz="2800" dirty="0">
                <a:latin typeface="Times New Roman" panose="02020603050405020304" pitchFamily="18" charset="0"/>
              </a:rPr>
              <a:t>CTATAATCCC    CTATAATCCC     CTATAATCCC</a:t>
            </a:r>
            <a:endParaRPr lang="en-US" altLang="zh-CN" sz="2800" dirty="0">
              <a:latin typeface="Times New Roman" panose="02020603050405020304" pitchFamily="18" charset="0"/>
            </a:endParaRPr>
          </a:p>
          <a:p>
            <a:pPr marL="342900" indent="-342900">
              <a:spcBef>
                <a:spcPct val="20000"/>
              </a:spcBef>
              <a:buClr>
                <a:schemeClr val="accent2"/>
              </a:buClr>
              <a:buSzPct val="110000"/>
            </a:pPr>
            <a:r>
              <a:rPr lang="en-US" altLang="zh-CN" sz="2800" dirty="0">
                <a:latin typeface="Times New Roman" panose="02020603050405020304" pitchFamily="18" charset="0"/>
                <a:cs typeface="Times New Roman" panose="02020603050405020304" pitchFamily="18" charset="0"/>
              </a:rPr>
              <a:t>CTGT–ATC         CTGT–AT–C        CTGT–AT– –C</a:t>
            </a:r>
            <a:endParaRPr lang="en-US" altLang="zh-CN" sz="2800" dirty="0">
              <a:latin typeface="Times New Roman" panose="02020603050405020304" pitchFamily="18" charset="0"/>
              <a:ea typeface="Times New Roman" panose="02020603050405020304" pitchFamily="18" charset="0"/>
            </a:endParaRPr>
          </a:p>
        </p:txBody>
      </p:sp>
      <p:sp>
        <p:nvSpPr>
          <p:cNvPr id="12291" name="矩形 2"/>
          <p:cNvSpPr/>
          <p:nvPr/>
        </p:nvSpPr>
        <p:spPr>
          <a:xfrm>
            <a:off x="755650" y="908050"/>
            <a:ext cx="7416800" cy="1816100"/>
          </a:xfrm>
          <a:prstGeom prst="rect">
            <a:avLst/>
          </a:prstGeom>
          <a:noFill/>
          <a:ln w="9525">
            <a:noFill/>
          </a:ln>
        </p:spPr>
        <p:txBody>
          <a:bodyPr>
            <a:spAutoFit/>
          </a:bodyPr>
          <a:lstStyle/>
          <a:p>
            <a:r>
              <a:rPr lang="en-US" altLang="zh-CN" sz="2800" b="1" dirty="0">
                <a:latin typeface="Times New Roman" panose="02020603050405020304" pitchFamily="18" charset="0"/>
              </a:rPr>
              <a:t>Many potential alignments for two sequences!</a:t>
            </a:r>
            <a:endParaRPr lang="en-US" altLang="zh-CN" sz="2800" b="1" dirty="0">
              <a:latin typeface="Times New Roman" panose="02020603050405020304" pitchFamily="18" charset="0"/>
            </a:endParaRPr>
          </a:p>
          <a:p>
            <a:br>
              <a:rPr lang="en-US" altLang="zh-CN" sz="2800" dirty="0">
                <a:latin typeface="Times New Roman" panose="02020603050405020304" pitchFamily="18" charset="0"/>
              </a:rPr>
            </a:br>
            <a:r>
              <a:rPr lang="en-US" altLang="zh-CN" sz="2800" dirty="0">
                <a:latin typeface="Times New Roman" panose="02020603050405020304" pitchFamily="18" charset="0"/>
              </a:rPr>
              <a:t> </a:t>
            </a:r>
            <a:r>
              <a:rPr lang="en-US" altLang="zh-CN" sz="2800" i="1" dirty="0">
                <a:latin typeface="Times New Roman" panose="02020603050405020304" pitchFamily="18" charset="0"/>
              </a:rPr>
              <a:t>a</a:t>
            </a:r>
            <a:r>
              <a:rPr lang="en-US" altLang="zh-CN" sz="2800" dirty="0">
                <a:latin typeface="Times New Roman" panose="02020603050405020304" pitchFamily="18" charset="0"/>
              </a:rPr>
              <a:t>: </a:t>
            </a:r>
            <a:r>
              <a:rPr lang="en-US" altLang="zh-CN" sz="2800" dirty="0">
                <a:solidFill>
                  <a:schemeClr val="hlink"/>
                </a:solidFill>
                <a:latin typeface="Times New Roman" panose="02020603050405020304" pitchFamily="18" charset="0"/>
                <a:ea typeface="仿宋_GB2312" charset="-122"/>
              </a:rPr>
              <a:t>CTGTATC</a:t>
            </a:r>
            <a:br>
              <a:rPr lang="en-US" altLang="zh-CN" sz="2800" dirty="0">
                <a:latin typeface="Times New Roman" panose="02020603050405020304" pitchFamily="18" charset="0"/>
                <a:ea typeface="仿宋_GB2312" charset="-122"/>
              </a:rPr>
            </a:br>
            <a:r>
              <a:rPr lang="en-US" altLang="zh-CN" sz="2800" dirty="0">
                <a:latin typeface="Times New Roman" panose="02020603050405020304" pitchFamily="18" charset="0"/>
                <a:ea typeface="仿宋_GB2312" charset="-122"/>
              </a:rPr>
              <a:t> </a:t>
            </a:r>
            <a:r>
              <a:rPr lang="en-US" altLang="zh-CN" sz="2800" i="1" dirty="0">
                <a:latin typeface="Times New Roman" panose="02020603050405020304" pitchFamily="18" charset="0"/>
                <a:ea typeface="仿宋_GB2312" charset="-122"/>
              </a:rPr>
              <a:t>b</a:t>
            </a:r>
            <a:r>
              <a:rPr lang="en-US" altLang="zh-CN" sz="2800" dirty="0">
                <a:latin typeface="Times New Roman" panose="02020603050405020304" pitchFamily="18" charset="0"/>
                <a:ea typeface="仿宋_GB2312" charset="-122"/>
              </a:rPr>
              <a:t>: </a:t>
            </a:r>
            <a:r>
              <a:rPr lang="en-US" altLang="zh-CN" sz="2800" dirty="0">
                <a:solidFill>
                  <a:schemeClr val="hlink"/>
                </a:solidFill>
                <a:latin typeface="Times New Roman" panose="02020603050405020304" pitchFamily="18" charset="0"/>
                <a:ea typeface="仿宋_GB2312" charset="-122"/>
              </a:rPr>
              <a:t>CTATAATCCC</a:t>
            </a:r>
            <a:endParaRPr lang="zh-CN" altLang="en-US" sz="2800"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idx="1"/>
          </p:nvPr>
        </p:nvSpPr>
        <p:spPr>
          <a:xfrm>
            <a:off x="685800" y="2354263"/>
            <a:ext cx="7989888" cy="4314825"/>
          </a:xfrm>
        </p:spPr>
        <p:txBody>
          <a:bodyPr vert="horz" wrap="square" lIns="91440" tIns="45720" rIns="91440" bIns="45720" anchor="t" anchorCtr="0"/>
          <a:lstStyle/>
          <a:p>
            <a:pPr marL="609600" indent="-609600" eaLnBrk="1" hangingPunct="1">
              <a:buFontTx/>
              <a:buAutoNum type="arabicParenBoth"/>
            </a:pPr>
            <a:r>
              <a:rPr lang="en-US" altLang="zh-CN" sz="3600" dirty="0"/>
              <a:t>The scoring system used to rank alignments;</a:t>
            </a:r>
            <a:endParaRPr lang="en-US" altLang="zh-CN" sz="3600" dirty="0"/>
          </a:p>
          <a:p>
            <a:pPr marL="609600" indent="-609600" eaLnBrk="1" hangingPunct="1">
              <a:buFontTx/>
              <a:buAutoNum type="arabicParenBoth"/>
            </a:pPr>
            <a:r>
              <a:rPr lang="en-US" altLang="zh-CN" sz="3600" dirty="0"/>
              <a:t>The algorithm used to find optimal (or good) scoring alignments;</a:t>
            </a:r>
            <a:endParaRPr lang="en-US" altLang="zh-CN" sz="3600" dirty="0"/>
          </a:p>
          <a:p>
            <a:pPr marL="609600" indent="-609600" eaLnBrk="1" hangingPunct="1">
              <a:buFontTx/>
              <a:buAutoNum type="arabicParenBoth"/>
            </a:pPr>
            <a:r>
              <a:rPr lang="en-US" altLang="zh-CN" sz="3600" dirty="0"/>
              <a:t>The statistical methods used to evaluate the significance of an alignment score.</a:t>
            </a:r>
            <a:endParaRPr lang="en-US" altLang="zh-CN" sz="3600" dirty="0"/>
          </a:p>
        </p:txBody>
      </p:sp>
      <p:sp>
        <p:nvSpPr>
          <p:cNvPr id="13315" name="Rectangle 4"/>
          <p:cNvSpPr/>
          <p:nvPr/>
        </p:nvSpPr>
        <p:spPr>
          <a:xfrm>
            <a:off x="684213" y="549275"/>
            <a:ext cx="7561262" cy="1431925"/>
          </a:xfrm>
          <a:prstGeom prst="rect">
            <a:avLst/>
          </a:prstGeom>
          <a:noFill/>
          <a:ln w="9525">
            <a:noFill/>
          </a:ln>
        </p:spPr>
        <p:txBody>
          <a:bodyPr>
            <a:spAutoFit/>
          </a:bodyPr>
          <a:lstStyle/>
          <a:p>
            <a:pPr>
              <a:spcBef>
                <a:spcPct val="20000"/>
              </a:spcBef>
              <a:buClr>
                <a:schemeClr val="accent2"/>
              </a:buClr>
              <a:buSzPct val="110000"/>
            </a:pPr>
            <a:r>
              <a:rPr lang="en-US" altLang="zh-CN" sz="4400" b="1" dirty="0">
                <a:latin typeface="Times New Roman" panose="02020603050405020304" pitchFamily="18" charset="0"/>
              </a:rPr>
              <a:t>Three key steps to answer if two sequences are related</a:t>
            </a:r>
            <a:endParaRPr lang="en-US" altLang="zh-CN" sz="4400" b="1"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idx="1"/>
          </p:nvPr>
        </p:nvSpPr>
        <p:spPr>
          <a:xfrm>
            <a:off x="685800" y="1987550"/>
            <a:ext cx="7772400" cy="5257800"/>
          </a:xfrm>
        </p:spPr>
        <p:txBody>
          <a:bodyPr vert="horz" wrap="square" lIns="91440" tIns="45720" rIns="91440" bIns="45720" anchor="t" anchorCtr="0"/>
          <a:lstStyle/>
          <a:p>
            <a:pPr eaLnBrk="1" hangingPunct="1">
              <a:lnSpc>
                <a:spcPct val="90000"/>
              </a:lnSpc>
              <a:buNone/>
            </a:pPr>
            <a:r>
              <a:rPr lang="en-US" altLang="zh-CN" sz="2800" b="1" dirty="0">
                <a:latin typeface="Arial" panose="020B0604020202020204" pitchFamily="34" charset="0"/>
                <a:cs typeface="Arial" panose="020B0604020202020204" pitchFamily="34" charset="0"/>
              </a:rPr>
              <a:t>Global Alignment</a:t>
            </a:r>
            <a:r>
              <a:rPr lang="en-US" altLang="zh-CN" sz="2800" b="1" i="1" dirty="0">
                <a:cs typeface="Times New Roman" panose="02020603050405020304" pitchFamily="18" charset="0"/>
              </a:rPr>
              <a:t> </a:t>
            </a:r>
            <a:endParaRPr lang="en-US" altLang="zh-CN" sz="2800" b="1" i="1" dirty="0">
              <a:cs typeface="Times New Roman" panose="02020603050405020304" pitchFamily="18" charset="0"/>
            </a:endParaRPr>
          </a:p>
          <a:p>
            <a:pPr eaLnBrk="1" hangingPunct="1">
              <a:lnSpc>
                <a:spcPct val="90000"/>
              </a:lnSpc>
              <a:buNone/>
            </a:pPr>
            <a:r>
              <a:rPr lang="en-US" altLang="zh-CN" sz="2800" i="1" dirty="0"/>
              <a:t>the global alignment is stretched over the entire sequence length to include as many matching amino acids or nucleotides as possible up to and including the sequence ends.</a:t>
            </a:r>
            <a:r>
              <a:rPr lang="en-US" altLang="zh-CN" sz="2800" i="1" dirty="0">
                <a:cs typeface="Times New Roman" panose="02020603050405020304" pitchFamily="18" charset="0"/>
              </a:rPr>
              <a:t> </a:t>
            </a:r>
            <a:endParaRPr lang="en-US" altLang="zh-CN" sz="2800" i="1" dirty="0">
              <a:cs typeface="Times New Roman" panose="02020603050405020304" pitchFamily="18" charset="0"/>
            </a:endParaRPr>
          </a:p>
          <a:p>
            <a:pPr eaLnBrk="1" hangingPunct="1">
              <a:lnSpc>
                <a:spcPct val="90000"/>
              </a:lnSpc>
              <a:buNone/>
            </a:pPr>
            <a:r>
              <a:rPr lang="en-US" altLang="zh-CN" sz="2800" b="1" dirty="0">
                <a:latin typeface="Arial" panose="020B0604020202020204" pitchFamily="34" charset="0"/>
                <a:cs typeface="Arial" panose="020B0604020202020204" pitchFamily="34" charset="0"/>
              </a:rPr>
              <a:t>local Alignment</a:t>
            </a:r>
            <a:r>
              <a:rPr lang="en-US" altLang="zh-CN" sz="2800" i="1" dirty="0">
                <a:cs typeface="Times New Roman" panose="02020603050405020304" pitchFamily="18" charset="0"/>
              </a:rPr>
              <a:t> </a:t>
            </a:r>
            <a:endParaRPr lang="en-US" altLang="zh-CN" sz="2800" b="1" i="1" dirty="0">
              <a:cs typeface="Times New Roman" panose="02020603050405020304" pitchFamily="18" charset="0"/>
            </a:endParaRPr>
          </a:p>
          <a:p>
            <a:pPr eaLnBrk="1" hangingPunct="1">
              <a:lnSpc>
                <a:spcPct val="90000"/>
              </a:lnSpc>
              <a:buNone/>
            </a:pPr>
            <a:r>
              <a:rPr lang="en-US" altLang="zh-CN" sz="2800" i="1" dirty="0"/>
              <a:t>In a local alignment, the alignment stops at the ends of regions of identity or strong similarity, and a much higher priority is given to finding these local regions than to extending the alignment to include more neighboring amino acid or nucleotide pairs. </a:t>
            </a:r>
            <a:endParaRPr lang="en-US" altLang="zh-CN" sz="2800" i="1" dirty="0"/>
          </a:p>
        </p:txBody>
      </p:sp>
      <p:sp>
        <p:nvSpPr>
          <p:cNvPr id="14339" name="Text Box 5"/>
          <p:cNvSpPr txBox="1"/>
          <p:nvPr/>
        </p:nvSpPr>
        <p:spPr>
          <a:xfrm>
            <a:off x="755650" y="620713"/>
            <a:ext cx="6778625" cy="701675"/>
          </a:xfrm>
          <a:prstGeom prst="rect">
            <a:avLst/>
          </a:prstGeom>
          <a:noFill/>
          <a:ln w="9525">
            <a:noFill/>
          </a:ln>
        </p:spPr>
        <p:txBody>
          <a:bodyPr wrap="none">
            <a:spAutoFit/>
          </a:bodyPr>
          <a:lstStyle/>
          <a:p>
            <a:r>
              <a:rPr lang="en-US" altLang="zh-CN" sz="4000" b="1" dirty="0">
                <a:latin typeface="Times New Roman" panose="02020603050405020304" pitchFamily="18" charset="0"/>
              </a:rPr>
              <a:t>What’s a sequence alignment?</a:t>
            </a:r>
            <a:endParaRPr lang="en-US" altLang="zh-CN" sz="4000" b="1" dirty="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vert="horz" wrap="square" lIns="91440" tIns="45720" rIns="91440" bIns="45720" anchor="ctr" anchorCtr="0"/>
          <a:lstStyle/>
          <a:p>
            <a:pPr eaLnBrk="1" hangingPunct="1"/>
            <a:r>
              <a:rPr lang="en-US" altLang="zh-CN" sz="4000" b="1" dirty="0"/>
              <a:t>Three principle methods of pair-wise sequence alignment</a:t>
            </a:r>
            <a:endParaRPr lang="en-US" altLang="zh-CN" sz="4000" b="1" dirty="0"/>
          </a:p>
        </p:txBody>
      </p:sp>
      <p:sp>
        <p:nvSpPr>
          <p:cNvPr id="15363" name="Rectangle 3"/>
          <p:cNvSpPr>
            <a:spLocks noGrp="1"/>
          </p:cNvSpPr>
          <p:nvPr>
            <p:ph idx="1"/>
          </p:nvPr>
        </p:nvSpPr>
        <p:spPr/>
        <p:txBody>
          <a:bodyPr vert="horz" wrap="square" lIns="91440" tIns="45720" rIns="91440" bIns="45720" anchor="t" anchorCtr="0"/>
          <a:lstStyle/>
          <a:p>
            <a:pPr eaLnBrk="1" hangingPunct="1">
              <a:lnSpc>
                <a:spcPct val="80000"/>
              </a:lnSpc>
            </a:pPr>
            <a:endParaRPr lang="en-US" altLang="zh-CN" sz="2800" dirty="0"/>
          </a:p>
          <a:p>
            <a:pPr eaLnBrk="1" hangingPunct="1">
              <a:lnSpc>
                <a:spcPct val="80000"/>
              </a:lnSpc>
            </a:pPr>
            <a:r>
              <a:rPr lang="en-US" altLang="zh-CN" sz="2800" b="1" dirty="0"/>
              <a:t>Dot matrix pair-wise sequence comparison</a:t>
            </a:r>
            <a:endParaRPr lang="en-US" altLang="zh-CN" sz="2800" b="1" dirty="0"/>
          </a:p>
          <a:p>
            <a:pPr eaLnBrk="1" hangingPunct="1">
              <a:lnSpc>
                <a:spcPct val="80000"/>
              </a:lnSpc>
            </a:pPr>
            <a:endParaRPr lang="en-US" altLang="zh-CN" sz="2800" b="1" dirty="0"/>
          </a:p>
          <a:p>
            <a:pPr eaLnBrk="1" hangingPunct="1">
              <a:lnSpc>
                <a:spcPct val="80000"/>
              </a:lnSpc>
            </a:pPr>
            <a:r>
              <a:rPr lang="en-US" altLang="zh-CN" sz="2800" b="1" dirty="0"/>
              <a:t>The dynamic programming (DP) algorithm</a:t>
            </a:r>
            <a:endParaRPr lang="en-US" altLang="zh-CN" sz="2800" b="1" dirty="0"/>
          </a:p>
          <a:p>
            <a:pPr lvl="1" eaLnBrk="1" hangingPunct="1">
              <a:lnSpc>
                <a:spcPct val="80000"/>
              </a:lnSpc>
            </a:pPr>
            <a:r>
              <a:rPr lang="en-US" altLang="zh-CN" sz="2000" b="1" i="1" dirty="0">
                <a:latin typeface="Arial" panose="020B0604020202020204" pitchFamily="34" charset="0"/>
              </a:rPr>
              <a:t>Needleman and Wunsch (1970) </a:t>
            </a:r>
            <a:endParaRPr lang="en-US" altLang="zh-CN" sz="2000" b="1" i="1" dirty="0">
              <a:latin typeface="Arial" panose="020B0604020202020204" pitchFamily="34" charset="0"/>
            </a:endParaRPr>
          </a:p>
          <a:p>
            <a:pPr lvl="1" eaLnBrk="1" hangingPunct="1">
              <a:lnSpc>
                <a:spcPct val="80000"/>
              </a:lnSpc>
            </a:pPr>
            <a:r>
              <a:rPr lang="en-US" altLang="zh-CN" sz="2000" b="1" i="1" dirty="0">
                <a:latin typeface="Arial" panose="020B0604020202020204" pitchFamily="34" charset="0"/>
              </a:rPr>
              <a:t>Smith and Waterman (1981)</a:t>
            </a:r>
            <a:r>
              <a:rPr lang="en-US" altLang="zh-CN" b="1" dirty="0"/>
              <a:t> </a:t>
            </a:r>
            <a:endParaRPr lang="en-US" altLang="zh-CN" b="1" dirty="0"/>
          </a:p>
          <a:p>
            <a:pPr lvl="1" eaLnBrk="1" hangingPunct="1">
              <a:lnSpc>
                <a:spcPct val="80000"/>
              </a:lnSpc>
            </a:pPr>
            <a:endParaRPr lang="en-US" altLang="zh-CN" b="1" dirty="0"/>
          </a:p>
          <a:p>
            <a:pPr eaLnBrk="1" hangingPunct="1">
              <a:lnSpc>
                <a:spcPct val="80000"/>
              </a:lnSpc>
            </a:pPr>
            <a:r>
              <a:rPr lang="en-US" altLang="zh-CN" sz="2800" b="1" dirty="0"/>
              <a:t>Word or </a:t>
            </a:r>
            <a:r>
              <a:rPr lang="en-US" altLang="zh-CN" sz="2800" b="1" i="1" dirty="0"/>
              <a:t>k</a:t>
            </a:r>
            <a:r>
              <a:rPr lang="en-US" altLang="zh-CN" sz="2800" b="1" dirty="0"/>
              <a:t>-tuple methods</a:t>
            </a:r>
            <a:endParaRPr lang="en-US" altLang="zh-CN" sz="2800" b="1" dirty="0"/>
          </a:p>
          <a:p>
            <a:pPr lvl="1" eaLnBrk="1" hangingPunct="1">
              <a:lnSpc>
                <a:spcPct val="80000"/>
              </a:lnSpc>
            </a:pPr>
            <a:r>
              <a:rPr lang="en-US" altLang="zh-CN" sz="2400" b="1" dirty="0"/>
              <a:t>heuristic algorithms, used by the programs of FASTA and BLAST (</a:t>
            </a:r>
            <a:r>
              <a:rPr lang="en-US" altLang="zh-CN" sz="1600" b="1" i="1" dirty="0"/>
              <a:t>See Section 3.3</a:t>
            </a:r>
            <a:r>
              <a:rPr lang="en-US" altLang="zh-CN" sz="2400" b="1" dirty="0"/>
              <a:t>)</a:t>
            </a:r>
            <a:endParaRPr lang="en-US" altLang="zh-CN" sz="2400" b="1" dirty="0"/>
          </a:p>
          <a:p>
            <a:pPr lvl="1" eaLnBrk="1" hangingPunct="1">
              <a:lnSpc>
                <a:spcPct val="80000"/>
              </a:lnSpc>
            </a:pPr>
            <a:endParaRPr lang="en-US" altLang="zh-CN"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第四章思维导图"/>
          <p:cNvPicPr>
            <a:picLocks noChangeAspect="1"/>
          </p:cNvPicPr>
          <p:nvPr/>
        </p:nvPicPr>
        <p:blipFill>
          <a:blip r:embed="rId1"/>
          <a:stretch>
            <a:fillRect/>
          </a:stretch>
        </p:blipFill>
        <p:spPr>
          <a:xfrm>
            <a:off x="0" y="242570"/>
            <a:ext cx="9144000" cy="63728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109" name="图片 109"/>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flipH="1">
            <a:off x="685800" y="692785"/>
            <a:ext cx="3320415" cy="4265295"/>
          </a:xfrm>
          <a:prstGeom prst="rect">
            <a:avLst/>
          </a:prstGeom>
          <a:noFill/>
          <a:ln>
            <a:noFill/>
          </a:ln>
        </p:spPr>
      </p:pic>
      <p:sp>
        <p:nvSpPr>
          <p:cNvPr id="100" name="文本框 99"/>
          <p:cNvSpPr txBox="1"/>
          <p:nvPr/>
        </p:nvSpPr>
        <p:spPr>
          <a:xfrm>
            <a:off x="251460" y="5301615"/>
            <a:ext cx="5080000" cy="368300"/>
          </a:xfrm>
          <a:prstGeom prst="rect">
            <a:avLst/>
          </a:prstGeom>
          <a:noFill/>
          <a:ln w="9525">
            <a:noFill/>
          </a:ln>
        </p:spPr>
        <p:txBody>
          <a:bodyPr>
            <a:spAutoFit/>
          </a:bodyPr>
          <a:p>
            <a:r>
              <a:rPr lang="zh-CN" sz="1800">
                <a:ea typeface="宋体" panose="02010600030101010101" pitchFamily="2" charset="-122"/>
              </a:rPr>
              <a:t>索尔</a:t>
            </a:r>
            <a:r>
              <a:rPr lang="en-US" sz="1800">
                <a:latin typeface="Times New Roman" panose="02020603050405020304" pitchFamily="18" charset="0"/>
                <a:ea typeface="宋体" panose="02010600030101010101" pitchFamily="2" charset="-122"/>
              </a:rPr>
              <a:t>·</a:t>
            </a:r>
            <a:r>
              <a:rPr lang="zh-CN" sz="1800">
                <a:ea typeface="宋体" panose="02010600030101010101" pitchFamily="2" charset="-122"/>
              </a:rPr>
              <a:t>尼德曼（</a:t>
            </a:r>
            <a:r>
              <a:rPr lang="en-US" sz="1800">
                <a:latin typeface="Times New Roman" panose="02020603050405020304" pitchFamily="18" charset="0"/>
                <a:ea typeface="宋体" panose="02010600030101010101" pitchFamily="2" charset="-122"/>
              </a:rPr>
              <a:t>Saul Needleman</a:t>
            </a:r>
            <a:r>
              <a:rPr lang="zh-CN" sz="1800">
                <a:ea typeface="宋体" panose="02010600030101010101" pitchFamily="2" charset="-122"/>
              </a:rPr>
              <a:t>）（</a:t>
            </a:r>
            <a:r>
              <a:rPr lang="en-US" sz="1800">
                <a:latin typeface="Times New Roman" panose="02020603050405020304" pitchFamily="18" charset="0"/>
                <a:ea typeface="宋体" panose="02010600030101010101" pitchFamily="2" charset="-122"/>
              </a:rPr>
              <a:t>1927-2019</a:t>
            </a:r>
            <a:r>
              <a:rPr lang="zh-CN" sz="1800">
                <a:ea typeface="宋体" panose="02010600030101010101" pitchFamily="2" charset="-122"/>
              </a:rPr>
              <a:t>）</a:t>
            </a:r>
            <a:endParaRPr lang="zh-CN" altLang="en-US" sz="1800">
              <a:ea typeface="宋体" panose="02010600030101010101" pitchFamily="2" charset="-122"/>
            </a:endParaRPr>
          </a:p>
        </p:txBody>
      </p:sp>
      <p:pic>
        <p:nvPicPr>
          <p:cNvPr id="111" name="图片 111" descr="Michael Water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79745" y="1628775"/>
            <a:ext cx="3023870" cy="4031615"/>
          </a:xfrm>
          <a:prstGeom prst="rect">
            <a:avLst/>
          </a:prstGeom>
          <a:noFill/>
          <a:ln>
            <a:noFill/>
          </a:ln>
        </p:spPr>
      </p:pic>
      <p:sp>
        <p:nvSpPr>
          <p:cNvPr id="4" name="文本框 3"/>
          <p:cNvSpPr txBox="1"/>
          <p:nvPr/>
        </p:nvSpPr>
        <p:spPr>
          <a:xfrm>
            <a:off x="3708400" y="5949315"/>
            <a:ext cx="5080000" cy="368300"/>
          </a:xfrm>
          <a:prstGeom prst="rect">
            <a:avLst/>
          </a:prstGeom>
          <a:noFill/>
          <a:ln w="9525">
            <a:noFill/>
          </a:ln>
        </p:spPr>
        <p:txBody>
          <a:bodyPr>
            <a:spAutoFit/>
          </a:bodyPr>
          <a:p>
            <a:r>
              <a:rPr lang="zh-CN" sz="1800">
                <a:solidFill>
                  <a:schemeClr val="tx1"/>
                </a:solidFill>
                <a:ea typeface="宋体" panose="02010600030101010101" pitchFamily="2" charset="-122"/>
              </a:rPr>
              <a:t>迈克</a:t>
            </a:r>
            <a:r>
              <a:rPr lang="en-US" sz="1800">
                <a:solidFill>
                  <a:schemeClr val="tx1"/>
                </a:solidFill>
                <a:latin typeface="Times New Roman" panose="02020603050405020304" pitchFamily="18" charset="0"/>
                <a:ea typeface="宋体" panose="02010600030101010101" pitchFamily="2" charset="-122"/>
              </a:rPr>
              <a:t>·</a:t>
            </a:r>
            <a:r>
              <a:rPr lang="zh-CN" sz="1800">
                <a:solidFill>
                  <a:schemeClr val="tx1"/>
                </a:solidFill>
                <a:ea typeface="宋体" panose="02010600030101010101" pitchFamily="2" charset="-122"/>
              </a:rPr>
              <a:t>沃特曼（</a:t>
            </a:r>
            <a:r>
              <a:rPr lang="en-US" sz="1800">
                <a:solidFill>
                  <a:schemeClr val="tx1"/>
                </a:solidFill>
                <a:latin typeface="Times New Roman" panose="02020603050405020304" pitchFamily="18" charset="0"/>
                <a:ea typeface="宋体" panose="02010600030101010101" pitchFamily="2" charset="-122"/>
              </a:rPr>
              <a:t>Michael Waterman</a:t>
            </a:r>
            <a:r>
              <a:rPr lang="zh-CN" sz="1800">
                <a:solidFill>
                  <a:schemeClr val="tx1"/>
                </a:solidFill>
                <a:ea typeface="宋体" panose="02010600030101010101" pitchFamily="2" charset="-122"/>
              </a:rPr>
              <a:t>，</a:t>
            </a:r>
            <a:r>
              <a:rPr lang="en-US" sz="1800">
                <a:solidFill>
                  <a:schemeClr val="tx1"/>
                </a:solidFill>
                <a:latin typeface="Times New Roman" panose="02020603050405020304" pitchFamily="18" charset="0"/>
                <a:ea typeface="宋体" panose="02010600030101010101" pitchFamily="2" charset="-122"/>
              </a:rPr>
              <a:t>1942— </a:t>
            </a:r>
            <a:r>
              <a:rPr lang="zh-CN" sz="1800">
                <a:solidFill>
                  <a:schemeClr val="tx1"/>
                </a:solidFill>
                <a:ea typeface="宋体" panose="02010600030101010101" pitchFamily="2" charset="-122"/>
              </a:rPr>
              <a:t>）</a:t>
            </a:r>
            <a:endParaRPr lang="zh-CN" altLang="en-US" sz="1800">
              <a:solidFill>
                <a:schemeClr val="tx1"/>
              </a:solidFill>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4"/>
          <p:cNvGraphicFramePr>
            <a:graphicFrameLocks noChangeAspect="1"/>
          </p:cNvGraphicFramePr>
          <p:nvPr/>
        </p:nvGraphicFramePr>
        <p:xfrm>
          <a:off x="457200" y="1905000"/>
          <a:ext cx="4092575" cy="4648200"/>
        </p:xfrm>
        <a:graphic>
          <a:graphicData uri="http://schemas.openxmlformats.org/presentationml/2006/ole">
            <mc:AlternateContent xmlns:mc="http://schemas.openxmlformats.org/markup-compatibility/2006">
              <mc:Choice xmlns:v="urn:schemas-microsoft-com:vml" Requires="v">
                <p:oleObj spid="_x0000_s6147" name="" r:id="rId1" imgW="2876550" imgH="3267075" progId="Paint.Picture">
                  <p:embed/>
                </p:oleObj>
              </mc:Choice>
              <mc:Fallback>
                <p:oleObj name="" r:id="rId1" imgW="2876550" imgH="3267075" progId="Paint.Picture">
                  <p:embed/>
                  <p:pic>
                    <p:nvPicPr>
                      <p:cNvPr id="0" name="图片 3088"/>
                      <p:cNvPicPr/>
                      <p:nvPr/>
                    </p:nvPicPr>
                    <p:blipFill>
                      <a:blip r:embed="rId2"/>
                      <a:stretch>
                        <a:fillRect/>
                      </a:stretch>
                    </p:blipFill>
                    <p:spPr>
                      <a:xfrm>
                        <a:off x="457200" y="1905000"/>
                        <a:ext cx="4092575" cy="4648200"/>
                      </a:xfrm>
                      <a:prstGeom prst="rect">
                        <a:avLst/>
                      </a:prstGeom>
                      <a:noFill/>
                      <a:ln w="38100">
                        <a:noFill/>
                        <a:miter/>
                      </a:ln>
                    </p:spPr>
                  </p:pic>
                </p:oleObj>
              </mc:Fallback>
            </mc:AlternateContent>
          </a:graphicData>
        </a:graphic>
      </p:graphicFrame>
      <p:sp>
        <p:nvSpPr>
          <p:cNvPr id="16387" name="Text Box 5"/>
          <p:cNvSpPr txBox="1"/>
          <p:nvPr/>
        </p:nvSpPr>
        <p:spPr>
          <a:xfrm>
            <a:off x="838200" y="762000"/>
            <a:ext cx="7504113" cy="579438"/>
          </a:xfrm>
          <a:prstGeom prst="rect">
            <a:avLst/>
          </a:prstGeom>
          <a:noFill/>
          <a:ln w="9525">
            <a:noFill/>
          </a:ln>
        </p:spPr>
        <p:txBody>
          <a:bodyPr wrap="none">
            <a:spAutoFit/>
          </a:bodyPr>
          <a:lstStyle/>
          <a:p>
            <a:pPr algn="ctr"/>
            <a:r>
              <a:rPr lang="en-US" altLang="zh-CN" sz="3200" i="1" dirty="0">
                <a:solidFill>
                  <a:schemeClr val="tx2"/>
                </a:solidFill>
                <a:latin typeface="Times New Roman" panose="02020603050405020304" pitchFamily="18" charset="0"/>
              </a:rPr>
              <a:t>DOT MATRIX SEQUENCE COMPARISION</a:t>
            </a:r>
            <a:endParaRPr lang="en-US" altLang="zh-CN" sz="3200" i="1" dirty="0">
              <a:solidFill>
                <a:schemeClr val="tx2"/>
              </a:solidFill>
              <a:latin typeface="Times New Roman" panose="02020603050405020304" pitchFamily="18" charset="0"/>
            </a:endParaRPr>
          </a:p>
        </p:txBody>
      </p:sp>
      <p:graphicFrame>
        <p:nvGraphicFramePr>
          <p:cNvPr id="16388" name="Object 6"/>
          <p:cNvGraphicFramePr>
            <a:graphicFrameLocks noChangeAspect="1"/>
          </p:cNvGraphicFramePr>
          <p:nvPr/>
        </p:nvGraphicFramePr>
        <p:xfrm>
          <a:off x="4648200" y="1905000"/>
          <a:ext cx="4138613" cy="4648200"/>
        </p:xfrm>
        <a:graphic>
          <a:graphicData uri="http://schemas.openxmlformats.org/presentationml/2006/ole">
            <mc:AlternateContent xmlns:mc="http://schemas.openxmlformats.org/markup-compatibility/2006">
              <mc:Choice xmlns:v="urn:schemas-microsoft-com:vml" Requires="v">
                <p:oleObj spid="_x0000_s6148" name="" r:id="rId3" imgW="2933700" imgH="3295650" progId="Paint.Picture">
                  <p:embed/>
                </p:oleObj>
              </mc:Choice>
              <mc:Fallback>
                <p:oleObj name="" r:id="rId3" imgW="2933700" imgH="3295650" progId="Paint.Picture">
                  <p:embed/>
                  <p:pic>
                    <p:nvPicPr>
                      <p:cNvPr id="0" name="图片 3089"/>
                      <p:cNvPicPr/>
                      <p:nvPr/>
                    </p:nvPicPr>
                    <p:blipFill>
                      <a:blip r:embed="rId4"/>
                      <a:stretch>
                        <a:fillRect/>
                      </a:stretch>
                    </p:blipFill>
                    <p:spPr>
                      <a:xfrm>
                        <a:off x="4648200" y="1905000"/>
                        <a:ext cx="4138613" cy="4648200"/>
                      </a:xfrm>
                      <a:prstGeom prst="rect">
                        <a:avLst/>
                      </a:prstGeom>
                      <a:noFill/>
                      <a:ln w="38100">
                        <a:noFill/>
                        <a:miter/>
                      </a:ln>
                    </p:spPr>
                  </p:pic>
                </p:oleObj>
              </mc:Fallback>
            </mc:AlternateContent>
          </a:graphicData>
        </a:graphic>
      </p:graphicFrame>
      <p:sp>
        <p:nvSpPr>
          <p:cNvPr id="16389" name="Text Box 7"/>
          <p:cNvSpPr txBox="1"/>
          <p:nvPr/>
        </p:nvSpPr>
        <p:spPr>
          <a:xfrm>
            <a:off x="8042275" y="6553200"/>
            <a:ext cx="1101725" cy="304800"/>
          </a:xfrm>
          <a:prstGeom prst="rect">
            <a:avLst/>
          </a:prstGeom>
          <a:noFill/>
          <a:ln w="9525">
            <a:noFill/>
          </a:ln>
        </p:spPr>
        <p:txBody>
          <a:bodyPr wrap="none">
            <a:spAutoFit/>
          </a:bodyPr>
          <a:lstStyle/>
          <a:p>
            <a:r>
              <a:rPr lang="en-US" altLang="zh-CN" sz="1400" i="1" dirty="0">
                <a:latin typeface="Times New Roman" panose="02020603050405020304" pitchFamily="18" charset="0"/>
              </a:rPr>
              <a:t>SWISS, 2002</a:t>
            </a:r>
            <a:endParaRPr lang="en-US" altLang="zh-CN" sz="1400" i="1" dirty="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1"/>
          <a:stretch>
            <a:fillRect/>
          </a:stretch>
        </p:blipFill>
        <p:spPr>
          <a:xfrm>
            <a:off x="0" y="2133600"/>
            <a:ext cx="4495800" cy="4419600"/>
          </a:xfrm>
          <a:prstGeom prst="rect">
            <a:avLst/>
          </a:prstGeom>
          <a:noFill/>
          <a:ln w="9525" cap="flat" cmpd="sng">
            <a:solidFill>
              <a:srgbClr val="FF6600"/>
            </a:solidFill>
            <a:prstDash val="solid"/>
            <a:miter/>
            <a:headEnd type="none" w="med" len="med"/>
            <a:tailEnd type="none" w="med" len="med"/>
          </a:ln>
        </p:spPr>
      </p:pic>
      <p:pic>
        <p:nvPicPr>
          <p:cNvPr id="17411" name="Picture 4"/>
          <p:cNvPicPr>
            <a:picLocks noChangeAspect="1"/>
          </p:cNvPicPr>
          <p:nvPr/>
        </p:nvPicPr>
        <p:blipFill>
          <a:blip r:embed="rId2"/>
          <a:stretch>
            <a:fillRect/>
          </a:stretch>
        </p:blipFill>
        <p:spPr>
          <a:xfrm>
            <a:off x="4495800" y="2133600"/>
            <a:ext cx="4648200" cy="4408488"/>
          </a:xfrm>
          <a:prstGeom prst="rect">
            <a:avLst/>
          </a:prstGeom>
          <a:noFill/>
          <a:ln w="9525" cap="flat" cmpd="sng">
            <a:solidFill>
              <a:srgbClr val="FF6600"/>
            </a:solidFill>
            <a:prstDash val="solid"/>
            <a:miter/>
            <a:headEnd type="none" w="med" len="med"/>
            <a:tailEnd type="none" w="med" len="med"/>
          </a:ln>
        </p:spPr>
      </p:pic>
      <p:sp>
        <p:nvSpPr>
          <p:cNvPr id="17412" name="Text Box 5"/>
          <p:cNvSpPr txBox="1"/>
          <p:nvPr/>
        </p:nvSpPr>
        <p:spPr>
          <a:xfrm>
            <a:off x="1143000" y="457200"/>
            <a:ext cx="7011988" cy="1066800"/>
          </a:xfrm>
          <a:prstGeom prst="rect">
            <a:avLst/>
          </a:prstGeom>
          <a:noFill/>
          <a:ln w="9525">
            <a:noFill/>
          </a:ln>
        </p:spPr>
        <p:txBody>
          <a:bodyPr wrap="none">
            <a:spAutoFit/>
          </a:bodyPr>
          <a:lstStyle/>
          <a:p>
            <a:pPr algn="ctr"/>
            <a:r>
              <a:rPr lang="en-US" altLang="zh-CN" sz="3200" b="1" dirty="0">
                <a:latin typeface="Times New Roman" panose="02020603050405020304" pitchFamily="18" charset="0"/>
              </a:rPr>
              <a:t>Dot matrix analysis of the human LDL </a:t>
            </a:r>
            <a:endParaRPr lang="en-US" altLang="zh-CN" sz="3200" b="1" dirty="0">
              <a:latin typeface="Times New Roman" panose="02020603050405020304" pitchFamily="18" charset="0"/>
            </a:endParaRPr>
          </a:p>
          <a:p>
            <a:pPr algn="ctr"/>
            <a:r>
              <a:rPr lang="en-US" altLang="zh-CN" sz="3200" b="1" dirty="0">
                <a:latin typeface="Times New Roman" panose="02020603050405020304" pitchFamily="18" charset="0"/>
              </a:rPr>
              <a:t>receptor against itself</a:t>
            </a:r>
            <a:endParaRPr lang="en-US" altLang="zh-CN" sz="3200" b="1"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6"/>
          <p:cNvGraphicFramePr>
            <a:graphicFrameLocks noChangeAspect="1"/>
          </p:cNvGraphicFramePr>
          <p:nvPr/>
        </p:nvGraphicFramePr>
        <p:xfrm>
          <a:off x="1552575" y="0"/>
          <a:ext cx="5876925" cy="6858000"/>
        </p:xfrm>
        <a:graphic>
          <a:graphicData uri="http://schemas.openxmlformats.org/presentationml/2006/ole">
            <mc:AlternateContent xmlns:mc="http://schemas.openxmlformats.org/markup-compatibility/2006">
              <mc:Choice xmlns:v="urn:schemas-microsoft-com:vml" Requires="v">
                <p:oleObj spid="_x0000_s7170" name="" r:id="rId1" imgW="4105275" imgH="4791075" progId="Paint.Picture">
                  <p:embed/>
                </p:oleObj>
              </mc:Choice>
              <mc:Fallback>
                <p:oleObj name="" r:id="rId1" imgW="4105275" imgH="4791075" progId="Paint.Picture">
                  <p:embed/>
                  <p:pic>
                    <p:nvPicPr>
                      <p:cNvPr id="0" name="图片 3090"/>
                      <p:cNvPicPr/>
                      <p:nvPr/>
                    </p:nvPicPr>
                    <p:blipFill>
                      <a:blip r:embed="rId2"/>
                      <a:stretch>
                        <a:fillRect/>
                      </a:stretch>
                    </p:blipFill>
                    <p:spPr>
                      <a:xfrm>
                        <a:off x="1552575" y="0"/>
                        <a:ext cx="5876925" cy="6858000"/>
                      </a:xfrm>
                      <a:prstGeom prst="rect">
                        <a:avLst/>
                      </a:prstGeom>
                      <a:noFill/>
                      <a:ln w="38100">
                        <a:noFill/>
                        <a:miter/>
                      </a:ln>
                    </p:spPr>
                  </p:pic>
                </p:oleObj>
              </mc:Fallback>
            </mc:AlternateContent>
          </a:graphicData>
        </a:graphic>
      </p:graphicFrame>
      <p:sp>
        <p:nvSpPr>
          <p:cNvPr id="3" name="矩形 2"/>
          <p:cNvSpPr/>
          <p:nvPr/>
        </p:nvSpPr>
        <p:spPr>
          <a:xfrm>
            <a:off x="7500938" y="1714500"/>
            <a:ext cx="1643062" cy="3108325"/>
          </a:xfrm>
          <a:prstGeom prst="rect">
            <a:avLst/>
          </a:prstGeom>
          <a:noFill/>
          <a:ln w="9525">
            <a:noFill/>
          </a:ln>
        </p:spPr>
        <p:txBody>
          <a:bodyPr>
            <a:spAutoFit/>
          </a:bodyPr>
          <a:lstStyle/>
          <a:p>
            <a:r>
              <a:rPr lang="en-US" altLang="zh-CN" sz="2800" b="1" dirty="0">
                <a:latin typeface="Times New Roman" panose="02020603050405020304" pitchFamily="18" charset="0"/>
              </a:rPr>
              <a:t>DP: Keep the every step being the optimal one.</a:t>
            </a:r>
            <a:endParaRPr lang="zh-CN" altLang="en-US" sz="2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28625" y="-228600"/>
            <a:ext cx="9753600" cy="6324600"/>
          </a:xfrm>
          <a:prstGeom prst="rect">
            <a:avLst/>
          </a:prstGeom>
          <a:noFill/>
          <a:ln w="9525">
            <a:noFill/>
            <a:miter lim="800000"/>
          </a:ln>
        </p:spPr>
        <p:txBody>
          <a:bodyPr/>
          <a:lstStyle/>
          <a:p>
            <a:pPr marL="342900" marR="0" indent="-342900" defTabSz="914400">
              <a:lnSpc>
                <a:spcPct val="90000"/>
              </a:lnSpc>
              <a:spcBef>
                <a:spcPct val="20000"/>
              </a:spcBef>
              <a:buClr>
                <a:schemeClr val="accent2"/>
              </a:buClr>
              <a:buSzPct val="110000"/>
              <a:buFontTx/>
              <a:buNone/>
              <a:defRPr/>
            </a:pPr>
            <a:r>
              <a:rPr kumimoji="1" lang="zh-CN" altLang="en-US" sz="800" kern="0" cap="none" spc="0" normalizeH="0" baseline="0" noProof="0" dirty="0">
                <a:latin typeface="Arial" panose="020B0604020202020204" pitchFamily="34" charset="0"/>
                <a:ea typeface="+mn-ea"/>
                <a:cs typeface="+mn-cs"/>
              </a:rPr>
              <a:t> </a:t>
            </a:r>
            <a:r>
              <a:rPr kumimoji="1" lang="en-US" altLang="zh-CN" sz="800" kern="0" cap="none" spc="0" normalizeH="0" baseline="0" noProof="0" dirty="0">
                <a:latin typeface="Arial" panose="020B0604020202020204" pitchFamily="34" charset="0"/>
                <a:ea typeface="+mn-ea"/>
                <a:cs typeface="+mn-cs"/>
              </a:rPr>
              <a:t>CACTAGTCTCTGTACTAGCCACTAGAAGTACTAACCTTTCACACTAATATATCTATCTCCTGCTGCATTTAGTACACAAGTTCATAAAAGCACCCTATTTCTATAAAAAAAATACGGTAAATGTAGCAACTTACTAGTACCATAAGAAATTTTGCTGATCTAGCTAACTTATTACTAGCTACTTGCTAGGTCTGAACACTATTAAAATGTAACAATACACTTACCTCCTTGATCTGTGCAGCCCTGTTCTCACGCTGGCTTCTATGGTGCGAGTAGTATTCCTAGGTTTTCGTAGGCTTTTATAGCAACAGCTTTCTTCGGACCGAATGAGACACCTGCCTTGTTTATGAGAGGGATGGATAGCTTTCACCTGCTGGACATTTATTTGTTTTTTTTTACTGGTCACTACATTCCTATCCACTGGTGCATATCTATCCTATCCCCTTTGGTCAGTAAAATATACTGCCTCCCCCATTCTCTTTCTTTCTCTATCTTTCTCTAAGCTTAACACACTTTAAGTTCACAAAATTATTATTATTATTATTATTATTATTATTATTATTATTATTATTATTATTATTATTATTATTATTATTATTAGCAGGCTTCCCTCCTTTAGAAATTTCATCGTCGAAATTATTATACCTTGGTGATGGAAAAACTGAGGCTAGTTTTTTCTGGAGATCATCTTCCTTCTCCCATGTGGCCTCATCCATGGTGTGATGACTCCATTGTACCTTTAAAAATCTAATTGTTTGGTTCCTTGTTTTTAGATCTTTAATATCCAAGATACAAACAGGATATTCCTGATATGTCAAATCGTTATGCAACTCAGCCATAGGAATTTCAACTTAATCACTTGGCCTCCGAAGGCATTTACGAAGCATGGAGATGTGGAATACATCATGTACCCCGGTGAAAGCATCTGGTAGCTTTAGCATGTAAGGCACTTCTCCTATTTGCTTAACAATTGTAAATGGTCCAACATATCTGGAACTTATTTTTTTTCCAAGTCCGAATCGCTTAATTCCCTTTATAGGTGATACTTTTAAATATACCCAGTCACCTATATCAAAGTTAAGATCCCTTCTCCTATTATCTGCATAACTTTTTTTGTCTATTTTGAGCTGTTTGCAGTCGTTCCCGTATCAGTCGTATTGTTTCTTCTATCTGTTGTATTATATCCGGTCCTAACAATTTTCTTTCTCCTACTTCGTTCCAGCAAACAGGTGTTCTGCATTTCCTTCCATATAAGGCTTCATACGGAGCCATTTGTATACTAGATTGATAACTATTGTTATATGCAAATTCTGCTAATGGCATAAATTCTTTCCATGATCCTTTAAATTCTAGGATGCAAGATCGTAAAATATTTTCAATTATTTGATTCACCCTTTCAGTTTGTCCATCGGTTTGGGGGTGATACGCTGCACTGAAATCTAATGTTGTTCCCACGGGCTTGTGTAGTCTTTTCTAGAAATTGGACAGAAACTGTGTATCTCTGTCTGACACAATCCTTCTTGGAACACCATGTAAAGATACTATTTCTTTGACATATAGTTTAGCTAACCTTTCCAAAGAAAATTTGCTTTTAACGGGTATGAAATGAGCAGATTTTGTTAACCGATCCACTATTCAGATACTATCATTTCCTGGAGGTGTGGTAGGTAATCCTTGAACAAAGTCCATACTGATTTCTTCTCATTTCCATAGTGGAATACTTAAGGGTTGTAACAGTCTTGCCGGCCTTTGATGTTCAACTTTTACGCATTGGCAGATATCACATTCTGCAATGAATTTTGCAATTTCTATTTTCATGATACATTTTGGTACTTCCTGGATGTATGGTATAGGGAGAGAAATGTGATTCTTCCAATATTCTCTGTTTTAAATTAGGGTCGTTAGGCACACACAATCTATTTTTGAAACATATAGCACCATTATGATCAATTCGAAATTCAGACACCTTCCCTTCTTCAATATTTTTCTTTGCCTTTTGCAATCCACTGTCGTCTCTTTGTTTCTCTAGAATATTTTCTTCTAAAGTAGGCTTTATTTGAAGCACGGGTAATAATACTCTGGGTTCATGGATCTTTAATTCCACATCCAATCTTTCCAAGTCTCTAAGTATATGTTGATCCTGTGTGATCTGAATAGCCATATTACAAAGAGCTTTTCGACTTAGAGCATCTTCCACAATGTTGGCTTTCAGAGGGTGATAATGAATATTCAAATCATAATCTTTCAATAATTCTAACCATCCCCTTTATCTCATATTCAATTCCTTCTGAGTAAATATGTACTTTAAACTTTTGTGGTCAGTAAATATTTCACAATGCTCACCATATAGGTAATGTCTCCAGATTTTTAAGGCAAAAATAACAGCAGCTAATTCCATATCATGGGTTGGATAATTTTGCTCGTATGGCTTTAATTGACGCGAAGCATAGGCAATTACCTTAGCTTTTTGCATGAGAACACAACCTAATCCAATTTTTGAAGCATCACAGTAAATAGTAAATTCTTCTCCCATTATAGGCAAGGCAAGAATAGTAAATTCTTTGCAATTCTGAGTCCACTCATATTTTACTCCCTTTTGTGTCAACCGGGTTAGAGGAGCTGCAATTCTAGCGAAGTTACTAATAAATCGACGGTAATATCCCGCCAACCCAAGAAAACTTCGTATCTCGGTTACCGATGAGGGCCTTTTCCACTCTGAGACGGTTTTGACCTTTTCAGGGTCCACTGATATACCTTCACCCGAAATAACATGACCAAGCAAAAATACTTTATCCATCCAGAAATCGCATTTCTTTAATTTGGCAAATAGTTTATGATCTCGCAATGTCTTGTAGTACTATTCTCAAATGATTTGCATGATCTTCCTTAGTCTTGGAATATATCAAAATATCATCTATATATAAATACAACTACAAATTAATCAAGATAAGGCTTGAATTTACGATTCATTAAATCCATAAAAGCTGCCGGTGCATTAGTCAAACCAAATGGCATTACTAGATATTCATAGTGTCCATAGCATGCACGGAAAGCAGTCTTGGGTATATCACTAGGTTTAATCTTTAGTTGATGGTAGCCTGATTGAAGATCAATTTTTGAGAAAACCCGAGCTCCTTGTAGTTGATCAAATAGATCGTCTATCCTTGGTAAAGGATATTTGTTTTTGATAGTCACCTTATTCAGTTCTCGGTAATCCGTGCATAATCGCATAGTTCCATCCTTTTTCTTGACAAATAGAACAGGAACACCCCCACGGGGAGACACTAGGACAAATGAATCCTTTATCTTCTAATTCTTTTAATTGTACATTTAGTTCCTTTAGCTCAACAGGGGCCATTATGTAGGGTGCCTAATAAATCGGAGTAGTTCCTGGTCCTATTTCAATACCAAATTCAATCTCTCGATCTAGTGCTAATCCTGGTAATTCAGCTGGAAAAACTGGAAACTCATTCACAATTGGCATTCCTTCCCAACTTGCTTCCTTTCTCATGATTTCTGCCACTAAAGGTCTTGGTAAATTGTTTTAATCTCCATGGTAAGTAATTTGGTTTTGATCCCATGGTTTAAGTGTAATTTGTTTTTCATGGCAATCAATATTTGCTTTGTTCTTACATAACCAATCCATACCAAGTATAATATCAAAATCATGCATATCCAAGGGTATGAGGTCAGCAGTTAATTCCCATCCATCAATAGTAATTGGACACAATTTGCAAATTAAATTAGTTATTTGGCTATCCAAAGGAGTTTCTATGCAAATCCTTTCTTTTAATTGACTAGTAGGGATGGTGTATTTTCTCACGAAGTTGGTGGAGATAAACGAATGTGTTGCGCCAGAATCAAATAAAACTTTACCAGGATAAGAGCACACTAAGACATTACCTGTAACCACGGTGTTGGATTTTTCGGCTGTGCTCTTAGTTAAGTTGTATACCCCAAGCGCGATTCCCACCTTGTGAATTATTCGACCGTATTCCTCATGTAGTATTAGTATTTGCAGGTGGCTTTCCTTGATTTGGCCCATTATTATTTGCTGAAGATGGTCCAGGTAAATAAAGCGACGGTACTGAAGTCAATACTTTAGTACTTGGCTGAGTAGTTCAATTAACTCGATTTTTACCCTTCTGTAACAGAGGACAAAGGTATCTAGTATGTCCTGCTTCTCCACACTCAAAGCACCTTCCCCACCGATTAGGACAAATTGATGGAACATGGCCACCTTGGCATATTGGACATTTTCTGTCTTGATTTTCTAAAGATTCCCTCTACATTTTTCCAGAGTAGTTTCCACGGAATCTTCCCTGGTTTTGTTGATTATTTGTCTTGAATTTCTTTTGGGGTTGTCCGTGTTCTATTCTTTGTTCATGATACCCCTTCTCAAGAAGTTGTGCTTTACTTACTACCTCCCTGAATATGGTTAATTCAAAGGCTTCGACACACCTTTTGAGAGGTTGGCGTAATCCACTTTCAAATCGTCGAGCTTTAGAGCCGTCCGTTTGTACAAATTCAGGAGCAAATCTTGCAAGTCTCGAAAATTCTATTTCATATTCTACTACAGATTTATTACCTTACTTAAGCTCTAGAAATTCCTTCTTCATTCTCTTCACACTTTCTGGAAAATATTTCTTGTAAAAAGCTTCTTTGAATATTTCCCATGTAATAGAGATACGTTCCGAATATGACTTTTTGTGAGCATCCCACCATTCAAAAGCACTAGACTGAAGCATATAGGTAGCATATGTAATCTTTTCTTTATCTGTACAACCCATAGCTTCAAATGCCTTTTCCATTGCTACTATCCAAACTTCCGCTTCAAGTGGATTGGTAGTTCCTGAAAGGAAAAAGTATGAATTACCCCCTGAACTATTGCGAGAGTATGAATTACCCCCCCCCCCCAAAACCACAAAACCAGACATATTAAACCTCAAACTATTGAAATCGGATTACCCCCCCTGATTCAATCCGGAGCGGTTTGGTCCTACGTGGCATACACGTGGCACCGCCATGGAAATCCAATCAGCAATATTAGGTGGTCCCACATGTCATGATCATGTATTTCTTCCACTTTCCCCTCTCTTCATCTCCTCCAGGGCAAATAGAAAGCGGCGCGGTGGTGGCGCTCTCCAGGGCGGCCGGGGGAAGCGGCGGCGGCGGCGTCCAGGGCGGGTGGGGGAAGCGGCGGCGTCCAGGGCGGCTGCGGAAGCGACGGCGGCGTCCAGGGTGGGCTAGGGAAGCGGCGGCTTCTAGGGCAAGCTGGGGAAGTGGCGGCGGTGGCGGCGACGGCGGCGTCCAGGGCGGGCTGGGGAAGCAGCGGCGTCCAGGGCAGGCGGGGAAGTGGCGGTGATGACGGCGCCCTCCAGGTCGAACTGGGGTGGTGGCGGGGAAGTGACGGCAGCGACGGCGCCCTCCAGGGCAGGTAGGGGAAGCGGTGGCGGCGGGTGTGGCGGGAGCGCTCGTGCGGTGGGCGCGGCGGGAGCGGGAGCGGGCGCGGCGAGGAGCAGGCGCTTGTGCTCCTCCTCCGTGGCGCCAGAGATGGAGCGGGCGCTCGTGAGCGGGTCGGCCGCCGCTGCGAGCTCGCCGTGGAGGCGGCGAGAATCGAGATCGACGGCGAGCTCCACGGAGATGGAGAGAAGAAGGGAAGGGGCAAAGAGGAGGGGGAGAAGAGGAGGGTTGGGCAGACAGTGGGCCCCACCATATTTATTTGTTGTGGCTGACAAGTGGGTCCTATATATTTTTCTTTTGTTTTAGCTGACCAGACTGCCACATGGGCATCCACGTAGGACCGAAACCACCCTATATCGATCTAGGGGGTAATTCATCCGGTTTGTAAAGTTCAGGGTTAAAAATAACTGGTATTGGAGTTCAGGGTTAAAAATCGGACGACCGTAATTGTTGAGGGGGTAATTCGTACTTTTTCCTTCTTGAAAATGTTGGTGGCTTCAATTTCTGAAATTCCCCAAGTCCATTCCGGTTAGCATCACTTTTAGTAGTACGTTCTAAAATCTCCATCTATCGTTGTTGGGTTTCCTGTTGCTTGCCCAATATATTCGCGAGTAAGTTAGCCCAAGGGTCTTGACTACTTGCACTAGGTATTATTGATCCAGTGGCACCATTACTAGTATTATTTCCATCCTGACTAGTACCATTGTTGTCGTTGTTTTGCTCCATCTATCATATTCAACTCATTAGCCAGAATACATAAATGATCATTGGATGGATCTCAAAATGGTAACAAAAATCAGATTTACTATAAAATATTCAATATAGGTAATATTAAAATAAAACTATTTAGTTATATTATCATCATTATACTTTTCTCTTCTTATTTTAGTCTTATCATTATTCTTAACATGCACCAGTTAAAAAATAAATAAATAAAATTAGTACAAACCACAAGCACCACAGCACTAGTGCATTACGGTCATGTTTAGATTCAAATTTTTTTCTTCAAACTTCTAACTTTTCCGTCACATCAAATGTTTGGACACATGCATGGAGCATTAAATGTGGAGAAAAAAACAATTGCACAGTTTGCATGTAAATTGTGAGACGAATCTTTTGAGCCTAATTACACCATGATTTGACAATGTGATGCTATAGTAAACATTTGTTAATGATAGATTAATTAGTCTTAATAAATTCATCTCGCAGTTTACAGGTGAAATCTGTAATTTGTTTTGTTATTAGTCTACATTTAATACTTCAAATGTATATCCATATACTTGAAAAAAAATTTGGCACACGAACTAAACACAGCCTACTTCGACGAAAAGAAAGTGCAGGAGCCTATCATGCTACACAAACACTAAGGCAAACACCTACTGGTGTACTAGTGCCACATACAGAGCTCTGGTTGTTTACACAAGATGTCTAGAAAGACATCACCATGAGTTCTGATGTTAACTCTTCAGTTCTAAAAGCTCCTTTGGCTGTCTCGTGACCCATCCACACATGCTACTAACACTAAGGGTGTGTAGGGTGTGTTTAGTTCACACCAAAATTGAAAGTTTGGTTGAAATTGAAACGATGTGACGGAAAAGTTGAAGTTTACGTGTGTAGGAGAGTTTTGATGTGATGAAAAAGTTAAAAGTTTGAAGAAAAATTTTGGAACTAAACTCAGCCTAAAGGACTTATTATAGTGGAGTACATCCCATCCCAAGGGAAAACAAAACCCATACTGACACCACTCCTACATCTCACACACTGCCACTAGAGCTGTCACTACCCCCAACCCCACTCTGCAGAACAGTAAATGGTTTCACTCAGGTAGCAGACGCGGTGGTACAGGCGATAGGTGAGGCGCTCCAGAAACATAGGCTGTGTTTAGATGGTGGAAAAGTTGGGAGGTTGGGAGAAAGTTAGTAGTTTGGAGAAAAAGTTGGTAGTTTATGTGTGTACGAAAGTTTTCGATGTGATGTGATGTGATGGAAAGTTAGGAATTTGGGGGGAACTAAACACGGCCATAACTTCATTCTCACTGGAGCGAACAATAGTCGGCAGTTATTTTTATATACATATTTGTTAAAGAAGAAATATTACTGTCCATGGATATTAATGGCCGATAAATAGTATAAAAAACATTAAATATAGTAAGTGATTTAAATACATTCTGCAGAGGTATTAAAATAATTGTCATAATCTCGTTCCTTCAATCCATTTTTTTCCAACTAGTGATACCTCATCTGAGAATCACGGCGCCGAATTCCCTACTTGTGTGAGGCATTCCTTCTCTCACACTGATATCAGCCGACCCGATATCGTTGTTTCAGGTATCGGCCGTCTCAGGCTAAGTATCAAAATCATGTTCCATGATTATGACGTTATTATTCTCACTGATAAAATCATCAATCAATTATTCGGGAGTTAATAATATTTACCGTTAGATCGTTAGTATCATCATCCCAATATATAATACAGGTAAGCGAATTTAGTTAGAGATGATTAAGTAAAATAGTTGATGGACACAGTCTTGCCTTCTCTTTTGTTGTTCTTCCTCTGCATCCCACCTAATCAAATATACATGTCTTTGGTATTAATTTATATCTATATTTGTTATGCAGGACATTAGCTACTGGAACCAGCTACTAGGACCATAGATAGCTAGTTGATGTGACTCTACTGGAGAAAGAAAACCAACATGTAGGCCTAGTTTATTTCCCCCAAAATTTTTCCCAAAAACATCACATTGAATCTTTGGACATATGCATGGAGCATTAAATATAGATTAAAAAAACTAATTGCACAGTTAGGGGGAAAATCACGAGACGAATCTTTTGAGCCTTATTAATCCATGATTAGCCATAAGTGCTACAGTAATGCCAGCTGGGCGAGGAGAGGTGGCAGTGGTGGTGAGCCCAGCTGGGTGGATGTGTGGAGGGTGGAGAGGAGACGGGGAGGGAGGGAGGGAGGGAGAGAGGACTAGG</a:t>
            </a:r>
            <a:endParaRPr kumimoji="1" lang="en-US" altLang="zh-CN" sz="800" kern="0" cap="none" spc="0" normalizeH="0" baseline="0" noProof="0" dirty="0">
              <a:latin typeface="Arial" panose="020B0604020202020204" pitchFamily="34" charset="0"/>
              <a:ea typeface="+mn-ea"/>
              <a:cs typeface="+mn-cs"/>
            </a:endParaRPr>
          </a:p>
        </p:txBody>
      </p:sp>
      <p:sp>
        <p:nvSpPr>
          <p:cNvPr id="4099" name="Rectangle 2"/>
          <p:cNvSpPr>
            <a:spLocks noGrp="1"/>
          </p:cNvSpPr>
          <p:nvPr>
            <p:ph type="title"/>
          </p:nvPr>
        </p:nvSpPr>
        <p:spPr>
          <a:xfrm>
            <a:off x="685800" y="762000"/>
            <a:ext cx="7772400" cy="1143000"/>
          </a:xfrm>
        </p:spPr>
        <p:txBody>
          <a:bodyPr vert="horz" wrap="square" lIns="91440" tIns="45720" rIns="91440" bIns="45720" anchor="ctr" anchorCtr="0"/>
          <a:lstStyle/>
          <a:p>
            <a:pPr eaLnBrk="1" hangingPunct="1"/>
            <a:r>
              <a:rPr lang="en-US" altLang="zh-CN" b="1" dirty="0">
                <a:solidFill>
                  <a:srgbClr val="FFFF99"/>
                </a:solidFill>
                <a:latin typeface="Arial Black" panose="020B0A04020102020204" pitchFamily="34" charset="0"/>
                <a:ea typeface="仿宋_GB2312" charset="-122"/>
              </a:rPr>
              <a:t>3.1 Compositional bias in</a:t>
            </a:r>
            <a:r>
              <a:rPr lang="en-US" altLang="zh-CN" b="1" dirty="0">
                <a:solidFill>
                  <a:srgbClr val="FFFF99"/>
                </a:solidFill>
                <a:latin typeface="Arial Black" panose="020B0A04020102020204" pitchFamily="34" charset="0"/>
              </a:rPr>
              <a:t> biological sequences</a:t>
            </a:r>
            <a:endParaRPr lang="en-US" altLang="zh-CN" b="1" dirty="0">
              <a:solidFill>
                <a:srgbClr val="FFFF99"/>
              </a:solidFill>
              <a:latin typeface="Arial Black" panose="020B0A04020102020204" pitchFamily="34" charset="0"/>
            </a:endParaRPr>
          </a:p>
        </p:txBody>
      </p:sp>
      <p:sp>
        <p:nvSpPr>
          <p:cNvPr id="4100" name="Rectangle 3"/>
          <p:cNvSpPr>
            <a:spLocks noGrp="1"/>
          </p:cNvSpPr>
          <p:nvPr>
            <p:ph idx="1"/>
          </p:nvPr>
        </p:nvSpPr>
        <p:spPr>
          <a:xfrm>
            <a:off x="785813" y="2857500"/>
            <a:ext cx="7772400" cy="3505200"/>
          </a:xfrm>
        </p:spPr>
        <p:txBody>
          <a:bodyPr vert="horz" wrap="square" lIns="91440" tIns="45720" rIns="91440" bIns="45720" anchor="t" anchorCtr="0"/>
          <a:lstStyle/>
          <a:p>
            <a:pPr eaLnBrk="1" hangingPunct="1">
              <a:lnSpc>
                <a:spcPct val="90000"/>
              </a:lnSpc>
              <a:buNone/>
            </a:pPr>
            <a:r>
              <a:rPr lang="en-US" altLang="zh-CN" sz="2800" b="1" i="1" dirty="0">
                <a:solidFill>
                  <a:srgbClr val="FFFF99"/>
                </a:solidFill>
                <a:latin typeface="Arial Black" panose="020B0A04020102020204" pitchFamily="34" charset="0"/>
                <a:ea typeface="仿宋_GB2312" charset="-122"/>
              </a:rPr>
              <a:t>An obvious first summary of a DNA sequence is just the distribution of the four base types. </a:t>
            </a:r>
            <a:endParaRPr lang="en-US" altLang="zh-CN" sz="2800" b="1" i="1" dirty="0">
              <a:solidFill>
                <a:srgbClr val="FFFF99"/>
              </a:solidFill>
              <a:latin typeface="Arial Black" panose="020B0A04020102020204" pitchFamily="34" charset="0"/>
              <a:ea typeface="仿宋_GB2312" charset="-122"/>
            </a:endParaRPr>
          </a:p>
          <a:p>
            <a:pPr eaLnBrk="1" hangingPunct="1">
              <a:lnSpc>
                <a:spcPct val="90000"/>
              </a:lnSpc>
              <a:buNone/>
            </a:pPr>
            <a:r>
              <a:rPr lang="en-US" altLang="zh-CN" sz="2800" b="1" i="1" dirty="0">
                <a:solidFill>
                  <a:srgbClr val="FFFF99"/>
                </a:solidFill>
                <a:latin typeface="Arial Black" panose="020B0A04020102020204" pitchFamily="34" charset="0"/>
                <a:ea typeface="仿宋_GB2312" charset="-122"/>
              </a:rPr>
              <a:t>Almost all empirical studies show an unequal distribution of the four bases.</a:t>
            </a:r>
            <a:endParaRPr lang="en-US" altLang="zh-CN" b="1" i="1" dirty="0">
              <a:solidFill>
                <a:srgbClr val="FFFF99"/>
              </a:solidFill>
              <a:latin typeface="Arial Black" panose="020B0A04020102020204" pitchFamily="34" charset="0"/>
              <a:ea typeface="仿宋_GB231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381000" y="762000"/>
            <a:ext cx="8077200" cy="1143000"/>
          </a:xfrm>
        </p:spPr>
        <p:txBody>
          <a:bodyPr vert="horz" wrap="square" lIns="91440" tIns="45720" rIns="91440" bIns="45720" anchor="ctr" anchorCtr="0"/>
          <a:lstStyle/>
          <a:p>
            <a:pPr eaLnBrk="1" hangingPunct="1"/>
            <a:r>
              <a:rPr lang="en-US" altLang="zh-CN" b="1" dirty="0"/>
              <a:t>The DP algorithm</a:t>
            </a:r>
            <a:endParaRPr lang="en-US" altLang="zh-CN" b="1" dirty="0"/>
          </a:p>
        </p:txBody>
      </p:sp>
      <p:sp>
        <p:nvSpPr>
          <p:cNvPr id="19459" name="Rectangle 3"/>
          <p:cNvSpPr>
            <a:spLocks noGrp="1"/>
          </p:cNvSpPr>
          <p:nvPr>
            <p:ph idx="1"/>
          </p:nvPr>
        </p:nvSpPr>
        <p:spPr>
          <a:xfrm>
            <a:off x="609600" y="2362200"/>
            <a:ext cx="7772400" cy="4114800"/>
          </a:xfrm>
        </p:spPr>
        <p:txBody>
          <a:bodyPr vert="horz" wrap="square" lIns="91440" tIns="45720" rIns="91440" bIns="45720" anchor="t" anchorCtr="0"/>
          <a:lstStyle/>
          <a:p>
            <a:pPr eaLnBrk="1" hangingPunct="1"/>
            <a:r>
              <a:rPr lang="en-US" altLang="zh-CN" b="1" dirty="0">
                <a:ea typeface="仿宋_GB2312" charset="-122"/>
              </a:rPr>
              <a:t>Needleman-Wunsch algorithm</a:t>
            </a:r>
            <a:r>
              <a:rPr lang="en-US" altLang="zh-CN" sz="2800" dirty="0"/>
              <a:t> </a:t>
            </a:r>
            <a:endParaRPr lang="en-US" altLang="zh-CN" sz="2800" dirty="0"/>
          </a:p>
          <a:p>
            <a:pPr eaLnBrk="1" hangingPunct="1">
              <a:buNone/>
            </a:pPr>
            <a:r>
              <a:rPr lang="en-US" altLang="zh-CN" sz="2800" dirty="0"/>
              <a:t>         Global searches for similarity, which take into account the total lengths of the sequences, are used to align sequences in such a way as to maximize the degree of global similarity. Alignment of sequences of unequal length necessarily requires the introduction of gaps on one sequence.</a:t>
            </a:r>
            <a:r>
              <a:rPr lang="en-US" altLang="zh-CN" sz="2800" dirty="0">
                <a:ea typeface="仿宋_GB2312" charset="-122"/>
              </a:rPr>
              <a:t> </a:t>
            </a:r>
            <a:r>
              <a:rPr lang="en-US" altLang="zh-CN" sz="2800" dirty="0"/>
              <a:t> </a:t>
            </a:r>
            <a:endParaRPr lang="en-US" altLang="zh-CN"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609600" y="381000"/>
            <a:ext cx="7772400" cy="914400"/>
          </a:xfrm>
        </p:spPr>
        <p:txBody>
          <a:bodyPr vert="horz" wrap="square" lIns="91440" tIns="45720" rIns="91440" bIns="45720" anchor="ctr" anchorCtr="0"/>
          <a:lstStyle/>
          <a:p>
            <a:pPr eaLnBrk="1" hangingPunct="1"/>
            <a:r>
              <a:rPr lang="en-US" altLang="zh-CN" b="1" dirty="0">
                <a:solidFill>
                  <a:schemeClr val="accent2"/>
                </a:solidFill>
              </a:rPr>
              <a:t>The DP algorithm</a:t>
            </a:r>
            <a:endParaRPr lang="en-US" altLang="zh-CN" b="1" dirty="0">
              <a:solidFill>
                <a:schemeClr val="accent2"/>
              </a:solidFill>
            </a:endParaRPr>
          </a:p>
        </p:txBody>
      </p:sp>
      <p:sp>
        <p:nvSpPr>
          <p:cNvPr id="20483" name="Text Box 12"/>
          <p:cNvSpPr txBox="1"/>
          <p:nvPr/>
        </p:nvSpPr>
        <p:spPr>
          <a:xfrm>
            <a:off x="5221288" y="2971800"/>
            <a:ext cx="3922712" cy="3378200"/>
          </a:xfrm>
          <a:prstGeom prst="rect">
            <a:avLst/>
          </a:prstGeom>
          <a:noFill/>
          <a:ln w="9525">
            <a:noFill/>
          </a:ln>
        </p:spPr>
        <p:txBody>
          <a:bodyPr>
            <a:spAutoFit/>
          </a:bodyPr>
          <a:lstStyle/>
          <a:p>
            <a:r>
              <a:rPr lang="en-US" altLang="zh-CN" sz="2400" b="1" dirty="0">
                <a:latin typeface="Monotype Corsiva" panose="03010101010201010101" pitchFamily="66" charset="0"/>
              </a:rPr>
              <a:t>Do we get the best score</a:t>
            </a:r>
            <a:endParaRPr lang="en-US" altLang="zh-CN" sz="2400" b="1" dirty="0">
              <a:latin typeface="Monotype Corsiva" panose="03010101010201010101" pitchFamily="66" charset="0"/>
            </a:endParaRPr>
          </a:p>
          <a:p>
            <a:r>
              <a:rPr lang="en-US" altLang="zh-CN" sz="2400" b="1" dirty="0">
                <a:latin typeface="Monotype Corsiva" panose="03010101010201010101" pitchFamily="66" charset="0"/>
              </a:rPr>
              <a:t> 1. by aligning C with A and adding the score to the diagonal score </a:t>
            </a:r>
            <a:r>
              <a:rPr lang="en-US" altLang="zh-CN" sz="2400" b="1" dirty="0">
                <a:solidFill>
                  <a:srgbClr val="00FF99"/>
                </a:solidFill>
                <a:latin typeface="Monotype Corsiva" panose="03010101010201010101" pitchFamily="66" charset="0"/>
              </a:rPr>
              <a:t>x</a:t>
            </a:r>
            <a:r>
              <a:rPr lang="en-US" altLang="zh-CN" sz="2400" b="1" dirty="0">
                <a:latin typeface="Monotype Corsiva" panose="03010101010201010101" pitchFamily="66" charset="0"/>
              </a:rPr>
              <a:t> ?</a:t>
            </a:r>
            <a:endParaRPr lang="en-US" altLang="zh-CN" sz="2400" b="1" dirty="0">
              <a:latin typeface="Monotype Corsiva" panose="03010101010201010101" pitchFamily="66" charset="0"/>
            </a:endParaRPr>
          </a:p>
          <a:p>
            <a:r>
              <a:rPr lang="en-US" altLang="zh-CN" sz="2400" b="1" dirty="0">
                <a:latin typeface="Monotype Corsiva" panose="03010101010201010101" pitchFamily="66" charset="0"/>
              </a:rPr>
              <a:t>OR</a:t>
            </a:r>
            <a:endParaRPr lang="en-US" altLang="zh-CN" sz="2400" b="1" dirty="0">
              <a:latin typeface="Monotype Corsiva" panose="03010101010201010101" pitchFamily="66" charset="0"/>
            </a:endParaRPr>
          </a:p>
          <a:p>
            <a:r>
              <a:rPr lang="en-US" altLang="zh-CN" sz="2400" b="1" dirty="0">
                <a:latin typeface="Monotype Corsiva" panose="03010101010201010101" pitchFamily="66" charset="0"/>
              </a:rPr>
              <a:t>2. by placing a gap either opposite C or A and subtracting the gap penalty from the highest score in row </a:t>
            </a:r>
            <a:r>
              <a:rPr lang="en-US" altLang="zh-CN" sz="2400" b="1" dirty="0">
                <a:solidFill>
                  <a:srgbClr val="FF0000"/>
                </a:solidFill>
                <a:latin typeface="Monotype Corsiva" panose="03010101010201010101" pitchFamily="66" charset="0"/>
              </a:rPr>
              <a:t>y</a:t>
            </a:r>
            <a:r>
              <a:rPr lang="en-US" altLang="zh-CN" sz="2400" b="1" dirty="0">
                <a:latin typeface="Monotype Corsiva" panose="03010101010201010101" pitchFamily="66" charset="0"/>
              </a:rPr>
              <a:t> or column </a:t>
            </a:r>
            <a:r>
              <a:rPr lang="en-US" altLang="zh-CN" sz="2400" b="1" dirty="0">
                <a:solidFill>
                  <a:srgbClr val="FFFF99"/>
                </a:solidFill>
                <a:latin typeface="Monotype Corsiva" panose="03010101010201010101" pitchFamily="66" charset="0"/>
              </a:rPr>
              <a:t>z </a:t>
            </a:r>
            <a:r>
              <a:rPr lang="en-US" altLang="zh-CN" sz="2400" b="1" dirty="0">
                <a:latin typeface="Monotype Corsiva" panose="03010101010201010101" pitchFamily="66" charset="0"/>
              </a:rPr>
              <a:t>?</a:t>
            </a:r>
            <a:endParaRPr lang="en-US" altLang="zh-CN" sz="2400" dirty="0">
              <a:latin typeface="Monotype Corsiva" panose="03010101010201010101" pitchFamily="66" charset="0"/>
            </a:endParaRPr>
          </a:p>
        </p:txBody>
      </p:sp>
      <p:grpSp>
        <p:nvGrpSpPr>
          <p:cNvPr id="20484" name="Group 21"/>
          <p:cNvGrpSpPr/>
          <p:nvPr/>
        </p:nvGrpSpPr>
        <p:grpSpPr>
          <a:xfrm>
            <a:off x="912813" y="1600200"/>
            <a:ext cx="5183187" cy="4495800"/>
            <a:chOff x="575" y="1008"/>
            <a:chExt cx="3265" cy="2832"/>
          </a:xfrm>
        </p:grpSpPr>
        <p:sp>
          <p:nvSpPr>
            <p:cNvPr id="20489" name="Line 3"/>
            <p:cNvSpPr/>
            <p:nvPr/>
          </p:nvSpPr>
          <p:spPr>
            <a:xfrm>
              <a:off x="1008" y="3120"/>
              <a:ext cx="1872" cy="0"/>
            </a:xfrm>
            <a:prstGeom prst="line">
              <a:avLst/>
            </a:prstGeom>
            <a:ln w="9525" cap="flat" cmpd="sng">
              <a:solidFill>
                <a:schemeClr val="tx1"/>
              </a:solidFill>
              <a:prstDash val="solid"/>
              <a:headEnd type="none" w="med" len="med"/>
              <a:tailEnd type="none" w="med" len="med"/>
            </a:ln>
          </p:spPr>
        </p:sp>
        <p:sp>
          <p:nvSpPr>
            <p:cNvPr id="20490" name="Line 4"/>
            <p:cNvSpPr/>
            <p:nvPr/>
          </p:nvSpPr>
          <p:spPr>
            <a:xfrm>
              <a:off x="1008" y="3408"/>
              <a:ext cx="1872" cy="0"/>
            </a:xfrm>
            <a:prstGeom prst="line">
              <a:avLst/>
            </a:prstGeom>
            <a:ln w="9525" cap="flat" cmpd="sng">
              <a:solidFill>
                <a:schemeClr val="tx1"/>
              </a:solidFill>
              <a:prstDash val="solid"/>
              <a:headEnd type="none" w="med" len="med"/>
              <a:tailEnd type="none" w="med" len="med"/>
            </a:ln>
          </p:spPr>
        </p:sp>
        <p:sp>
          <p:nvSpPr>
            <p:cNvPr id="20491" name="Line 5"/>
            <p:cNvSpPr/>
            <p:nvPr/>
          </p:nvSpPr>
          <p:spPr>
            <a:xfrm>
              <a:off x="2880" y="1392"/>
              <a:ext cx="0" cy="2016"/>
            </a:xfrm>
            <a:prstGeom prst="line">
              <a:avLst/>
            </a:prstGeom>
            <a:ln w="9525" cap="flat" cmpd="sng">
              <a:solidFill>
                <a:schemeClr val="tx1"/>
              </a:solidFill>
              <a:prstDash val="solid"/>
              <a:headEnd type="none" w="med" len="med"/>
              <a:tailEnd type="none" w="med" len="med"/>
            </a:ln>
          </p:spPr>
        </p:sp>
        <p:sp>
          <p:nvSpPr>
            <p:cNvPr id="20492" name="Line 6"/>
            <p:cNvSpPr/>
            <p:nvPr/>
          </p:nvSpPr>
          <p:spPr>
            <a:xfrm>
              <a:off x="2544" y="1392"/>
              <a:ext cx="0" cy="2016"/>
            </a:xfrm>
            <a:prstGeom prst="line">
              <a:avLst/>
            </a:prstGeom>
            <a:ln w="9525" cap="flat" cmpd="sng">
              <a:solidFill>
                <a:schemeClr val="tx1"/>
              </a:solidFill>
              <a:prstDash val="solid"/>
              <a:headEnd type="none" w="med" len="med"/>
              <a:tailEnd type="none" w="med" len="med"/>
            </a:ln>
          </p:spPr>
        </p:sp>
        <p:sp>
          <p:nvSpPr>
            <p:cNvPr id="20493" name="Line 7"/>
            <p:cNvSpPr/>
            <p:nvPr/>
          </p:nvSpPr>
          <p:spPr>
            <a:xfrm>
              <a:off x="1008" y="1296"/>
              <a:ext cx="2832" cy="0"/>
            </a:xfrm>
            <a:prstGeom prst="line">
              <a:avLst/>
            </a:prstGeom>
            <a:ln w="9525" cap="flat" cmpd="sng">
              <a:solidFill>
                <a:schemeClr val="tx1"/>
              </a:solidFill>
              <a:prstDash val="solid"/>
              <a:headEnd type="none" w="med" len="med"/>
              <a:tailEnd type="triangle" w="med" len="med"/>
            </a:ln>
          </p:spPr>
        </p:sp>
        <p:sp>
          <p:nvSpPr>
            <p:cNvPr id="20494" name="Line 8"/>
            <p:cNvSpPr/>
            <p:nvPr/>
          </p:nvSpPr>
          <p:spPr>
            <a:xfrm>
              <a:off x="864" y="1440"/>
              <a:ext cx="0" cy="2400"/>
            </a:xfrm>
            <a:prstGeom prst="line">
              <a:avLst/>
            </a:prstGeom>
            <a:ln w="9525" cap="flat" cmpd="sng">
              <a:solidFill>
                <a:schemeClr val="tx1"/>
              </a:solidFill>
              <a:prstDash val="solid"/>
              <a:headEnd type="none" w="med" len="med"/>
              <a:tailEnd type="triangle" w="med" len="med"/>
            </a:ln>
          </p:spPr>
        </p:sp>
        <p:sp>
          <p:nvSpPr>
            <p:cNvPr id="20495" name="Text Box 9"/>
            <p:cNvSpPr txBox="1"/>
            <p:nvPr/>
          </p:nvSpPr>
          <p:spPr>
            <a:xfrm>
              <a:off x="1440" y="1008"/>
              <a:ext cx="1407" cy="288"/>
            </a:xfrm>
            <a:prstGeom prst="rect">
              <a:avLst/>
            </a:prstGeom>
            <a:noFill/>
            <a:ln w="9525">
              <a:noFill/>
            </a:ln>
          </p:spPr>
          <p:txBody>
            <a:bodyPr wrap="none">
              <a:spAutoFit/>
            </a:bodyPr>
            <a:lstStyle/>
            <a:p>
              <a:r>
                <a:rPr lang="en-US" altLang="zh-CN" sz="2400" b="1" dirty="0">
                  <a:latin typeface="Times New Roman" panose="02020603050405020304" pitchFamily="18" charset="0"/>
                </a:rPr>
                <a:t>Sequence 1     A</a:t>
              </a:r>
              <a:endParaRPr lang="en-US" altLang="zh-CN" sz="2400" b="1" dirty="0">
                <a:latin typeface="Times New Roman" panose="02020603050405020304" pitchFamily="18" charset="0"/>
              </a:endParaRPr>
            </a:p>
          </p:txBody>
        </p:sp>
        <p:sp>
          <p:nvSpPr>
            <p:cNvPr id="20496" name="Text Box 10"/>
            <p:cNvSpPr txBox="1"/>
            <p:nvPr/>
          </p:nvSpPr>
          <p:spPr>
            <a:xfrm rot="-5400000">
              <a:off x="-56" y="2415"/>
              <a:ext cx="1551" cy="288"/>
            </a:xfrm>
            <a:prstGeom prst="rect">
              <a:avLst/>
            </a:prstGeom>
            <a:noFill/>
            <a:ln w="9525">
              <a:noFill/>
            </a:ln>
          </p:spPr>
          <p:txBody>
            <a:bodyPr wrap="none">
              <a:spAutoFit/>
            </a:bodyPr>
            <a:lstStyle/>
            <a:p>
              <a:r>
                <a:rPr lang="en-US" altLang="zh-CN" sz="2400" b="1" dirty="0">
                  <a:latin typeface="Times New Roman" panose="02020603050405020304" pitchFamily="18" charset="0"/>
                </a:rPr>
                <a:t>C        Sequence 2</a:t>
              </a:r>
              <a:endParaRPr lang="en-US" altLang="zh-CN" sz="2400" b="1" dirty="0">
                <a:latin typeface="Times New Roman" panose="02020603050405020304" pitchFamily="18" charset="0"/>
              </a:endParaRPr>
            </a:p>
          </p:txBody>
        </p:sp>
        <p:sp>
          <p:nvSpPr>
            <p:cNvPr id="20497" name="Text Box 13"/>
            <p:cNvSpPr txBox="1"/>
            <p:nvPr/>
          </p:nvSpPr>
          <p:spPr>
            <a:xfrm>
              <a:off x="2256" y="2832"/>
              <a:ext cx="212" cy="288"/>
            </a:xfrm>
            <a:prstGeom prst="rect">
              <a:avLst/>
            </a:prstGeom>
            <a:noFill/>
            <a:ln w="9525">
              <a:noFill/>
            </a:ln>
          </p:spPr>
          <p:txBody>
            <a:bodyPr wrap="none">
              <a:spAutoFit/>
            </a:bodyPr>
            <a:lstStyle/>
            <a:p>
              <a:r>
                <a:rPr lang="en-US" altLang="zh-CN" sz="2400" b="1" i="1" dirty="0">
                  <a:solidFill>
                    <a:srgbClr val="00FF99"/>
                  </a:solidFill>
                  <a:latin typeface="Times New Roman" panose="02020603050405020304" pitchFamily="18" charset="0"/>
                </a:rPr>
                <a:t>x</a:t>
              </a:r>
              <a:endParaRPr lang="en-US" altLang="zh-CN" sz="2400" b="1" i="1" dirty="0">
                <a:solidFill>
                  <a:srgbClr val="00FF99"/>
                </a:solidFill>
                <a:latin typeface="Times New Roman" panose="02020603050405020304" pitchFamily="18" charset="0"/>
              </a:endParaRPr>
            </a:p>
          </p:txBody>
        </p:sp>
        <p:sp>
          <p:nvSpPr>
            <p:cNvPr id="20498" name="Text Box 14"/>
            <p:cNvSpPr txBox="1"/>
            <p:nvPr/>
          </p:nvSpPr>
          <p:spPr>
            <a:xfrm>
              <a:off x="1862" y="3098"/>
              <a:ext cx="202" cy="291"/>
            </a:xfrm>
            <a:prstGeom prst="rect">
              <a:avLst/>
            </a:prstGeom>
            <a:noFill/>
            <a:ln w="9525">
              <a:noFill/>
            </a:ln>
          </p:spPr>
          <p:txBody>
            <a:bodyPr wrap="none">
              <a:spAutoFit/>
            </a:bodyPr>
            <a:lstStyle/>
            <a:p>
              <a:r>
                <a:rPr lang="en-US" altLang="zh-CN" sz="2400" b="1" i="1" dirty="0">
                  <a:solidFill>
                    <a:srgbClr val="FF0000"/>
                  </a:solidFill>
                  <a:latin typeface="Times New Roman" panose="02020603050405020304" pitchFamily="18" charset="0"/>
                </a:rPr>
                <a:t>y</a:t>
              </a:r>
              <a:endParaRPr lang="en-US" altLang="zh-CN" sz="2400" b="1" i="1" dirty="0">
                <a:solidFill>
                  <a:srgbClr val="FF0000"/>
                </a:solidFill>
                <a:latin typeface="Times New Roman" panose="02020603050405020304" pitchFamily="18" charset="0"/>
              </a:endParaRPr>
            </a:p>
          </p:txBody>
        </p:sp>
        <p:sp>
          <p:nvSpPr>
            <p:cNvPr id="20499" name="Text Box 15"/>
            <p:cNvSpPr txBox="1"/>
            <p:nvPr/>
          </p:nvSpPr>
          <p:spPr>
            <a:xfrm>
              <a:off x="2630" y="1802"/>
              <a:ext cx="192" cy="291"/>
            </a:xfrm>
            <a:prstGeom prst="rect">
              <a:avLst/>
            </a:prstGeom>
            <a:noFill/>
            <a:ln w="9525">
              <a:noFill/>
            </a:ln>
          </p:spPr>
          <p:txBody>
            <a:bodyPr wrap="none">
              <a:spAutoFit/>
            </a:bodyPr>
            <a:lstStyle/>
            <a:p>
              <a:r>
                <a:rPr lang="en-US" altLang="zh-CN" sz="2400" b="1" i="1" dirty="0">
                  <a:solidFill>
                    <a:srgbClr val="FFFF99"/>
                  </a:solidFill>
                  <a:latin typeface="Times New Roman" panose="02020603050405020304" pitchFamily="18" charset="0"/>
                </a:rPr>
                <a:t>z</a:t>
              </a:r>
              <a:endParaRPr lang="en-US" altLang="zh-CN" sz="2400" b="1" i="1" dirty="0">
                <a:solidFill>
                  <a:srgbClr val="FFFF99"/>
                </a:solidFill>
                <a:latin typeface="Times New Roman" panose="02020603050405020304" pitchFamily="18" charset="0"/>
              </a:endParaRPr>
            </a:p>
          </p:txBody>
        </p:sp>
        <p:sp>
          <p:nvSpPr>
            <p:cNvPr id="20500" name="Line 16"/>
            <p:cNvSpPr/>
            <p:nvPr/>
          </p:nvSpPr>
          <p:spPr>
            <a:xfrm>
              <a:off x="2112" y="3264"/>
              <a:ext cx="528" cy="0"/>
            </a:xfrm>
            <a:prstGeom prst="line">
              <a:avLst/>
            </a:prstGeom>
            <a:ln w="9525" cap="flat" cmpd="sng">
              <a:solidFill>
                <a:schemeClr val="tx1"/>
              </a:solidFill>
              <a:prstDash val="solid"/>
              <a:headEnd type="none" w="med" len="med"/>
              <a:tailEnd type="triangle" w="med" len="med"/>
            </a:ln>
          </p:spPr>
        </p:sp>
        <p:sp>
          <p:nvSpPr>
            <p:cNvPr id="20501" name="Line 17"/>
            <p:cNvSpPr/>
            <p:nvPr/>
          </p:nvSpPr>
          <p:spPr>
            <a:xfrm>
              <a:off x="2736" y="2160"/>
              <a:ext cx="0" cy="1008"/>
            </a:xfrm>
            <a:prstGeom prst="line">
              <a:avLst/>
            </a:prstGeom>
            <a:ln w="9525" cap="flat" cmpd="sng">
              <a:solidFill>
                <a:schemeClr val="tx1"/>
              </a:solidFill>
              <a:prstDash val="solid"/>
              <a:headEnd type="none" w="med" len="med"/>
              <a:tailEnd type="triangle" w="med" len="med"/>
            </a:ln>
          </p:spPr>
        </p:sp>
        <p:sp>
          <p:nvSpPr>
            <p:cNvPr id="20502" name="Line 18"/>
            <p:cNvSpPr/>
            <p:nvPr/>
          </p:nvSpPr>
          <p:spPr>
            <a:xfrm>
              <a:off x="2448" y="3024"/>
              <a:ext cx="240" cy="192"/>
            </a:xfrm>
            <a:prstGeom prst="line">
              <a:avLst/>
            </a:prstGeom>
            <a:ln w="9525" cap="flat" cmpd="sng">
              <a:solidFill>
                <a:schemeClr val="tx1"/>
              </a:solidFill>
              <a:prstDash val="solid"/>
              <a:headEnd type="none" w="med" len="med"/>
              <a:tailEnd type="triangle" w="med" len="med"/>
            </a:ln>
          </p:spPr>
        </p:sp>
      </p:grpSp>
      <p:sp>
        <p:nvSpPr>
          <p:cNvPr id="20485" name="Text Box 19"/>
          <p:cNvSpPr txBox="1"/>
          <p:nvPr/>
        </p:nvSpPr>
        <p:spPr>
          <a:xfrm>
            <a:off x="7527925" y="6437313"/>
            <a:ext cx="1111250" cy="274637"/>
          </a:xfrm>
          <a:prstGeom prst="rect">
            <a:avLst/>
          </a:prstGeom>
          <a:noFill/>
          <a:ln w="9525">
            <a:noFill/>
          </a:ln>
        </p:spPr>
        <p:txBody>
          <a:bodyPr wrap="none">
            <a:spAutoFit/>
          </a:bodyPr>
          <a:lstStyle/>
          <a:p>
            <a:r>
              <a:rPr lang="en-US" altLang="zh-CN" sz="1200" i="1" dirty="0">
                <a:latin typeface="Times New Roman" panose="02020603050405020304" pitchFamily="18" charset="0"/>
              </a:rPr>
              <a:t>Mount D, 2002</a:t>
            </a:r>
            <a:endParaRPr lang="en-US" altLang="zh-CN" sz="1200" i="1" dirty="0">
              <a:latin typeface="Times New Roman" panose="02020603050405020304" pitchFamily="18" charset="0"/>
            </a:endParaRPr>
          </a:p>
        </p:txBody>
      </p:sp>
      <p:sp>
        <p:nvSpPr>
          <p:cNvPr id="20" name="矩形 19"/>
          <p:cNvSpPr/>
          <p:nvPr/>
        </p:nvSpPr>
        <p:spPr>
          <a:xfrm>
            <a:off x="142875" y="6078538"/>
            <a:ext cx="5214938" cy="7080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宋体" panose="02010600030101010101" pitchFamily="2" charset="-122"/>
                <a:cs typeface="+mn-cs"/>
              </a:rPr>
              <a:t>A record of the path that produced the highest score to reach the matrix position is then kept.</a:t>
            </a:r>
            <a:endParaRPr kumimoji="1" lang="zh-CN" altLang="en-US" sz="20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宋体" panose="02010600030101010101" pitchFamily="2" charset="-122"/>
              <a:cs typeface="+mn-cs"/>
            </a:endParaRPr>
          </a:p>
        </p:txBody>
      </p:sp>
      <p:sp>
        <p:nvSpPr>
          <p:cNvPr id="20487" name="矩形 1"/>
          <p:cNvSpPr/>
          <p:nvPr/>
        </p:nvSpPr>
        <p:spPr>
          <a:xfrm>
            <a:off x="6688138" y="1597025"/>
            <a:ext cx="1801812" cy="400050"/>
          </a:xfrm>
          <a:prstGeom prst="rect">
            <a:avLst/>
          </a:prstGeom>
          <a:noFill/>
          <a:ln w="9525">
            <a:noFill/>
          </a:ln>
        </p:spPr>
        <p:txBody>
          <a:bodyPr wrap="none">
            <a:spAutoFit/>
          </a:bodyPr>
          <a:lstStyle/>
          <a:p>
            <a:r>
              <a:rPr lang="en-US" altLang="zh-CN" dirty="0">
                <a:solidFill>
                  <a:srgbClr val="FFC000"/>
                </a:solidFill>
                <a:latin typeface="Times New Roman" panose="02020603050405020304" pitchFamily="18" charset="0"/>
              </a:rPr>
              <a:t>CTATAATCCC</a:t>
            </a:r>
            <a:endParaRPr lang="zh-CN" altLang="en-US" dirty="0">
              <a:solidFill>
                <a:srgbClr val="FFC000"/>
              </a:solidFill>
              <a:latin typeface="Times New Roman" panose="02020603050405020304" pitchFamily="18" charset="0"/>
            </a:endParaRPr>
          </a:p>
        </p:txBody>
      </p:sp>
      <p:sp>
        <p:nvSpPr>
          <p:cNvPr id="20488" name="矩形 2"/>
          <p:cNvSpPr/>
          <p:nvPr/>
        </p:nvSpPr>
        <p:spPr>
          <a:xfrm>
            <a:off x="6659563" y="1844675"/>
            <a:ext cx="1608137" cy="400050"/>
          </a:xfrm>
          <a:prstGeom prst="rect">
            <a:avLst/>
          </a:prstGeom>
          <a:noFill/>
          <a:ln w="9525">
            <a:noFill/>
          </a:ln>
        </p:spPr>
        <p:txBody>
          <a:bodyPr wrap="none">
            <a:spAutoFit/>
          </a:bodyPr>
          <a:lstStyle/>
          <a:p>
            <a:r>
              <a:rPr lang="en-US" altLang="zh-CN" dirty="0">
                <a:solidFill>
                  <a:srgbClr val="FFC000"/>
                </a:solidFill>
                <a:latin typeface="Times New Roman" panose="02020603050405020304" pitchFamily="18" charset="0"/>
                <a:cs typeface="Times New Roman" panose="02020603050405020304" pitchFamily="18" charset="0"/>
              </a:rPr>
              <a:t>CTGTA–T–C</a:t>
            </a:r>
            <a:endParaRPr lang="zh-CN" altLang="en-US" dirty="0">
              <a:solidFill>
                <a:srgbClr val="FFC000"/>
              </a:solidFill>
              <a:latin typeface="Times New Roman" panose="02020603050405020304" pitchFamily="18" charset="0"/>
            </a:endParaRPr>
          </a:p>
        </p:txBody>
      </p:sp>
      <p:sp>
        <p:nvSpPr>
          <p:cNvPr id="2" name="文本框 1"/>
          <p:cNvSpPr txBox="1"/>
          <p:nvPr/>
        </p:nvSpPr>
        <p:spPr>
          <a:xfrm>
            <a:off x="4218940" y="4986655"/>
            <a:ext cx="366395" cy="398780"/>
          </a:xfrm>
          <a:prstGeom prst="rect">
            <a:avLst/>
          </a:prstGeom>
          <a:noFill/>
        </p:spPr>
        <p:txBody>
          <a:bodyPr wrap="none" rtlCol="0">
            <a:spAutoFit/>
          </a:bodyPr>
          <a:lstStyle/>
          <a:p>
            <a:r>
              <a:rPr lang="en-US" altLang="zh-CN" i="1"/>
              <a:t>H</a:t>
            </a:r>
            <a:endParaRPr lang="en-US" altLang="zh-CN"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68" name="Group 160"/>
          <p:cNvGraphicFramePr>
            <a:graphicFrameLocks noGrp="1"/>
          </p:cNvGraphicFramePr>
          <p:nvPr/>
        </p:nvGraphicFramePr>
        <p:xfrm>
          <a:off x="1066800" y="457200"/>
          <a:ext cx="6934200" cy="6113466"/>
        </p:xfrm>
        <a:graphic>
          <a:graphicData uri="http://schemas.openxmlformats.org/drawingml/2006/table">
            <a:tbl>
              <a:tblPr/>
              <a:tblGrid>
                <a:gridCol w="577850"/>
                <a:gridCol w="577850"/>
                <a:gridCol w="577850"/>
                <a:gridCol w="577850"/>
                <a:gridCol w="577850"/>
                <a:gridCol w="577850"/>
                <a:gridCol w="577850"/>
                <a:gridCol w="577850"/>
                <a:gridCol w="577850"/>
                <a:gridCol w="577850"/>
                <a:gridCol w="577850"/>
                <a:gridCol w="577850"/>
              </a:tblGrid>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a</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b</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21638" name="直接箭头连接符 2"/>
          <p:cNvCxnSpPr/>
          <p:nvPr/>
        </p:nvCxnSpPr>
        <p:spPr>
          <a:xfrm>
            <a:off x="2484438" y="1557338"/>
            <a:ext cx="0" cy="576262"/>
          </a:xfrm>
          <a:prstGeom prst="straightConnector1">
            <a:avLst/>
          </a:prstGeom>
          <a:ln w="9525" cap="flat" cmpd="sng">
            <a:solidFill>
              <a:schemeClr val="tx1"/>
            </a:solidFill>
            <a:prstDash val="solid"/>
            <a:headEnd type="none" w="med" len="med"/>
            <a:tailEnd type="arrow" w="med" len="med"/>
          </a:ln>
        </p:spPr>
      </p:cxnSp>
      <p:cxnSp>
        <p:nvCxnSpPr>
          <p:cNvPr id="21639" name="直接箭头连接符 4"/>
          <p:cNvCxnSpPr/>
          <p:nvPr/>
        </p:nvCxnSpPr>
        <p:spPr>
          <a:xfrm>
            <a:off x="1908175" y="2133600"/>
            <a:ext cx="503238" cy="0"/>
          </a:xfrm>
          <a:prstGeom prst="straightConnector1">
            <a:avLst/>
          </a:prstGeom>
          <a:ln w="9525" cap="flat" cmpd="sng">
            <a:solidFill>
              <a:schemeClr val="tx1"/>
            </a:solidFill>
            <a:prstDash val="solid"/>
            <a:headEnd type="none" w="med" len="med"/>
            <a:tailEnd type="arrow" w="med" len="med"/>
          </a:ln>
        </p:spPr>
      </p:cxnSp>
      <p:cxnSp>
        <p:nvCxnSpPr>
          <p:cNvPr id="21640" name="直接箭头连接符 6"/>
          <p:cNvCxnSpPr/>
          <p:nvPr/>
        </p:nvCxnSpPr>
        <p:spPr>
          <a:xfrm>
            <a:off x="1979613" y="1628775"/>
            <a:ext cx="431800" cy="431800"/>
          </a:xfrm>
          <a:prstGeom prst="straightConnector1">
            <a:avLst/>
          </a:prstGeom>
          <a:ln w="9525" cap="flat" cmpd="sng">
            <a:solidFill>
              <a:schemeClr val="tx1"/>
            </a:solidFill>
            <a:prstDash val="solid"/>
            <a:headEnd type="none" w="med" len="med"/>
            <a:tailEnd type="arrow"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68" name="Group 160"/>
          <p:cNvGraphicFramePr>
            <a:graphicFrameLocks noGrp="1"/>
          </p:cNvGraphicFramePr>
          <p:nvPr/>
        </p:nvGraphicFramePr>
        <p:xfrm>
          <a:off x="1066800" y="457200"/>
          <a:ext cx="6934200" cy="6113466"/>
        </p:xfrm>
        <a:graphic>
          <a:graphicData uri="http://schemas.openxmlformats.org/drawingml/2006/table">
            <a:tbl>
              <a:tblPr/>
              <a:tblGrid>
                <a:gridCol w="577850"/>
                <a:gridCol w="577850"/>
                <a:gridCol w="577850"/>
                <a:gridCol w="577850"/>
                <a:gridCol w="577850"/>
                <a:gridCol w="577850"/>
                <a:gridCol w="577850"/>
                <a:gridCol w="577850"/>
                <a:gridCol w="577850"/>
                <a:gridCol w="577850"/>
                <a:gridCol w="577850"/>
                <a:gridCol w="577850"/>
              </a:tblGrid>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a</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b</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22662" name="直接箭头连接符 6"/>
          <p:cNvCxnSpPr/>
          <p:nvPr/>
        </p:nvCxnSpPr>
        <p:spPr>
          <a:xfrm>
            <a:off x="1979613" y="1628775"/>
            <a:ext cx="431800" cy="431800"/>
          </a:xfrm>
          <a:prstGeom prst="straightConnector1">
            <a:avLst/>
          </a:prstGeom>
          <a:ln w="9525" cap="flat" cmpd="sng">
            <a:solidFill>
              <a:schemeClr val="tx1"/>
            </a:solidFill>
            <a:prstDash val="solid"/>
            <a:headEnd type="none" w="med" len="med"/>
            <a:tailEnd type="arrow" w="med" len="med"/>
          </a:ln>
        </p:spPr>
      </p:cxnSp>
      <p:cxnSp>
        <p:nvCxnSpPr>
          <p:cNvPr id="22663" name="直接箭头连接符 8"/>
          <p:cNvCxnSpPr/>
          <p:nvPr/>
        </p:nvCxnSpPr>
        <p:spPr>
          <a:xfrm>
            <a:off x="2555875" y="2276475"/>
            <a:ext cx="503238" cy="431800"/>
          </a:xfrm>
          <a:prstGeom prst="straightConnector1">
            <a:avLst/>
          </a:prstGeom>
          <a:ln w="9525" cap="flat" cmpd="sng">
            <a:solidFill>
              <a:schemeClr val="tx1"/>
            </a:solidFill>
            <a:prstDash val="solid"/>
            <a:headEnd type="none" w="med" len="med"/>
            <a:tailEnd type="arrow" w="med" len="med"/>
          </a:ln>
        </p:spPr>
      </p:cxnSp>
      <p:cxnSp>
        <p:nvCxnSpPr>
          <p:cNvPr id="22664" name="直接箭头连接符 10"/>
          <p:cNvCxnSpPr/>
          <p:nvPr/>
        </p:nvCxnSpPr>
        <p:spPr>
          <a:xfrm>
            <a:off x="3059113" y="2852738"/>
            <a:ext cx="0" cy="647700"/>
          </a:xfrm>
          <a:prstGeom prst="straightConnector1">
            <a:avLst/>
          </a:prstGeom>
          <a:ln w="9525" cap="flat" cmpd="sng">
            <a:solidFill>
              <a:schemeClr val="tx1"/>
            </a:solidFill>
            <a:prstDash val="solid"/>
            <a:headEnd type="none" w="med" len="med"/>
            <a:tailEnd type="arrow" w="med" len="med"/>
          </a:ln>
        </p:spPr>
      </p:cxnSp>
      <p:cxnSp>
        <p:nvCxnSpPr>
          <p:cNvPr id="22665" name="直接箭头连接符 12"/>
          <p:cNvCxnSpPr/>
          <p:nvPr/>
        </p:nvCxnSpPr>
        <p:spPr>
          <a:xfrm>
            <a:off x="3059113" y="3573463"/>
            <a:ext cx="576262" cy="0"/>
          </a:xfrm>
          <a:prstGeom prst="straightConnector1">
            <a:avLst/>
          </a:prstGeom>
          <a:ln w="9525" cap="flat" cmpd="sng">
            <a:solidFill>
              <a:schemeClr val="tx1"/>
            </a:solidFill>
            <a:prstDash val="solid"/>
            <a:headEnd type="none" w="med" len="med"/>
            <a:tailEnd type="arrow" w="med" len="med"/>
          </a:ln>
        </p:spPr>
      </p:cxnSp>
      <p:cxnSp>
        <p:nvCxnSpPr>
          <p:cNvPr id="22666" name="直接箭头连接符 14"/>
          <p:cNvCxnSpPr/>
          <p:nvPr/>
        </p:nvCxnSpPr>
        <p:spPr>
          <a:xfrm>
            <a:off x="3779838" y="3573463"/>
            <a:ext cx="504825" cy="719137"/>
          </a:xfrm>
          <a:prstGeom prst="straightConnector1">
            <a:avLst/>
          </a:prstGeom>
          <a:ln w="9525" cap="flat" cmpd="sng">
            <a:solidFill>
              <a:schemeClr val="tx1"/>
            </a:solidFill>
            <a:prstDash val="solid"/>
            <a:headEnd type="none" w="med" len="med"/>
            <a:tailEnd type="arrow" w="med" len="med"/>
          </a:ln>
        </p:spPr>
      </p:cxnSp>
      <p:cxnSp>
        <p:nvCxnSpPr>
          <p:cNvPr id="22667" name="直接箭头连接符 16"/>
          <p:cNvCxnSpPr/>
          <p:nvPr/>
        </p:nvCxnSpPr>
        <p:spPr>
          <a:xfrm>
            <a:off x="4356100" y="4365625"/>
            <a:ext cx="576263" cy="576263"/>
          </a:xfrm>
          <a:prstGeom prst="straightConnector1">
            <a:avLst/>
          </a:prstGeom>
          <a:ln w="9525" cap="flat" cmpd="sng">
            <a:solidFill>
              <a:schemeClr val="tx1"/>
            </a:solidFill>
            <a:prstDash val="solid"/>
            <a:headEnd type="none" w="med" len="med"/>
            <a:tailEnd type="arrow" w="med" len="med"/>
          </a:ln>
        </p:spPr>
      </p:cxnSp>
      <p:cxnSp>
        <p:nvCxnSpPr>
          <p:cNvPr id="22668" name="直接箭头连接符 18"/>
          <p:cNvCxnSpPr/>
          <p:nvPr/>
        </p:nvCxnSpPr>
        <p:spPr>
          <a:xfrm>
            <a:off x="4929188" y="5062538"/>
            <a:ext cx="576262" cy="503237"/>
          </a:xfrm>
          <a:prstGeom prst="straightConnector1">
            <a:avLst/>
          </a:prstGeom>
          <a:ln w="9525" cap="flat" cmpd="sng">
            <a:solidFill>
              <a:schemeClr val="tx1"/>
            </a:solidFill>
            <a:prstDash val="solid"/>
            <a:headEnd type="none" w="med" len="med"/>
            <a:tailEnd type="arrow" w="med" len="med"/>
          </a:ln>
        </p:spPr>
      </p:cxnSp>
      <p:cxnSp>
        <p:nvCxnSpPr>
          <p:cNvPr id="22669" name="直接箭头连接符 20"/>
          <p:cNvCxnSpPr/>
          <p:nvPr/>
        </p:nvCxnSpPr>
        <p:spPr>
          <a:xfrm>
            <a:off x="5508625" y="5661025"/>
            <a:ext cx="503238" cy="504825"/>
          </a:xfrm>
          <a:prstGeom prst="straightConnector1">
            <a:avLst/>
          </a:prstGeom>
          <a:ln w="9525" cap="flat" cmpd="sng">
            <a:solidFill>
              <a:schemeClr val="tx1"/>
            </a:solidFill>
            <a:prstDash val="solid"/>
            <a:headEnd type="none" w="med" len="med"/>
            <a:tailEnd type="arrow" w="med" len="med"/>
          </a:ln>
        </p:spPr>
      </p:cxnSp>
      <p:cxnSp>
        <p:nvCxnSpPr>
          <p:cNvPr id="22670" name="直接箭头连接符 22"/>
          <p:cNvCxnSpPr/>
          <p:nvPr/>
        </p:nvCxnSpPr>
        <p:spPr>
          <a:xfrm>
            <a:off x="6516688" y="6165850"/>
            <a:ext cx="647700" cy="0"/>
          </a:xfrm>
          <a:prstGeom prst="straightConnector1">
            <a:avLst/>
          </a:prstGeom>
          <a:ln w="9525" cap="flat" cmpd="sng">
            <a:solidFill>
              <a:schemeClr val="tx1"/>
            </a:solidFill>
            <a:prstDash val="solid"/>
            <a:headEnd type="none" w="med" len="med"/>
            <a:tailEnd type="arrow" w="med" len="med"/>
          </a:ln>
        </p:spPr>
      </p:cxnSp>
      <p:cxnSp>
        <p:nvCxnSpPr>
          <p:cNvPr id="22671" name="直接箭头连接符 24"/>
          <p:cNvCxnSpPr/>
          <p:nvPr/>
        </p:nvCxnSpPr>
        <p:spPr>
          <a:xfrm>
            <a:off x="7308850" y="6165850"/>
            <a:ext cx="503238" cy="0"/>
          </a:xfrm>
          <a:prstGeom prst="straightConnector1">
            <a:avLst/>
          </a:prstGeom>
          <a:ln w="9525" cap="flat" cmpd="sng">
            <a:solidFill>
              <a:schemeClr val="tx1"/>
            </a:solidFill>
            <a:prstDash val="solid"/>
            <a:headEnd type="none" w="med" len="med"/>
            <a:tailEnd type="arrow"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vert="horz" wrap="square" lIns="91440" tIns="45720" rIns="91440" bIns="45720" anchor="ctr" anchorCtr="0"/>
          <a:lstStyle/>
          <a:p>
            <a:pPr eaLnBrk="1" hangingPunct="1"/>
            <a:r>
              <a:rPr lang="en-US" altLang="zh-CN" sz="3600" b="1" dirty="0">
                <a:ea typeface="仿宋_GB2312" charset="-122"/>
              </a:rPr>
              <a:t>Algebraically, the algorithm can be described with elements </a:t>
            </a:r>
            <a:r>
              <a:rPr lang="en-US" altLang="zh-CN" sz="3600" b="1" i="1" dirty="0">
                <a:solidFill>
                  <a:schemeClr val="tx1"/>
                </a:solidFill>
                <a:ea typeface="仿宋_GB2312" charset="-122"/>
              </a:rPr>
              <a:t>a</a:t>
            </a:r>
            <a:r>
              <a:rPr lang="en-US" altLang="zh-CN" sz="3600" b="1" i="1" baseline="-25000" dirty="0">
                <a:solidFill>
                  <a:schemeClr val="tx1"/>
                </a:solidFill>
                <a:ea typeface="仿宋_GB2312" charset="-122"/>
              </a:rPr>
              <a:t>i </a:t>
            </a:r>
            <a:r>
              <a:rPr lang="en-US" altLang="zh-CN" sz="3600" b="1" dirty="0">
                <a:ea typeface="仿宋_GB2312" charset="-122"/>
              </a:rPr>
              <a:t>and </a:t>
            </a:r>
            <a:r>
              <a:rPr lang="en-US" altLang="zh-CN" sz="3600" b="1" i="1" dirty="0">
                <a:solidFill>
                  <a:schemeClr val="tx1"/>
                </a:solidFill>
                <a:ea typeface="仿宋_GB2312" charset="-122"/>
              </a:rPr>
              <a:t>b</a:t>
            </a:r>
            <a:r>
              <a:rPr lang="en-US" altLang="zh-CN" sz="3600" b="1" i="1" baseline="-25000" dirty="0">
                <a:solidFill>
                  <a:schemeClr val="tx1"/>
                </a:solidFill>
                <a:ea typeface="仿宋_GB2312" charset="-122"/>
              </a:rPr>
              <a:t>j</a:t>
            </a:r>
            <a:endParaRPr lang="en-US" altLang="zh-CN" sz="3600" b="1" i="1" baseline="-25000" dirty="0">
              <a:solidFill>
                <a:schemeClr val="tx1"/>
              </a:solidFill>
              <a:ea typeface="仿宋_GB2312" charset="-122"/>
            </a:endParaRPr>
          </a:p>
        </p:txBody>
      </p:sp>
      <p:sp>
        <p:nvSpPr>
          <p:cNvPr id="23555" name="Text Box 5"/>
          <p:cNvSpPr txBox="1"/>
          <p:nvPr/>
        </p:nvSpPr>
        <p:spPr>
          <a:xfrm>
            <a:off x="914400" y="2297113"/>
            <a:ext cx="7239000" cy="3508375"/>
          </a:xfrm>
          <a:prstGeom prst="rect">
            <a:avLst/>
          </a:prstGeom>
          <a:noFill/>
          <a:ln w="9525">
            <a:noFill/>
          </a:ln>
        </p:spPr>
        <p:txBody>
          <a:bodyPr>
            <a:spAutoFit/>
          </a:bodyPr>
          <a:lstStyle/>
          <a:p>
            <a:r>
              <a:rPr lang="en-US" altLang="zh-CN" sz="2800" dirty="0">
                <a:latin typeface="Times New Roman" panose="02020603050405020304" pitchFamily="18" charset="0"/>
                <a:ea typeface="仿宋_GB2312" charset="-122"/>
              </a:rPr>
              <a:t>         Within cell (</a:t>
            </a:r>
            <a:r>
              <a:rPr lang="en-US" altLang="zh-CN" sz="2800" i="1" dirty="0">
                <a:latin typeface="Times New Roman" panose="02020603050405020304" pitchFamily="18" charset="0"/>
                <a:ea typeface="仿宋_GB2312" charset="-122"/>
              </a:rPr>
              <a:t>i,j</a:t>
            </a:r>
            <a:r>
              <a:rPr lang="en-US" altLang="zh-CN" sz="2800" dirty="0">
                <a:latin typeface="Times New Roman" panose="02020603050405020304" pitchFamily="18" charset="0"/>
                <a:ea typeface="仿宋_GB2312" charset="-122"/>
              </a:rPr>
              <a:t>), the additions to distance for the three possible events that lead to that cell are (1) vertical movement from cell (</a:t>
            </a:r>
            <a:r>
              <a:rPr lang="en-US" altLang="zh-CN" sz="2800" i="1" dirty="0">
                <a:latin typeface="Times New Roman" panose="02020603050405020304" pitchFamily="18" charset="0"/>
                <a:ea typeface="仿宋_GB2312" charset="-122"/>
              </a:rPr>
              <a:t>i-1,j</a:t>
            </a:r>
            <a:r>
              <a:rPr lang="en-US" altLang="zh-CN" sz="2800" dirty="0">
                <a:latin typeface="Times New Roman" panose="02020603050405020304" pitchFamily="18" charset="0"/>
                <a:ea typeface="仿宋_GB2312" charset="-122"/>
              </a:rPr>
              <a:t>) to cell (</a:t>
            </a:r>
            <a:r>
              <a:rPr lang="en-US" altLang="zh-CN" sz="2800" i="1" dirty="0">
                <a:latin typeface="Times New Roman" panose="02020603050405020304" pitchFamily="18" charset="0"/>
                <a:ea typeface="仿宋_GB2312" charset="-122"/>
              </a:rPr>
              <a:t>i,j</a:t>
            </a:r>
            <a:r>
              <a:rPr lang="en-US" altLang="zh-CN" sz="2800" dirty="0">
                <a:latin typeface="Times New Roman" panose="02020603050405020304" pitchFamily="18" charset="0"/>
                <a:ea typeface="仿宋_GB2312" charset="-122"/>
              </a:rPr>
              <a:t>) by inserting a gap in sequence </a:t>
            </a:r>
            <a:r>
              <a:rPr lang="en-US" altLang="zh-CN" sz="2800" i="1" dirty="0">
                <a:latin typeface="Times New Roman" panose="02020603050405020304" pitchFamily="18" charset="0"/>
                <a:ea typeface="仿宋_GB2312" charset="-122"/>
              </a:rPr>
              <a:t>b</a:t>
            </a:r>
            <a:r>
              <a:rPr lang="en-US" altLang="zh-CN" sz="2800" dirty="0">
                <a:latin typeface="Times New Roman" panose="02020603050405020304" pitchFamily="18" charset="0"/>
                <a:ea typeface="仿宋_GB2312" charset="-122"/>
              </a:rPr>
              <a:t>; (2) diagonal movement from cell (</a:t>
            </a:r>
            <a:r>
              <a:rPr lang="en-US" altLang="zh-CN" sz="2800" i="1" dirty="0">
                <a:latin typeface="Times New Roman" panose="02020603050405020304" pitchFamily="18" charset="0"/>
                <a:ea typeface="仿宋_GB2312" charset="-122"/>
              </a:rPr>
              <a:t>i-1, j-1</a:t>
            </a:r>
            <a:r>
              <a:rPr lang="en-US" altLang="zh-CN" sz="2800" dirty="0">
                <a:latin typeface="Times New Roman" panose="02020603050405020304" pitchFamily="18" charset="0"/>
                <a:ea typeface="仿宋_GB2312" charset="-122"/>
              </a:rPr>
              <a:t>) to cell (</a:t>
            </a:r>
            <a:r>
              <a:rPr lang="en-US" altLang="zh-CN" sz="2800" i="1" dirty="0">
                <a:latin typeface="Times New Roman" panose="02020603050405020304" pitchFamily="18" charset="0"/>
                <a:ea typeface="仿宋_GB2312" charset="-122"/>
              </a:rPr>
              <a:t>i,j</a:t>
            </a:r>
            <a:r>
              <a:rPr lang="en-US" altLang="zh-CN" sz="2800" dirty="0">
                <a:latin typeface="Times New Roman" panose="02020603050405020304" pitchFamily="18" charset="0"/>
                <a:ea typeface="仿宋_GB2312" charset="-122"/>
              </a:rPr>
              <a:t>) by adding elements </a:t>
            </a:r>
            <a:r>
              <a:rPr lang="en-US" altLang="zh-CN" sz="2800" i="1" dirty="0">
                <a:latin typeface="Times New Roman" panose="02020603050405020304" pitchFamily="18" charset="0"/>
                <a:ea typeface="仿宋_GB2312" charset="-122"/>
              </a:rPr>
              <a:t>a</a:t>
            </a:r>
            <a:r>
              <a:rPr lang="en-US" altLang="zh-CN" sz="2800" i="1" baseline="-25000" dirty="0">
                <a:latin typeface="Times New Roman" panose="02020603050405020304" pitchFamily="18" charset="0"/>
                <a:ea typeface="仿宋_GB2312" charset="-122"/>
              </a:rPr>
              <a:t>i </a:t>
            </a:r>
            <a:r>
              <a:rPr lang="en-US" altLang="zh-CN" sz="2800" dirty="0">
                <a:solidFill>
                  <a:schemeClr val="tx2"/>
                </a:solidFill>
                <a:latin typeface="Times New Roman" panose="02020603050405020304" pitchFamily="18" charset="0"/>
                <a:ea typeface="仿宋_GB2312" charset="-122"/>
              </a:rPr>
              <a:t>and </a:t>
            </a:r>
            <a:r>
              <a:rPr lang="en-US" altLang="zh-CN" sz="2800" i="1" dirty="0">
                <a:latin typeface="Times New Roman" panose="02020603050405020304" pitchFamily="18" charset="0"/>
                <a:ea typeface="仿宋_GB2312" charset="-122"/>
              </a:rPr>
              <a:t>b</a:t>
            </a:r>
            <a:r>
              <a:rPr lang="en-US" altLang="zh-CN" sz="2800" i="1" baseline="-25000" dirty="0">
                <a:latin typeface="Times New Roman" panose="02020603050405020304" pitchFamily="18" charset="0"/>
                <a:ea typeface="仿宋_GB2312" charset="-122"/>
              </a:rPr>
              <a:t>j</a:t>
            </a:r>
            <a:r>
              <a:rPr lang="en-US" altLang="zh-CN" sz="2800" dirty="0">
                <a:latin typeface="Times New Roman" panose="02020603050405020304" pitchFamily="18" charset="0"/>
                <a:ea typeface="仿宋_GB2312" charset="-122"/>
              </a:rPr>
              <a:t>; (3) horizontal movement from cell (</a:t>
            </a:r>
            <a:r>
              <a:rPr lang="en-US" altLang="zh-CN" sz="2800" i="1" dirty="0">
                <a:latin typeface="Times New Roman" panose="02020603050405020304" pitchFamily="18" charset="0"/>
                <a:ea typeface="仿宋_GB2312" charset="-122"/>
              </a:rPr>
              <a:t>i, j-1</a:t>
            </a:r>
            <a:r>
              <a:rPr lang="en-US" altLang="zh-CN" sz="2800" dirty="0">
                <a:latin typeface="Times New Roman" panose="02020603050405020304" pitchFamily="18" charset="0"/>
                <a:ea typeface="仿宋_GB2312" charset="-122"/>
              </a:rPr>
              <a:t>) to cell (</a:t>
            </a:r>
            <a:r>
              <a:rPr lang="en-US" altLang="zh-CN" sz="2800" i="1" dirty="0">
                <a:latin typeface="Times New Roman" panose="02020603050405020304" pitchFamily="18" charset="0"/>
                <a:ea typeface="仿宋_GB2312" charset="-122"/>
              </a:rPr>
              <a:t>i,j</a:t>
            </a:r>
            <a:r>
              <a:rPr lang="en-US" altLang="zh-CN" sz="2800" dirty="0">
                <a:latin typeface="Times New Roman" panose="02020603050405020304" pitchFamily="18" charset="0"/>
                <a:ea typeface="仿宋_GB2312" charset="-122"/>
              </a:rPr>
              <a:t>) by inserting a gap in sequence </a:t>
            </a:r>
            <a:r>
              <a:rPr lang="en-US" altLang="zh-CN" sz="2800" i="1" dirty="0">
                <a:latin typeface="Times New Roman" panose="02020603050405020304" pitchFamily="18" charset="0"/>
                <a:ea typeface="仿宋_GB2312" charset="-122"/>
              </a:rPr>
              <a:t>a</a:t>
            </a:r>
            <a:r>
              <a:rPr lang="en-US" altLang="zh-CN" sz="2800" dirty="0">
                <a:latin typeface="Times New Roman" panose="02020603050405020304" pitchFamily="18" charset="0"/>
                <a:ea typeface="仿宋_GB2312" charset="-122"/>
              </a:rPr>
              <a:t>. </a:t>
            </a:r>
            <a:r>
              <a:rPr lang="en-US" altLang="zh-CN" sz="2800" dirty="0">
                <a:latin typeface="Times New Roman" panose="02020603050405020304" pitchFamily="18" charset="0"/>
              </a:rPr>
              <a:t> </a:t>
            </a:r>
            <a:endParaRPr lang="en-US" altLang="zh-CN" sz="2800" dirty="0">
              <a:latin typeface="Times New Roman" panose="02020603050405020304" pitchFamily="18" charset="0"/>
            </a:endParaRPr>
          </a:p>
        </p:txBody>
      </p:sp>
      <p:sp>
        <p:nvSpPr>
          <p:cNvPr id="23556" name="Text Box 12"/>
          <p:cNvSpPr txBox="1"/>
          <p:nvPr/>
        </p:nvSpPr>
        <p:spPr>
          <a:xfrm>
            <a:off x="746125" y="5788025"/>
            <a:ext cx="184150" cy="396875"/>
          </a:xfrm>
          <a:prstGeom prst="rect">
            <a:avLst/>
          </a:prstGeom>
          <a:noFill/>
          <a:ln w="9525">
            <a:noFill/>
          </a:ln>
        </p:spPr>
        <p:txBody>
          <a:bodyPr wrap="none">
            <a:spAutoFit/>
          </a:bodyPr>
          <a:lstStyle/>
          <a:p>
            <a:endParaRPr lang="zh-CN" altLang="zh-CN" dirty="0">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idx="1"/>
          </p:nvPr>
        </p:nvSpPr>
        <p:spPr>
          <a:xfrm>
            <a:off x="685800" y="533400"/>
            <a:ext cx="7772400" cy="4114800"/>
          </a:xfrm>
        </p:spPr>
        <p:txBody>
          <a:bodyPr vert="horz" wrap="square" lIns="91440" tIns="45720" rIns="91440" bIns="45720" anchor="t" anchorCtr="0"/>
          <a:lstStyle/>
          <a:p>
            <a:pPr eaLnBrk="1" hangingPunct="1"/>
            <a:r>
              <a:rPr lang="en-US" altLang="zh-CN" dirty="0"/>
              <a:t>The distance </a:t>
            </a:r>
            <a:r>
              <a:rPr lang="en-US" altLang="zh-CN" i="1" dirty="0"/>
              <a:t>d(a</a:t>
            </a:r>
            <a:r>
              <a:rPr lang="en-US" altLang="zh-CN" i="1" baseline="30000" dirty="0"/>
              <a:t>i</a:t>
            </a:r>
            <a:r>
              <a:rPr lang="en-US" altLang="zh-CN" i="1" dirty="0"/>
              <a:t>,b</a:t>
            </a:r>
            <a:r>
              <a:rPr lang="en-US" altLang="zh-CN" i="1" baseline="30000" dirty="0"/>
              <a:t>j</a:t>
            </a:r>
            <a:r>
              <a:rPr lang="en-US" altLang="zh-CN" i="1" dirty="0"/>
              <a:t>) </a:t>
            </a:r>
            <a:r>
              <a:rPr lang="en-US" altLang="zh-CN" dirty="0"/>
              <a:t>associated with cell (</a:t>
            </a:r>
            <a:r>
              <a:rPr lang="en-US" altLang="zh-CN" i="1" dirty="0"/>
              <a:t>i, j</a:t>
            </a:r>
            <a:r>
              <a:rPr lang="en-US" altLang="zh-CN" dirty="0"/>
              <a:t>) is taken to be the minimum of the distances in each of the three neighboring cells plus the associated weights:</a:t>
            </a:r>
            <a:endParaRPr lang="en-US" altLang="zh-CN" i="1" dirty="0"/>
          </a:p>
        </p:txBody>
      </p:sp>
      <p:graphicFrame>
        <p:nvGraphicFramePr>
          <p:cNvPr id="24579" name="Object 4"/>
          <p:cNvGraphicFramePr>
            <a:graphicFrameLocks noChangeAspect="1"/>
          </p:cNvGraphicFramePr>
          <p:nvPr/>
        </p:nvGraphicFramePr>
        <p:xfrm>
          <a:off x="3733800" y="5181600"/>
          <a:ext cx="2743200" cy="1465263"/>
        </p:xfrm>
        <a:graphic>
          <a:graphicData uri="http://schemas.openxmlformats.org/presentationml/2006/ole">
            <mc:AlternateContent xmlns:mc="http://schemas.openxmlformats.org/markup-compatibility/2006">
              <mc:Choice xmlns:v="urn:schemas-microsoft-com:vml" Requires="v">
                <p:oleObj spid="_x0000_s8196" name="" r:id="rId1" imgW="1384300" imgH="889000" progId="Equation.3">
                  <p:embed/>
                </p:oleObj>
              </mc:Choice>
              <mc:Fallback>
                <p:oleObj name="" r:id="rId1" imgW="1384300" imgH="889000" progId="Equation.3">
                  <p:embed/>
                  <p:pic>
                    <p:nvPicPr>
                      <p:cNvPr id="0" name="图片 3084"/>
                      <p:cNvPicPr/>
                      <p:nvPr/>
                    </p:nvPicPr>
                    <p:blipFill>
                      <a:blip r:embed="rId2"/>
                      <a:stretch>
                        <a:fillRect/>
                      </a:stretch>
                    </p:blipFill>
                    <p:spPr>
                      <a:xfrm>
                        <a:off x="3733800" y="5181600"/>
                        <a:ext cx="2743200" cy="1465263"/>
                      </a:xfrm>
                      <a:prstGeom prst="rect">
                        <a:avLst/>
                      </a:prstGeom>
                      <a:solidFill>
                        <a:srgbClr val="FFFF99"/>
                      </a:solidFill>
                      <a:ln w="38100">
                        <a:noFill/>
                        <a:miter/>
                      </a:ln>
                    </p:spPr>
                  </p:pic>
                </p:oleObj>
              </mc:Fallback>
            </mc:AlternateContent>
          </a:graphicData>
        </a:graphic>
      </p:graphicFrame>
      <p:graphicFrame>
        <p:nvGraphicFramePr>
          <p:cNvPr id="24580" name="Object 5"/>
          <p:cNvGraphicFramePr>
            <a:graphicFrameLocks noChangeAspect="1"/>
          </p:cNvGraphicFramePr>
          <p:nvPr/>
        </p:nvGraphicFramePr>
        <p:xfrm>
          <a:off x="3733800" y="4724400"/>
          <a:ext cx="2743200" cy="457200"/>
        </p:xfrm>
        <a:graphic>
          <a:graphicData uri="http://schemas.openxmlformats.org/presentationml/2006/ole">
            <mc:AlternateContent xmlns:mc="http://schemas.openxmlformats.org/markup-compatibility/2006">
              <mc:Choice xmlns:v="urn:schemas-microsoft-com:vml" Requires="v">
                <p:oleObj spid="_x0000_s8197" name="" r:id="rId3" imgW="838200" imgH="228600" progId="Equation.3">
                  <p:embed/>
                </p:oleObj>
              </mc:Choice>
              <mc:Fallback>
                <p:oleObj name="" r:id="rId3" imgW="838200" imgH="228600" progId="Equation.3">
                  <p:embed/>
                  <p:pic>
                    <p:nvPicPr>
                      <p:cNvPr id="0" name="图片 3082"/>
                      <p:cNvPicPr/>
                      <p:nvPr/>
                    </p:nvPicPr>
                    <p:blipFill>
                      <a:blip r:embed="rId4"/>
                      <a:stretch>
                        <a:fillRect/>
                      </a:stretch>
                    </p:blipFill>
                    <p:spPr>
                      <a:xfrm>
                        <a:off x="3733800" y="4724400"/>
                        <a:ext cx="2743200" cy="457200"/>
                      </a:xfrm>
                      <a:prstGeom prst="rect">
                        <a:avLst/>
                      </a:prstGeom>
                      <a:solidFill>
                        <a:srgbClr val="FFFF99"/>
                      </a:solidFill>
                      <a:ln w="38100">
                        <a:noFill/>
                        <a:miter/>
                      </a:ln>
                    </p:spPr>
                  </p:pic>
                </p:oleObj>
              </mc:Fallback>
            </mc:AlternateContent>
          </a:graphicData>
        </a:graphic>
      </p:graphicFrame>
      <p:graphicFrame>
        <p:nvGraphicFramePr>
          <p:cNvPr id="24581" name="Object 6"/>
          <p:cNvGraphicFramePr>
            <a:graphicFrameLocks noChangeAspect="1"/>
          </p:cNvGraphicFramePr>
          <p:nvPr/>
        </p:nvGraphicFramePr>
        <p:xfrm>
          <a:off x="2209800" y="2743200"/>
          <a:ext cx="4495800" cy="1436688"/>
        </p:xfrm>
        <a:graphic>
          <a:graphicData uri="http://schemas.openxmlformats.org/presentationml/2006/ole">
            <mc:AlternateContent xmlns:mc="http://schemas.openxmlformats.org/markup-compatibility/2006">
              <mc:Choice xmlns:v="urn:schemas-microsoft-com:vml" Requires="v">
                <p:oleObj spid="_x0000_s8198" name="" r:id="rId5" imgW="2463800" imgH="787400" progId="Equation.3">
                  <p:embed/>
                </p:oleObj>
              </mc:Choice>
              <mc:Fallback>
                <p:oleObj name="" r:id="rId5" imgW="2463800" imgH="787400" progId="Equation.3">
                  <p:embed/>
                  <p:pic>
                    <p:nvPicPr>
                      <p:cNvPr id="0" name="图片 3083"/>
                      <p:cNvPicPr/>
                      <p:nvPr/>
                    </p:nvPicPr>
                    <p:blipFill>
                      <a:blip r:embed="rId6"/>
                      <a:stretch>
                        <a:fillRect/>
                      </a:stretch>
                    </p:blipFill>
                    <p:spPr>
                      <a:xfrm>
                        <a:off x="2209800" y="2743200"/>
                        <a:ext cx="4495800" cy="1436688"/>
                      </a:xfrm>
                      <a:prstGeom prst="rect">
                        <a:avLst/>
                      </a:prstGeom>
                      <a:solidFill>
                        <a:srgbClr val="FFFF99"/>
                      </a:solidFill>
                      <a:ln w="38100">
                        <a:noFill/>
                        <a:miter/>
                      </a:ln>
                    </p:spPr>
                  </p:pic>
                </p:oleObj>
              </mc:Fallback>
            </mc:AlternateContent>
          </a:graphicData>
        </a:graphic>
      </p:graphicFrame>
      <p:sp>
        <p:nvSpPr>
          <p:cNvPr id="24582" name="Text Box 7"/>
          <p:cNvSpPr txBox="1"/>
          <p:nvPr/>
        </p:nvSpPr>
        <p:spPr>
          <a:xfrm>
            <a:off x="898525" y="4738688"/>
            <a:ext cx="2530475" cy="1373187"/>
          </a:xfrm>
          <a:prstGeom prst="rect">
            <a:avLst/>
          </a:prstGeom>
          <a:noFill/>
          <a:ln w="9525">
            <a:noFill/>
          </a:ln>
        </p:spPr>
        <p:txBody>
          <a:bodyPr>
            <a:spAutoFit/>
          </a:bodyPr>
          <a:lstStyle/>
          <a:p>
            <a:r>
              <a:rPr lang="en-US" altLang="zh-CN" sz="2800" dirty="0">
                <a:latin typeface="Times New Roman" panose="02020603050405020304" pitchFamily="18" charset="0"/>
              </a:rPr>
              <a:t>And there is a need for initial conditions:</a:t>
            </a:r>
            <a:endParaRPr lang="en-US" altLang="zh-CN" sz="2800" dirty="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85800" y="1066800"/>
            <a:ext cx="7772400" cy="1143000"/>
          </a:xfrm>
        </p:spPr>
        <p:txBody>
          <a:bodyPr vert="horz" wrap="square" lIns="91440" tIns="45720" rIns="91440" bIns="45720" anchor="ctr" anchorCtr="0"/>
          <a:lstStyle/>
          <a:p>
            <a:pPr algn="l" eaLnBrk="1" hangingPunct="1"/>
            <a:r>
              <a:rPr lang="en-US" altLang="zh-CN" sz="3600" dirty="0"/>
              <a:t>For two small sequences</a:t>
            </a:r>
            <a:br>
              <a:rPr lang="en-US" altLang="zh-CN" sz="3600" dirty="0"/>
            </a:br>
            <a:r>
              <a:rPr lang="en-US" altLang="zh-CN" sz="3600" dirty="0"/>
              <a:t> </a:t>
            </a:r>
            <a:r>
              <a:rPr lang="en-US" altLang="zh-CN" sz="3600" i="1" dirty="0"/>
              <a:t>a</a:t>
            </a:r>
            <a:r>
              <a:rPr lang="en-US" altLang="zh-CN" sz="3600" dirty="0"/>
              <a:t>: </a:t>
            </a:r>
            <a:r>
              <a:rPr lang="en-US" altLang="zh-CN" sz="3600" dirty="0">
                <a:solidFill>
                  <a:schemeClr val="hlink"/>
                </a:solidFill>
                <a:ea typeface="仿宋_GB2312" charset="-122"/>
              </a:rPr>
              <a:t>CTGTATC</a:t>
            </a:r>
            <a:br>
              <a:rPr lang="en-US" altLang="zh-CN" sz="3600" dirty="0">
                <a:ea typeface="仿宋_GB2312" charset="-122"/>
              </a:rPr>
            </a:br>
            <a:r>
              <a:rPr lang="en-US" altLang="zh-CN" sz="3600" dirty="0">
                <a:ea typeface="仿宋_GB2312" charset="-122"/>
              </a:rPr>
              <a:t> </a:t>
            </a:r>
            <a:r>
              <a:rPr lang="en-US" altLang="zh-CN" sz="3600" i="1" dirty="0">
                <a:ea typeface="仿宋_GB2312" charset="-122"/>
              </a:rPr>
              <a:t>b</a:t>
            </a:r>
            <a:r>
              <a:rPr lang="en-US" altLang="zh-CN" sz="3600" dirty="0">
                <a:ea typeface="仿宋_GB2312" charset="-122"/>
              </a:rPr>
              <a:t>: </a:t>
            </a:r>
            <a:r>
              <a:rPr lang="en-US" altLang="zh-CN" sz="3600" dirty="0">
                <a:solidFill>
                  <a:schemeClr val="hlink"/>
                </a:solidFill>
                <a:ea typeface="仿宋_GB2312" charset="-122"/>
              </a:rPr>
              <a:t>CTATAATCCC</a:t>
            </a:r>
            <a:endParaRPr lang="en-US" altLang="zh-CN" sz="3600" dirty="0">
              <a:solidFill>
                <a:schemeClr val="hlink"/>
              </a:solidFill>
              <a:ea typeface="仿宋_GB2312" charset="-122"/>
            </a:endParaRPr>
          </a:p>
        </p:txBody>
      </p:sp>
      <p:sp>
        <p:nvSpPr>
          <p:cNvPr id="25603" name="Rectangle 3"/>
          <p:cNvSpPr>
            <a:spLocks noGrp="1"/>
          </p:cNvSpPr>
          <p:nvPr>
            <p:ph idx="1"/>
          </p:nvPr>
        </p:nvSpPr>
        <p:spPr>
          <a:xfrm>
            <a:off x="533400" y="3124200"/>
            <a:ext cx="7772400" cy="3505200"/>
          </a:xfrm>
        </p:spPr>
        <p:txBody>
          <a:bodyPr vert="horz" wrap="square" lIns="91440" tIns="45720" rIns="91440" bIns="45720" anchor="t" anchorCtr="0"/>
          <a:lstStyle/>
          <a:p>
            <a:pPr lvl="1" eaLnBrk="1" hangingPunct="1"/>
            <a:r>
              <a:rPr lang="en-US" altLang="zh-CN" dirty="0">
                <a:ea typeface="仿宋_GB2312" charset="-122"/>
              </a:rPr>
              <a:t>Weights 0  and -1 for each matched and mismatched element, respectively, and -3 for each element opposite a gap</a:t>
            </a:r>
            <a:r>
              <a:rPr lang="en-US" altLang="zh-CN" dirty="0"/>
              <a:t> </a:t>
            </a:r>
            <a:endParaRPr lang="en-US" altLang="zh-CN" dirty="0"/>
          </a:p>
          <a:p>
            <a:pPr lvl="1" eaLnBrk="1" hangingPunct="1"/>
            <a:r>
              <a:rPr lang="en-US" altLang="zh-CN" dirty="0">
                <a:ea typeface="仿宋_GB2312" charset="-122"/>
              </a:rPr>
              <a:t>How many path(s) give</a:t>
            </a:r>
            <a:r>
              <a:rPr lang="en-US" altLang="zh-CN" dirty="0"/>
              <a:t>s the alignments of smallest distance, or possible optimal alignments</a:t>
            </a:r>
            <a:r>
              <a:rPr lang="zh-CN" altLang="en-US" dirty="0"/>
              <a:t>？</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68" name="Group 160"/>
          <p:cNvGraphicFramePr>
            <a:graphicFrameLocks noGrp="1"/>
          </p:cNvGraphicFramePr>
          <p:nvPr/>
        </p:nvGraphicFramePr>
        <p:xfrm>
          <a:off x="1784350" y="385445"/>
          <a:ext cx="6934200" cy="6113466"/>
        </p:xfrm>
        <a:graphic>
          <a:graphicData uri="http://schemas.openxmlformats.org/drawingml/2006/table">
            <a:tbl>
              <a:tblPr/>
              <a:tblGrid>
                <a:gridCol w="577850"/>
                <a:gridCol w="577850"/>
                <a:gridCol w="577850"/>
                <a:gridCol w="577850"/>
                <a:gridCol w="577850"/>
                <a:gridCol w="577850"/>
                <a:gridCol w="577850"/>
                <a:gridCol w="577850"/>
                <a:gridCol w="577850"/>
                <a:gridCol w="577850"/>
                <a:gridCol w="577850"/>
                <a:gridCol w="577850"/>
              </a:tblGrid>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a</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b</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a:t>
                      </a: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27</a:t>
                      </a: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30</a:t>
                      </a: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758" name="Line 136"/>
          <p:cNvSpPr/>
          <p:nvPr/>
        </p:nvSpPr>
        <p:spPr>
          <a:xfrm>
            <a:off x="2698750" y="1528445"/>
            <a:ext cx="381000" cy="381000"/>
          </a:xfrm>
          <a:prstGeom prst="line">
            <a:avLst/>
          </a:prstGeom>
          <a:ln w="9525" cap="flat" cmpd="sng">
            <a:solidFill>
              <a:schemeClr val="tx1"/>
            </a:solidFill>
            <a:prstDash val="solid"/>
            <a:headEnd type="none" w="med" len="med"/>
            <a:tailEnd type="triangle" w="med" len="med"/>
          </a:ln>
        </p:spPr>
      </p:sp>
      <p:sp>
        <p:nvSpPr>
          <p:cNvPr id="26759" name="Line 137"/>
          <p:cNvSpPr/>
          <p:nvPr/>
        </p:nvSpPr>
        <p:spPr>
          <a:xfrm>
            <a:off x="3308350" y="2061845"/>
            <a:ext cx="304800" cy="0"/>
          </a:xfrm>
          <a:prstGeom prst="line">
            <a:avLst/>
          </a:prstGeom>
          <a:ln w="9525" cap="flat" cmpd="sng">
            <a:solidFill>
              <a:schemeClr val="tx1"/>
            </a:solidFill>
            <a:prstDash val="solid"/>
            <a:headEnd type="none" w="med" len="med"/>
            <a:tailEnd type="triangle" w="med" len="med"/>
          </a:ln>
        </p:spPr>
      </p:sp>
      <p:sp>
        <p:nvSpPr>
          <p:cNvPr id="26760" name="Line 138"/>
          <p:cNvSpPr/>
          <p:nvPr/>
        </p:nvSpPr>
        <p:spPr>
          <a:xfrm>
            <a:off x="3841750" y="2061845"/>
            <a:ext cx="381000" cy="0"/>
          </a:xfrm>
          <a:prstGeom prst="line">
            <a:avLst/>
          </a:prstGeom>
          <a:ln w="9525" cap="flat" cmpd="sng">
            <a:solidFill>
              <a:schemeClr val="tx1"/>
            </a:solidFill>
            <a:prstDash val="solid"/>
            <a:headEnd type="none" w="med" len="med"/>
            <a:tailEnd type="triangle" w="med" len="med"/>
          </a:ln>
        </p:spPr>
      </p:sp>
      <p:sp>
        <p:nvSpPr>
          <p:cNvPr id="26761" name="Line 139"/>
          <p:cNvSpPr/>
          <p:nvPr/>
        </p:nvSpPr>
        <p:spPr>
          <a:xfrm>
            <a:off x="3384550" y="2214245"/>
            <a:ext cx="228600" cy="304800"/>
          </a:xfrm>
          <a:prstGeom prst="line">
            <a:avLst/>
          </a:prstGeom>
          <a:ln w="9525" cap="flat" cmpd="sng">
            <a:solidFill>
              <a:schemeClr val="tx1"/>
            </a:solidFill>
            <a:prstDash val="solid"/>
            <a:headEnd type="none" w="med" len="med"/>
            <a:tailEnd type="triangle" w="med" len="med"/>
          </a:ln>
        </p:spPr>
      </p:sp>
      <p:sp>
        <p:nvSpPr>
          <p:cNvPr id="26762" name="Line 140"/>
          <p:cNvSpPr/>
          <p:nvPr/>
        </p:nvSpPr>
        <p:spPr>
          <a:xfrm>
            <a:off x="3079750" y="2214245"/>
            <a:ext cx="0" cy="304800"/>
          </a:xfrm>
          <a:prstGeom prst="line">
            <a:avLst/>
          </a:prstGeom>
          <a:ln w="9525" cap="flat" cmpd="sng">
            <a:solidFill>
              <a:schemeClr val="tx1"/>
            </a:solidFill>
            <a:prstDash val="solid"/>
            <a:headEnd type="none" w="med" len="med"/>
            <a:tailEnd type="triangle" w="med" len="med"/>
          </a:ln>
        </p:spPr>
      </p:sp>
      <p:sp>
        <p:nvSpPr>
          <p:cNvPr id="26763" name="Line 141"/>
          <p:cNvSpPr/>
          <p:nvPr/>
        </p:nvSpPr>
        <p:spPr>
          <a:xfrm>
            <a:off x="3155950" y="2976245"/>
            <a:ext cx="0" cy="228600"/>
          </a:xfrm>
          <a:prstGeom prst="line">
            <a:avLst/>
          </a:prstGeom>
          <a:ln w="9525" cap="flat" cmpd="sng">
            <a:solidFill>
              <a:schemeClr val="tx1"/>
            </a:solidFill>
            <a:prstDash val="solid"/>
            <a:headEnd type="none" w="med" len="med"/>
            <a:tailEnd type="triangle" w="med" len="med"/>
          </a:ln>
        </p:spPr>
      </p:sp>
      <p:sp>
        <p:nvSpPr>
          <p:cNvPr id="26764" name="Line 142"/>
          <p:cNvSpPr/>
          <p:nvPr/>
        </p:nvSpPr>
        <p:spPr>
          <a:xfrm>
            <a:off x="3155950" y="3662045"/>
            <a:ext cx="0" cy="228600"/>
          </a:xfrm>
          <a:prstGeom prst="line">
            <a:avLst/>
          </a:prstGeom>
          <a:ln w="9525" cap="flat" cmpd="sng">
            <a:solidFill>
              <a:schemeClr val="tx1"/>
            </a:solidFill>
            <a:prstDash val="solid"/>
            <a:headEnd type="none" w="med" len="med"/>
            <a:tailEnd type="triangle" w="med" len="med"/>
          </a:ln>
        </p:spPr>
      </p:sp>
      <p:sp>
        <p:nvSpPr>
          <p:cNvPr id="26765" name="Line 143"/>
          <p:cNvSpPr/>
          <p:nvPr/>
        </p:nvSpPr>
        <p:spPr>
          <a:xfrm>
            <a:off x="3155950" y="4271645"/>
            <a:ext cx="0" cy="228600"/>
          </a:xfrm>
          <a:prstGeom prst="line">
            <a:avLst/>
          </a:prstGeom>
          <a:ln w="9525" cap="flat" cmpd="sng">
            <a:solidFill>
              <a:schemeClr val="tx1"/>
            </a:solidFill>
            <a:prstDash val="solid"/>
            <a:headEnd type="none" w="med" len="med"/>
            <a:tailEnd type="triangle" w="med" len="med"/>
          </a:ln>
        </p:spPr>
      </p:sp>
      <p:sp>
        <p:nvSpPr>
          <p:cNvPr id="26766" name="Line 147"/>
          <p:cNvSpPr/>
          <p:nvPr/>
        </p:nvSpPr>
        <p:spPr>
          <a:xfrm>
            <a:off x="3689350" y="2900045"/>
            <a:ext cx="0" cy="304800"/>
          </a:xfrm>
          <a:prstGeom prst="line">
            <a:avLst/>
          </a:prstGeom>
          <a:ln w="9525" cap="flat" cmpd="sng">
            <a:solidFill>
              <a:schemeClr val="tx1"/>
            </a:solidFill>
            <a:prstDash val="solid"/>
            <a:headEnd type="none" w="med" len="med"/>
            <a:tailEnd type="triangle" w="med" len="med"/>
          </a:ln>
        </p:spPr>
      </p:sp>
      <p:sp>
        <p:nvSpPr>
          <p:cNvPr id="26767" name="Line 148"/>
          <p:cNvSpPr/>
          <p:nvPr/>
        </p:nvSpPr>
        <p:spPr>
          <a:xfrm>
            <a:off x="3232150" y="3509645"/>
            <a:ext cx="381000" cy="381000"/>
          </a:xfrm>
          <a:prstGeom prst="line">
            <a:avLst/>
          </a:prstGeom>
          <a:ln w="9525" cap="flat" cmpd="sng">
            <a:solidFill>
              <a:schemeClr val="tx1"/>
            </a:solidFill>
            <a:prstDash val="solid"/>
            <a:headEnd type="none" w="med" len="med"/>
            <a:tailEnd type="triangle" w="med" len="med"/>
          </a:ln>
        </p:spPr>
      </p:sp>
      <p:sp>
        <p:nvSpPr>
          <p:cNvPr id="26768" name="Line 149"/>
          <p:cNvSpPr/>
          <p:nvPr/>
        </p:nvSpPr>
        <p:spPr>
          <a:xfrm>
            <a:off x="3689350" y="3585845"/>
            <a:ext cx="0" cy="304800"/>
          </a:xfrm>
          <a:prstGeom prst="line">
            <a:avLst/>
          </a:prstGeom>
          <a:ln w="9525" cap="flat" cmpd="sng">
            <a:solidFill>
              <a:schemeClr val="tx1"/>
            </a:solidFill>
            <a:prstDash val="solid"/>
            <a:headEnd type="none" w="med" len="med"/>
            <a:tailEnd type="triangle" w="med" len="med"/>
          </a:ln>
        </p:spPr>
      </p:sp>
      <p:sp>
        <p:nvSpPr>
          <p:cNvPr id="26769" name="Line 150"/>
          <p:cNvSpPr/>
          <p:nvPr/>
        </p:nvSpPr>
        <p:spPr>
          <a:xfrm>
            <a:off x="3308350" y="1376045"/>
            <a:ext cx="304800" cy="0"/>
          </a:xfrm>
          <a:prstGeom prst="line">
            <a:avLst/>
          </a:prstGeom>
          <a:ln w="9525" cap="flat" cmpd="sng">
            <a:solidFill>
              <a:schemeClr val="tx1"/>
            </a:solidFill>
            <a:prstDash val="solid"/>
            <a:headEnd type="none" w="med" len="med"/>
            <a:tailEnd type="triangle" w="med" len="med"/>
          </a:ln>
        </p:spPr>
      </p:sp>
      <p:sp>
        <p:nvSpPr>
          <p:cNvPr id="26770" name="Line 151"/>
          <p:cNvSpPr/>
          <p:nvPr/>
        </p:nvSpPr>
        <p:spPr>
          <a:xfrm>
            <a:off x="3917950" y="1376045"/>
            <a:ext cx="228600" cy="0"/>
          </a:xfrm>
          <a:prstGeom prst="line">
            <a:avLst/>
          </a:prstGeom>
          <a:ln w="9525" cap="flat" cmpd="sng">
            <a:solidFill>
              <a:schemeClr val="tx1"/>
            </a:solidFill>
            <a:prstDash val="solid"/>
            <a:headEnd type="none" w="med" len="med"/>
            <a:tailEnd type="triangle" w="med" len="med"/>
          </a:ln>
        </p:spPr>
      </p:sp>
      <p:sp>
        <p:nvSpPr>
          <p:cNvPr id="26771" name="Line 152"/>
          <p:cNvSpPr/>
          <p:nvPr/>
        </p:nvSpPr>
        <p:spPr>
          <a:xfrm>
            <a:off x="2546350" y="1604645"/>
            <a:ext cx="0" cy="228600"/>
          </a:xfrm>
          <a:prstGeom prst="line">
            <a:avLst/>
          </a:prstGeom>
          <a:ln w="9525" cap="flat" cmpd="sng">
            <a:solidFill>
              <a:schemeClr val="tx1"/>
            </a:solidFill>
            <a:prstDash val="solid"/>
            <a:headEnd type="none" w="med" len="med"/>
            <a:tailEnd type="triangle" w="med" len="med"/>
          </a:ln>
        </p:spPr>
      </p:sp>
      <p:sp>
        <p:nvSpPr>
          <p:cNvPr id="26772" name="Line 153"/>
          <p:cNvSpPr/>
          <p:nvPr/>
        </p:nvSpPr>
        <p:spPr>
          <a:xfrm>
            <a:off x="2546350" y="2214245"/>
            <a:ext cx="0" cy="304800"/>
          </a:xfrm>
          <a:prstGeom prst="line">
            <a:avLst/>
          </a:prstGeom>
          <a:ln w="9525" cap="flat" cmpd="sng">
            <a:solidFill>
              <a:schemeClr val="tx1"/>
            </a:solidFill>
            <a:prstDash val="solid"/>
            <a:headEnd type="none" w="med" len="med"/>
            <a:tailEnd type="triangle" w="med" len="med"/>
          </a:ln>
        </p:spPr>
      </p:sp>
      <p:sp>
        <p:nvSpPr>
          <p:cNvPr id="26773" name="Line 154"/>
          <p:cNvSpPr/>
          <p:nvPr/>
        </p:nvSpPr>
        <p:spPr>
          <a:xfrm>
            <a:off x="2546350" y="2900045"/>
            <a:ext cx="0" cy="304800"/>
          </a:xfrm>
          <a:prstGeom prst="line">
            <a:avLst/>
          </a:prstGeom>
          <a:ln w="9525" cap="flat" cmpd="sng">
            <a:solidFill>
              <a:schemeClr val="tx1"/>
            </a:solidFill>
            <a:prstDash val="solid"/>
            <a:headEnd type="none" w="med" len="med"/>
            <a:tailEnd type="triangle" w="med" len="med"/>
          </a:ln>
        </p:spPr>
      </p:sp>
      <p:sp>
        <p:nvSpPr>
          <p:cNvPr id="26774" name="Line 155"/>
          <p:cNvSpPr/>
          <p:nvPr/>
        </p:nvSpPr>
        <p:spPr>
          <a:xfrm>
            <a:off x="2546350" y="3662045"/>
            <a:ext cx="0" cy="228600"/>
          </a:xfrm>
          <a:prstGeom prst="line">
            <a:avLst/>
          </a:prstGeom>
          <a:ln w="9525" cap="flat" cmpd="sng">
            <a:solidFill>
              <a:schemeClr val="tx1"/>
            </a:solidFill>
            <a:prstDash val="solid"/>
            <a:headEnd type="none" w="med" len="med"/>
            <a:tailEnd type="triangle" w="med" len="med"/>
          </a:ln>
        </p:spPr>
      </p:sp>
      <p:sp>
        <p:nvSpPr>
          <p:cNvPr id="26775" name="Line 156"/>
          <p:cNvSpPr/>
          <p:nvPr/>
        </p:nvSpPr>
        <p:spPr>
          <a:xfrm>
            <a:off x="2546350" y="4271645"/>
            <a:ext cx="0" cy="304800"/>
          </a:xfrm>
          <a:prstGeom prst="line">
            <a:avLst/>
          </a:prstGeom>
          <a:ln w="9525" cap="flat" cmpd="sng">
            <a:solidFill>
              <a:schemeClr val="tx1"/>
            </a:solidFill>
            <a:prstDash val="solid"/>
            <a:headEnd type="none" w="med" len="med"/>
            <a:tailEnd type="triangle" w="med" len="med"/>
          </a:ln>
        </p:spPr>
      </p:sp>
      <p:sp>
        <p:nvSpPr>
          <p:cNvPr id="26776" name="Line 157"/>
          <p:cNvSpPr/>
          <p:nvPr/>
        </p:nvSpPr>
        <p:spPr>
          <a:xfrm>
            <a:off x="2546350" y="4957445"/>
            <a:ext cx="0" cy="304800"/>
          </a:xfrm>
          <a:prstGeom prst="line">
            <a:avLst/>
          </a:prstGeom>
          <a:ln w="9525" cap="flat" cmpd="sng">
            <a:solidFill>
              <a:schemeClr val="tx1"/>
            </a:solidFill>
            <a:prstDash val="solid"/>
            <a:headEnd type="none" w="med" len="med"/>
            <a:tailEnd type="triangle" w="med" len="med"/>
          </a:ln>
        </p:spPr>
      </p:sp>
      <p:sp>
        <p:nvSpPr>
          <p:cNvPr id="26777" name="Line 158"/>
          <p:cNvSpPr/>
          <p:nvPr/>
        </p:nvSpPr>
        <p:spPr>
          <a:xfrm>
            <a:off x="2546350" y="5643245"/>
            <a:ext cx="0" cy="228600"/>
          </a:xfrm>
          <a:prstGeom prst="line">
            <a:avLst/>
          </a:prstGeom>
          <a:ln w="9525" cap="flat" cmpd="sng">
            <a:solidFill>
              <a:schemeClr val="tx1"/>
            </a:solidFill>
            <a:prstDash val="solid"/>
            <a:headEnd type="none" w="med" len="med"/>
            <a:tailEnd type="triangle" w="med" len="med"/>
          </a:ln>
        </p:spPr>
      </p:sp>
      <p:sp>
        <p:nvSpPr>
          <p:cNvPr id="26778" name="Line 159"/>
          <p:cNvSpPr/>
          <p:nvPr/>
        </p:nvSpPr>
        <p:spPr>
          <a:xfrm>
            <a:off x="2698750" y="1376045"/>
            <a:ext cx="304800" cy="0"/>
          </a:xfrm>
          <a:prstGeom prst="line">
            <a:avLst/>
          </a:prstGeom>
          <a:ln w="9525" cap="flat" cmpd="sng">
            <a:solidFill>
              <a:schemeClr val="tx1"/>
            </a:solidFill>
            <a:prstDash val="solid"/>
            <a:headEnd type="none" w="med" len="med"/>
            <a:tailEnd type="triangle" w="med" len="med"/>
          </a:ln>
        </p:spPr>
      </p:sp>
      <p:sp>
        <p:nvSpPr>
          <p:cNvPr id="26779" name="Line 151"/>
          <p:cNvSpPr/>
          <p:nvPr/>
        </p:nvSpPr>
        <p:spPr>
          <a:xfrm>
            <a:off x="4560888" y="1356995"/>
            <a:ext cx="228600" cy="0"/>
          </a:xfrm>
          <a:prstGeom prst="line">
            <a:avLst/>
          </a:prstGeom>
          <a:ln w="9525" cap="flat" cmpd="sng">
            <a:solidFill>
              <a:schemeClr val="tx1"/>
            </a:solidFill>
            <a:prstDash val="solid"/>
            <a:headEnd type="none" w="med" len="med"/>
            <a:tailEnd type="triangle" w="med" len="med"/>
          </a:ln>
        </p:spPr>
      </p:sp>
      <p:sp>
        <p:nvSpPr>
          <p:cNvPr id="26780" name="Line 151"/>
          <p:cNvSpPr/>
          <p:nvPr/>
        </p:nvSpPr>
        <p:spPr>
          <a:xfrm>
            <a:off x="5132388" y="1356995"/>
            <a:ext cx="228600" cy="0"/>
          </a:xfrm>
          <a:prstGeom prst="line">
            <a:avLst/>
          </a:prstGeom>
          <a:ln w="9525" cap="flat" cmpd="sng">
            <a:solidFill>
              <a:schemeClr val="tx1"/>
            </a:solidFill>
            <a:prstDash val="solid"/>
            <a:headEnd type="none" w="med" len="med"/>
            <a:tailEnd type="triangle" w="med" len="med"/>
          </a:ln>
        </p:spPr>
      </p:sp>
      <p:sp>
        <p:nvSpPr>
          <p:cNvPr id="26781" name="Line 151"/>
          <p:cNvSpPr/>
          <p:nvPr/>
        </p:nvSpPr>
        <p:spPr>
          <a:xfrm>
            <a:off x="5703888" y="1356995"/>
            <a:ext cx="228600" cy="0"/>
          </a:xfrm>
          <a:prstGeom prst="line">
            <a:avLst/>
          </a:prstGeom>
          <a:ln w="9525" cap="flat" cmpd="sng">
            <a:solidFill>
              <a:schemeClr val="tx1"/>
            </a:solidFill>
            <a:prstDash val="solid"/>
            <a:headEnd type="none" w="med" len="med"/>
            <a:tailEnd type="triangle" w="med" len="med"/>
          </a:ln>
        </p:spPr>
      </p:sp>
      <p:sp>
        <p:nvSpPr>
          <p:cNvPr id="26782" name="Line 151"/>
          <p:cNvSpPr/>
          <p:nvPr/>
        </p:nvSpPr>
        <p:spPr>
          <a:xfrm>
            <a:off x="6275388" y="1356995"/>
            <a:ext cx="228600" cy="0"/>
          </a:xfrm>
          <a:prstGeom prst="line">
            <a:avLst/>
          </a:prstGeom>
          <a:ln w="9525" cap="flat" cmpd="sng">
            <a:solidFill>
              <a:schemeClr val="tx1"/>
            </a:solidFill>
            <a:prstDash val="solid"/>
            <a:headEnd type="none" w="med" len="med"/>
            <a:tailEnd type="triangle" w="med" len="med"/>
          </a:ln>
        </p:spPr>
      </p:sp>
      <p:sp>
        <p:nvSpPr>
          <p:cNvPr id="26783" name="Line 151"/>
          <p:cNvSpPr/>
          <p:nvPr/>
        </p:nvSpPr>
        <p:spPr>
          <a:xfrm>
            <a:off x="6861175" y="1356995"/>
            <a:ext cx="228600" cy="0"/>
          </a:xfrm>
          <a:prstGeom prst="line">
            <a:avLst/>
          </a:prstGeom>
          <a:ln w="9525" cap="flat" cmpd="sng">
            <a:solidFill>
              <a:schemeClr val="tx1"/>
            </a:solidFill>
            <a:prstDash val="solid"/>
            <a:headEnd type="none" w="med" len="med"/>
            <a:tailEnd type="triangle" w="med" len="med"/>
          </a:ln>
        </p:spPr>
      </p:sp>
      <p:sp>
        <p:nvSpPr>
          <p:cNvPr id="26784" name="Line 151"/>
          <p:cNvSpPr/>
          <p:nvPr/>
        </p:nvSpPr>
        <p:spPr>
          <a:xfrm>
            <a:off x="7432675" y="1356995"/>
            <a:ext cx="228600" cy="0"/>
          </a:xfrm>
          <a:prstGeom prst="line">
            <a:avLst/>
          </a:prstGeom>
          <a:ln w="9525" cap="flat" cmpd="sng">
            <a:solidFill>
              <a:schemeClr val="tx1"/>
            </a:solidFill>
            <a:prstDash val="solid"/>
            <a:headEnd type="none" w="med" len="med"/>
            <a:tailEnd type="triangle" w="med" len="med"/>
          </a:ln>
        </p:spPr>
      </p:sp>
      <p:sp>
        <p:nvSpPr>
          <p:cNvPr id="26785" name="Line 151"/>
          <p:cNvSpPr/>
          <p:nvPr/>
        </p:nvSpPr>
        <p:spPr>
          <a:xfrm>
            <a:off x="8061325" y="1356995"/>
            <a:ext cx="228600" cy="0"/>
          </a:xfrm>
          <a:prstGeom prst="line">
            <a:avLst/>
          </a:prstGeom>
          <a:ln w="9525" cap="flat" cmpd="sng">
            <a:solidFill>
              <a:schemeClr val="tx1"/>
            </a:solidFill>
            <a:prstDash val="solid"/>
            <a:headEnd type="none" w="med" len="med"/>
            <a:tailEnd type="triangle" w="med" len="med"/>
          </a:ln>
        </p:spPr>
      </p:sp>
      <p:sp>
        <p:nvSpPr>
          <p:cNvPr id="2" name="文本框 1"/>
          <p:cNvSpPr txBox="1"/>
          <p:nvPr/>
        </p:nvSpPr>
        <p:spPr>
          <a:xfrm>
            <a:off x="34925" y="4961890"/>
            <a:ext cx="1677670" cy="1322070"/>
          </a:xfrm>
          <a:prstGeom prst="rect">
            <a:avLst/>
          </a:prstGeom>
          <a:noFill/>
          <a:ln w="12700" cmpd="sng">
            <a:solidFill>
              <a:schemeClr val="tx1"/>
            </a:solidFill>
            <a:prstDash val="sysDot"/>
          </a:ln>
        </p:spPr>
        <p:txBody>
          <a:bodyPr wrap="square" rtlCol="0">
            <a:spAutoFit/>
          </a:bodyPr>
          <a:lstStyle/>
          <a:p>
            <a:r>
              <a:rPr lang="zh-CN" altLang="en-US" sz="1600" b="1">
                <a:latin typeface="黑体" panose="02010609060101010101" pitchFamily="49" charset="-122"/>
                <a:ea typeface="黑体" panose="02010609060101010101" pitchFamily="49" charset="-122"/>
                <a:cs typeface="黑体" panose="02010609060101010101" pitchFamily="49" charset="-122"/>
              </a:rPr>
              <a:t>计分系统：</a:t>
            </a:r>
            <a:endParaRPr lang="zh-CN" altLang="en-US" sz="1600" b="1">
              <a:latin typeface="黑体" panose="02010609060101010101" pitchFamily="49" charset="-122"/>
              <a:ea typeface="黑体" panose="02010609060101010101" pitchFamily="49" charset="-122"/>
              <a:cs typeface="黑体" panose="02010609060101010101" pitchFamily="49" charset="-122"/>
            </a:endParaRPr>
          </a:p>
          <a:p>
            <a:r>
              <a:rPr lang="en-US" altLang="zh-CN" sz="1600">
                <a:latin typeface="黑体" panose="02010609060101010101" pitchFamily="49" charset="-122"/>
                <a:ea typeface="黑体" panose="02010609060101010101" pitchFamily="49" charset="-122"/>
                <a:cs typeface="黑体" panose="02010609060101010101" pitchFamily="49" charset="-122"/>
              </a:rPr>
              <a:t> </a:t>
            </a:r>
            <a:endParaRPr lang="en-US" altLang="zh-CN" sz="1600">
              <a:latin typeface="黑体" panose="02010609060101010101" pitchFamily="49" charset="-122"/>
              <a:ea typeface="黑体" panose="02010609060101010101" pitchFamily="49" charset="-122"/>
              <a:cs typeface="黑体" panose="02010609060101010101" pitchFamily="49" charset="-122"/>
            </a:endParaRPr>
          </a:p>
          <a:p>
            <a:r>
              <a:rPr lang="en-US" altLang="zh-CN" sz="1600">
                <a:latin typeface="黑体" panose="02010609060101010101" pitchFamily="49" charset="-122"/>
                <a:ea typeface="黑体" panose="02010609060101010101" pitchFamily="49" charset="-122"/>
                <a:cs typeface="黑体" panose="02010609060101010101" pitchFamily="49" charset="-122"/>
              </a:rPr>
              <a:t>1</a:t>
            </a:r>
            <a:r>
              <a:rPr lang="zh-CN" altLang="en-US" sz="1600">
                <a:latin typeface="黑体" panose="02010609060101010101" pitchFamily="49" charset="-122"/>
                <a:ea typeface="黑体" panose="02010609060101010101" pitchFamily="49" charset="-122"/>
                <a:cs typeface="黑体" panose="02010609060101010101" pitchFamily="49" charset="-122"/>
              </a:rPr>
              <a:t>、错配罚</a:t>
            </a:r>
            <a:r>
              <a:rPr lang="en-US" altLang="zh-CN" sz="1600">
                <a:latin typeface="黑体" panose="02010609060101010101" pitchFamily="49" charset="-122"/>
                <a:ea typeface="黑体" panose="02010609060101010101" pitchFamily="49" charset="-122"/>
                <a:cs typeface="黑体" panose="02010609060101010101" pitchFamily="49" charset="-122"/>
              </a:rPr>
              <a:t>1</a:t>
            </a:r>
            <a:r>
              <a:rPr lang="zh-CN" altLang="en-US" sz="1600">
                <a:latin typeface="黑体" panose="02010609060101010101" pitchFamily="49" charset="-122"/>
                <a:ea typeface="黑体" panose="02010609060101010101" pitchFamily="49" charset="-122"/>
                <a:cs typeface="黑体" panose="02010609060101010101" pitchFamily="49" charset="-122"/>
              </a:rPr>
              <a:t>分</a:t>
            </a:r>
            <a:endParaRPr lang="zh-CN" altLang="en-US" sz="1600">
              <a:latin typeface="黑体" panose="02010609060101010101" pitchFamily="49" charset="-122"/>
              <a:ea typeface="黑体" panose="02010609060101010101" pitchFamily="49" charset="-122"/>
              <a:cs typeface="黑体" panose="02010609060101010101" pitchFamily="49" charset="-122"/>
            </a:endParaRPr>
          </a:p>
          <a:p>
            <a:r>
              <a:rPr lang="en-US" altLang="zh-CN" sz="1600">
                <a:latin typeface="黑体" panose="02010609060101010101" pitchFamily="49" charset="-122"/>
                <a:ea typeface="黑体" panose="02010609060101010101" pitchFamily="49" charset="-122"/>
                <a:cs typeface="黑体" panose="02010609060101010101" pitchFamily="49" charset="-122"/>
              </a:rPr>
              <a:t>2</a:t>
            </a:r>
            <a:r>
              <a:rPr lang="zh-CN" altLang="en-US" sz="1600">
                <a:latin typeface="黑体" panose="02010609060101010101" pitchFamily="49" charset="-122"/>
                <a:ea typeface="黑体" panose="02010609060101010101" pitchFamily="49" charset="-122"/>
                <a:cs typeface="黑体" panose="02010609060101010101" pitchFamily="49" charset="-122"/>
              </a:rPr>
              <a:t>、匹配不罚分</a:t>
            </a:r>
            <a:endParaRPr lang="zh-CN" altLang="en-US" sz="1600">
              <a:latin typeface="黑体" panose="02010609060101010101" pitchFamily="49" charset="-122"/>
              <a:ea typeface="黑体" panose="02010609060101010101" pitchFamily="49" charset="-122"/>
              <a:cs typeface="黑体" panose="02010609060101010101" pitchFamily="49" charset="-122"/>
            </a:endParaRPr>
          </a:p>
          <a:p>
            <a:r>
              <a:rPr lang="en-US" altLang="zh-CN" sz="1600">
                <a:latin typeface="黑体" panose="02010609060101010101" pitchFamily="49" charset="-122"/>
                <a:ea typeface="黑体" panose="02010609060101010101" pitchFamily="49" charset="-122"/>
                <a:cs typeface="黑体" panose="02010609060101010101" pitchFamily="49" charset="-122"/>
              </a:rPr>
              <a:t>3</a:t>
            </a:r>
            <a:r>
              <a:rPr lang="zh-CN" altLang="en-US" sz="1600">
                <a:latin typeface="黑体" panose="02010609060101010101" pitchFamily="49" charset="-122"/>
                <a:ea typeface="黑体" panose="02010609060101010101" pitchFamily="49" charset="-122"/>
                <a:cs typeface="黑体" panose="02010609060101010101" pitchFamily="49" charset="-122"/>
              </a:rPr>
              <a:t>、加空位罚</a:t>
            </a:r>
            <a:r>
              <a:rPr lang="en-US" altLang="zh-CN" sz="1600">
                <a:latin typeface="黑体" panose="02010609060101010101" pitchFamily="49" charset="-122"/>
                <a:ea typeface="黑体" panose="02010609060101010101" pitchFamily="49" charset="-122"/>
                <a:cs typeface="黑体" panose="02010609060101010101" pitchFamily="49" charset="-122"/>
              </a:rPr>
              <a:t>3</a:t>
            </a:r>
            <a:r>
              <a:rPr lang="zh-CN" altLang="en-US" sz="1600">
                <a:latin typeface="黑体" panose="02010609060101010101" pitchFamily="49" charset="-122"/>
                <a:ea typeface="黑体" panose="02010609060101010101" pitchFamily="49" charset="-122"/>
                <a:cs typeface="黑体" panose="02010609060101010101" pitchFamily="49" charset="-122"/>
              </a:rPr>
              <a:t>分</a:t>
            </a:r>
            <a:endParaRPr lang="zh-CN" altLang="en-US" sz="16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8" name="Group 4"/>
          <p:cNvGraphicFramePr>
            <a:graphicFrameLocks noGrp="1"/>
          </p:cNvGraphicFramePr>
          <p:nvPr>
            <p:custDataLst>
              <p:tags r:id="rId1"/>
            </p:custDataLst>
          </p:nvPr>
        </p:nvGraphicFramePr>
        <p:xfrm>
          <a:off x="1066800" y="457200"/>
          <a:ext cx="6934200" cy="6096003"/>
        </p:xfrm>
        <a:graphic>
          <a:graphicData uri="http://schemas.openxmlformats.org/drawingml/2006/table">
            <a:tbl>
              <a:tblPr/>
              <a:tblGrid>
                <a:gridCol w="577850"/>
                <a:gridCol w="577850"/>
                <a:gridCol w="577850"/>
                <a:gridCol w="577850"/>
                <a:gridCol w="577850"/>
                <a:gridCol w="577850"/>
                <a:gridCol w="577850"/>
                <a:gridCol w="577850"/>
                <a:gridCol w="577850"/>
                <a:gridCol w="577850"/>
                <a:gridCol w="577850"/>
                <a:gridCol w="577850"/>
              </a:tblGrid>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a</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b</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77" name="Group 137"/>
          <p:cNvGraphicFramePr>
            <a:graphicFrameLocks noGrp="1"/>
          </p:cNvGraphicFramePr>
          <p:nvPr/>
        </p:nvGraphicFramePr>
        <p:xfrm>
          <a:off x="1066800" y="457200"/>
          <a:ext cx="6934200" cy="6096003"/>
        </p:xfrm>
        <a:graphic>
          <a:graphicData uri="http://schemas.openxmlformats.org/drawingml/2006/table">
            <a:tbl>
              <a:tblPr/>
              <a:tblGrid>
                <a:gridCol w="577850"/>
                <a:gridCol w="577850"/>
                <a:gridCol w="577850"/>
                <a:gridCol w="577850"/>
                <a:gridCol w="577850"/>
                <a:gridCol w="577850"/>
                <a:gridCol w="577850"/>
                <a:gridCol w="577850"/>
                <a:gridCol w="577850"/>
                <a:gridCol w="577850"/>
                <a:gridCol w="577850"/>
                <a:gridCol w="577850"/>
              </a:tblGrid>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a</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b</a:t>
                      </a:r>
                      <a:endParaRPr kumimoji="1" lang="en-US" altLang="zh-CN" sz="2800" b="1" i="1"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806" name="Line 355"/>
          <p:cNvSpPr/>
          <p:nvPr/>
        </p:nvSpPr>
        <p:spPr>
          <a:xfrm>
            <a:off x="1981200" y="1600200"/>
            <a:ext cx="304800" cy="304800"/>
          </a:xfrm>
          <a:prstGeom prst="line">
            <a:avLst/>
          </a:prstGeom>
          <a:ln w="57150" cap="flat" cmpd="sng">
            <a:solidFill>
              <a:srgbClr val="FF0000"/>
            </a:solidFill>
            <a:prstDash val="solid"/>
            <a:headEnd type="none" w="med" len="med"/>
            <a:tailEnd type="triangle" w="med" len="med"/>
          </a:ln>
        </p:spPr>
      </p:sp>
      <p:sp>
        <p:nvSpPr>
          <p:cNvPr id="28807" name="Line 356"/>
          <p:cNvSpPr/>
          <p:nvPr/>
        </p:nvSpPr>
        <p:spPr>
          <a:xfrm>
            <a:off x="2667000" y="2362200"/>
            <a:ext cx="228600" cy="228600"/>
          </a:xfrm>
          <a:prstGeom prst="line">
            <a:avLst/>
          </a:prstGeom>
          <a:ln w="9525" cap="flat" cmpd="sng">
            <a:solidFill>
              <a:schemeClr val="tx1"/>
            </a:solidFill>
            <a:prstDash val="solid"/>
            <a:headEnd type="none" w="med" len="med"/>
            <a:tailEnd type="triangle" w="med" len="med"/>
          </a:ln>
        </p:spPr>
      </p:sp>
      <p:sp>
        <p:nvSpPr>
          <p:cNvPr id="28808" name="Line 359"/>
          <p:cNvSpPr/>
          <p:nvPr/>
        </p:nvSpPr>
        <p:spPr>
          <a:xfrm>
            <a:off x="7239000" y="6096000"/>
            <a:ext cx="304800" cy="0"/>
          </a:xfrm>
          <a:prstGeom prst="line">
            <a:avLst/>
          </a:prstGeom>
          <a:ln w="9525" cap="flat" cmpd="sng">
            <a:solidFill>
              <a:schemeClr val="tx1"/>
            </a:solidFill>
            <a:prstDash val="solid"/>
            <a:headEnd type="none" w="med" len="med"/>
            <a:tailEnd type="triangle" w="med" len="med"/>
          </a:ln>
        </p:spPr>
      </p:sp>
      <p:sp>
        <p:nvSpPr>
          <p:cNvPr id="28809" name="Line 360"/>
          <p:cNvSpPr/>
          <p:nvPr/>
        </p:nvSpPr>
        <p:spPr>
          <a:xfrm>
            <a:off x="6629400" y="6096000"/>
            <a:ext cx="304800" cy="0"/>
          </a:xfrm>
          <a:prstGeom prst="line">
            <a:avLst/>
          </a:prstGeom>
          <a:ln w="9525" cap="flat" cmpd="sng">
            <a:solidFill>
              <a:schemeClr val="tx1"/>
            </a:solidFill>
            <a:prstDash val="solid"/>
            <a:headEnd type="none" w="med" len="med"/>
            <a:tailEnd type="triangle" w="med" len="med"/>
          </a:ln>
        </p:spPr>
      </p:sp>
      <p:sp>
        <p:nvSpPr>
          <p:cNvPr id="28810" name="Line 361"/>
          <p:cNvSpPr/>
          <p:nvPr/>
        </p:nvSpPr>
        <p:spPr>
          <a:xfrm>
            <a:off x="6096000" y="5715000"/>
            <a:ext cx="304800" cy="304800"/>
          </a:xfrm>
          <a:prstGeom prst="line">
            <a:avLst/>
          </a:prstGeom>
          <a:ln w="9525" cap="flat" cmpd="sng">
            <a:solidFill>
              <a:schemeClr val="tx1"/>
            </a:solidFill>
            <a:prstDash val="solid"/>
            <a:headEnd type="none" w="med" len="med"/>
            <a:tailEnd type="triangle" w="med" len="med"/>
          </a:ln>
        </p:spPr>
      </p:sp>
      <p:sp>
        <p:nvSpPr>
          <p:cNvPr id="28811" name="Line 373"/>
          <p:cNvSpPr/>
          <p:nvPr/>
        </p:nvSpPr>
        <p:spPr>
          <a:xfrm>
            <a:off x="4343400" y="4114800"/>
            <a:ext cx="228600" cy="0"/>
          </a:xfrm>
          <a:prstGeom prst="line">
            <a:avLst/>
          </a:prstGeom>
          <a:ln w="9525" cap="flat" cmpd="sng">
            <a:solidFill>
              <a:schemeClr val="tx1"/>
            </a:solidFill>
            <a:prstDash val="solid"/>
            <a:headEnd type="none" w="med" len="med"/>
            <a:tailEnd type="triangle" w="med" len="med"/>
          </a:ln>
        </p:spPr>
      </p:sp>
      <p:sp>
        <p:nvSpPr>
          <p:cNvPr id="28812" name="Line 378"/>
          <p:cNvSpPr/>
          <p:nvPr/>
        </p:nvSpPr>
        <p:spPr>
          <a:xfrm>
            <a:off x="6629400" y="5486400"/>
            <a:ext cx="304800" cy="0"/>
          </a:xfrm>
          <a:prstGeom prst="line">
            <a:avLst/>
          </a:prstGeom>
          <a:ln w="9525" cap="flat" cmpd="sng">
            <a:solidFill>
              <a:schemeClr val="tx1"/>
            </a:solidFill>
            <a:prstDash val="solid"/>
            <a:headEnd type="none" w="med" len="med"/>
            <a:tailEnd type="triangle" w="med" len="med"/>
          </a:ln>
        </p:spPr>
      </p:sp>
      <p:sp>
        <p:nvSpPr>
          <p:cNvPr id="28813" name="Line 380"/>
          <p:cNvSpPr/>
          <p:nvPr/>
        </p:nvSpPr>
        <p:spPr>
          <a:xfrm>
            <a:off x="6096000" y="5486400"/>
            <a:ext cx="228600" cy="0"/>
          </a:xfrm>
          <a:prstGeom prst="line">
            <a:avLst/>
          </a:prstGeom>
          <a:ln w="9525" cap="flat" cmpd="sng">
            <a:solidFill>
              <a:schemeClr val="tx1"/>
            </a:solidFill>
            <a:prstDash val="solid"/>
            <a:headEnd type="none" w="med" len="med"/>
            <a:tailEnd type="triangle" w="med" len="med"/>
          </a:ln>
        </p:spPr>
      </p:sp>
      <p:sp>
        <p:nvSpPr>
          <p:cNvPr id="28814" name="Line 382"/>
          <p:cNvSpPr/>
          <p:nvPr/>
        </p:nvSpPr>
        <p:spPr>
          <a:xfrm>
            <a:off x="4343400" y="4343400"/>
            <a:ext cx="304800" cy="304800"/>
          </a:xfrm>
          <a:prstGeom prst="line">
            <a:avLst/>
          </a:prstGeom>
          <a:ln w="57150" cap="flat" cmpd="sng">
            <a:solidFill>
              <a:srgbClr val="FF0000"/>
            </a:solidFill>
            <a:prstDash val="solid"/>
            <a:headEnd type="none" w="med" len="med"/>
            <a:tailEnd type="triangle" w="med" len="med"/>
          </a:ln>
        </p:spPr>
      </p:sp>
      <p:sp>
        <p:nvSpPr>
          <p:cNvPr id="28815" name="Line 383"/>
          <p:cNvSpPr/>
          <p:nvPr/>
        </p:nvSpPr>
        <p:spPr>
          <a:xfrm>
            <a:off x="2590800" y="2286000"/>
            <a:ext cx="304800" cy="304800"/>
          </a:xfrm>
          <a:prstGeom prst="line">
            <a:avLst/>
          </a:prstGeom>
          <a:ln w="57150" cap="flat" cmpd="sng">
            <a:solidFill>
              <a:srgbClr val="FF0000"/>
            </a:solidFill>
            <a:prstDash val="solid"/>
            <a:headEnd type="none" w="med" len="med"/>
            <a:tailEnd type="triangle" w="med" len="med"/>
          </a:ln>
        </p:spPr>
      </p:sp>
      <p:sp>
        <p:nvSpPr>
          <p:cNvPr id="28816" name="Line 384"/>
          <p:cNvSpPr/>
          <p:nvPr/>
        </p:nvSpPr>
        <p:spPr>
          <a:xfrm>
            <a:off x="3200400" y="2971800"/>
            <a:ext cx="304800" cy="304800"/>
          </a:xfrm>
          <a:prstGeom prst="line">
            <a:avLst/>
          </a:prstGeom>
          <a:ln w="57150" cap="flat" cmpd="sng">
            <a:solidFill>
              <a:srgbClr val="FF0000"/>
            </a:solidFill>
            <a:prstDash val="solid"/>
            <a:headEnd type="none" w="med" len="med"/>
            <a:tailEnd type="triangle" w="med" len="med"/>
          </a:ln>
        </p:spPr>
      </p:sp>
      <p:sp>
        <p:nvSpPr>
          <p:cNvPr id="28817" name="Line 385"/>
          <p:cNvSpPr/>
          <p:nvPr/>
        </p:nvSpPr>
        <p:spPr>
          <a:xfrm>
            <a:off x="3810000" y="3657600"/>
            <a:ext cx="304800" cy="304800"/>
          </a:xfrm>
          <a:prstGeom prst="line">
            <a:avLst/>
          </a:prstGeom>
          <a:ln w="57150" cap="flat" cmpd="sng">
            <a:solidFill>
              <a:srgbClr val="FF0000"/>
            </a:solidFill>
            <a:prstDash val="solid"/>
            <a:headEnd type="none" w="med" len="med"/>
            <a:tailEnd type="triangle" w="med" len="med"/>
          </a:ln>
        </p:spPr>
      </p:sp>
      <p:sp>
        <p:nvSpPr>
          <p:cNvPr id="28818" name="Line 386"/>
          <p:cNvSpPr/>
          <p:nvPr/>
        </p:nvSpPr>
        <p:spPr>
          <a:xfrm>
            <a:off x="5486400" y="5029200"/>
            <a:ext cx="304800" cy="304800"/>
          </a:xfrm>
          <a:prstGeom prst="line">
            <a:avLst/>
          </a:prstGeom>
          <a:ln w="57150" cap="flat" cmpd="sng">
            <a:solidFill>
              <a:srgbClr val="FF0000"/>
            </a:solidFill>
            <a:prstDash val="solid"/>
            <a:headEnd type="none" w="med" len="med"/>
            <a:tailEnd type="triangle" w="med" len="med"/>
          </a:ln>
        </p:spPr>
      </p:sp>
      <p:sp>
        <p:nvSpPr>
          <p:cNvPr id="28819" name="Line 387"/>
          <p:cNvSpPr/>
          <p:nvPr/>
        </p:nvSpPr>
        <p:spPr>
          <a:xfrm>
            <a:off x="6629400" y="5638800"/>
            <a:ext cx="304800" cy="304800"/>
          </a:xfrm>
          <a:prstGeom prst="line">
            <a:avLst/>
          </a:prstGeom>
          <a:ln w="57150" cap="flat" cmpd="sng">
            <a:solidFill>
              <a:srgbClr val="FF0000"/>
            </a:solidFill>
            <a:prstDash val="solid"/>
            <a:headEnd type="none" w="med" len="med"/>
            <a:tailEnd type="triangle" w="med" len="med"/>
          </a:ln>
        </p:spPr>
      </p:sp>
      <p:sp>
        <p:nvSpPr>
          <p:cNvPr id="28820" name="Line 388"/>
          <p:cNvSpPr/>
          <p:nvPr/>
        </p:nvSpPr>
        <p:spPr>
          <a:xfrm>
            <a:off x="6096000" y="5715000"/>
            <a:ext cx="304800" cy="304800"/>
          </a:xfrm>
          <a:prstGeom prst="line">
            <a:avLst/>
          </a:prstGeom>
          <a:ln w="57150" cap="flat" cmpd="sng">
            <a:solidFill>
              <a:srgbClr val="FF0000"/>
            </a:solidFill>
            <a:prstDash val="solid"/>
            <a:headEnd type="none" w="med" len="med"/>
            <a:tailEnd type="triangle" w="med" len="med"/>
          </a:ln>
        </p:spPr>
      </p:sp>
      <p:sp>
        <p:nvSpPr>
          <p:cNvPr id="28821" name="Line 389"/>
          <p:cNvSpPr/>
          <p:nvPr/>
        </p:nvSpPr>
        <p:spPr>
          <a:xfrm>
            <a:off x="4953000" y="4419600"/>
            <a:ext cx="304800" cy="304800"/>
          </a:xfrm>
          <a:prstGeom prst="line">
            <a:avLst/>
          </a:prstGeom>
          <a:ln w="57150" cap="flat" cmpd="sng">
            <a:solidFill>
              <a:srgbClr val="FF0000"/>
            </a:solidFill>
            <a:prstDash val="solid"/>
            <a:headEnd type="none" w="med" len="med"/>
            <a:tailEnd type="triangle" w="med" len="med"/>
          </a:ln>
        </p:spPr>
      </p:sp>
      <p:sp>
        <p:nvSpPr>
          <p:cNvPr id="28822" name="Line 390"/>
          <p:cNvSpPr/>
          <p:nvPr/>
        </p:nvSpPr>
        <p:spPr>
          <a:xfrm>
            <a:off x="4800600" y="4876800"/>
            <a:ext cx="381000" cy="0"/>
          </a:xfrm>
          <a:prstGeom prst="line">
            <a:avLst/>
          </a:prstGeom>
          <a:ln w="57150" cap="flat" cmpd="sng">
            <a:solidFill>
              <a:srgbClr val="FF0000"/>
            </a:solidFill>
            <a:prstDash val="solid"/>
            <a:headEnd type="none" w="med" len="med"/>
            <a:tailEnd type="triangle" w="med" len="med"/>
          </a:ln>
        </p:spPr>
      </p:sp>
      <p:sp>
        <p:nvSpPr>
          <p:cNvPr id="28823" name="Line 391"/>
          <p:cNvSpPr/>
          <p:nvPr/>
        </p:nvSpPr>
        <p:spPr>
          <a:xfrm>
            <a:off x="4267200" y="4114800"/>
            <a:ext cx="381000" cy="0"/>
          </a:xfrm>
          <a:prstGeom prst="line">
            <a:avLst/>
          </a:prstGeom>
          <a:ln w="57150" cap="flat" cmpd="sng">
            <a:solidFill>
              <a:srgbClr val="FF0000"/>
            </a:solidFill>
            <a:prstDash val="solid"/>
            <a:headEnd type="none" w="med" len="med"/>
            <a:tailEnd type="triangle" w="med" len="med"/>
          </a:ln>
        </p:spPr>
      </p:sp>
      <p:sp>
        <p:nvSpPr>
          <p:cNvPr id="28824" name="Line 392"/>
          <p:cNvSpPr/>
          <p:nvPr/>
        </p:nvSpPr>
        <p:spPr>
          <a:xfrm>
            <a:off x="7239000" y="5715000"/>
            <a:ext cx="304800" cy="304800"/>
          </a:xfrm>
          <a:prstGeom prst="line">
            <a:avLst/>
          </a:prstGeom>
          <a:ln w="57150" cap="flat" cmpd="sng">
            <a:solidFill>
              <a:srgbClr val="FF0000"/>
            </a:solidFill>
            <a:prstDash val="solid"/>
            <a:headEnd type="none" w="med" len="med"/>
            <a:tailEnd type="triangle" w="med" len="med"/>
          </a:ln>
        </p:spPr>
      </p:sp>
      <p:sp>
        <p:nvSpPr>
          <p:cNvPr id="28825" name="Line 393"/>
          <p:cNvSpPr/>
          <p:nvPr/>
        </p:nvSpPr>
        <p:spPr>
          <a:xfrm>
            <a:off x="6553200" y="5486400"/>
            <a:ext cx="381000" cy="0"/>
          </a:xfrm>
          <a:prstGeom prst="line">
            <a:avLst/>
          </a:prstGeom>
          <a:ln w="57150" cap="flat" cmpd="sng">
            <a:solidFill>
              <a:srgbClr val="FF0000"/>
            </a:solidFill>
            <a:prstDash val="solid"/>
            <a:headEnd type="none" w="med" len="med"/>
            <a:tailEnd type="triangle" w="med" len="med"/>
          </a:ln>
        </p:spPr>
      </p:sp>
      <p:sp>
        <p:nvSpPr>
          <p:cNvPr id="28826" name="Line 394"/>
          <p:cNvSpPr/>
          <p:nvPr/>
        </p:nvSpPr>
        <p:spPr>
          <a:xfrm>
            <a:off x="6019800" y="5486400"/>
            <a:ext cx="381000" cy="0"/>
          </a:xfrm>
          <a:prstGeom prst="line">
            <a:avLst/>
          </a:prstGeom>
          <a:ln w="57150" cap="flat" cmpd="sng">
            <a:solidFill>
              <a:srgbClr val="FF0000"/>
            </a:solidFill>
            <a:prstDash val="solid"/>
            <a:headEnd type="none" w="med" len="med"/>
            <a:tailEnd type="triangle" w="med" len="med"/>
          </a:ln>
        </p:spPr>
      </p:sp>
      <p:sp>
        <p:nvSpPr>
          <p:cNvPr id="28827" name="Line 395"/>
          <p:cNvSpPr/>
          <p:nvPr/>
        </p:nvSpPr>
        <p:spPr>
          <a:xfrm>
            <a:off x="7162800" y="6096000"/>
            <a:ext cx="381000" cy="0"/>
          </a:xfrm>
          <a:prstGeom prst="line">
            <a:avLst/>
          </a:prstGeom>
          <a:ln w="57150" cap="flat" cmpd="sng">
            <a:solidFill>
              <a:srgbClr val="FF0000"/>
            </a:solidFill>
            <a:prstDash val="solid"/>
            <a:headEnd type="none" w="med" len="med"/>
            <a:tailEnd type="triangle" w="med" len="med"/>
          </a:ln>
        </p:spPr>
      </p:sp>
      <p:sp>
        <p:nvSpPr>
          <p:cNvPr id="28828" name="Line 396"/>
          <p:cNvSpPr/>
          <p:nvPr/>
        </p:nvSpPr>
        <p:spPr>
          <a:xfrm>
            <a:off x="6553200" y="6096000"/>
            <a:ext cx="381000" cy="0"/>
          </a:xfrm>
          <a:prstGeom prst="line">
            <a:avLst/>
          </a:prstGeom>
          <a:ln w="57150" cap="flat" cmpd="sng">
            <a:solidFill>
              <a:srgbClr val="FF0000"/>
            </a:solidFill>
            <a:prstDash val="solid"/>
            <a:headEnd type="none" w="med" len="med"/>
            <a:tailEnd type="triangle" w="med" len="me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762000" y="228600"/>
            <a:ext cx="7772400" cy="1143000"/>
          </a:xfrm>
        </p:spPr>
        <p:txBody>
          <a:bodyPr vert="horz" wrap="square" lIns="91440" tIns="45720" rIns="91440" bIns="45720" anchor="ctr" anchorCtr="0"/>
          <a:lstStyle/>
          <a:p>
            <a:pPr eaLnBrk="1" hangingPunct="1"/>
            <a:r>
              <a:rPr lang="en-US" altLang="zh-CN" sz="3200" dirty="0"/>
              <a:t>Promoter sequences</a:t>
            </a:r>
            <a:br>
              <a:rPr lang="en-US" altLang="zh-CN" sz="1600" dirty="0"/>
            </a:br>
            <a:r>
              <a:rPr lang="en-US" altLang="zh-CN" sz="1600" dirty="0"/>
              <a:t> </a:t>
            </a:r>
            <a:r>
              <a:rPr lang="en-US" altLang="zh-CN" sz="1800" dirty="0"/>
              <a:t>Base content as a function of cDNA position, relative to the start of transcription sites, and averaged over all cDNAs with a 10-bp sliding window</a:t>
            </a:r>
            <a:endParaRPr lang="en-US" altLang="zh-CN" sz="1800" dirty="0"/>
          </a:p>
        </p:txBody>
      </p:sp>
      <p:graphicFrame>
        <p:nvGraphicFramePr>
          <p:cNvPr id="5123" name="Object 4"/>
          <p:cNvGraphicFramePr>
            <a:graphicFrameLocks noChangeAspect="1"/>
          </p:cNvGraphicFramePr>
          <p:nvPr/>
        </p:nvGraphicFramePr>
        <p:xfrm>
          <a:off x="685800" y="1468438"/>
          <a:ext cx="7848600" cy="5389562"/>
        </p:xfrm>
        <a:graphic>
          <a:graphicData uri="http://schemas.openxmlformats.org/presentationml/2006/ole">
            <mc:AlternateContent xmlns:mc="http://schemas.openxmlformats.org/markup-compatibility/2006">
              <mc:Choice xmlns:v="urn:schemas-microsoft-com:vml" Requires="v">
                <p:oleObj spid="_x0000_s3080" name="" r:id="rId1" imgW="8997315" imgH="6186170" progId="Excel.Chart.8">
                  <p:embed/>
                </p:oleObj>
              </mc:Choice>
              <mc:Fallback>
                <p:oleObj name="" r:id="rId1" imgW="8997315" imgH="6186170" progId="Excel.Chart.8">
                  <p:embed/>
                  <p:pic>
                    <p:nvPicPr>
                      <p:cNvPr id="0" name="图片 3076"/>
                      <p:cNvPicPr/>
                      <p:nvPr/>
                    </p:nvPicPr>
                    <p:blipFill>
                      <a:blip r:embed="rId2"/>
                      <a:stretch>
                        <a:fillRect/>
                      </a:stretch>
                    </p:blipFill>
                    <p:spPr>
                      <a:xfrm>
                        <a:off x="685800" y="1468438"/>
                        <a:ext cx="7848600" cy="5389562"/>
                      </a:xfrm>
                      <a:prstGeom prst="rect">
                        <a:avLst/>
                      </a:prstGeom>
                      <a:noFill/>
                      <a:ln w="38100">
                        <a:noFill/>
                        <a:miter/>
                      </a:ln>
                    </p:spPr>
                  </p:pic>
                </p:oleObj>
              </mc:Fallback>
            </mc:AlternateContent>
          </a:graphicData>
        </a:graphic>
      </p:graphicFrame>
      <p:sp>
        <p:nvSpPr>
          <p:cNvPr id="5124" name="Text Box 5"/>
          <p:cNvSpPr txBox="1"/>
          <p:nvPr/>
        </p:nvSpPr>
        <p:spPr>
          <a:xfrm>
            <a:off x="990600" y="1828800"/>
            <a:ext cx="741363" cy="457200"/>
          </a:xfrm>
          <a:prstGeom prst="rect">
            <a:avLst/>
          </a:prstGeom>
          <a:noFill/>
          <a:ln w="9525">
            <a:noFill/>
          </a:ln>
        </p:spPr>
        <p:txBody>
          <a:bodyPr wrap="none">
            <a:spAutoFit/>
          </a:bodyPr>
          <a:lstStyle/>
          <a:p>
            <a:r>
              <a:rPr lang="en-US" altLang="zh-CN" sz="2400" dirty="0">
                <a:solidFill>
                  <a:schemeClr val="bg1"/>
                </a:solidFill>
                <a:latin typeface="Times New Roman" panose="02020603050405020304" pitchFamily="18" charset="0"/>
              </a:rPr>
              <a:t>Rice</a:t>
            </a:r>
            <a:endParaRPr lang="en-US" altLang="zh-CN" sz="2400" dirty="0">
              <a:solidFill>
                <a:schemeClr val="bg1"/>
              </a:solidFill>
              <a:latin typeface="Times New Roman" panose="02020603050405020304" pitchFamily="18" charset="0"/>
            </a:endParaRPr>
          </a:p>
        </p:txBody>
      </p:sp>
      <p:sp>
        <p:nvSpPr>
          <p:cNvPr id="5125" name="Text Box 6"/>
          <p:cNvSpPr txBox="1"/>
          <p:nvPr/>
        </p:nvSpPr>
        <p:spPr>
          <a:xfrm>
            <a:off x="6096000" y="5562600"/>
            <a:ext cx="622300" cy="396875"/>
          </a:xfrm>
          <a:prstGeom prst="rect">
            <a:avLst/>
          </a:prstGeom>
          <a:noFill/>
          <a:ln w="9525">
            <a:noFill/>
          </a:ln>
        </p:spPr>
        <p:txBody>
          <a:bodyPr wrap="none">
            <a:spAutoFit/>
          </a:bodyPr>
          <a:lstStyle/>
          <a:p>
            <a:r>
              <a:rPr lang="en-US" altLang="zh-CN" dirty="0">
                <a:solidFill>
                  <a:schemeClr val="bg1"/>
                </a:solidFill>
                <a:latin typeface="Times New Roman" panose="02020603050405020304" pitchFamily="18" charset="0"/>
              </a:rPr>
              <a:t>TSS</a:t>
            </a:r>
            <a:endParaRPr lang="en-US" altLang="zh-CN" dirty="0">
              <a:solidFill>
                <a:schemeClr val="bg1"/>
              </a:solidFill>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vert="horz" wrap="square" lIns="91440" tIns="45720" rIns="91440" bIns="45720" anchor="ctr" anchorCtr="0"/>
          <a:lstStyle/>
          <a:p>
            <a:pPr eaLnBrk="1" hangingPunct="1"/>
            <a:r>
              <a:rPr lang="en-US" altLang="zh-CN" dirty="0"/>
              <a:t>Six optimal alignments</a:t>
            </a:r>
            <a:endParaRPr lang="en-US" altLang="zh-CN" dirty="0"/>
          </a:p>
        </p:txBody>
      </p:sp>
      <p:sp>
        <p:nvSpPr>
          <p:cNvPr id="29699" name="Rectangle 3"/>
          <p:cNvSpPr>
            <a:spLocks noGrp="1"/>
          </p:cNvSpPr>
          <p:nvPr>
            <p:ph idx="1"/>
          </p:nvPr>
        </p:nvSpPr>
        <p:spPr>
          <a:xfrm>
            <a:off x="609600" y="2209800"/>
            <a:ext cx="8534400" cy="4114800"/>
          </a:xfrm>
        </p:spPr>
        <p:txBody>
          <a:bodyPr vert="horz" wrap="square" lIns="91440" tIns="45720" rIns="91440" bIns="45720" anchor="t" anchorCtr="0"/>
          <a:lstStyle/>
          <a:p>
            <a:pPr eaLnBrk="1" hangingPunct="1">
              <a:buNone/>
            </a:pPr>
            <a:r>
              <a:rPr lang="en-US" altLang="zh-CN" sz="2800" dirty="0"/>
              <a:t>CTATAATCCC    CTATAATCCC      CTATAATCCC</a:t>
            </a:r>
            <a:endParaRPr lang="en-US" altLang="zh-CN" sz="2800" dirty="0"/>
          </a:p>
          <a:p>
            <a:pPr eaLnBrk="1" hangingPunct="1">
              <a:buNone/>
            </a:pPr>
            <a:r>
              <a:rPr lang="en-US" altLang="zh-CN" sz="2800" dirty="0"/>
              <a:t>CTGTA</a:t>
            </a:r>
            <a:r>
              <a:rPr lang="en-US" altLang="zh-CN" sz="2800" dirty="0">
                <a:cs typeface="Times New Roman" panose="02020603050405020304" pitchFamily="18" charset="0"/>
              </a:rPr>
              <a:t>–</a:t>
            </a:r>
            <a:r>
              <a:rPr lang="en-US" altLang="zh-CN" sz="2800" dirty="0"/>
              <a:t>TC </a:t>
            </a:r>
            <a:r>
              <a:rPr lang="en-US" altLang="zh-CN" sz="2800" dirty="0">
                <a:cs typeface="Times New Roman" panose="02020603050405020304" pitchFamily="18" charset="0"/>
              </a:rPr>
              <a:t>–</a:t>
            </a:r>
            <a:r>
              <a:rPr lang="en-US" altLang="zh-CN" sz="2800" dirty="0"/>
              <a:t> </a:t>
            </a:r>
            <a:r>
              <a:rPr lang="en-US" altLang="zh-CN" sz="2800" dirty="0">
                <a:cs typeface="Times New Roman" panose="02020603050405020304" pitchFamily="18" charset="0"/>
              </a:rPr>
              <a:t>–    CTGTA –T–C –       CTGTA–T– –C</a:t>
            </a:r>
            <a:endParaRPr lang="en-US" altLang="zh-CN" sz="2800" dirty="0"/>
          </a:p>
          <a:p>
            <a:pPr eaLnBrk="1" hangingPunct="1">
              <a:buNone/>
            </a:pPr>
            <a:endParaRPr lang="en-US" altLang="zh-CN" sz="2800" dirty="0"/>
          </a:p>
          <a:p>
            <a:pPr eaLnBrk="1" hangingPunct="1">
              <a:buNone/>
            </a:pPr>
            <a:r>
              <a:rPr lang="en-US" altLang="zh-CN" sz="2800" dirty="0"/>
              <a:t>CTATAATCCC    CTATAATCCC     CTATAATCCC</a:t>
            </a:r>
            <a:endParaRPr lang="en-US" altLang="zh-CN" sz="2800" dirty="0"/>
          </a:p>
          <a:p>
            <a:pPr eaLnBrk="1" hangingPunct="1">
              <a:buNone/>
            </a:pPr>
            <a:r>
              <a:rPr lang="en-US" altLang="zh-CN" sz="2800" dirty="0">
                <a:cs typeface="Times New Roman" panose="02020603050405020304" pitchFamily="18" charset="0"/>
              </a:rPr>
              <a:t>CTGT–ATC– –     CTGT –AT –C –    CTGT –AT – –C</a:t>
            </a:r>
            <a:endParaRPr lang="en-US" altLang="zh-CN" sz="2800" dirty="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vert="horz" wrap="square" lIns="91440" tIns="45720" rIns="91440" bIns="45720" anchor="ctr" anchorCtr="0"/>
          <a:lstStyle/>
          <a:p>
            <a:pPr eaLnBrk="1" hangingPunct="1"/>
            <a:endParaRPr lang="zh-CN" altLang="zh-CN" dirty="0"/>
          </a:p>
        </p:txBody>
      </p:sp>
      <p:sp>
        <p:nvSpPr>
          <p:cNvPr id="30723" name="Rectangle 3"/>
          <p:cNvSpPr>
            <a:spLocks noGrp="1"/>
          </p:cNvSpPr>
          <p:nvPr>
            <p:ph idx="1"/>
          </p:nvPr>
        </p:nvSpPr>
        <p:spPr>
          <a:xfrm>
            <a:off x="228600" y="4114800"/>
            <a:ext cx="1524000" cy="2438400"/>
          </a:xfrm>
          <a:ln>
            <a:solidFill>
              <a:srgbClr val="008000">
                <a:alpha val="100000"/>
              </a:srgbClr>
            </a:solidFill>
            <a:miter lim="800000"/>
          </a:ln>
        </p:spPr>
        <p:txBody>
          <a:bodyPr vert="horz" wrap="square" lIns="91440" tIns="45720" rIns="91440" bIns="45720" anchor="t" anchorCtr="0"/>
          <a:lstStyle/>
          <a:p>
            <a:pPr eaLnBrk="1" hangingPunct="1"/>
            <a:r>
              <a:rPr lang="en-US" altLang="zh-CN" sz="1800" dirty="0"/>
              <a:t>+5 for a match, -2 for a mismatch and –6 for each insertion or deletion</a:t>
            </a:r>
            <a:endParaRPr lang="en-US" altLang="zh-CN" sz="1800" dirty="0"/>
          </a:p>
        </p:txBody>
      </p:sp>
      <p:graphicFrame>
        <p:nvGraphicFramePr>
          <p:cNvPr id="30724" name="Object 4"/>
          <p:cNvGraphicFramePr>
            <a:graphicFrameLocks noChangeAspect="1"/>
          </p:cNvGraphicFramePr>
          <p:nvPr/>
        </p:nvGraphicFramePr>
        <p:xfrm>
          <a:off x="2133600" y="0"/>
          <a:ext cx="6521450" cy="6858000"/>
        </p:xfrm>
        <a:graphic>
          <a:graphicData uri="http://schemas.openxmlformats.org/presentationml/2006/ole">
            <mc:AlternateContent xmlns:mc="http://schemas.openxmlformats.org/markup-compatibility/2006">
              <mc:Choice xmlns:v="urn:schemas-microsoft-com:vml" Requires="v">
                <p:oleObj spid="_x0000_s9218" name="" r:id="rId1" imgW="5181600" imgH="5448300" progId="Paint.Picture">
                  <p:embed/>
                </p:oleObj>
              </mc:Choice>
              <mc:Fallback>
                <p:oleObj name="" r:id="rId1" imgW="5181600" imgH="5448300" progId="Paint.Picture">
                  <p:embed/>
                  <p:pic>
                    <p:nvPicPr>
                      <p:cNvPr id="0" name="图片 3085"/>
                      <p:cNvPicPr/>
                      <p:nvPr/>
                    </p:nvPicPr>
                    <p:blipFill>
                      <a:blip r:embed="rId2"/>
                      <a:stretch>
                        <a:fillRect/>
                      </a:stretch>
                    </p:blipFill>
                    <p:spPr>
                      <a:xfrm>
                        <a:off x="2133600" y="0"/>
                        <a:ext cx="6521450" cy="6858000"/>
                      </a:xfrm>
                      <a:prstGeom prst="rect">
                        <a:avLst/>
                      </a:prstGeom>
                      <a:noFill/>
                      <a:ln w="9525" cap="flat" cmpd="sng">
                        <a:solidFill>
                          <a:srgbClr val="339966"/>
                        </a:solidFill>
                        <a:prstDash val="solid"/>
                        <a:miter/>
                        <a:headEnd type="none" w="med" len="med"/>
                        <a:tailEnd type="none" w="med" len="med"/>
                      </a:ln>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a:xfrm>
            <a:off x="685800" y="609600"/>
            <a:ext cx="7772400" cy="5486400"/>
          </a:xfrm>
        </p:spPr>
        <p:txBody>
          <a:bodyPr vert="horz" wrap="square" lIns="91440" tIns="45720" rIns="91440" bIns="45720" anchor="t" anchorCtr="0"/>
          <a:lstStyle/>
          <a:p>
            <a:pPr eaLnBrk="1" hangingPunct="1">
              <a:lnSpc>
                <a:spcPct val="90000"/>
              </a:lnSpc>
            </a:pPr>
            <a:r>
              <a:rPr lang="en-US" altLang="zh-CN" b="1" dirty="0">
                <a:ea typeface="仿宋_GB2312" charset="-122"/>
              </a:rPr>
              <a:t>Smith-Waterman algorithm</a:t>
            </a:r>
            <a:r>
              <a:rPr lang="en-US" altLang="zh-CN" dirty="0"/>
              <a:t> </a:t>
            </a:r>
            <a:endParaRPr lang="en-US" altLang="zh-CN" dirty="0"/>
          </a:p>
          <a:p>
            <a:pPr eaLnBrk="1" hangingPunct="1">
              <a:lnSpc>
                <a:spcPct val="90000"/>
              </a:lnSpc>
            </a:pPr>
            <a:endParaRPr lang="en-US" altLang="zh-CN" dirty="0"/>
          </a:p>
          <a:p>
            <a:pPr lvl="1" eaLnBrk="1" hangingPunct="1">
              <a:lnSpc>
                <a:spcPct val="90000"/>
              </a:lnSpc>
            </a:pPr>
            <a:r>
              <a:rPr lang="en-US" altLang="zh-CN" dirty="0">
                <a:ea typeface="仿宋_GB2312" charset="-122"/>
              </a:rPr>
              <a:t>Because distantly-related proteins may share only isolated regions of similarity, searches for local similarity may sometimes be more appropriate than global searches.</a:t>
            </a:r>
            <a:endParaRPr lang="en-US" altLang="zh-CN" dirty="0">
              <a:ea typeface="仿宋_GB2312" charset="-122"/>
            </a:endParaRPr>
          </a:p>
          <a:p>
            <a:pPr lvl="1" eaLnBrk="1" hangingPunct="1">
              <a:lnSpc>
                <a:spcPct val="90000"/>
              </a:lnSpc>
            </a:pPr>
            <a:r>
              <a:rPr lang="en-US" altLang="zh-CN" dirty="0"/>
              <a:t>Smith and Waterman described an algorithm to find a pair of segments, one from each of two long sequences, such that there is no other pair of segments with greater similarity. </a:t>
            </a:r>
            <a:endParaRPr lang="en-US" altLang="zh-CN" dirty="0"/>
          </a:p>
          <a:p>
            <a:pPr lvl="1" eaLnBrk="1" hangingPunct="1">
              <a:lnSpc>
                <a:spcPct val="90000"/>
              </a:lnSpc>
            </a:pPr>
            <a:r>
              <a:rPr lang="en-US" altLang="zh-CN" dirty="0"/>
              <a:t>Concepts similar to those in the Needleman-Wunsch algorithm. </a:t>
            </a:r>
            <a:endParaRPr lang="en-US" altLang="zh-C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p:nvPr/>
        </p:nvSpPr>
        <p:spPr>
          <a:xfrm>
            <a:off x="3386138" y="2933700"/>
            <a:ext cx="9144000" cy="0"/>
          </a:xfrm>
          <a:prstGeom prst="rect">
            <a:avLst/>
          </a:prstGeom>
          <a:noFill/>
          <a:ln w="9525">
            <a:noFill/>
          </a:ln>
        </p:spPr>
        <p:txBody>
          <a:bodyPr>
            <a:spAutoFit/>
          </a:bodyPr>
          <a:lstStyle/>
          <a:p>
            <a:endParaRPr lang="zh-CN" altLang="en-US" dirty="0">
              <a:latin typeface="Times New Roman" panose="02020603050405020304" pitchFamily="18" charset="0"/>
            </a:endParaRPr>
          </a:p>
        </p:txBody>
      </p:sp>
      <p:graphicFrame>
        <p:nvGraphicFramePr>
          <p:cNvPr id="32771" name="Object 2"/>
          <p:cNvGraphicFramePr>
            <a:graphicFrameLocks noChangeAspect="1"/>
          </p:cNvGraphicFramePr>
          <p:nvPr/>
        </p:nvGraphicFramePr>
        <p:xfrm>
          <a:off x="1752600" y="2743200"/>
          <a:ext cx="5453063" cy="2278063"/>
        </p:xfrm>
        <a:graphic>
          <a:graphicData uri="http://schemas.openxmlformats.org/presentationml/2006/ole">
            <mc:AlternateContent xmlns:mc="http://schemas.openxmlformats.org/markup-compatibility/2006">
              <mc:Choice xmlns:v="urn:schemas-microsoft-com:vml" Requires="v">
                <p:oleObj spid="_x0000_s10242" name="" r:id="rId1" imgW="2374900" imgH="990600" progId="Equation.3">
                  <p:embed/>
                </p:oleObj>
              </mc:Choice>
              <mc:Fallback>
                <p:oleObj name="" r:id="rId1" imgW="2374900" imgH="990600" progId="Equation.3">
                  <p:embed/>
                  <p:pic>
                    <p:nvPicPr>
                      <p:cNvPr id="0" name="图片 3086"/>
                      <p:cNvPicPr/>
                      <p:nvPr/>
                    </p:nvPicPr>
                    <p:blipFill>
                      <a:blip r:embed="rId2"/>
                      <a:stretch>
                        <a:fillRect/>
                      </a:stretch>
                    </p:blipFill>
                    <p:spPr>
                      <a:xfrm>
                        <a:off x="1752600" y="2743200"/>
                        <a:ext cx="5453063" cy="2278063"/>
                      </a:xfrm>
                      <a:prstGeom prst="rect">
                        <a:avLst/>
                      </a:prstGeom>
                      <a:solidFill>
                        <a:srgbClr val="FFFF99"/>
                      </a:solidFill>
                      <a:ln w="38100">
                        <a:noFill/>
                        <a:miter/>
                      </a:ln>
                    </p:spPr>
                  </p:pic>
                </p:oleObj>
              </mc:Fallback>
            </mc:AlternateContent>
          </a:graphicData>
        </a:graphic>
      </p:graphicFrame>
      <p:sp>
        <p:nvSpPr>
          <p:cNvPr id="32772" name="Text Box 4"/>
          <p:cNvSpPr txBox="1"/>
          <p:nvPr/>
        </p:nvSpPr>
        <p:spPr>
          <a:xfrm>
            <a:off x="685800" y="838200"/>
            <a:ext cx="8077200" cy="1800225"/>
          </a:xfrm>
          <a:prstGeom prst="rect">
            <a:avLst/>
          </a:prstGeom>
          <a:noFill/>
          <a:ln w="9525">
            <a:noFill/>
          </a:ln>
        </p:spPr>
        <p:txBody>
          <a:bodyPr>
            <a:spAutoFit/>
          </a:bodyPr>
          <a:lstStyle/>
          <a:p>
            <a:r>
              <a:rPr lang="en-US" altLang="zh-CN" sz="2800" dirty="0">
                <a:latin typeface="Times New Roman" panose="02020603050405020304" pitchFamily="18" charset="0"/>
                <a:ea typeface="仿宋_GB2312" charset="-122"/>
              </a:rPr>
              <a:t>        </a:t>
            </a:r>
            <a:r>
              <a:rPr lang="zh-CN" altLang="en-US" sz="2800" dirty="0">
                <a:latin typeface="Times New Roman" panose="02020603050405020304" pitchFamily="18" charset="0"/>
                <a:ea typeface="仿宋_GB2312" charset="-122"/>
              </a:rPr>
              <a:t>以碱基对</a:t>
            </a:r>
            <a:r>
              <a:rPr lang="en-US" altLang="zh-CN" sz="2800" i="1" dirty="0">
                <a:latin typeface="Times New Roman" panose="02020603050405020304" pitchFamily="18" charset="0"/>
                <a:ea typeface="仿宋_GB2312" charset="-122"/>
              </a:rPr>
              <a:t>a</a:t>
            </a:r>
            <a:r>
              <a:rPr lang="en-US" altLang="zh-CN" sz="2800" i="1" baseline="-25000" dirty="0">
                <a:latin typeface="Times New Roman" panose="02020603050405020304" pitchFamily="18" charset="0"/>
                <a:ea typeface="仿宋_GB2312" charset="-122"/>
              </a:rPr>
              <a:t>i</a:t>
            </a:r>
            <a:r>
              <a:rPr lang="en-US" altLang="zh-CN" sz="2800" i="1" dirty="0">
                <a:latin typeface="Times New Roman" panose="02020603050405020304" pitchFamily="18" charset="0"/>
                <a:ea typeface="仿宋_GB2312" charset="-122"/>
              </a:rPr>
              <a:t>b</a:t>
            </a:r>
            <a:r>
              <a:rPr lang="en-US" altLang="zh-CN" sz="2800" i="1" baseline="-25000" dirty="0">
                <a:latin typeface="Times New Roman" panose="02020603050405020304" pitchFamily="18" charset="0"/>
                <a:ea typeface="仿宋_GB2312" charset="-122"/>
              </a:rPr>
              <a:t>j</a:t>
            </a:r>
            <a:r>
              <a:rPr lang="zh-CN" altLang="en-US" sz="2800" dirty="0">
                <a:latin typeface="Times New Roman" panose="02020603050405020304" pitchFamily="18" charset="0"/>
                <a:ea typeface="仿宋_GB2312" charset="-122"/>
              </a:rPr>
              <a:t>结束的片段可以由以</a:t>
            </a:r>
            <a:r>
              <a:rPr lang="en-US" altLang="zh-CN" sz="2800" i="1" dirty="0">
                <a:latin typeface="Times New Roman" panose="02020603050405020304" pitchFamily="18" charset="0"/>
                <a:ea typeface="仿宋_GB2312" charset="-122"/>
              </a:rPr>
              <a:t>a</a:t>
            </a:r>
            <a:r>
              <a:rPr lang="en-US" altLang="zh-CN" sz="2800" i="1" baseline="-25000" dirty="0">
                <a:latin typeface="Times New Roman" panose="02020603050405020304" pitchFamily="18" charset="0"/>
                <a:ea typeface="仿宋_GB2312" charset="-122"/>
              </a:rPr>
              <a:t>i-1</a:t>
            </a:r>
            <a:r>
              <a:rPr lang="zh-CN" altLang="en-US" sz="2800" dirty="0">
                <a:latin typeface="Times New Roman" panose="02020603050405020304" pitchFamily="18" charset="0"/>
                <a:ea typeface="仿宋_GB2312" charset="-122"/>
              </a:rPr>
              <a:t>和</a:t>
            </a:r>
            <a:r>
              <a:rPr lang="en-US" altLang="zh-CN" sz="2800" i="1" dirty="0">
                <a:latin typeface="Times New Roman" panose="02020603050405020304" pitchFamily="18" charset="0"/>
                <a:ea typeface="仿宋_GB2312" charset="-122"/>
              </a:rPr>
              <a:t>b</a:t>
            </a:r>
            <a:r>
              <a:rPr lang="en-US" altLang="zh-CN" sz="2800" i="1" baseline="-25000" dirty="0">
                <a:latin typeface="Times New Roman" panose="02020603050405020304" pitchFamily="18" charset="0"/>
                <a:ea typeface="仿宋_GB2312" charset="-122"/>
              </a:rPr>
              <a:t>j-1</a:t>
            </a:r>
            <a:r>
              <a:rPr lang="zh-CN" altLang="en-US" sz="2800" dirty="0">
                <a:latin typeface="Times New Roman" panose="02020603050405020304" pitchFamily="18" charset="0"/>
                <a:ea typeface="仿宋_GB2312" charset="-122"/>
              </a:rPr>
              <a:t>结束片段增加碱基</a:t>
            </a:r>
            <a:r>
              <a:rPr lang="en-US" altLang="zh-CN" sz="2800" dirty="0">
                <a:latin typeface="Times New Roman" panose="02020603050405020304" pitchFamily="18" charset="0"/>
                <a:ea typeface="仿宋_GB2312" charset="-122"/>
              </a:rPr>
              <a:t>(</a:t>
            </a:r>
            <a:r>
              <a:rPr lang="zh-CN" altLang="en-US" sz="2800" dirty="0">
                <a:latin typeface="Times New Roman" panose="02020603050405020304" pitchFamily="18" charset="0"/>
                <a:ea typeface="仿宋_GB2312" charset="-122"/>
              </a:rPr>
              <a:t>因子</a:t>
            </a:r>
            <a:r>
              <a:rPr lang="en-US" altLang="zh-CN" sz="2800" dirty="0">
                <a:latin typeface="Times New Roman" panose="02020603050405020304" pitchFamily="18" charset="0"/>
                <a:ea typeface="仿宋_GB2312" charset="-122"/>
              </a:rPr>
              <a:t>)</a:t>
            </a:r>
            <a:r>
              <a:rPr lang="zh-CN" altLang="en-US" sz="2800" dirty="0">
                <a:latin typeface="Times New Roman" panose="02020603050405020304" pitchFamily="18" charset="0"/>
                <a:ea typeface="仿宋_GB2312" charset="-122"/>
              </a:rPr>
              <a:t>来获得，或者</a:t>
            </a:r>
            <a:r>
              <a:rPr lang="en-US" altLang="zh-CN" sz="2800" i="1" dirty="0">
                <a:latin typeface="Times New Roman" panose="02020603050405020304" pitchFamily="18" charset="0"/>
                <a:ea typeface="仿宋_GB2312" charset="-122"/>
              </a:rPr>
              <a:t>a</a:t>
            </a:r>
            <a:r>
              <a:rPr lang="en-US" altLang="zh-CN" sz="2800" i="1" baseline="-25000" dirty="0">
                <a:latin typeface="Times New Roman" panose="02020603050405020304" pitchFamily="18" charset="0"/>
                <a:ea typeface="仿宋_GB2312" charset="-122"/>
              </a:rPr>
              <a:t>i</a:t>
            </a:r>
            <a:r>
              <a:rPr lang="zh-CN" altLang="en-US" sz="2800" dirty="0">
                <a:latin typeface="Times New Roman" panose="02020603050405020304" pitchFamily="18" charset="0"/>
                <a:ea typeface="仿宋_GB2312" charset="-122"/>
              </a:rPr>
              <a:t>可以删除</a:t>
            </a:r>
            <a:r>
              <a:rPr lang="en-US" altLang="zh-CN" sz="2800" dirty="0">
                <a:latin typeface="Times New Roman" panose="02020603050405020304" pitchFamily="18" charset="0"/>
                <a:ea typeface="仿宋_GB2312" charset="-122"/>
              </a:rPr>
              <a:t>k</a:t>
            </a:r>
            <a:r>
              <a:rPr lang="zh-CN" altLang="en-US" sz="2800" dirty="0">
                <a:latin typeface="Times New Roman" panose="02020603050405020304" pitchFamily="18" charset="0"/>
                <a:ea typeface="仿宋_GB2312" charset="-122"/>
              </a:rPr>
              <a:t>长度的碱基片段，</a:t>
            </a:r>
            <a:r>
              <a:rPr lang="en-US" altLang="zh-CN" sz="2800" i="1" dirty="0">
                <a:latin typeface="Times New Roman" panose="02020603050405020304" pitchFamily="18" charset="0"/>
                <a:ea typeface="仿宋_GB2312" charset="-122"/>
              </a:rPr>
              <a:t>b</a:t>
            </a:r>
            <a:r>
              <a:rPr lang="en-US" altLang="zh-CN" sz="2800" i="1" baseline="-25000" dirty="0">
                <a:latin typeface="Times New Roman" panose="02020603050405020304" pitchFamily="18" charset="0"/>
                <a:ea typeface="仿宋_GB2312" charset="-122"/>
              </a:rPr>
              <a:t>j</a:t>
            </a:r>
            <a:r>
              <a:rPr lang="zh-CN" altLang="en-US" sz="2800" dirty="0">
                <a:latin typeface="Times New Roman" panose="02020603050405020304" pitchFamily="18" charset="0"/>
                <a:ea typeface="仿宋_GB2312" charset="-122"/>
              </a:rPr>
              <a:t>可删除</a:t>
            </a:r>
            <a:r>
              <a:rPr lang="en-US" altLang="zh-CN" sz="2800" dirty="0">
                <a:latin typeface="Times New Roman" panose="02020603050405020304" pitchFamily="18" charset="0"/>
                <a:ea typeface="仿宋_GB2312" charset="-122"/>
              </a:rPr>
              <a:t>l</a:t>
            </a:r>
            <a:r>
              <a:rPr lang="zh-CN" altLang="en-US" sz="2800" dirty="0">
                <a:latin typeface="Times New Roman" panose="02020603050405020304" pitchFamily="18" charset="0"/>
                <a:ea typeface="仿宋_GB2312" charset="-122"/>
              </a:rPr>
              <a:t>长度碱基片段。具体算法如下：</a:t>
            </a:r>
            <a:r>
              <a:rPr lang="zh-CN" altLang="en-US" sz="2800" dirty="0">
                <a:latin typeface="Times New Roman" panose="02020603050405020304" pitchFamily="18" charset="0"/>
              </a:rPr>
              <a:t> </a:t>
            </a:r>
            <a:endParaRPr lang="zh-CN" altLang="en-US" sz="2800" dirty="0">
              <a:latin typeface="Times New Roman" panose="02020603050405020304" pitchFamily="18" charset="0"/>
            </a:endParaRPr>
          </a:p>
        </p:txBody>
      </p:sp>
      <p:sp>
        <p:nvSpPr>
          <p:cNvPr id="32773" name="Rectangle 6"/>
          <p:cNvSpPr/>
          <p:nvPr/>
        </p:nvSpPr>
        <p:spPr>
          <a:xfrm>
            <a:off x="4395788" y="3309938"/>
            <a:ext cx="9144000" cy="0"/>
          </a:xfrm>
          <a:prstGeom prst="rect">
            <a:avLst/>
          </a:prstGeom>
          <a:noFill/>
          <a:ln w="9525">
            <a:noFill/>
          </a:ln>
        </p:spPr>
        <p:txBody>
          <a:bodyPr>
            <a:spAutoFit/>
          </a:bodyPr>
          <a:lstStyle/>
          <a:p>
            <a:endParaRPr lang="zh-CN" altLang="en-US" dirty="0">
              <a:latin typeface="Times New Roman" panose="02020603050405020304" pitchFamily="18" charset="0"/>
            </a:endParaRPr>
          </a:p>
        </p:txBody>
      </p:sp>
      <p:sp>
        <p:nvSpPr>
          <p:cNvPr id="32774" name="Text Box 7"/>
          <p:cNvSpPr txBox="1"/>
          <p:nvPr/>
        </p:nvSpPr>
        <p:spPr>
          <a:xfrm>
            <a:off x="685800" y="5257800"/>
            <a:ext cx="8016875" cy="1373188"/>
          </a:xfrm>
          <a:prstGeom prst="rect">
            <a:avLst/>
          </a:prstGeom>
          <a:noFill/>
          <a:ln w="9525">
            <a:noFill/>
          </a:ln>
        </p:spPr>
        <p:txBody>
          <a:bodyPr>
            <a:spAutoFit/>
          </a:bodyPr>
          <a:lstStyle/>
          <a:p>
            <a:r>
              <a:rPr lang="zh-CN" altLang="en-US" sz="2800" dirty="0">
                <a:latin typeface="Times New Roman" panose="02020603050405020304" pitchFamily="18" charset="0"/>
                <a:ea typeface="仿宋_GB2312" charset="-122"/>
              </a:rPr>
              <a:t>对于序列</a:t>
            </a:r>
            <a:r>
              <a:rPr lang="en-US" altLang="zh-CN" sz="2800" dirty="0">
                <a:latin typeface="Times New Roman" panose="02020603050405020304" pitchFamily="18" charset="0"/>
                <a:ea typeface="仿宋_GB2312" charset="-122"/>
              </a:rPr>
              <a:t>A=(</a:t>
            </a:r>
            <a:r>
              <a:rPr lang="en-US" altLang="zh-CN" sz="2800" i="1" dirty="0">
                <a:latin typeface="Times New Roman" panose="02020603050405020304" pitchFamily="18" charset="0"/>
                <a:ea typeface="仿宋_GB2312" charset="-122"/>
              </a:rPr>
              <a:t>a</a:t>
            </a:r>
            <a:r>
              <a:rPr lang="en-US" altLang="zh-CN" sz="2800" i="1" baseline="-30000" dirty="0">
                <a:latin typeface="Times New Roman" panose="02020603050405020304" pitchFamily="18" charset="0"/>
                <a:ea typeface="仿宋_GB2312" charset="-122"/>
              </a:rPr>
              <a:t>1</a:t>
            </a:r>
            <a:r>
              <a:rPr lang="en-US" altLang="zh-CN" sz="2800" i="1" dirty="0">
                <a:latin typeface="Times New Roman" panose="02020603050405020304" pitchFamily="18" charset="0"/>
                <a:ea typeface="仿宋_GB2312" charset="-122"/>
              </a:rPr>
              <a:t>,a</a:t>
            </a:r>
            <a:r>
              <a:rPr lang="en-US" altLang="zh-CN" sz="2800" i="1" baseline="-30000" dirty="0">
                <a:latin typeface="Times New Roman" panose="02020603050405020304" pitchFamily="18" charset="0"/>
                <a:ea typeface="仿宋_GB2312" charset="-122"/>
              </a:rPr>
              <a:t>2</a:t>
            </a:r>
            <a:r>
              <a:rPr lang="en-US" altLang="zh-CN" sz="2800" i="1" dirty="0">
                <a:latin typeface="Times New Roman" panose="02020603050405020304" pitchFamily="18" charset="0"/>
                <a:ea typeface="仿宋_GB2312" charset="-122"/>
              </a:rPr>
              <a:t>,…,a</a:t>
            </a:r>
            <a:r>
              <a:rPr lang="en-US" altLang="zh-CN" sz="2800" i="1" baseline="-30000" dirty="0">
                <a:latin typeface="Times New Roman" panose="02020603050405020304" pitchFamily="18" charset="0"/>
                <a:ea typeface="仿宋_GB2312" charset="-122"/>
              </a:rPr>
              <a:t>m</a:t>
            </a:r>
            <a:r>
              <a:rPr lang="en-US" altLang="zh-CN" sz="2800" dirty="0">
                <a:latin typeface="Times New Roman" panose="02020603050405020304" pitchFamily="18" charset="0"/>
                <a:ea typeface="仿宋_GB2312" charset="-122"/>
              </a:rPr>
              <a:t>)</a:t>
            </a:r>
            <a:r>
              <a:rPr lang="zh-CN" altLang="en-US" sz="2800" dirty="0">
                <a:latin typeface="Times New Roman" panose="02020603050405020304" pitchFamily="18" charset="0"/>
                <a:ea typeface="仿宋_GB2312" charset="-122"/>
              </a:rPr>
              <a:t>和</a:t>
            </a:r>
            <a:r>
              <a:rPr lang="en-US" altLang="zh-CN" sz="2800" dirty="0">
                <a:latin typeface="Times New Roman" panose="02020603050405020304" pitchFamily="18" charset="0"/>
                <a:ea typeface="仿宋_GB2312" charset="-122"/>
              </a:rPr>
              <a:t>B=(</a:t>
            </a:r>
            <a:r>
              <a:rPr lang="en-US" altLang="zh-CN" sz="2800" i="1" dirty="0">
                <a:latin typeface="Times New Roman" panose="02020603050405020304" pitchFamily="18" charset="0"/>
                <a:ea typeface="仿宋_GB2312" charset="-122"/>
              </a:rPr>
              <a:t>b</a:t>
            </a:r>
            <a:r>
              <a:rPr lang="en-US" altLang="zh-CN" sz="2800" i="1" baseline="-30000" dirty="0">
                <a:latin typeface="Times New Roman" panose="02020603050405020304" pitchFamily="18" charset="0"/>
                <a:ea typeface="仿宋_GB2312" charset="-122"/>
              </a:rPr>
              <a:t>1</a:t>
            </a:r>
            <a:r>
              <a:rPr lang="en-US" altLang="zh-CN" sz="2800" i="1" dirty="0">
                <a:latin typeface="Times New Roman" panose="02020603050405020304" pitchFamily="18" charset="0"/>
                <a:ea typeface="仿宋_GB2312" charset="-122"/>
              </a:rPr>
              <a:t>,b</a:t>
            </a:r>
            <a:r>
              <a:rPr lang="en-US" altLang="zh-CN" sz="2800" i="1" baseline="-30000" dirty="0">
                <a:latin typeface="Times New Roman" panose="02020603050405020304" pitchFamily="18" charset="0"/>
                <a:ea typeface="仿宋_GB2312" charset="-122"/>
              </a:rPr>
              <a:t>2</a:t>
            </a:r>
            <a:r>
              <a:rPr lang="en-US" altLang="zh-CN" sz="2800" i="1" dirty="0">
                <a:latin typeface="Times New Roman" panose="02020603050405020304" pitchFamily="18" charset="0"/>
                <a:ea typeface="仿宋_GB2312" charset="-122"/>
              </a:rPr>
              <a:t>,…,b</a:t>
            </a:r>
            <a:r>
              <a:rPr lang="en-US" altLang="zh-CN" sz="2800" i="1" baseline="-30000" dirty="0">
                <a:latin typeface="Times New Roman" panose="02020603050405020304" pitchFamily="18" charset="0"/>
                <a:ea typeface="仿宋_GB2312" charset="-122"/>
              </a:rPr>
              <a:t>n</a:t>
            </a:r>
            <a:r>
              <a:rPr lang="en-US" altLang="zh-CN" sz="2800" dirty="0">
                <a:latin typeface="Times New Roman" panose="02020603050405020304" pitchFamily="18" charset="0"/>
                <a:ea typeface="仿宋_GB2312" charset="-122"/>
              </a:rPr>
              <a:t>)</a:t>
            </a:r>
            <a:r>
              <a:rPr lang="zh-CN" altLang="en-US" sz="2800" dirty="0">
                <a:latin typeface="Times New Roman" panose="02020603050405020304" pitchFamily="18" charset="0"/>
                <a:ea typeface="仿宋_GB2312" charset="-122"/>
              </a:rPr>
              <a:t>，</a:t>
            </a:r>
            <a:r>
              <a:rPr lang="en-US" altLang="zh-CN" sz="2800" i="1" dirty="0">
                <a:latin typeface="Times New Roman" panose="02020603050405020304" pitchFamily="18" charset="0"/>
                <a:ea typeface="仿宋_GB2312" charset="-122"/>
              </a:rPr>
              <a:t>H</a:t>
            </a:r>
            <a:r>
              <a:rPr lang="en-US" altLang="zh-CN" sz="2800" i="1" baseline="-30000" dirty="0">
                <a:latin typeface="Times New Roman" panose="02020603050405020304" pitchFamily="18" charset="0"/>
                <a:ea typeface="仿宋_GB2312" charset="-122"/>
              </a:rPr>
              <a:t>ij</a:t>
            </a:r>
            <a:r>
              <a:rPr lang="zh-CN" altLang="en-US" sz="2800" dirty="0">
                <a:latin typeface="Times New Roman" panose="02020603050405020304" pitchFamily="18" charset="0"/>
                <a:ea typeface="仿宋_GB2312" charset="-122"/>
              </a:rPr>
              <a:t>被定义为以</a:t>
            </a:r>
            <a:r>
              <a:rPr lang="en-US" altLang="zh-CN" sz="2800" i="1" dirty="0">
                <a:latin typeface="Times New Roman" panose="02020603050405020304" pitchFamily="18" charset="0"/>
                <a:ea typeface="仿宋_GB2312" charset="-122"/>
              </a:rPr>
              <a:t>a</a:t>
            </a:r>
            <a:r>
              <a:rPr lang="en-US" altLang="zh-CN" sz="2800" i="1" baseline="-30000" dirty="0">
                <a:latin typeface="Times New Roman" panose="02020603050405020304" pitchFamily="18" charset="0"/>
                <a:ea typeface="仿宋_GB2312" charset="-122"/>
              </a:rPr>
              <a:t>i</a:t>
            </a:r>
            <a:r>
              <a:rPr lang="zh-CN" altLang="en-US" sz="2800" dirty="0">
                <a:latin typeface="Times New Roman" panose="02020603050405020304" pitchFamily="18" charset="0"/>
                <a:ea typeface="仿宋_GB2312" charset="-122"/>
              </a:rPr>
              <a:t>和</a:t>
            </a:r>
            <a:r>
              <a:rPr lang="en-US" altLang="zh-CN" sz="2800" i="1" dirty="0">
                <a:latin typeface="Times New Roman" panose="02020603050405020304" pitchFamily="18" charset="0"/>
                <a:ea typeface="仿宋_GB2312" charset="-122"/>
              </a:rPr>
              <a:t>b</a:t>
            </a:r>
            <a:r>
              <a:rPr lang="en-US" altLang="zh-CN" sz="2800" i="1" baseline="-30000" dirty="0">
                <a:latin typeface="Times New Roman" panose="02020603050405020304" pitchFamily="18" charset="0"/>
                <a:ea typeface="仿宋_GB2312" charset="-122"/>
              </a:rPr>
              <a:t>j</a:t>
            </a:r>
            <a:r>
              <a:rPr lang="zh-CN" altLang="en-US" sz="2800" dirty="0">
                <a:latin typeface="Times New Roman" panose="02020603050405020304" pitchFamily="18" charset="0"/>
                <a:ea typeface="仿宋_GB2312" charset="-122"/>
              </a:rPr>
              <a:t>碱基对结束的片段</a:t>
            </a:r>
            <a:r>
              <a:rPr lang="en-US" altLang="zh-CN" sz="2800" dirty="0">
                <a:latin typeface="Times New Roman" panose="02020603050405020304" pitchFamily="18" charset="0"/>
                <a:ea typeface="仿宋_GB2312" charset="-122"/>
              </a:rPr>
              <a:t>(</a:t>
            </a:r>
            <a:r>
              <a:rPr lang="zh-CN" altLang="en-US" sz="2800" dirty="0">
                <a:latin typeface="Times New Roman" panose="02020603050405020304" pitchFamily="18" charset="0"/>
                <a:ea typeface="仿宋_GB2312" charset="-122"/>
              </a:rPr>
              <a:t>亚序列</a:t>
            </a:r>
            <a:r>
              <a:rPr lang="en-US" altLang="zh-CN" sz="2800" dirty="0">
                <a:latin typeface="Times New Roman" panose="02020603050405020304" pitchFamily="18" charset="0"/>
                <a:ea typeface="仿宋_GB2312" charset="-122"/>
              </a:rPr>
              <a:t>)</a:t>
            </a:r>
            <a:r>
              <a:rPr lang="zh-CN" altLang="en-US" sz="2800" dirty="0">
                <a:latin typeface="Times New Roman" panose="02020603050405020304" pitchFamily="18" charset="0"/>
                <a:ea typeface="仿宋_GB2312" charset="-122"/>
              </a:rPr>
              <a:t>的相似性值。</a:t>
            </a:r>
            <a:endParaRPr lang="zh-CN" altLang="en-US" sz="2800" dirty="0">
              <a:latin typeface="Times New Roman" panose="02020603050405020304" pitchFamily="18" charset="0"/>
              <a:ea typeface="仿宋_GB231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vert="horz" wrap="square" lIns="91440" tIns="45720" rIns="91440" bIns="45720" anchor="ctr" anchorCtr="0"/>
          <a:lstStyle/>
          <a:p>
            <a:pPr algn="l" eaLnBrk="1" hangingPunct="1"/>
            <a:br>
              <a:rPr lang="en-US" altLang="zh-CN" sz="3600" dirty="0"/>
            </a:br>
            <a:r>
              <a:rPr lang="en-US" altLang="zh-CN" sz="3600" dirty="0"/>
              <a:t>A: </a:t>
            </a:r>
            <a:r>
              <a:rPr lang="en-US" altLang="zh-CN" sz="3600" dirty="0">
                <a:ea typeface="仿宋_GB2312" charset="-122"/>
              </a:rPr>
              <a:t>CTGTATC</a:t>
            </a:r>
            <a:br>
              <a:rPr lang="en-US" altLang="zh-CN" sz="3600" dirty="0">
                <a:ea typeface="仿宋_GB2312" charset="-122"/>
              </a:rPr>
            </a:br>
            <a:r>
              <a:rPr lang="en-US" altLang="zh-CN" sz="3600" dirty="0">
                <a:ea typeface="仿宋_GB2312" charset="-122"/>
              </a:rPr>
              <a:t>B: CTATAATCCC</a:t>
            </a:r>
            <a:endParaRPr lang="en-US" altLang="zh-CN" sz="3600" dirty="0">
              <a:ea typeface="仿宋_GB2312" charset="-122"/>
            </a:endParaRPr>
          </a:p>
        </p:txBody>
      </p:sp>
      <p:sp>
        <p:nvSpPr>
          <p:cNvPr id="33795" name="Rectangle 3"/>
          <p:cNvSpPr>
            <a:spLocks noGrp="1"/>
          </p:cNvSpPr>
          <p:nvPr>
            <p:ph idx="1"/>
          </p:nvPr>
        </p:nvSpPr>
        <p:spPr>
          <a:xfrm>
            <a:off x="685800" y="2286000"/>
            <a:ext cx="7772400" cy="3657600"/>
          </a:xfrm>
        </p:spPr>
        <p:txBody>
          <a:bodyPr vert="horz" wrap="square" lIns="91440" tIns="45720" rIns="91440" bIns="45720" anchor="t" anchorCtr="0"/>
          <a:lstStyle/>
          <a:p>
            <a:pPr lvl="1" eaLnBrk="1" hangingPunct="1"/>
            <a:r>
              <a:rPr lang="en-US" altLang="zh-CN" dirty="0"/>
              <a:t>For sequences A=(</a:t>
            </a:r>
            <a:r>
              <a:rPr lang="en-US" altLang="zh-CN" i="1" dirty="0"/>
              <a:t>a</a:t>
            </a:r>
            <a:r>
              <a:rPr lang="en-US" altLang="zh-CN" i="1" baseline="-25000" dirty="0"/>
              <a:t>1</a:t>
            </a:r>
            <a:r>
              <a:rPr lang="en-US" altLang="zh-CN" i="1" dirty="0"/>
              <a:t>, a</a:t>
            </a:r>
            <a:r>
              <a:rPr lang="en-US" altLang="zh-CN" i="1" baseline="-25000" dirty="0"/>
              <a:t>2</a:t>
            </a:r>
            <a:r>
              <a:rPr lang="en-US" altLang="zh-CN" i="1" dirty="0"/>
              <a:t>, …, a</a:t>
            </a:r>
            <a:r>
              <a:rPr lang="en-US" altLang="zh-CN" i="1" baseline="-25000" dirty="0"/>
              <a:t>m</a:t>
            </a:r>
            <a:r>
              <a:rPr lang="en-US" altLang="zh-CN" dirty="0"/>
              <a:t>) and B=(</a:t>
            </a:r>
            <a:r>
              <a:rPr lang="en-US" altLang="zh-CN" i="1" dirty="0"/>
              <a:t>b</a:t>
            </a:r>
            <a:r>
              <a:rPr lang="en-US" altLang="zh-CN" i="1" baseline="-25000" dirty="0"/>
              <a:t>1</a:t>
            </a:r>
            <a:r>
              <a:rPr lang="en-US" altLang="zh-CN" i="1" dirty="0"/>
              <a:t>, b</a:t>
            </a:r>
            <a:r>
              <a:rPr lang="en-US" altLang="zh-CN" i="1" baseline="-25000" dirty="0"/>
              <a:t>2</a:t>
            </a:r>
            <a:r>
              <a:rPr lang="en-US" altLang="zh-CN" i="1" dirty="0"/>
              <a:t>, …, b</a:t>
            </a:r>
            <a:r>
              <a:rPr lang="en-US" altLang="zh-CN" i="1" baseline="-25000" dirty="0"/>
              <a:t>n</a:t>
            </a:r>
            <a:r>
              <a:rPr lang="en-US" altLang="zh-CN" dirty="0"/>
              <a:t>), </a:t>
            </a:r>
            <a:r>
              <a:rPr lang="en-US" altLang="zh-CN" i="1" dirty="0"/>
              <a:t>H</a:t>
            </a:r>
            <a:r>
              <a:rPr lang="en-US" altLang="zh-CN" i="1" baseline="-25000" dirty="0"/>
              <a:t>ij</a:t>
            </a:r>
            <a:r>
              <a:rPr lang="en-US" altLang="zh-CN" dirty="0"/>
              <a:t> is the similarity of the two subsequences ending in </a:t>
            </a:r>
            <a:r>
              <a:rPr lang="en-US" altLang="zh-CN" i="1" dirty="0">
                <a:ea typeface="仿宋_GB2312" charset="-122"/>
              </a:rPr>
              <a:t>a</a:t>
            </a:r>
            <a:r>
              <a:rPr lang="en-US" altLang="zh-CN" i="1" baseline="-25000" dirty="0">
                <a:ea typeface="仿宋_GB2312" charset="-122"/>
              </a:rPr>
              <a:t>i</a:t>
            </a:r>
            <a:r>
              <a:rPr lang="en-US" altLang="zh-CN" dirty="0"/>
              <a:t> and </a:t>
            </a:r>
            <a:r>
              <a:rPr lang="en-US" altLang="zh-CN" i="1" dirty="0">
                <a:ea typeface="仿宋_GB2312" charset="-122"/>
              </a:rPr>
              <a:t>b</a:t>
            </a:r>
            <a:r>
              <a:rPr lang="en-US" altLang="zh-CN" i="1" baseline="-25000" dirty="0">
                <a:ea typeface="仿宋_GB2312" charset="-122"/>
              </a:rPr>
              <a:t>j</a:t>
            </a:r>
            <a:endParaRPr lang="en-US" altLang="zh-CN" dirty="0"/>
          </a:p>
          <a:p>
            <a:pPr lvl="1" eaLnBrk="1" hangingPunct="1"/>
            <a:r>
              <a:rPr lang="en-US" altLang="zh-CN" dirty="0">
                <a:ea typeface="仿宋_GB2312" charset="-122"/>
              </a:rPr>
              <a:t>The initial values: </a:t>
            </a:r>
            <a:r>
              <a:rPr lang="en-US" altLang="zh-CN" i="1" dirty="0">
                <a:ea typeface="仿宋_GB2312" charset="-122"/>
              </a:rPr>
              <a:t>H</a:t>
            </a:r>
            <a:r>
              <a:rPr lang="en-US" altLang="zh-CN" i="1" baseline="-25000" dirty="0">
                <a:ea typeface="仿宋_GB2312" charset="-122"/>
              </a:rPr>
              <a:t>io</a:t>
            </a:r>
            <a:r>
              <a:rPr lang="en-US" altLang="zh-CN" i="1" dirty="0">
                <a:ea typeface="仿宋_GB2312" charset="-122"/>
              </a:rPr>
              <a:t>=0 </a:t>
            </a:r>
            <a:r>
              <a:rPr lang="zh-CN" altLang="en-US" i="1" dirty="0">
                <a:ea typeface="仿宋_GB2312" charset="-122"/>
              </a:rPr>
              <a:t>，</a:t>
            </a:r>
            <a:r>
              <a:rPr lang="en-US" altLang="zh-CN" i="1" dirty="0">
                <a:ea typeface="仿宋_GB2312" charset="-122"/>
              </a:rPr>
              <a:t>0≤i≤n</a:t>
            </a:r>
            <a:r>
              <a:rPr lang="zh-CN" altLang="en-US" i="1" dirty="0">
                <a:ea typeface="仿宋_GB2312" charset="-122"/>
              </a:rPr>
              <a:t>，</a:t>
            </a:r>
            <a:r>
              <a:rPr lang="en-US" altLang="zh-CN" i="1" dirty="0">
                <a:ea typeface="仿宋_GB2312" charset="-122"/>
              </a:rPr>
              <a:t>H</a:t>
            </a:r>
            <a:r>
              <a:rPr lang="en-US" altLang="zh-CN" i="1" baseline="-25000" dirty="0">
                <a:ea typeface="仿宋_GB2312" charset="-122"/>
              </a:rPr>
              <a:t>oj</a:t>
            </a:r>
            <a:r>
              <a:rPr lang="en-US" altLang="zh-CN" i="1" dirty="0">
                <a:ea typeface="仿宋_GB2312" charset="-122"/>
              </a:rPr>
              <a:t>=0 ,</a:t>
            </a:r>
            <a:r>
              <a:rPr lang="zh-CN" altLang="en-US" i="1" dirty="0">
                <a:ea typeface="仿宋_GB2312" charset="-122"/>
              </a:rPr>
              <a:t>，  </a:t>
            </a:r>
            <a:r>
              <a:rPr lang="en-US" altLang="zh-CN" i="1" dirty="0">
                <a:ea typeface="仿宋_GB2312" charset="-122"/>
              </a:rPr>
              <a:t>0≤j≤m</a:t>
            </a:r>
            <a:endParaRPr lang="en-US" altLang="zh-CN" i="1" dirty="0">
              <a:ea typeface="仿宋_GB2312" charset="-122"/>
            </a:endParaRPr>
          </a:p>
          <a:p>
            <a:pPr lvl="1" eaLnBrk="1" hangingPunct="1"/>
            <a:r>
              <a:rPr lang="en-US" altLang="zh-CN" i="1" dirty="0"/>
              <a:t>S(</a:t>
            </a:r>
            <a:r>
              <a:rPr lang="en-US" altLang="zh-CN" i="1" dirty="0">
                <a:ea typeface="仿宋_GB2312" charset="-122"/>
              </a:rPr>
              <a:t>a</a:t>
            </a:r>
            <a:r>
              <a:rPr lang="en-US" altLang="zh-CN" i="1" baseline="-25000" dirty="0">
                <a:ea typeface="仿宋_GB2312" charset="-122"/>
              </a:rPr>
              <a:t>i</a:t>
            </a:r>
            <a:r>
              <a:rPr lang="en-US" altLang="zh-CN" i="1" dirty="0"/>
              <a:t>,</a:t>
            </a:r>
            <a:r>
              <a:rPr lang="en-US" altLang="zh-CN" i="1" dirty="0">
                <a:ea typeface="仿宋_GB2312" charset="-122"/>
              </a:rPr>
              <a:t>b</a:t>
            </a:r>
            <a:r>
              <a:rPr lang="en-US" altLang="zh-CN" i="1" baseline="-25000" dirty="0">
                <a:ea typeface="仿宋_GB2312" charset="-122"/>
              </a:rPr>
              <a:t>j</a:t>
            </a:r>
            <a:r>
              <a:rPr lang="en-US" altLang="zh-CN" i="1" dirty="0"/>
              <a:t>)</a:t>
            </a:r>
            <a:r>
              <a:rPr lang="en-US" altLang="zh-CN" dirty="0"/>
              <a:t>=1(</a:t>
            </a:r>
            <a:r>
              <a:rPr lang="en-US" altLang="zh-CN" i="1" dirty="0">
                <a:ea typeface="仿宋_GB2312" charset="-122"/>
              </a:rPr>
              <a:t>a</a:t>
            </a:r>
            <a:r>
              <a:rPr lang="en-US" altLang="zh-CN" i="1" baseline="-25000" dirty="0">
                <a:ea typeface="仿宋_GB2312" charset="-122"/>
              </a:rPr>
              <a:t>i</a:t>
            </a:r>
            <a:r>
              <a:rPr lang="en-US" altLang="zh-CN" dirty="0"/>
              <a:t>=</a:t>
            </a:r>
            <a:r>
              <a:rPr lang="en-US" altLang="zh-CN" i="1" dirty="0">
                <a:ea typeface="仿宋_GB2312" charset="-122"/>
              </a:rPr>
              <a:t>b</a:t>
            </a:r>
            <a:r>
              <a:rPr lang="en-US" altLang="zh-CN" i="1" baseline="-25000" dirty="0">
                <a:ea typeface="仿宋_GB2312" charset="-122"/>
              </a:rPr>
              <a:t>j</a:t>
            </a:r>
            <a:r>
              <a:rPr lang="en-US" altLang="zh-CN" dirty="0"/>
              <a:t>) and –1/3(</a:t>
            </a:r>
            <a:r>
              <a:rPr lang="en-US" altLang="zh-CN" i="1" dirty="0">
                <a:ea typeface="仿宋_GB2312" charset="-122"/>
              </a:rPr>
              <a:t>a</a:t>
            </a:r>
            <a:r>
              <a:rPr lang="en-US" altLang="zh-CN" i="1" baseline="-25000" dirty="0">
                <a:ea typeface="仿宋_GB2312" charset="-122"/>
              </a:rPr>
              <a:t>i</a:t>
            </a:r>
            <a:r>
              <a:rPr lang="en-US" altLang="zh-CN" dirty="0">
                <a:ea typeface="Arial Unicode MS" panose="020B0604020202020204" charset="-122"/>
              </a:rPr>
              <a:t>≠</a:t>
            </a:r>
            <a:r>
              <a:rPr lang="en-US" altLang="zh-CN" i="1" dirty="0">
                <a:ea typeface="仿宋_GB2312" charset="-122"/>
              </a:rPr>
              <a:t>b</a:t>
            </a:r>
            <a:r>
              <a:rPr lang="en-US" altLang="zh-CN" i="1" baseline="-25000" dirty="0">
                <a:ea typeface="仿宋_GB2312" charset="-122"/>
              </a:rPr>
              <a:t>j</a:t>
            </a:r>
            <a:r>
              <a:rPr lang="en-US" altLang="zh-CN" dirty="0"/>
              <a:t>)</a:t>
            </a:r>
            <a:endParaRPr lang="en-US" altLang="zh-CN" dirty="0"/>
          </a:p>
          <a:p>
            <a:pPr lvl="1" eaLnBrk="1" hangingPunct="1"/>
            <a:r>
              <a:rPr lang="en-US" altLang="zh-CN" i="1" dirty="0"/>
              <a:t>w=-(1+k/3) (i.e. -4/3 for a gap, k=1)</a:t>
            </a:r>
            <a:endParaRPr lang="en-US" altLang="zh-CN" i="1" dirty="0"/>
          </a:p>
          <a:p>
            <a:pPr eaLnBrk="1" hangingPunct="1"/>
            <a:endParaRPr lang="en-US" altLang="zh-CN" i="1" dirty="0"/>
          </a:p>
        </p:txBody>
      </p:sp>
      <p:graphicFrame>
        <p:nvGraphicFramePr>
          <p:cNvPr id="33796" name="Object 4"/>
          <p:cNvGraphicFramePr>
            <a:graphicFrameLocks noChangeAspect="1"/>
          </p:cNvGraphicFramePr>
          <p:nvPr/>
        </p:nvGraphicFramePr>
        <p:xfrm>
          <a:off x="4643438" y="404813"/>
          <a:ext cx="4191000" cy="1751012"/>
        </p:xfrm>
        <a:graphic>
          <a:graphicData uri="http://schemas.openxmlformats.org/presentationml/2006/ole">
            <mc:AlternateContent xmlns:mc="http://schemas.openxmlformats.org/markup-compatibility/2006">
              <mc:Choice xmlns:v="urn:schemas-microsoft-com:vml" Requires="v">
                <p:oleObj spid="_x0000_s11266" name="" r:id="rId1" imgW="2374900" imgH="990600" progId="Equation.3">
                  <p:embed/>
                </p:oleObj>
              </mc:Choice>
              <mc:Fallback>
                <p:oleObj name="" r:id="rId1" imgW="2374900" imgH="990600" progId="Equation.3">
                  <p:embed/>
                  <p:pic>
                    <p:nvPicPr>
                      <p:cNvPr id="0" name="图片 3087"/>
                      <p:cNvPicPr/>
                      <p:nvPr/>
                    </p:nvPicPr>
                    <p:blipFill>
                      <a:blip r:embed="rId2"/>
                      <a:stretch>
                        <a:fillRect/>
                      </a:stretch>
                    </p:blipFill>
                    <p:spPr>
                      <a:xfrm>
                        <a:off x="4643438" y="404813"/>
                        <a:ext cx="4191000" cy="1751012"/>
                      </a:xfrm>
                      <a:prstGeom prst="rect">
                        <a:avLst/>
                      </a:prstGeom>
                      <a:solidFill>
                        <a:srgbClr val="FFFF99"/>
                      </a:solidFill>
                      <a:ln w="38100">
                        <a:noFill/>
                        <a:miter/>
                      </a:ln>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880" name="Group 144"/>
          <p:cNvGraphicFramePr>
            <a:graphicFrameLocks noGrp="1"/>
          </p:cNvGraphicFramePr>
          <p:nvPr/>
        </p:nvGraphicFramePr>
        <p:xfrm>
          <a:off x="685800" y="457200"/>
          <a:ext cx="8077200" cy="6248402"/>
        </p:xfrm>
        <a:graphic>
          <a:graphicData uri="http://schemas.openxmlformats.org/drawingml/2006/table">
            <a:tbl>
              <a:tblPr/>
              <a:tblGrid>
                <a:gridCol w="673100"/>
                <a:gridCol w="673100"/>
                <a:gridCol w="673100"/>
                <a:gridCol w="673100"/>
                <a:gridCol w="673100"/>
                <a:gridCol w="673100"/>
                <a:gridCol w="673100"/>
                <a:gridCol w="673100"/>
                <a:gridCol w="673100"/>
                <a:gridCol w="673100"/>
                <a:gridCol w="673100"/>
                <a:gridCol w="673100"/>
              </a:tblGrid>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0"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A</a:t>
                      </a:r>
                      <a:endParaRPr kumimoji="1" lang="en-US" altLang="zh-CN" sz="2800" b="1" i="0"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0"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B</a:t>
                      </a:r>
                      <a:endParaRPr kumimoji="1" lang="en-US" altLang="zh-CN" sz="2800" b="1" i="0"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2</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2.67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2</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1.33</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3.67</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2.33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3</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2.33</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3.33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3.33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1.67</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4.33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34950" name="直接箭头连接符 2"/>
          <p:cNvCxnSpPr/>
          <p:nvPr/>
        </p:nvCxnSpPr>
        <p:spPr>
          <a:xfrm>
            <a:off x="1835150" y="1700213"/>
            <a:ext cx="288925" cy="288925"/>
          </a:xfrm>
          <a:prstGeom prst="straightConnector1">
            <a:avLst/>
          </a:prstGeom>
          <a:ln w="9525" cap="flat" cmpd="sng">
            <a:solidFill>
              <a:schemeClr val="tx1"/>
            </a:solidFill>
            <a:prstDash val="solid"/>
            <a:headEnd type="none" w="med" len="med"/>
            <a:tailEnd type="arrow" w="med" len="med"/>
          </a:ln>
        </p:spPr>
      </p:cxnSp>
      <p:cxnSp>
        <p:nvCxnSpPr>
          <p:cNvPr id="34951" name="直接箭头连接符 4"/>
          <p:cNvCxnSpPr/>
          <p:nvPr/>
        </p:nvCxnSpPr>
        <p:spPr>
          <a:xfrm>
            <a:off x="2411413" y="2276475"/>
            <a:ext cx="431800" cy="360363"/>
          </a:xfrm>
          <a:prstGeom prst="straightConnector1">
            <a:avLst/>
          </a:prstGeom>
          <a:ln w="9525" cap="flat" cmpd="sng">
            <a:solidFill>
              <a:schemeClr val="tx1"/>
            </a:solidFill>
            <a:prstDash val="solid"/>
            <a:headEnd type="none" w="med" len="med"/>
            <a:tailEnd type="arrow" w="med" len="med"/>
          </a:ln>
        </p:spPr>
      </p:cxnSp>
      <p:cxnSp>
        <p:nvCxnSpPr>
          <p:cNvPr id="34952" name="直接箭头连接符 6"/>
          <p:cNvCxnSpPr/>
          <p:nvPr/>
        </p:nvCxnSpPr>
        <p:spPr>
          <a:xfrm>
            <a:off x="3092450" y="2781300"/>
            <a:ext cx="287338" cy="0"/>
          </a:xfrm>
          <a:prstGeom prst="straightConnector1">
            <a:avLst/>
          </a:prstGeom>
          <a:ln w="9525" cap="flat" cmpd="sng">
            <a:solidFill>
              <a:schemeClr val="tx1"/>
            </a:solidFill>
            <a:prstDash val="solid"/>
            <a:headEnd type="none" w="med" len="med"/>
            <a:tailEnd type="arrow" w="med" len="med"/>
          </a:ln>
        </p:spPr>
      </p:cxnSp>
      <p:cxnSp>
        <p:nvCxnSpPr>
          <p:cNvPr id="34953" name="直接箭头连接符 8"/>
          <p:cNvCxnSpPr/>
          <p:nvPr/>
        </p:nvCxnSpPr>
        <p:spPr>
          <a:xfrm>
            <a:off x="3092450" y="2924175"/>
            <a:ext cx="400050" cy="433388"/>
          </a:xfrm>
          <a:prstGeom prst="straightConnector1">
            <a:avLst/>
          </a:prstGeom>
          <a:ln w="9525" cap="flat" cmpd="sng">
            <a:solidFill>
              <a:schemeClr val="tx1"/>
            </a:solidFill>
            <a:prstDash val="solid"/>
            <a:headEnd type="none" w="med" len="med"/>
            <a:tailEnd type="arrow" w="med" len="med"/>
          </a:ln>
        </p:spPr>
      </p:cxnSp>
      <p:cxnSp>
        <p:nvCxnSpPr>
          <p:cNvPr id="34954" name="直接箭头连接符 10"/>
          <p:cNvCxnSpPr/>
          <p:nvPr/>
        </p:nvCxnSpPr>
        <p:spPr>
          <a:xfrm>
            <a:off x="2916238" y="2924175"/>
            <a:ext cx="0" cy="360363"/>
          </a:xfrm>
          <a:prstGeom prst="straightConnector1">
            <a:avLst/>
          </a:prstGeom>
          <a:ln w="9525" cap="flat" cmpd="sng">
            <a:solidFill>
              <a:schemeClr val="tx1"/>
            </a:solidFill>
            <a:prstDash val="solid"/>
            <a:headEnd type="none" w="med" len="med"/>
            <a:tailEnd type="arrow" w="med" len="med"/>
          </a:ln>
        </p:spPr>
      </p:cxnSp>
      <p:cxnSp>
        <p:nvCxnSpPr>
          <p:cNvPr id="34955" name="直接箭头连接符 17"/>
          <p:cNvCxnSpPr/>
          <p:nvPr/>
        </p:nvCxnSpPr>
        <p:spPr>
          <a:xfrm>
            <a:off x="2484438" y="3716338"/>
            <a:ext cx="312737" cy="288925"/>
          </a:xfrm>
          <a:prstGeom prst="straightConnector1">
            <a:avLst/>
          </a:prstGeom>
          <a:ln w="9525" cap="flat" cmpd="sng">
            <a:solidFill>
              <a:schemeClr val="tx1"/>
            </a:solidFill>
            <a:prstDash val="solid"/>
            <a:headEnd type="none" w="med" len="med"/>
            <a:tailEnd type="arrow" w="med" len="med"/>
          </a:ln>
        </p:spPr>
      </p:cxnSp>
      <p:sp>
        <p:nvSpPr>
          <p:cNvPr id="34956" name="TextBox 19"/>
          <p:cNvSpPr txBox="1"/>
          <p:nvPr/>
        </p:nvSpPr>
        <p:spPr>
          <a:xfrm>
            <a:off x="1547813" y="44450"/>
            <a:ext cx="6962775" cy="400050"/>
          </a:xfrm>
          <a:prstGeom prst="rect">
            <a:avLst/>
          </a:prstGeom>
          <a:noFill/>
          <a:ln w="9525">
            <a:noFill/>
          </a:ln>
        </p:spPr>
        <p:txBody>
          <a:bodyPr>
            <a:spAutoFit/>
          </a:bodyPr>
          <a:lstStyle/>
          <a:p>
            <a:r>
              <a:rPr lang="en-US" altLang="zh-CN" dirty="0">
                <a:latin typeface="Times New Roman" panose="02020603050405020304" pitchFamily="18" charset="0"/>
              </a:rPr>
              <a:t>Scoring system: 1 for match; -0.33 for mismatch; -1.33 for a gap</a:t>
            </a:r>
            <a:endParaRPr lang="zh-CN" altLang="en-US" dirty="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880" name="Group 144"/>
          <p:cNvGraphicFramePr>
            <a:graphicFrameLocks noGrp="1"/>
          </p:cNvGraphicFramePr>
          <p:nvPr/>
        </p:nvGraphicFramePr>
        <p:xfrm>
          <a:off x="685800" y="457200"/>
          <a:ext cx="8077200" cy="6248402"/>
        </p:xfrm>
        <a:graphic>
          <a:graphicData uri="http://schemas.openxmlformats.org/drawingml/2006/table">
            <a:tbl>
              <a:tblPr/>
              <a:tblGrid>
                <a:gridCol w="673100"/>
                <a:gridCol w="673100"/>
                <a:gridCol w="673100"/>
                <a:gridCol w="673100"/>
                <a:gridCol w="673100"/>
                <a:gridCol w="673100"/>
                <a:gridCol w="673100"/>
                <a:gridCol w="673100"/>
                <a:gridCol w="673100"/>
                <a:gridCol w="673100"/>
                <a:gridCol w="673100"/>
                <a:gridCol w="673100"/>
              </a:tblGrid>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endParaRPr kumimoji="1" lang="zh-CN"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0"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A</a:t>
                      </a:r>
                      <a:endParaRPr kumimoji="1" lang="en-US" altLang="zh-CN" sz="2800" b="1" i="0"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1" i="0"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rPr>
                        <a:t>B</a:t>
                      </a:r>
                      <a:endParaRPr kumimoji="1" lang="en-US" altLang="zh-CN" sz="2800" b="1" i="0" u="sng"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2</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2.67</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2</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1.33</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3.67</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2.33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3</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rPr>
                        <a:t>2.33</a:t>
                      </a:r>
                      <a:endParaRPr kumimoji="1" lang="en-US" altLang="zh-CN" sz="2200" b="0" i="0" u="none" strike="noStrike" cap="none" normalizeH="0" baseline="0" dirty="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3.33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3.33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0.33</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0.67</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1.67</a:t>
                      </a:r>
                      <a:endParaRPr kumimoji="1"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rPr>
                        <a:t>4.33</a:t>
                      </a:r>
                      <a:endParaRPr kumimoji="1" lang="en-US" altLang="zh-CN" sz="2200" b="0"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pPr>
                      <a:r>
                        <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1.67</a:t>
                      </a:r>
                      <a:endParaRPr kumimoji="1"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74" name="Line 135"/>
          <p:cNvSpPr/>
          <p:nvPr/>
        </p:nvSpPr>
        <p:spPr>
          <a:xfrm flipH="1" flipV="1">
            <a:off x="6477000" y="5638800"/>
            <a:ext cx="304800" cy="381000"/>
          </a:xfrm>
          <a:prstGeom prst="line">
            <a:avLst/>
          </a:prstGeom>
          <a:ln w="57150" cap="flat" cmpd="sng">
            <a:solidFill>
              <a:srgbClr val="FF0000"/>
            </a:solidFill>
            <a:prstDash val="solid"/>
            <a:headEnd type="none" w="med" len="med"/>
            <a:tailEnd type="triangle" w="med" len="med"/>
          </a:ln>
        </p:spPr>
      </p:sp>
      <p:sp>
        <p:nvSpPr>
          <p:cNvPr id="35975" name="Line 136"/>
          <p:cNvSpPr/>
          <p:nvPr/>
        </p:nvSpPr>
        <p:spPr>
          <a:xfrm flipH="1">
            <a:off x="5148064" y="5085184"/>
            <a:ext cx="609600" cy="11832"/>
          </a:xfrm>
          <a:prstGeom prst="line">
            <a:avLst/>
          </a:prstGeom>
          <a:ln w="57150" cap="flat" cmpd="sng">
            <a:solidFill>
              <a:srgbClr val="FF0000"/>
            </a:solidFill>
            <a:prstDash val="solid"/>
            <a:headEnd type="none" w="med" len="med"/>
            <a:tailEnd type="triangle" w="med" len="med"/>
          </a:ln>
        </p:spPr>
      </p:sp>
      <p:sp>
        <p:nvSpPr>
          <p:cNvPr id="35976" name="Line 137"/>
          <p:cNvSpPr/>
          <p:nvPr/>
        </p:nvSpPr>
        <p:spPr>
          <a:xfrm flipH="1" flipV="1">
            <a:off x="4495800" y="4267200"/>
            <a:ext cx="304800" cy="381000"/>
          </a:xfrm>
          <a:prstGeom prst="line">
            <a:avLst/>
          </a:prstGeom>
          <a:ln w="57150" cap="flat" cmpd="sng">
            <a:solidFill>
              <a:srgbClr val="FF0000"/>
            </a:solidFill>
            <a:prstDash val="solid"/>
            <a:headEnd type="none" w="med" len="med"/>
            <a:tailEnd type="triangle" w="med" len="med"/>
          </a:ln>
        </p:spPr>
      </p:sp>
      <p:sp>
        <p:nvSpPr>
          <p:cNvPr id="35977" name="Line 138"/>
          <p:cNvSpPr/>
          <p:nvPr/>
        </p:nvSpPr>
        <p:spPr>
          <a:xfrm flipH="1" flipV="1">
            <a:off x="3124200" y="2895600"/>
            <a:ext cx="304800" cy="381000"/>
          </a:xfrm>
          <a:prstGeom prst="line">
            <a:avLst/>
          </a:prstGeom>
          <a:ln w="57150" cap="flat" cmpd="sng">
            <a:solidFill>
              <a:srgbClr val="FF0000"/>
            </a:solidFill>
            <a:prstDash val="solid"/>
            <a:headEnd type="none" w="med" len="med"/>
            <a:tailEnd type="triangle" w="med" len="med"/>
          </a:ln>
        </p:spPr>
      </p:sp>
      <p:sp>
        <p:nvSpPr>
          <p:cNvPr id="35978" name="Line 139"/>
          <p:cNvSpPr/>
          <p:nvPr/>
        </p:nvSpPr>
        <p:spPr>
          <a:xfrm flipH="1" flipV="1">
            <a:off x="3810000" y="3581400"/>
            <a:ext cx="304800" cy="381000"/>
          </a:xfrm>
          <a:prstGeom prst="line">
            <a:avLst/>
          </a:prstGeom>
          <a:ln w="57150" cap="flat" cmpd="sng">
            <a:solidFill>
              <a:srgbClr val="FF0000"/>
            </a:solidFill>
            <a:prstDash val="solid"/>
            <a:headEnd type="none" w="med" len="med"/>
            <a:tailEnd type="triangle" w="med" len="med"/>
          </a:ln>
        </p:spPr>
      </p:sp>
      <p:sp>
        <p:nvSpPr>
          <p:cNvPr id="35979" name="Line 140"/>
          <p:cNvSpPr/>
          <p:nvPr/>
        </p:nvSpPr>
        <p:spPr>
          <a:xfrm flipH="1" flipV="1">
            <a:off x="2438400" y="2133600"/>
            <a:ext cx="304800" cy="381000"/>
          </a:xfrm>
          <a:prstGeom prst="line">
            <a:avLst/>
          </a:prstGeom>
          <a:ln w="57150" cap="flat" cmpd="sng">
            <a:solidFill>
              <a:srgbClr val="FF0000"/>
            </a:solidFill>
            <a:prstDash val="solid"/>
            <a:headEnd type="none" w="med" len="med"/>
            <a:tailEnd type="triangle" w="med" len="med"/>
          </a:ln>
        </p:spPr>
      </p:sp>
      <p:sp>
        <p:nvSpPr>
          <p:cNvPr id="35980" name="Line 141"/>
          <p:cNvSpPr/>
          <p:nvPr/>
        </p:nvSpPr>
        <p:spPr>
          <a:xfrm flipH="1" flipV="1">
            <a:off x="5940152" y="5229200"/>
            <a:ext cx="308248" cy="409600"/>
          </a:xfrm>
          <a:prstGeom prst="line">
            <a:avLst/>
          </a:prstGeom>
          <a:ln w="57150" cap="flat" cmpd="sng">
            <a:solidFill>
              <a:srgbClr val="FF0000"/>
            </a:solidFill>
            <a:prstDash val="solid"/>
            <a:headEnd type="none" w="med" len="med"/>
            <a:tailEnd type="triangle" w="med" len="med"/>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vert="horz" wrap="square" lIns="91440" tIns="45720" rIns="91440" bIns="45720" anchor="ctr" anchorCtr="0"/>
          <a:lstStyle/>
          <a:p>
            <a:pPr eaLnBrk="1" hangingPunct="1"/>
            <a:r>
              <a:rPr lang="en-US" altLang="zh-CN" dirty="0"/>
              <a:t>Maximally similar segments</a:t>
            </a:r>
            <a:endParaRPr lang="en-US" altLang="zh-CN" dirty="0"/>
          </a:p>
        </p:txBody>
      </p:sp>
      <p:sp>
        <p:nvSpPr>
          <p:cNvPr id="36867" name="Rectangle 3"/>
          <p:cNvSpPr>
            <a:spLocks noGrp="1"/>
          </p:cNvSpPr>
          <p:nvPr>
            <p:ph idx="1"/>
          </p:nvPr>
        </p:nvSpPr>
        <p:spPr>
          <a:xfrm>
            <a:off x="2819400" y="2362200"/>
            <a:ext cx="2743200" cy="1524000"/>
          </a:xfrm>
        </p:spPr>
        <p:txBody>
          <a:bodyPr vert="horz" wrap="square" lIns="91440" tIns="45720" rIns="91440" bIns="45720" anchor="t" anchorCtr="0"/>
          <a:lstStyle/>
          <a:p>
            <a:pPr algn="ctr" eaLnBrk="1" hangingPunct="1">
              <a:buNone/>
            </a:pPr>
            <a:r>
              <a:rPr lang="en-US" altLang="zh-CN" sz="3600" dirty="0"/>
              <a:t>CTGTA</a:t>
            </a:r>
            <a:r>
              <a:rPr lang="en-US" altLang="zh-CN" sz="3600" dirty="0">
                <a:cs typeface="Times New Roman" panose="02020603050405020304" pitchFamily="18" charset="0"/>
              </a:rPr>
              <a:t>–</a:t>
            </a:r>
            <a:r>
              <a:rPr lang="en-US" altLang="zh-CN" sz="3600" dirty="0"/>
              <a:t> TC</a:t>
            </a:r>
            <a:endParaRPr lang="en-US" altLang="zh-CN" sz="3600" dirty="0"/>
          </a:p>
          <a:p>
            <a:pPr algn="ctr" eaLnBrk="1" hangingPunct="1">
              <a:buNone/>
            </a:pPr>
            <a:r>
              <a:rPr lang="en-US" altLang="zh-CN" sz="3600" dirty="0"/>
              <a:t>CTATAATC</a:t>
            </a:r>
            <a:endParaRPr lang="en-US" altLang="zh-CN"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542925" y="609600"/>
            <a:ext cx="7989888" cy="1143000"/>
          </a:xfrm>
        </p:spPr>
        <p:txBody>
          <a:bodyPr vert="horz" wrap="square" lIns="91440" tIns="45720" rIns="91440" bIns="45720" anchor="ctr" anchorCtr="0"/>
          <a:lstStyle/>
          <a:p>
            <a:pPr eaLnBrk="1" hangingPunct="1"/>
            <a:r>
              <a:rPr lang="en-US" altLang="zh-CN" b="1" i="1" dirty="0"/>
              <a:t>Scoring matrices and gap penalties in sequence alignments</a:t>
            </a:r>
            <a:endParaRPr lang="en-US" altLang="zh-CN" b="1" i="1" dirty="0"/>
          </a:p>
        </p:txBody>
      </p:sp>
      <p:sp>
        <p:nvSpPr>
          <p:cNvPr id="37891" name="Rectangle 3"/>
          <p:cNvSpPr>
            <a:spLocks noGrp="1"/>
          </p:cNvSpPr>
          <p:nvPr>
            <p:ph idx="1"/>
          </p:nvPr>
        </p:nvSpPr>
        <p:spPr>
          <a:xfrm>
            <a:off x="381000" y="2286000"/>
            <a:ext cx="8382000" cy="4343400"/>
          </a:xfrm>
        </p:spPr>
        <p:txBody>
          <a:bodyPr vert="horz" wrap="square" lIns="91440" tIns="45720" rIns="91440" bIns="45720" anchor="t" anchorCtr="0"/>
          <a:lstStyle/>
          <a:p>
            <a:pPr eaLnBrk="1" hangingPunct="1"/>
            <a:r>
              <a:rPr lang="en-US" altLang="zh-CN" sz="2800" dirty="0"/>
              <a:t>Protein chemists discovered early on that certain amino acid substitutions commonly occur in related proteins from different species. Because the protein still functions with these substitutions, the substituted amino acids are compatible with protein structure and function. </a:t>
            </a:r>
            <a:endParaRPr lang="en-US" altLang="zh-CN" sz="2800" dirty="0"/>
          </a:p>
          <a:p>
            <a:pPr eaLnBrk="1" hangingPunct="1"/>
            <a:r>
              <a:rPr lang="en-US" altLang="zh-CN" sz="2800" dirty="0"/>
              <a:t>Knowing the types of changes that are most and least common in a large number of proteins can assist with predicting alignments for any set of protein sequences </a:t>
            </a:r>
            <a:endParaRPr lang="en-US" altLang="zh-CN" sz="2800" dirty="0"/>
          </a:p>
          <a:p>
            <a:pPr eaLnBrk="1" hangingPunct="1"/>
            <a:endParaRPr lang="en-US" altLang="zh-CN"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p:cNvSpPr>
          <p:nvPr>
            <p:ph idx="1"/>
          </p:nvPr>
        </p:nvSpPr>
        <p:spPr>
          <a:xfrm>
            <a:off x="457200" y="838200"/>
            <a:ext cx="8077200" cy="5791200"/>
          </a:xfrm>
        </p:spPr>
        <p:txBody>
          <a:bodyPr vert="horz" wrap="square" lIns="91440" tIns="45720" rIns="91440" bIns="45720" anchor="t" anchorCtr="0"/>
          <a:lstStyle/>
          <a:p>
            <a:pPr eaLnBrk="1" hangingPunct="1"/>
            <a:r>
              <a:rPr lang="en-US" altLang="zh-CN" dirty="0"/>
              <a:t>If ancestor relationships among a group of  proteins are assessed, the most likely amino acid changes that occurred during evolution can be predicted.</a:t>
            </a:r>
            <a:endParaRPr lang="en-US" altLang="zh-CN" dirty="0"/>
          </a:p>
          <a:p>
            <a:pPr eaLnBrk="1" hangingPunct="1"/>
            <a:r>
              <a:rPr lang="en-US" altLang="zh-CN" dirty="0"/>
              <a:t>In the amino acid substitution matrices, each matrix position is filled with a score that reflects how often one amino acid would have been paired with the other in an alignment of related protein sequences during evolution. </a:t>
            </a:r>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0" y="304800"/>
          <a:ext cx="9144000" cy="6283325"/>
        </p:xfrm>
        <a:graphic>
          <a:graphicData uri="http://schemas.openxmlformats.org/presentationml/2006/ole">
            <mc:AlternateContent xmlns:mc="http://schemas.openxmlformats.org/markup-compatibility/2006">
              <mc:Choice xmlns:v="urn:schemas-microsoft-com:vml" Requires="v">
                <p:oleObj spid="_x0000_s4098" name="" r:id="rId1" imgW="8997315" imgH="6186170" progId="Excel.Chart.8">
                  <p:embed/>
                </p:oleObj>
              </mc:Choice>
              <mc:Fallback>
                <p:oleObj name="" r:id="rId1" imgW="8997315" imgH="6186170" progId="Excel.Chart.8">
                  <p:embed/>
                  <p:pic>
                    <p:nvPicPr>
                      <p:cNvPr id="0" name="图片 3075"/>
                      <p:cNvPicPr/>
                      <p:nvPr/>
                    </p:nvPicPr>
                    <p:blipFill>
                      <a:blip r:embed="rId2"/>
                      <a:stretch>
                        <a:fillRect/>
                      </a:stretch>
                    </p:blipFill>
                    <p:spPr>
                      <a:xfrm>
                        <a:off x="0" y="304800"/>
                        <a:ext cx="9144000" cy="6283325"/>
                      </a:xfrm>
                      <a:prstGeom prst="rect">
                        <a:avLst/>
                      </a:prstGeom>
                      <a:noFill/>
                      <a:ln w="38100">
                        <a:noFill/>
                        <a:miter/>
                      </a:ln>
                    </p:spPr>
                  </p:pic>
                </p:oleObj>
              </mc:Fallback>
            </mc:AlternateContent>
          </a:graphicData>
        </a:graphic>
      </p:graphicFrame>
      <p:sp>
        <p:nvSpPr>
          <p:cNvPr id="6147" name="Text Box 3"/>
          <p:cNvSpPr txBox="1"/>
          <p:nvPr/>
        </p:nvSpPr>
        <p:spPr>
          <a:xfrm>
            <a:off x="593725" y="1184275"/>
            <a:ext cx="1657350" cy="457200"/>
          </a:xfrm>
          <a:prstGeom prst="rect">
            <a:avLst/>
          </a:prstGeom>
          <a:noFill/>
          <a:ln w="9525">
            <a:noFill/>
          </a:ln>
        </p:spPr>
        <p:txBody>
          <a:bodyPr wrap="none">
            <a:spAutoFit/>
          </a:bodyPr>
          <a:lstStyle/>
          <a:p>
            <a:r>
              <a:rPr lang="en-US" altLang="zh-CN" sz="2400" i="1" dirty="0">
                <a:solidFill>
                  <a:schemeClr val="bg1"/>
                </a:solidFill>
                <a:latin typeface="Times New Roman" panose="02020603050405020304" pitchFamily="18" charset="0"/>
              </a:rPr>
              <a:t>Arabidopsis</a:t>
            </a:r>
            <a:endParaRPr lang="en-US" altLang="zh-CN" sz="2400" i="1" dirty="0">
              <a:solidFill>
                <a:schemeClr val="bg1"/>
              </a:solidFill>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685800" y="0"/>
            <a:ext cx="7772400" cy="1143000"/>
          </a:xfrm>
        </p:spPr>
        <p:txBody>
          <a:bodyPr vert="horz" wrap="square" lIns="91440" tIns="45720" rIns="91440" bIns="45720" anchor="ctr" anchorCtr="0"/>
          <a:lstStyle/>
          <a:p>
            <a:pPr eaLnBrk="1" hangingPunct="1"/>
            <a:r>
              <a:rPr lang="en-US" altLang="zh-CN" dirty="0">
                <a:solidFill>
                  <a:schemeClr val="accent2"/>
                </a:solidFill>
                <a:latin typeface="Arial" panose="020B0604020202020204" pitchFamily="34" charset="0"/>
              </a:rPr>
              <a:t>Gap penalties</a:t>
            </a:r>
            <a:endParaRPr lang="en-US" altLang="zh-CN" dirty="0">
              <a:solidFill>
                <a:schemeClr val="accent2"/>
              </a:solidFill>
              <a:latin typeface="Arial" panose="020B0604020202020204" pitchFamily="34" charset="0"/>
            </a:endParaRPr>
          </a:p>
        </p:txBody>
      </p:sp>
      <p:sp>
        <p:nvSpPr>
          <p:cNvPr id="39939" name="Text Box 3"/>
          <p:cNvSpPr txBox="1"/>
          <p:nvPr/>
        </p:nvSpPr>
        <p:spPr>
          <a:xfrm>
            <a:off x="457200" y="923925"/>
            <a:ext cx="8016875" cy="5262563"/>
          </a:xfrm>
          <a:prstGeom prst="rect">
            <a:avLst/>
          </a:prstGeom>
          <a:noFill/>
          <a:ln w="9525">
            <a:noFill/>
          </a:ln>
        </p:spPr>
        <p:txBody>
          <a:bodyPr>
            <a:spAutoFit/>
          </a:bodyPr>
          <a:lstStyle/>
          <a:p>
            <a:r>
              <a:rPr lang="en-US" altLang="zh-CN" sz="2400" dirty="0">
                <a:latin typeface="Arial" panose="020B0604020202020204" pitchFamily="34" charset="0"/>
              </a:rPr>
              <a:t>Gap penalties:</a:t>
            </a:r>
            <a:endParaRPr lang="en-US" altLang="zh-CN" sz="2400" dirty="0">
              <a:latin typeface="Arial" panose="020B0604020202020204" pitchFamily="34" charset="0"/>
            </a:endParaRPr>
          </a:p>
          <a:p>
            <a:r>
              <a:rPr lang="en-US" altLang="zh-CN" sz="2400" dirty="0">
                <a:latin typeface="Arial" panose="020B0604020202020204" pitchFamily="34" charset="0"/>
              </a:rPr>
              <a:t>A large value is chosen for introducing a gap of size 1</a:t>
            </a:r>
            <a:endParaRPr lang="en-US" altLang="zh-CN" sz="2400" dirty="0">
              <a:latin typeface="Arial" panose="020B0604020202020204" pitchFamily="34" charset="0"/>
            </a:endParaRPr>
          </a:p>
          <a:p>
            <a:r>
              <a:rPr lang="en-US" altLang="zh-CN" sz="2400" dirty="0">
                <a:latin typeface="Arial" panose="020B0604020202020204" pitchFamily="34" charset="0"/>
              </a:rPr>
              <a:t>A small value is added for each increment in size</a:t>
            </a:r>
            <a:endParaRPr lang="en-US" altLang="zh-CN" sz="2400" dirty="0">
              <a:latin typeface="Arial" panose="020B0604020202020204" pitchFamily="34" charset="0"/>
            </a:endParaRPr>
          </a:p>
          <a:p>
            <a:endParaRPr lang="en-US" altLang="zh-CN" sz="2400" dirty="0">
              <a:latin typeface="Arial" panose="020B0604020202020204" pitchFamily="34" charset="0"/>
            </a:endParaRPr>
          </a:p>
          <a:p>
            <a:r>
              <a:rPr lang="en-US" altLang="zh-CN" sz="2400" dirty="0">
                <a:latin typeface="Arial" panose="020B0604020202020204" pitchFamily="34" charset="0"/>
              </a:rPr>
              <a:t>For example, in a blast search:</a:t>
            </a:r>
            <a:endParaRPr lang="en-US" altLang="zh-CN" sz="2400" dirty="0">
              <a:latin typeface="Arial" panose="020B0604020202020204" pitchFamily="34" charset="0"/>
            </a:endParaRPr>
          </a:p>
          <a:p>
            <a:r>
              <a:rPr lang="en-US" altLang="zh-CN" sz="2400" dirty="0">
                <a:latin typeface="Arial" panose="020B0604020202020204" pitchFamily="34" charset="0"/>
              </a:rPr>
              <a:t>Gap opening penalty = 11</a:t>
            </a:r>
            <a:endParaRPr lang="en-US" altLang="zh-CN" sz="2400" dirty="0">
              <a:latin typeface="Arial" panose="020B0604020202020204" pitchFamily="34" charset="0"/>
            </a:endParaRPr>
          </a:p>
          <a:p>
            <a:r>
              <a:rPr lang="en-US" altLang="zh-CN" sz="2400" dirty="0">
                <a:latin typeface="Arial" panose="020B0604020202020204" pitchFamily="34" charset="0"/>
              </a:rPr>
              <a:t>Gap extension penalty = 1</a:t>
            </a:r>
            <a:endParaRPr lang="en-US" altLang="zh-CN" sz="2400" dirty="0">
              <a:latin typeface="Arial" panose="020B0604020202020204" pitchFamily="34" charset="0"/>
            </a:endParaRPr>
          </a:p>
          <a:p>
            <a:r>
              <a:rPr lang="en-US" altLang="zh-CN" sz="2400" dirty="0">
                <a:latin typeface="Arial" panose="020B0604020202020204" pitchFamily="34" charset="0"/>
              </a:rPr>
              <a:t>Penalty = 11, 12, 13, 14, etc.</a:t>
            </a:r>
            <a:endParaRPr lang="en-US" altLang="zh-CN" sz="2400" dirty="0">
              <a:latin typeface="Arial" panose="020B0604020202020204" pitchFamily="34" charset="0"/>
            </a:endParaRPr>
          </a:p>
          <a:p>
            <a:r>
              <a:rPr lang="en-US" altLang="zh-CN" sz="2400" dirty="0">
                <a:latin typeface="Arial" panose="020B0604020202020204" pitchFamily="34" charset="0"/>
              </a:rPr>
              <a:t>These are called affine gap penalties</a:t>
            </a:r>
            <a:endParaRPr lang="en-US" altLang="zh-CN" sz="2400" dirty="0">
              <a:latin typeface="Arial" panose="020B0604020202020204" pitchFamily="34" charset="0"/>
            </a:endParaRPr>
          </a:p>
          <a:p>
            <a:r>
              <a:rPr lang="en-US" altLang="zh-CN" sz="2400" dirty="0">
                <a:latin typeface="Arial" panose="020B0604020202020204" pitchFamily="34" charset="0"/>
              </a:rPr>
              <a:t>P=a+bx</a:t>
            </a:r>
            <a:endParaRPr lang="en-US" altLang="zh-CN" sz="2400" dirty="0">
              <a:latin typeface="Arial" panose="020B0604020202020204" pitchFamily="34" charset="0"/>
            </a:endParaRPr>
          </a:p>
          <a:p>
            <a:endParaRPr lang="en-US" altLang="zh-CN" sz="2400" dirty="0">
              <a:latin typeface="Arial" panose="020B0604020202020204" pitchFamily="34" charset="0"/>
            </a:endParaRPr>
          </a:p>
          <a:p>
            <a:r>
              <a:rPr lang="en-US" altLang="zh-CN" sz="2400" dirty="0">
                <a:latin typeface="Arial" panose="020B0604020202020204" pitchFamily="34" charset="0"/>
              </a:rPr>
              <a:t>These values match the amino acid substitution scores in an amino acid substitution table called the PAM and BLOSUM</a:t>
            </a:r>
            <a:r>
              <a:rPr lang="en-US" altLang="zh-CN" sz="2400" dirty="0">
                <a:solidFill>
                  <a:schemeClr val="tx2"/>
                </a:solidFill>
                <a:latin typeface="Arial" panose="020B0604020202020204" pitchFamily="34" charset="0"/>
              </a:rPr>
              <a:t> matrix et al.</a:t>
            </a:r>
            <a:endParaRPr lang="en-US" altLang="zh-CN" sz="2400" dirty="0">
              <a:solidFill>
                <a:schemeClr val="tx2"/>
              </a:solidFill>
              <a:latin typeface="Arial" panose="020B0604020202020204" pitchFamily="34" charset="0"/>
            </a:endParaRPr>
          </a:p>
        </p:txBody>
      </p:sp>
      <p:sp>
        <p:nvSpPr>
          <p:cNvPr id="39940" name="Text Box 4"/>
          <p:cNvSpPr txBox="1"/>
          <p:nvPr/>
        </p:nvSpPr>
        <p:spPr>
          <a:xfrm>
            <a:off x="7527925" y="6437313"/>
            <a:ext cx="1111250" cy="274637"/>
          </a:xfrm>
          <a:prstGeom prst="rect">
            <a:avLst/>
          </a:prstGeom>
          <a:noFill/>
          <a:ln w="9525">
            <a:noFill/>
          </a:ln>
        </p:spPr>
        <p:txBody>
          <a:bodyPr wrap="none">
            <a:spAutoFit/>
          </a:bodyPr>
          <a:lstStyle/>
          <a:p>
            <a:r>
              <a:rPr lang="en-US" altLang="zh-CN" sz="1200" i="1" dirty="0">
                <a:latin typeface="Times New Roman" panose="02020603050405020304" pitchFamily="18" charset="0"/>
              </a:rPr>
              <a:t>Mount D, 2002</a:t>
            </a:r>
            <a:endParaRPr lang="en-US" altLang="zh-CN" sz="1200" i="1" dirty="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6415088" y="3000375"/>
            <a:ext cx="2728912" cy="1057275"/>
          </a:xfrm>
        </p:spPr>
        <p:txBody>
          <a:bodyPr vert="horz" wrap="square" lIns="91440" tIns="45720" rIns="91440" bIns="45720" anchor="ctr" anchorCtr="0"/>
          <a:lstStyle/>
          <a:p>
            <a:pPr eaLnBrk="1" hangingPunct="1"/>
            <a:r>
              <a:rPr lang="en-US" altLang="zh-CN" sz="2000" b="1" dirty="0">
                <a:solidFill>
                  <a:schemeClr val="accent2"/>
                </a:solidFill>
              </a:rPr>
              <a:t>Hypothetical example of scoring matrix value</a:t>
            </a:r>
            <a:br>
              <a:rPr lang="en-US" altLang="zh-CN" sz="2000" b="1" dirty="0">
                <a:solidFill>
                  <a:schemeClr val="accent2"/>
                </a:solidFill>
              </a:rPr>
            </a:br>
            <a:r>
              <a:rPr lang="en-US" altLang="zh-CN" sz="2000" b="1" dirty="0">
                <a:solidFill>
                  <a:schemeClr val="accent2"/>
                </a:solidFill>
              </a:rPr>
              <a:t>(log odds scores)</a:t>
            </a:r>
            <a:endParaRPr lang="en-US" altLang="zh-CN" sz="2000" b="1" dirty="0">
              <a:solidFill>
                <a:schemeClr val="accent2"/>
              </a:solidFill>
            </a:endParaRPr>
          </a:p>
        </p:txBody>
      </p:sp>
      <p:sp>
        <p:nvSpPr>
          <p:cNvPr id="40963" name="Rectangle 3"/>
          <p:cNvSpPr/>
          <p:nvPr/>
        </p:nvSpPr>
        <p:spPr>
          <a:xfrm>
            <a:off x="2209800" y="2362200"/>
            <a:ext cx="4038600" cy="3962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endParaRPr lang="zh-CN" altLang="zh-CN" sz="1800" dirty="0">
              <a:latin typeface="Times New Roman" panose="02020603050405020304" pitchFamily="18" charset="0"/>
            </a:endParaRPr>
          </a:p>
        </p:txBody>
      </p:sp>
      <p:sp>
        <p:nvSpPr>
          <p:cNvPr id="40964" name="Text Box 4"/>
          <p:cNvSpPr txBox="1"/>
          <p:nvPr/>
        </p:nvSpPr>
        <p:spPr>
          <a:xfrm>
            <a:off x="3200400" y="1752600"/>
            <a:ext cx="2027238" cy="457200"/>
          </a:xfrm>
          <a:prstGeom prst="rect">
            <a:avLst/>
          </a:prstGeom>
          <a:noFill/>
          <a:ln w="9525">
            <a:noFill/>
          </a:ln>
        </p:spPr>
        <p:txBody>
          <a:bodyPr wrap="none">
            <a:spAutoFit/>
          </a:bodyPr>
          <a:lstStyle/>
          <a:p>
            <a:r>
              <a:rPr lang="en-US" altLang="zh-CN" sz="2400" dirty="0">
                <a:latin typeface="Times New Roman" panose="02020603050405020304" pitchFamily="18" charset="0"/>
              </a:rPr>
              <a:t>20 amino acids</a:t>
            </a:r>
            <a:endParaRPr lang="en-US" altLang="zh-CN" sz="2400" dirty="0">
              <a:latin typeface="Times New Roman" panose="02020603050405020304" pitchFamily="18" charset="0"/>
            </a:endParaRPr>
          </a:p>
        </p:txBody>
      </p:sp>
      <p:sp>
        <p:nvSpPr>
          <p:cNvPr id="40965" name="Text Box 5"/>
          <p:cNvSpPr txBox="1"/>
          <p:nvPr/>
        </p:nvSpPr>
        <p:spPr>
          <a:xfrm rot="-5400000">
            <a:off x="800100" y="3771900"/>
            <a:ext cx="2027238" cy="731838"/>
          </a:xfrm>
          <a:prstGeom prst="rect">
            <a:avLst/>
          </a:prstGeom>
          <a:noFill/>
          <a:ln w="9525">
            <a:noFill/>
          </a:ln>
        </p:spPr>
        <p:txBody>
          <a:bodyPr wrap="none">
            <a:spAutoFit/>
          </a:bodyPr>
          <a:lstStyle/>
          <a:p>
            <a:r>
              <a:rPr lang="en-US" altLang="zh-CN" sz="2400" dirty="0">
                <a:latin typeface="Times New Roman" panose="02020603050405020304" pitchFamily="18" charset="0"/>
              </a:rPr>
              <a:t>20 amino acids</a:t>
            </a:r>
            <a:endParaRPr lang="en-US" altLang="zh-CN" sz="2400" dirty="0">
              <a:latin typeface="Times New Roman" panose="02020603050405020304" pitchFamily="18" charset="0"/>
            </a:endParaRPr>
          </a:p>
          <a:p>
            <a:endParaRPr lang="en-US" altLang="zh-CN" sz="1800" dirty="0">
              <a:latin typeface="Times New Roman" panose="02020603050405020304" pitchFamily="18" charset="0"/>
            </a:endParaRPr>
          </a:p>
        </p:txBody>
      </p:sp>
      <p:sp>
        <p:nvSpPr>
          <p:cNvPr id="40966" name="Text Box 6"/>
          <p:cNvSpPr txBox="1"/>
          <p:nvPr/>
        </p:nvSpPr>
        <p:spPr>
          <a:xfrm>
            <a:off x="2971800" y="2362200"/>
            <a:ext cx="387350" cy="457200"/>
          </a:xfrm>
          <a:prstGeom prst="rect">
            <a:avLst/>
          </a:prstGeom>
          <a:noFill/>
          <a:ln w="9525">
            <a:noFill/>
          </a:ln>
        </p:spPr>
        <p:txBody>
          <a:bodyPr wrap="none">
            <a:spAutoFit/>
          </a:bodyPr>
          <a:lstStyle/>
          <a:p>
            <a:r>
              <a:rPr lang="en-US" altLang="zh-CN" sz="2400" dirty="0">
                <a:latin typeface="Times New Roman" panose="02020603050405020304" pitchFamily="18" charset="0"/>
              </a:rPr>
              <a:t>C</a:t>
            </a:r>
            <a:endParaRPr lang="en-US" altLang="zh-CN" sz="2400" dirty="0">
              <a:latin typeface="Times New Roman" panose="02020603050405020304" pitchFamily="18" charset="0"/>
            </a:endParaRPr>
          </a:p>
        </p:txBody>
      </p:sp>
      <p:sp>
        <p:nvSpPr>
          <p:cNvPr id="40967" name="Text Box 7"/>
          <p:cNvSpPr txBox="1"/>
          <p:nvPr/>
        </p:nvSpPr>
        <p:spPr>
          <a:xfrm>
            <a:off x="2286000" y="3200400"/>
            <a:ext cx="387350" cy="457200"/>
          </a:xfrm>
          <a:prstGeom prst="rect">
            <a:avLst/>
          </a:prstGeom>
          <a:noFill/>
          <a:ln w="9525">
            <a:noFill/>
          </a:ln>
        </p:spPr>
        <p:txBody>
          <a:bodyPr wrap="none">
            <a:spAutoFit/>
          </a:bodyPr>
          <a:lstStyle/>
          <a:p>
            <a:r>
              <a:rPr lang="en-US" altLang="zh-CN" sz="2400" dirty="0">
                <a:latin typeface="Times New Roman" panose="02020603050405020304" pitchFamily="18" charset="0"/>
              </a:rPr>
              <a:t>C</a:t>
            </a:r>
            <a:endParaRPr lang="en-US" altLang="zh-CN" sz="2400" dirty="0">
              <a:latin typeface="Times New Roman" panose="02020603050405020304" pitchFamily="18" charset="0"/>
            </a:endParaRPr>
          </a:p>
        </p:txBody>
      </p:sp>
      <p:sp>
        <p:nvSpPr>
          <p:cNvPr id="40968" name="Text Box 8"/>
          <p:cNvSpPr txBox="1"/>
          <p:nvPr/>
        </p:nvSpPr>
        <p:spPr>
          <a:xfrm>
            <a:off x="2971800" y="3200400"/>
            <a:ext cx="549275" cy="457200"/>
          </a:xfrm>
          <a:prstGeom prst="rect">
            <a:avLst/>
          </a:prstGeom>
          <a:noFill/>
          <a:ln w="9525">
            <a:noFill/>
          </a:ln>
        </p:spPr>
        <p:txBody>
          <a:bodyPr>
            <a:spAutoFit/>
          </a:bodyPr>
          <a:lstStyle/>
          <a:p>
            <a:r>
              <a:rPr lang="en-US" altLang="zh-CN" sz="2400" dirty="0">
                <a:latin typeface="Times New Roman" panose="02020603050405020304" pitchFamily="18" charset="0"/>
              </a:rPr>
              <a:t>11</a:t>
            </a:r>
            <a:endParaRPr lang="en-US" altLang="zh-CN" sz="2400" dirty="0">
              <a:latin typeface="Times New Roman" panose="02020603050405020304" pitchFamily="18" charset="0"/>
            </a:endParaRPr>
          </a:p>
        </p:txBody>
      </p:sp>
      <p:sp>
        <p:nvSpPr>
          <p:cNvPr id="40969" name="Line 9"/>
          <p:cNvSpPr/>
          <p:nvPr/>
        </p:nvSpPr>
        <p:spPr>
          <a:xfrm>
            <a:off x="2667000" y="3429000"/>
            <a:ext cx="381000" cy="0"/>
          </a:xfrm>
          <a:prstGeom prst="line">
            <a:avLst/>
          </a:prstGeom>
          <a:ln w="9525" cap="flat" cmpd="sng">
            <a:solidFill>
              <a:schemeClr val="tx1"/>
            </a:solidFill>
            <a:prstDash val="solid"/>
            <a:headEnd type="none" w="med" len="med"/>
            <a:tailEnd type="none" w="med" len="med"/>
          </a:ln>
        </p:spPr>
      </p:sp>
      <p:sp>
        <p:nvSpPr>
          <p:cNvPr id="40970" name="Line 10"/>
          <p:cNvSpPr/>
          <p:nvPr/>
        </p:nvSpPr>
        <p:spPr>
          <a:xfrm>
            <a:off x="3200400" y="2819400"/>
            <a:ext cx="0" cy="609600"/>
          </a:xfrm>
          <a:prstGeom prst="line">
            <a:avLst/>
          </a:prstGeom>
          <a:ln w="9525" cap="flat" cmpd="sng">
            <a:solidFill>
              <a:schemeClr val="tx1"/>
            </a:solidFill>
            <a:prstDash val="solid"/>
            <a:headEnd type="none" w="med" len="med"/>
            <a:tailEnd type="none" w="med" len="med"/>
          </a:ln>
        </p:spPr>
      </p:sp>
      <p:sp>
        <p:nvSpPr>
          <p:cNvPr id="40971" name="Text Box 11"/>
          <p:cNvSpPr txBox="1"/>
          <p:nvPr/>
        </p:nvSpPr>
        <p:spPr>
          <a:xfrm>
            <a:off x="5241925" y="2403475"/>
            <a:ext cx="471488" cy="457200"/>
          </a:xfrm>
          <a:prstGeom prst="rect">
            <a:avLst/>
          </a:prstGeom>
          <a:noFill/>
          <a:ln w="9525">
            <a:noFill/>
          </a:ln>
        </p:spPr>
        <p:txBody>
          <a:bodyPr wrap="none">
            <a:spAutoFit/>
          </a:bodyPr>
          <a:lstStyle/>
          <a:p>
            <a:r>
              <a:rPr lang="en-US" altLang="zh-CN" sz="2400" dirty="0">
                <a:latin typeface="Times New Roman" panose="02020603050405020304" pitchFamily="18" charset="0"/>
              </a:rPr>
              <a:t>W</a:t>
            </a:r>
            <a:endParaRPr lang="en-US" altLang="zh-CN" sz="2400" dirty="0">
              <a:latin typeface="Times New Roman" panose="02020603050405020304" pitchFamily="18" charset="0"/>
            </a:endParaRPr>
          </a:p>
        </p:txBody>
      </p:sp>
      <p:sp>
        <p:nvSpPr>
          <p:cNvPr id="40972" name="Text Box 12"/>
          <p:cNvSpPr txBox="1"/>
          <p:nvPr/>
        </p:nvSpPr>
        <p:spPr>
          <a:xfrm>
            <a:off x="2270125" y="4537075"/>
            <a:ext cx="354013" cy="457200"/>
          </a:xfrm>
          <a:prstGeom prst="rect">
            <a:avLst/>
          </a:prstGeom>
          <a:noFill/>
          <a:ln w="9525">
            <a:noFill/>
          </a:ln>
        </p:spPr>
        <p:txBody>
          <a:bodyPr wrap="none">
            <a:spAutoFit/>
          </a:bodyPr>
          <a:lstStyle/>
          <a:p>
            <a:r>
              <a:rPr lang="en-US" altLang="zh-CN" sz="2400" dirty="0">
                <a:latin typeface="Times New Roman" panose="02020603050405020304" pitchFamily="18" charset="0"/>
              </a:rPr>
              <a:t>P</a:t>
            </a:r>
            <a:endParaRPr lang="en-US" altLang="zh-CN" sz="2400" dirty="0">
              <a:latin typeface="Times New Roman" panose="02020603050405020304" pitchFamily="18" charset="0"/>
            </a:endParaRPr>
          </a:p>
        </p:txBody>
      </p:sp>
      <p:sp>
        <p:nvSpPr>
          <p:cNvPr id="40973" name="Line 13"/>
          <p:cNvSpPr/>
          <p:nvPr/>
        </p:nvSpPr>
        <p:spPr>
          <a:xfrm>
            <a:off x="2743200" y="4800600"/>
            <a:ext cx="2286000" cy="0"/>
          </a:xfrm>
          <a:prstGeom prst="line">
            <a:avLst/>
          </a:prstGeom>
          <a:ln w="9525" cap="flat" cmpd="sng">
            <a:solidFill>
              <a:schemeClr val="tx1"/>
            </a:solidFill>
            <a:prstDash val="solid"/>
            <a:headEnd type="none" w="med" len="med"/>
            <a:tailEnd type="none" w="med" len="med"/>
          </a:ln>
        </p:spPr>
      </p:sp>
      <p:sp>
        <p:nvSpPr>
          <p:cNvPr id="40974" name="Line 14"/>
          <p:cNvSpPr/>
          <p:nvPr/>
        </p:nvSpPr>
        <p:spPr>
          <a:xfrm>
            <a:off x="5486400" y="2971800"/>
            <a:ext cx="0" cy="1600200"/>
          </a:xfrm>
          <a:prstGeom prst="line">
            <a:avLst/>
          </a:prstGeom>
          <a:ln w="9525" cap="flat" cmpd="sng">
            <a:solidFill>
              <a:schemeClr val="tx1"/>
            </a:solidFill>
            <a:prstDash val="solid"/>
            <a:headEnd type="none" w="med" len="med"/>
            <a:tailEnd type="none" w="med" len="med"/>
          </a:ln>
        </p:spPr>
      </p:sp>
      <p:sp>
        <p:nvSpPr>
          <p:cNvPr id="40975" name="Text Box 15"/>
          <p:cNvSpPr txBox="1"/>
          <p:nvPr/>
        </p:nvSpPr>
        <p:spPr>
          <a:xfrm>
            <a:off x="5241925" y="4613275"/>
            <a:ext cx="438150" cy="457200"/>
          </a:xfrm>
          <a:prstGeom prst="rect">
            <a:avLst/>
          </a:prstGeom>
          <a:noFill/>
          <a:ln w="9525">
            <a:noFill/>
          </a:ln>
        </p:spPr>
        <p:txBody>
          <a:bodyPr wrap="none">
            <a:spAutoFit/>
          </a:bodyPr>
          <a:lstStyle/>
          <a:p>
            <a:r>
              <a:rPr lang="en-US" altLang="zh-CN" sz="2400" dirty="0">
                <a:latin typeface="Times New Roman" panose="02020603050405020304" pitchFamily="18" charset="0"/>
              </a:rPr>
              <a:t>-5</a:t>
            </a:r>
            <a:endParaRPr lang="en-US" altLang="zh-CN" sz="2400" dirty="0">
              <a:latin typeface="Times New Roman" panose="02020603050405020304" pitchFamily="18" charset="0"/>
            </a:endParaRPr>
          </a:p>
        </p:txBody>
      </p:sp>
      <p:sp>
        <p:nvSpPr>
          <p:cNvPr id="40976" name="Text Box 16"/>
          <p:cNvSpPr txBox="1"/>
          <p:nvPr/>
        </p:nvSpPr>
        <p:spPr>
          <a:xfrm>
            <a:off x="7527925" y="6437313"/>
            <a:ext cx="1111250" cy="274637"/>
          </a:xfrm>
          <a:prstGeom prst="rect">
            <a:avLst/>
          </a:prstGeom>
          <a:noFill/>
          <a:ln w="9525">
            <a:noFill/>
          </a:ln>
        </p:spPr>
        <p:txBody>
          <a:bodyPr wrap="none">
            <a:spAutoFit/>
          </a:bodyPr>
          <a:lstStyle/>
          <a:p>
            <a:r>
              <a:rPr lang="en-US" altLang="zh-CN" sz="1200" i="1" dirty="0">
                <a:latin typeface="Times New Roman" panose="02020603050405020304" pitchFamily="18" charset="0"/>
              </a:rPr>
              <a:t>Mount D, 2002</a:t>
            </a:r>
            <a:endParaRPr lang="en-US" altLang="zh-CN" sz="1200" i="1" dirty="0">
              <a:latin typeface="Times New Roman" panose="02020603050405020304" pitchFamily="18" charset="0"/>
            </a:endParaRPr>
          </a:p>
        </p:txBody>
      </p:sp>
      <p:sp>
        <p:nvSpPr>
          <p:cNvPr id="17" name="矩形 16"/>
          <p:cNvSpPr/>
          <p:nvPr/>
        </p:nvSpPr>
        <p:spPr>
          <a:xfrm>
            <a:off x="642938" y="741363"/>
            <a:ext cx="8072438" cy="6159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400" b="1" i="0" u="none" strike="noStrike" kern="1200" cap="none" spc="0" normalizeH="0" baseline="0" noProof="0" dirty="0">
                <a:ln>
                  <a:noFill/>
                </a:ln>
                <a:solidFill>
                  <a:schemeClr val="accent2"/>
                </a:solidFill>
                <a:effectLst/>
                <a:uLnTx/>
                <a:uFillTx/>
                <a:latin typeface="+mj-lt"/>
                <a:ea typeface="+mj-ea"/>
                <a:cs typeface="+mj-cs"/>
              </a:rPr>
              <a:t>Sequences are aligned using log odds score</a:t>
            </a:r>
            <a:endParaRPr kumimoji="1" lang="en-US" altLang="zh-CN" sz="3400" b="1"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685800" y="228600"/>
            <a:ext cx="7772400" cy="685800"/>
          </a:xfrm>
        </p:spPr>
        <p:txBody>
          <a:bodyPr vert="horz" wrap="square" lIns="91440" tIns="45720" rIns="91440" bIns="45720" anchor="ctr" anchorCtr="0"/>
          <a:lstStyle/>
          <a:p>
            <a:pPr eaLnBrk="1" hangingPunct="1"/>
            <a:r>
              <a:rPr lang="en-US" altLang="zh-CN" b="1" dirty="0">
                <a:solidFill>
                  <a:schemeClr val="accent2"/>
                </a:solidFill>
              </a:rPr>
              <a:t>Log odds score</a:t>
            </a:r>
            <a:endParaRPr lang="en-US" altLang="zh-CN" b="1" dirty="0">
              <a:solidFill>
                <a:schemeClr val="accent2"/>
              </a:solidFill>
            </a:endParaRPr>
          </a:p>
        </p:txBody>
      </p:sp>
      <p:sp>
        <p:nvSpPr>
          <p:cNvPr id="41987" name="Text Box 3"/>
          <p:cNvSpPr txBox="1"/>
          <p:nvPr/>
        </p:nvSpPr>
        <p:spPr>
          <a:xfrm>
            <a:off x="233363" y="1216025"/>
            <a:ext cx="8996362" cy="1570038"/>
          </a:xfrm>
          <a:prstGeom prst="rect">
            <a:avLst/>
          </a:prstGeom>
          <a:noFill/>
          <a:ln w="9525">
            <a:noFill/>
          </a:ln>
        </p:spPr>
        <p:txBody>
          <a:bodyPr wrap="none">
            <a:spAutoFit/>
          </a:bodyPr>
          <a:lstStyle/>
          <a:p>
            <a:r>
              <a:rPr lang="en-US" altLang="zh-CN" sz="2400" dirty="0">
                <a:latin typeface="Times New Roman" panose="02020603050405020304" pitchFamily="18" charset="0"/>
              </a:rPr>
              <a:t>What is a </a:t>
            </a:r>
            <a:r>
              <a:rPr lang="en-US" altLang="zh-CN" sz="2400" dirty="0">
                <a:solidFill>
                  <a:srgbClr val="FF0000"/>
                </a:solidFill>
                <a:latin typeface="Times New Roman" panose="02020603050405020304" pitchFamily="18" charset="0"/>
              </a:rPr>
              <a:t>log odds score</a:t>
            </a:r>
            <a:r>
              <a:rPr lang="en-US" altLang="zh-CN" sz="2400" dirty="0">
                <a:latin typeface="Times New Roman" panose="02020603050405020304" pitchFamily="18" charset="0"/>
              </a:rPr>
              <a:t>?</a:t>
            </a:r>
            <a:endParaRPr lang="en-US" altLang="zh-CN" sz="2400" dirty="0">
              <a:latin typeface="Times New Roman" panose="02020603050405020304" pitchFamily="18" charset="0"/>
            </a:endParaRPr>
          </a:p>
          <a:p>
            <a:r>
              <a:rPr lang="en-US" altLang="zh-CN" sz="2400" dirty="0">
                <a:latin typeface="Times New Roman" panose="02020603050405020304" pitchFamily="18" charset="0"/>
              </a:rPr>
              <a:t>What is an </a:t>
            </a:r>
            <a:r>
              <a:rPr lang="en-US" altLang="zh-CN" sz="2400" dirty="0">
                <a:solidFill>
                  <a:srgbClr val="FF0000"/>
                </a:solidFill>
                <a:latin typeface="Times New Roman" panose="02020603050405020304" pitchFamily="18" charset="0"/>
              </a:rPr>
              <a:t>odds score</a:t>
            </a:r>
            <a:r>
              <a:rPr lang="en-US" altLang="zh-CN" sz="2400" dirty="0">
                <a:latin typeface="Times New Roman" panose="02020603050405020304" pitchFamily="18" charset="0"/>
              </a:rPr>
              <a:t>?</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en-US" altLang="zh-CN" sz="2400" dirty="0">
                <a:latin typeface="Times New Roman" panose="02020603050405020304" pitchFamily="18" charset="0"/>
              </a:rPr>
              <a:t>What does it mean to say that the </a:t>
            </a:r>
            <a:r>
              <a:rPr lang="en-US" altLang="zh-CN" sz="2400" dirty="0">
                <a:solidFill>
                  <a:srgbClr val="FF0000"/>
                </a:solidFill>
                <a:latin typeface="Times New Roman" panose="02020603050405020304" pitchFamily="18" charset="0"/>
              </a:rPr>
              <a:t>odds</a:t>
            </a:r>
            <a:r>
              <a:rPr lang="en-US" altLang="zh-CN" sz="2400" dirty="0">
                <a:latin typeface="Times New Roman" panose="02020603050405020304" pitchFamily="18" charset="0"/>
              </a:rPr>
              <a:t> of a horse winning a race is 8/1?</a:t>
            </a:r>
            <a:endParaRPr lang="en-US" altLang="zh-CN" sz="2400" dirty="0">
              <a:latin typeface="Times New Roman" panose="02020603050405020304" pitchFamily="18" charset="0"/>
            </a:endParaRPr>
          </a:p>
        </p:txBody>
      </p:sp>
      <p:sp>
        <p:nvSpPr>
          <p:cNvPr id="41988" name="Text Box 4"/>
          <p:cNvSpPr txBox="1"/>
          <p:nvPr/>
        </p:nvSpPr>
        <p:spPr>
          <a:xfrm>
            <a:off x="1524000" y="2971800"/>
            <a:ext cx="5413375" cy="457200"/>
          </a:xfrm>
          <a:prstGeom prst="rect">
            <a:avLst/>
          </a:prstGeom>
          <a:noFill/>
          <a:ln w="9525">
            <a:noFill/>
          </a:ln>
        </p:spPr>
        <p:txBody>
          <a:bodyPr wrap="none">
            <a:spAutoFit/>
          </a:bodyPr>
          <a:lstStyle/>
          <a:p>
            <a:r>
              <a:rPr lang="en-US" altLang="zh-CN" sz="2400" dirty="0">
                <a:solidFill>
                  <a:srgbClr val="FF0000"/>
                </a:solidFill>
                <a:latin typeface="Times New Roman" panose="02020603050405020304" pitchFamily="18" charset="0"/>
              </a:rPr>
              <a:t>odds</a:t>
            </a:r>
            <a:r>
              <a:rPr lang="en-US" altLang="zh-CN" sz="2400" dirty="0">
                <a:latin typeface="Times New Roman" panose="02020603050405020304" pitchFamily="18" charset="0"/>
              </a:rPr>
              <a:t> = chance of winning/chance of losing</a:t>
            </a:r>
            <a:endParaRPr lang="en-US" altLang="zh-CN" sz="2400" dirty="0">
              <a:latin typeface="Times New Roman" panose="02020603050405020304" pitchFamily="18" charset="0"/>
            </a:endParaRPr>
          </a:p>
        </p:txBody>
      </p:sp>
      <p:sp>
        <p:nvSpPr>
          <p:cNvPr id="41989" name="Text Box 5"/>
          <p:cNvSpPr txBox="1"/>
          <p:nvPr/>
        </p:nvSpPr>
        <p:spPr>
          <a:xfrm>
            <a:off x="228600" y="3429000"/>
            <a:ext cx="9753600" cy="822325"/>
          </a:xfrm>
          <a:prstGeom prst="rect">
            <a:avLst/>
          </a:prstGeom>
          <a:noFill/>
          <a:ln w="9525">
            <a:noFill/>
          </a:ln>
        </p:spPr>
        <p:txBody>
          <a:bodyPr>
            <a:spAutoFit/>
          </a:bodyPr>
          <a:lstStyle/>
          <a:p>
            <a:r>
              <a:rPr lang="en-US" altLang="zh-CN" sz="2400" dirty="0">
                <a:latin typeface="Times New Roman" panose="02020603050405020304" pitchFamily="18" charset="0"/>
              </a:rPr>
              <a:t>What about the odds of two horses each winning, one with a chance of winning of by 8/1/ and the other a chance of winning of 16/1? </a:t>
            </a:r>
            <a:endParaRPr lang="en-US" altLang="zh-CN" sz="2400" dirty="0">
              <a:latin typeface="Times New Roman" panose="02020603050405020304" pitchFamily="18" charset="0"/>
            </a:endParaRPr>
          </a:p>
        </p:txBody>
      </p:sp>
      <p:sp>
        <p:nvSpPr>
          <p:cNvPr id="41990" name="Text Box 6"/>
          <p:cNvSpPr txBox="1"/>
          <p:nvPr/>
        </p:nvSpPr>
        <p:spPr>
          <a:xfrm>
            <a:off x="1676400" y="4267200"/>
            <a:ext cx="3925888" cy="457200"/>
          </a:xfrm>
          <a:prstGeom prst="rect">
            <a:avLst/>
          </a:prstGeom>
          <a:noFill/>
          <a:ln w="9525">
            <a:noFill/>
          </a:ln>
        </p:spPr>
        <p:txBody>
          <a:bodyPr wrap="none">
            <a:spAutoFit/>
          </a:bodyPr>
          <a:lstStyle/>
          <a:p>
            <a:r>
              <a:rPr lang="en-US" altLang="zh-CN" sz="2400" dirty="0">
                <a:solidFill>
                  <a:srgbClr val="FF0000"/>
                </a:solidFill>
                <a:latin typeface="Times New Roman" panose="02020603050405020304" pitchFamily="18" charset="0"/>
              </a:rPr>
              <a:t>odds</a:t>
            </a:r>
            <a:r>
              <a:rPr lang="en-US" altLang="zh-CN" sz="2400" dirty="0">
                <a:latin typeface="Times New Roman" panose="02020603050405020304" pitchFamily="18" charset="0"/>
              </a:rPr>
              <a:t> = 8/1 times 16/1 or 128/1</a:t>
            </a:r>
            <a:endParaRPr lang="en-US" altLang="zh-CN" sz="2400" dirty="0">
              <a:latin typeface="Times New Roman" panose="02020603050405020304" pitchFamily="18" charset="0"/>
            </a:endParaRPr>
          </a:p>
        </p:txBody>
      </p:sp>
      <p:sp>
        <p:nvSpPr>
          <p:cNvPr id="41991" name="Text Box 7"/>
          <p:cNvSpPr txBox="1"/>
          <p:nvPr/>
        </p:nvSpPr>
        <p:spPr>
          <a:xfrm>
            <a:off x="228600" y="4800600"/>
            <a:ext cx="7866063" cy="457200"/>
          </a:xfrm>
          <a:prstGeom prst="rect">
            <a:avLst/>
          </a:prstGeom>
          <a:noFill/>
          <a:ln w="9525">
            <a:noFill/>
          </a:ln>
        </p:spPr>
        <p:txBody>
          <a:bodyPr wrap="none">
            <a:spAutoFit/>
          </a:bodyPr>
          <a:lstStyle/>
          <a:p>
            <a:r>
              <a:rPr lang="en-US" altLang="zh-CN" sz="2400" dirty="0">
                <a:latin typeface="Times New Roman" panose="02020603050405020304" pitchFamily="18" charset="0"/>
              </a:rPr>
              <a:t>Let’s do this using logarithms to the base 2, or </a:t>
            </a:r>
            <a:r>
              <a:rPr lang="en-US" altLang="zh-CN" sz="2400" dirty="0">
                <a:solidFill>
                  <a:srgbClr val="FF0000"/>
                </a:solidFill>
                <a:latin typeface="Times New Roman" panose="02020603050405020304" pitchFamily="18" charset="0"/>
              </a:rPr>
              <a:t>log odds</a:t>
            </a:r>
            <a:r>
              <a:rPr lang="en-US" altLang="zh-CN" sz="2400" dirty="0">
                <a:latin typeface="Times New Roman" panose="02020603050405020304" pitchFamily="18" charset="0"/>
              </a:rPr>
              <a:t> scores.</a:t>
            </a:r>
            <a:endParaRPr lang="en-US" altLang="zh-CN" sz="2400" dirty="0">
              <a:latin typeface="Times New Roman" panose="02020603050405020304" pitchFamily="18" charset="0"/>
            </a:endParaRPr>
          </a:p>
        </p:txBody>
      </p:sp>
      <p:sp>
        <p:nvSpPr>
          <p:cNvPr id="41992" name="Text Box 8"/>
          <p:cNvSpPr txBox="1"/>
          <p:nvPr/>
        </p:nvSpPr>
        <p:spPr>
          <a:xfrm>
            <a:off x="1828800" y="5257800"/>
            <a:ext cx="5584825" cy="1187450"/>
          </a:xfrm>
          <a:prstGeom prst="rect">
            <a:avLst/>
          </a:prstGeom>
          <a:noFill/>
          <a:ln w="9525">
            <a:noFill/>
          </a:ln>
        </p:spPr>
        <p:txBody>
          <a:bodyPr wrap="none">
            <a:spAutoFit/>
          </a:bodyPr>
          <a:lstStyle/>
          <a:p>
            <a:r>
              <a:rPr lang="en-US" altLang="zh-CN" sz="2400" dirty="0">
                <a:latin typeface="Times New Roman" panose="02020603050405020304" pitchFamily="18" charset="0"/>
              </a:rPr>
              <a:t>log</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8 = 3 and log</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16 = 4</a:t>
            </a:r>
            <a:endParaRPr lang="en-US" altLang="zh-CN" sz="2400" dirty="0">
              <a:latin typeface="Times New Roman" panose="02020603050405020304" pitchFamily="18" charset="0"/>
            </a:endParaRPr>
          </a:p>
          <a:p>
            <a:r>
              <a:rPr lang="en-US" altLang="zh-CN" sz="2400" dirty="0">
                <a:solidFill>
                  <a:srgbClr val="FF0000"/>
                </a:solidFill>
                <a:latin typeface="Times New Roman" panose="02020603050405020304" pitchFamily="18" charset="0"/>
              </a:rPr>
              <a:t>log odds</a:t>
            </a:r>
            <a:r>
              <a:rPr lang="en-US" altLang="zh-CN" sz="2400" dirty="0">
                <a:latin typeface="Times New Roman" panose="02020603050405020304" pitchFamily="18" charset="0"/>
              </a:rPr>
              <a:t> of both horses winning is 3+4 = 7</a:t>
            </a:r>
            <a:endParaRPr lang="en-US" altLang="zh-CN" sz="2400" dirty="0">
              <a:latin typeface="Times New Roman" panose="02020603050405020304" pitchFamily="18" charset="0"/>
            </a:endParaRPr>
          </a:p>
          <a:p>
            <a:r>
              <a:rPr lang="en-US" altLang="zh-CN" sz="2400" dirty="0">
                <a:solidFill>
                  <a:srgbClr val="FF0000"/>
                </a:solidFill>
                <a:latin typeface="Times New Roman" panose="02020603050405020304" pitchFamily="18" charset="0"/>
              </a:rPr>
              <a:t>odds</a:t>
            </a:r>
            <a:r>
              <a:rPr lang="en-US" altLang="zh-CN" sz="2400" dirty="0">
                <a:latin typeface="Times New Roman" panose="02020603050405020304" pitchFamily="18" charset="0"/>
              </a:rPr>
              <a:t> of both horses winning is 2</a:t>
            </a:r>
            <a:r>
              <a:rPr lang="en-US" altLang="zh-CN" sz="2400" baseline="30000" dirty="0">
                <a:latin typeface="Times New Roman" panose="02020603050405020304" pitchFamily="18" charset="0"/>
              </a:rPr>
              <a:t>7</a:t>
            </a:r>
            <a:r>
              <a:rPr lang="en-US" altLang="zh-CN" sz="2400" dirty="0">
                <a:latin typeface="Times New Roman" panose="02020603050405020304" pitchFamily="18" charset="0"/>
              </a:rPr>
              <a:t>/1 or 128/1</a:t>
            </a:r>
            <a:endParaRPr lang="en-US" altLang="zh-CN" sz="2400" dirty="0">
              <a:latin typeface="Times New Roman" panose="02020603050405020304" pitchFamily="18" charset="0"/>
            </a:endParaRPr>
          </a:p>
        </p:txBody>
      </p:sp>
      <p:sp>
        <p:nvSpPr>
          <p:cNvPr id="41993" name="Text Box 9"/>
          <p:cNvSpPr txBox="1"/>
          <p:nvPr/>
        </p:nvSpPr>
        <p:spPr>
          <a:xfrm>
            <a:off x="7527925" y="6437313"/>
            <a:ext cx="1111250" cy="274637"/>
          </a:xfrm>
          <a:prstGeom prst="rect">
            <a:avLst/>
          </a:prstGeom>
          <a:noFill/>
          <a:ln w="9525">
            <a:noFill/>
          </a:ln>
        </p:spPr>
        <p:txBody>
          <a:bodyPr wrap="none">
            <a:spAutoFit/>
          </a:bodyPr>
          <a:lstStyle/>
          <a:p>
            <a:r>
              <a:rPr lang="en-US" altLang="zh-CN" sz="1200" i="1" dirty="0">
                <a:latin typeface="Times New Roman" panose="02020603050405020304" pitchFamily="18" charset="0"/>
              </a:rPr>
              <a:t>Mount D, 2002</a:t>
            </a:r>
            <a:endParaRPr lang="en-US" altLang="zh-CN" sz="1200" i="1" dirty="0">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685800" y="0"/>
            <a:ext cx="7772400" cy="1143000"/>
          </a:xfrm>
        </p:spPr>
        <p:txBody>
          <a:bodyPr vert="horz" wrap="square" lIns="91440" tIns="45720" rIns="91440" bIns="45720" anchor="ctr" anchorCtr="0"/>
          <a:lstStyle/>
          <a:p>
            <a:pPr eaLnBrk="1" hangingPunct="1"/>
            <a:r>
              <a:rPr lang="en-US" altLang="zh-CN" sz="3200" b="1" dirty="0">
                <a:solidFill>
                  <a:schemeClr val="accent2"/>
                </a:solidFill>
              </a:rPr>
              <a:t>Using log odds scores for scoring an alignment of two sequences</a:t>
            </a:r>
            <a:endParaRPr lang="en-US" altLang="zh-CN" sz="3200" b="1" dirty="0">
              <a:solidFill>
                <a:schemeClr val="accent2"/>
              </a:solidFill>
            </a:endParaRPr>
          </a:p>
        </p:txBody>
      </p:sp>
      <p:sp>
        <p:nvSpPr>
          <p:cNvPr id="43011" name="Text Box 3"/>
          <p:cNvSpPr txBox="1"/>
          <p:nvPr/>
        </p:nvSpPr>
        <p:spPr>
          <a:xfrm>
            <a:off x="2246313" y="3962400"/>
            <a:ext cx="4651375" cy="3508375"/>
          </a:xfrm>
          <a:prstGeom prst="rect">
            <a:avLst/>
          </a:prstGeom>
          <a:noFill/>
          <a:ln w="9525">
            <a:noFill/>
          </a:ln>
        </p:spPr>
        <p:txBody>
          <a:bodyPr wrap="none">
            <a:spAutoFit/>
          </a:bodyPr>
          <a:lstStyle/>
          <a:p>
            <a:r>
              <a:rPr lang="en-US" altLang="zh-CN" sz="2800" b="1" dirty="0">
                <a:latin typeface="Courier New" panose="02070309020205020404" pitchFamily="49" charset="0"/>
              </a:rPr>
              <a:t> C   A    W   -</a:t>
            </a:r>
            <a:endParaRPr lang="en-US" altLang="zh-CN" sz="2800" b="1" dirty="0">
              <a:latin typeface="Courier New" panose="02070309020205020404" pitchFamily="49" charset="0"/>
            </a:endParaRPr>
          </a:p>
          <a:p>
            <a:r>
              <a:rPr lang="en-US" altLang="zh-CN" sz="2800" b="1" dirty="0">
                <a:latin typeface="Courier New" panose="02070309020205020404" pitchFamily="49" charset="0"/>
              </a:rPr>
              <a:t> C   W    A   -</a:t>
            </a:r>
            <a:endParaRPr lang="en-US" altLang="zh-CN" sz="2800" b="1" dirty="0">
              <a:latin typeface="Courier New" panose="02070309020205020404" pitchFamily="49" charset="0"/>
            </a:endParaRPr>
          </a:p>
          <a:p>
            <a:r>
              <a:rPr lang="en-US" altLang="zh-CN" sz="2800" b="1" dirty="0">
                <a:latin typeface="Courier New" panose="02070309020205020404" pitchFamily="49" charset="0"/>
              </a:rPr>
              <a:t>8/1 1/16 1/16</a:t>
            </a:r>
            <a:endParaRPr lang="en-US" altLang="zh-CN" sz="2800" b="1" dirty="0">
              <a:latin typeface="Courier New" panose="02070309020205020404" pitchFamily="49" charset="0"/>
            </a:endParaRPr>
          </a:p>
          <a:p>
            <a:r>
              <a:rPr lang="en-US" altLang="zh-CN" sz="2800" b="1" dirty="0">
                <a:solidFill>
                  <a:srgbClr val="FF0000"/>
                </a:solidFill>
                <a:latin typeface="Courier New" panose="02070309020205020404" pitchFamily="49" charset="0"/>
              </a:rPr>
              <a:t>odds</a:t>
            </a:r>
            <a:r>
              <a:rPr lang="en-US" altLang="zh-CN" sz="2800" b="1" dirty="0">
                <a:latin typeface="Courier New" panose="02070309020205020404" pitchFamily="49" charset="0"/>
              </a:rPr>
              <a:t> = 8/256 = 1/32</a:t>
            </a:r>
            <a:endParaRPr lang="en-US" altLang="zh-CN" sz="2800" b="1" dirty="0">
              <a:latin typeface="Courier New" panose="02070309020205020404" pitchFamily="49" charset="0"/>
            </a:endParaRPr>
          </a:p>
          <a:p>
            <a:r>
              <a:rPr lang="en-US" altLang="zh-CN" sz="2800" b="1" dirty="0">
                <a:solidFill>
                  <a:srgbClr val="FF0000"/>
                </a:solidFill>
                <a:latin typeface="Courier New" panose="02070309020205020404" pitchFamily="49" charset="0"/>
              </a:rPr>
              <a:t>log odds</a:t>
            </a:r>
            <a:r>
              <a:rPr lang="en-US" altLang="zh-CN" sz="2800" b="1" dirty="0">
                <a:latin typeface="Courier New" panose="02070309020205020404" pitchFamily="49" charset="0"/>
              </a:rPr>
              <a:t> = 3-4-4 = -5</a:t>
            </a:r>
            <a:endParaRPr lang="en-US" altLang="zh-CN" sz="2800" b="1" dirty="0">
              <a:latin typeface="Courier New" panose="02070309020205020404" pitchFamily="49" charset="0"/>
            </a:endParaRPr>
          </a:p>
          <a:p>
            <a:r>
              <a:rPr lang="en-US" altLang="zh-CN" sz="2800" b="1" dirty="0">
                <a:solidFill>
                  <a:srgbClr val="FF0000"/>
                </a:solidFill>
                <a:latin typeface="Courier New" panose="02070309020205020404" pitchFamily="49" charset="0"/>
              </a:rPr>
              <a:t>odds</a:t>
            </a:r>
            <a:r>
              <a:rPr lang="en-US" altLang="zh-CN" sz="2800" b="1" dirty="0">
                <a:latin typeface="Courier New" panose="02070309020205020404" pitchFamily="49" charset="0"/>
              </a:rPr>
              <a:t> = 1/2</a:t>
            </a:r>
            <a:r>
              <a:rPr lang="en-US" altLang="zh-CN" sz="2800" b="1" baseline="30000" dirty="0">
                <a:latin typeface="Courier New" panose="02070309020205020404" pitchFamily="49" charset="0"/>
              </a:rPr>
              <a:t>5</a:t>
            </a:r>
            <a:r>
              <a:rPr lang="en-US" altLang="zh-CN" sz="2800" b="1" dirty="0">
                <a:latin typeface="Courier New" panose="02070309020205020404" pitchFamily="49" charset="0"/>
              </a:rPr>
              <a:t> = 1/32</a:t>
            </a:r>
            <a:endParaRPr lang="en-US" altLang="zh-CN" sz="2800" b="1" dirty="0">
              <a:latin typeface="Courier New" panose="02070309020205020404" pitchFamily="49" charset="0"/>
            </a:endParaRPr>
          </a:p>
          <a:p>
            <a:r>
              <a:rPr lang="en-US" altLang="zh-CN" sz="2800" b="1" dirty="0">
                <a:latin typeface="Courier New" panose="02070309020205020404" pitchFamily="49" charset="0"/>
              </a:rPr>
              <a:t>     </a:t>
            </a:r>
            <a:endParaRPr lang="en-US" altLang="zh-CN" sz="2800" b="1" dirty="0">
              <a:latin typeface="Courier New" panose="02070309020205020404" pitchFamily="49" charset="0"/>
            </a:endParaRPr>
          </a:p>
          <a:p>
            <a:endParaRPr lang="en-US" altLang="zh-CN" sz="2800" b="1" dirty="0">
              <a:latin typeface="Courier New" panose="02070309020205020404" pitchFamily="49" charset="0"/>
            </a:endParaRPr>
          </a:p>
        </p:txBody>
      </p:sp>
      <p:sp>
        <p:nvSpPr>
          <p:cNvPr id="43012" name="Text Box 4"/>
          <p:cNvSpPr txBox="1"/>
          <p:nvPr/>
        </p:nvSpPr>
        <p:spPr>
          <a:xfrm>
            <a:off x="228600" y="1295400"/>
            <a:ext cx="8686800" cy="3081338"/>
          </a:xfrm>
          <a:prstGeom prst="rect">
            <a:avLst/>
          </a:prstGeom>
          <a:noFill/>
          <a:ln w="9525">
            <a:noFill/>
          </a:ln>
        </p:spPr>
        <p:txBody>
          <a:bodyPr>
            <a:spAutoFit/>
          </a:bodyPr>
          <a:lstStyle/>
          <a:p>
            <a:r>
              <a:rPr lang="en-US" altLang="zh-CN" sz="2800" dirty="0">
                <a:solidFill>
                  <a:srgbClr val="FF0000"/>
                </a:solidFill>
                <a:latin typeface="Times New Roman" panose="02020603050405020304" pitchFamily="18" charset="0"/>
              </a:rPr>
              <a:t>odds</a:t>
            </a:r>
            <a:r>
              <a:rPr lang="en-US" altLang="zh-CN" sz="2800" dirty="0">
                <a:latin typeface="Times New Roman" panose="02020603050405020304" pitchFamily="18" charset="0"/>
              </a:rPr>
              <a:t> of a horse winning a race =</a:t>
            </a:r>
            <a:endParaRPr lang="en-US" altLang="zh-CN" sz="2800" dirty="0">
              <a:latin typeface="Times New Roman" panose="02020603050405020304" pitchFamily="18" charset="0"/>
            </a:endParaRPr>
          </a:p>
          <a:p>
            <a:r>
              <a:rPr lang="en-US" altLang="zh-CN" sz="2800" dirty="0">
                <a:latin typeface="Times New Roman" panose="02020603050405020304" pitchFamily="18" charset="0"/>
              </a:rPr>
              <a:t>	no. of races won / no. of races lost</a:t>
            </a:r>
            <a:endParaRPr lang="en-US" altLang="zh-CN" sz="2800" dirty="0">
              <a:latin typeface="Times New Roman" panose="02020603050405020304" pitchFamily="18" charset="0"/>
            </a:endParaRPr>
          </a:p>
          <a:p>
            <a:endParaRPr lang="en-US" altLang="zh-CN" sz="2800" dirty="0">
              <a:latin typeface="Times New Roman" panose="02020603050405020304" pitchFamily="18" charset="0"/>
            </a:endParaRPr>
          </a:p>
          <a:p>
            <a:r>
              <a:rPr lang="en-US" altLang="zh-CN" sz="2800" dirty="0">
                <a:latin typeface="Times New Roman" panose="02020603050405020304" pitchFamily="18" charset="0"/>
              </a:rPr>
              <a:t>similarly, </a:t>
            </a:r>
            <a:r>
              <a:rPr lang="en-US" altLang="zh-CN" sz="2800" dirty="0">
                <a:solidFill>
                  <a:srgbClr val="FF0000"/>
                </a:solidFill>
                <a:latin typeface="Times New Roman" panose="02020603050405020304" pitchFamily="18" charset="0"/>
              </a:rPr>
              <a:t>odds of correctly aligning two amino acids</a:t>
            </a:r>
            <a:r>
              <a:rPr lang="en-US" altLang="zh-CN" sz="2800" dirty="0">
                <a:latin typeface="Times New Roman" panose="02020603050405020304" pitchFamily="18" charset="0"/>
              </a:rPr>
              <a:t> =  no. of times they are aligned in sequences known to be related / no. of times they are aligned in sequences that are not related</a:t>
            </a:r>
            <a:endParaRPr lang="en-US" altLang="zh-CN" sz="2800" dirty="0">
              <a:latin typeface="Times New Roman" panose="02020603050405020304" pitchFamily="18" charset="0"/>
            </a:endParaRPr>
          </a:p>
        </p:txBody>
      </p:sp>
      <p:sp>
        <p:nvSpPr>
          <p:cNvPr id="43013" name="Text Box 5"/>
          <p:cNvSpPr txBox="1"/>
          <p:nvPr/>
        </p:nvSpPr>
        <p:spPr>
          <a:xfrm>
            <a:off x="7604125" y="6040438"/>
            <a:ext cx="184150" cy="457200"/>
          </a:xfrm>
          <a:prstGeom prst="rect">
            <a:avLst/>
          </a:prstGeom>
          <a:noFill/>
          <a:ln w="9525">
            <a:noFill/>
          </a:ln>
        </p:spPr>
        <p:txBody>
          <a:bodyPr wrap="none">
            <a:spAutoFit/>
          </a:bodyPr>
          <a:lstStyle/>
          <a:p>
            <a:endParaRPr lang="zh-CN" altLang="zh-CN" sz="2400" dirty="0">
              <a:latin typeface="Times New Roman" panose="02020603050405020304" pitchFamily="18" charset="0"/>
            </a:endParaRPr>
          </a:p>
        </p:txBody>
      </p:sp>
      <p:sp>
        <p:nvSpPr>
          <p:cNvPr id="43014" name="Text Box 6"/>
          <p:cNvSpPr txBox="1"/>
          <p:nvPr/>
        </p:nvSpPr>
        <p:spPr>
          <a:xfrm>
            <a:off x="7527925" y="6437313"/>
            <a:ext cx="1111250" cy="274637"/>
          </a:xfrm>
          <a:prstGeom prst="rect">
            <a:avLst/>
          </a:prstGeom>
          <a:noFill/>
          <a:ln w="9525">
            <a:noFill/>
          </a:ln>
        </p:spPr>
        <p:txBody>
          <a:bodyPr wrap="none">
            <a:spAutoFit/>
          </a:bodyPr>
          <a:lstStyle/>
          <a:p>
            <a:r>
              <a:rPr lang="en-US" altLang="zh-CN" sz="1200" i="1" dirty="0">
                <a:latin typeface="Times New Roman" panose="02020603050405020304" pitchFamily="18" charset="0"/>
              </a:rPr>
              <a:t>Mount D, 2002</a:t>
            </a:r>
            <a:endParaRPr lang="en-US" altLang="zh-CN" sz="1200" i="1" dirty="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vert="horz" wrap="square" lIns="91440" tIns="45720" rIns="91440" bIns="45720" anchor="ctr" anchorCtr="0"/>
          <a:lstStyle/>
          <a:p>
            <a:pPr eaLnBrk="1" hangingPunct="1"/>
            <a:r>
              <a:rPr lang="en-US" altLang="zh-CN" dirty="0"/>
              <a:t>The scoring model</a:t>
            </a:r>
            <a:endParaRPr lang="en-US" altLang="zh-CN" dirty="0"/>
          </a:p>
        </p:txBody>
      </p:sp>
      <p:graphicFrame>
        <p:nvGraphicFramePr>
          <p:cNvPr id="44035" name="Object 3"/>
          <p:cNvGraphicFramePr>
            <a:graphicFrameLocks noChangeAspect="1"/>
          </p:cNvGraphicFramePr>
          <p:nvPr/>
        </p:nvGraphicFramePr>
        <p:xfrm>
          <a:off x="1219200" y="1752600"/>
          <a:ext cx="7086600" cy="3862388"/>
        </p:xfrm>
        <a:graphic>
          <a:graphicData uri="http://schemas.openxmlformats.org/presentationml/2006/ole">
            <mc:AlternateContent xmlns:mc="http://schemas.openxmlformats.org/markup-compatibility/2006">
              <mc:Choice xmlns:v="urn:schemas-microsoft-com:vml" Requires="v">
                <p:oleObj spid="_x0000_s12291" name="" r:id="rId1" imgW="3790950" imgH="2066925" progId="Paint.Picture">
                  <p:embed/>
                </p:oleObj>
              </mc:Choice>
              <mc:Fallback>
                <p:oleObj name="" r:id="rId1" imgW="3790950" imgH="2066925" progId="Paint.Picture">
                  <p:embed/>
                  <p:pic>
                    <p:nvPicPr>
                      <p:cNvPr id="0" name="图片 3075"/>
                      <p:cNvPicPr/>
                      <p:nvPr/>
                    </p:nvPicPr>
                    <p:blipFill>
                      <a:blip r:embed="rId2"/>
                      <a:stretch>
                        <a:fillRect/>
                      </a:stretch>
                    </p:blipFill>
                    <p:spPr>
                      <a:xfrm>
                        <a:off x="1219200" y="1752600"/>
                        <a:ext cx="7086600" cy="3862388"/>
                      </a:xfrm>
                      <a:prstGeom prst="rect">
                        <a:avLst/>
                      </a:prstGeom>
                      <a:noFill/>
                      <a:ln w="38100">
                        <a:noFill/>
                        <a:miter/>
                      </a:ln>
                    </p:spPr>
                  </p:pic>
                </p:oleObj>
              </mc:Fallback>
            </mc:AlternateContent>
          </a:graphicData>
        </a:graphic>
      </p:graphicFrame>
      <p:graphicFrame>
        <p:nvGraphicFramePr>
          <p:cNvPr id="44036" name="Object 4"/>
          <p:cNvGraphicFramePr>
            <a:graphicFrameLocks noChangeAspect="1"/>
          </p:cNvGraphicFramePr>
          <p:nvPr/>
        </p:nvGraphicFramePr>
        <p:xfrm>
          <a:off x="1219200" y="5638800"/>
          <a:ext cx="7086600" cy="876300"/>
        </p:xfrm>
        <a:graphic>
          <a:graphicData uri="http://schemas.openxmlformats.org/presentationml/2006/ole">
            <mc:AlternateContent xmlns:mc="http://schemas.openxmlformats.org/markup-compatibility/2006">
              <mc:Choice xmlns:v="urn:schemas-microsoft-com:vml" Requires="v">
                <p:oleObj spid="_x0000_s12292" name="" r:id="rId3" imgW="4543425" imgH="561975" progId="Paint.Picture">
                  <p:embed/>
                </p:oleObj>
              </mc:Choice>
              <mc:Fallback>
                <p:oleObj name="" r:id="rId3" imgW="4543425" imgH="561975" progId="Paint.Picture">
                  <p:embed/>
                  <p:pic>
                    <p:nvPicPr>
                      <p:cNvPr id="0" name="图片 3076"/>
                      <p:cNvPicPr/>
                      <p:nvPr/>
                    </p:nvPicPr>
                    <p:blipFill>
                      <a:blip r:embed="rId4"/>
                      <a:stretch>
                        <a:fillRect/>
                      </a:stretch>
                    </p:blipFill>
                    <p:spPr>
                      <a:xfrm>
                        <a:off x="1219200" y="5638800"/>
                        <a:ext cx="7086600" cy="876300"/>
                      </a:xfrm>
                      <a:prstGeom prst="rect">
                        <a:avLst/>
                      </a:prstGeom>
                      <a:noFill/>
                      <a:ln w="38100">
                        <a:noFill/>
                        <a:miter/>
                      </a:ln>
                    </p:spPr>
                  </p:pic>
                </p:oleObj>
              </mc:Fallback>
            </mc:AlternateContent>
          </a:graphicData>
        </a:graphic>
      </p:graphicFrame>
      <p:sp>
        <p:nvSpPr>
          <p:cNvPr id="44037" name="Text Box 5"/>
          <p:cNvSpPr txBox="1"/>
          <p:nvPr/>
        </p:nvSpPr>
        <p:spPr>
          <a:xfrm>
            <a:off x="8042275" y="6553200"/>
            <a:ext cx="1101725" cy="304800"/>
          </a:xfrm>
          <a:prstGeom prst="rect">
            <a:avLst/>
          </a:prstGeom>
          <a:noFill/>
          <a:ln w="9525">
            <a:noFill/>
          </a:ln>
        </p:spPr>
        <p:txBody>
          <a:bodyPr wrap="none">
            <a:spAutoFit/>
          </a:bodyPr>
          <a:lstStyle/>
          <a:p>
            <a:r>
              <a:rPr lang="en-US" altLang="zh-CN" sz="1400" i="1" dirty="0">
                <a:latin typeface="Times New Roman" panose="02020603050405020304" pitchFamily="18" charset="0"/>
              </a:rPr>
              <a:t>SWISS, 2002</a:t>
            </a:r>
            <a:endParaRPr lang="en-US" altLang="zh-CN" sz="1400" i="1" dirty="0">
              <a:latin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685800" y="228600"/>
            <a:ext cx="7772400" cy="990600"/>
          </a:xfrm>
        </p:spPr>
        <p:txBody>
          <a:bodyPr vert="horz" wrap="square" lIns="91440" tIns="45720" rIns="91440" bIns="45720" anchor="ctr" anchorCtr="0"/>
          <a:lstStyle/>
          <a:p>
            <a:pPr eaLnBrk="1" hangingPunct="1"/>
            <a:r>
              <a:rPr lang="en-US" altLang="zh-CN" dirty="0">
                <a:solidFill>
                  <a:schemeClr val="accent2"/>
                </a:solidFill>
              </a:rPr>
              <a:t>Amino acid substitution matrices</a:t>
            </a:r>
            <a:endParaRPr lang="en-US" altLang="zh-CN" dirty="0">
              <a:solidFill>
                <a:schemeClr val="accent2"/>
              </a:solidFill>
            </a:endParaRPr>
          </a:p>
        </p:txBody>
      </p:sp>
      <p:sp>
        <p:nvSpPr>
          <p:cNvPr id="45059" name="Text Box 3"/>
          <p:cNvSpPr txBox="1"/>
          <p:nvPr/>
        </p:nvSpPr>
        <p:spPr>
          <a:xfrm>
            <a:off x="212725" y="1438275"/>
            <a:ext cx="8931275" cy="5453063"/>
          </a:xfrm>
          <a:prstGeom prst="rect">
            <a:avLst/>
          </a:prstGeom>
          <a:noFill/>
          <a:ln w="9525">
            <a:noFill/>
          </a:ln>
        </p:spPr>
        <p:txBody>
          <a:bodyPr>
            <a:spAutoFit/>
          </a:bodyPr>
          <a:lstStyle/>
          <a:p>
            <a:pPr>
              <a:buFont typeface="Wingdings" panose="05000000000000000000" pitchFamily="2" charset="2"/>
              <a:buChar char="§"/>
            </a:pPr>
            <a:r>
              <a:rPr lang="en-US" altLang="zh-CN" sz="3200" dirty="0">
                <a:latin typeface="Times New Roman" panose="02020603050405020304" pitchFamily="18" charset="0"/>
              </a:rPr>
              <a:t>count matches of amino acid a with c in alignments of a large no. of related sequences and divide by no. matches in unrelated sequences to obtain odds score</a:t>
            </a:r>
            <a:endParaRPr lang="en-US" altLang="zh-CN" sz="3200" dirty="0">
              <a:latin typeface="Times New Roman" panose="02020603050405020304" pitchFamily="18" charset="0"/>
            </a:endParaRPr>
          </a:p>
          <a:p>
            <a:pPr>
              <a:buFont typeface="Wingdings" panose="05000000000000000000" pitchFamily="2" charset="2"/>
              <a:buChar char="§"/>
            </a:pPr>
            <a:r>
              <a:rPr lang="en-US" altLang="zh-CN" sz="3200" dirty="0">
                <a:latin typeface="Times New Roman" panose="02020603050405020304" pitchFamily="18" charset="0"/>
              </a:rPr>
              <a:t>average the no. of changes of a to c and c to a</a:t>
            </a:r>
            <a:endParaRPr lang="en-US" altLang="zh-CN" sz="3200" dirty="0">
              <a:latin typeface="Times New Roman" panose="02020603050405020304" pitchFamily="18" charset="0"/>
            </a:endParaRPr>
          </a:p>
          <a:p>
            <a:pPr>
              <a:buFont typeface="Wingdings" panose="05000000000000000000" pitchFamily="2" charset="2"/>
              <a:buChar char="§"/>
            </a:pPr>
            <a:r>
              <a:rPr lang="en-US" altLang="zh-CN" sz="3200" dirty="0">
                <a:latin typeface="Times New Roman" panose="02020603050405020304" pitchFamily="18" charset="0"/>
              </a:rPr>
              <a:t>convert to logarithms to base 2 or 10</a:t>
            </a:r>
            <a:endParaRPr lang="en-US" altLang="zh-CN" sz="3200" dirty="0">
              <a:latin typeface="Times New Roman" panose="02020603050405020304" pitchFamily="18" charset="0"/>
            </a:endParaRPr>
          </a:p>
          <a:p>
            <a:pPr>
              <a:buFont typeface="Wingdings" panose="05000000000000000000" pitchFamily="2" charset="2"/>
              <a:buChar char="§"/>
            </a:pPr>
            <a:r>
              <a:rPr lang="en-US" altLang="zh-CN" sz="3200" dirty="0">
                <a:latin typeface="Times New Roman" panose="02020603050405020304" pitchFamily="18" charset="0"/>
              </a:rPr>
              <a:t>round log odds scores to whole nos. and multiply by factor if needed to deal with in between values</a:t>
            </a:r>
            <a:endParaRPr lang="en-US" altLang="zh-CN" sz="3200" dirty="0">
              <a:latin typeface="Times New Roman" panose="02020603050405020304" pitchFamily="18" charset="0"/>
            </a:endParaRPr>
          </a:p>
          <a:p>
            <a:pPr>
              <a:buFont typeface="Wingdings" panose="05000000000000000000" pitchFamily="2" charset="2"/>
              <a:buChar char="§"/>
            </a:pPr>
            <a:r>
              <a:rPr lang="en-US" altLang="zh-CN" sz="3200" dirty="0">
                <a:latin typeface="Times New Roman" panose="02020603050405020304" pitchFamily="18" charset="0"/>
              </a:rPr>
              <a:t>put in a scoring matrix</a:t>
            </a:r>
            <a:endParaRPr lang="en-US" altLang="zh-CN" sz="3200" dirty="0">
              <a:latin typeface="Times New Roman" panose="02020603050405020304" pitchFamily="18" charset="0"/>
            </a:endParaRPr>
          </a:p>
          <a:p>
            <a:pPr>
              <a:buFont typeface="Wingdings" panose="05000000000000000000" pitchFamily="2" charset="2"/>
              <a:buChar char="§"/>
            </a:pPr>
            <a:r>
              <a:rPr lang="en-US" altLang="zh-CN" sz="3200" dirty="0">
                <a:latin typeface="Times New Roman" panose="02020603050405020304" pitchFamily="18" charset="0"/>
              </a:rPr>
              <a:t>examples are the PAM250 and the BLOSUM62 scoring matrices.</a:t>
            </a:r>
            <a:endParaRPr lang="en-US" altLang="zh-CN" sz="3200" dirty="0">
              <a:latin typeface="Times New Roman" panose="02020603050405020304" pitchFamily="18" charset="0"/>
            </a:endParaRPr>
          </a:p>
          <a:p>
            <a:pPr>
              <a:buFont typeface="Wingdings" panose="05000000000000000000" pitchFamily="2" charset="2"/>
              <a:buChar char="§"/>
            </a:pPr>
            <a:endParaRPr lang="en-US" altLang="zh-CN" sz="3200" dirty="0">
              <a:latin typeface="Times New Roman" panose="02020603050405020304" pitchFamily="18" charset="0"/>
            </a:endParaRPr>
          </a:p>
        </p:txBody>
      </p:sp>
      <p:sp>
        <p:nvSpPr>
          <p:cNvPr id="45060" name="Text Box 4"/>
          <p:cNvSpPr txBox="1"/>
          <p:nvPr/>
        </p:nvSpPr>
        <p:spPr>
          <a:xfrm>
            <a:off x="7527925" y="6437313"/>
            <a:ext cx="1111250" cy="274637"/>
          </a:xfrm>
          <a:prstGeom prst="rect">
            <a:avLst/>
          </a:prstGeom>
          <a:noFill/>
          <a:ln w="9525">
            <a:noFill/>
          </a:ln>
        </p:spPr>
        <p:txBody>
          <a:bodyPr wrap="none">
            <a:spAutoFit/>
          </a:bodyPr>
          <a:lstStyle/>
          <a:p>
            <a:r>
              <a:rPr lang="en-US" altLang="zh-CN" sz="1200" i="1" dirty="0">
                <a:latin typeface="Times New Roman" panose="02020603050405020304" pitchFamily="18" charset="0"/>
              </a:rPr>
              <a:t>Mount D, 2002</a:t>
            </a:r>
            <a:endParaRPr lang="en-US" altLang="zh-CN" sz="1200" i="1" dirty="0">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304800" y="381000"/>
            <a:ext cx="8305800" cy="1371600"/>
          </a:xfrm>
        </p:spPr>
        <p:txBody>
          <a:bodyPr vert="horz" wrap="square" lIns="91440" tIns="45720" rIns="91440" bIns="45720" anchor="ctr" anchorCtr="0"/>
          <a:lstStyle/>
          <a:p>
            <a:pPr eaLnBrk="1" hangingPunct="1"/>
            <a:r>
              <a:rPr lang="en-US" altLang="zh-CN" sz="2800" b="1" i="1" dirty="0">
                <a:latin typeface="Arial" panose="020B0604020202020204" pitchFamily="34" charset="0"/>
                <a:cs typeface="Arial" panose="020B0604020202020204" pitchFamily="34" charset="0"/>
              </a:rPr>
              <a:t>Dayhoff Amino Acid Substitution Matrices (Percent Accepted Mutation or</a:t>
            </a:r>
            <a:br>
              <a:rPr lang="en-US" altLang="zh-CN" sz="2800" dirty="0"/>
            </a:br>
            <a:r>
              <a:rPr lang="en-US" altLang="zh-CN" sz="2800" b="1" i="1" dirty="0">
                <a:latin typeface="Arial" panose="020B0604020202020204" pitchFamily="34" charset="0"/>
                <a:cs typeface="Arial" panose="020B0604020202020204" pitchFamily="34" charset="0"/>
              </a:rPr>
              <a:t>PAM Matrices)</a:t>
            </a:r>
            <a:r>
              <a:rPr lang="en-US" altLang="zh-CN" sz="2800" dirty="0"/>
              <a:t> </a:t>
            </a:r>
            <a:endParaRPr lang="en-US" altLang="zh-CN" sz="2800" dirty="0"/>
          </a:p>
        </p:txBody>
      </p:sp>
      <p:sp>
        <p:nvSpPr>
          <p:cNvPr id="46083" name="Rectangle 3"/>
          <p:cNvSpPr>
            <a:spLocks noGrp="1"/>
          </p:cNvSpPr>
          <p:nvPr>
            <p:ph idx="1"/>
          </p:nvPr>
        </p:nvSpPr>
        <p:spPr>
          <a:xfrm>
            <a:off x="685800" y="2483485"/>
            <a:ext cx="7772400" cy="4114800"/>
          </a:xfrm>
        </p:spPr>
        <p:txBody>
          <a:bodyPr vert="horz" wrap="square" lIns="91440" tIns="45720" rIns="91440" bIns="45720" anchor="t" anchorCtr="0"/>
          <a:lstStyle/>
          <a:p>
            <a:pPr eaLnBrk="1" hangingPunct="1"/>
            <a:r>
              <a:rPr lang="en-US" altLang="zh-CN" dirty="0"/>
              <a:t>There is presently no other type of scoring matrix that is based on such sound evolutionary principles as are these matrices</a:t>
            </a:r>
            <a:endParaRPr lang="en-US" altLang="zh-CN" dirty="0"/>
          </a:p>
          <a:p>
            <a:pPr eaLnBrk="1" hangingPunct="1"/>
            <a:r>
              <a:rPr lang="en-US" altLang="zh-CN" dirty="0"/>
              <a:t>To prepare the Dayhoff PAM matrices, amino acid substitutions that occur in a group of evolving proteins were estimated using 1572 changes in 71 groups of protein sequences that were at least 85% similar. </a:t>
            </a:r>
            <a:endParaRPr lang="en-US" altLang="zh-CN" dirty="0"/>
          </a:p>
        </p:txBody>
      </p:sp>
      <p:pic>
        <p:nvPicPr>
          <p:cNvPr id="2" name="图片 1" descr="第3章-玛格丽特·戴霍夫（Margaret O. Dayhoff）"/>
          <p:cNvPicPr>
            <a:picLocks noChangeAspect="1"/>
          </p:cNvPicPr>
          <p:nvPr/>
        </p:nvPicPr>
        <p:blipFill>
          <a:blip r:embed="rId1"/>
          <a:stretch>
            <a:fillRect/>
          </a:stretch>
        </p:blipFill>
        <p:spPr>
          <a:xfrm>
            <a:off x="7740015" y="836930"/>
            <a:ext cx="1234440" cy="1722755"/>
          </a:xfrm>
          <a:prstGeom prst="rect">
            <a:avLst/>
          </a:prstGeom>
          <a:ln>
            <a:solidFill>
              <a:schemeClr val="accent1"/>
            </a:solid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vert="horz" wrap="square" lIns="91440" tIns="45720" rIns="91440" bIns="45720" anchor="ctr" anchorCtr="0"/>
          <a:lstStyle/>
          <a:p>
            <a:pPr eaLnBrk="1" hangingPunct="1"/>
            <a:endParaRPr lang="zh-CN" altLang="zh-CN" dirty="0"/>
          </a:p>
        </p:txBody>
      </p:sp>
      <p:sp>
        <p:nvSpPr>
          <p:cNvPr id="47107" name="Rectangle 3"/>
          <p:cNvSpPr>
            <a:spLocks noGrp="1"/>
          </p:cNvSpPr>
          <p:nvPr>
            <p:ph idx="1"/>
          </p:nvPr>
        </p:nvSpPr>
        <p:spPr/>
        <p:txBody>
          <a:bodyPr vert="horz" wrap="square" lIns="91440" tIns="45720" rIns="91440" bIns="45720" anchor="t" anchorCtr="0"/>
          <a:lstStyle/>
          <a:p>
            <a:pPr eaLnBrk="1" hangingPunct="1"/>
            <a:endParaRPr lang="zh-CN" altLang="zh-CN" dirty="0"/>
          </a:p>
        </p:txBody>
      </p:sp>
      <p:graphicFrame>
        <p:nvGraphicFramePr>
          <p:cNvPr id="47108" name="Object 120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314" name="" r:id="rId1" imgW="8677275" imgH="5076825" progId="Paint.Picture">
                  <p:embed/>
                </p:oleObj>
              </mc:Choice>
              <mc:Fallback>
                <p:oleObj name="" r:id="rId1" imgW="8677275" imgH="5076825" progId="Paint.Picture">
                  <p:embed/>
                  <p:pic>
                    <p:nvPicPr>
                      <p:cNvPr id="0" name="图片 3078"/>
                      <p:cNvPicPr/>
                      <p:nvPr/>
                    </p:nvPicPr>
                    <p:blipFill>
                      <a:blip r:embed="rId2"/>
                      <a:stretch>
                        <a:fillRect/>
                      </a:stretch>
                    </p:blipFill>
                    <p:spPr>
                      <a:xfrm>
                        <a:off x="0" y="0"/>
                        <a:ext cx="9144000" cy="6858000"/>
                      </a:xfrm>
                      <a:prstGeom prst="rect">
                        <a:avLst/>
                      </a:prstGeom>
                      <a:noFill/>
                      <a:ln w="38100">
                        <a:noFill/>
                        <a:miter/>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1205"/>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38" name="" r:id="rId1" imgW="8134350" imgH="5553075" progId="Paint.Picture">
                  <p:embed/>
                </p:oleObj>
              </mc:Choice>
              <mc:Fallback>
                <p:oleObj name="" r:id="rId1" imgW="8134350" imgH="5553075" progId="Paint.Picture">
                  <p:embed/>
                  <p:pic>
                    <p:nvPicPr>
                      <p:cNvPr id="0" name="图片 3079"/>
                      <p:cNvPicPr/>
                      <p:nvPr/>
                    </p:nvPicPr>
                    <p:blipFill>
                      <a:blip r:embed="rId2"/>
                      <a:stretch>
                        <a:fillRect/>
                      </a:stretch>
                    </p:blipFill>
                    <p:spPr>
                      <a:xfrm>
                        <a:off x="0" y="0"/>
                        <a:ext cx="9144000" cy="6858000"/>
                      </a:xfrm>
                      <a:prstGeom prst="rect">
                        <a:avLst/>
                      </a:prstGeom>
                      <a:noFill/>
                      <a:ln w="38100">
                        <a:noFill/>
                        <a:miter/>
                      </a:ln>
                    </p:spPr>
                  </p:pic>
                </p:oleObj>
              </mc:Fallback>
            </mc:AlternateContent>
          </a:graphicData>
        </a:graphic>
      </p:graphicFrame>
      <p:sp>
        <p:nvSpPr>
          <p:cNvPr id="48131" name="Text Box 1206"/>
          <p:cNvSpPr txBox="1"/>
          <p:nvPr/>
        </p:nvSpPr>
        <p:spPr>
          <a:xfrm>
            <a:off x="2819400" y="0"/>
            <a:ext cx="184150" cy="457200"/>
          </a:xfrm>
          <a:prstGeom prst="rect">
            <a:avLst/>
          </a:prstGeom>
          <a:noFill/>
          <a:ln w="9525">
            <a:noFill/>
          </a:ln>
        </p:spPr>
        <p:txBody>
          <a:bodyPr wrap="none">
            <a:spAutoFit/>
          </a:bodyPr>
          <a:lstStyle/>
          <a:p>
            <a:endParaRPr lang="zh-CN" altLang="zh-CN" sz="2400" dirty="0">
              <a:latin typeface="Times New Roman" panose="02020603050405020304" pitchFamily="18" charset="0"/>
            </a:endParaRPr>
          </a:p>
        </p:txBody>
      </p:sp>
      <p:sp>
        <p:nvSpPr>
          <p:cNvPr id="48132" name="Text Box 1207"/>
          <p:cNvSpPr txBox="1"/>
          <p:nvPr/>
        </p:nvSpPr>
        <p:spPr>
          <a:xfrm>
            <a:off x="2667000" y="228600"/>
            <a:ext cx="2500313" cy="396875"/>
          </a:xfrm>
          <a:prstGeom prst="rect">
            <a:avLst/>
          </a:prstGeom>
          <a:noFill/>
          <a:ln w="9525">
            <a:noFill/>
          </a:ln>
        </p:spPr>
        <p:txBody>
          <a:bodyPr wrap="none">
            <a:spAutoFit/>
          </a:bodyPr>
          <a:lstStyle/>
          <a:p>
            <a:r>
              <a:rPr lang="en-US" altLang="zh-CN" dirty="0">
                <a:solidFill>
                  <a:schemeClr val="bg1"/>
                </a:solidFill>
                <a:latin typeface="Times New Roman" panose="02020603050405020304" pitchFamily="18" charset="0"/>
              </a:rPr>
              <a:t>(</a:t>
            </a:r>
            <a:r>
              <a:rPr lang="en-US" altLang="zh-CN" i="1" dirty="0">
                <a:solidFill>
                  <a:schemeClr val="bg1"/>
                </a:solidFill>
                <a:latin typeface="Times New Roman" panose="02020603050405020304" pitchFamily="18" charset="0"/>
              </a:rPr>
              <a:t>log odds ratio matrix</a:t>
            </a:r>
            <a:r>
              <a:rPr lang="en-US" altLang="zh-CN" dirty="0">
                <a:solidFill>
                  <a:schemeClr val="bg1"/>
                </a:solidFill>
                <a:latin typeface="Times New Roman" panose="02020603050405020304" pitchFamily="18" charset="0"/>
              </a:rPr>
              <a:t>)</a:t>
            </a:r>
            <a:endParaRPr lang="en-US" altLang="zh-CN" dirty="0">
              <a:solidFill>
                <a:schemeClr val="bg1"/>
              </a:solidFill>
              <a:latin typeface="Times New Roman" panose="02020603050405020304" pitchFamily="18" charset="0"/>
            </a:endParaRPr>
          </a:p>
        </p:txBody>
      </p:sp>
      <p:sp>
        <p:nvSpPr>
          <p:cNvPr id="48133" name="TextBox 4"/>
          <p:cNvSpPr txBox="1"/>
          <p:nvPr/>
        </p:nvSpPr>
        <p:spPr>
          <a:xfrm>
            <a:off x="6429375" y="1643063"/>
            <a:ext cx="1785938" cy="584200"/>
          </a:xfrm>
          <a:prstGeom prst="rect">
            <a:avLst/>
          </a:prstGeom>
          <a:noFill/>
          <a:ln w="9525">
            <a:noFill/>
          </a:ln>
        </p:spPr>
        <p:txBody>
          <a:bodyPr>
            <a:spAutoFit/>
          </a:bodyPr>
          <a:lstStyle/>
          <a:p>
            <a:r>
              <a:rPr lang="en-US" altLang="zh-CN" sz="3200" dirty="0">
                <a:solidFill>
                  <a:schemeClr val="bg2"/>
                </a:solidFill>
                <a:latin typeface="Times New Roman" panose="02020603050405020304" pitchFamily="18" charset="0"/>
              </a:rPr>
              <a:t>PAM250</a:t>
            </a:r>
            <a:endParaRPr lang="zh-CN" altLang="en-US" sz="3200" dirty="0">
              <a:solidFill>
                <a:schemeClr val="bg2"/>
              </a:solidFill>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685800" y="39688"/>
          <a:ext cx="7848600" cy="6845300"/>
        </p:xfrm>
        <a:graphic>
          <a:graphicData uri="http://schemas.openxmlformats.org/presentationml/2006/ole">
            <mc:AlternateContent xmlns:mc="http://schemas.openxmlformats.org/markup-compatibility/2006">
              <mc:Choice xmlns:v="urn:schemas-microsoft-com:vml" Requires="v">
                <p:oleObj spid="_x0000_s15362" name="" r:id="rId1" imgW="5210175" imgH="4543425" progId="Paint.Picture">
                  <p:embed/>
                </p:oleObj>
              </mc:Choice>
              <mc:Fallback>
                <p:oleObj name="" r:id="rId1" imgW="5210175" imgH="4543425" progId="Paint.Picture">
                  <p:embed/>
                  <p:pic>
                    <p:nvPicPr>
                      <p:cNvPr id="0" name="图片 3077"/>
                      <p:cNvPicPr/>
                      <p:nvPr/>
                    </p:nvPicPr>
                    <p:blipFill>
                      <a:blip r:embed="rId2"/>
                      <a:stretch>
                        <a:fillRect/>
                      </a:stretch>
                    </p:blipFill>
                    <p:spPr>
                      <a:xfrm>
                        <a:off x="685800" y="39688"/>
                        <a:ext cx="7848600" cy="6845300"/>
                      </a:xfrm>
                      <a:prstGeom prst="rect">
                        <a:avLst/>
                      </a:prstGeom>
                      <a:noFill/>
                      <a:ln w="38100">
                        <a:noFill/>
                        <a:miter/>
                      </a:ln>
                    </p:spPr>
                  </p:pic>
                </p:oleObj>
              </mc:Fallback>
            </mc:AlternateContent>
          </a:graphicData>
        </a:graphic>
      </p:graphicFrame>
      <p:sp>
        <p:nvSpPr>
          <p:cNvPr id="49155" name="TextBox 2"/>
          <p:cNvSpPr txBox="1"/>
          <p:nvPr/>
        </p:nvSpPr>
        <p:spPr>
          <a:xfrm>
            <a:off x="5357813" y="1428750"/>
            <a:ext cx="2374900" cy="584200"/>
          </a:xfrm>
          <a:prstGeom prst="rect">
            <a:avLst/>
          </a:prstGeom>
          <a:noFill/>
          <a:ln w="9525">
            <a:noFill/>
          </a:ln>
        </p:spPr>
        <p:txBody>
          <a:bodyPr wrap="none">
            <a:spAutoFit/>
          </a:bodyPr>
          <a:lstStyle/>
          <a:p>
            <a:r>
              <a:rPr lang="en-US" altLang="zh-CN" sz="3200" b="1" dirty="0">
                <a:solidFill>
                  <a:schemeClr val="bg2"/>
                </a:solidFill>
                <a:latin typeface="Times New Roman" panose="02020603050405020304" pitchFamily="18" charset="0"/>
              </a:rPr>
              <a:t>BLOSUM62</a:t>
            </a:r>
            <a:endParaRPr lang="zh-CN" altLang="en-US" sz="3200" b="1" dirty="0">
              <a:solidFill>
                <a:schemeClr val="bg2"/>
              </a:solidFill>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0" y="0"/>
          <a:ext cx="9144000" cy="5834063"/>
        </p:xfrm>
        <a:graphic>
          <a:graphicData uri="http://schemas.openxmlformats.org/presentationml/2006/ole">
            <mc:AlternateContent xmlns:mc="http://schemas.openxmlformats.org/markup-compatibility/2006">
              <mc:Choice xmlns:v="urn:schemas-microsoft-com:vml" Requires="v">
                <p:oleObj spid="_x0000_s5122" name="" r:id="rId1" imgW="8681085" imgH="4572000" progId="Excel.Chart.8">
                  <p:embed/>
                </p:oleObj>
              </mc:Choice>
              <mc:Fallback>
                <p:oleObj name="" r:id="rId1" imgW="8681085" imgH="4572000" progId="Excel.Chart.8">
                  <p:embed/>
                  <p:pic>
                    <p:nvPicPr>
                      <p:cNvPr id="0" name="图片 3077"/>
                      <p:cNvPicPr/>
                      <p:nvPr/>
                    </p:nvPicPr>
                    <p:blipFill>
                      <a:blip r:embed="rId2"/>
                      <a:stretch>
                        <a:fillRect/>
                      </a:stretch>
                    </p:blipFill>
                    <p:spPr>
                      <a:xfrm>
                        <a:off x="0" y="0"/>
                        <a:ext cx="9144000" cy="5834063"/>
                      </a:xfrm>
                      <a:prstGeom prst="rect">
                        <a:avLst/>
                      </a:prstGeom>
                      <a:noFill/>
                      <a:ln w="38100">
                        <a:noFill/>
                        <a:miter/>
                      </a:ln>
                    </p:spPr>
                  </p:pic>
                </p:oleObj>
              </mc:Fallback>
            </mc:AlternateContent>
          </a:graphicData>
        </a:graphic>
      </p:graphicFrame>
      <p:sp>
        <p:nvSpPr>
          <p:cNvPr id="7171" name="Text Box 3"/>
          <p:cNvSpPr txBox="1"/>
          <p:nvPr/>
        </p:nvSpPr>
        <p:spPr>
          <a:xfrm>
            <a:off x="746125" y="955675"/>
            <a:ext cx="1081088" cy="457200"/>
          </a:xfrm>
          <a:prstGeom prst="rect">
            <a:avLst/>
          </a:prstGeom>
          <a:noFill/>
          <a:ln w="9525">
            <a:noFill/>
          </a:ln>
        </p:spPr>
        <p:txBody>
          <a:bodyPr wrap="none">
            <a:spAutoFit/>
          </a:bodyPr>
          <a:lstStyle/>
          <a:p>
            <a:r>
              <a:rPr lang="en-US" altLang="zh-CN" sz="2400" dirty="0">
                <a:solidFill>
                  <a:schemeClr val="bg1"/>
                </a:solidFill>
                <a:latin typeface="Times New Roman" panose="02020603050405020304" pitchFamily="18" charset="0"/>
              </a:rPr>
              <a:t>Human</a:t>
            </a:r>
            <a:endParaRPr lang="en-US" altLang="zh-CN" sz="2400" dirty="0">
              <a:solidFill>
                <a:schemeClr val="bg1"/>
              </a:solidFill>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nvGraphicFramePr>
        <p:xfrm>
          <a:off x="914400" y="0"/>
          <a:ext cx="7467600" cy="6880225"/>
        </p:xfrm>
        <a:graphic>
          <a:graphicData uri="http://schemas.openxmlformats.org/presentationml/2006/ole">
            <mc:AlternateContent xmlns:mc="http://schemas.openxmlformats.org/markup-compatibility/2006">
              <mc:Choice xmlns:v="urn:schemas-microsoft-com:vml" Requires="v">
                <p:oleObj spid="_x0000_s16386" name="" r:id="rId1" imgW="5162550" imgH="4676775" progId="Paint.Picture">
                  <p:embed/>
                </p:oleObj>
              </mc:Choice>
              <mc:Fallback>
                <p:oleObj name="" r:id="rId1" imgW="5162550" imgH="4676775" progId="Paint.Picture">
                  <p:embed/>
                  <p:pic>
                    <p:nvPicPr>
                      <p:cNvPr id="0" name="图片 3080"/>
                      <p:cNvPicPr/>
                      <p:nvPr/>
                    </p:nvPicPr>
                    <p:blipFill>
                      <a:blip r:embed="rId2"/>
                      <a:stretch>
                        <a:fillRect/>
                      </a:stretch>
                    </p:blipFill>
                    <p:spPr>
                      <a:xfrm>
                        <a:off x="914400" y="0"/>
                        <a:ext cx="7467600" cy="6880225"/>
                      </a:xfrm>
                      <a:prstGeom prst="rect">
                        <a:avLst/>
                      </a:prstGeom>
                      <a:noFill/>
                      <a:ln w="38100">
                        <a:noFill/>
                        <a:miter/>
                      </a:ln>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p:nvPr/>
        </p:nvSpPr>
        <p:spPr>
          <a:xfrm>
            <a:off x="381000" y="571500"/>
            <a:ext cx="8382000" cy="6557963"/>
          </a:xfrm>
          <a:prstGeom prst="rect">
            <a:avLst/>
          </a:prstGeom>
          <a:noFill/>
          <a:ln w="9525">
            <a:noFill/>
          </a:ln>
        </p:spPr>
        <p:txBody>
          <a:bodyPr>
            <a:spAutoFit/>
          </a:bodyPr>
          <a:lstStyle/>
          <a:p>
            <a:pPr algn="ctr"/>
            <a:r>
              <a:rPr lang="en-US" altLang="zh-CN" sz="3600" b="1" dirty="0">
                <a:latin typeface="Times New Roman" panose="02020603050405020304" pitchFamily="18" charset="0"/>
                <a:ea typeface="仿宋_GB2312" charset="-122"/>
              </a:rPr>
              <a:t>BLOSUM</a:t>
            </a:r>
            <a:endParaRPr lang="zh-CN" altLang="en-US" sz="3600" b="1" dirty="0">
              <a:latin typeface="Times New Roman" panose="02020603050405020304" pitchFamily="18" charset="0"/>
              <a:ea typeface="仿宋_GB2312" charset="-122"/>
            </a:endParaRPr>
          </a:p>
          <a:p>
            <a:endParaRPr lang="zh-CN" altLang="en-US" sz="2400" dirty="0">
              <a:latin typeface="Times New Roman" panose="02020603050405020304" pitchFamily="18" charset="0"/>
              <a:ea typeface="仿宋_GB2312" charset="-122"/>
            </a:endParaRPr>
          </a:p>
          <a:p>
            <a:endParaRPr lang="zh-CN" altLang="en-US" sz="2800" dirty="0">
              <a:latin typeface="Times New Roman" panose="02020603050405020304" pitchFamily="18" charset="0"/>
              <a:ea typeface="仿宋_GB2312" charset="-122"/>
            </a:endParaRPr>
          </a:p>
          <a:p>
            <a:r>
              <a:rPr lang="en-US" altLang="zh-CN" sz="2800" dirty="0">
                <a:latin typeface="Times New Roman" panose="02020603050405020304" pitchFamily="18" charset="0"/>
                <a:ea typeface="仿宋_GB2312" charset="-122"/>
              </a:rPr>
              <a:t>Henikoff</a:t>
            </a:r>
            <a:r>
              <a:rPr lang="zh-CN" altLang="en-US" sz="2800" dirty="0">
                <a:latin typeface="Times New Roman" panose="02020603050405020304" pitchFamily="18" charset="0"/>
                <a:ea typeface="仿宋_GB2312" charset="-122"/>
              </a:rPr>
              <a:t>和</a:t>
            </a:r>
            <a:r>
              <a:rPr lang="en-US" altLang="zh-CN" sz="2800" dirty="0">
                <a:latin typeface="Times New Roman" panose="02020603050405020304" pitchFamily="18" charset="0"/>
                <a:ea typeface="仿宋_GB2312" charset="-122"/>
              </a:rPr>
              <a:t>Henikoff</a:t>
            </a:r>
            <a:r>
              <a:rPr lang="zh-CN" altLang="en-US" sz="2800" dirty="0">
                <a:latin typeface="Times New Roman" panose="02020603050405020304" pitchFamily="18" charset="0"/>
                <a:ea typeface="仿宋_GB2312" charset="-122"/>
              </a:rPr>
              <a:t>于</a:t>
            </a:r>
            <a:r>
              <a:rPr lang="en-US" altLang="zh-CN" sz="2800" dirty="0">
                <a:latin typeface="Times New Roman" panose="02020603050405020304" pitchFamily="18" charset="0"/>
                <a:ea typeface="仿宋_GB2312" charset="-122"/>
              </a:rPr>
              <a:t>1992</a:t>
            </a:r>
            <a:r>
              <a:rPr lang="zh-CN" altLang="en-US" sz="2800" dirty="0">
                <a:latin typeface="Times New Roman" panose="02020603050405020304" pitchFamily="18" charset="0"/>
                <a:ea typeface="仿宋_GB2312" charset="-122"/>
              </a:rPr>
              <a:t>年提出了</a:t>
            </a:r>
            <a:r>
              <a:rPr lang="en-US" altLang="zh-CN" sz="2800" dirty="0">
                <a:latin typeface="Times New Roman" panose="02020603050405020304" pitchFamily="18" charset="0"/>
                <a:ea typeface="仿宋_GB2312" charset="-122"/>
              </a:rPr>
              <a:t>BLOSUM(Blocks Substitution Matrices)</a:t>
            </a:r>
            <a:r>
              <a:rPr lang="zh-CN" altLang="en-US" sz="2800" dirty="0">
                <a:latin typeface="Times New Roman" panose="02020603050405020304" pitchFamily="18" charset="0"/>
                <a:ea typeface="仿宋_GB2312" charset="-122"/>
              </a:rPr>
              <a:t>矩阵。他们直接利用多序列联配</a:t>
            </a:r>
            <a:r>
              <a:rPr lang="en-US" altLang="zh-CN" sz="2800" dirty="0">
                <a:latin typeface="Times New Roman" panose="02020603050405020304" pitchFamily="18" charset="0"/>
                <a:ea typeface="仿宋_GB2312" charset="-122"/>
              </a:rPr>
              <a:t>(multiple alignment)</a:t>
            </a:r>
            <a:r>
              <a:rPr lang="zh-CN" altLang="en-US" sz="2800" dirty="0">
                <a:latin typeface="Times New Roman" panose="02020603050405020304" pitchFamily="18" charset="0"/>
                <a:ea typeface="仿宋_GB2312" charset="-122"/>
              </a:rPr>
              <a:t>分析亲缘关系较远的蛋白质，而不是用相近的序列。这方法的优点是符合实际观测结果，不足之处是它不能和进化挂起钩来。大量的试验表明，</a:t>
            </a:r>
            <a:r>
              <a:rPr lang="en-US" altLang="zh-CN" sz="2800" dirty="0">
                <a:latin typeface="Times New Roman" panose="02020603050405020304" pitchFamily="18" charset="0"/>
                <a:ea typeface="仿宋_GB2312" charset="-122"/>
              </a:rPr>
              <a:t>BLOSUM</a:t>
            </a:r>
            <a:r>
              <a:rPr lang="zh-CN" altLang="en-US" sz="2800" dirty="0">
                <a:latin typeface="Times New Roman" panose="02020603050405020304" pitchFamily="18" charset="0"/>
                <a:ea typeface="仿宋_GB2312" charset="-122"/>
              </a:rPr>
              <a:t>矩阵总体比</a:t>
            </a:r>
            <a:r>
              <a:rPr lang="en-US" altLang="zh-CN" sz="2800" dirty="0">
                <a:latin typeface="Times New Roman" panose="02020603050405020304" pitchFamily="18" charset="0"/>
                <a:ea typeface="仿宋_GB2312" charset="-122"/>
              </a:rPr>
              <a:t>PAM</a:t>
            </a:r>
            <a:r>
              <a:rPr lang="zh-CN" altLang="en-US" sz="2800" dirty="0">
                <a:latin typeface="Times New Roman" panose="02020603050405020304" pitchFamily="18" charset="0"/>
                <a:ea typeface="仿宋_GB2312" charset="-122"/>
              </a:rPr>
              <a:t>矩阵更适合于生物学关系的分析和局部相似性搜索。</a:t>
            </a:r>
            <a:endParaRPr lang="zh-CN" altLang="en-US" sz="2800" dirty="0">
              <a:latin typeface="Times New Roman" panose="02020603050405020304" pitchFamily="18" charset="0"/>
              <a:ea typeface="仿宋_GB2312" charset="-122"/>
            </a:endParaRPr>
          </a:p>
          <a:p>
            <a:r>
              <a:rPr lang="en-US" altLang="zh-CN" sz="2800" dirty="0">
                <a:latin typeface="Times New Roman" panose="02020603050405020304" pitchFamily="18" charset="0"/>
                <a:ea typeface="仿宋_GB2312" charset="-122"/>
              </a:rPr>
              <a:t>Blocks amino acid substitution matrices (BLOSUM), described by Henikoff and Henikoff (1992), is widely used for scoring protein sequence alignments.</a:t>
            </a:r>
            <a:r>
              <a:rPr lang="en-US" altLang="zh-CN" sz="2800" dirty="0">
                <a:latin typeface="Times New Roman" panose="02020603050405020304" pitchFamily="18" charset="0"/>
              </a:rPr>
              <a:t> </a:t>
            </a:r>
            <a:endParaRPr lang="en-US" altLang="zh-CN" sz="2800" dirty="0">
              <a:latin typeface="Times New Roman" panose="02020603050405020304" pitchFamily="18" charset="0"/>
            </a:endParaRPr>
          </a:p>
          <a:p>
            <a:endParaRPr lang="en-US" altLang="zh-CN" sz="2800" dirty="0">
              <a:latin typeface="Times New Roman" panose="02020603050405020304" pitchFamily="18" charset="0"/>
            </a:endParaRPr>
          </a:p>
          <a:p>
            <a:endParaRPr lang="en-US" altLang="zh-CN" sz="2800" dirty="0">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624464902803"/>
          <p:cNvPicPr>
            <a:picLocks noChangeAspect="1"/>
          </p:cNvPicPr>
          <p:nvPr/>
        </p:nvPicPr>
        <p:blipFill>
          <a:blip r:embed="rId1"/>
          <a:stretch>
            <a:fillRect/>
          </a:stretch>
        </p:blipFill>
        <p:spPr>
          <a:xfrm>
            <a:off x="-2772410" y="1196975"/>
            <a:ext cx="15258415" cy="5404485"/>
          </a:xfrm>
          <a:prstGeom prst="rect">
            <a:avLst/>
          </a:prstGeom>
        </p:spPr>
      </p:pic>
      <p:sp>
        <p:nvSpPr>
          <p:cNvPr id="100" name="文本框 99"/>
          <p:cNvSpPr txBox="1"/>
          <p:nvPr/>
        </p:nvSpPr>
        <p:spPr>
          <a:xfrm>
            <a:off x="755650" y="692785"/>
            <a:ext cx="5080000" cy="368300"/>
          </a:xfrm>
          <a:prstGeom prst="rect">
            <a:avLst/>
          </a:prstGeom>
          <a:noFill/>
          <a:ln w="9525">
            <a:noFill/>
          </a:ln>
        </p:spPr>
        <p:txBody>
          <a:bodyPr>
            <a:spAutoFit/>
          </a:bodyPr>
          <a:p>
            <a:r>
              <a:rPr lang="zh-CN" sz="1800">
                <a:latin typeface="Times New Roman" panose="02020603050405020304" pitchFamily="18" charset="0"/>
                <a:ea typeface="宋体" panose="02010600030101010101" pitchFamily="2" charset="-122"/>
              </a:rPr>
              <a:t>史蒂芬·亨可夫（</a:t>
            </a:r>
            <a:r>
              <a:rPr lang="en-US" sz="1800">
                <a:latin typeface="Times New Roman" panose="02020603050405020304" pitchFamily="18" charset="0"/>
                <a:ea typeface="宋体" panose="02010600030101010101" pitchFamily="2" charset="-122"/>
              </a:rPr>
              <a:t>Steven Henikoff</a:t>
            </a:r>
            <a:r>
              <a:rPr lang="zh-CN" sz="1800">
                <a:latin typeface="Times New Roman" panose="02020603050405020304" pitchFamily="18" charset="0"/>
                <a:ea typeface="宋体" panose="02010600030101010101" pitchFamily="2" charset="-122"/>
              </a:rPr>
              <a:t>）</a:t>
            </a:r>
            <a:endParaRPr lang="zh-CN" altLang="en-US" sz="1800"/>
          </a:p>
        </p:txBody>
      </p:sp>
      <p:sp>
        <p:nvSpPr>
          <p:cNvPr id="3" name="文本框 2"/>
          <p:cNvSpPr txBox="1"/>
          <p:nvPr/>
        </p:nvSpPr>
        <p:spPr>
          <a:xfrm>
            <a:off x="4788535" y="620395"/>
            <a:ext cx="3241040" cy="398780"/>
          </a:xfrm>
          <a:prstGeom prst="rect">
            <a:avLst/>
          </a:prstGeom>
          <a:noFill/>
        </p:spPr>
        <p:txBody>
          <a:bodyPr wrap="none" rtlCol="0" anchor="t">
            <a:spAutoFit/>
          </a:bodyPr>
          <a:p>
            <a:r>
              <a:rPr lang="en-US" altLang="zh-CN" dirty="0">
                <a:ea typeface="仿宋_GB2312" charset="-122"/>
                <a:sym typeface="+mn-ea"/>
              </a:rPr>
              <a:t>Henikoff and Henikoff (1992)</a:t>
            </a: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vert="horz" wrap="square" lIns="91440" tIns="45720" rIns="91440" bIns="45720" anchor="ctr" anchorCtr="0"/>
          <a:lstStyle/>
          <a:p>
            <a:pPr eaLnBrk="1" hangingPunct="1"/>
            <a:r>
              <a:rPr lang="en-US" altLang="zh-CN" sz="3600" dirty="0"/>
              <a:t>Comparison of the PAM and BLOSUM</a:t>
            </a:r>
            <a:endParaRPr lang="en-US" altLang="zh-CN" sz="3600" dirty="0"/>
          </a:p>
        </p:txBody>
      </p:sp>
      <p:sp>
        <p:nvSpPr>
          <p:cNvPr id="52227" name="Rectangle 3"/>
          <p:cNvSpPr>
            <a:spLocks noGrp="1"/>
          </p:cNvSpPr>
          <p:nvPr>
            <p:ph idx="1"/>
          </p:nvPr>
        </p:nvSpPr>
        <p:spPr>
          <a:xfrm>
            <a:off x="685800" y="1828800"/>
            <a:ext cx="7924800" cy="4114800"/>
          </a:xfrm>
        </p:spPr>
        <p:txBody>
          <a:bodyPr vert="horz" wrap="square" lIns="91440" tIns="45720" rIns="91440" bIns="45720" anchor="t" anchorCtr="0"/>
          <a:lstStyle/>
          <a:p>
            <a:pPr eaLnBrk="1" hangingPunct="1">
              <a:lnSpc>
                <a:spcPct val="90000"/>
              </a:lnSpc>
            </a:pPr>
            <a:r>
              <a:rPr lang="en-US" altLang="zh-CN" sz="2200" dirty="0">
                <a:latin typeface="Arial" panose="020B0604020202020204" pitchFamily="34" charset="0"/>
              </a:rPr>
              <a:t>The PAM matrices are based on a mutational model of evolution that assumes amino acid changes occur as a Markov process, each amino acid change at a site being independent of previous changes at that site. In contrast, the BLOSUM matrices are not based on an explicit evolutionary model (starburst model). The model implied that the proteins in each family share a common origin, but closer versus distal relationships are ignored, as if they all were derived equally from the same ancestor.</a:t>
            </a:r>
            <a:endParaRPr lang="en-US" altLang="zh-CN" sz="2200" dirty="0">
              <a:latin typeface="Arial" panose="020B0604020202020204" pitchFamily="34" charset="0"/>
            </a:endParaRPr>
          </a:p>
          <a:p>
            <a:pPr eaLnBrk="1" hangingPunct="1">
              <a:lnSpc>
                <a:spcPct val="90000"/>
              </a:lnSpc>
            </a:pPr>
            <a:r>
              <a:rPr lang="en-US" altLang="zh-CN" sz="2200" dirty="0">
                <a:latin typeface="Arial" panose="020B0604020202020204" pitchFamily="34" charset="0"/>
              </a:rPr>
              <a:t>The PAM matrices are based on scoring all amino acid positions in related sequences, whereas the BLOSUM matrices are based on substitutions and conserved positions in blocks, which represent the most alike common regions in related sequences.</a:t>
            </a:r>
            <a:endParaRPr lang="en-US" altLang="zh-CN" sz="2200" dirty="0">
              <a:latin typeface="Arial" panose="020B0604020202020204" pitchFamily="34" charset="0"/>
            </a:endParaRPr>
          </a:p>
          <a:p>
            <a:pPr eaLnBrk="1" hangingPunct="1">
              <a:lnSpc>
                <a:spcPct val="90000"/>
              </a:lnSpc>
            </a:pPr>
            <a:endParaRPr lang="en-US" altLang="zh-CN" sz="2200" dirty="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0"/>
          <a:ext cx="5715000" cy="6858000"/>
        </p:xfrm>
        <a:graphic>
          <a:graphicData uri="http://schemas.openxmlformats.org/presentationml/2006/ole">
            <mc:AlternateContent xmlns:mc="http://schemas.openxmlformats.org/markup-compatibility/2006">
              <mc:Choice xmlns:v="urn:schemas-microsoft-com:vml" Requires="v">
                <p:oleObj spid="_x0000_s17410" name="" r:id="rId1" imgW="3743325" imgH="3429000" progId="Paint.Picture">
                  <p:embed/>
                </p:oleObj>
              </mc:Choice>
              <mc:Fallback>
                <p:oleObj name="" r:id="rId1" imgW="3743325" imgH="3429000" progId="Paint.Picture">
                  <p:embed/>
                  <p:pic>
                    <p:nvPicPr>
                      <p:cNvPr id="0" name="图片 3081"/>
                      <p:cNvPicPr/>
                      <p:nvPr/>
                    </p:nvPicPr>
                    <p:blipFill>
                      <a:blip r:embed="rId2"/>
                      <a:stretch>
                        <a:fillRect/>
                      </a:stretch>
                    </p:blipFill>
                    <p:spPr>
                      <a:xfrm>
                        <a:off x="0" y="0"/>
                        <a:ext cx="5715000" cy="6858000"/>
                      </a:xfrm>
                      <a:prstGeom prst="rect">
                        <a:avLst/>
                      </a:prstGeom>
                      <a:noFill/>
                      <a:ln w="38100">
                        <a:noFill/>
                        <a:miter/>
                      </a:ln>
                    </p:spPr>
                  </p:pic>
                </p:oleObj>
              </mc:Fallback>
            </mc:AlternateContent>
          </a:graphicData>
        </a:graphic>
      </p:graphicFrame>
      <p:sp>
        <p:nvSpPr>
          <p:cNvPr id="53251" name="Text Box 3"/>
          <p:cNvSpPr txBox="1"/>
          <p:nvPr/>
        </p:nvSpPr>
        <p:spPr>
          <a:xfrm>
            <a:off x="5715000" y="457200"/>
            <a:ext cx="3429000" cy="5643563"/>
          </a:xfrm>
          <a:prstGeom prst="rect">
            <a:avLst/>
          </a:prstGeom>
          <a:noFill/>
          <a:ln w="9525">
            <a:noFill/>
          </a:ln>
        </p:spPr>
        <p:txBody>
          <a:bodyPr>
            <a:spAutoFit/>
          </a:bodyPr>
          <a:lstStyle/>
          <a:p>
            <a:r>
              <a:rPr lang="en-US" altLang="zh-CN" sz="2800" dirty="0">
                <a:latin typeface="Times New Roman" panose="02020603050405020304" pitchFamily="18" charset="0"/>
                <a:ea typeface="仿宋_GB2312" charset="-122"/>
              </a:rPr>
              <a:t>BLOSUM</a:t>
            </a:r>
            <a:r>
              <a:rPr lang="zh-CN" altLang="en-US" sz="2800" dirty="0">
                <a:latin typeface="Times New Roman" panose="02020603050405020304" pitchFamily="18" charset="0"/>
                <a:ea typeface="仿宋_GB2312" charset="-122"/>
              </a:rPr>
              <a:t>：矩阵后的数字越大，则表示关系越近。</a:t>
            </a:r>
            <a:r>
              <a:rPr lang="en-US" altLang="zh-CN" sz="2800" dirty="0">
                <a:latin typeface="Times New Roman" panose="02020603050405020304" pitchFamily="18" charset="0"/>
                <a:ea typeface="仿宋_GB2312" charset="-122"/>
              </a:rPr>
              <a:t>BOSUM62</a:t>
            </a:r>
            <a:r>
              <a:rPr lang="zh-CN" altLang="en-US" sz="2800" dirty="0">
                <a:latin typeface="Times New Roman" panose="02020603050405020304" pitchFamily="18" charset="0"/>
                <a:ea typeface="仿宋_GB2312" charset="-122"/>
              </a:rPr>
              <a:t>是指所使用的序列片段的各联配点上至少</a:t>
            </a:r>
            <a:r>
              <a:rPr lang="en-US" altLang="zh-CN" sz="2800" dirty="0">
                <a:latin typeface="Times New Roman" panose="02020603050405020304" pitchFamily="18" charset="0"/>
                <a:ea typeface="仿宋_GB2312" charset="-122"/>
              </a:rPr>
              <a:t>62%</a:t>
            </a:r>
            <a:r>
              <a:rPr lang="zh-CN" altLang="en-US" sz="2800" dirty="0">
                <a:latin typeface="Times New Roman" panose="02020603050405020304" pitchFamily="18" charset="0"/>
                <a:ea typeface="仿宋_GB2312" charset="-122"/>
              </a:rPr>
              <a:t>是相同的。</a:t>
            </a:r>
            <a:endParaRPr lang="zh-CN" altLang="en-US" sz="2800" dirty="0">
              <a:latin typeface="Times New Roman" panose="02020603050405020304" pitchFamily="18" charset="0"/>
              <a:ea typeface="仿宋_GB2312" charset="-122"/>
            </a:endParaRPr>
          </a:p>
          <a:p>
            <a:endParaRPr lang="zh-CN" altLang="en-US" sz="2800" dirty="0">
              <a:latin typeface="Times New Roman" panose="02020603050405020304" pitchFamily="18" charset="0"/>
              <a:ea typeface="仿宋_GB2312" charset="-122"/>
            </a:endParaRPr>
          </a:p>
          <a:p>
            <a:r>
              <a:rPr lang="en-US" altLang="zh-CN" sz="2800" dirty="0">
                <a:latin typeface="Times New Roman" panose="02020603050405020304" pitchFamily="18" charset="0"/>
                <a:ea typeface="仿宋_GB2312" charset="-122"/>
              </a:rPr>
              <a:t>PAM</a:t>
            </a:r>
            <a:r>
              <a:rPr lang="zh-CN" altLang="en-US" sz="2800" dirty="0">
                <a:latin typeface="Times New Roman" panose="02020603050405020304" pitchFamily="18" charset="0"/>
                <a:ea typeface="仿宋_GB2312" charset="-122"/>
              </a:rPr>
              <a:t>：矩阵后的数字越大，则表示关系越远。</a:t>
            </a:r>
            <a:r>
              <a:rPr lang="zh-CN" altLang="en-US" sz="2800" dirty="0">
                <a:latin typeface="Times New Roman" panose="02020603050405020304" pitchFamily="18" charset="0"/>
              </a:rPr>
              <a:t> </a:t>
            </a:r>
            <a:r>
              <a:rPr lang="en-US" altLang="zh-CN" sz="2800" dirty="0">
                <a:latin typeface="Times New Roman" panose="02020603050405020304" pitchFamily="18" charset="0"/>
              </a:rPr>
              <a:t>PAM1</a:t>
            </a:r>
            <a:r>
              <a:rPr lang="zh-CN" altLang="en-US" sz="2800" dirty="0">
                <a:latin typeface="Times New Roman" panose="02020603050405020304" pitchFamily="18" charset="0"/>
              </a:rPr>
              <a:t>、</a:t>
            </a:r>
            <a:r>
              <a:rPr lang="en-US" altLang="zh-CN" sz="2800" dirty="0">
                <a:latin typeface="Times New Roman" panose="02020603050405020304" pitchFamily="18" charset="0"/>
              </a:rPr>
              <a:t>PAM100</a:t>
            </a:r>
            <a:r>
              <a:rPr lang="zh-CN" altLang="en-US" sz="2800" dirty="0">
                <a:latin typeface="Times New Roman" panose="02020603050405020304" pitchFamily="18" charset="0"/>
              </a:rPr>
              <a:t>、</a:t>
            </a:r>
            <a:r>
              <a:rPr lang="en-US" altLang="zh-CN" sz="2800" dirty="0">
                <a:latin typeface="Times New Roman" panose="02020603050405020304" pitchFamily="18" charset="0"/>
              </a:rPr>
              <a:t>PAM250</a:t>
            </a:r>
            <a:r>
              <a:rPr lang="zh-CN" altLang="en-US" sz="2800" dirty="0">
                <a:latin typeface="Times New Roman" panose="02020603050405020304" pitchFamily="18" charset="0"/>
              </a:rPr>
              <a:t>等</a:t>
            </a:r>
            <a:endParaRPr lang="zh-CN" altLang="en-US" sz="2800"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vert="horz" wrap="square" lIns="91440" tIns="45720" rIns="91440" bIns="45720" anchor="ctr" anchorCtr="0"/>
          <a:lstStyle/>
          <a:p>
            <a:pPr eaLnBrk="1" hangingPunct="1"/>
            <a:r>
              <a:rPr lang="en-US" altLang="zh-CN" dirty="0"/>
              <a:t>Three patterns of base contents</a:t>
            </a:r>
            <a:endParaRPr lang="en-US" altLang="zh-CN" dirty="0"/>
          </a:p>
        </p:txBody>
      </p:sp>
      <p:sp>
        <p:nvSpPr>
          <p:cNvPr id="8195" name="Rectangle 3"/>
          <p:cNvSpPr>
            <a:spLocks noGrp="1"/>
          </p:cNvSpPr>
          <p:nvPr>
            <p:ph idx="1"/>
          </p:nvPr>
        </p:nvSpPr>
        <p:spPr/>
        <p:txBody>
          <a:bodyPr vert="horz" wrap="square" lIns="91440" tIns="45720" rIns="91440" bIns="45720" anchor="t" anchorCtr="0"/>
          <a:lstStyle/>
          <a:p>
            <a:pPr eaLnBrk="1" hangingPunct="1"/>
            <a:endParaRPr lang="zh-CN" altLang="zh-CN" dirty="0"/>
          </a:p>
        </p:txBody>
      </p:sp>
      <p:sp>
        <p:nvSpPr>
          <p:cNvPr id="8196" name="Line 4"/>
          <p:cNvSpPr/>
          <p:nvPr/>
        </p:nvSpPr>
        <p:spPr>
          <a:xfrm>
            <a:off x="4800600" y="2286000"/>
            <a:ext cx="0" cy="3505200"/>
          </a:xfrm>
          <a:prstGeom prst="line">
            <a:avLst/>
          </a:prstGeom>
          <a:ln w="38100" cap="rnd" cmpd="sng">
            <a:solidFill>
              <a:schemeClr val="tx1"/>
            </a:solidFill>
            <a:prstDash val="sysDot"/>
            <a:headEnd type="none" w="med" len="med"/>
            <a:tailEnd type="none" w="med" len="med"/>
          </a:ln>
        </p:spPr>
      </p:sp>
      <p:sp>
        <p:nvSpPr>
          <p:cNvPr id="8197" name="Line 5"/>
          <p:cNvSpPr/>
          <p:nvPr/>
        </p:nvSpPr>
        <p:spPr>
          <a:xfrm>
            <a:off x="1295400" y="2895600"/>
            <a:ext cx="4953000" cy="457200"/>
          </a:xfrm>
          <a:prstGeom prst="line">
            <a:avLst/>
          </a:prstGeom>
          <a:ln w="38100" cap="flat" cmpd="sng">
            <a:solidFill>
              <a:schemeClr val="tx1"/>
            </a:solidFill>
            <a:prstDash val="solid"/>
            <a:headEnd type="none" w="med" len="med"/>
            <a:tailEnd type="none" w="med" len="med"/>
          </a:ln>
        </p:spPr>
      </p:sp>
      <p:sp>
        <p:nvSpPr>
          <p:cNvPr id="8198" name="Line 6"/>
          <p:cNvSpPr/>
          <p:nvPr/>
        </p:nvSpPr>
        <p:spPr>
          <a:xfrm flipV="1">
            <a:off x="1295400" y="2819400"/>
            <a:ext cx="4953000" cy="685800"/>
          </a:xfrm>
          <a:prstGeom prst="line">
            <a:avLst/>
          </a:prstGeom>
          <a:ln w="38100" cap="flat" cmpd="sng">
            <a:solidFill>
              <a:schemeClr val="tx1"/>
            </a:solidFill>
            <a:prstDash val="solid"/>
            <a:headEnd type="none" w="med" len="med"/>
            <a:tailEnd type="none" w="med" len="med"/>
          </a:ln>
        </p:spPr>
      </p:sp>
      <p:sp>
        <p:nvSpPr>
          <p:cNvPr id="123911" name="Line 7"/>
          <p:cNvSpPr/>
          <p:nvPr/>
        </p:nvSpPr>
        <p:spPr>
          <a:xfrm>
            <a:off x="1295400" y="3962400"/>
            <a:ext cx="4876800" cy="228600"/>
          </a:xfrm>
          <a:prstGeom prst="line">
            <a:avLst/>
          </a:prstGeom>
          <a:ln w="38100" cap="flat" cmpd="sng">
            <a:solidFill>
              <a:srgbClr val="FF6600"/>
            </a:solidFill>
            <a:prstDash val="solid"/>
            <a:headEnd type="none" w="med" len="med"/>
            <a:tailEnd type="none" w="med" len="med"/>
          </a:ln>
        </p:spPr>
      </p:sp>
      <p:sp>
        <p:nvSpPr>
          <p:cNvPr id="123912" name="Line 8"/>
          <p:cNvSpPr/>
          <p:nvPr/>
        </p:nvSpPr>
        <p:spPr>
          <a:xfrm flipV="1">
            <a:off x="1295400" y="4267200"/>
            <a:ext cx="4876800" cy="381000"/>
          </a:xfrm>
          <a:prstGeom prst="line">
            <a:avLst/>
          </a:prstGeom>
          <a:ln w="38100" cap="flat" cmpd="sng">
            <a:solidFill>
              <a:srgbClr val="FF6600"/>
            </a:solidFill>
            <a:prstDash val="solid"/>
            <a:headEnd type="none" w="med" len="med"/>
            <a:tailEnd type="none" w="med" len="med"/>
          </a:ln>
        </p:spPr>
      </p:sp>
      <p:sp>
        <p:nvSpPr>
          <p:cNvPr id="123913" name="Line 9"/>
          <p:cNvSpPr/>
          <p:nvPr/>
        </p:nvSpPr>
        <p:spPr>
          <a:xfrm>
            <a:off x="1295400" y="5105400"/>
            <a:ext cx="4876800" cy="381000"/>
          </a:xfrm>
          <a:prstGeom prst="line">
            <a:avLst/>
          </a:prstGeom>
          <a:ln w="38100" cap="flat" cmpd="sng">
            <a:solidFill>
              <a:srgbClr val="00FF00"/>
            </a:solidFill>
            <a:prstDash val="solid"/>
            <a:headEnd type="none" w="med" len="med"/>
            <a:tailEnd type="none" w="med" len="med"/>
          </a:ln>
        </p:spPr>
      </p:sp>
      <p:sp>
        <p:nvSpPr>
          <p:cNvPr id="123914" name="Line 10"/>
          <p:cNvSpPr/>
          <p:nvPr/>
        </p:nvSpPr>
        <p:spPr>
          <a:xfrm flipV="1">
            <a:off x="1295400" y="4724400"/>
            <a:ext cx="4876800" cy="381000"/>
          </a:xfrm>
          <a:prstGeom prst="line">
            <a:avLst/>
          </a:prstGeom>
          <a:ln w="38100" cap="flat" cmpd="sng">
            <a:solidFill>
              <a:srgbClr val="00FF00"/>
            </a:solidFill>
            <a:prstDash val="solid"/>
            <a:headEnd type="none" w="med" len="med"/>
            <a:tailEnd type="none" w="med" len="med"/>
          </a:ln>
        </p:spPr>
      </p:sp>
      <p:sp>
        <p:nvSpPr>
          <p:cNvPr id="8203" name="Text Box 11"/>
          <p:cNvSpPr txBox="1"/>
          <p:nvPr/>
        </p:nvSpPr>
        <p:spPr>
          <a:xfrm>
            <a:off x="6689725" y="2909888"/>
            <a:ext cx="649288" cy="396875"/>
          </a:xfrm>
          <a:prstGeom prst="rect">
            <a:avLst/>
          </a:prstGeom>
          <a:noFill/>
          <a:ln w="9525">
            <a:noFill/>
          </a:ln>
        </p:spPr>
        <p:txBody>
          <a:bodyPr wrap="none">
            <a:spAutoFit/>
          </a:bodyPr>
          <a:lstStyle/>
          <a:p>
            <a:r>
              <a:rPr lang="en-US" altLang="zh-CN" dirty="0">
                <a:latin typeface="Times New Roman" panose="02020603050405020304" pitchFamily="18" charset="0"/>
              </a:rPr>
              <a:t>Rice</a:t>
            </a:r>
            <a:endParaRPr lang="en-US" altLang="zh-CN" dirty="0">
              <a:latin typeface="Times New Roman" panose="02020603050405020304" pitchFamily="18" charset="0"/>
            </a:endParaRPr>
          </a:p>
        </p:txBody>
      </p:sp>
      <p:sp>
        <p:nvSpPr>
          <p:cNvPr id="123916" name="Text Box 12"/>
          <p:cNvSpPr txBox="1"/>
          <p:nvPr/>
        </p:nvSpPr>
        <p:spPr>
          <a:xfrm>
            <a:off x="6705600" y="4038600"/>
            <a:ext cx="1409700" cy="396875"/>
          </a:xfrm>
          <a:prstGeom prst="rect">
            <a:avLst/>
          </a:prstGeom>
          <a:noFill/>
          <a:ln w="9525">
            <a:noFill/>
          </a:ln>
        </p:spPr>
        <p:txBody>
          <a:bodyPr wrap="none">
            <a:spAutoFit/>
          </a:bodyPr>
          <a:lstStyle/>
          <a:p>
            <a:r>
              <a:rPr lang="en-US" altLang="zh-CN" dirty="0">
                <a:latin typeface="Times New Roman" panose="02020603050405020304" pitchFamily="18" charset="0"/>
              </a:rPr>
              <a:t>Arabidopsis</a:t>
            </a:r>
            <a:endParaRPr lang="en-US" altLang="zh-CN" dirty="0">
              <a:latin typeface="Times New Roman" panose="02020603050405020304" pitchFamily="18" charset="0"/>
            </a:endParaRPr>
          </a:p>
        </p:txBody>
      </p:sp>
      <p:sp>
        <p:nvSpPr>
          <p:cNvPr id="123917" name="Text Box 13"/>
          <p:cNvSpPr txBox="1"/>
          <p:nvPr/>
        </p:nvSpPr>
        <p:spPr>
          <a:xfrm>
            <a:off x="6705600" y="5105400"/>
            <a:ext cx="1066800" cy="396875"/>
          </a:xfrm>
          <a:prstGeom prst="rect">
            <a:avLst/>
          </a:prstGeom>
          <a:noFill/>
          <a:ln w="9525">
            <a:noFill/>
          </a:ln>
        </p:spPr>
        <p:txBody>
          <a:bodyPr>
            <a:spAutoFit/>
          </a:bodyPr>
          <a:lstStyle/>
          <a:p>
            <a:r>
              <a:rPr lang="en-US" altLang="zh-CN" dirty="0">
                <a:latin typeface="Times New Roman" panose="02020603050405020304" pitchFamily="18" charset="0"/>
              </a:rPr>
              <a:t>Human</a:t>
            </a:r>
            <a:endParaRPr lang="en-US" altLang="zh-CN" dirty="0">
              <a:latin typeface="Times New Roman" panose="02020603050405020304" pitchFamily="18" charset="0"/>
            </a:endParaRPr>
          </a:p>
        </p:txBody>
      </p:sp>
      <p:sp>
        <p:nvSpPr>
          <p:cNvPr id="8206" name="Text Box 14"/>
          <p:cNvSpPr txBox="1"/>
          <p:nvPr/>
        </p:nvSpPr>
        <p:spPr>
          <a:xfrm>
            <a:off x="4495800" y="5791200"/>
            <a:ext cx="622300" cy="396875"/>
          </a:xfrm>
          <a:prstGeom prst="rect">
            <a:avLst/>
          </a:prstGeom>
          <a:noFill/>
          <a:ln w="9525">
            <a:noFill/>
          </a:ln>
        </p:spPr>
        <p:txBody>
          <a:bodyPr wrap="none">
            <a:spAutoFit/>
          </a:bodyPr>
          <a:lstStyle/>
          <a:p>
            <a:r>
              <a:rPr lang="en-US" altLang="zh-CN" dirty="0">
                <a:latin typeface="Times New Roman" panose="02020603050405020304" pitchFamily="18" charset="0"/>
              </a:rPr>
              <a:t>TSS</a:t>
            </a:r>
            <a:endParaRPr lang="en-US" altLang="zh-CN"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916"/>
                                        </p:tgtEl>
                                        <p:attrNameLst>
                                          <p:attrName>style.visibility</p:attrName>
                                        </p:attrNameLst>
                                      </p:cBhvr>
                                      <p:to>
                                        <p:strVal val="visible"/>
                                      </p:to>
                                    </p:set>
                                    <p:animEffect transition="in" filter="dissolve">
                                      <p:cBhvr>
                                        <p:cTn id="7" dur="500"/>
                                        <p:tgtEl>
                                          <p:spTgt spid="12391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3911"/>
                                        </p:tgtEl>
                                        <p:attrNameLst>
                                          <p:attrName>style.visibility</p:attrName>
                                        </p:attrNameLst>
                                      </p:cBhvr>
                                      <p:to>
                                        <p:strVal val="visible"/>
                                      </p:to>
                                    </p:set>
                                    <p:animEffect transition="in" filter="dissolve">
                                      <p:cBhvr>
                                        <p:cTn id="11" dur="500"/>
                                        <p:tgtEl>
                                          <p:spTgt spid="12391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3912"/>
                                        </p:tgtEl>
                                        <p:attrNameLst>
                                          <p:attrName>style.visibility</p:attrName>
                                        </p:attrNameLst>
                                      </p:cBhvr>
                                      <p:to>
                                        <p:strVal val="visible"/>
                                      </p:to>
                                    </p:set>
                                    <p:animEffect transition="in" filter="dissolve">
                                      <p:cBhvr>
                                        <p:cTn id="15" dur="500"/>
                                        <p:tgtEl>
                                          <p:spTgt spid="1239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3917"/>
                                        </p:tgtEl>
                                        <p:attrNameLst>
                                          <p:attrName>style.visibility</p:attrName>
                                        </p:attrNameLst>
                                      </p:cBhvr>
                                      <p:to>
                                        <p:strVal val="visible"/>
                                      </p:to>
                                    </p:set>
                                    <p:animEffect transition="in" filter="dissolve">
                                      <p:cBhvr>
                                        <p:cTn id="20" dur="500"/>
                                        <p:tgtEl>
                                          <p:spTgt spid="123917"/>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23913"/>
                                        </p:tgtEl>
                                        <p:attrNameLst>
                                          <p:attrName>style.visibility</p:attrName>
                                        </p:attrNameLst>
                                      </p:cBhvr>
                                      <p:to>
                                        <p:strVal val="visible"/>
                                      </p:to>
                                    </p:set>
                                    <p:animEffect transition="in" filter="dissolve">
                                      <p:cBhvr>
                                        <p:cTn id="24" dur="500"/>
                                        <p:tgtEl>
                                          <p:spTgt spid="123913"/>
                                        </p:tgtEl>
                                      </p:cBhvr>
                                    </p:animEffect>
                                  </p:childTnLst>
                                </p:cTn>
                              </p:par>
                            </p:childTnLst>
                          </p:cTn>
                        </p:par>
                        <p:par>
                          <p:cTn id="25" fill="hold">
                            <p:stCondLst>
                              <p:cond delay="1000"/>
                            </p:stCondLst>
                            <p:childTnLst>
                              <p:par>
                                <p:cTn id="26" presetID="9" presetClass="entr" presetSubtype="0" fill="hold" nodeType="afterEffect">
                                  <p:stCondLst>
                                    <p:cond delay="0"/>
                                  </p:stCondLst>
                                  <p:childTnLst>
                                    <p:set>
                                      <p:cBhvr>
                                        <p:cTn id="27" dur="1" fill="hold">
                                          <p:stCondLst>
                                            <p:cond delay="0"/>
                                          </p:stCondLst>
                                        </p:cTn>
                                        <p:tgtEl>
                                          <p:spTgt spid="123914"/>
                                        </p:tgtEl>
                                        <p:attrNameLst>
                                          <p:attrName>style.visibility</p:attrName>
                                        </p:attrNameLst>
                                      </p:cBhvr>
                                      <p:to>
                                        <p:strVal val="visible"/>
                                      </p:to>
                                    </p:set>
                                    <p:animEffect transition="in" filter="dissolve">
                                      <p:cBhvr>
                                        <p:cTn id="28" dur="500"/>
                                        <p:tgtEl>
                                          <p:spTgt spid="123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6" grpId="0"/>
      <p:bldP spid="1239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idx="1"/>
          </p:nvPr>
        </p:nvSpPr>
        <p:spPr>
          <a:xfrm>
            <a:off x="285750" y="428625"/>
            <a:ext cx="6781800" cy="762000"/>
          </a:xfrm>
        </p:spPr>
        <p:txBody>
          <a:bodyPr vert="horz" wrap="square" lIns="91440" tIns="45720" rIns="91440" bIns="45720" anchor="t" anchorCtr="0"/>
          <a:lstStyle/>
          <a:p>
            <a:pPr eaLnBrk="1" hangingPunct="1">
              <a:buNone/>
            </a:pPr>
            <a:r>
              <a:rPr lang="en-US" altLang="zh-CN" b="1" dirty="0">
                <a:ea typeface="仿宋_GB2312" charset="-122"/>
              </a:rPr>
              <a:t>Neighboring bases are not independet</a:t>
            </a:r>
            <a:r>
              <a:rPr lang="en-US" altLang="zh-CN" dirty="0"/>
              <a:t> </a:t>
            </a:r>
            <a:endParaRPr lang="en-US" altLang="zh-CN" dirty="0"/>
          </a:p>
        </p:txBody>
      </p:sp>
      <p:grpSp>
        <p:nvGrpSpPr>
          <p:cNvPr id="9219" name="Group 18"/>
          <p:cNvGrpSpPr/>
          <p:nvPr/>
        </p:nvGrpSpPr>
        <p:grpSpPr>
          <a:xfrm>
            <a:off x="3505200" y="1371600"/>
            <a:ext cx="4876800" cy="5257800"/>
            <a:chOff x="-3" y="-3"/>
            <a:chExt cx="2770" cy="2537"/>
          </a:xfrm>
        </p:grpSpPr>
        <p:grpSp>
          <p:nvGrpSpPr>
            <p:cNvPr id="9221" name="Group 16"/>
            <p:cNvGrpSpPr/>
            <p:nvPr/>
          </p:nvGrpSpPr>
          <p:grpSpPr>
            <a:xfrm>
              <a:off x="0" y="0"/>
              <a:ext cx="2764" cy="2531"/>
              <a:chOff x="0" y="0"/>
              <a:chExt cx="2764" cy="2531"/>
            </a:xfrm>
          </p:grpSpPr>
          <p:grpSp>
            <p:nvGrpSpPr>
              <p:cNvPr id="9223" name="Group 9"/>
              <p:cNvGrpSpPr/>
              <p:nvPr/>
            </p:nvGrpSpPr>
            <p:grpSpPr>
              <a:xfrm>
                <a:off x="0" y="0"/>
                <a:ext cx="1244" cy="403"/>
                <a:chOff x="0" y="0"/>
                <a:chExt cx="1244" cy="403"/>
              </a:xfrm>
            </p:grpSpPr>
            <p:sp>
              <p:nvSpPr>
                <p:cNvPr id="9233" name="Rectangle 4"/>
                <p:cNvSpPr/>
                <p:nvPr/>
              </p:nvSpPr>
              <p:spPr>
                <a:xfrm>
                  <a:off x="43" y="0"/>
                  <a:ext cx="1158" cy="403"/>
                </a:xfrm>
                <a:prstGeom prst="rect">
                  <a:avLst/>
                </a:prstGeom>
                <a:noFill/>
                <a:ln w="9525" cap="flat" cmpd="sng">
                  <a:solidFill>
                    <a:srgbClr val="FF6600"/>
                  </a:solidFill>
                  <a:prstDash val="solid"/>
                  <a:miter/>
                  <a:headEnd type="none" w="med" len="med"/>
                  <a:tailEnd type="none" w="med" len="med"/>
                </a:ln>
              </p:spPr>
              <p:txBody>
                <a:bodyPr anchor="ctr" anchorCtr="0"/>
                <a:lstStyle/>
                <a:p>
                  <a:pPr algn="ctr"/>
                  <a:r>
                    <a:rPr lang="en-US" altLang="zh-CN" sz="2400" b="1" dirty="0">
                      <a:latin typeface="Times New Roman" panose="02020603050405020304" pitchFamily="18" charset="0"/>
                    </a:rPr>
                    <a:t>Pair</a:t>
                  </a:r>
                  <a:endParaRPr lang="en-US" altLang="zh-CN" sz="2400" b="1" dirty="0">
                    <a:latin typeface="Times New Roman" panose="02020603050405020304" pitchFamily="18" charset="0"/>
                  </a:endParaRPr>
                </a:p>
              </p:txBody>
            </p:sp>
            <p:sp>
              <p:nvSpPr>
                <p:cNvPr id="9234" name="Rectangle 8"/>
                <p:cNvSpPr/>
                <p:nvPr/>
              </p:nvSpPr>
              <p:spPr>
                <a:xfrm>
                  <a:off x="0" y="0"/>
                  <a:ext cx="1244" cy="403"/>
                </a:xfrm>
                <a:prstGeom prst="rect">
                  <a:avLst/>
                </a:prstGeom>
                <a:noFill/>
                <a:ln w="7" cap="flat" cmpd="sng">
                  <a:solidFill>
                    <a:srgbClr val="FF6600"/>
                  </a:solidFill>
                  <a:prstDash val="solid"/>
                  <a:miter/>
                  <a:headEnd type="none" w="med" len="med"/>
                  <a:tailEnd type="none" w="med" len="med"/>
                </a:ln>
              </p:spPr>
              <p:txBody>
                <a:bodyPr wrap="none"/>
                <a:lstStyle/>
                <a:p>
                  <a:endParaRPr lang="zh-CN" altLang="en-US" dirty="0">
                    <a:latin typeface="Times New Roman" panose="02020603050405020304" pitchFamily="18" charset="0"/>
                  </a:endParaRPr>
                </a:p>
              </p:txBody>
            </p:sp>
          </p:grpSp>
          <p:grpSp>
            <p:nvGrpSpPr>
              <p:cNvPr id="9224" name="Group 11"/>
              <p:cNvGrpSpPr/>
              <p:nvPr/>
            </p:nvGrpSpPr>
            <p:grpSpPr>
              <a:xfrm>
                <a:off x="1244" y="0"/>
                <a:ext cx="1520" cy="403"/>
                <a:chOff x="1244" y="0"/>
                <a:chExt cx="1520" cy="403"/>
              </a:xfrm>
            </p:grpSpPr>
            <p:sp>
              <p:nvSpPr>
                <p:cNvPr id="9231" name="Rectangle 5"/>
                <p:cNvSpPr/>
                <p:nvPr/>
              </p:nvSpPr>
              <p:spPr>
                <a:xfrm>
                  <a:off x="1287" y="0"/>
                  <a:ext cx="1434" cy="403"/>
                </a:xfrm>
                <a:prstGeom prst="rect">
                  <a:avLst/>
                </a:prstGeom>
                <a:noFill/>
                <a:ln w="9525" cap="flat" cmpd="sng">
                  <a:solidFill>
                    <a:srgbClr val="FF6600"/>
                  </a:solidFill>
                  <a:prstDash val="solid"/>
                  <a:miter/>
                  <a:headEnd type="none" w="med" len="med"/>
                  <a:tailEnd type="none" w="med" len="med"/>
                </a:ln>
              </p:spPr>
              <p:txBody>
                <a:bodyPr anchor="ctr" anchorCtr="0"/>
                <a:lstStyle/>
                <a:p>
                  <a:pPr algn="ctr"/>
                  <a:r>
                    <a:rPr lang="en-US" altLang="zh-CN" b="1" dirty="0">
                      <a:latin typeface="Times New Roman" panose="02020603050405020304" pitchFamily="18" charset="0"/>
                      <a:ea typeface="仿宋_GB2312" charset="-122"/>
                    </a:rPr>
                    <a:t>Observed/</a:t>
                  </a:r>
                  <a:r>
                    <a:rPr lang="en-US" altLang="zh-CN" b="1" dirty="0">
                      <a:latin typeface="Times New Roman" panose="02020603050405020304" pitchFamily="18" charset="0"/>
                    </a:rPr>
                    <a:t>Expected</a:t>
                  </a:r>
                  <a:endParaRPr lang="en-US" altLang="zh-CN" b="1" dirty="0">
                    <a:latin typeface="Times New Roman" panose="02020603050405020304" pitchFamily="18" charset="0"/>
                  </a:endParaRPr>
                </a:p>
              </p:txBody>
            </p:sp>
            <p:sp>
              <p:nvSpPr>
                <p:cNvPr id="9232" name="Rectangle 10"/>
                <p:cNvSpPr/>
                <p:nvPr/>
              </p:nvSpPr>
              <p:spPr>
                <a:xfrm>
                  <a:off x="1244" y="0"/>
                  <a:ext cx="1520" cy="403"/>
                </a:xfrm>
                <a:prstGeom prst="rect">
                  <a:avLst/>
                </a:prstGeom>
                <a:noFill/>
                <a:ln w="7" cap="flat" cmpd="sng">
                  <a:solidFill>
                    <a:srgbClr val="FF6600"/>
                  </a:solidFill>
                  <a:prstDash val="solid"/>
                  <a:miter/>
                  <a:headEnd type="none" w="med" len="med"/>
                  <a:tailEnd type="none" w="med" len="med"/>
                </a:ln>
              </p:spPr>
              <p:txBody>
                <a:bodyPr wrap="none"/>
                <a:lstStyle/>
                <a:p>
                  <a:endParaRPr lang="zh-CN" altLang="en-US" dirty="0">
                    <a:latin typeface="Times New Roman" panose="02020603050405020304" pitchFamily="18" charset="0"/>
                  </a:endParaRPr>
                </a:p>
              </p:txBody>
            </p:sp>
          </p:grpSp>
          <p:grpSp>
            <p:nvGrpSpPr>
              <p:cNvPr id="9225" name="Group 13"/>
              <p:cNvGrpSpPr/>
              <p:nvPr/>
            </p:nvGrpSpPr>
            <p:grpSpPr>
              <a:xfrm>
                <a:off x="0" y="403"/>
                <a:ext cx="1244" cy="2128"/>
                <a:chOff x="0" y="403"/>
                <a:chExt cx="1244" cy="2128"/>
              </a:xfrm>
            </p:grpSpPr>
            <p:sp>
              <p:nvSpPr>
                <p:cNvPr id="9229" name="Rectangle 6"/>
                <p:cNvSpPr/>
                <p:nvPr/>
              </p:nvSpPr>
              <p:spPr>
                <a:xfrm>
                  <a:off x="43" y="403"/>
                  <a:ext cx="1158" cy="2128"/>
                </a:xfrm>
                <a:prstGeom prst="rect">
                  <a:avLst/>
                </a:prstGeom>
                <a:noFill/>
                <a:ln w="9525" cap="flat" cmpd="sng">
                  <a:solidFill>
                    <a:srgbClr val="FF6600"/>
                  </a:solidFill>
                  <a:prstDash val="solid"/>
                  <a:miter/>
                  <a:headEnd type="none" w="med" len="med"/>
                  <a:tailEnd type="none" w="med" len="med"/>
                </a:ln>
              </p:spPr>
              <p:txBody>
                <a:bodyPr anchor="ctr" anchorCtr="0"/>
                <a:lstStyle/>
                <a:p>
                  <a:pPr algn="ctr"/>
                  <a:r>
                    <a:rPr lang="en-US" altLang="zh-CN" sz="1800" dirty="0">
                      <a:latin typeface="Times New Roman" panose="02020603050405020304" pitchFamily="18" charset="0"/>
                      <a:ea typeface="仿宋_GB2312" charset="-122"/>
                    </a:rPr>
                    <a:t>TG</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CT</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CC</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AG</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AA</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CA</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GG</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TT</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GA</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TC</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GC</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AT</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AC</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GT</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TA</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CG</a:t>
                  </a:r>
                  <a:endParaRPr lang="en-US" altLang="zh-CN" sz="1800" dirty="0">
                    <a:latin typeface="Times New Roman" panose="02020603050405020304" pitchFamily="18" charset="0"/>
                  </a:endParaRPr>
                </a:p>
              </p:txBody>
            </p:sp>
            <p:sp>
              <p:nvSpPr>
                <p:cNvPr id="9230" name="Rectangle 12"/>
                <p:cNvSpPr/>
                <p:nvPr/>
              </p:nvSpPr>
              <p:spPr>
                <a:xfrm>
                  <a:off x="0" y="403"/>
                  <a:ext cx="1244" cy="2128"/>
                </a:xfrm>
                <a:prstGeom prst="rect">
                  <a:avLst/>
                </a:prstGeom>
                <a:noFill/>
                <a:ln w="7" cap="flat" cmpd="sng">
                  <a:solidFill>
                    <a:srgbClr val="FF6600"/>
                  </a:solidFill>
                  <a:prstDash val="solid"/>
                  <a:miter/>
                  <a:headEnd type="none" w="med" len="med"/>
                  <a:tailEnd type="none" w="med" len="med"/>
                </a:ln>
              </p:spPr>
              <p:txBody>
                <a:bodyPr wrap="none"/>
                <a:lstStyle/>
                <a:p>
                  <a:endParaRPr lang="zh-CN" altLang="en-US" dirty="0">
                    <a:latin typeface="Times New Roman" panose="02020603050405020304" pitchFamily="18" charset="0"/>
                  </a:endParaRPr>
                </a:p>
              </p:txBody>
            </p:sp>
          </p:grpSp>
          <p:grpSp>
            <p:nvGrpSpPr>
              <p:cNvPr id="9226" name="Group 15"/>
              <p:cNvGrpSpPr/>
              <p:nvPr/>
            </p:nvGrpSpPr>
            <p:grpSpPr>
              <a:xfrm>
                <a:off x="1244" y="403"/>
                <a:ext cx="1520" cy="2128"/>
                <a:chOff x="1244" y="403"/>
                <a:chExt cx="1520" cy="2128"/>
              </a:xfrm>
            </p:grpSpPr>
            <p:sp>
              <p:nvSpPr>
                <p:cNvPr id="9227" name="Rectangle 7"/>
                <p:cNvSpPr/>
                <p:nvPr/>
              </p:nvSpPr>
              <p:spPr>
                <a:xfrm>
                  <a:off x="1287" y="403"/>
                  <a:ext cx="1434" cy="2128"/>
                </a:xfrm>
                <a:prstGeom prst="rect">
                  <a:avLst/>
                </a:prstGeom>
                <a:noFill/>
                <a:ln w="9525" cap="flat" cmpd="sng">
                  <a:solidFill>
                    <a:srgbClr val="FF6600"/>
                  </a:solidFill>
                  <a:prstDash val="solid"/>
                  <a:miter/>
                  <a:headEnd type="none" w="med" len="med"/>
                  <a:tailEnd type="none" w="med" len="med"/>
                </a:ln>
              </p:spPr>
              <p:txBody>
                <a:bodyPr anchor="ctr" anchorCtr="0"/>
                <a:lstStyle/>
                <a:p>
                  <a:pPr algn="ctr"/>
                  <a:r>
                    <a:rPr lang="en-US" altLang="zh-CN" sz="1800" dirty="0">
                      <a:latin typeface="Times New Roman" panose="02020603050405020304" pitchFamily="18" charset="0"/>
                      <a:ea typeface="仿宋_GB2312" charset="-122"/>
                    </a:rPr>
                    <a:t>1.29</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1.26</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1.18</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1.16</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1.15</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1.15</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1.14</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1.07</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1.04</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1.00</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0.99</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0.85</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0.84</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0.82</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0.65</a:t>
                  </a:r>
                  <a:endParaRPr lang="en-US" altLang="zh-CN" sz="1800" dirty="0">
                    <a:latin typeface="Times New Roman" panose="02020603050405020304" pitchFamily="18" charset="0"/>
                  </a:endParaRPr>
                </a:p>
                <a:p>
                  <a:pPr algn="ctr" eaLnBrk="0" hangingPunct="0"/>
                  <a:r>
                    <a:rPr lang="en-US" altLang="zh-CN" sz="1800" dirty="0">
                      <a:latin typeface="Times New Roman" panose="02020603050405020304" pitchFamily="18" charset="0"/>
                      <a:ea typeface="仿宋_GB2312" charset="-122"/>
                    </a:rPr>
                    <a:t>0.42</a:t>
                  </a:r>
                  <a:endParaRPr lang="en-US" altLang="zh-CN" sz="1800" dirty="0">
                    <a:latin typeface="Times New Roman" panose="02020603050405020304" pitchFamily="18" charset="0"/>
                  </a:endParaRPr>
                </a:p>
              </p:txBody>
            </p:sp>
            <p:sp>
              <p:nvSpPr>
                <p:cNvPr id="9228" name="Rectangle 14"/>
                <p:cNvSpPr/>
                <p:nvPr/>
              </p:nvSpPr>
              <p:spPr>
                <a:xfrm>
                  <a:off x="1244" y="403"/>
                  <a:ext cx="1520" cy="2128"/>
                </a:xfrm>
                <a:prstGeom prst="rect">
                  <a:avLst/>
                </a:prstGeom>
                <a:noFill/>
                <a:ln w="7" cap="flat" cmpd="sng">
                  <a:solidFill>
                    <a:srgbClr val="FF6600"/>
                  </a:solidFill>
                  <a:prstDash val="solid"/>
                  <a:miter/>
                  <a:headEnd type="none" w="med" len="med"/>
                  <a:tailEnd type="none" w="med" len="med"/>
                </a:ln>
              </p:spPr>
              <p:txBody>
                <a:bodyPr wrap="none"/>
                <a:lstStyle/>
                <a:p>
                  <a:endParaRPr lang="zh-CN" altLang="en-US" dirty="0">
                    <a:latin typeface="Times New Roman" panose="02020603050405020304" pitchFamily="18" charset="0"/>
                  </a:endParaRPr>
                </a:p>
              </p:txBody>
            </p:sp>
          </p:grpSp>
        </p:grpSp>
        <p:sp>
          <p:nvSpPr>
            <p:cNvPr id="9222" name="Rectangle 17"/>
            <p:cNvSpPr/>
            <p:nvPr/>
          </p:nvSpPr>
          <p:spPr>
            <a:xfrm>
              <a:off x="-3" y="-3"/>
              <a:ext cx="2770" cy="2537"/>
            </a:xfrm>
            <a:prstGeom prst="rect">
              <a:avLst/>
            </a:prstGeom>
            <a:noFill/>
            <a:ln w="9525" cap="flat" cmpd="sng">
              <a:solidFill>
                <a:srgbClr val="FF6600"/>
              </a:solidFill>
              <a:prstDash val="solid"/>
              <a:miter/>
              <a:headEnd type="none" w="med" len="med"/>
              <a:tailEnd type="none" w="med" len="med"/>
            </a:ln>
          </p:spPr>
          <p:txBody>
            <a:bodyPr wrap="none"/>
            <a:lstStyle/>
            <a:p>
              <a:endParaRPr lang="zh-CN" altLang="en-US" dirty="0">
                <a:latin typeface="Times New Roman" panose="02020603050405020304" pitchFamily="18" charset="0"/>
              </a:endParaRPr>
            </a:p>
          </p:txBody>
        </p:sp>
      </p:grpSp>
      <p:sp>
        <p:nvSpPr>
          <p:cNvPr id="9220" name="Rectangle 19"/>
          <p:cNvSpPr/>
          <p:nvPr/>
        </p:nvSpPr>
        <p:spPr>
          <a:xfrm>
            <a:off x="228600" y="1752600"/>
            <a:ext cx="3200400" cy="5016500"/>
          </a:xfrm>
          <a:prstGeom prst="rect">
            <a:avLst/>
          </a:prstGeom>
          <a:noFill/>
          <a:ln w="9525">
            <a:noFill/>
          </a:ln>
        </p:spPr>
        <p:txBody>
          <a:bodyPr>
            <a:spAutoFit/>
          </a:bodyPr>
          <a:lstStyle/>
          <a:p>
            <a:r>
              <a:rPr lang="en-US" altLang="zh-CN" sz="2800" dirty="0">
                <a:latin typeface="Times New Roman" panose="02020603050405020304" pitchFamily="18" charset="0"/>
                <a:ea typeface="仿宋_GB2312" charset="-122"/>
              </a:rPr>
              <a:t>Example: </a:t>
            </a:r>
            <a:endParaRPr lang="en-US" altLang="zh-CN" sz="2800" dirty="0">
              <a:latin typeface="Times New Roman" panose="02020603050405020304" pitchFamily="18" charset="0"/>
              <a:ea typeface="仿宋_GB2312" charset="-122"/>
            </a:endParaRPr>
          </a:p>
          <a:p>
            <a:endParaRPr lang="en-US" altLang="zh-CN" sz="2800" dirty="0">
              <a:latin typeface="Times New Roman" panose="02020603050405020304" pitchFamily="18" charset="0"/>
              <a:ea typeface="仿宋_GB2312" charset="-122"/>
            </a:endParaRPr>
          </a:p>
          <a:p>
            <a:r>
              <a:rPr lang="en-US" altLang="zh-CN" sz="2200" dirty="0">
                <a:latin typeface="Times New Roman" panose="02020603050405020304" pitchFamily="18" charset="0"/>
                <a:ea typeface="仿宋_GB2312" charset="-122"/>
              </a:rPr>
              <a:t>Dinucleotide frequencies in some vertebrate squences.</a:t>
            </a:r>
            <a:r>
              <a:rPr lang="en-US" altLang="zh-CN" sz="2200" dirty="0">
                <a:latin typeface="Times New Roman" panose="02020603050405020304" pitchFamily="18" charset="0"/>
              </a:rPr>
              <a:t> </a:t>
            </a:r>
            <a:endParaRPr lang="en-US" altLang="zh-CN" sz="2200" dirty="0">
              <a:latin typeface="Times New Roman" panose="02020603050405020304" pitchFamily="18" charset="0"/>
            </a:endParaRPr>
          </a:p>
          <a:p>
            <a:endParaRPr lang="en-US" altLang="zh-CN" sz="2200" dirty="0">
              <a:latin typeface="Times New Roman" panose="02020603050405020304" pitchFamily="18" charset="0"/>
            </a:endParaRPr>
          </a:p>
          <a:p>
            <a:r>
              <a:rPr lang="en-US" altLang="zh-CN" sz="2200" dirty="0">
                <a:latin typeface="Times New Roman" panose="02020603050405020304" pitchFamily="18" charset="0"/>
                <a:ea typeface="仿宋_GB2312" charset="-122"/>
              </a:rPr>
              <a:t>Based on 166 vertebrate sequences, totaling 136,731 bases (Nussinov, 1984)</a:t>
            </a:r>
            <a:endParaRPr lang="en-US" altLang="zh-CN" sz="2200" dirty="0">
              <a:latin typeface="Times New Roman" panose="02020603050405020304" pitchFamily="18" charset="0"/>
              <a:ea typeface="仿宋_GB2312" charset="-122"/>
            </a:endParaRPr>
          </a:p>
          <a:p>
            <a:endParaRPr lang="en-US" altLang="zh-CN" sz="2200" i="1" dirty="0">
              <a:latin typeface="Times New Roman" panose="02020603050405020304" pitchFamily="18" charset="0"/>
              <a:ea typeface="仿宋_GB2312" charset="-122"/>
            </a:endParaRPr>
          </a:p>
          <a:p>
            <a:r>
              <a:rPr lang="en-US" altLang="zh-CN" sz="1800" i="1" dirty="0">
                <a:latin typeface="Times New Roman" panose="02020603050405020304" pitchFamily="18" charset="0"/>
                <a:ea typeface="仿宋_GB2312" charset="-122"/>
              </a:rPr>
              <a:t> </a:t>
            </a:r>
            <a:endParaRPr lang="en-US" altLang="zh-CN" sz="1800" i="1" dirty="0">
              <a:latin typeface="Times New Roman" panose="02020603050405020304" pitchFamily="18" charset="0"/>
              <a:ea typeface="仿宋_GB2312" charset="-122"/>
            </a:endParaRPr>
          </a:p>
          <a:p>
            <a:r>
              <a:rPr lang="en-US" altLang="zh-CN" sz="2400" i="1" dirty="0">
                <a:latin typeface="Times New Roman" panose="02020603050405020304" pitchFamily="18" charset="0"/>
                <a:ea typeface="仿宋_GB2312" charset="-122"/>
              </a:rPr>
              <a:t>Puv </a:t>
            </a:r>
            <a:r>
              <a:rPr lang="en-US" altLang="zh-CN" sz="2400" i="1" dirty="0">
                <a:latin typeface="Times New Roman" panose="02020603050405020304" pitchFamily="18" charset="0"/>
                <a:cs typeface="Times New Roman" panose="02020603050405020304" pitchFamily="18" charset="0"/>
              </a:rPr>
              <a:t>≠ PuPv</a:t>
            </a:r>
            <a:endParaRPr lang="en-US" altLang="zh-CN" sz="2400" i="1" dirty="0">
              <a:latin typeface="Times New Roman" panose="02020603050405020304" pitchFamily="18" charset="0"/>
              <a:ea typeface="仿宋_GB2312" charset="-122"/>
            </a:endParaRPr>
          </a:p>
          <a:p>
            <a:r>
              <a:rPr lang="en-US" altLang="zh-CN" sz="2400" i="1" dirty="0">
                <a:latin typeface="Times New Roman" panose="02020603050405020304" pitchFamily="18" charset="0"/>
                <a:ea typeface="仿宋_GB2312" charset="-122"/>
              </a:rPr>
              <a:t> </a:t>
            </a: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851275" y="333375"/>
          <a:ext cx="4537075" cy="6048679"/>
        </p:xfrm>
        <a:graphic>
          <a:graphicData uri="http://schemas.openxmlformats.org/drawingml/2006/table">
            <a:tbl>
              <a:tblPr firstRow="1" firstCol="1" bandRow="1">
                <a:tableStyleId>{5C22544A-7EE6-4342-B048-85BDC9FD1C3A}</a:tableStyleId>
              </a:tblPr>
              <a:tblGrid>
                <a:gridCol w="1716051"/>
                <a:gridCol w="1323811"/>
                <a:gridCol w="1496642"/>
              </a:tblGrid>
              <a:tr h="363581">
                <a:tc>
                  <a:txBody>
                    <a:bodyPr/>
                    <a:lstStyle/>
                    <a:p>
                      <a:pPr algn="ctr">
                        <a:spcAft>
                          <a:spcPts val="0"/>
                        </a:spcAft>
                      </a:pPr>
                      <a:r>
                        <a:rPr lang="zh-CN" sz="1800" b="0" kern="0" dirty="0">
                          <a:effectLst/>
                          <a:latin typeface="黑体" panose="02010609060101010101" pitchFamily="49" charset="-122"/>
                          <a:ea typeface="黑体" panose="02010609060101010101" pitchFamily="49" charset="-122"/>
                        </a:rPr>
                        <a:t>相邻碱基对</a:t>
                      </a:r>
                      <a:endParaRPr lang="zh-CN" sz="1800" b="0" kern="100" dirty="0">
                        <a:effectLst/>
                        <a:latin typeface="黑体" panose="02010609060101010101" pitchFamily="49" charset="-122"/>
                        <a:ea typeface="黑体" panose="02010609060101010101" pitchFamily="49" charset="-122"/>
                      </a:endParaRPr>
                    </a:p>
                  </a:txBody>
                  <a:tcPr marL="68580" marR="68580" marT="0" marB="0" anchor="ctr"/>
                </a:tc>
                <a:tc gridSpan="2">
                  <a:txBody>
                    <a:bodyPr/>
                    <a:lstStyle/>
                    <a:p>
                      <a:pPr algn="ctr">
                        <a:spcAft>
                          <a:spcPts val="0"/>
                        </a:spcAft>
                      </a:pPr>
                      <a:r>
                        <a:rPr lang="zh-CN" sz="1800" b="0" kern="0" dirty="0">
                          <a:effectLst/>
                          <a:latin typeface="黑体" panose="02010609060101010101" pitchFamily="49" charset="-122"/>
                          <a:ea typeface="黑体" panose="02010609060101010101" pitchFamily="49" charset="-122"/>
                        </a:rPr>
                        <a:t>观测频率</a:t>
                      </a:r>
                      <a:r>
                        <a:rPr lang="en-US" sz="1800" b="0" kern="0" dirty="0">
                          <a:effectLst/>
                          <a:latin typeface="黑体" panose="02010609060101010101" pitchFamily="49" charset="-122"/>
                          <a:ea typeface="黑体" panose="02010609060101010101" pitchFamily="49" charset="-122"/>
                        </a:rPr>
                        <a:t>/</a:t>
                      </a:r>
                      <a:r>
                        <a:rPr lang="zh-CN" sz="1800" b="0" kern="0" dirty="0">
                          <a:effectLst/>
                          <a:latin typeface="黑体" panose="02010609060101010101" pitchFamily="49" charset="-122"/>
                          <a:ea typeface="黑体" panose="02010609060101010101" pitchFamily="49" charset="-122"/>
                        </a:rPr>
                        <a:t>期望频率</a:t>
                      </a:r>
                      <a:r>
                        <a:rPr lang="en-US" sz="1800" b="0" kern="0" baseline="30000" dirty="0">
                          <a:effectLst/>
                          <a:latin typeface="黑体" panose="02010609060101010101" pitchFamily="49" charset="-122"/>
                          <a:ea typeface="黑体" panose="02010609060101010101" pitchFamily="49" charset="-122"/>
                        </a:rPr>
                        <a:t>*</a:t>
                      </a:r>
                      <a:endParaRPr lang="zh-CN" sz="1800" b="0" kern="100" dirty="0">
                        <a:effectLst/>
                        <a:latin typeface="黑体" panose="02010609060101010101" pitchFamily="49" charset="-122"/>
                        <a:ea typeface="黑体" panose="02010609060101010101" pitchFamily="49" charset="-122"/>
                      </a:endParaRPr>
                    </a:p>
                  </a:txBody>
                  <a:tcPr marL="68580" marR="68580" marT="0" marB="0" anchor="ctr"/>
                </a:tc>
                <a:tc hMerge="1">
                  <a:tcPr/>
                </a:tc>
              </a:tr>
              <a:tr h="380108">
                <a:tc>
                  <a:txBody>
                    <a:bodyPr/>
                    <a:lstStyle/>
                    <a:p>
                      <a:endParaRPr lang="zh-CN" sz="1800">
                        <a:effectLst/>
                        <a:latin typeface="Times New Roman" panose="02020603050405020304"/>
                      </a:endParaRPr>
                    </a:p>
                  </a:txBody>
                  <a:tcPr marL="68580" marR="68580" marT="0" marB="0" anchor="ctr"/>
                </a:tc>
                <a:tc>
                  <a:txBody>
                    <a:bodyPr/>
                    <a:lstStyle/>
                    <a:p>
                      <a:pPr algn="ctr">
                        <a:spcAft>
                          <a:spcPts val="0"/>
                        </a:spcAft>
                      </a:pPr>
                      <a:r>
                        <a:rPr lang="zh-CN" sz="1800" b="1" kern="0" dirty="0">
                          <a:effectLst/>
                          <a:latin typeface="黑体" panose="02010609060101010101" pitchFamily="49" charset="-122"/>
                          <a:ea typeface="黑体" panose="02010609060101010101" pitchFamily="49" charset="-122"/>
                        </a:rPr>
                        <a:t>人类</a:t>
                      </a:r>
                      <a:endParaRPr lang="zh-CN" sz="1800" b="1" kern="100" dirty="0">
                        <a:effectLst/>
                        <a:latin typeface="黑体" panose="02010609060101010101" pitchFamily="49" charset="-122"/>
                        <a:ea typeface="黑体" panose="02010609060101010101" pitchFamily="49" charset="-122"/>
                      </a:endParaRPr>
                    </a:p>
                  </a:txBody>
                  <a:tcPr marL="68580" marR="68580" marT="0" marB="0" anchor="ctr"/>
                </a:tc>
                <a:tc>
                  <a:txBody>
                    <a:bodyPr/>
                    <a:lstStyle/>
                    <a:p>
                      <a:pPr algn="ctr">
                        <a:spcAft>
                          <a:spcPts val="0"/>
                        </a:spcAft>
                      </a:pPr>
                      <a:r>
                        <a:rPr lang="zh-CN" sz="1800" b="1" kern="0" dirty="0">
                          <a:effectLst/>
                          <a:latin typeface="黑体" panose="02010609060101010101" pitchFamily="49" charset="-122"/>
                          <a:ea typeface="黑体" panose="02010609060101010101" pitchFamily="49" charset="-122"/>
                        </a:rPr>
                        <a:t>水稻</a:t>
                      </a:r>
                      <a:endParaRPr lang="zh-CN" sz="1800" b="1" kern="100" dirty="0">
                        <a:effectLst/>
                        <a:latin typeface="黑体" panose="02010609060101010101" pitchFamily="49" charset="-122"/>
                        <a:ea typeface="黑体" panose="02010609060101010101" pitchFamily="49" charset="-122"/>
                      </a:endParaRPr>
                    </a:p>
                  </a:txBody>
                  <a:tcPr marL="68580" marR="68580" marT="0" marB="0" anchor="ctr"/>
                </a:tc>
              </a:tr>
              <a:tr h="330529">
                <a:tc>
                  <a:txBody>
                    <a:bodyPr/>
                    <a:lstStyle/>
                    <a:p>
                      <a:pPr algn="ctr">
                        <a:spcAft>
                          <a:spcPts val="0"/>
                        </a:spcAft>
                      </a:pPr>
                      <a:r>
                        <a:rPr lang="en-US" sz="1800" kern="100">
                          <a:effectLst/>
                        </a:rPr>
                        <a:t>CC</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1.27</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1.05</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GG</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1.22</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1.03</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CA</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1.20</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1.11</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TG</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1.19</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1.11</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AG</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1.18</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0.99</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CT</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1.15</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0.99</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TT</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1.13</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1.13</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AA</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1.13</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1.11</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GC</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1.02</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1.11</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GA</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0.99</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1.05</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TC</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0.96</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1.00</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AT</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0.88</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1.02</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GT</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0.84</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0.84</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AC</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0.83</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0.86</a:t>
                      </a:r>
                      <a:endParaRPr lang="zh-CN" sz="1800" kern="100">
                        <a:effectLst/>
                        <a:latin typeface="Times New Roman" panose="02020603050405020304"/>
                        <a:ea typeface="宋体" panose="02010600030101010101" pitchFamily="2" charset="-122"/>
                      </a:endParaRPr>
                    </a:p>
                  </a:txBody>
                  <a:tcPr marL="68580" marR="68580" marT="0" marB="0" anchor="ctr"/>
                </a:tc>
              </a:tr>
              <a:tr h="330529">
                <a:tc>
                  <a:txBody>
                    <a:bodyPr/>
                    <a:lstStyle/>
                    <a:p>
                      <a:pPr algn="ctr">
                        <a:spcAft>
                          <a:spcPts val="0"/>
                        </a:spcAft>
                      </a:pPr>
                      <a:r>
                        <a:rPr lang="en-US" sz="1800" kern="100">
                          <a:effectLst/>
                        </a:rPr>
                        <a:t>TA</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0.75</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0.77</a:t>
                      </a:r>
                      <a:endParaRPr lang="zh-CN" sz="1800" kern="100">
                        <a:effectLst/>
                        <a:latin typeface="Times New Roman" panose="02020603050405020304"/>
                        <a:ea typeface="宋体" panose="02010600030101010101" pitchFamily="2" charset="-122"/>
                      </a:endParaRPr>
                    </a:p>
                  </a:txBody>
                  <a:tcPr marL="68580" marR="68580" marT="0" marB="0" anchor="ctr"/>
                </a:tc>
              </a:tr>
              <a:tr h="347055">
                <a:tc>
                  <a:txBody>
                    <a:bodyPr/>
                    <a:lstStyle/>
                    <a:p>
                      <a:pPr algn="ctr">
                        <a:spcAft>
                          <a:spcPts val="0"/>
                        </a:spcAft>
                      </a:pPr>
                      <a:r>
                        <a:rPr lang="en-US" sz="1800" kern="100">
                          <a:effectLst/>
                        </a:rPr>
                        <a:t>CG</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a:effectLst/>
                        </a:rPr>
                        <a:t>0.26</a:t>
                      </a:r>
                      <a:endParaRPr lang="zh-CN" sz="18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800" kern="100" dirty="0">
                          <a:effectLst/>
                        </a:rPr>
                        <a:t>0.83</a:t>
                      </a:r>
                      <a:endParaRPr lang="zh-CN" sz="1800" kern="100" dirty="0">
                        <a:effectLst/>
                        <a:latin typeface="Times New Roman" panose="02020603050405020304"/>
                        <a:ea typeface="宋体" panose="02010600030101010101" pitchFamily="2" charset="-122"/>
                      </a:endParaRPr>
                    </a:p>
                  </a:txBody>
                  <a:tcPr marL="68580" marR="68580" marT="0" marB="0" anchor="ctr"/>
                </a:tc>
              </a:tr>
            </a:tbl>
          </a:graphicData>
        </a:graphic>
      </p:graphicFrame>
      <p:sp>
        <p:nvSpPr>
          <p:cNvPr id="10319" name="矩形 2"/>
          <p:cNvSpPr/>
          <p:nvPr/>
        </p:nvSpPr>
        <p:spPr>
          <a:xfrm>
            <a:off x="611188" y="1196975"/>
            <a:ext cx="2808287" cy="3538538"/>
          </a:xfrm>
          <a:prstGeom prst="rect">
            <a:avLst/>
          </a:prstGeom>
          <a:noFill/>
          <a:ln w="9525">
            <a:noFill/>
          </a:ln>
        </p:spPr>
        <p:txBody>
          <a:bodyPr>
            <a:spAutoFit/>
          </a:bodyPr>
          <a:lstStyle/>
          <a:p>
            <a:r>
              <a:rPr lang="zh-CN" altLang="zh-CN" sz="2800" dirty="0">
                <a:latin typeface="Times New Roman" panose="02020603050405020304" pitchFamily="18" charset="0"/>
              </a:rPr>
              <a:t>数据来自这两个物种目前注释出来的所有基因的</a:t>
            </a:r>
            <a:r>
              <a:rPr lang="en-US" altLang="zh-CN" sz="2800" dirty="0">
                <a:latin typeface="Times New Roman" panose="02020603050405020304" pitchFamily="18" charset="0"/>
              </a:rPr>
              <a:t>DNA</a:t>
            </a:r>
            <a:r>
              <a:rPr lang="zh-CN" altLang="zh-CN" sz="2800" dirty="0">
                <a:latin typeface="Times New Roman" panose="02020603050405020304" pitchFamily="18" charset="0"/>
              </a:rPr>
              <a:t>序列，总长各为</a:t>
            </a:r>
            <a:r>
              <a:rPr lang="en-US" altLang="zh-CN" sz="2800" dirty="0">
                <a:latin typeface="Times New Roman" panose="02020603050405020304" pitchFamily="18" charset="0"/>
              </a:rPr>
              <a:t>168,717,208</a:t>
            </a:r>
            <a:r>
              <a:rPr lang="zh-CN" altLang="zh-CN" sz="2800" dirty="0">
                <a:latin typeface="Times New Roman" panose="02020603050405020304" pitchFamily="18" charset="0"/>
              </a:rPr>
              <a:t>和</a:t>
            </a:r>
            <a:r>
              <a:rPr lang="en-US" altLang="zh-CN" sz="2800" dirty="0">
                <a:latin typeface="Times New Roman" panose="02020603050405020304" pitchFamily="18" charset="0"/>
              </a:rPr>
              <a:t>1,506,657,427</a:t>
            </a:r>
            <a:r>
              <a:rPr lang="zh-CN" altLang="zh-CN" sz="2800" dirty="0">
                <a:latin typeface="Times New Roman" panose="02020603050405020304" pitchFamily="18" charset="0"/>
              </a:rPr>
              <a:t>个碱基</a:t>
            </a:r>
            <a:r>
              <a:rPr lang="en-US" altLang="zh-CN" sz="2800" dirty="0">
                <a:latin typeface="Times New Roman" panose="02020603050405020304" pitchFamily="18" charset="0"/>
              </a:rPr>
              <a:t> (</a:t>
            </a:r>
            <a:r>
              <a:rPr lang="zh-CN" altLang="en-US" sz="2800" dirty="0">
                <a:latin typeface="Times New Roman" panose="02020603050405020304" pitchFamily="18" charset="0"/>
              </a:rPr>
              <a:t>邱杰，</a:t>
            </a:r>
            <a:r>
              <a:rPr lang="en-US" altLang="zh-CN" sz="2800" dirty="0">
                <a:latin typeface="Times New Roman" panose="02020603050405020304" pitchFamily="18" charset="0"/>
              </a:rPr>
              <a:t>2016)</a:t>
            </a:r>
            <a:endParaRPr lang="zh-CN" altLang="en-US" sz="2800" dirty="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81000" y="533400"/>
            <a:ext cx="8763000" cy="1143000"/>
          </a:xfrm>
        </p:spPr>
        <p:txBody>
          <a:bodyPr vert="horz" wrap="square" lIns="91440" tIns="45720" rIns="91440" bIns="45720" anchor="ctr" anchorCtr="0"/>
          <a:lstStyle/>
          <a:p>
            <a:pPr eaLnBrk="1" hangingPunct="1"/>
            <a:r>
              <a:rPr lang="en-US" altLang="zh-CN" b="1" i="1" dirty="0"/>
              <a:t>3.2 Alignment of Pairs of Sequences</a:t>
            </a:r>
            <a:endParaRPr lang="en-US" altLang="zh-CN" b="1" i="1" dirty="0"/>
          </a:p>
        </p:txBody>
      </p:sp>
      <p:sp>
        <p:nvSpPr>
          <p:cNvPr id="11267" name="Rectangle 3"/>
          <p:cNvSpPr>
            <a:spLocks noGrp="1"/>
          </p:cNvSpPr>
          <p:nvPr>
            <p:ph idx="1"/>
          </p:nvPr>
        </p:nvSpPr>
        <p:spPr>
          <a:xfrm>
            <a:off x="762000" y="1828800"/>
            <a:ext cx="7772400" cy="4114800"/>
          </a:xfrm>
        </p:spPr>
        <p:txBody>
          <a:bodyPr vert="horz" wrap="square" lIns="91440" tIns="45720" rIns="91440" bIns="45720" anchor="t" anchorCtr="0"/>
          <a:lstStyle/>
          <a:p>
            <a:pPr eaLnBrk="1" hangingPunct="1">
              <a:lnSpc>
                <a:spcPct val="90000"/>
              </a:lnSpc>
            </a:pPr>
            <a:r>
              <a:rPr lang="en-US" altLang="zh-CN" sz="2800" dirty="0"/>
              <a:t>The most basic sequence analysis task is to ask if two sequences are related.</a:t>
            </a:r>
            <a:endParaRPr lang="en-US" altLang="zh-CN" sz="2800" dirty="0"/>
          </a:p>
          <a:p>
            <a:pPr eaLnBrk="1" hangingPunct="1">
              <a:lnSpc>
                <a:spcPct val="90000"/>
              </a:lnSpc>
            </a:pPr>
            <a:r>
              <a:rPr lang="en-US" altLang="zh-CN" sz="2800" dirty="0"/>
              <a:t>This is usually done by first aligning the sequences (or parts of them) and deciding whether that alignment is more likely to have occurred because the sequences are related, or just by chance.</a:t>
            </a:r>
            <a:endParaRPr lang="en-US" altLang="zh-CN" sz="2800" dirty="0"/>
          </a:p>
          <a:p>
            <a:pPr eaLnBrk="1" hangingPunct="1">
              <a:lnSpc>
                <a:spcPct val="90000"/>
              </a:lnSpc>
            </a:pPr>
            <a:r>
              <a:rPr lang="en-US" altLang="zh-CN" sz="2800" dirty="0"/>
              <a:t>Sequence alignment is the procedure of comparing two (pairwise alignment) or more (multiple sequence alignment) sequences by searching for a series of individual characters or character patterns that in the same order in the sequences.</a:t>
            </a:r>
            <a:endParaRPr lang="en-US" altLang="zh-CN" sz="2800" dirty="0"/>
          </a:p>
        </p:txBody>
      </p:sp>
    </p:spTree>
  </p:cSld>
  <p:clrMapOvr>
    <a:masterClrMapping/>
  </p:clrMapOvr>
</p:sld>
</file>

<file path=ppt/tags/tag1.xml><?xml version="1.0" encoding="utf-8"?>
<p:tagLst xmlns:p="http://schemas.openxmlformats.org/presentationml/2006/main">
  <p:tag name="KSO_WM_UNIT_TABLE_BEAUTIFY" val="smartTable{5fd82c02-d1b6-4294-9703-5c24e9ba6a0f}"/>
</p:tagLst>
</file>

<file path=ppt/tags/tag2.xml><?xml version="1.0" encoding="utf-8"?>
<p:tagLst xmlns:p="http://schemas.openxmlformats.org/presentationml/2006/main">
  <p:tag name="KSO_WPP_MARK_KEY" val="dd37118e-a689-415f-a87c-c0625c222a98"/>
  <p:tag name="COMMONDATA" val="eyJoZGlkIjoiODU5YjdhNzYyNDhmYTEzZjc5ODA4ODkxYThmN2Q0NDAifQ=="/>
</p:tagLst>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Designs\Radar.pot</Template>
  <TotalTime>0</TotalTime>
  <Words>20009</Words>
  <Application>WPS 演示</Application>
  <PresentationFormat>全屏显示(4:3)</PresentationFormat>
  <Paragraphs>1494</Paragraphs>
  <Slides>54</Slides>
  <Notes>28</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19</vt:i4>
      </vt:variant>
      <vt:variant>
        <vt:lpstr>幻灯片标题</vt:lpstr>
      </vt:variant>
      <vt:variant>
        <vt:i4>54</vt:i4>
      </vt:variant>
    </vt:vector>
  </HeadingPairs>
  <TitlesOfParts>
    <vt:vector size="88" baseType="lpstr">
      <vt:lpstr>Arial</vt:lpstr>
      <vt:lpstr>宋体</vt:lpstr>
      <vt:lpstr>Wingdings</vt:lpstr>
      <vt:lpstr>Times New Roman</vt:lpstr>
      <vt:lpstr>仿宋_GB2312</vt:lpstr>
      <vt:lpstr>仿宋</vt:lpstr>
      <vt:lpstr>黑体</vt:lpstr>
      <vt:lpstr>Arial Black</vt:lpstr>
      <vt:lpstr>Times New Roman</vt:lpstr>
      <vt:lpstr>微软雅黑</vt:lpstr>
      <vt:lpstr>Arial Unicode MS</vt:lpstr>
      <vt:lpstr>Monotype Corsiva</vt:lpstr>
      <vt:lpstr>Arial Unicode MS</vt:lpstr>
      <vt:lpstr>Courier New</vt:lpstr>
      <vt:lpstr>Radar</vt:lpstr>
      <vt:lpstr>Excel.Chart.8</vt:lpstr>
      <vt:lpstr>Paint.Picture</vt:lpstr>
      <vt:lpstr>Equation.3</vt:lpstr>
      <vt:lpstr>Equation.3</vt:lpstr>
      <vt:lpstr>Paint.Picture</vt:lpstr>
      <vt:lpstr>Paint.Picture</vt:lpstr>
      <vt:lpstr>Paint.Picture</vt:lpstr>
      <vt:lpstr>Paint.Picture</vt:lpstr>
      <vt:lpstr>Paint.Picture</vt:lpstr>
      <vt:lpstr>Paint.Picture</vt:lpstr>
      <vt:lpstr>Paint.Picture</vt:lpstr>
      <vt:lpstr>Excel.Chart.8</vt:lpstr>
      <vt:lpstr>Excel.Chart.8</vt:lpstr>
      <vt:lpstr>Paint.Picture</vt:lpstr>
      <vt:lpstr>Paint.Picture</vt:lpstr>
      <vt:lpstr>Paint.Picture</vt:lpstr>
      <vt:lpstr>Equation.3</vt:lpstr>
      <vt:lpstr>Equation.3</vt:lpstr>
      <vt:lpstr>Equation.3</vt:lpstr>
      <vt:lpstr>3. Analysis and alignment of sequences</vt:lpstr>
      <vt:lpstr>3.1 Compositional bias in biological sequences</vt:lpstr>
      <vt:lpstr>Promoter sequences  Base content as a function of cDNA position, relative to the start of transcription sites, and averaged over all cDNAs with a 10-bp sliding window</vt:lpstr>
      <vt:lpstr>PowerPoint 演示文稿</vt:lpstr>
      <vt:lpstr>PowerPoint 演示文稿</vt:lpstr>
      <vt:lpstr>Three patterns of base contents</vt:lpstr>
      <vt:lpstr>PowerPoint 演示文稿</vt:lpstr>
      <vt:lpstr>PowerPoint 演示文稿</vt:lpstr>
      <vt:lpstr>3.2 Alignment of Pairs of Sequences</vt:lpstr>
      <vt:lpstr>PowerPoint 演示文稿</vt:lpstr>
      <vt:lpstr>PowerPoint 演示文稿</vt:lpstr>
      <vt:lpstr>PowerPoint 演示文稿</vt:lpstr>
      <vt:lpstr>PowerPoint 演示文稿</vt:lpstr>
      <vt:lpstr>Three principle methods of pair-wise sequence alignment</vt:lpstr>
      <vt:lpstr>PowerPoint 演示文稿</vt:lpstr>
      <vt:lpstr>PowerPoint 演示文稿</vt:lpstr>
      <vt:lpstr>PowerPoint 演示文稿</vt:lpstr>
      <vt:lpstr>PowerPoint 演示文稿</vt:lpstr>
      <vt:lpstr>PowerPoint 演示文稿</vt:lpstr>
      <vt:lpstr>The DP algorithm</vt:lpstr>
      <vt:lpstr>The DP algorithm</vt:lpstr>
      <vt:lpstr>PowerPoint 演示文稿</vt:lpstr>
      <vt:lpstr>PowerPoint 演示文稿</vt:lpstr>
      <vt:lpstr>Algebraically, the algorithm can be described with elements ai and bj</vt:lpstr>
      <vt:lpstr>PowerPoint 演示文稿</vt:lpstr>
      <vt:lpstr>For two small sequences  a: CTGTATC  b: CTATAATCCC</vt:lpstr>
      <vt:lpstr>PowerPoint 演示文稿</vt:lpstr>
      <vt:lpstr>PowerPoint 演示文稿</vt:lpstr>
      <vt:lpstr>PowerPoint 演示文稿</vt:lpstr>
      <vt:lpstr>Six optimal alignments</vt:lpstr>
      <vt:lpstr>PowerPoint 演示文稿</vt:lpstr>
      <vt:lpstr>PowerPoint 演示文稿</vt:lpstr>
      <vt:lpstr>PowerPoint 演示文稿</vt:lpstr>
      <vt:lpstr> A: CTGTATC B: CTATAATCCC</vt:lpstr>
      <vt:lpstr>PowerPoint 演示文稿</vt:lpstr>
      <vt:lpstr>PowerPoint 演示文稿</vt:lpstr>
      <vt:lpstr>Maximally similar segments</vt:lpstr>
      <vt:lpstr>Scoring matrices and gap penalties in sequence alignments</vt:lpstr>
      <vt:lpstr>PowerPoint 演示文稿</vt:lpstr>
      <vt:lpstr>Gap penalties</vt:lpstr>
      <vt:lpstr>Hypothetical example of scoring matrix value (log odds scores)</vt:lpstr>
      <vt:lpstr>Log odds score</vt:lpstr>
      <vt:lpstr>Using log odds scores for scoring an alignment of two sequences</vt:lpstr>
      <vt:lpstr>The scoring model</vt:lpstr>
      <vt:lpstr>Amino acid substitution matrices</vt:lpstr>
      <vt:lpstr>Dayhoff Amino Acid Substitution Matrices (Percent Accepted Mutation or PAM Matrices) </vt:lpstr>
      <vt:lpstr>PowerPoint 演示文稿</vt:lpstr>
      <vt:lpstr>PowerPoint 演示文稿</vt:lpstr>
      <vt:lpstr>PowerPoint 演示文稿</vt:lpstr>
      <vt:lpstr>PowerPoint 演示文稿</vt:lpstr>
      <vt:lpstr>PowerPoint 演示文稿</vt:lpstr>
      <vt:lpstr>PowerPoint 演示文稿</vt:lpstr>
      <vt:lpstr>Comparison of the PAM and BLOSUM</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序列分析与联配  Analysis and alignment of sequences</dc:title>
  <dc:creator>user</dc:creator>
  <cp:lastModifiedBy>樊龙江</cp:lastModifiedBy>
  <cp:revision>199</cp:revision>
  <dcterms:created xsi:type="dcterms:W3CDTF">2003-02-05T06:48:00Z</dcterms:created>
  <dcterms:modified xsi:type="dcterms:W3CDTF">2022-11-23T10:38:07Z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EFC9D95512DA4A218FCAC9F9410B3F0B</vt:lpwstr>
  </property>
  <property fmtid="{D5CDD505-2E9C-101B-9397-08002B2CF9AE}" pid="3" name="KSOProductBuildVer">
    <vt:lpwstr>2052-11.1.0.12763</vt:lpwstr>
  </property>
</Properties>
</file>