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19"/>
  </p:handoutMasterIdLst>
  <p:sldIdLst>
    <p:sldId id="256" r:id="rId3"/>
    <p:sldId id="636" r:id="rId5"/>
    <p:sldId id="637" r:id="rId6"/>
    <p:sldId id="959" r:id="rId7"/>
    <p:sldId id="738" r:id="rId8"/>
    <p:sldId id="958" r:id="rId9"/>
    <p:sldId id="641" r:id="rId10"/>
    <p:sldId id="642" r:id="rId11"/>
    <p:sldId id="644" r:id="rId12"/>
    <p:sldId id="638" r:id="rId13"/>
    <p:sldId id="643" r:id="rId14"/>
    <p:sldId id="639" r:id="rId15"/>
    <p:sldId id="619" r:id="rId16"/>
    <p:sldId id="276" r:id="rId17"/>
    <p:sldId id="257" r:id="rId18"/>
    <p:sldId id="333" r:id="rId19"/>
    <p:sldId id="259" r:id="rId20"/>
    <p:sldId id="278" r:id="rId21"/>
    <p:sldId id="416" r:id="rId22"/>
    <p:sldId id="338" r:id="rId23"/>
    <p:sldId id="640" r:id="rId24"/>
    <p:sldId id="621" r:id="rId25"/>
    <p:sldId id="343" r:id="rId26"/>
    <p:sldId id="344" r:id="rId27"/>
    <p:sldId id="345" r:id="rId28"/>
    <p:sldId id="620" r:id="rId29"/>
    <p:sldId id="960" r:id="rId30"/>
    <p:sldId id="961" r:id="rId31"/>
    <p:sldId id="493" r:id="rId32"/>
    <p:sldId id="563" r:id="rId33"/>
    <p:sldId id="495" r:id="rId34"/>
    <p:sldId id="962" r:id="rId35"/>
    <p:sldId id="502" r:id="rId36"/>
    <p:sldId id="541" r:id="rId37"/>
    <p:sldId id="496" r:id="rId38"/>
    <p:sldId id="835" r:id="rId39"/>
    <p:sldId id="542" r:id="rId40"/>
    <p:sldId id="498" r:id="rId41"/>
    <p:sldId id="499" r:id="rId42"/>
    <p:sldId id="500" r:id="rId43"/>
    <p:sldId id="501" r:id="rId44"/>
    <p:sldId id="504" r:id="rId45"/>
    <p:sldId id="543" r:id="rId46"/>
    <p:sldId id="544" r:id="rId47"/>
    <p:sldId id="586" r:id="rId48"/>
    <p:sldId id="587" r:id="rId49"/>
    <p:sldId id="321" r:id="rId50"/>
    <p:sldId id="964" r:id="rId51"/>
    <p:sldId id="963" r:id="rId52"/>
    <p:sldId id="401" r:id="rId53"/>
    <p:sldId id="427" r:id="rId54"/>
    <p:sldId id="554" r:id="rId55"/>
    <p:sldId id="573" r:id="rId56"/>
    <p:sldId id="574" r:id="rId57"/>
    <p:sldId id="575" r:id="rId58"/>
    <p:sldId id="576" r:id="rId59"/>
    <p:sldId id="577" r:id="rId60"/>
    <p:sldId id="578" r:id="rId61"/>
    <p:sldId id="579" r:id="rId62"/>
    <p:sldId id="580" r:id="rId63"/>
    <p:sldId id="531" r:id="rId64"/>
    <p:sldId id="456" r:id="rId65"/>
    <p:sldId id="451" r:id="rId66"/>
    <p:sldId id="452" r:id="rId67"/>
    <p:sldId id="908" r:id="rId68"/>
    <p:sldId id="521" r:id="rId69"/>
    <p:sldId id="522" r:id="rId70"/>
    <p:sldId id="622" r:id="rId71"/>
    <p:sldId id="623" r:id="rId72"/>
    <p:sldId id="533" r:id="rId73"/>
    <p:sldId id="534" r:id="rId74"/>
    <p:sldId id="535" r:id="rId75"/>
    <p:sldId id="590" r:id="rId76"/>
    <p:sldId id="591" r:id="rId77"/>
    <p:sldId id="1070" r:id="rId78"/>
    <p:sldId id="645" r:id="rId79"/>
    <p:sldId id="906" r:id="rId80"/>
    <p:sldId id="592" r:id="rId81"/>
    <p:sldId id="598" r:id="rId82"/>
    <p:sldId id="594" r:id="rId83"/>
    <p:sldId id="595" r:id="rId84"/>
    <p:sldId id="596" r:id="rId85"/>
    <p:sldId id="597" r:id="rId86"/>
    <p:sldId id="627" r:id="rId87"/>
    <p:sldId id="628" r:id="rId88"/>
    <p:sldId id="629" r:id="rId89"/>
    <p:sldId id="625" r:id="rId90"/>
    <p:sldId id="626" r:id="rId91"/>
    <p:sldId id="599" r:id="rId92"/>
    <p:sldId id="601" r:id="rId93"/>
    <p:sldId id="602" r:id="rId94"/>
    <p:sldId id="603" r:id="rId95"/>
    <p:sldId id="604" r:id="rId96"/>
    <p:sldId id="605" r:id="rId97"/>
    <p:sldId id="606" r:id="rId98"/>
    <p:sldId id="607" r:id="rId99"/>
    <p:sldId id="631" r:id="rId100"/>
    <p:sldId id="630" r:id="rId101"/>
    <p:sldId id="608" r:id="rId102"/>
    <p:sldId id="633" r:id="rId103"/>
    <p:sldId id="609" r:id="rId104"/>
    <p:sldId id="634" r:id="rId105"/>
    <p:sldId id="610" r:id="rId106"/>
    <p:sldId id="611" r:id="rId107"/>
    <p:sldId id="612" r:id="rId108"/>
    <p:sldId id="613" r:id="rId109"/>
    <p:sldId id="907" r:id="rId110"/>
    <p:sldId id="912" r:id="rId111"/>
    <p:sldId id="913" r:id="rId112"/>
    <p:sldId id="910" r:id="rId113"/>
    <p:sldId id="909" r:id="rId114"/>
    <p:sldId id="911" r:id="rId115"/>
    <p:sldId id="615" r:id="rId116"/>
    <p:sldId id="616" r:id="rId117"/>
    <p:sldId id="632" r:id="rId118"/>
  </p:sldIdLst>
  <p:sldSz cx="9144000" cy="6858000" type="screen4x3"/>
  <p:notesSz cx="6858000" cy="9144000"/>
  <p:defaultTextStyle>
    <a:defPPr>
      <a:defRPr lang="fr-FR"/>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omic Sans MS" panose="030F0702030302020204" pitchFamily="66" charset="0"/>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Comic Sans MS" panose="030F0702030302020204" pitchFamily="66" charset="0"/>
        <a:ea typeface="+mn-ea"/>
        <a:cs typeface="+mn-cs"/>
      </a:defRPr>
    </a:lvl2pPr>
    <a:lvl3pPr marL="914400" lvl="2"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Comic Sans MS" panose="030F0702030302020204" pitchFamily="66" charset="0"/>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Comic Sans MS" panose="030F0702030302020204" pitchFamily="66" charset="0"/>
        <a:ea typeface="+mn-ea"/>
        <a:cs typeface="+mn-cs"/>
      </a:defRPr>
    </a:lvl4pPr>
    <a:lvl5pPr marL="1828800" lvl="4"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Comic Sans MS" panose="030F0702030302020204" pitchFamily="66" charset="0"/>
        <a:ea typeface="+mn-ea"/>
        <a:cs typeface="+mn-cs"/>
      </a:defRPr>
    </a:lvl5pPr>
    <a:lvl6pPr marL="2286000" lvl="5"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Comic Sans MS" panose="030F0702030302020204" pitchFamily="66" charset="0"/>
        <a:ea typeface="+mn-ea"/>
        <a:cs typeface="+mn-cs"/>
      </a:defRPr>
    </a:lvl6pPr>
    <a:lvl7pPr marL="2743200" lvl="6"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Comic Sans MS" panose="030F0702030302020204" pitchFamily="66" charset="0"/>
        <a:ea typeface="+mn-ea"/>
        <a:cs typeface="+mn-cs"/>
      </a:defRPr>
    </a:lvl7pPr>
    <a:lvl8pPr marL="3200400" lvl="7"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Comic Sans MS" panose="030F0702030302020204" pitchFamily="66" charset="0"/>
        <a:ea typeface="+mn-ea"/>
        <a:cs typeface="+mn-cs"/>
      </a:defRPr>
    </a:lvl8pPr>
    <a:lvl9pPr marL="3657600" lvl="8"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Comic Sans MS" panose="030F0702030302020204"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2FDB2607-1784-4EEB-B798-7EB5836EED8A}">
        <p14:showMediaCtrls xmlns:p14="http://schemas.microsoft.com/office/powerpoint/2010/main" val="1"/>
      </p:ext>
    </p:extLst>
  </p:showPr>
  <p:clrMru>
    <a:srgbClr val="000560"/>
    <a:srgbClr val="00079A"/>
    <a:srgbClr val="00CC99"/>
    <a:srgbClr val="FF0000"/>
    <a:srgbClr val="6699FF"/>
    <a:srgbClr val="527AFA"/>
    <a:srgbClr val="8EA8FC"/>
    <a:srgbClr val="AFC2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003"/>
    <p:restoredTop sz="92905"/>
  </p:normalViewPr>
  <p:slideViewPr>
    <p:cSldViewPr showGuides="1">
      <p:cViewPr>
        <p:scale>
          <a:sx n="110" d="100"/>
          <a:sy n="110" d="100"/>
        </p:scale>
        <p:origin x="-3552" y="-10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8412"/>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2" Type="http://schemas.openxmlformats.org/officeDocument/2006/relationships/tableStyles" Target="tableStyles.xml"/><Relationship Id="rId121" Type="http://schemas.openxmlformats.org/officeDocument/2006/relationships/viewProps" Target="viewProps.xml"/><Relationship Id="rId120" Type="http://schemas.openxmlformats.org/officeDocument/2006/relationships/presProps" Target="presProps.xml"/><Relationship Id="rId12" Type="http://schemas.openxmlformats.org/officeDocument/2006/relationships/slide" Target="slides/slide9.xml"/><Relationship Id="rId119" Type="http://schemas.openxmlformats.org/officeDocument/2006/relationships/handoutMaster" Target="handoutMasters/handoutMaster1.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image" Target="../media/image4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TextEdit="1"/>
          </p:cNvSpPr>
          <p:nvPr>
            <p:ph type="sldImg"/>
          </p:nvPr>
        </p:nvSpPr>
        <p:spPr>
          <a:xfrm>
            <a:off x="1073150" y="876300"/>
            <a:ext cx="4598988" cy="3449638"/>
          </a:xfrm>
          <a:prstGeom prst="rect">
            <a:avLst/>
          </a:prstGeom>
          <a:noFill/>
          <a:ln w="12700" cap="flat" cmpd="sng">
            <a:solidFill>
              <a:schemeClr val="tx1"/>
            </a:solidFill>
            <a:prstDash val="solid"/>
            <a:miter/>
            <a:headEnd type="none" w="med" len="med"/>
            <a:tailEnd type="none" w="med" len="med"/>
          </a:ln>
        </p:spPr>
      </p:sp>
      <p:sp>
        <p:nvSpPr>
          <p:cNvPr id="2051" name="Rectangle 3"/>
          <p:cNvSpPr>
            <a:spLocks noGrp="1" noChangeArrowheads="1"/>
          </p:cNvSpPr>
          <p:nvPr>
            <p:ph type="body" sz="quarter" idx="3"/>
          </p:nvPr>
        </p:nvSpPr>
        <p:spPr bwMode="auto">
          <a:xfrm>
            <a:off x="898525" y="4705350"/>
            <a:ext cx="4946650" cy="4457700"/>
          </a:xfrm>
          <a:prstGeom prst="rect">
            <a:avLst/>
          </a:prstGeom>
          <a:noFill/>
          <a:ln w="12700">
            <a:noFill/>
            <a:miter lim="800000"/>
          </a:ln>
          <a:effectLst/>
        </p:spPr>
        <p:txBody>
          <a:bodyPr vert="horz" wrap="square" lIns="91700" tIns="45046" rIns="91700" bIns="45046" numCol="1" anchor="t" anchorCtr="0" compatLnSpc="1"/>
          <a:lstStyle/>
          <a:p>
            <a:pPr marL="0" marR="0" lvl="0" indent="0" algn="l" defTabSz="762000" rtl="0" eaLnBrk="0" fontAlgn="base" latinLnBrk="0" hangingPunct="0">
              <a:lnSpc>
                <a:spcPct val="100000"/>
              </a:lnSpc>
              <a:spcBef>
                <a:spcPct val="30000"/>
              </a:spcBef>
              <a:spcAft>
                <a:spcPct val="0"/>
              </a:spcAft>
              <a:buClrTx/>
              <a:buSzTx/>
              <a:buFontTx/>
              <a:buNone/>
              <a:defRPr/>
            </a:pPr>
            <a:r>
              <a:rPr kumimoji="0" lang="fr-FR"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Click to edit Master text styles</a:t>
            </a:r>
            <a:endParaRPr kumimoji="0" lang="fr-FR"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457200" marR="0" lvl="1" indent="0" algn="l" defTabSz="762000" rtl="0" eaLnBrk="0" fontAlgn="base" latinLnBrk="0" hangingPunct="0">
              <a:lnSpc>
                <a:spcPct val="100000"/>
              </a:lnSpc>
              <a:spcBef>
                <a:spcPct val="30000"/>
              </a:spcBef>
              <a:spcAft>
                <a:spcPct val="0"/>
              </a:spcAft>
              <a:buClrTx/>
              <a:buSzTx/>
              <a:buFontTx/>
              <a:buNone/>
              <a:defRPr/>
            </a:pPr>
            <a:r>
              <a:rPr kumimoji="0" lang="fr-FR"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Second level</a:t>
            </a:r>
            <a:endParaRPr kumimoji="0" lang="fr-FR"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914400" marR="0" lvl="2" indent="0" algn="l" defTabSz="762000" rtl="0" eaLnBrk="0" fontAlgn="base" latinLnBrk="0" hangingPunct="0">
              <a:lnSpc>
                <a:spcPct val="100000"/>
              </a:lnSpc>
              <a:spcBef>
                <a:spcPct val="30000"/>
              </a:spcBef>
              <a:spcAft>
                <a:spcPct val="0"/>
              </a:spcAft>
              <a:buClrTx/>
              <a:buSzTx/>
              <a:buFontTx/>
              <a:buNone/>
              <a:defRPr/>
            </a:pPr>
            <a:r>
              <a:rPr kumimoji="0" lang="fr-FR"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Third level</a:t>
            </a:r>
            <a:endParaRPr kumimoji="0" lang="fr-FR"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1371600" marR="0" lvl="3" indent="0" algn="l" defTabSz="762000" rtl="0" eaLnBrk="0" fontAlgn="base" latinLnBrk="0" hangingPunct="0">
              <a:lnSpc>
                <a:spcPct val="100000"/>
              </a:lnSpc>
              <a:spcBef>
                <a:spcPct val="30000"/>
              </a:spcBef>
              <a:spcAft>
                <a:spcPct val="0"/>
              </a:spcAft>
              <a:buClrTx/>
              <a:buSzTx/>
              <a:buFontTx/>
              <a:buNone/>
              <a:defRPr/>
            </a:pPr>
            <a:r>
              <a:rPr kumimoji="0" lang="fr-FR"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Fourth level</a:t>
            </a:r>
            <a:endParaRPr kumimoji="0" lang="fr-FR"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1828800" marR="0" lvl="4" indent="0" algn="l" defTabSz="762000" rtl="0" eaLnBrk="0" fontAlgn="base" latinLnBrk="0" hangingPunct="0">
              <a:lnSpc>
                <a:spcPct val="100000"/>
              </a:lnSpc>
              <a:spcBef>
                <a:spcPct val="30000"/>
              </a:spcBef>
              <a:spcAft>
                <a:spcPct val="0"/>
              </a:spcAft>
              <a:buClrTx/>
              <a:buSzTx/>
              <a:buFontTx/>
              <a:buNone/>
              <a:defRPr/>
            </a:pPr>
            <a:r>
              <a:rPr kumimoji="0" lang="fr-FR"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Fifth level</a:t>
            </a:r>
            <a:endParaRPr kumimoji="0" lang="fr-FR"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defTabSz="76200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Rectangle 2"/>
          <p:cNvSpPr>
            <a:spLocks noTextEdit="1"/>
          </p:cNvSpPr>
          <p:nvPr>
            <p:ph type="sldImg"/>
          </p:nvPr>
        </p:nvSpPr>
        <p:spPr/>
      </p:sp>
      <p:sp>
        <p:nvSpPr>
          <p:cNvPr id="5122" name="Rectangle 3"/>
          <p:cNvSpPr>
            <a:spLocks noGrp="1"/>
          </p:cNvSpPr>
          <p:nvPr>
            <p:ph type="body"/>
          </p:nvPr>
        </p:nvSpPr>
        <p:spPr/>
        <p:txBody>
          <a:bodyPr wrap="square" lIns="91700" tIns="45046" rIns="91700" bIns="45046" anchor="t" anchorCtr="0"/>
          <a:p>
            <a:pPr lvl="0"/>
            <a:endParaRPr lang="en-GB"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Rectangle 2"/>
          <p:cNvSpPr>
            <a:spLocks noTextEdit="1"/>
          </p:cNvSpPr>
          <p:nvPr>
            <p:ph type="sldImg"/>
          </p:nvPr>
        </p:nvSpPr>
        <p:spPr/>
      </p:sp>
      <p:sp>
        <p:nvSpPr>
          <p:cNvPr id="56322" name="Rectangle 3"/>
          <p:cNvSpPr/>
          <p:nvPr>
            <p:ph type="body"/>
          </p:nvPr>
        </p:nvSpPr>
        <p:spPr/>
        <p:txBody>
          <a:bodyPr wrap="square" lIns="91700" tIns="45046" rIns="91700" bIns="45046" anchor="t" anchorCtr="0"/>
          <a:p>
            <a:pPr lvl="0"/>
            <a:endParaRPr lang="en-GB"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Rectangle 2"/>
          <p:cNvSpPr>
            <a:spLocks noTextEdit="1"/>
          </p:cNvSpPr>
          <p:nvPr>
            <p:ph type="sldImg"/>
          </p:nvPr>
        </p:nvSpPr>
        <p:spPr>
          <a:xfrm>
            <a:off x="1146175" y="712788"/>
            <a:ext cx="4564063" cy="3422650"/>
          </a:xfrm>
        </p:spPr>
      </p:sp>
      <p:sp>
        <p:nvSpPr>
          <p:cNvPr id="61442" name="Rectangle 3"/>
          <p:cNvSpPr>
            <a:spLocks noGrp="1"/>
          </p:cNvSpPr>
          <p:nvPr>
            <p:ph type="body"/>
          </p:nvPr>
        </p:nvSpPr>
        <p:spPr>
          <a:xfrm>
            <a:off x="914400" y="4348163"/>
            <a:ext cx="5029200" cy="4133850"/>
          </a:xfrm>
        </p:spPr>
        <p:txBody>
          <a:bodyPr wrap="square" lIns="91700" tIns="45046" rIns="91700" bIns="45046" anchor="t" anchorCtr="0"/>
          <a:p>
            <a:pPr lvl="0"/>
            <a:r>
              <a:rPr lang="fr-CH" altLang="zh-CN" dirty="0"/>
              <a:t>To be updated (change the complete entry ?)</a:t>
            </a:r>
            <a:endParaRPr lang="en-GB"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Rectangle 2"/>
          <p:cNvSpPr>
            <a:spLocks noTextEdit="1"/>
          </p:cNvSpPr>
          <p:nvPr>
            <p:ph type="sldImg"/>
          </p:nvPr>
        </p:nvSpPr>
        <p:spPr/>
      </p:sp>
      <p:sp>
        <p:nvSpPr>
          <p:cNvPr id="82946" name="Rectangle 3"/>
          <p:cNvSpPr>
            <a:spLocks noGrp="1"/>
          </p:cNvSpPr>
          <p:nvPr>
            <p:ph type="body"/>
          </p:nvPr>
        </p:nvSpPr>
        <p:spPr/>
        <p:txBody>
          <a:bodyPr wrap="square" lIns="91700" tIns="45046" rIns="91700" bIns="45046" anchor="t" anchorCtr="0"/>
          <a:p>
            <a:pPr lvl="0"/>
            <a:r>
              <a:rPr lang="en-US" altLang="zh-CN" dirty="0"/>
              <a:t>Domain:</a:t>
            </a:r>
            <a:r>
              <a:rPr lang="zh-CN" altLang="en-US" dirty="0">
                <a:ea typeface="宋体" panose="02010600030101010101" pitchFamily="2" charset="-122"/>
              </a:rPr>
              <a:t>蛋白质的氨基酸序列中有些在演化过程中最为保守的单元。一个结构域不能再划分为更小的结构域。</a:t>
            </a:r>
            <a:endParaRPr lang="zh-CN" altLang="en-US" dirty="0">
              <a:ea typeface="宋体" panose="02010600030101010101" pitchFamily="2" charset="-122"/>
            </a:endParaRPr>
          </a:p>
          <a:p>
            <a:pPr lvl="0"/>
            <a:r>
              <a:rPr lang="en-US" altLang="zh-CN" dirty="0"/>
              <a:t>Motif:</a:t>
            </a:r>
            <a:r>
              <a:rPr lang="zh-CN" altLang="en-US" dirty="0">
                <a:ea typeface="宋体" panose="02010600030101010101" pitchFamily="2" charset="-122"/>
              </a:rPr>
              <a:t>模体，基序。在比结构域更小的层次上，序列上有相似性的一些区域。如</a:t>
            </a:r>
            <a:r>
              <a:rPr lang="en-US" altLang="zh-CN" dirty="0"/>
              <a:t>coiled-coil、</a:t>
            </a:r>
            <a:r>
              <a:rPr lang="zh-CN" altLang="en-US" dirty="0">
                <a:ea typeface="宋体" panose="02010600030101010101" pitchFamily="2" charset="-122"/>
              </a:rPr>
              <a:t>信号肽等。</a:t>
            </a:r>
            <a:endParaRPr lang="zh-CN" altLang="en-US" dirty="0">
              <a:ea typeface="宋体" panose="02010600030101010101" pitchFamily="2" charset="-122"/>
            </a:endParaRPr>
          </a:p>
          <a:p>
            <a:pPr lvl="0"/>
            <a:r>
              <a:rPr lang="en-US" altLang="zh-CN" dirty="0"/>
              <a:t>Profile:</a:t>
            </a:r>
            <a:r>
              <a:rPr lang="zh-CN" altLang="en-US" dirty="0">
                <a:ea typeface="宋体" panose="02010600030101010101" pitchFamily="2" charset="-122"/>
              </a:rPr>
              <a:t>轮廓/</a:t>
            </a:r>
            <a:r>
              <a:rPr lang="en-US" altLang="zh-CN" b="1" dirty="0">
                <a:latin typeface="Arial" panose="020B0604020202020204" pitchFamily="34" charset="0"/>
                <a:ea typeface="仿宋_GB2312" pitchFamily="49" charset="-122"/>
              </a:rPr>
              <a:t>Profile</a:t>
            </a:r>
            <a:r>
              <a:rPr lang="en-US" altLang="zh-CN" b="1" dirty="0">
                <a:solidFill>
                  <a:srgbClr val="000000"/>
                </a:solidFill>
                <a:latin typeface="Arial" panose="020B0604020202020204" pitchFamily="34" charset="0"/>
                <a:ea typeface="仿宋_GB2312" pitchFamily="49" charset="-122"/>
              </a:rPr>
              <a:t>（</a:t>
            </a:r>
            <a:r>
              <a:rPr lang="zh-CN" altLang="en-US" b="1" dirty="0">
                <a:solidFill>
                  <a:srgbClr val="000000"/>
                </a:solidFill>
                <a:latin typeface="Arial" panose="020B0604020202020204" pitchFamily="34" charset="0"/>
                <a:ea typeface="仿宋_GB2312" pitchFamily="49" charset="-122"/>
              </a:rPr>
              <a:t>分布型）</a:t>
            </a:r>
            <a:r>
              <a:rPr lang="en-US" altLang="zh-CN" dirty="0">
                <a:latin typeface="Arial" panose="020B0604020202020204" pitchFamily="34" charset="0"/>
                <a:ea typeface="仿宋_GB2312" pitchFamily="49" charset="-122"/>
              </a:rPr>
              <a:t>A matrix representation of a conserved region in a multiple sequence alignment that allows for gaps in the alignment. The rows include scores for matching sequential columns of the alignment to a test sequence. The columns include substitution scores for amino acids and gap penalties. See also PSSM.</a:t>
            </a:r>
            <a:r>
              <a:rPr lang="en-US" altLang="zh-CN" dirty="0"/>
              <a:t> </a:t>
            </a:r>
            <a:endParaRPr lang="zh-CN" altLang="en-US" dirty="0">
              <a:ea typeface="宋体" panose="02010600030101010101" pitchFamily="2" charset="-122"/>
            </a:endParaRPr>
          </a:p>
          <a:p>
            <a:pPr lvl="0"/>
            <a:r>
              <a:rPr lang="en-US" altLang="zh-CN" dirty="0"/>
              <a:t>pattern:</a:t>
            </a:r>
            <a:r>
              <a:rPr lang="zh-CN" altLang="en-US" dirty="0">
                <a:ea typeface="宋体" panose="02010600030101010101" pitchFamily="2" charset="-122"/>
              </a:rPr>
              <a:t>模式</a:t>
            </a:r>
            <a:endParaRPr lang="zh-CN" altLang="en-US" dirty="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Rectangle 2"/>
          <p:cNvSpPr>
            <a:spLocks noTextEdit="1"/>
          </p:cNvSpPr>
          <p:nvPr>
            <p:ph type="sldImg"/>
          </p:nvPr>
        </p:nvSpPr>
        <p:spPr/>
      </p:sp>
      <p:sp>
        <p:nvSpPr>
          <p:cNvPr id="87042" name="Rectangle 3"/>
          <p:cNvSpPr>
            <a:spLocks noGrp="1"/>
          </p:cNvSpPr>
          <p:nvPr>
            <p:ph type="body"/>
          </p:nvPr>
        </p:nvSpPr>
        <p:spPr/>
        <p:txBody>
          <a:bodyPr wrap="square" lIns="91700" tIns="45046" rIns="91700" bIns="45046" anchor="t" anchorCtr="0"/>
          <a:p>
            <a:pPr lvl="0">
              <a:buChar char="•"/>
            </a:pPr>
            <a:r>
              <a:rPr lang="en-US" altLang="zh-CN" dirty="0"/>
              <a:t>PROSITE,home of regular expressions and profiles; </a:t>
            </a:r>
            <a:endParaRPr lang="en-US" altLang="zh-CN" dirty="0"/>
          </a:p>
          <a:p>
            <a:pPr lvl="0">
              <a:buChar char="•"/>
            </a:pPr>
            <a:r>
              <a:rPr lang="en-US" altLang="zh-CN" dirty="0"/>
              <a:t>Pfam, SMART and TIGRFAMs, keepers of hidden markov models(HMMs); </a:t>
            </a:r>
            <a:endParaRPr lang="en-US" altLang="zh-CN" dirty="0"/>
          </a:p>
          <a:p>
            <a:pPr lvl="0">
              <a:buChar char="•"/>
            </a:pPr>
            <a:r>
              <a:rPr lang="en-US" altLang="zh-CN" dirty="0"/>
              <a:t>PRINTS, provider of fingerprints (groups of aligned, un-weightedmotifs);</a:t>
            </a:r>
            <a:endParaRPr lang="en-US" altLang="zh-CN" dirty="0"/>
          </a:p>
          <a:p>
            <a:pPr lvl="0"/>
            <a:endParaRPr lang="en-US" altLang="zh-CN" dirty="0"/>
          </a:p>
          <a:p>
            <a:pPr lvl="0"/>
            <a:r>
              <a:rPr lang="en-US" altLang="zh-CN" dirty="0"/>
              <a:t>All come from SWISS-PROT</a:t>
            </a:r>
            <a:endParaRPr lang="en-US" altLang="zh-CN" dirty="0"/>
          </a:p>
          <a:p>
            <a:pPr lvl="0"/>
            <a:r>
              <a:rPr lang="en-US" altLang="zh-CN" dirty="0"/>
              <a:t>InterPro is a database of protein families, domains and functional sites in which identifiable features found in known proteins can be applied to unknown protein sequences. </a:t>
            </a:r>
            <a:endParaRPr lang="en-US" altLang="zh-CN" dirty="0"/>
          </a:p>
          <a:p>
            <a:pPr lvl="0"/>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Rectangle 2"/>
          <p:cNvSpPr>
            <a:spLocks noTextEdit="1"/>
          </p:cNvSpPr>
          <p:nvPr>
            <p:ph type="sldImg"/>
          </p:nvPr>
        </p:nvSpPr>
        <p:spPr/>
      </p:sp>
      <p:sp>
        <p:nvSpPr>
          <p:cNvPr id="92162" name="Rectangle 3"/>
          <p:cNvSpPr>
            <a:spLocks noGrp="1"/>
          </p:cNvSpPr>
          <p:nvPr>
            <p:ph type="body"/>
          </p:nvPr>
        </p:nvSpPr>
        <p:spPr/>
        <p:txBody>
          <a:bodyPr wrap="square" lIns="91700" tIns="45046" rIns="91700" bIns="45046" anchor="t" anchorCtr="0"/>
          <a:p>
            <a:pPr lvl="0"/>
            <a:r>
              <a:rPr lang="zh-CN" altLang="en-US" dirty="0">
                <a:latin typeface="Arial Unicode MS" panose="020B0604020202020204" pitchFamily="34" charset="-122"/>
                <a:ea typeface="Arial Unicode MS" panose="020B0604020202020204" pitchFamily="34" charset="-122"/>
              </a:rPr>
              <a:t>/</a:t>
            </a:r>
            <a:r>
              <a:rPr lang="en-US" altLang="zh-CN" dirty="0">
                <a:latin typeface="Arial Unicode MS" panose="020B0604020202020204" pitchFamily="34" charset="-122"/>
                <a:ea typeface="Arial Unicode MS" panose="020B0604020202020204" pitchFamily="34" charset="-122"/>
              </a:rPr>
              <a:t>I: Profile insert position. /M: Profile match position. </a:t>
            </a:r>
            <a:endParaRPr lang="en-US" altLang="zh-CN" dirty="0">
              <a:latin typeface="Arial Unicode MS" panose="020B0604020202020204" pitchFamily="34" charset="-122"/>
              <a:ea typeface="Arial Unicode MS" panose="020B0604020202020204" pitchFamily="34" charset="-122"/>
            </a:endParaRPr>
          </a:p>
          <a:p>
            <a:pPr lvl="0"/>
            <a:r>
              <a:rPr lang="en-US" altLang="zh-CN" dirty="0">
                <a:latin typeface="Arial Unicode MS" panose="020B0604020202020204" pitchFamily="34" charset="-122"/>
                <a:ea typeface="Arial Unicode MS" panose="020B0604020202020204" pitchFamily="34" charset="-122"/>
              </a:rPr>
              <a:t>B0 B0= 0 External initiation score B1 B1= 0 Internal initiation score E0 E0= 0 External termination score E1 E1= 0 Internal termination score BM BM= 0 State transition score from state B to M BI BI= * State transition score form state B to I BD BD= * State transition score from state B to D BE BE= * State transition score from state B to E MM MM= 0 State transition score from state M to M MI MI= * State transition score from state M to I MD MD= * State transition score from state M to D ME ME= 0 State transition score from state M to E </a:t>
            </a:r>
            <a:endParaRPr lang="zh-CN" altLang="en-US" dirty="0">
              <a:latin typeface="Arial Unicode MS" panose="020B0604020202020204" pitchFamily="34" charset="-122"/>
              <a:ea typeface="Arial Unicode MS" panose="020B0604020202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Rectangle 2"/>
          <p:cNvSpPr>
            <a:spLocks noTextEdit="1"/>
          </p:cNvSpPr>
          <p:nvPr>
            <p:ph type="sldImg"/>
          </p:nvPr>
        </p:nvSpPr>
        <p:spPr/>
      </p:sp>
      <p:sp>
        <p:nvSpPr>
          <p:cNvPr id="95234" name="Rectangle 3"/>
          <p:cNvSpPr>
            <a:spLocks noGrp="1"/>
          </p:cNvSpPr>
          <p:nvPr>
            <p:ph type="body"/>
          </p:nvPr>
        </p:nvSpPr>
        <p:spPr/>
        <p:txBody>
          <a:bodyPr wrap="square" lIns="91700" tIns="45046" rIns="91700" bIns="45046" anchor="t" anchorCtr="0"/>
          <a:p>
            <a:pPr lvl="0"/>
            <a:r>
              <a:rPr lang="zh-CN" altLang="en-US" dirty="0">
                <a:ea typeface="宋体" panose="02010600030101010101" pitchFamily="2" charset="-122"/>
              </a:rPr>
              <a:t>部分比对被聚集在一起，在每个聚集中，80%的残基是相同的。</a:t>
            </a:r>
            <a:endParaRPr lang="zh-CN" altLang="en-US" dirty="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Rectangle 2"/>
          <p:cNvSpPr>
            <a:spLocks noTextEdit="1"/>
          </p:cNvSpPr>
          <p:nvPr>
            <p:ph type="sldImg"/>
          </p:nvPr>
        </p:nvSpPr>
        <p:spPr/>
      </p:sp>
      <p:sp>
        <p:nvSpPr>
          <p:cNvPr id="109570" name="Rectangle 3"/>
          <p:cNvSpPr>
            <a:spLocks noGrp="1"/>
          </p:cNvSpPr>
          <p:nvPr>
            <p:ph type="body"/>
          </p:nvPr>
        </p:nvSpPr>
        <p:spPr/>
        <p:txBody>
          <a:bodyPr wrap="square" lIns="91700" tIns="45046" rIns="91700" bIns="45046" anchor="t" anchorCtr="0"/>
          <a:p>
            <a:pPr lvl="0"/>
            <a:r>
              <a:rPr lang="en-US" altLang="zh-CN" dirty="0"/>
              <a:t>Each residue in the sequence is reported as a single letter code. Secondary structure is calculated and described according to an implementation of the method of Kabsch and Sander (1983) </a:t>
            </a:r>
            <a:r>
              <a:rPr lang="en-US" altLang="zh-CN" i="1" dirty="0"/>
              <a:t>Biopolymers</a:t>
            </a:r>
            <a:r>
              <a:rPr lang="en-US" altLang="zh-CN" b="1" dirty="0"/>
              <a:t> 22</a:t>
            </a:r>
            <a:r>
              <a:rPr lang="en-US" altLang="zh-CN" dirty="0"/>
              <a:t>, 2577-2637. The assignments are: H=helix; B=residue in isolated beta bridge; E=extended beta strand; G=310 helix; I=pi helix; T=hydrogen bonded turn; S=bend.</a:t>
            </a:r>
            <a:br>
              <a:rPr lang="en-US" altLang="zh-CN" dirty="0"/>
            </a:br>
            <a:endParaRPr lang="zh-CN" altLang="en-US" dirty="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1" name="Rectangle 2"/>
          <p:cNvSpPr>
            <a:spLocks noTextEdit="1"/>
          </p:cNvSpPr>
          <p:nvPr>
            <p:ph type="sldImg"/>
          </p:nvPr>
        </p:nvSpPr>
        <p:spPr/>
      </p:sp>
      <p:sp>
        <p:nvSpPr>
          <p:cNvPr id="112642" name="Rectangle 3"/>
          <p:cNvSpPr>
            <a:spLocks noGrp="1"/>
          </p:cNvSpPr>
          <p:nvPr>
            <p:ph type="body"/>
          </p:nvPr>
        </p:nvSpPr>
        <p:spPr/>
        <p:txBody>
          <a:bodyPr wrap="square" lIns="91700" tIns="45046" rIns="91700" bIns="45046" anchor="t" anchorCtr="0"/>
          <a:p>
            <a:pPr lvl="0"/>
            <a:r>
              <a:rPr lang="zh-CN" altLang="en-US" dirty="0">
                <a:ea typeface="宋体" panose="02010600030101010101" pitchFamily="2" charset="-122"/>
              </a:rPr>
              <a:t>文本格式</a:t>
            </a:r>
            <a:endParaRPr lang="zh-CN" altLang="en-US" dirty="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Rectangle 2"/>
          <p:cNvSpPr>
            <a:spLocks noTextEdit="1"/>
          </p:cNvSpPr>
          <p:nvPr>
            <p:ph type="sldImg"/>
          </p:nvPr>
        </p:nvSpPr>
        <p:spPr/>
      </p:sp>
      <p:sp>
        <p:nvSpPr>
          <p:cNvPr id="116738" name="Rectangle 3"/>
          <p:cNvSpPr>
            <a:spLocks noGrp="1"/>
          </p:cNvSpPr>
          <p:nvPr>
            <p:ph type="body"/>
          </p:nvPr>
        </p:nvSpPr>
        <p:spPr/>
        <p:txBody>
          <a:bodyPr wrap="square" lIns="91700" tIns="45046" rIns="91700" bIns="45046" anchor="t" anchorCtr="0"/>
          <a:p>
            <a:pPr lvl="0"/>
            <a:r>
              <a:rPr lang="zh-CN" altLang="en-US" dirty="0">
                <a:ea typeface="宋体" panose="02010600030101010101" pitchFamily="2" charset="-122"/>
              </a:rPr>
              <a:t>柠檬酸盐循环</a:t>
            </a:r>
            <a:endParaRPr lang="zh-CN" altLang="en-US"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幻灯片图像占位符 1"/>
          <p:cNvSpPr>
            <a:spLocks noGrp="1" noRot="1" noChangeAspect="1" noTextEdit="1"/>
          </p:cNvSpPr>
          <p:nvPr>
            <p:ph type="sldImg"/>
          </p:nvPr>
        </p:nvSpPr>
        <p:spPr/>
      </p:sp>
      <p:sp>
        <p:nvSpPr>
          <p:cNvPr id="8194" name="备注占位符 2"/>
          <p:cNvSpPr>
            <a:spLocks noGrp="1"/>
          </p:cNvSpPr>
          <p:nvPr>
            <p:ph type="body"/>
          </p:nvPr>
        </p:nvSpPr>
        <p:spPr/>
        <p:txBody>
          <a:bodyPr wrap="square" lIns="91700" tIns="45046" rIns="91700" bIns="45046" anchor="t" anchorCtr="0"/>
          <a:p>
            <a:pPr lvl="0"/>
            <a:endParaRPr lang="zh-CN" altLang="en-US" dirty="0">
              <a:ea typeface="宋体" panose="02010600030101010101" pitchFamily="2" charset="-122"/>
            </a:endParaRPr>
          </a:p>
          <a:p>
            <a:pPr lvl="0"/>
            <a:endParaRPr lang="zh-CN" altLang="en-US" dirty="0">
              <a:ea typeface="宋体" panose="02010600030101010101" pitchFamily="2" charset="-122"/>
            </a:endParaRPr>
          </a:p>
          <a:p>
            <a:pPr lvl="0"/>
            <a:r>
              <a:rPr lang="zh-CN" altLang="en-US" dirty="0">
                <a:ea typeface="宋体" panose="02010600030101010101" pitchFamily="2" charset="-122"/>
              </a:rPr>
              <a:t>自从</a:t>
            </a:r>
            <a:r>
              <a:rPr lang="en-US" altLang="zh-CN" dirty="0"/>
              <a:t>1967</a:t>
            </a:r>
            <a:r>
              <a:rPr lang="zh-CN" altLang="en-US" dirty="0">
                <a:ea typeface="宋体" panose="02010600030101010101" pitchFamily="2" charset="-122"/>
              </a:rPr>
              <a:t>年</a:t>
            </a:r>
            <a:r>
              <a:rPr lang="en-US" altLang="zh-CN" dirty="0"/>
              <a:t>Edman</a:t>
            </a:r>
            <a:r>
              <a:rPr lang="zh-CN" altLang="en-US" dirty="0">
                <a:ea typeface="宋体" panose="02010600030101010101" pitchFamily="2" charset="-122"/>
              </a:rPr>
              <a:t>本人推出的第一台自动测序仪来，蛋白质经历了液相测序仪</a:t>
            </a:r>
            <a:r>
              <a:rPr lang="en-US" altLang="zh-CN" dirty="0"/>
              <a:t>——</a:t>
            </a:r>
            <a:r>
              <a:rPr lang="zh-CN" altLang="en-US" dirty="0">
                <a:ea typeface="宋体" panose="02010600030101010101" pitchFamily="2" charset="-122"/>
              </a:rPr>
              <a:t>固相测序仪</a:t>
            </a:r>
            <a:r>
              <a:rPr lang="en-US" altLang="zh-CN" dirty="0"/>
              <a:t>——</a:t>
            </a:r>
            <a:r>
              <a:rPr lang="zh-CN" altLang="en-US" dirty="0">
                <a:ea typeface="宋体" panose="02010600030101010101" pitchFamily="2" charset="-122"/>
              </a:rPr>
              <a:t>气相测序仪的发展历程</a:t>
            </a:r>
            <a:endParaRPr lang="zh-CN" altLang="en-US" dirty="0">
              <a:ea typeface="宋体" panose="02010600030101010101" pitchFamily="2" charset="-122"/>
            </a:endParaRPr>
          </a:p>
          <a:p>
            <a:pPr lvl="0"/>
            <a:r>
              <a:rPr lang="en-US" altLang="zh-CN" dirty="0"/>
              <a:t>MS: mass spectrum</a:t>
            </a:r>
            <a:endParaRPr lang="zh-CN" altLang="en-US" dirty="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幻灯片图像占位符 1"/>
          <p:cNvSpPr>
            <a:spLocks noGrp="1" noRot="1" noChangeAspect="1" noTextEdit="1"/>
          </p:cNvSpPr>
          <p:nvPr>
            <p:ph type="sldImg"/>
          </p:nvPr>
        </p:nvSpPr>
        <p:spPr/>
      </p:sp>
      <p:sp>
        <p:nvSpPr>
          <p:cNvPr id="17410" name="备注占位符 2"/>
          <p:cNvSpPr>
            <a:spLocks noGrp="1"/>
          </p:cNvSpPr>
          <p:nvPr>
            <p:ph type="body"/>
          </p:nvPr>
        </p:nvSpPr>
        <p:spPr/>
        <p:txBody>
          <a:bodyPr wrap="square" lIns="91700" tIns="45046" rIns="91700" bIns="45046" anchor="t" anchorCtr="0"/>
          <a:p>
            <a:pPr lvl="0"/>
            <a:endParaRPr lang="zh-CN" altLang="en-US" dirty="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2"/>
          <p:cNvSpPr>
            <a:spLocks noTextEdit="1"/>
          </p:cNvSpPr>
          <p:nvPr>
            <p:ph type="sldImg"/>
          </p:nvPr>
        </p:nvSpPr>
        <p:spPr/>
      </p:sp>
      <p:sp>
        <p:nvSpPr>
          <p:cNvPr id="19458" name="Rectangle 3"/>
          <p:cNvSpPr>
            <a:spLocks noGrp="1"/>
          </p:cNvSpPr>
          <p:nvPr>
            <p:ph type="body"/>
          </p:nvPr>
        </p:nvSpPr>
        <p:spPr/>
        <p:txBody>
          <a:bodyPr wrap="square" lIns="91700" tIns="45046" rIns="91700" bIns="45046" anchor="t" anchorCtr="0"/>
          <a:p>
            <a:pPr lvl="0"/>
            <a:endParaRPr lang="en-GB"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2"/>
          <p:cNvSpPr>
            <a:spLocks noTextEdit="1"/>
          </p:cNvSpPr>
          <p:nvPr>
            <p:ph type="sldImg"/>
          </p:nvPr>
        </p:nvSpPr>
        <p:spPr/>
      </p:sp>
      <p:sp>
        <p:nvSpPr>
          <p:cNvPr id="22530" name="Rectangle 3"/>
          <p:cNvSpPr>
            <a:spLocks noGrp="1"/>
          </p:cNvSpPr>
          <p:nvPr>
            <p:ph type="body"/>
          </p:nvPr>
        </p:nvSpPr>
        <p:spPr/>
        <p:txBody>
          <a:bodyPr wrap="square" lIns="91700" tIns="45046" rIns="91700" bIns="45046" anchor="t" anchorCtr="0"/>
          <a:p>
            <a:pPr lvl="0"/>
            <a:endParaRPr lang="en-GB"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TextEdit="1"/>
          </p:cNvSpPr>
          <p:nvPr>
            <p:ph type="sldImg"/>
          </p:nvPr>
        </p:nvSpPr>
        <p:spPr/>
      </p:sp>
      <p:sp>
        <p:nvSpPr>
          <p:cNvPr id="26626" name="Rectangle 3"/>
          <p:cNvSpPr/>
          <p:nvPr>
            <p:ph type="body"/>
          </p:nvPr>
        </p:nvSpPr>
        <p:spPr/>
        <p:txBody>
          <a:bodyPr wrap="square" lIns="91700" tIns="45046" rIns="91700" bIns="45046" anchor="t" anchorCtr="0"/>
          <a:p>
            <a:pPr lvl="0"/>
            <a:endParaRPr lang="en-GB"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Rectangle 2"/>
          <p:cNvSpPr>
            <a:spLocks noTextEdit="1"/>
          </p:cNvSpPr>
          <p:nvPr>
            <p:ph type="sldImg"/>
          </p:nvPr>
        </p:nvSpPr>
        <p:spPr/>
      </p:sp>
      <p:sp>
        <p:nvSpPr>
          <p:cNvPr id="38914" name="Rectangle 3"/>
          <p:cNvSpPr/>
          <p:nvPr>
            <p:ph type="body"/>
          </p:nvPr>
        </p:nvSpPr>
        <p:spPr/>
        <p:txBody>
          <a:bodyPr wrap="square" lIns="91692" tIns="45042" rIns="91692" bIns="45042" anchor="t" anchorCtr="0"/>
          <a:p>
            <a:pPr lvl="0"/>
            <a:endParaRPr lang="en-GB"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2"/>
          <p:cNvSpPr>
            <a:spLocks noTextEdit="1"/>
          </p:cNvSpPr>
          <p:nvPr>
            <p:ph type="sldImg"/>
          </p:nvPr>
        </p:nvSpPr>
        <p:spPr>
          <a:solidFill>
            <a:srgbClr val="FFFFFF"/>
          </a:solidFill>
        </p:spPr>
      </p:sp>
      <p:sp>
        <p:nvSpPr>
          <p:cNvPr id="45058" name="Rectangle 3"/>
          <p:cNvSpPr/>
          <p:nvPr>
            <p:ph type="body"/>
          </p:nvPr>
        </p:nvSpPr>
        <p:spPr>
          <a:solidFill>
            <a:srgbClr val="FFFFFF"/>
          </a:solidFill>
          <a:ln>
            <a:solidFill>
              <a:srgbClr val="000000"/>
            </a:solidFill>
            <a:miter/>
          </a:ln>
        </p:spPr>
        <p:txBody>
          <a:bodyPr wrap="square" lIns="92318" tIns="46159" rIns="92318" bIns="46159" anchor="t" anchorCtr="0"/>
          <a:p>
            <a:pPr lvl="0"/>
            <a:r>
              <a:rPr lang="fr-CH" altLang="zh-CN" sz="400" dirty="0"/>
              <a:t>XX</a:t>
            </a:r>
            <a:endParaRPr lang="fr-CH" altLang="zh-CN" sz="400" dirty="0"/>
          </a:p>
          <a:p>
            <a:pPr lvl="0"/>
            <a:endParaRPr lang="en-GB"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533400"/>
            <a:ext cx="1943100" cy="54864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85800" y="533400"/>
            <a:ext cx="5676900" cy="54864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533400"/>
            <a:ext cx="7772400" cy="6096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685800" y="1447800"/>
            <a:ext cx="7772400" cy="4572000"/>
          </a:xfrm>
        </p:spPr>
        <p:txBody>
          <a:bodyPr vert="horz" wrap="square" lIns="90487" tIns="44450" rIns="90487" bIns="44450" numCol="1" anchor="t" anchorCtr="0" compatLnSpc="1"/>
          <a:lstStyle/>
          <a:p>
            <a:pPr marL="342900" marR="0" lvl="0" indent="-342900" algn="l" defTabSz="914400" rtl="0" eaLnBrk="0" fontAlgn="base" latinLnBrk="0" hangingPunct="0">
              <a:lnSpc>
                <a:spcPct val="100000"/>
              </a:lnSpc>
              <a:spcBef>
                <a:spcPct val="20000"/>
              </a:spcBef>
              <a:spcAft>
                <a:spcPct val="0"/>
              </a:spcAft>
              <a:buClr>
                <a:srgbClr val="00FF00"/>
              </a:buClr>
              <a:buSzPct val="75000"/>
              <a:buFont typeface="Monotype Sorts" pitchFamily="2" charset="2"/>
              <a:buChar char=""/>
              <a:defRPr/>
            </a:pPr>
            <a:endParaRPr kumimoji="0" lang="zh-CN" altLang="en-US" sz="2800" b="0" i="0" u="none" strike="noStrike" kern="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5800" y="14478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4478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0487" tIns="44450" rIns="90487" bIns="4445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00FF00"/>
              </a:buClr>
              <a:buSzPct val="75000"/>
              <a:buFont typeface="Monotype Sorts"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Group 17"/>
          <p:cNvGrpSpPr/>
          <p:nvPr/>
        </p:nvGrpSpPr>
        <p:grpSpPr>
          <a:xfrm>
            <a:off x="6477000" y="4267200"/>
            <a:ext cx="2286000" cy="2286000"/>
            <a:chOff x="4080" y="2688"/>
            <a:chExt cx="1440" cy="1440"/>
          </a:xfrm>
        </p:grpSpPr>
        <p:sp>
          <p:nvSpPr>
            <p:cNvPr id="1027" name="Rectangle 2"/>
            <p:cNvSpPr/>
            <p:nvPr/>
          </p:nvSpPr>
          <p:spPr>
            <a:xfrm>
              <a:off x="5424" y="4032"/>
              <a:ext cx="96" cy="96"/>
            </a:xfrm>
            <a:prstGeom prst="rect">
              <a:avLst/>
            </a:prstGeom>
            <a:solidFill>
              <a:srgbClr val="FF0000"/>
            </a:solidFill>
            <a:ln w="12700">
              <a:noFill/>
            </a:ln>
            <a:effectLst>
              <a:outerShdw dist="53882" dir="2699999" algn="ctr" rotWithShape="0">
                <a:srgbClr val="000000"/>
              </a:outerShdw>
            </a:effectLst>
          </p:spPr>
          <p:txBody>
            <a:bodyPr wrap="none" anchor="ctr" anchorCtr="0"/>
            <a:p>
              <a:pPr lvl="0" algn="ctr" eaLnBrk="0" hangingPunct="0"/>
              <a:endParaRPr lang="zh-CN" altLang="en-US" dirty="0">
                <a:latin typeface="Comic Sans MS" panose="030F0702030302020204" pitchFamily="66" charset="0"/>
                <a:ea typeface="宋体" panose="02010600030101010101" pitchFamily="2" charset="-122"/>
              </a:endParaRPr>
            </a:p>
          </p:txBody>
        </p:sp>
        <p:sp>
          <p:nvSpPr>
            <p:cNvPr id="1028" name="Rectangle 3"/>
            <p:cNvSpPr/>
            <p:nvPr/>
          </p:nvSpPr>
          <p:spPr>
            <a:xfrm>
              <a:off x="5232" y="4032"/>
              <a:ext cx="96" cy="96"/>
            </a:xfrm>
            <a:prstGeom prst="rect">
              <a:avLst/>
            </a:prstGeom>
            <a:solidFill>
              <a:srgbClr val="FF8000"/>
            </a:solidFill>
            <a:ln w="12700">
              <a:noFill/>
            </a:ln>
            <a:effectLst>
              <a:outerShdw dist="53882" dir="2699999" algn="ctr" rotWithShape="0">
                <a:srgbClr val="000000"/>
              </a:outerShdw>
            </a:effectLst>
          </p:spPr>
          <p:txBody>
            <a:bodyPr wrap="none" anchor="ctr" anchorCtr="0"/>
            <a:p>
              <a:pPr lvl="0" algn="ctr" eaLnBrk="0" hangingPunct="0"/>
              <a:endParaRPr lang="zh-CN" altLang="en-US" dirty="0">
                <a:latin typeface="Comic Sans MS" panose="030F0702030302020204" pitchFamily="66" charset="0"/>
                <a:ea typeface="宋体" panose="02010600030101010101" pitchFamily="2" charset="-122"/>
              </a:endParaRPr>
            </a:p>
          </p:txBody>
        </p:sp>
        <p:sp>
          <p:nvSpPr>
            <p:cNvPr id="1029" name="Rectangle 4"/>
            <p:cNvSpPr/>
            <p:nvPr/>
          </p:nvSpPr>
          <p:spPr>
            <a:xfrm>
              <a:off x="5040" y="4032"/>
              <a:ext cx="96" cy="96"/>
            </a:xfrm>
            <a:prstGeom prst="rect">
              <a:avLst/>
            </a:prstGeom>
            <a:solidFill>
              <a:srgbClr val="FFFF00"/>
            </a:solidFill>
            <a:ln w="12700">
              <a:noFill/>
            </a:ln>
            <a:effectLst>
              <a:outerShdw dist="53882" dir="2699999" algn="ctr" rotWithShape="0">
                <a:srgbClr val="000000"/>
              </a:outerShdw>
            </a:effectLst>
          </p:spPr>
          <p:txBody>
            <a:bodyPr wrap="none" anchor="ctr" anchorCtr="0"/>
            <a:p>
              <a:pPr lvl="0" algn="ctr" eaLnBrk="0" hangingPunct="0"/>
              <a:endParaRPr lang="zh-CN" altLang="en-US" dirty="0">
                <a:latin typeface="Comic Sans MS" panose="030F0702030302020204" pitchFamily="66" charset="0"/>
                <a:ea typeface="宋体" panose="02010600030101010101" pitchFamily="2" charset="-122"/>
              </a:endParaRPr>
            </a:p>
          </p:txBody>
        </p:sp>
        <p:sp>
          <p:nvSpPr>
            <p:cNvPr id="1030" name="Rectangle 5"/>
            <p:cNvSpPr/>
            <p:nvPr/>
          </p:nvSpPr>
          <p:spPr>
            <a:xfrm>
              <a:off x="4848" y="4032"/>
              <a:ext cx="96" cy="96"/>
            </a:xfrm>
            <a:prstGeom prst="rect">
              <a:avLst/>
            </a:prstGeom>
            <a:solidFill>
              <a:srgbClr val="00FF00"/>
            </a:solidFill>
            <a:ln w="12700">
              <a:noFill/>
            </a:ln>
            <a:effectLst>
              <a:outerShdw dist="53882" dir="2699999" algn="ctr" rotWithShape="0">
                <a:srgbClr val="000000"/>
              </a:outerShdw>
            </a:effectLst>
          </p:spPr>
          <p:txBody>
            <a:bodyPr wrap="none" anchor="ctr" anchorCtr="0"/>
            <a:p>
              <a:pPr lvl="0" algn="ctr" eaLnBrk="0" hangingPunct="0"/>
              <a:endParaRPr lang="zh-CN" altLang="en-US" dirty="0">
                <a:latin typeface="Comic Sans MS" panose="030F0702030302020204" pitchFamily="66" charset="0"/>
                <a:ea typeface="宋体" panose="02010600030101010101" pitchFamily="2" charset="-122"/>
              </a:endParaRPr>
            </a:p>
          </p:txBody>
        </p:sp>
        <p:sp>
          <p:nvSpPr>
            <p:cNvPr id="1031" name="Rectangle 6"/>
            <p:cNvSpPr/>
            <p:nvPr/>
          </p:nvSpPr>
          <p:spPr>
            <a:xfrm>
              <a:off x="4656" y="4032"/>
              <a:ext cx="96" cy="96"/>
            </a:xfrm>
            <a:prstGeom prst="rect">
              <a:avLst/>
            </a:prstGeom>
            <a:solidFill>
              <a:srgbClr val="00FFFF"/>
            </a:solidFill>
            <a:ln w="12700">
              <a:noFill/>
            </a:ln>
            <a:effectLst>
              <a:outerShdw dist="53882" dir="2699999" algn="ctr" rotWithShape="0">
                <a:srgbClr val="000000"/>
              </a:outerShdw>
            </a:effectLst>
          </p:spPr>
          <p:txBody>
            <a:bodyPr wrap="none" anchor="ctr" anchorCtr="0"/>
            <a:p>
              <a:pPr lvl="0" algn="ctr" eaLnBrk="0" hangingPunct="0"/>
              <a:endParaRPr lang="zh-CN" altLang="en-US" dirty="0">
                <a:latin typeface="Comic Sans MS" panose="030F0702030302020204" pitchFamily="66" charset="0"/>
                <a:ea typeface="宋体" panose="02010600030101010101" pitchFamily="2" charset="-122"/>
              </a:endParaRPr>
            </a:p>
          </p:txBody>
        </p:sp>
        <p:sp>
          <p:nvSpPr>
            <p:cNvPr id="1032" name="Rectangle 7"/>
            <p:cNvSpPr/>
            <p:nvPr/>
          </p:nvSpPr>
          <p:spPr>
            <a:xfrm>
              <a:off x="4464" y="4032"/>
              <a:ext cx="96" cy="96"/>
            </a:xfrm>
            <a:prstGeom prst="rect">
              <a:avLst/>
            </a:prstGeom>
            <a:solidFill>
              <a:srgbClr val="0000FF"/>
            </a:solidFill>
            <a:ln w="12700">
              <a:noFill/>
            </a:ln>
            <a:effectLst>
              <a:outerShdw dist="53882" dir="2699999" algn="ctr" rotWithShape="0">
                <a:srgbClr val="000000"/>
              </a:outerShdw>
            </a:effectLst>
          </p:spPr>
          <p:txBody>
            <a:bodyPr wrap="none" anchor="ctr" anchorCtr="0"/>
            <a:p>
              <a:pPr lvl="0" algn="ctr" eaLnBrk="0" hangingPunct="0"/>
              <a:endParaRPr lang="zh-CN" altLang="en-US" dirty="0">
                <a:latin typeface="Comic Sans MS" panose="030F0702030302020204" pitchFamily="66" charset="0"/>
                <a:ea typeface="宋体" panose="02010600030101010101" pitchFamily="2" charset="-122"/>
              </a:endParaRPr>
            </a:p>
          </p:txBody>
        </p:sp>
        <p:sp>
          <p:nvSpPr>
            <p:cNvPr id="1033" name="Rectangle 8"/>
            <p:cNvSpPr/>
            <p:nvPr/>
          </p:nvSpPr>
          <p:spPr>
            <a:xfrm>
              <a:off x="4272" y="4032"/>
              <a:ext cx="96" cy="96"/>
            </a:xfrm>
            <a:prstGeom prst="rect">
              <a:avLst/>
            </a:prstGeom>
            <a:solidFill>
              <a:srgbClr val="FF00FF"/>
            </a:solidFill>
            <a:ln w="12700">
              <a:noFill/>
            </a:ln>
            <a:effectLst>
              <a:outerShdw dist="53882" dir="2699999" algn="ctr" rotWithShape="0">
                <a:srgbClr val="000000"/>
              </a:outerShdw>
            </a:effectLst>
          </p:spPr>
          <p:txBody>
            <a:bodyPr wrap="none" anchor="ctr" anchorCtr="0"/>
            <a:p>
              <a:pPr lvl="0" algn="ctr" eaLnBrk="0" hangingPunct="0"/>
              <a:endParaRPr lang="zh-CN" altLang="en-US" dirty="0">
                <a:latin typeface="Comic Sans MS" panose="030F0702030302020204" pitchFamily="66" charset="0"/>
                <a:ea typeface="宋体" panose="02010600030101010101" pitchFamily="2" charset="-122"/>
              </a:endParaRPr>
            </a:p>
          </p:txBody>
        </p:sp>
        <p:sp>
          <p:nvSpPr>
            <p:cNvPr id="1034" name="Rectangle 9"/>
            <p:cNvSpPr/>
            <p:nvPr/>
          </p:nvSpPr>
          <p:spPr>
            <a:xfrm>
              <a:off x="4080" y="4032"/>
              <a:ext cx="96" cy="96"/>
            </a:xfrm>
            <a:prstGeom prst="rect">
              <a:avLst/>
            </a:prstGeom>
            <a:solidFill>
              <a:srgbClr val="A000A0"/>
            </a:solidFill>
            <a:ln w="12700">
              <a:noFill/>
            </a:ln>
            <a:effectLst>
              <a:outerShdw dist="53882" dir="2699999" algn="ctr" rotWithShape="0">
                <a:srgbClr val="000000"/>
              </a:outerShdw>
            </a:effectLst>
          </p:spPr>
          <p:txBody>
            <a:bodyPr wrap="none" anchor="ctr" anchorCtr="0"/>
            <a:p>
              <a:pPr lvl="0" algn="ctr" eaLnBrk="0" hangingPunct="0"/>
              <a:endParaRPr lang="zh-CN" altLang="en-US" dirty="0">
                <a:latin typeface="Comic Sans MS" panose="030F0702030302020204" pitchFamily="66" charset="0"/>
                <a:ea typeface="宋体" panose="02010600030101010101" pitchFamily="2" charset="-122"/>
              </a:endParaRPr>
            </a:p>
          </p:txBody>
        </p:sp>
        <p:sp>
          <p:nvSpPr>
            <p:cNvPr id="1035" name="Rectangle 10"/>
            <p:cNvSpPr/>
            <p:nvPr/>
          </p:nvSpPr>
          <p:spPr>
            <a:xfrm>
              <a:off x="5424" y="3840"/>
              <a:ext cx="96" cy="96"/>
            </a:xfrm>
            <a:prstGeom prst="rect">
              <a:avLst/>
            </a:prstGeom>
            <a:solidFill>
              <a:srgbClr val="FF8000"/>
            </a:solidFill>
            <a:ln w="12700">
              <a:noFill/>
            </a:ln>
            <a:effectLst>
              <a:outerShdw dist="53882" dir="2699999" algn="ctr" rotWithShape="0">
                <a:srgbClr val="000000"/>
              </a:outerShdw>
            </a:effectLst>
          </p:spPr>
          <p:txBody>
            <a:bodyPr wrap="none" anchor="ctr" anchorCtr="0"/>
            <a:p>
              <a:pPr lvl="0" algn="ctr" eaLnBrk="0" hangingPunct="0"/>
              <a:endParaRPr lang="zh-CN" altLang="en-US" dirty="0">
                <a:latin typeface="Comic Sans MS" panose="030F0702030302020204" pitchFamily="66" charset="0"/>
                <a:ea typeface="宋体" panose="02010600030101010101" pitchFamily="2" charset="-122"/>
              </a:endParaRPr>
            </a:p>
          </p:txBody>
        </p:sp>
        <p:sp>
          <p:nvSpPr>
            <p:cNvPr id="1036" name="Rectangle 11"/>
            <p:cNvSpPr/>
            <p:nvPr/>
          </p:nvSpPr>
          <p:spPr>
            <a:xfrm>
              <a:off x="5424" y="3648"/>
              <a:ext cx="96" cy="96"/>
            </a:xfrm>
            <a:prstGeom prst="rect">
              <a:avLst/>
            </a:prstGeom>
            <a:solidFill>
              <a:srgbClr val="FFFF00"/>
            </a:solidFill>
            <a:ln w="12700">
              <a:noFill/>
            </a:ln>
            <a:effectLst>
              <a:outerShdw dist="53882" dir="2699999" algn="ctr" rotWithShape="0">
                <a:srgbClr val="000000"/>
              </a:outerShdw>
            </a:effectLst>
          </p:spPr>
          <p:txBody>
            <a:bodyPr wrap="none" anchor="ctr" anchorCtr="0"/>
            <a:p>
              <a:pPr lvl="0" algn="ctr" eaLnBrk="0" hangingPunct="0"/>
              <a:endParaRPr lang="zh-CN" altLang="en-US" dirty="0">
                <a:latin typeface="Comic Sans MS" panose="030F0702030302020204" pitchFamily="66" charset="0"/>
                <a:ea typeface="宋体" panose="02010600030101010101" pitchFamily="2" charset="-122"/>
              </a:endParaRPr>
            </a:p>
          </p:txBody>
        </p:sp>
        <p:sp>
          <p:nvSpPr>
            <p:cNvPr id="1037" name="Rectangle 12"/>
            <p:cNvSpPr/>
            <p:nvPr/>
          </p:nvSpPr>
          <p:spPr>
            <a:xfrm>
              <a:off x="5424" y="3456"/>
              <a:ext cx="96" cy="96"/>
            </a:xfrm>
            <a:prstGeom prst="rect">
              <a:avLst/>
            </a:prstGeom>
            <a:solidFill>
              <a:srgbClr val="00FF00"/>
            </a:solidFill>
            <a:ln w="12700">
              <a:noFill/>
            </a:ln>
            <a:effectLst>
              <a:outerShdw dist="53882" dir="2699999" algn="ctr" rotWithShape="0">
                <a:srgbClr val="000000"/>
              </a:outerShdw>
            </a:effectLst>
          </p:spPr>
          <p:txBody>
            <a:bodyPr wrap="none" anchor="ctr" anchorCtr="0"/>
            <a:p>
              <a:pPr lvl="0" algn="ctr" eaLnBrk="0" hangingPunct="0"/>
              <a:endParaRPr lang="zh-CN" altLang="en-US" dirty="0">
                <a:latin typeface="Comic Sans MS" panose="030F0702030302020204" pitchFamily="66" charset="0"/>
                <a:ea typeface="宋体" panose="02010600030101010101" pitchFamily="2" charset="-122"/>
              </a:endParaRPr>
            </a:p>
          </p:txBody>
        </p:sp>
        <p:sp>
          <p:nvSpPr>
            <p:cNvPr id="1038" name="Rectangle 13"/>
            <p:cNvSpPr/>
            <p:nvPr/>
          </p:nvSpPr>
          <p:spPr>
            <a:xfrm>
              <a:off x="5424" y="3264"/>
              <a:ext cx="96" cy="96"/>
            </a:xfrm>
            <a:prstGeom prst="rect">
              <a:avLst/>
            </a:prstGeom>
            <a:solidFill>
              <a:srgbClr val="00FFFF"/>
            </a:solidFill>
            <a:ln w="12700">
              <a:noFill/>
            </a:ln>
            <a:effectLst>
              <a:outerShdw dist="53882" dir="2699999" algn="ctr" rotWithShape="0">
                <a:srgbClr val="000000"/>
              </a:outerShdw>
            </a:effectLst>
          </p:spPr>
          <p:txBody>
            <a:bodyPr wrap="none" anchor="ctr" anchorCtr="0"/>
            <a:p>
              <a:pPr lvl="0" algn="ctr" eaLnBrk="0" hangingPunct="0"/>
              <a:endParaRPr lang="zh-CN" altLang="en-US" dirty="0">
                <a:latin typeface="Comic Sans MS" panose="030F0702030302020204" pitchFamily="66" charset="0"/>
                <a:ea typeface="宋体" panose="02010600030101010101" pitchFamily="2" charset="-122"/>
              </a:endParaRPr>
            </a:p>
          </p:txBody>
        </p:sp>
        <p:sp>
          <p:nvSpPr>
            <p:cNvPr id="1039" name="Rectangle 14"/>
            <p:cNvSpPr/>
            <p:nvPr/>
          </p:nvSpPr>
          <p:spPr>
            <a:xfrm>
              <a:off x="5424" y="3072"/>
              <a:ext cx="96" cy="96"/>
            </a:xfrm>
            <a:prstGeom prst="rect">
              <a:avLst/>
            </a:prstGeom>
            <a:solidFill>
              <a:srgbClr val="0000FF"/>
            </a:solidFill>
            <a:ln w="12700">
              <a:noFill/>
            </a:ln>
            <a:effectLst>
              <a:outerShdw dist="53882" dir="2699999" algn="ctr" rotWithShape="0">
                <a:srgbClr val="000000"/>
              </a:outerShdw>
            </a:effectLst>
          </p:spPr>
          <p:txBody>
            <a:bodyPr wrap="none" anchor="ctr" anchorCtr="0"/>
            <a:p>
              <a:pPr lvl="0" algn="ctr" eaLnBrk="0" hangingPunct="0"/>
              <a:endParaRPr lang="zh-CN" altLang="en-US" dirty="0">
                <a:latin typeface="Comic Sans MS" panose="030F0702030302020204" pitchFamily="66" charset="0"/>
                <a:ea typeface="宋体" panose="02010600030101010101" pitchFamily="2" charset="-122"/>
              </a:endParaRPr>
            </a:p>
          </p:txBody>
        </p:sp>
        <p:sp>
          <p:nvSpPr>
            <p:cNvPr id="1040" name="Rectangle 15"/>
            <p:cNvSpPr/>
            <p:nvPr/>
          </p:nvSpPr>
          <p:spPr>
            <a:xfrm>
              <a:off x="5424" y="2880"/>
              <a:ext cx="96" cy="96"/>
            </a:xfrm>
            <a:prstGeom prst="rect">
              <a:avLst/>
            </a:prstGeom>
            <a:solidFill>
              <a:srgbClr val="FF00FF"/>
            </a:solidFill>
            <a:ln w="12700">
              <a:noFill/>
            </a:ln>
            <a:effectLst>
              <a:outerShdw dist="53882" dir="2699999" algn="ctr" rotWithShape="0">
                <a:srgbClr val="000000"/>
              </a:outerShdw>
            </a:effectLst>
          </p:spPr>
          <p:txBody>
            <a:bodyPr wrap="none" anchor="ctr" anchorCtr="0"/>
            <a:p>
              <a:pPr lvl="0" algn="ctr" eaLnBrk="0" hangingPunct="0"/>
              <a:endParaRPr lang="zh-CN" altLang="en-US" dirty="0">
                <a:latin typeface="Comic Sans MS" panose="030F0702030302020204" pitchFamily="66" charset="0"/>
                <a:ea typeface="宋体" panose="02010600030101010101" pitchFamily="2" charset="-122"/>
              </a:endParaRPr>
            </a:p>
          </p:txBody>
        </p:sp>
        <p:sp>
          <p:nvSpPr>
            <p:cNvPr id="1041" name="Rectangle 16"/>
            <p:cNvSpPr/>
            <p:nvPr/>
          </p:nvSpPr>
          <p:spPr>
            <a:xfrm>
              <a:off x="5424" y="2688"/>
              <a:ext cx="96" cy="96"/>
            </a:xfrm>
            <a:prstGeom prst="rect">
              <a:avLst/>
            </a:prstGeom>
            <a:solidFill>
              <a:srgbClr val="A000A0"/>
            </a:solidFill>
            <a:ln w="12700">
              <a:noFill/>
            </a:ln>
            <a:effectLst>
              <a:outerShdw dist="53882" dir="2699999" algn="ctr" rotWithShape="0">
                <a:srgbClr val="000000"/>
              </a:outerShdw>
            </a:effectLst>
          </p:spPr>
          <p:txBody>
            <a:bodyPr wrap="none" anchor="ctr" anchorCtr="0"/>
            <a:p>
              <a:pPr lvl="0" algn="ctr" eaLnBrk="0" hangingPunct="0"/>
              <a:endParaRPr lang="zh-CN" altLang="en-US" dirty="0">
                <a:latin typeface="Comic Sans MS" panose="030F0702030302020204" pitchFamily="66" charset="0"/>
                <a:ea typeface="宋体" panose="02010600030101010101" pitchFamily="2" charset="-122"/>
              </a:endParaRPr>
            </a:p>
          </p:txBody>
        </p:sp>
      </p:grpSp>
      <p:sp>
        <p:nvSpPr>
          <p:cNvPr id="1042" name="Rectangle 18"/>
          <p:cNvSpPr>
            <a:spLocks noGrp="1"/>
          </p:cNvSpPr>
          <p:nvPr>
            <p:ph type="title"/>
          </p:nvPr>
        </p:nvSpPr>
        <p:spPr>
          <a:xfrm>
            <a:off x="685800" y="533400"/>
            <a:ext cx="7772400" cy="609600"/>
          </a:xfrm>
          <a:prstGeom prst="rect">
            <a:avLst/>
          </a:prstGeom>
          <a:noFill/>
          <a:ln w="12700">
            <a:noFill/>
          </a:ln>
        </p:spPr>
        <p:txBody>
          <a:bodyPr lIns="90487" tIns="44450" rIns="90487" bIns="44450" anchor="b" anchorCtr="0"/>
          <a:p>
            <a:pPr lvl="0"/>
            <a:r>
              <a:rPr lang="fr-FR" altLang="zh-CN" dirty="0"/>
              <a:t>Click to edit Master title style</a:t>
            </a:r>
            <a:endParaRPr lang="fr-FR" altLang="zh-CN" dirty="0"/>
          </a:p>
        </p:txBody>
      </p:sp>
      <p:sp>
        <p:nvSpPr>
          <p:cNvPr id="1043" name="Rectangle 19"/>
          <p:cNvSpPr>
            <a:spLocks noGrp="1"/>
          </p:cNvSpPr>
          <p:nvPr>
            <p:ph type="body"/>
          </p:nvPr>
        </p:nvSpPr>
        <p:spPr>
          <a:xfrm>
            <a:off x="685800" y="1447800"/>
            <a:ext cx="7772400" cy="4572000"/>
          </a:xfrm>
          <a:prstGeom prst="rect">
            <a:avLst/>
          </a:prstGeom>
          <a:noFill/>
          <a:ln w="12700">
            <a:noFill/>
          </a:ln>
        </p:spPr>
        <p:txBody>
          <a:bodyPr lIns="90487" tIns="44450" rIns="90487" bIns="44450" anchor="t" anchorCtr="0"/>
          <a:p>
            <a:pPr lvl="0"/>
            <a:r>
              <a:rPr lang="fr-FR" altLang="zh-CN" dirty="0"/>
              <a:t>Click to edit Master text styles</a:t>
            </a:r>
            <a:endParaRPr lang="fr-FR" altLang="zh-CN" dirty="0"/>
          </a:p>
          <a:p>
            <a:pPr lvl="1" indent="-285750"/>
            <a:r>
              <a:rPr lang="fr-FR" altLang="zh-CN" dirty="0"/>
              <a:t>Second Level</a:t>
            </a:r>
            <a:endParaRPr lang="fr-FR" altLang="zh-CN" dirty="0"/>
          </a:p>
          <a:p>
            <a:pPr lvl="2" indent="-228600"/>
            <a:r>
              <a:rPr lang="fr-FR" altLang="zh-CN" dirty="0"/>
              <a:t>Third Level</a:t>
            </a:r>
            <a:endParaRPr lang="fr-FR" altLang="zh-CN" dirty="0"/>
          </a:p>
          <a:p>
            <a:pPr lvl="3" indent="-228600"/>
            <a:r>
              <a:rPr lang="fr-FR" altLang="zh-CN" dirty="0"/>
              <a:t>Fourth Level</a:t>
            </a:r>
            <a:endParaRPr lang="fr-FR" altLang="zh-CN" dirty="0"/>
          </a:p>
          <a:p>
            <a:pPr lvl="4" indent="-228600"/>
            <a:r>
              <a:rPr lang="fr-FR" altLang="zh-CN" dirty="0"/>
              <a:t>Fifth Level</a:t>
            </a:r>
            <a:endParaRPr lang="fr-FR" altLang="zh-CN" dirty="0"/>
          </a:p>
        </p:txBody>
      </p:sp>
      <p:sp>
        <p:nvSpPr>
          <p:cNvPr id="1044" name="Line 20"/>
          <p:cNvSpPr/>
          <p:nvPr/>
        </p:nvSpPr>
        <p:spPr>
          <a:xfrm>
            <a:off x="533400" y="1295400"/>
            <a:ext cx="8102600" cy="0"/>
          </a:xfrm>
          <a:prstGeom prst="line">
            <a:avLst/>
          </a:prstGeom>
          <a:ln w="50800" cap="flat" cmpd="sng">
            <a:solidFill>
              <a:schemeClr val="folHlink"/>
            </a:solidFill>
            <a:prstDash val="solid"/>
            <a:round/>
            <a:headEnd type="none" w="med" len="med"/>
            <a:tailEnd type="none" w="med" len="med"/>
          </a:ln>
        </p:spPr>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762000" rtl="0" eaLnBrk="0" fontAlgn="base" hangingPunct="0">
        <a:spcBef>
          <a:spcPct val="0"/>
        </a:spcBef>
        <a:spcAft>
          <a:spcPct val="0"/>
        </a:spcAft>
        <a:defRPr sz="3600" b="1">
          <a:solidFill>
            <a:srgbClr val="0007A4"/>
          </a:solidFill>
          <a:latin typeface="+mj-lt"/>
          <a:ea typeface="+mj-ea"/>
          <a:cs typeface="+mj-cs"/>
        </a:defRPr>
      </a:lvl1pPr>
      <a:lvl2pPr algn="l" defTabSz="762000" rtl="0" eaLnBrk="0" fontAlgn="base" hangingPunct="0">
        <a:spcBef>
          <a:spcPct val="0"/>
        </a:spcBef>
        <a:spcAft>
          <a:spcPct val="0"/>
        </a:spcAft>
        <a:defRPr sz="3600" b="1">
          <a:solidFill>
            <a:srgbClr val="0007A4"/>
          </a:solidFill>
          <a:latin typeface="Comic Sans MS" panose="030F0702030302020204" pitchFamily="66" charset="0"/>
        </a:defRPr>
      </a:lvl2pPr>
      <a:lvl3pPr algn="l" defTabSz="762000" rtl="0" eaLnBrk="0" fontAlgn="base" hangingPunct="0">
        <a:spcBef>
          <a:spcPct val="0"/>
        </a:spcBef>
        <a:spcAft>
          <a:spcPct val="0"/>
        </a:spcAft>
        <a:defRPr sz="3600" b="1">
          <a:solidFill>
            <a:srgbClr val="0007A4"/>
          </a:solidFill>
          <a:latin typeface="Comic Sans MS" panose="030F0702030302020204" pitchFamily="66" charset="0"/>
        </a:defRPr>
      </a:lvl3pPr>
      <a:lvl4pPr algn="l" defTabSz="762000" rtl="0" eaLnBrk="0" fontAlgn="base" hangingPunct="0">
        <a:spcBef>
          <a:spcPct val="0"/>
        </a:spcBef>
        <a:spcAft>
          <a:spcPct val="0"/>
        </a:spcAft>
        <a:defRPr sz="3600" b="1">
          <a:solidFill>
            <a:srgbClr val="0007A4"/>
          </a:solidFill>
          <a:latin typeface="Comic Sans MS" panose="030F0702030302020204" pitchFamily="66" charset="0"/>
        </a:defRPr>
      </a:lvl4pPr>
      <a:lvl5pPr algn="l" defTabSz="762000" rtl="0" eaLnBrk="0" fontAlgn="base" hangingPunct="0">
        <a:spcBef>
          <a:spcPct val="0"/>
        </a:spcBef>
        <a:spcAft>
          <a:spcPct val="0"/>
        </a:spcAft>
        <a:defRPr sz="3600" b="1">
          <a:solidFill>
            <a:srgbClr val="0007A4"/>
          </a:solidFill>
          <a:latin typeface="Comic Sans MS" panose="030F0702030302020204" pitchFamily="66" charset="0"/>
        </a:defRPr>
      </a:lvl5pPr>
      <a:lvl6pPr marL="457200" algn="l" defTabSz="762000" rtl="0" eaLnBrk="0" fontAlgn="base" hangingPunct="0">
        <a:spcBef>
          <a:spcPct val="0"/>
        </a:spcBef>
        <a:spcAft>
          <a:spcPct val="0"/>
        </a:spcAft>
        <a:defRPr sz="3600" b="1">
          <a:solidFill>
            <a:srgbClr val="0007A4"/>
          </a:solidFill>
          <a:latin typeface="Comic Sans MS" panose="030F0702030302020204" pitchFamily="66" charset="0"/>
        </a:defRPr>
      </a:lvl6pPr>
      <a:lvl7pPr marL="914400" algn="l" defTabSz="762000" rtl="0" eaLnBrk="0" fontAlgn="base" hangingPunct="0">
        <a:spcBef>
          <a:spcPct val="0"/>
        </a:spcBef>
        <a:spcAft>
          <a:spcPct val="0"/>
        </a:spcAft>
        <a:defRPr sz="3600" b="1">
          <a:solidFill>
            <a:srgbClr val="0007A4"/>
          </a:solidFill>
          <a:latin typeface="Comic Sans MS" panose="030F0702030302020204" pitchFamily="66" charset="0"/>
        </a:defRPr>
      </a:lvl7pPr>
      <a:lvl8pPr marL="1371600" algn="l" defTabSz="762000" rtl="0" eaLnBrk="0" fontAlgn="base" hangingPunct="0">
        <a:spcBef>
          <a:spcPct val="0"/>
        </a:spcBef>
        <a:spcAft>
          <a:spcPct val="0"/>
        </a:spcAft>
        <a:defRPr sz="3600" b="1">
          <a:solidFill>
            <a:srgbClr val="0007A4"/>
          </a:solidFill>
          <a:latin typeface="Comic Sans MS" panose="030F0702030302020204" pitchFamily="66" charset="0"/>
        </a:defRPr>
      </a:lvl8pPr>
      <a:lvl9pPr marL="1828800" algn="l" defTabSz="762000" rtl="0" eaLnBrk="0" fontAlgn="base" hangingPunct="0">
        <a:spcBef>
          <a:spcPct val="0"/>
        </a:spcBef>
        <a:spcAft>
          <a:spcPct val="0"/>
        </a:spcAft>
        <a:defRPr sz="3600" b="1">
          <a:solidFill>
            <a:srgbClr val="0007A4"/>
          </a:solidFill>
          <a:latin typeface="Comic Sans MS" panose="030F0702030302020204" pitchFamily="66" charset="0"/>
        </a:defRPr>
      </a:lvl9pPr>
    </p:titleStyle>
    <p:bodyStyle>
      <a:lvl1pPr marL="342900" indent="-342900" algn="l" rtl="0" eaLnBrk="0" fontAlgn="base" hangingPunct="0">
        <a:spcBef>
          <a:spcPct val="20000"/>
        </a:spcBef>
        <a:spcAft>
          <a:spcPct val="0"/>
        </a:spcAft>
        <a:buClr>
          <a:srgbClr val="00FF00"/>
        </a:buClr>
        <a:buSzPct val="75000"/>
        <a:buFont typeface="Monotype Sort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SzPct val="75000"/>
        <a:buFont typeface="Monotype Sort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FF8000"/>
        </a:buClr>
        <a:buSzPct val="65000"/>
        <a:buFont typeface="Monotype Sort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0000FF"/>
        </a:buClr>
        <a:buSzPct val="65000"/>
        <a:buFont typeface="Monotype Sort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A000A0"/>
        </a:buClr>
        <a:buSzPct val="65000"/>
        <a:buFont typeface="Monotype Sorts" pitchFamily="2" charset="2"/>
        <a:buChar char=""/>
        <a:defRPr sz="2000">
          <a:solidFill>
            <a:schemeClr val="tx1"/>
          </a:solidFill>
          <a:latin typeface="+mn-lt"/>
        </a:defRPr>
      </a:lvl5pPr>
      <a:lvl6pPr marL="2514600" indent="-228600" algn="l" rtl="0" eaLnBrk="0" fontAlgn="base" hangingPunct="0">
        <a:spcBef>
          <a:spcPct val="20000"/>
        </a:spcBef>
        <a:spcAft>
          <a:spcPct val="0"/>
        </a:spcAft>
        <a:buClr>
          <a:srgbClr val="A000A0"/>
        </a:buClr>
        <a:buSzPct val="65000"/>
        <a:buFont typeface="Monotype Sorts" pitchFamily="2" charset="2"/>
        <a:buChar char=""/>
        <a:defRPr sz="2000">
          <a:solidFill>
            <a:schemeClr val="tx1"/>
          </a:solidFill>
          <a:latin typeface="+mn-lt"/>
        </a:defRPr>
      </a:lvl6pPr>
      <a:lvl7pPr marL="2971800" indent="-228600" algn="l" rtl="0" eaLnBrk="0" fontAlgn="base" hangingPunct="0">
        <a:spcBef>
          <a:spcPct val="20000"/>
        </a:spcBef>
        <a:spcAft>
          <a:spcPct val="0"/>
        </a:spcAft>
        <a:buClr>
          <a:srgbClr val="A000A0"/>
        </a:buClr>
        <a:buSzPct val="65000"/>
        <a:buFont typeface="Monotype Sorts" pitchFamily="2" charset="2"/>
        <a:buChar char=""/>
        <a:defRPr sz="2000">
          <a:solidFill>
            <a:schemeClr val="tx1"/>
          </a:solidFill>
          <a:latin typeface="+mn-lt"/>
        </a:defRPr>
      </a:lvl7pPr>
      <a:lvl8pPr marL="3429000" indent="-228600" algn="l" rtl="0" eaLnBrk="0" fontAlgn="base" hangingPunct="0">
        <a:spcBef>
          <a:spcPct val="20000"/>
        </a:spcBef>
        <a:spcAft>
          <a:spcPct val="0"/>
        </a:spcAft>
        <a:buClr>
          <a:srgbClr val="A000A0"/>
        </a:buClr>
        <a:buSzPct val="65000"/>
        <a:buFont typeface="Monotype Sorts" pitchFamily="2" charset="2"/>
        <a:buChar char=""/>
        <a:defRPr sz="2000">
          <a:solidFill>
            <a:schemeClr val="tx1"/>
          </a:solidFill>
          <a:latin typeface="+mn-lt"/>
        </a:defRPr>
      </a:lvl8pPr>
      <a:lvl9pPr marL="3886200" indent="-228600" algn="l" rtl="0" eaLnBrk="0" fontAlgn="base" hangingPunct="0">
        <a:spcBef>
          <a:spcPct val="20000"/>
        </a:spcBef>
        <a:spcAft>
          <a:spcPct val="0"/>
        </a:spcAft>
        <a:buClr>
          <a:srgbClr val="A000A0"/>
        </a:buClr>
        <a:buSzPct val="65000"/>
        <a:buFont typeface="Monotype Sorts"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hyperlink" Target="http://www.biochem.ucl.ac.uk/bsm/pdbsum/1ush/main.html" TargetMode="External"/><Relationship Id="rId7" Type="http://schemas.openxmlformats.org/officeDocument/2006/relationships/hyperlink" Target="http://www.biochem.ucl.ac.uk/bsm/pdbsum/1ho5/main.html" TargetMode="External"/><Relationship Id="rId6" Type="http://schemas.openxmlformats.org/officeDocument/2006/relationships/hyperlink" Target="http://www.ncbi.nlm.nih.gov/Structure/mmdb/mmdbsrv.cgi?form=6&amp;db=tDopt=s&amp;uid=1HO5" TargetMode="External"/><Relationship Id="rId5" Type="http://schemas.openxmlformats.org/officeDocument/2006/relationships/hyperlink" Target="http://jura.ebi.ac.uk:8765/holm/qz?find=1HO5" TargetMode="External"/><Relationship Id="rId4" Type="http://schemas.openxmlformats.org/officeDocument/2006/relationships/hyperlink" Target="http://www.biochem.ucl.ac.uk/cgi-bin/cath/CATHSrch.pl?query=1ush&amp;type=PDB" TargetMode="External"/><Relationship Id="rId3" Type="http://schemas.openxmlformats.org/officeDocument/2006/relationships/hyperlink" Target="http://www.biochem.ucl.ac.uk/cgi-bin/cath/CATHSrch.pl?type=PDB&amp;query=1HO5" TargetMode="External"/><Relationship Id="rId2" Type="http://schemas.openxmlformats.org/officeDocument/2006/relationships/hyperlink" Target="http://scop.mrc-lmb.cam.ac.uk/scop/search.cgi?pdb=1ush" TargetMode="External"/><Relationship Id="rId1" Type="http://schemas.openxmlformats.org/officeDocument/2006/relationships/hyperlink" Target="http://scop.mrc-lmb.cam.ac.uk/scop/search.cgi?pdb=1HO5"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vmlDrawing" Target="../drawings/vmlDrawing8.vml"/><Relationship Id="rId5" Type="http://schemas.openxmlformats.org/officeDocument/2006/relationships/slideLayout" Target="../slideLayouts/slideLayout2.xml"/><Relationship Id="rId4" Type="http://schemas.openxmlformats.org/officeDocument/2006/relationships/image" Target="../media/image49.png"/><Relationship Id="rId3" Type="http://schemas.openxmlformats.org/officeDocument/2006/relationships/oleObject" Target="../embeddings/oleObject12.bin"/><Relationship Id="rId2" Type="http://schemas.openxmlformats.org/officeDocument/2006/relationships/image" Target="../media/image48.png"/><Relationship Id="rId1" Type="http://schemas.openxmlformats.org/officeDocument/2006/relationships/oleObject" Target="../embeddings/oleObject11.bin"/></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png"/></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2.jpeg"/><Relationship Id="rId1" Type="http://schemas.openxmlformats.org/officeDocument/2006/relationships/image" Target="../media/image51.png"/></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4.png"/><Relationship Id="rId1" Type="http://schemas.openxmlformats.org/officeDocument/2006/relationships/image" Target="../media/image5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5.png"/></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6.png"/></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7.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7" Type="http://schemas.openxmlformats.org/officeDocument/2006/relationships/vmlDrawing" Target="../drawings/vmlDrawing9.vml"/><Relationship Id="rId6"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 Id="rId3" Type="http://schemas.openxmlformats.org/officeDocument/2006/relationships/oleObject" Target="../embeddings/oleObject13.bin"/><Relationship Id="rId2" Type="http://schemas.openxmlformats.org/officeDocument/2006/relationships/hyperlink" Target="http://srs.ebi.ac.uk/" TargetMode="External"/><Relationship Id="rId1" Type="http://schemas.openxmlformats.org/officeDocument/2006/relationships/hyperlink" Target="http://www.ncbi.nlm.nih.gov/Entrez"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hyperlink" Target="http://www.expasy.org/BioHunt/" TargetMode="External"/><Relationship Id="rId1" Type="http://schemas.openxmlformats.org/officeDocument/2006/relationships/hyperlink" Target="http://ibi.zju.edu.cn/bioinplan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ibi.zju.edu.cn/" TargetMode="Externa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www.ncbi.nlm.nih.gov/Structure/mmdb/mmdbsrv.cgi?form=6&amp;db=t&amp;Dopt=s&amp;uid=16205" TargetMode="External"/><Relationship Id="rId3" Type="http://schemas.openxmlformats.org/officeDocument/2006/relationships/hyperlink" Target="http://www.ncbi.nlm.nih.gov/entrez/query.fcgi?cmd=Retrieve&amp;db=nucleotide&amp;list_uids=22330780&amp;dopt=GenBank" TargetMode="External"/><Relationship Id="rId2" Type="http://schemas.openxmlformats.org/officeDocument/2006/relationships/hyperlink" Target="http://www.ncbi.nlm.nih.gov/entrez/query.fcgi?cmd=Retrieve&amp;db=nucleotide&amp;list_uids=16081186&amp;dopt=GenBank" TargetMode="External"/><Relationship Id="rId1" Type="http://schemas.openxmlformats.org/officeDocument/2006/relationships/hyperlink" Target="http://www.ncbi.nlm.nih.gov/entrez/query.fcgi?cmd=Retrieve&amp;db=nucleotide&amp;list_uids=20270889&amp;dopt=GenBan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4.wmf"/><Relationship Id="rId1"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pir.georgetown.edu/" TargetMode="Externa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hyperlink" Target="http://pir.georgetown.edu/" TargetMode="External"/><Relationship Id="rId1" Type="http://schemas.openxmlformats.org/officeDocument/2006/relationships/image" Target="../media/image23.jpe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4.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27.png"/><Relationship Id="rId1" Type="http://schemas.openxmlformats.org/officeDocument/2006/relationships/oleObject" Target="../embeddings/oleObject2.bin"/></Relationships>
</file>

<file path=ppt/slides/_rels/slide69.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7.xml"/><Relationship Id="rId4" Type="http://schemas.openxmlformats.org/officeDocument/2006/relationships/image" Target="../media/image29.png"/><Relationship Id="rId3" Type="http://schemas.openxmlformats.org/officeDocument/2006/relationships/oleObject" Target="../embeddings/oleObject4.bin"/><Relationship Id="rId2" Type="http://schemas.openxmlformats.org/officeDocument/2006/relationships/image" Target="../media/image28.png"/><Relationship Id="rId1"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csnp.isb-sib.ch/" TargetMode="External"/><Relationship Id="rId2" Type="http://schemas.openxmlformats.org/officeDocument/2006/relationships/hyperlink" Target="http://www.ncbi.nlm.nih.gov/SNP/" TargetMode="External"/><Relationship Id="rId1" Type="http://schemas.openxmlformats.org/officeDocument/2006/relationships/hyperlink" Target="http://snp.cshl.org/"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png"/></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84.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oleObject" Target="../embeddings/oleObject5.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oleObject" Target="../embeddings/oleObject6.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2.xml"/><Relationship Id="rId2" Type="http://schemas.openxmlformats.org/officeDocument/2006/relationships/image" Target="../media/image38.png"/><Relationship Id="rId1" Type="http://schemas.openxmlformats.org/officeDocument/2006/relationships/oleObject" Target="../embeddings/oleObject7.bin"/></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97.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vmlDrawing" Target="../drawings/vmlDrawing7.vml"/><Relationship Id="rId7"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oleObject" Target="../embeddings/oleObject10.bin"/><Relationship Id="rId4" Type="http://schemas.openxmlformats.org/officeDocument/2006/relationships/image" Target="../media/image46.png"/><Relationship Id="rId3" Type="http://schemas.openxmlformats.org/officeDocument/2006/relationships/oleObject" Target="../embeddings/oleObject9.bin"/><Relationship Id="rId2" Type="http://schemas.openxmlformats.org/officeDocument/2006/relationships/image" Target="../media/image45.png"/><Relationship Id="rId1" Type="http://schemas.openxmlformats.org/officeDocument/2006/relationships/oleObject" Target="../embeddings/oleObject8.bin"/></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097" name="Rectangle 18"/>
          <p:cNvSpPr/>
          <p:nvPr/>
        </p:nvSpPr>
        <p:spPr>
          <a:xfrm>
            <a:off x="685800" y="6248400"/>
            <a:ext cx="1905000" cy="457200"/>
          </a:xfrm>
          <a:prstGeom prst="rect">
            <a:avLst/>
          </a:prstGeom>
          <a:noFill/>
          <a:ln w="12700">
            <a:noFill/>
          </a:ln>
        </p:spPr>
        <p:txBody>
          <a:bodyPr wrap="none" anchor="ctr" anchorCtr="0"/>
          <a:p>
            <a:pPr algn="ctr" eaLnBrk="0" hangingPunct="0"/>
            <a:endParaRPr lang="zh-CN" altLang="en-US" dirty="0">
              <a:latin typeface="Comic Sans MS" panose="030F0702030302020204" pitchFamily="66" charset="0"/>
              <a:ea typeface="宋体" panose="02010600030101010101" pitchFamily="2" charset="-122"/>
            </a:endParaRPr>
          </a:p>
        </p:txBody>
      </p:sp>
      <p:sp>
        <p:nvSpPr>
          <p:cNvPr id="4098" name="Rectangle 19"/>
          <p:cNvSpPr/>
          <p:nvPr/>
        </p:nvSpPr>
        <p:spPr>
          <a:xfrm>
            <a:off x="3124200" y="6248400"/>
            <a:ext cx="2895600" cy="457200"/>
          </a:xfrm>
          <a:prstGeom prst="rect">
            <a:avLst/>
          </a:prstGeom>
          <a:noFill/>
          <a:ln w="12700">
            <a:noFill/>
          </a:ln>
        </p:spPr>
        <p:txBody>
          <a:bodyPr wrap="none" anchor="ctr" anchorCtr="0"/>
          <a:p>
            <a:pPr algn="ctr" defTabSz="762000" eaLnBrk="0" hangingPunct="0"/>
            <a:endParaRPr lang="en-GB" altLang="zh-CN" dirty="0">
              <a:latin typeface="Comic Sans MS" panose="030F0702030302020204" pitchFamily="66" charset="0"/>
              <a:ea typeface="宋体" panose="02010600030101010101" pitchFamily="2" charset="-122"/>
            </a:endParaRPr>
          </a:p>
        </p:txBody>
      </p:sp>
      <p:sp>
        <p:nvSpPr>
          <p:cNvPr id="4099" name="Rectangle 22"/>
          <p:cNvSpPr>
            <a:spLocks noGrp="1"/>
          </p:cNvSpPr>
          <p:nvPr>
            <p:ph type="ctrTitle"/>
          </p:nvPr>
        </p:nvSpPr>
        <p:spPr>
          <a:xfrm>
            <a:off x="685800" y="2349500"/>
            <a:ext cx="7772400" cy="1143000"/>
          </a:xfrm>
        </p:spPr>
        <p:txBody>
          <a:bodyPr wrap="square" lIns="90487" tIns="44450" rIns="90487" bIns="44450" anchor="b" anchorCtr="0"/>
          <a:p>
            <a:pPr algn="ctr" defTabSz="914400">
              <a:buClrTx/>
              <a:buSzTx/>
              <a:buFontTx/>
            </a:pPr>
            <a:r>
              <a:rPr lang="fr-FR" altLang="zh-CN" sz="5400" dirty="0">
                <a:solidFill>
                  <a:srgbClr val="FF0000"/>
                </a:solidFill>
                <a:ea typeface="宋体" panose="02010600030101010101" pitchFamily="2" charset="-122"/>
              </a:rPr>
              <a:t>Collect and stor</a:t>
            </a:r>
            <a:r>
              <a:rPr lang="en-US" altLang="zh-CN" sz="5400" dirty="0">
                <a:solidFill>
                  <a:srgbClr val="FF0000"/>
                </a:solidFill>
                <a:ea typeface="宋体" panose="02010600030101010101" pitchFamily="2" charset="-122"/>
              </a:rPr>
              <a:t>e</a:t>
            </a:r>
            <a:r>
              <a:rPr lang="fr-FR" altLang="zh-CN" sz="5400" dirty="0">
                <a:solidFill>
                  <a:srgbClr val="FF0000"/>
                </a:solidFill>
                <a:ea typeface="宋体" panose="02010600030101010101" pitchFamily="2" charset="-122"/>
              </a:rPr>
              <a:t> sequences</a:t>
            </a:r>
            <a:endParaRPr lang="fr-FR" altLang="zh-CN" sz="5400" dirty="0">
              <a:solidFill>
                <a:srgbClr val="FF0000"/>
              </a:solidFill>
              <a:ea typeface="宋体" panose="02010600030101010101" pitchFamily="2" charset="-122"/>
            </a:endParaRPr>
          </a:p>
        </p:txBody>
      </p:sp>
      <p:sp>
        <p:nvSpPr>
          <p:cNvPr id="4100" name="TextBox 5"/>
          <p:cNvSpPr txBox="1"/>
          <p:nvPr/>
        </p:nvSpPr>
        <p:spPr>
          <a:xfrm>
            <a:off x="2657475" y="4071938"/>
            <a:ext cx="4129088" cy="2062162"/>
          </a:xfrm>
          <a:prstGeom prst="rect">
            <a:avLst/>
          </a:prstGeom>
          <a:noFill/>
          <a:ln w="9525">
            <a:noFill/>
          </a:ln>
        </p:spPr>
        <p:txBody>
          <a:bodyPr wrap="none" anchor="t" anchorCtr="0">
            <a:spAutoFit/>
          </a:bodyPr>
          <a:p>
            <a:pPr algn="r" eaLnBrk="0" hangingPunct="0"/>
            <a:r>
              <a:rPr lang="en-US" altLang="zh-CN" sz="3200" b="1" dirty="0">
                <a:solidFill>
                  <a:srgbClr val="FF0000"/>
                </a:solidFill>
                <a:latin typeface="Comic Sans MS" panose="030F0702030302020204" pitchFamily="66" charset="0"/>
                <a:ea typeface="宋体" panose="02010600030101010101" pitchFamily="2" charset="-122"/>
              </a:rPr>
              <a:t>» Collect sequences</a:t>
            </a:r>
            <a:endParaRPr lang="en-US" altLang="zh-CN" sz="3200" b="1" dirty="0">
              <a:solidFill>
                <a:srgbClr val="FF0000"/>
              </a:solidFill>
              <a:latin typeface="Comic Sans MS" panose="030F0702030302020204" pitchFamily="66" charset="0"/>
              <a:ea typeface="宋体" panose="02010600030101010101" pitchFamily="2" charset="-122"/>
            </a:endParaRPr>
          </a:p>
          <a:p>
            <a:pPr algn="r" eaLnBrk="0" hangingPunct="0"/>
            <a:r>
              <a:rPr lang="en-US" altLang="zh-CN" sz="3200" b="1" dirty="0">
                <a:solidFill>
                  <a:srgbClr val="FF0000"/>
                </a:solidFill>
                <a:latin typeface="Comic Sans MS" panose="030F0702030302020204" pitchFamily="66" charset="0"/>
                <a:ea typeface="宋体" panose="02010600030101010101" pitchFamily="2" charset="-122"/>
              </a:rPr>
              <a:t>»» Store sequences</a:t>
            </a:r>
            <a:endParaRPr lang="en-US" altLang="zh-CN" sz="3200" b="1" dirty="0">
              <a:solidFill>
                <a:srgbClr val="FF0000"/>
              </a:solidFill>
              <a:latin typeface="Comic Sans MS" panose="030F0702030302020204" pitchFamily="66" charset="0"/>
              <a:ea typeface="宋体" panose="02010600030101010101" pitchFamily="2" charset="-122"/>
            </a:endParaRPr>
          </a:p>
          <a:p>
            <a:pPr algn="r" eaLnBrk="0" hangingPunct="0"/>
            <a:r>
              <a:rPr lang="en-US" altLang="zh-CN" sz="3200" b="1" dirty="0">
                <a:solidFill>
                  <a:srgbClr val="FF0000"/>
                </a:solidFill>
                <a:latin typeface="Comic Sans MS" panose="030F0702030302020204" pitchFamily="66" charset="0"/>
                <a:ea typeface="宋体" panose="02010600030101010101" pitchFamily="2" charset="-122"/>
              </a:rPr>
              <a:t>»»» Use sequences</a:t>
            </a:r>
            <a:endParaRPr lang="en-US" altLang="zh-CN" sz="3200" b="1" dirty="0">
              <a:solidFill>
                <a:srgbClr val="FF0000"/>
              </a:solidFill>
              <a:latin typeface="Comic Sans MS" panose="030F0702030302020204" pitchFamily="66" charset="0"/>
              <a:ea typeface="宋体" panose="02010600030101010101" pitchFamily="2" charset="-122"/>
            </a:endParaRPr>
          </a:p>
          <a:p>
            <a:pPr algn="r" eaLnBrk="0" hangingPunct="0"/>
            <a:endParaRPr lang="zh-CN" altLang="en-US" sz="3200" b="1" dirty="0">
              <a:solidFill>
                <a:srgbClr val="FF0000"/>
              </a:solidFill>
              <a:latin typeface="Comic Sans MS" panose="030F0702030302020204" pitchFamily="66" charset="0"/>
              <a:ea typeface="宋体" panose="02010600030101010101" pitchFamily="2" charset="-122"/>
            </a:endParaRPr>
          </a:p>
        </p:txBody>
      </p:sp>
      <p:sp>
        <p:nvSpPr>
          <p:cNvPr id="2" name="文本框 1"/>
          <p:cNvSpPr txBox="1"/>
          <p:nvPr/>
        </p:nvSpPr>
        <p:spPr>
          <a:xfrm>
            <a:off x="467360" y="620395"/>
            <a:ext cx="8145780" cy="460375"/>
          </a:xfrm>
          <a:prstGeom prst="rect">
            <a:avLst/>
          </a:prstGeom>
          <a:noFill/>
        </p:spPr>
        <p:txBody>
          <a:bodyPr wrap="none" rtlCol="0">
            <a:spAutoFit/>
          </a:bodyPr>
          <a:p>
            <a:r>
              <a:rPr lang="zh-CN" altLang="en-US" b="1">
                <a:latin typeface="黑体" panose="02010609060101010101" pitchFamily="49" charset="-122"/>
                <a:ea typeface="黑体" panose="02010609060101010101" pitchFamily="49" charset="-122"/>
                <a:cs typeface="黑体" panose="02010609060101010101" pitchFamily="49" charset="-122"/>
              </a:rPr>
              <a:t>《生物信息学》（第二版）（樊龙江主编，</a:t>
            </a:r>
            <a:r>
              <a:rPr lang="en-US" altLang="zh-CN" b="1">
                <a:latin typeface="黑体" panose="02010609060101010101" pitchFamily="49" charset="-122"/>
                <a:ea typeface="黑体" panose="02010609060101010101" pitchFamily="49" charset="-122"/>
                <a:cs typeface="黑体" panose="02010609060101010101" pitchFamily="49" charset="-122"/>
              </a:rPr>
              <a:t>2021</a:t>
            </a:r>
            <a:r>
              <a:rPr lang="zh-CN" altLang="en-US" b="1">
                <a:latin typeface="黑体" panose="02010609060101010101" pitchFamily="49" charset="-122"/>
                <a:ea typeface="黑体" panose="02010609060101010101" pitchFamily="49" charset="-122"/>
                <a:cs typeface="黑体" panose="02010609060101010101" pitchFamily="49" charset="-122"/>
              </a:rPr>
              <a:t>）配套</a:t>
            </a:r>
            <a:r>
              <a:rPr lang="en-US" altLang="zh-CN" b="1">
                <a:latin typeface="黑体" panose="02010609060101010101" pitchFamily="49" charset="-122"/>
                <a:ea typeface="黑体" panose="02010609060101010101" pitchFamily="49" charset="-122"/>
                <a:cs typeface="黑体" panose="02010609060101010101" pitchFamily="49" charset="-122"/>
              </a:rPr>
              <a:t>PPT2</a:t>
            </a:r>
            <a:endParaRPr lang="en-US" altLang="zh-CN" b="1">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2"/>
          <p:cNvSpPr>
            <a:spLocks noGrp="1"/>
          </p:cNvSpPr>
          <p:nvPr>
            <p:ph type="title"/>
          </p:nvPr>
        </p:nvSpPr>
        <p:spPr/>
        <p:txBody>
          <a:bodyPr wrap="square" lIns="90487" tIns="44450" rIns="90487" bIns="44450" anchor="b" anchorCtr="0"/>
          <a:p>
            <a:r>
              <a:rPr lang="en-US" altLang="zh-CN" sz="3200" dirty="0">
                <a:ea typeface="宋体" panose="02010600030101010101" pitchFamily="2" charset="-122"/>
              </a:rPr>
              <a:t>Sequence accuracy varies</a:t>
            </a:r>
            <a:endParaRPr lang="en-US" altLang="zh-CN" sz="3200" dirty="0">
              <a:ea typeface="宋体" panose="02010600030101010101" pitchFamily="2" charset="-122"/>
            </a:endParaRPr>
          </a:p>
        </p:txBody>
      </p:sp>
      <p:sp>
        <p:nvSpPr>
          <p:cNvPr id="13314" name="Rectangle 3"/>
          <p:cNvSpPr>
            <a:spLocks noGrp="1"/>
          </p:cNvSpPr>
          <p:nvPr>
            <p:ph idx="1"/>
          </p:nvPr>
        </p:nvSpPr>
        <p:spPr/>
        <p:txBody>
          <a:bodyPr wrap="square" lIns="90487" tIns="44450" rIns="90487" bIns="44450" anchor="t" anchorCtr="0"/>
          <a:p>
            <a:pPr>
              <a:lnSpc>
                <a:spcPct val="90000"/>
              </a:lnSpc>
            </a:pPr>
            <a:r>
              <a:rPr lang="en-US" altLang="zh-CN" dirty="0">
                <a:ea typeface="宋体" panose="02010600030101010101" pitchFamily="2" charset="-122"/>
              </a:rPr>
              <a:t>The higher the level of accuracy required in DNA sequences, the more time-consuming and expensive the procedure</a:t>
            </a:r>
            <a:endParaRPr lang="en-US" altLang="zh-CN" dirty="0">
              <a:ea typeface="宋体" panose="02010600030101010101" pitchFamily="2" charset="-122"/>
            </a:endParaRPr>
          </a:p>
          <a:p>
            <a:pPr>
              <a:lnSpc>
                <a:spcPct val="90000"/>
              </a:lnSpc>
            </a:pPr>
            <a:r>
              <a:rPr lang="en-US" altLang="zh-CN" dirty="0">
                <a:ea typeface="宋体" panose="02010600030101010101" pitchFamily="2" charset="-122"/>
              </a:rPr>
              <a:t>The first-pass sequences</a:t>
            </a:r>
            <a:endParaRPr lang="en-US" altLang="zh-CN" dirty="0">
              <a:ea typeface="宋体" panose="02010600030101010101" pitchFamily="2" charset="-122"/>
            </a:endParaRPr>
          </a:p>
          <a:p>
            <a:pPr lvl="1">
              <a:lnSpc>
                <a:spcPct val="90000"/>
              </a:lnSpc>
            </a:pPr>
            <a:r>
              <a:rPr lang="en-US" altLang="zh-CN" dirty="0">
                <a:ea typeface="宋体" panose="02010600030101010101" pitchFamily="2" charset="-122"/>
              </a:rPr>
              <a:t>EST</a:t>
            </a:r>
            <a:endParaRPr lang="en-US" altLang="zh-CN" dirty="0">
              <a:ea typeface="宋体" panose="02010600030101010101" pitchFamily="2" charset="-122"/>
            </a:endParaRPr>
          </a:p>
          <a:p>
            <a:pPr lvl="1">
              <a:lnSpc>
                <a:spcPct val="90000"/>
              </a:lnSpc>
            </a:pPr>
            <a:r>
              <a:rPr lang="en-US" altLang="zh-CN" dirty="0">
                <a:ea typeface="宋体" panose="02010600030101010101" pitchFamily="2" charset="-122"/>
              </a:rPr>
              <a:t>GSS</a:t>
            </a:r>
            <a:endParaRPr lang="en-US" altLang="zh-CN" dirty="0">
              <a:ea typeface="宋体" panose="02010600030101010101" pitchFamily="2" charset="-122"/>
            </a:endParaRPr>
          </a:p>
          <a:p>
            <a:pPr lvl="1">
              <a:lnSpc>
                <a:spcPct val="90000"/>
              </a:lnSpc>
            </a:pPr>
            <a:r>
              <a:rPr lang="en-US" altLang="zh-CN" dirty="0">
                <a:ea typeface="宋体" panose="02010600030101010101" pitchFamily="2" charset="-122"/>
              </a:rPr>
              <a:t>HTG</a:t>
            </a:r>
            <a:endParaRPr lang="en-US" altLang="zh-CN" dirty="0">
              <a:ea typeface="宋体" panose="02010600030101010101" pitchFamily="2" charset="-122"/>
            </a:endParaRPr>
          </a:p>
          <a:p>
            <a:pPr lvl="1">
              <a:lnSpc>
                <a:spcPct val="90000"/>
              </a:lnSpc>
            </a:pPr>
            <a:r>
              <a:rPr lang="en-US" altLang="zh-CN" dirty="0">
                <a:ea typeface="宋体" panose="02010600030101010101" pitchFamily="2" charset="-122"/>
              </a:rPr>
              <a:t>Raw reads</a:t>
            </a:r>
            <a:endParaRPr lang="en-US" altLang="zh-CN" dirty="0">
              <a:ea typeface="宋体" panose="02010600030101010101" pitchFamily="2" charset="-122"/>
            </a:endParaRPr>
          </a:p>
          <a:p>
            <a:pPr>
              <a:lnSpc>
                <a:spcPct val="90000"/>
              </a:lnSpc>
            </a:pPr>
            <a:r>
              <a:rPr lang="en-US" altLang="zh-CN" dirty="0">
                <a:ea typeface="宋体" panose="02010600030101010101" pitchFamily="2" charset="-122"/>
              </a:rPr>
              <a:t>GenBank does permit submission of raw sequence data that have a high error rate</a:t>
            </a:r>
            <a:endParaRPr lang="en-US" altLang="zh-CN" dirty="0">
              <a:ea typeface="宋体" panose="02010600030101010101" pitchFamily="2" charset="-122"/>
            </a:endParaRPr>
          </a:p>
          <a:p>
            <a:pPr lvl="1">
              <a:lnSpc>
                <a:spcPct val="90000"/>
              </a:lnSpc>
            </a:pPr>
            <a:r>
              <a:rPr lang="en-US" altLang="zh-CN" dirty="0">
                <a:ea typeface="宋体" panose="02010600030101010101" pitchFamily="2" charset="-122"/>
              </a:rPr>
              <a:t>An error rate as high as 1 in 100</a:t>
            </a:r>
            <a:endParaRPr lang="en-US" altLang="zh-CN" dirty="0">
              <a:ea typeface="宋体" panose="02010600030101010101" pitchFamily="2" charset="-122"/>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5" name="Rectangle 2"/>
          <p:cNvSpPr>
            <a:spLocks noGrp="1"/>
          </p:cNvSpPr>
          <p:nvPr>
            <p:ph type="title"/>
          </p:nvPr>
        </p:nvSpPr>
        <p:spPr>
          <a:xfrm>
            <a:off x="685800" y="381000"/>
            <a:ext cx="7772400" cy="838200"/>
          </a:xfrm>
        </p:spPr>
        <p:txBody>
          <a:bodyPr wrap="square" lIns="90487" tIns="44450" rIns="90487" bIns="44450" anchor="b" anchorCtr="0"/>
          <a:p>
            <a:r>
              <a:rPr lang="en-US" altLang="zh-CN" dirty="0">
                <a:ea typeface="宋体" panose="02010600030101010101" pitchFamily="2" charset="-122"/>
              </a:rPr>
              <a:t>Secondary structural databases</a:t>
            </a:r>
            <a:endParaRPr lang="en-US" altLang="zh-CN" dirty="0">
              <a:ea typeface="宋体" panose="02010600030101010101" pitchFamily="2" charset="-122"/>
            </a:endParaRPr>
          </a:p>
        </p:txBody>
      </p:sp>
      <p:sp>
        <p:nvSpPr>
          <p:cNvPr id="113666" name="Rectangle 3"/>
          <p:cNvSpPr>
            <a:spLocks noGrp="1"/>
          </p:cNvSpPr>
          <p:nvPr>
            <p:ph idx="1"/>
          </p:nvPr>
        </p:nvSpPr>
        <p:spPr>
          <a:xfrm>
            <a:off x="533400" y="1447800"/>
            <a:ext cx="8153400" cy="4572000"/>
          </a:xfrm>
        </p:spPr>
        <p:txBody>
          <a:bodyPr wrap="square" lIns="90487" tIns="44450" rIns="90487" bIns="44450" anchor="t" anchorCtr="0"/>
          <a:p>
            <a:r>
              <a:rPr lang="en-US" altLang="zh-CN" dirty="0">
                <a:ea typeface="宋体" panose="02010600030101010101" pitchFamily="2" charset="-122"/>
              </a:rPr>
              <a:t> </a:t>
            </a:r>
            <a:r>
              <a:rPr lang="en-US" altLang="zh-CN" dirty="0">
                <a:ea typeface="宋体" panose="02010600030101010101" pitchFamily="2" charset="-122"/>
                <a:hlinkClick r:id="rId1"/>
              </a:rPr>
              <a:t>SCOP</a:t>
            </a:r>
            <a:r>
              <a:rPr lang="en-US" altLang="zh-CN" dirty="0">
                <a:ea typeface="宋体" panose="02010600030101010101" pitchFamily="2" charset="-122"/>
              </a:rPr>
              <a:t> : </a:t>
            </a:r>
            <a:r>
              <a:rPr lang="en-US" altLang="zh-CN" b="1" dirty="0">
                <a:ea typeface="宋体" panose="02010600030101010101" pitchFamily="2" charset="-122"/>
                <a:hlinkClick r:id="rId2"/>
              </a:rPr>
              <a:t>Structural Classification</a:t>
            </a:r>
            <a:r>
              <a:rPr lang="en-US" altLang="zh-CN" b="1" dirty="0">
                <a:ea typeface="宋体" panose="02010600030101010101" pitchFamily="2" charset="-122"/>
              </a:rPr>
              <a:t> </a:t>
            </a:r>
            <a:r>
              <a:rPr lang="en-US" altLang="zh-CN" b="1" u="sng" dirty="0">
                <a:solidFill>
                  <a:schemeClr val="hlink"/>
                </a:solidFill>
                <a:ea typeface="宋体" panose="02010600030101010101" pitchFamily="2" charset="-122"/>
              </a:rPr>
              <a:t>of Protein</a:t>
            </a:r>
            <a:endParaRPr lang="en-US" altLang="zh-CN" u="sng" dirty="0">
              <a:solidFill>
                <a:schemeClr val="hlink"/>
              </a:solidFill>
              <a:ea typeface="宋体" panose="02010600030101010101" pitchFamily="2" charset="-122"/>
            </a:endParaRPr>
          </a:p>
          <a:p>
            <a:r>
              <a:rPr lang="en-US" altLang="zh-CN" dirty="0">
                <a:ea typeface="宋体" panose="02010600030101010101" pitchFamily="2" charset="-122"/>
              </a:rPr>
              <a:t> </a:t>
            </a:r>
            <a:r>
              <a:rPr lang="en-US" altLang="zh-CN" dirty="0">
                <a:ea typeface="宋体" panose="02010600030101010101" pitchFamily="2" charset="-122"/>
                <a:hlinkClick r:id="rId3"/>
              </a:rPr>
              <a:t>CATH</a:t>
            </a:r>
            <a:r>
              <a:rPr lang="en-US" altLang="zh-CN" dirty="0">
                <a:ea typeface="宋体" panose="02010600030101010101" pitchFamily="2" charset="-122"/>
              </a:rPr>
              <a:t> : </a:t>
            </a:r>
            <a:r>
              <a:rPr lang="en-US" altLang="zh-CN" b="1" dirty="0">
                <a:ea typeface="宋体" panose="02010600030101010101" pitchFamily="2" charset="-122"/>
                <a:hlinkClick r:id="rId4"/>
              </a:rPr>
              <a:t>Structural Classification</a:t>
            </a:r>
            <a:r>
              <a:rPr lang="en-US" altLang="zh-CN" b="1" dirty="0">
                <a:ea typeface="宋体" panose="02010600030101010101" pitchFamily="2" charset="-122"/>
              </a:rPr>
              <a:t> (</a:t>
            </a:r>
            <a:r>
              <a:rPr lang="en-US" altLang="zh-CN" b="1" u="sng" dirty="0">
                <a:ea typeface="宋体" panose="02010600030101010101" pitchFamily="2" charset="-122"/>
              </a:rPr>
              <a:t>c</a:t>
            </a:r>
            <a:r>
              <a:rPr lang="en-US" altLang="zh-CN" b="1" dirty="0">
                <a:ea typeface="宋体" panose="02010600030101010101" pitchFamily="2" charset="-122"/>
              </a:rPr>
              <a:t>lass/</a:t>
            </a:r>
            <a:r>
              <a:rPr lang="en-US" altLang="zh-CN" b="1" u="sng" dirty="0">
                <a:ea typeface="宋体" panose="02010600030101010101" pitchFamily="2" charset="-122"/>
              </a:rPr>
              <a:t>a</a:t>
            </a:r>
            <a:r>
              <a:rPr lang="en-US" altLang="zh-CN" b="1" dirty="0">
                <a:ea typeface="宋体" panose="02010600030101010101" pitchFamily="2" charset="-122"/>
              </a:rPr>
              <a:t>rchitecture/</a:t>
            </a:r>
            <a:r>
              <a:rPr lang="en-US" altLang="zh-CN" b="1" u="sng" dirty="0">
                <a:ea typeface="宋体" panose="02010600030101010101" pitchFamily="2" charset="-122"/>
              </a:rPr>
              <a:t>t</a:t>
            </a:r>
            <a:r>
              <a:rPr lang="en-US" altLang="zh-CN" b="1" dirty="0">
                <a:ea typeface="宋体" panose="02010600030101010101" pitchFamily="2" charset="-122"/>
              </a:rPr>
              <a:t>opology/</a:t>
            </a:r>
            <a:r>
              <a:rPr lang="en-US" altLang="zh-CN" b="1" u="sng" dirty="0">
                <a:ea typeface="宋体" panose="02010600030101010101" pitchFamily="2" charset="-122"/>
              </a:rPr>
              <a:t>h</a:t>
            </a:r>
            <a:r>
              <a:rPr lang="en-US" altLang="zh-CN" b="1" dirty="0">
                <a:ea typeface="宋体" panose="02010600030101010101" pitchFamily="2" charset="-122"/>
              </a:rPr>
              <a:t>omology) </a:t>
            </a:r>
            <a:endParaRPr lang="en-US" altLang="zh-CN" dirty="0">
              <a:ea typeface="宋体" panose="02010600030101010101" pitchFamily="2" charset="-122"/>
            </a:endParaRPr>
          </a:p>
          <a:p>
            <a:r>
              <a:rPr lang="en-US" altLang="zh-CN" dirty="0">
                <a:ea typeface="宋体" panose="02010600030101010101" pitchFamily="2" charset="-122"/>
              </a:rPr>
              <a:t> </a:t>
            </a:r>
            <a:r>
              <a:rPr lang="en-US" altLang="zh-CN" dirty="0">
                <a:ea typeface="宋体" panose="02010600030101010101" pitchFamily="2" charset="-122"/>
                <a:hlinkClick r:id="rId5"/>
              </a:rPr>
              <a:t>FSSP</a:t>
            </a:r>
            <a:r>
              <a:rPr lang="en-US" altLang="zh-CN" dirty="0">
                <a:ea typeface="宋体" panose="02010600030101010101" pitchFamily="2" charset="-122"/>
              </a:rPr>
              <a:t> : </a:t>
            </a:r>
            <a:r>
              <a:rPr lang="en-US" altLang="zh-CN" b="1" u="sng" dirty="0">
                <a:solidFill>
                  <a:schemeClr val="hlink"/>
                </a:solidFill>
                <a:ea typeface="宋体" panose="02010600030101010101" pitchFamily="2" charset="-122"/>
              </a:rPr>
              <a:t>Fold classification based on Structure-Structure alignment of Proteins</a:t>
            </a:r>
            <a:endParaRPr lang="en-US" altLang="zh-CN" b="1" u="sng" dirty="0">
              <a:solidFill>
                <a:schemeClr val="hlink"/>
              </a:solidFill>
              <a:ea typeface="宋体" panose="02010600030101010101" pitchFamily="2" charset="-122"/>
            </a:endParaRPr>
          </a:p>
          <a:p>
            <a:r>
              <a:rPr lang="en-US" altLang="zh-CN" dirty="0">
                <a:ea typeface="宋体" panose="02010600030101010101" pitchFamily="2" charset="-122"/>
                <a:hlinkClick r:id="rId6"/>
              </a:rPr>
              <a:t>MMDB</a:t>
            </a:r>
            <a:r>
              <a:rPr lang="en-US" altLang="zh-CN" dirty="0">
                <a:ea typeface="宋体" panose="02010600030101010101" pitchFamily="2" charset="-122"/>
              </a:rPr>
              <a:t>: </a:t>
            </a:r>
            <a:r>
              <a:rPr lang="en-US" altLang="zh-CN" b="1" u="sng" dirty="0">
                <a:solidFill>
                  <a:schemeClr val="hlink"/>
                </a:solidFill>
                <a:ea typeface="宋体" panose="02010600030101010101" pitchFamily="2" charset="-122"/>
              </a:rPr>
              <a:t>a Molecular Modeling Database in NCBI's macromolecular 3D Structure database</a:t>
            </a:r>
            <a:endParaRPr lang="en-US" altLang="zh-CN" dirty="0">
              <a:solidFill>
                <a:schemeClr val="hlink"/>
              </a:solidFill>
              <a:ea typeface="宋体" panose="02010600030101010101" pitchFamily="2" charset="-122"/>
            </a:endParaRPr>
          </a:p>
          <a:p>
            <a:r>
              <a:rPr lang="en-US" altLang="zh-CN" dirty="0">
                <a:ea typeface="宋体" panose="02010600030101010101" pitchFamily="2" charset="-122"/>
                <a:hlinkClick r:id="rId7"/>
              </a:rPr>
              <a:t>PDBsum</a:t>
            </a:r>
            <a:r>
              <a:rPr lang="en-US" altLang="zh-CN" dirty="0">
                <a:ea typeface="宋体" panose="02010600030101010101" pitchFamily="2" charset="-122"/>
              </a:rPr>
              <a:t>: </a:t>
            </a:r>
            <a:r>
              <a:rPr lang="en-US" altLang="zh-CN" b="1" dirty="0">
                <a:ea typeface="宋体" panose="02010600030101010101" pitchFamily="2" charset="-122"/>
                <a:hlinkClick r:id="rId8"/>
              </a:rPr>
              <a:t>Summary of PDB Structure</a:t>
            </a:r>
            <a:endParaRPr lang="en-US" altLang="zh-CN" dirty="0">
              <a:ea typeface="宋体" panose="02010600030101010101" pitchFamily="2" charset="-122"/>
            </a:endParaRPr>
          </a:p>
          <a:p>
            <a:endParaRPr lang="zh-CN" altLang="en-US" dirty="0">
              <a:ea typeface="宋体" panose="02010600030101010101" pitchFamily="2" charset="-122"/>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Rectangle 2"/>
          <p:cNvSpPr>
            <a:spLocks noGrp="1"/>
          </p:cNvSpPr>
          <p:nvPr>
            <p:ph type="title"/>
          </p:nvPr>
        </p:nvSpPr>
        <p:spPr/>
        <p:txBody>
          <a:bodyPr wrap="square" lIns="90487" tIns="44450" rIns="90487" bIns="44450" anchor="b" anchorCtr="0"/>
          <a:p>
            <a:r>
              <a:rPr lang="en-US" altLang="zh-CN" dirty="0">
                <a:ea typeface="宋体" panose="02010600030101010101" pitchFamily="2" charset="-122"/>
              </a:rPr>
              <a:t>2.8 Databases : metabolic</a:t>
            </a:r>
            <a:endParaRPr lang="fr-FR" altLang="zh-CN" dirty="0">
              <a:ea typeface="宋体" panose="02010600030101010101" pitchFamily="2" charset="-122"/>
            </a:endParaRPr>
          </a:p>
        </p:txBody>
      </p:sp>
      <p:sp>
        <p:nvSpPr>
          <p:cNvPr id="114690" name="Rectangle 3"/>
          <p:cNvSpPr>
            <a:spLocks noGrp="1"/>
          </p:cNvSpPr>
          <p:nvPr>
            <p:ph idx="1"/>
          </p:nvPr>
        </p:nvSpPr>
        <p:spPr/>
        <p:txBody>
          <a:bodyPr wrap="square" lIns="90487" tIns="44450" rIns="90487" bIns="44450" anchor="t" anchorCtr="0"/>
          <a:p>
            <a:pPr marL="300355" indent="-300355" defTabSz="802005">
              <a:lnSpc>
                <a:spcPct val="90000"/>
              </a:lnSpc>
            </a:pPr>
            <a:r>
              <a:rPr lang="en-US" altLang="zh-CN" sz="2400" dirty="0">
                <a:ea typeface="宋体" panose="02010600030101010101" pitchFamily="2" charset="-122"/>
              </a:rPr>
              <a:t>Contain informations that </a:t>
            </a:r>
            <a:r>
              <a:rPr lang="en-AU" altLang="zh-CN" sz="2400" dirty="0">
                <a:ea typeface="宋体" panose="02010600030101010101" pitchFamily="2" charset="-122"/>
              </a:rPr>
              <a:t>describe enzymes, biochemical reactions and metabolic pathways;</a:t>
            </a:r>
            <a:endParaRPr lang="en-AU" altLang="zh-CN" sz="2400" dirty="0">
              <a:ea typeface="宋体" panose="02010600030101010101" pitchFamily="2" charset="-122"/>
            </a:endParaRPr>
          </a:p>
          <a:p>
            <a:pPr marL="300355" indent="-300355" defTabSz="802005">
              <a:lnSpc>
                <a:spcPct val="90000"/>
              </a:lnSpc>
            </a:pPr>
            <a:endParaRPr lang="en-AU" altLang="zh-CN" sz="2400" dirty="0">
              <a:ea typeface="宋体" panose="02010600030101010101" pitchFamily="2" charset="-122"/>
            </a:endParaRPr>
          </a:p>
          <a:p>
            <a:pPr marL="300355" indent="-300355" defTabSz="802005">
              <a:lnSpc>
                <a:spcPct val="90000"/>
              </a:lnSpc>
            </a:pPr>
            <a:r>
              <a:rPr lang="en-AU" altLang="zh-CN" sz="2400" dirty="0">
                <a:solidFill>
                  <a:srgbClr val="000000"/>
                </a:solidFill>
                <a:ea typeface="宋体" panose="02010600030101010101" pitchFamily="2" charset="-122"/>
              </a:rPr>
              <a:t>ENZYME and B</a:t>
            </a:r>
            <a:r>
              <a:rPr lang="fr-FR" altLang="zh-CN" sz="2400" dirty="0">
                <a:solidFill>
                  <a:srgbClr val="000000"/>
                </a:solidFill>
                <a:ea typeface="宋体" panose="02010600030101010101" pitchFamily="2" charset="-122"/>
              </a:rPr>
              <a:t>RENDA</a:t>
            </a:r>
            <a:r>
              <a:rPr lang="en-AU" altLang="zh-CN" sz="2400" dirty="0">
                <a:solidFill>
                  <a:srgbClr val="000000"/>
                </a:solidFill>
                <a:ea typeface="宋体" panose="02010600030101010101" pitchFamily="2" charset="-122"/>
              </a:rPr>
              <a:t>: </a:t>
            </a:r>
            <a:r>
              <a:rPr lang="en-AU" altLang="zh-CN" sz="2400" dirty="0">
                <a:ea typeface="宋体" panose="02010600030101010101" pitchFamily="2" charset="-122"/>
              </a:rPr>
              <a:t>nomenclature databases</a:t>
            </a:r>
            <a:r>
              <a:rPr lang="en-AU" altLang="zh-CN" sz="2400" dirty="0">
                <a:solidFill>
                  <a:srgbClr val="000000"/>
                </a:solidFill>
                <a:ea typeface="宋体" panose="02010600030101010101" pitchFamily="2" charset="-122"/>
              </a:rPr>
              <a:t> that store informations on enzyme names and reactions;</a:t>
            </a:r>
            <a:endParaRPr lang="en-AU" altLang="zh-CN" sz="2400" dirty="0">
              <a:solidFill>
                <a:srgbClr val="000000"/>
              </a:solidFill>
              <a:ea typeface="宋体" panose="02010600030101010101" pitchFamily="2" charset="-122"/>
            </a:endParaRPr>
          </a:p>
          <a:p>
            <a:pPr marL="300355" indent="-300355" defTabSz="802005">
              <a:lnSpc>
                <a:spcPct val="90000"/>
              </a:lnSpc>
            </a:pPr>
            <a:endParaRPr lang="en-AU" altLang="zh-CN" sz="2400" dirty="0">
              <a:solidFill>
                <a:srgbClr val="000000"/>
              </a:solidFill>
              <a:ea typeface="宋体" panose="02010600030101010101" pitchFamily="2" charset="-122"/>
            </a:endParaRPr>
          </a:p>
          <a:p>
            <a:pPr marL="300355" indent="-300355" defTabSz="802005">
              <a:lnSpc>
                <a:spcPct val="90000"/>
              </a:lnSpc>
            </a:pPr>
            <a:r>
              <a:rPr lang="fr-FR" altLang="zh-CN" sz="2400" dirty="0">
                <a:solidFill>
                  <a:schemeClr val="accent2"/>
                </a:solidFill>
                <a:ea typeface="宋体" panose="02010600030101010101" pitchFamily="2" charset="-122"/>
              </a:rPr>
              <a:t>M</a:t>
            </a:r>
            <a:r>
              <a:rPr lang="en-AU" altLang="zh-CN" sz="2400" dirty="0">
                <a:solidFill>
                  <a:schemeClr val="accent2"/>
                </a:solidFill>
                <a:ea typeface="宋体" panose="02010600030101010101" pitchFamily="2" charset="-122"/>
              </a:rPr>
              <a:t>etabolic databases:</a:t>
            </a:r>
            <a:r>
              <a:rPr lang="en-AU" altLang="zh-CN" sz="2400" dirty="0">
                <a:solidFill>
                  <a:srgbClr val="000000"/>
                </a:solidFill>
                <a:ea typeface="宋体" panose="02010600030101010101" pitchFamily="2" charset="-122"/>
              </a:rPr>
              <a:t> EcoCyc (specialized on Escherichia coli), KEGG, EMP/WIT;</a:t>
            </a:r>
            <a:endParaRPr lang="en-AU" altLang="zh-CN" sz="2400" dirty="0">
              <a:solidFill>
                <a:srgbClr val="000000"/>
              </a:solidFill>
              <a:ea typeface="宋体" panose="02010600030101010101" pitchFamily="2" charset="-122"/>
            </a:endParaRPr>
          </a:p>
          <a:p>
            <a:pPr marL="300355" indent="-300355" defTabSz="802005">
              <a:lnSpc>
                <a:spcPct val="90000"/>
              </a:lnSpc>
              <a:buNone/>
            </a:pPr>
            <a:r>
              <a:rPr lang="en-AU" altLang="zh-CN" sz="2400" dirty="0">
                <a:solidFill>
                  <a:srgbClr val="000000"/>
                </a:solidFill>
                <a:ea typeface="宋体" panose="02010600030101010101" pitchFamily="2" charset="-122"/>
              </a:rPr>
              <a:t>	Usualy these databases are tightly coupled with query software that allows the user to visualise reaction schemes.</a:t>
            </a:r>
            <a:endParaRPr lang="fr-FR" altLang="zh-CN" sz="2400" dirty="0">
              <a:ea typeface="宋体" panose="02010600030101010101" pitchFamily="2" charset="-122"/>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Rectangle 2"/>
          <p:cNvSpPr>
            <a:spLocks noGrp="1"/>
          </p:cNvSpPr>
          <p:nvPr>
            <p:ph type="title"/>
          </p:nvPr>
        </p:nvSpPr>
        <p:spPr>
          <a:xfrm>
            <a:off x="762000" y="838200"/>
            <a:ext cx="7772400" cy="609600"/>
          </a:xfrm>
        </p:spPr>
        <p:txBody>
          <a:bodyPr wrap="square" lIns="90487" tIns="44450" rIns="90487" bIns="44450" anchor="b" anchorCtr="0"/>
          <a:p>
            <a:r>
              <a:rPr lang="en-US" altLang="zh-CN" sz="2400" dirty="0">
                <a:ea typeface="宋体" panose="02010600030101010101" pitchFamily="2" charset="-122"/>
              </a:rPr>
              <a:t>KEGG: Kyoto Encyclopedia of Genes and Genomes</a:t>
            </a:r>
            <a:br>
              <a:rPr lang="en-US" altLang="zh-CN" sz="2400" dirty="0">
                <a:ea typeface="宋体" panose="02010600030101010101" pitchFamily="2" charset="-122"/>
              </a:rPr>
            </a:br>
            <a:endParaRPr lang="zh-CN" altLang="en-US" sz="2400" dirty="0">
              <a:ea typeface="宋体" panose="02010600030101010101" pitchFamily="2" charset="-122"/>
            </a:endParaRPr>
          </a:p>
        </p:txBody>
      </p:sp>
      <p:graphicFrame>
        <p:nvGraphicFramePr>
          <p:cNvPr id="656387" name="Object 3"/>
          <p:cNvGraphicFramePr>
            <a:graphicFrameLocks noGrp="1" noChangeAspect="1"/>
          </p:cNvGraphicFramePr>
          <p:nvPr>
            <p:ph idx="1"/>
          </p:nvPr>
        </p:nvGraphicFramePr>
        <p:xfrm>
          <a:off x="533400" y="1828800"/>
          <a:ext cx="7924800" cy="3656013"/>
        </p:xfrm>
        <a:graphic>
          <a:graphicData uri="http://schemas.openxmlformats.org/presentationml/2006/ole">
            <mc:AlternateContent xmlns:mc="http://schemas.openxmlformats.org/markup-compatibility/2006">
              <mc:Choice xmlns:v="urn:schemas-microsoft-com:vml" Requires="v">
                <p:oleObj spid="_x0000_s3086" name="" r:id="rId1" imgW="7658100" imgH="3533775" progId="Paint.Picture">
                  <p:embed/>
                </p:oleObj>
              </mc:Choice>
              <mc:Fallback>
                <p:oleObj name="" r:id="rId1" imgW="7658100" imgH="3533775" progId="Paint.Picture">
                  <p:embed/>
                  <p:pic>
                    <p:nvPicPr>
                      <p:cNvPr id="0" name="图片 3085"/>
                      <p:cNvPicPr/>
                      <p:nvPr/>
                    </p:nvPicPr>
                    <p:blipFill>
                      <a:blip r:embed="rId2"/>
                      <a:stretch>
                        <a:fillRect/>
                      </a:stretch>
                    </p:blipFill>
                    <p:spPr>
                      <a:xfrm>
                        <a:off x="533400" y="1828800"/>
                        <a:ext cx="7924800" cy="3656013"/>
                      </a:xfrm>
                      <a:prstGeom prst="rect">
                        <a:avLst/>
                      </a:prstGeom>
                      <a:noFill/>
                      <a:ln w="38100">
                        <a:miter/>
                      </a:ln>
                    </p:spPr>
                  </p:pic>
                </p:oleObj>
              </mc:Fallback>
            </mc:AlternateContent>
          </a:graphicData>
        </a:graphic>
      </p:graphicFrame>
      <p:graphicFrame>
        <p:nvGraphicFramePr>
          <p:cNvPr id="656388" name="Object 4"/>
          <p:cNvGraphicFramePr>
            <a:graphicFrameLocks noChangeAspect="1"/>
          </p:cNvGraphicFramePr>
          <p:nvPr/>
        </p:nvGraphicFramePr>
        <p:xfrm>
          <a:off x="381000" y="1828800"/>
          <a:ext cx="8153400" cy="4127500"/>
        </p:xfrm>
        <a:graphic>
          <a:graphicData uri="http://schemas.openxmlformats.org/presentationml/2006/ole">
            <mc:AlternateContent xmlns:mc="http://schemas.openxmlformats.org/markup-compatibility/2006">
              <mc:Choice xmlns:v="urn:schemas-microsoft-com:vml" Requires="v">
                <p:oleObj spid="_x0000_s3087" name="" r:id="rId3" imgW="8524875" imgH="4314825" progId="Paint.Picture">
                  <p:embed/>
                </p:oleObj>
              </mc:Choice>
              <mc:Fallback>
                <p:oleObj name="" r:id="rId3" imgW="8524875" imgH="4314825" progId="Paint.Picture">
                  <p:embed/>
                  <p:pic>
                    <p:nvPicPr>
                      <p:cNvPr id="0" name="图片 3086"/>
                      <p:cNvPicPr/>
                      <p:nvPr/>
                    </p:nvPicPr>
                    <p:blipFill>
                      <a:blip r:embed="rId4"/>
                      <a:stretch>
                        <a:fillRect/>
                      </a:stretch>
                    </p:blipFill>
                    <p:spPr>
                      <a:xfrm>
                        <a:off x="381000" y="1828800"/>
                        <a:ext cx="8153400" cy="4127500"/>
                      </a:xfrm>
                      <a:prstGeom prst="rect">
                        <a:avLst/>
                      </a:prstGeom>
                      <a:noFill/>
                      <a:ln w="12700" cap="flat" cmpd="sng">
                        <a:solidFill>
                          <a:schemeClr val="hlink"/>
                        </a:solidFill>
                        <a:prstDash val="solid"/>
                        <a:miter/>
                        <a:headEnd type="none" w="med" len="med"/>
                        <a:tailEnd type="none" w="med" len="med"/>
                      </a:ln>
                    </p:spPr>
                  </p:pic>
                </p:oleObj>
              </mc:Fallback>
            </mc:AlternateContent>
          </a:graphicData>
        </a:graphic>
      </p:graphicFrame>
      <p:sp>
        <p:nvSpPr>
          <p:cNvPr id="115716" name="Text Box 5"/>
          <p:cNvSpPr txBox="1"/>
          <p:nvPr/>
        </p:nvSpPr>
        <p:spPr>
          <a:xfrm>
            <a:off x="1482725" y="6019800"/>
            <a:ext cx="4470400" cy="396875"/>
          </a:xfrm>
          <a:prstGeom prst="rect">
            <a:avLst/>
          </a:prstGeom>
          <a:noFill/>
          <a:ln w="12700">
            <a:noFill/>
          </a:ln>
        </p:spPr>
        <p:txBody>
          <a:bodyPr wrap="none" anchor="t" anchorCtr="0">
            <a:spAutoFit/>
          </a:bodyPr>
          <a:p>
            <a:pPr algn="ctr" defTabSz="762000" eaLnBrk="0" hangingPunct="0"/>
            <a:r>
              <a:rPr lang="en-US" altLang="zh-CN" sz="2000" dirty="0">
                <a:solidFill>
                  <a:srgbClr val="008000"/>
                </a:solidFill>
                <a:latin typeface="Comic Sans MS" panose="030F0702030302020204" pitchFamily="66" charset="0"/>
                <a:ea typeface="宋体" panose="02010600030101010101" pitchFamily="2" charset="-122"/>
              </a:rPr>
              <a:t>www.genome.ad.jp/kegg/kegg2.html </a:t>
            </a:r>
            <a:endParaRPr lang="en-US" altLang="zh-CN" sz="2000" dirty="0">
              <a:solidFill>
                <a:srgbClr val="008000"/>
              </a:solidFill>
              <a:latin typeface="Comic Sans MS" panose="030F0702030302020204" pitchFamily="66"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499"/>
                                          </p:stCondLst>
                                        </p:cTn>
                                        <p:tgtEl>
                                          <p:spTgt spid="656387"/>
                                        </p:tgtEl>
                                        <p:attrNameLst>
                                          <p:attrName>style.visibility</p:attrName>
                                        </p:attrNameLst>
                                      </p:cBhvr>
                                      <p:to>
                                        <p:strVal val="visible"/>
                                      </p:to>
                                    </p:set>
                                    <p:anim calcmode="lin" valueType="num">
                                      <p:cBhvr>
                                        <p:cTn id="7" dur="1" fill="hold"/>
                                        <p:tgtEl>
                                          <p:spTgt spid="656387"/>
                                        </p:tgtEl>
                                      </p:cBhvr>
                                    </p:anim>
                                  </p:childTnLst>
                                  <p:subTnLst>
                                    <p:set>
                                      <p:cBhvr override="childStyle">
                                        <p:cTn dur="1" fill="hold" display="0" masterRel="nextClick" afterEffect="1"/>
                                        <p:tgtEl>
                                          <p:spTgt spid="65638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56388"/>
                                        </p:tgtEl>
                                        <p:attrNameLst>
                                          <p:attrName>style.visibility</p:attrName>
                                        </p:attrNameLst>
                                      </p:cBhvr>
                                      <p:to>
                                        <p:strVal val="visible"/>
                                      </p:to>
                                    </p:set>
                                    <p:animEffect transition="in" filter="dissolve">
                                      <p:cBhvr>
                                        <p:cTn id="12" dur="500"/>
                                        <p:tgtEl>
                                          <p:spTgt spid="65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1" name="Rectangle 2"/>
          <p:cNvSpPr>
            <a:spLocks noGrp="1"/>
          </p:cNvSpPr>
          <p:nvPr>
            <p:ph type="title"/>
          </p:nvPr>
        </p:nvSpPr>
        <p:spPr/>
        <p:txBody>
          <a:bodyPr wrap="square" lIns="90487" tIns="44450" rIns="90487" bIns="44450" anchor="b" anchorCtr="0"/>
          <a:p>
            <a:r>
              <a:rPr lang="en-US" altLang="zh-CN" dirty="0">
                <a:ea typeface="宋体" panose="02010600030101010101" pitchFamily="2" charset="-122"/>
              </a:rPr>
              <a:t>2.9 Databases : bibliographic</a:t>
            </a:r>
            <a:endParaRPr lang="fr-FR" altLang="zh-CN" dirty="0">
              <a:ea typeface="宋体" panose="02010600030101010101" pitchFamily="2" charset="-122"/>
            </a:endParaRPr>
          </a:p>
        </p:txBody>
      </p:sp>
      <p:sp>
        <p:nvSpPr>
          <p:cNvPr id="117762" name="Rectangle 3"/>
          <p:cNvSpPr>
            <a:spLocks noGrp="1"/>
          </p:cNvSpPr>
          <p:nvPr>
            <p:ph idx="1"/>
          </p:nvPr>
        </p:nvSpPr>
        <p:spPr>
          <a:xfrm>
            <a:off x="609600" y="1752600"/>
            <a:ext cx="7772400" cy="4572000"/>
          </a:xfrm>
        </p:spPr>
        <p:txBody>
          <a:bodyPr wrap="square" lIns="90487" tIns="44450" rIns="90487" bIns="44450" anchor="t" anchorCtr="0"/>
          <a:p>
            <a:r>
              <a:rPr lang="en-US" altLang="zh-CN" dirty="0">
                <a:ea typeface="宋体" panose="02010600030101010101" pitchFamily="2" charset="-122"/>
              </a:rPr>
              <a:t>Bibliographic reference databases contain citations and abstract informations of published life science articles;</a:t>
            </a:r>
            <a:endParaRPr lang="en-US" altLang="zh-CN" dirty="0">
              <a:ea typeface="宋体" panose="02010600030101010101" pitchFamily="2" charset="-122"/>
            </a:endParaRPr>
          </a:p>
          <a:p>
            <a:r>
              <a:rPr lang="fr-FR" altLang="zh-CN" dirty="0">
                <a:ea typeface="宋体" panose="02010600030101010101" pitchFamily="2" charset="-122"/>
              </a:rPr>
              <a:t>Example: Medline </a:t>
            </a:r>
            <a:endParaRPr lang="en-US" altLang="zh-CN" dirty="0">
              <a:ea typeface="宋体" panose="02010600030101010101" pitchFamily="2" charset="-122"/>
            </a:endParaRPr>
          </a:p>
          <a:p>
            <a:r>
              <a:rPr lang="en-US" altLang="zh-CN" dirty="0">
                <a:ea typeface="宋体" panose="02010600030101010101" pitchFamily="2" charset="-122"/>
              </a:rPr>
              <a:t>Other more specialized databases also exist (example: Agricola). </a:t>
            </a:r>
            <a:endParaRPr lang="en-US" altLang="zh-CN" dirty="0">
              <a:ea typeface="宋体" panose="02010600030101010101" pitchFamily="2" charset="-122"/>
            </a:endParaRPr>
          </a:p>
          <a:p>
            <a:endParaRPr lang="zh-CN" altLang="fr-FR" dirty="0">
              <a:ea typeface="宋体" panose="02010600030101010101" pitchFamily="2"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5" name="Rectangle 2"/>
          <p:cNvSpPr>
            <a:spLocks noGrp="1"/>
          </p:cNvSpPr>
          <p:nvPr>
            <p:ph type="title"/>
          </p:nvPr>
        </p:nvSpPr>
        <p:spPr/>
        <p:txBody>
          <a:bodyPr wrap="square" lIns="90487" tIns="44450" rIns="90487" bIns="44450" anchor="b" anchorCtr="0"/>
          <a:p>
            <a:r>
              <a:rPr lang="fr-CH" altLang="zh-CN" dirty="0">
                <a:ea typeface="宋体" panose="02010600030101010101" pitchFamily="2" charset="-122"/>
              </a:rPr>
              <a:t>Medline</a:t>
            </a:r>
            <a:endParaRPr lang="fr-FR" altLang="zh-CN" dirty="0">
              <a:ea typeface="宋体" panose="02010600030101010101" pitchFamily="2" charset="-122"/>
            </a:endParaRPr>
          </a:p>
        </p:txBody>
      </p:sp>
      <p:sp>
        <p:nvSpPr>
          <p:cNvPr id="118786" name="Rectangle 3"/>
          <p:cNvSpPr>
            <a:spLocks noGrp="1"/>
          </p:cNvSpPr>
          <p:nvPr>
            <p:ph idx="1"/>
          </p:nvPr>
        </p:nvSpPr>
        <p:spPr/>
        <p:txBody>
          <a:bodyPr wrap="square" lIns="90487" tIns="44450" rIns="90487" bIns="44450" anchor="t" anchorCtr="0"/>
          <a:p>
            <a:pPr>
              <a:lnSpc>
                <a:spcPct val="90000"/>
              </a:lnSpc>
            </a:pPr>
            <a:r>
              <a:rPr lang="en-GB" altLang="zh-CN" sz="2400" dirty="0">
                <a:ea typeface="宋体" panose="02010600030101010101" pitchFamily="2" charset="-122"/>
              </a:rPr>
              <a:t>MEDLINE cover</a:t>
            </a:r>
            <a:r>
              <a:rPr lang="fr-CH" altLang="zh-CN" sz="2400" dirty="0">
                <a:ea typeface="宋体" panose="02010600030101010101" pitchFamily="2" charset="-122"/>
              </a:rPr>
              <a:t>s</a:t>
            </a:r>
            <a:r>
              <a:rPr lang="en-GB" altLang="zh-CN" sz="2400" dirty="0">
                <a:ea typeface="宋体" panose="02010600030101010101" pitchFamily="2" charset="-122"/>
              </a:rPr>
              <a:t> the fields of medicine, nursing, dentistry, veterinary medicine, the health care system, and the</a:t>
            </a:r>
            <a:r>
              <a:rPr lang="fr-CH" altLang="zh-CN" sz="2400" dirty="0">
                <a:ea typeface="宋体" panose="02010600030101010101" pitchFamily="2" charset="-122"/>
              </a:rPr>
              <a:t> </a:t>
            </a:r>
            <a:r>
              <a:rPr lang="en-GB" altLang="zh-CN" sz="2400" dirty="0">
                <a:ea typeface="宋体" panose="02010600030101010101" pitchFamily="2" charset="-122"/>
              </a:rPr>
              <a:t>preclinical sciences</a:t>
            </a:r>
            <a:endParaRPr lang="fr-CH" altLang="zh-CN" sz="2400" dirty="0">
              <a:ea typeface="宋体" panose="02010600030101010101" pitchFamily="2" charset="-122"/>
            </a:endParaRPr>
          </a:p>
          <a:p>
            <a:pPr>
              <a:lnSpc>
                <a:spcPct val="90000"/>
              </a:lnSpc>
            </a:pPr>
            <a:r>
              <a:rPr lang="en-GB" altLang="zh-CN" sz="2400" dirty="0">
                <a:ea typeface="宋体" panose="02010600030101010101" pitchFamily="2" charset="-122"/>
              </a:rPr>
              <a:t>more than 4,600 biomedical journals published in the United States</a:t>
            </a:r>
            <a:r>
              <a:rPr lang="fr-CH" altLang="zh-CN" sz="2400" dirty="0">
                <a:ea typeface="宋体" panose="02010600030101010101" pitchFamily="2" charset="-122"/>
              </a:rPr>
              <a:t> </a:t>
            </a:r>
            <a:r>
              <a:rPr lang="en-GB" altLang="zh-CN" sz="2400" dirty="0">
                <a:ea typeface="宋体" panose="02010600030101010101" pitchFamily="2" charset="-122"/>
              </a:rPr>
              <a:t>and 70 other countries</a:t>
            </a:r>
            <a:endParaRPr lang="fr-CH" altLang="zh-CN" sz="2400" dirty="0">
              <a:ea typeface="宋体" panose="02010600030101010101" pitchFamily="2" charset="-122"/>
            </a:endParaRPr>
          </a:p>
          <a:p>
            <a:pPr>
              <a:lnSpc>
                <a:spcPct val="90000"/>
              </a:lnSpc>
            </a:pPr>
            <a:r>
              <a:rPr lang="fr-CH" altLang="zh-CN" sz="2400" dirty="0">
                <a:ea typeface="宋体" panose="02010600030101010101" pitchFamily="2" charset="-122"/>
              </a:rPr>
              <a:t>C</a:t>
            </a:r>
            <a:r>
              <a:rPr lang="en-GB" altLang="zh-CN" sz="2400" dirty="0">
                <a:ea typeface="宋体" panose="02010600030101010101" pitchFamily="2" charset="-122"/>
              </a:rPr>
              <a:t>ontains over 11 million citations </a:t>
            </a:r>
            <a:r>
              <a:rPr lang="fr-CH" altLang="zh-CN" sz="2400" dirty="0">
                <a:ea typeface="宋体" panose="02010600030101010101" pitchFamily="2" charset="-122"/>
              </a:rPr>
              <a:t>since</a:t>
            </a:r>
            <a:r>
              <a:rPr lang="en-GB" altLang="zh-CN" sz="2400" dirty="0">
                <a:ea typeface="宋体" panose="02010600030101010101" pitchFamily="2" charset="-122"/>
              </a:rPr>
              <a:t> 1966 </a:t>
            </a:r>
            <a:r>
              <a:rPr lang="fr-CH" altLang="zh-CN" sz="2400" dirty="0">
                <a:ea typeface="宋体" panose="02010600030101010101" pitchFamily="2" charset="-122"/>
              </a:rPr>
              <a:t>until now</a:t>
            </a:r>
            <a:endParaRPr lang="fr-CH" altLang="zh-CN" sz="2400" dirty="0">
              <a:ea typeface="宋体" panose="02010600030101010101" pitchFamily="2" charset="-122"/>
            </a:endParaRPr>
          </a:p>
          <a:p>
            <a:pPr>
              <a:lnSpc>
                <a:spcPct val="90000"/>
              </a:lnSpc>
            </a:pPr>
            <a:r>
              <a:rPr lang="fr-CH" altLang="zh-CN" sz="2400" dirty="0">
                <a:ea typeface="宋体" panose="02010600030101010101" pitchFamily="2" charset="-122"/>
              </a:rPr>
              <a:t>Contains links to biological db and to some journals</a:t>
            </a:r>
            <a:endParaRPr lang="fr-CH" altLang="zh-CN" sz="2400" dirty="0">
              <a:ea typeface="宋体" panose="02010600030101010101" pitchFamily="2" charset="-122"/>
            </a:endParaRPr>
          </a:p>
          <a:p>
            <a:pPr>
              <a:lnSpc>
                <a:spcPct val="90000"/>
              </a:lnSpc>
            </a:pPr>
            <a:r>
              <a:rPr lang="fr-CH" altLang="zh-CN" sz="2400" dirty="0">
                <a:ea typeface="宋体" panose="02010600030101010101" pitchFamily="2" charset="-122"/>
              </a:rPr>
              <a:t>New records are added to PreMEDLINE daily! </a:t>
            </a:r>
            <a:endParaRPr lang="fr-CH" altLang="zh-CN" sz="2400" dirty="0">
              <a:ea typeface="宋体" panose="02010600030101010101" pitchFamily="2" charset="-122"/>
            </a:endParaRPr>
          </a:p>
          <a:p>
            <a:pPr lvl="1">
              <a:lnSpc>
                <a:spcPct val="90000"/>
              </a:lnSpc>
            </a:pPr>
            <a:r>
              <a:rPr lang="fr-CH" altLang="zh-CN" sz="2000" dirty="0">
                <a:ea typeface="宋体" panose="02010600030101010101" pitchFamily="2" charset="-122"/>
              </a:rPr>
              <a:t>Many papers not dealing with human are not in Medline !</a:t>
            </a:r>
            <a:endParaRPr lang="fr-CH" altLang="zh-CN" sz="2000" dirty="0">
              <a:ea typeface="宋体" panose="02010600030101010101" pitchFamily="2" charset="-122"/>
            </a:endParaRPr>
          </a:p>
          <a:p>
            <a:pPr lvl="1">
              <a:lnSpc>
                <a:spcPct val="90000"/>
              </a:lnSpc>
            </a:pPr>
            <a:r>
              <a:rPr lang="fr-CH" altLang="zh-CN" sz="2000" dirty="0">
                <a:ea typeface="宋体" panose="02010600030101010101" pitchFamily="2" charset="-122"/>
              </a:rPr>
              <a:t>Before 1970, keeps only the first 10 authors !</a:t>
            </a:r>
            <a:endParaRPr lang="fr-CH" altLang="zh-CN" sz="2000" dirty="0">
              <a:ea typeface="宋体" panose="02010600030101010101" pitchFamily="2" charset="-122"/>
            </a:endParaRPr>
          </a:p>
          <a:p>
            <a:pPr lvl="1">
              <a:lnSpc>
                <a:spcPct val="90000"/>
              </a:lnSpc>
            </a:pPr>
            <a:r>
              <a:rPr lang="fr-CH" altLang="zh-CN" sz="2000" dirty="0">
                <a:ea typeface="宋体" panose="02010600030101010101" pitchFamily="2" charset="-122"/>
              </a:rPr>
              <a:t>Not all journals have citations since 1966 !</a:t>
            </a:r>
            <a:endParaRPr lang="fr-FR" altLang="zh-CN" sz="2000" dirty="0">
              <a:ea typeface="宋体" panose="02010600030101010101" pitchFamily="2" charset="-122"/>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09" name="Rectangle 2"/>
          <p:cNvSpPr>
            <a:spLocks noGrp="1"/>
          </p:cNvSpPr>
          <p:nvPr>
            <p:ph type="title"/>
          </p:nvPr>
        </p:nvSpPr>
        <p:spPr/>
        <p:txBody>
          <a:bodyPr wrap="square" lIns="90487" tIns="44450" rIns="90487" bIns="44450" anchor="b" anchorCtr="0"/>
          <a:p>
            <a:r>
              <a:rPr lang="en-US" altLang="zh-CN" dirty="0">
                <a:ea typeface="宋体" panose="02010600030101010101" pitchFamily="2" charset="-122"/>
              </a:rPr>
              <a:t>Medline/Pubmed</a:t>
            </a:r>
            <a:endParaRPr lang="fr-FR" altLang="zh-CN" dirty="0">
              <a:ea typeface="宋体" panose="02010600030101010101" pitchFamily="2" charset="-122"/>
            </a:endParaRPr>
          </a:p>
        </p:txBody>
      </p:sp>
      <p:sp>
        <p:nvSpPr>
          <p:cNvPr id="119810" name="Rectangle 3"/>
          <p:cNvSpPr>
            <a:spLocks noGrp="1"/>
          </p:cNvSpPr>
          <p:nvPr>
            <p:ph idx="1"/>
          </p:nvPr>
        </p:nvSpPr>
        <p:spPr/>
        <p:txBody>
          <a:bodyPr wrap="square" lIns="90487" tIns="44450" rIns="90487" bIns="44450" anchor="t" anchorCtr="0"/>
          <a:p>
            <a:pPr>
              <a:lnSpc>
                <a:spcPct val="90000"/>
              </a:lnSpc>
            </a:pPr>
            <a:r>
              <a:rPr lang="fr-CH" altLang="zh-CN" sz="2400" dirty="0">
                <a:ea typeface="宋体" panose="02010600030101010101" pitchFamily="2" charset="-122"/>
              </a:rPr>
              <a:t>PubMed is </a:t>
            </a:r>
            <a:r>
              <a:rPr lang="en-GB" altLang="zh-CN" sz="2400" dirty="0">
                <a:ea typeface="宋体" panose="02010600030101010101" pitchFamily="2" charset="-122"/>
              </a:rPr>
              <a:t>developed by the National Center for Biotechnology Information (NCBI) </a:t>
            </a:r>
            <a:endParaRPr lang="fr-CH" altLang="zh-CN" sz="2400" dirty="0">
              <a:ea typeface="宋体" panose="02010600030101010101" pitchFamily="2" charset="-122"/>
            </a:endParaRPr>
          </a:p>
          <a:p>
            <a:pPr>
              <a:lnSpc>
                <a:spcPct val="90000"/>
              </a:lnSpc>
            </a:pPr>
            <a:endParaRPr lang="fr-CH" altLang="zh-CN" sz="2400" dirty="0">
              <a:ea typeface="宋体" panose="02010600030101010101" pitchFamily="2" charset="-122"/>
            </a:endParaRPr>
          </a:p>
          <a:p>
            <a:pPr>
              <a:lnSpc>
                <a:spcPct val="90000"/>
              </a:lnSpc>
            </a:pPr>
            <a:r>
              <a:rPr lang="fr-CH" altLang="zh-CN" sz="2400" dirty="0">
                <a:ea typeface="宋体" panose="02010600030101010101" pitchFamily="2" charset="-122"/>
              </a:rPr>
              <a:t>PubMed provides access to bibliographic information such as MEDLINE, PreMEDLINE, HealthSTAR, and to integrated molecular biology databases (composite db)</a:t>
            </a:r>
            <a:endParaRPr lang="fr-CH" altLang="zh-CN" sz="2400" dirty="0">
              <a:ea typeface="宋体" panose="02010600030101010101" pitchFamily="2" charset="-122"/>
            </a:endParaRPr>
          </a:p>
          <a:p>
            <a:pPr>
              <a:lnSpc>
                <a:spcPct val="90000"/>
              </a:lnSpc>
            </a:pPr>
            <a:endParaRPr lang="fr-CH" altLang="zh-CN" sz="2400" dirty="0">
              <a:ea typeface="宋体" panose="02010600030101010101" pitchFamily="2" charset="-122"/>
            </a:endParaRPr>
          </a:p>
          <a:p>
            <a:pPr lvl="1">
              <a:lnSpc>
                <a:spcPct val="90000"/>
              </a:lnSpc>
            </a:pPr>
            <a:r>
              <a:rPr lang="en-GB" altLang="zh-CN" sz="2000" dirty="0">
                <a:ea typeface="宋体" panose="02010600030101010101" pitchFamily="2" charset="-122"/>
              </a:rPr>
              <a:t>PMID: 10923642</a:t>
            </a:r>
            <a:r>
              <a:rPr lang="fr-CH" altLang="zh-CN" sz="2000" dirty="0">
                <a:ea typeface="宋体" panose="02010600030101010101" pitchFamily="2" charset="-122"/>
              </a:rPr>
              <a:t> (PubMed ID)</a:t>
            </a:r>
            <a:endParaRPr lang="en-GB" altLang="zh-CN" sz="2000" dirty="0">
              <a:ea typeface="宋体" panose="02010600030101010101" pitchFamily="2" charset="-122"/>
            </a:endParaRPr>
          </a:p>
          <a:p>
            <a:pPr lvl="1">
              <a:lnSpc>
                <a:spcPct val="90000"/>
              </a:lnSpc>
            </a:pPr>
            <a:r>
              <a:rPr lang="en-GB" altLang="zh-CN" sz="2000" dirty="0">
                <a:ea typeface="宋体" panose="02010600030101010101" pitchFamily="2" charset="-122"/>
              </a:rPr>
              <a:t>UI: 20378145</a:t>
            </a:r>
            <a:r>
              <a:rPr lang="fr-CH" altLang="zh-CN" sz="2000" dirty="0">
                <a:ea typeface="宋体" panose="02010600030101010101" pitchFamily="2" charset="-122"/>
              </a:rPr>
              <a:t> (Medline ID)</a:t>
            </a:r>
            <a:r>
              <a:rPr lang="en-GB" altLang="zh-CN" sz="2000" dirty="0">
                <a:ea typeface="宋体" panose="02010600030101010101" pitchFamily="2" charset="-122"/>
              </a:rPr>
              <a:t> </a:t>
            </a:r>
            <a:endParaRPr lang="fr-FR" altLang="zh-CN" sz="2000" dirty="0">
              <a:ea typeface="宋体" panose="02010600030101010101" pitchFamily="2" charset="-122"/>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Rectangle 2"/>
          <p:cNvSpPr>
            <a:spLocks noGrp="1"/>
          </p:cNvSpPr>
          <p:nvPr>
            <p:ph type="title"/>
          </p:nvPr>
        </p:nvSpPr>
        <p:spPr/>
        <p:txBody>
          <a:bodyPr wrap="square" lIns="90487" tIns="44450" rIns="90487" bIns="44450" anchor="b" anchorCtr="0"/>
          <a:p>
            <a:r>
              <a:rPr lang="en-US" altLang="zh-CN" dirty="0">
                <a:ea typeface="宋体" panose="02010600030101010101" pitchFamily="2" charset="-122"/>
              </a:rPr>
              <a:t>2.10 Databases : others</a:t>
            </a:r>
            <a:endParaRPr lang="fr-FR" altLang="zh-CN" dirty="0">
              <a:ea typeface="宋体" panose="02010600030101010101" pitchFamily="2" charset="-122"/>
            </a:endParaRPr>
          </a:p>
        </p:txBody>
      </p:sp>
      <p:sp>
        <p:nvSpPr>
          <p:cNvPr id="120834" name="Rectangle 3"/>
          <p:cNvSpPr>
            <a:spLocks noGrp="1"/>
          </p:cNvSpPr>
          <p:nvPr>
            <p:ph idx="1"/>
          </p:nvPr>
        </p:nvSpPr>
        <p:spPr/>
        <p:txBody>
          <a:bodyPr wrap="square" lIns="90487" tIns="44450" rIns="90487" bIns="44450" anchor="t" anchorCtr="0"/>
          <a:p>
            <a:pPr>
              <a:lnSpc>
                <a:spcPct val="90000"/>
              </a:lnSpc>
            </a:pPr>
            <a:r>
              <a:rPr lang="en-US" altLang="zh-CN" sz="2400" dirty="0">
                <a:ea typeface="宋体" panose="02010600030101010101" pitchFamily="2" charset="-122"/>
              </a:rPr>
              <a:t>There are many databases that cannot be classified in the categories listed previously;</a:t>
            </a:r>
            <a:endParaRPr lang="en-US" altLang="zh-CN" sz="2400" dirty="0">
              <a:ea typeface="宋体" panose="02010600030101010101" pitchFamily="2" charset="-122"/>
            </a:endParaRPr>
          </a:p>
          <a:p>
            <a:pPr>
              <a:lnSpc>
                <a:spcPct val="90000"/>
              </a:lnSpc>
            </a:pPr>
            <a:r>
              <a:rPr lang="en-US" altLang="zh-CN" sz="2400" dirty="0">
                <a:ea typeface="宋体" panose="02010600030101010101" pitchFamily="2" charset="-122"/>
              </a:rPr>
              <a:t>Examples: ReBase (restriction enzymes), TRANSFAC (transcription factors), CarbBank, GlycoSuiteDB (linked sugars), Protein</a:t>
            </a:r>
            <a:r>
              <a:rPr lang="fr-FR" altLang="zh-CN" sz="2400" dirty="0">
                <a:ea typeface="宋体" panose="02010600030101010101" pitchFamily="2" charset="-122"/>
              </a:rPr>
              <a:t>-</a:t>
            </a:r>
            <a:r>
              <a:rPr lang="en-US" altLang="zh-CN" sz="2400" dirty="0">
                <a:ea typeface="宋体" panose="02010600030101010101" pitchFamily="2" charset="-122"/>
              </a:rPr>
              <a:t>protein interactions db (DIP, ProNet, BIND, MINT), Protease db (MEROPS)</a:t>
            </a:r>
            <a:r>
              <a:rPr lang="fr-FR" altLang="zh-CN" sz="2400" dirty="0">
                <a:ea typeface="宋体" panose="02010600030101010101" pitchFamily="2" charset="-122"/>
              </a:rPr>
              <a:t>, </a:t>
            </a:r>
            <a:r>
              <a:rPr lang="en-US" altLang="zh-CN" sz="2400" dirty="0">
                <a:ea typeface="宋体" panose="02010600030101010101" pitchFamily="2" charset="-122"/>
              </a:rPr>
              <a:t>biotechnology patents db, etc.;</a:t>
            </a:r>
            <a:endParaRPr lang="en-US" altLang="zh-CN" sz="2400" dirty="0">
              <a:ea typeface="宋体" panose="02010600030101010101" pitchFamily="2" charset="-122"/>
            </a:endParaRPr>
          </a:p>
          <a:p>
            <a:pPr>
              <a:lnSpc>
                <a:spcPct val="90000"/>
              </a:lnSpc>
            </a:pPr>
            <a:r>
              <a:rPr lang="en-US" altLang="zh-CN" sz="2400" dirty="0">
                <a:ea typeface="宋体" panose="02010600030101010101" pitchFamily="2" charset="-122"/>
              </a:rPr>
              <a:t>As well as many other resources concerning any aspects of macromolecules and molecular biology.</a:t>
            </a:r>
            <a:endParaRPr lang="fr-FR" altLang="zh-CN" sz="2400" dirty="0">
              <a:ea typeface="宋体" panose="02010600030101010101" pitchFamily="2" charset="-122"/>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图3.8B"/>
          <p:cNvPicPr>
            <a:picLocks noChangeAspect="1"/>
          </p:cNvPicPr>
          <p:nvPr/>
        </p:nvPicPr>
        <p:blipFill>
          <a:blip r:embed="rId1"/>
          <a:stretch>
            <a:fillRect/>
          </a:stretch>
        </p:blipFill>
        <p:spPr>
          <a:xfrm>
            <a:off x="78740" y="0"/>
            <a:ext cx="8985885" cy="6858000"/>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descr="图3.9"/>
          <p:cNvPicPr>
            <a:picLocks noChangeAspect="1"/>
          </p:cNvPicPr>
          <p:nvPr/>
        </p:nvPicPr>
        <p:blipFill>
          <a:blip r:embed="rId1"/>
          <a:stretch>
            <a:fillRect/>
          </a:stretch>
        </p:blipFill>
        <p:spPr>
          <a:xfrm>
            <a:off x="0" y="116205"/>
            <a:ext cx="9144000" cy="6624320"/>
          </a:xfrm>
          <a:prstGeom prst="rect">
            <a:avLst/>
          </a:prstGeom>
        </p:spPr>
      </p:pic>
      <p:pic>
        <p:nvPicPr>
          <p:cNvPr id="11" name="图片 11" descr="陈润生照片2"/>
          <p:cNvPicPr>
            <a:picLocks noChangeAspect="1"/>
          </p:cNvPicPr>
          <p:nvPr>
            <p:ph idx="1"/>
          </p:nvPr>
        </p:nvPicPr>
        <p:blipFill>
          <a:blip r:embed="rId2"/>
          <a:stretch>
            <a:fillRect/>
          </a:stretch>
        </p:blipFill>
        <p:spPr>
          <a:xfrm>
            <a:off x="7524115" y="44450"/>
            <a:ext cx="1553845" cy="1801495"/>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399415" y="260985"/>
            <a:ext cx="8345170" cy="4669155"/>
          </a:xfrm>
          <a:prstGeom prst="rect">
            <a:avLst/>
          </a:prstGeom>
          <a:noFill/>
          <a:ln>
            <a:noFill/>
          </a:ln>
        </p:spPr>
      </p:pic>
      <p:pic>
        <p:nvPicPr>
          <p:cNvPr id="8" name="图片 3"/>
          <p:cNvPicPr>
            <a:picLocks noChangeAspect="1"/>
          </p:cNvPicPr>
          <p:nvPr/>
        </p:nvPicPr>
        <p:blipFill>
          <a:blip r:embed="rId2"/>
          <a:stretch>
            <a:fillRect/>
          </a:stretch>
        </p:blipFill>
        <p:spPr>
          <a:xfrm>
            <a:off x="3780155" y="3789045"/>
            <a:ext cx="5266690" cy="3032760"/>
          </a:xfrm>
          <a:prstGeom prst="rect">
            <a:avLst/>
          </a:prstGeom>
          <a:noFill/>
          <a:ln>
            <a:solidFill>
              <a:srgbClr val="FFC000"/>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标题 1"/>
          <p:cNvSpPr>
            <a:spLocks noGrp="1"/>
          </p:cNvSpPr>
          <p:nvPr>
            <p:ph type="title"/>
          </p:nvPr>
        </p:nvSpPr>
        <p:spPr/>
        <p:txBody>
          <a:bodyPr wrap="square" lIns="90487" tIns="44450" rIns="90487" bIns="44450" anchor="b" anchorCtr="0"/>
          <a:p>
            <a:r>
              <a:rPr lang="en-US" altLang="zh-CN" sz="3200" dirty="0">
                <a:ea typeface="宋体" panose="02010600030101010101" pitchFamily="2" charset="-122"/>
              </a:rPr>
              <a:t>Brief relationship between sequencing error rate and sequencing quality</a:t>
            </a:r>
            <a:endParaRPr lang="zh-CN" altLang="en-US" sz="3200" dirty="0">
              <a:ea typeface="宋体" panose="02010600030101010101" pitchFamily="2" charset="-122"/>
            </a:endParaRPr>
          </a:p>
        </p:txBody>
      </p:sp>
      <p:graphicFrame>
        <p:nvGraphicFramePr>
          <p:cNvPr id="4" name="内容占位符 3"/>
          <p:cNvGraphicFramePr>
            <a:graphicFrameLocks noGrp="1"/>
          </p:cNvGraphicFramePr>
          <p:nvPr>
            <p:ph idx="1"/>
          </p:nvPr>
        </p:nvGraphicFramePr>
        <p:xfrm>
          <a:off x="900113" y="1773238"/>
          <a:ext cx="7272338" cy="3386138"/>
        </p:xfrm>
        <a:graphic>
          <a:graphicData uri="http://schemas.openxmlformats.org/drawingml/2006/table">
            <a:tbl>
              <a:tblPr/>
              <a:tblGrid>
                <a:gridCol w="2808287"/>
                <a:gridCol w="3095625"/>
                <a:gridCol w="1368425"/>
              </a:tblGrid>
              <a:tr h="153828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2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rPr>
                        <a:t>Sequencing error rate</a:t>
                      </a:r>
                      <a:endParaRPr kumimoji="0" lang="en-US" altLang="zh-CN" sz="32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2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rPr>
                        <a:t>Sequencing quality value</a:t>
                      </a:r>
                      <a:endParaRPr kumimoji="0" lang="en-US" altLang="zh-CN" sz="32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2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rPr>
                        <a:t>Character</a:t>
                      </a:r>
                      <a:endParaRPr kumimoji="0" lang="en-US" altLang="zh-CN" sz="32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1595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2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rPr>
                        <a:t>5%</a:t>
                      </a:r>
                      <a:endParaRPr kumimoji="0" lang="en-US" altLang="zh-CN" sz="32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2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rPr>
                        <a:t>Q13</a:t>
                      </a:r>
                      <a:endParaRPr kumimoji="0" lang="en-US" altLang="zh-CN" sz="32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2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rPr>
                        <a:t>M</a:t>
                      </a:r>
                      <a:endParaRPr kumimoji="0" lang="en-US" altLang="zh-CN" sz="32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95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2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rPr>
                        <a:t>1%</a:t>
                      </a:r>
                      <a:endParaRPr kumimoji="0" lang="en-US" altLang="zh-CN" sz="32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2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rPr>
                        <a:t>Q20</a:t>
                      </a:r>
                      <a:endParaRPr kumimoji="0" lang="en-US" altLang="zh-CN" sz="32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2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rPr>
                        <a:t>T</a:t>
                      </a:r>
                      <a:endParaRPr kumimoji="0" lang="en-US" altLang="zh-CN" sz="32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95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2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rPr>
                        <a:t>0.1%</a:t>
                      </a:r>
                      <a:endParaRPr kumimoji="0" lang="en-US" altLang="zh-CN" sz="32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2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rPr>
                        <a:t>Q30</a:t>
                      </a:r>
                      <a:endParaRPr kumimoji="0" lang="en-US" altLang="zh-CN" sz="32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2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rPr>
                        <a:t>^</a:t>
                      </a:r>
                      <a:endParaRPr kumimoji="0" lang="en-US" altLang="zh-CN" sz="32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85800" y="605155"/>
            <a:ext cx="7772400" cy="609600"/>
          </a:xfrm>
        </p:spPr>
        <p:txBody>
          <a:bodyPr/>
          <a:p>
            <a:r>
              <a:rPr lang="en-US" altLang="zh-CN"/>
              <a:t>BUSCO </a:t>
            </a:r>
            <a:br>
              <a:rPr lang="en-US" altLang="zh-CN"/>
            </a:br>
            <a:r>
              <a:rPr lang="en-US" altLang="zh-CN" sz="1400"/>
              <a:t>(Benchmarking Universal Single-Copy Ortholog)</a:t>
            </a:r>
            <a:endParaRPr lang="en-US" altLang="zh-CN" sz="1400"/>
          </a:p>
        </p:txBody>
      </p:sp>
      <p:sp>
        <p:nvSpPr>
          <p:cNvPr id="3" name="内容占位符 2"/>
          <p:cNvSpPr>
            <a:spLocks noGrp="1"/>
          </p:cNvSpPr>
          <p:nvPr>
            <p:ph idx="1"/>
          </p:nvPr>
        </p:nvSpPr>
        <p:spPr/>
        <p:txBody>
          <a:bodyPr/>
          <a:p>
            <a:r>
              <a:rPr lang="en-US" altLang="zh-CN"/>
              <a:t>1440</a:t>
            </a:r>
            <a:r>
              <a:rPr lang="zh-CN" altLang="en-US"/>
              <a:t>个</a:t>
            </a:r>
            <a:r>
              <a:rPr lang="zh-CN" altLang="en-US"/>
              <a:t>基因</a:t>
            </a:r>
            <a:endParaRPr lang="zh-CN" altLang="en-US"/>
          </a:p>
        </p:txBody>
      </p:sp>
      <p:pic>
        <p:nvPicPr>
          <p:cNvPr id="4" name="图片 3" descr="图3.12"/>
          <p:cNvPicPr>
            <a:picLocks noChangeAspect="1"/>
          </p:cNvPicPr>
          <p:nvPr/>
        </p:nvPicPr>
        <p:blipFill>
          <a:blip r:embed="rId1"/>
          <a:stretch>
            <a:fillRect/>
          </a:stretch>
        </p:blipFill>
        <p:spPr>
          <a:xfrm>
            <a:off x="395605" y="2204085"/>
            <a:ext cx="8186420" cy="2054860"/>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iProClass</a:t>
            </a:r>
            <a:endParaRPr lang="en-US" altLang="zh-CN"/>
          </a:p>
        </p:txBody>
      </p:sp>
      <p:sp>
        <p:nvSpPr>
          <p:cNvPr id="3" name="内容占位符 2"/>
          <p:cNvSpPr>
            <a:spLocks noGrp="1"/>
          </p:cNvSpPr>
          <p:nvPr>
            <p:ph idx="1"/>
          </p:nvPr>
        </p:nvSpPr>
        <p:spPr/>
        <p:txBody>
          <a:bodyPr/>
          <a:p>
            <a:endParaRPr lang="zh-CN" altLang="en-US"/>
          </a:p>
        </p:txBody>
      </p:sp>
      <p:pic>
        <p:nvPicPr>
          <p:cNvPr id="4" name="图片 3" descr="图3.14"/>
          <p:cNvPicPr>
            <a:picLocks noChangeAspect="1"/>
          </p:cNvPicPr>
          <p:nvPr/>
        </p:nvPicPr>
        <p:blipFill>
          <a:blip r:embed="rId1"/>
          <a:stretch>
            <a:fillRect/>
          </a:stretch>
        </p:blipFill>
        <p:spPr>
          <a:xfrm>
            <a:off x="1201420" y="1381125"/>
            <a:ext cx="5883275" cy="4794885"/>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图3.19"/>
          <p:cNvPicPr>
            <a:picLocks noChangeAspect="1"/>
          </p:cNvPicPr>
          <p:nvPr/>
        </p:nvPicPr>
        <p:blipFill>
          <a:blip r:embed="rId1"/>
          <a:stretch>
            <a:fillRect/>
          </a:stretch>
        </p:blipFill>
        <p:spPr>
          <a:xfrm>
            <a:off x="495935" y="0"/>
            <a:ext cx="8008620" cy="6858000"/>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Rectangle 2"/>
          <p:cNvSpPr>
            <a:spLocks noGrp="1"/>
          </p:cNvSpPr>
          <p:nvPr>
            <p:ph type="title"/>
          </p:nvPr>
        </p:nvSpPr>
        <p:spPr/>
        <p:txBody>
          <a:bodyPr wrap="square" lIns="90487" tIns="44450" rIns="90487" bIns="44450" anchor="b" anchorCtr="0"/>
          <a:p>
            <a:r>
              <a:rPr lang="fr-CH" altLang="zh-CN" dirty="0">
                <a:ea typeface="宋体" panose="02010600030101010101" pitchFamily="2" charset="-122"/>
              </a:rPr>
              <a:t>Some important practical remarks</a:t>
            </a:r>
            <a:endParaRPr lang="fr-FR" altLang="zh-CN" dirty="0">
              <a:ea typeface="宋体" panose="02010600030101010101" pitchFamily="2" charset="-122"/>
            </a:endParaRPr>
          </a:p>
        </p:txBody>
      </p:sp>
      <p:sp>
        <p:nvSpPr>
          <p:cNvPr id="121858" name="Rectangle 3"/>
          <p:cNvSpPr>
            <a:spLocks noGrp="1"/>
          </p:cNvSpPr>
          <p:nvPr>
            <p:ph idx="1"/>
          </p:nvPr>
        </p:nvSpPr>
        <p:spPr/>
        <p:txBody>
          <a:bodyPr wrap="square" lIns="90487" tIns="44450" rIns="90487" bIns="44450" anchor="t" anchorCtr="0"/>
          <a:p>
            <a:pPr>
              <a:lnSpc>
                <a:spcPct val="90000"/>
              </a:lnSpc>
            </a:pPr>
            <a:r>
              <a:rPr lang="fr-CH" altLang="zh-CN" dirty="0">
                <a:ea typeface="宋体" panose="02010600030101010101" pitchFamily="2" charset="-122"/>
              </a:rPr>
              <a:t>Databases: many errors (automated annotation) !</a:t>
            </a:r>
            <a:endParaRPr lang="fr-CH" altLang="zh-CN" dirty="0">
              <a:ea typeface="宋体" panose="02010600030101010101" pitchFamily="2" charset="-122"/>
            </a:endParaRPr>
          </a:p>
          <a:p>
            <a:pPr>
              <a:lnSpc>
                <a:spcPct val="90000"/>
              </a:lnSpc>
            </a:pPr>
            <a:r>
              <a:rPr lang="fr-CH" altLang="zh-CN" dirty="0">
                <a:ea typeface="宋体" panose="02010600030101010101" pitchFamily="2" charset="-122"/>
              </a:rPr>
              <a:t>Not all db are available on all servers</a:t>
            </a:r>
            <a:endParaRPr lang="fr-CH" altLang="zh-CN" dirty="0">
              <a:ea typeface="宋体" panose="02010600030101010101" pitchFamily="2" charset="-122"/>
            </a:endParaRPr>
          </a:p>
          <a:p>
            <a:pPr>
              <a:lnSpc>
                <a:spcPct val="90000"/>
              </a:lnSpc>
            </a:pPr>
            <a:r>
              <a:rPr lang="fr-CH" altLang="zh-CN" dirty="0">
                <a:ea typeface="宋体" panose="02010600030101010101" pitchFamily="2" charset="-122"/>
              </a:rPr>
              <a:t>The update frequency is not the same for all servers; creation of db_new between releases (exemple: EMBLnew; TrEMBLnew….)</a:t>
            </a:r>
            <a:endParaRPr lang="fr-CH" altLang="zh-CN" dirty="0">
              <a:ea typeface="宋体" panose="02010600030101010101" pitchFamily="2" charset="-122"/>
            </a:endParaRPr>
          </a:p>
          <a:p>
            <a:pPr>
              <a:lnSpc>
                <a:spcPct val="90000"/>
              </a:lnSpc>
            </a:pPr>
            <a:r>
              <a:rPr lang="fr-CH" altLang="zh-CN" dirty="0">
                <a:ea typeface="宋体" panose="02010600030101010101" pitchFamily="2" charset="-122"/>
              </a:rPr>
              <a:t>Some servers add automatically useful cross-references to an entry (implicit links) in addition to already existing links (explicit links)</a:t>
            </a:r>
            <a:endParaRPr lang="fr-FR" altLang="zh-CN" dirty="0">
              <a:ea typeface="宋体" panose="02010600030101010101" pitchFamily="2" charset="-122"/>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Rectangle 2"/>
          <p:cNvSpPr>
            <a:spLocks noGrp="1"/>
          </p:cNvSpPr>
          <p:nvPr>
            <p:ph type="title"/>
          </p:nvPr>
        </p:nvSpPr>
        <p:spPr>
          <a:xfrm>
            <a:off x="685800" y="658813"/>
            <a:ext cx="7772400" cy="609600"/>
          </a:xfrm>
        </p:spPr>
        <p:txBody>
          <a:bodyPr wrap="square" lIns="90487" tIns="44450" rIns="90487" bIns="44450" anchor="b" anchorCtr="0"/>
          <a:p>
            <a:r>
              <a:rPr lang="en-US" altLang="zh-CN" dirty="0">
                <a:solidFill>
                  <a:srgbClr val="FF0000"/>
                </a:solidFill>
                <a:ea typeface="宋体" panose="02010600030101010101" pitchFamily="2" charset="-122"/>
              </a:rPr>
              <a:t>»»» Use sequences</a:t>
            </a:r>
            <a:br>
              <a:rPr lang="en-US" altLang="zh-CN" dirty="0">
                <a:solidFill>
                  <a:srgbClr val="FF0000"/>
                </a:solidFill>
                <a:ea typeface="宋体" panose="02010600030101010101" pitchFamily="2" charset="-122"/>
              </a:rPr>
            </a:br>
            <a:r>
              <a:rPr lang="fr-CH" altLang="zh-CN" sz="2000" dirty="0">
                <a:solidFill>
                  <a:srgbClr val="FF0000"/>
                </a:solidFill>
                <a:ea typeface="宋体" panose="02010600030101010101" pitchFamily="2" charset="-122"/>
              </a:rPr>
              <a:t>Databases can be accessed easily using retrieval tools</a:t>
            </a:r>
            <a:endParaRPr lang="fr-FR" altLang="zh-CN" sz="2000" dirty="0">
              <a:solidFill>
                <a:srgbClr val="FF0000"/>
              </a:solidFill>
              <a:ea typeface="宋体" panose="02010600030101010101" pitchFamily="2" charset="-122"/>
            </a:endParaRPr>
          </a:p>
        </p:txBody>
      </p:sp>
      <p:sp>
        <p:nvSpPr>
          <p:cNvPr id="122882" name="Rectangle 3"/>
          <p:cNvSpPr>
            <a:spLocks noGrp="1"/>
          </p:cNvSpPr>
          <p:nvPr>
            <p:ph idx="1"/>
          </p:nvPr>
        </p:nvSpPr>
        <p:spPr/>
        <p:txBody>
          <a:bodyPr wrap="square" lIns="90487" tIns="44450" rIns="90487" bIns="44450" anchor="t" anchorCtr="0"/>
          <a:p>
            <a:pPr>
              <a:lnSpc>
                <a:spcPct val="90000"/>
              </a:lnSpc>
            </a:pPr>
            <a:r>
              <a:rPr lang="fr-CH" altLang="zh-CN" sz="2000" b="1" dirty="0">
                <a:solidFill>
                  <a:srgbClr val="00CC99"/>
                </a:solidFill>
                <a:ea typeface="宋体" panose="02010600030101010101" pitchFamily="2" charset="-122"/>
              </a:rPr>
              <a:t>Sequence Retrieval System</a:t>
            </a:r>
            <a:r>
              <a:rPr lang="fr-CH" altLang="zh-CN" sz="2000" dirty="0">
                <a:ea typeface="宋体" panose="02010600030101010101" pitchFamily="2" charset="-122"/>
              </a:rPr>
              <a:t> (SRS, Europe) allows any flat-file db to be indexed to any other; allows to formulate queries across a wide range of different db types via a single interface, without any worry about data structure, query languages…</a:t>
            </a:r>
            <a:endParaRPr lang="fr-CH" altLang="zh-CN" sz="2000" dirty="0">
              <a:ea typeface="宋体" panose="02010600030101010101" pitchFamily="2" charset="-122"/>
            </a:endParaRPr>
          </a:p>
          <a:p>
            <a:pPr>
              <a:lnSpc>
                <a:spcPct val="90000"/>
              </a:lnSpc>
            </a:pPr>
            <a:r>
              <a:rPr lang="fr-CH" altLang="zh-CN" sz="2000" b="1" dirty="0">
                <a:solidFill>
                  <a:srgbClr val="00CC99"/>
                </a:solidFill>
                <a:ea typeface="宋体" panose="02010600030101010101" pitchFamily="2" charset="-122"/>
              </a:rPr>
              <a:t>Entrez </a:t>
            </a:r>
            <a:r>
              <a:rPr lang="fr-CH" altLang="zh-CN" sz="2000" dirty="0">
                <a:ea typeface="宋体" panose="02010600030101010101" pitchFamily="2" charset="-122"/>
              </a:rPr>
              <a:t>(USA): less flexible than SRS but exploits the concept of « neighbouring », which allows related articles in different db to be linked together, whether or not they are cross-referenced directly</a:t>
            </a:r>
            <a:endParaRPr lang="fr-CH" altLang="zh-CN" sz="2000" dirty="0">
              <a:ea typeface="宋体" panose="02010600030101010101" pitchFamily="2" charset="-122"/>
            </a:endParaRPr>
          </a:p>
          <a:p>
            <a:pPr>
              <a:lnSpc>
                <a:spcPct val="90000"/>
              </a:lnSpc>
            </a:pPr>
            <a:r>
              <a:rPr lang="fr-CH" altLang="zh-CN" sz="2000" b="1" dirty="0">
                <a:solidFill>
                  <a:srgbClr val="00CC99"/>
                </a:solidFill>
                <a:ea typeface="宋体" panose="02010600030101010101" pitchFamily="2" charset="-122"/>
              </a:rPr>
              <a:t>ATLAS</a:t>
            </a:r>
            <a:r>
              <a:rPr lang="fr-CH" altLang="zh-CN" sz="2000" dirty="0">
                <a:ea typeface="宋体" panose="02010600030101010101" pitchFamily="2" charset="-122"/>
              </a:rPr>
              <a:t>: specific for macromolecular sequences db (i.e. NRL-3D)</a:t>
            </a:r>
            <a:endParaRPr lang="fr-CH" altLang="zh-CN" sz="2000" dirty="0">
              <a:ea typeface="宋体" panose="02010600030101010101" pitchFamily="2" charset="-122"/>
            </a:endParaRPr>
          </a:p>
          <a:p>
            <a:pPr>
              <a:lnSpc>
                <a:spcPct val="90000"/>
              </a:lnSpc>
            </a:pPr>
            <a:r>
              <a:rPr lang="fr-CH" altLang="zh-CN" sz="2000" dirty="0">
                <a:ea typeface="宋体" panose="02010600030101010101" pitchFamily="2" charset="-122"/>
              </a:rPr>
              <a:t>….</a:t>
            </a:r>
            <a:endParaRPr lang="fr-FR" altLang="zh-CN" sz="2000" dirty="0">
              <a:ea typeface="宋体" panose="02010600030101010101" pitchFamily="2" charset="-122"/>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5" name="Rectangle 2"/>
          <p:cNvSpPr>
            <a:spLocks noGrp="1"/>
          </p:cNvSpPr>
          <p:nvPr>
            <p:ph type="title"/>
          </p:nvPr>
        </p:nvSpPr>
        <p:spPr/>
        <p:txBody>
          <a:bodyPr wrap="square" lIns="90487" tIns="44450" rIns="90487" bIns="44450" anchor="b" anchorCtr="0"/>
          <a:p>
            <a:r>
              <a:rPr lang="en-US" altLang="zh-CN" dirty="0">
                <a:ea typeface="宋体" panose="02010600030101010101" pitchFamily="2" charset="-122"/>
              </a:rPr>
              <a:t>Information Retrieval System</a:t>
            </a:r>
            <a:endParaRPr lang="en-US" altLang="zh-CN" dirty="0">
              <a:ea typeface="宋体" panose="02010600030101010101" pitchFamily="2" charset="-122"/>
            </a:endParaRPr>
          </a:p>
        </p:txBody>
      </p:sp>
      <p:sp>
        <p:nvSpPr>
          <p:cNvPr id="123906" name="Rectangle 3"/>
          <p:cNvSpPr>
            <a:spLocks noGrp="1"/>
          </p:cNvSpPr>
          <p:nvPr>
            <p:ph idx="1"/>
          </p:nvPr>
        </p:nvSpPr>
        <p:spPr/>
        <p:txBody>
          <a:bodyPr wrap="square" lIns="90487" tIns="44450" rIns="90487" bIns="44450" anchor="t" anchorCtr="0"/>
          <a:p>
            <a:pPr>
              <a:buNone/>
            </a:pPr>
            <a:r>
              <a:rPr lang="en-US" altLang="zh-CN" b="1" dirty="0">
                <a:solidFill>
                  <a:srgbClr val="FFFF00"/>
                </a:solidFill>
                <a:latin typeface="Arial" panose="020B0604020202020204" pitchFamily="34" charset="0"/>
                <a:ea typeface="仿宋_GB2312" pitchFamily="49" charset="-122"/>
                <a:hlinkClick r:id="rId1"/>
              </a:rPr>
              <a:t>Entrez</a:t>
            </a:r>
            <a:r>
              <a:rPr lang="en-US" altLang="zh-CN" dirty="0">
                <a:ea typeface="仿宋_GB2312" pitchFamily="49" charset="-122"/>
              </a:rPr>
              <a:t> (GenBank, NCBI)</a:t>
            </a:r>
            <a:endParaRPr lang="en-US" altLang="zh-CN" dirty="0">
              <a:ea typeface="仿宋_GB2312" pitchFamily="49" charset="-122"/>
            </a:endParaRPr>
          </a:p>
          <a:p>
            <a:pPr>
              <a:buNone/>
            </a:pPr>
            <a:r>
              <a:rPr lang="en-US" altLang="zh-CN" b="1" dirty="0">
                <a:solidFill>
                  <a:srgbClr val="FFFF00"/>
                </a:solidFill>
                <a:latin typeface="Arial" panose="020B0604020202020204" pitchFamily="34" charset="0"/>
                <a:ea typeface="仿宋_GB2312" pitchFamily="49" charset="-122"/>
                <a:hlinkClick r:id="rId2"/>
              </a:rPr>
              <a:t>SRS</a:t>
            </a:r>
            <a:r>
              <a:rPr lang="en-US" altLang="zh-CN" dirty="0">
                <a:ea typeface="仿宋_GB2312" pitchFamily="49" charset="-122"/>
              </a:rPr>
              <a:t> (Sequence retrieval System)(EMBL</a:t>
            </a:r>
            <a:r>
              <a:rPr lang="zh-CN" altLang="en-US" dirty="0">
                <a:ea typeface="仿宋_GB2312" pitchFamily="49" charset="-122"/>
              </a:rPr>
              <a:t>)</a:t>
            </a:r>
            <a:r>
              <a:rPr lang="zh-CN" altLang="en-US" dirty="0">
                <a:ea typeface="宋体" panose="02010600030101010101" pitchFamily="2" charset="-122"/>
              </a:rPr>
              <a:t> </a:t>
            </a:r>
            <a:endParaRPr lang="zh-CN" altLang="en-US" dirty="0">
              <a:ea typeface="宋体" panose="02010600030101010101" pitchFamily="2" charset="-122"/>
            </a:endParaRPr>
          </a:p>
        </p:txBody>
      </p:sp>
      <p:sp>
        <p:nvSpPr>
          <p:cNvPr id="123907" name="Rectangle 4"/>
          <p:cNvSpPr/>
          <p:nvPr/>
        </p:nvSpPr>
        <p:spPr>
          <a:xfrm>
            <a:off x="1933575" y="1257300"/>
            <a:ext cx="9144000" cy="0"/>
          </a:xfrm>
          <a:prstGeom prst="rect">
            <a:avLst/>
          </a:prstGeom>
          <a:noFill/>
          <a:ln w="9525">
            <a:noFill/>
          </a:ln>
        </p:spPr>
        <p:txBody>
          <a:bodyPr anchor="t" anchorCtr="0">
            <a:spAutoFit/>
          </a:bodyPr>
          <a:p>
            <a:pPr algn="ctr" eaLnBrk="0" hangingPunct="0"/>
            <a:endParaRPr lang="zh-CN" altLang="en-US" dirty="0">
              <a:latin typeface="Comic Sans MS" panose="030F0702030302020204" pitchFamily="66" charset="0"/>
              <a:ea typeface="宋体" panose="02010600030101010101" pitchFamily="2" charset="-122"/>
            </a:endParaRPr>
          </a:p>
        </p:txBody>
      </p:sp>
      <p:graphicFrame>
        <p:nvGraphicFramePr>
          <p:cNvPr id="123908" name="Object 6"/>
          <p:cNvGraphicFramePr>
            <a:graphicFrameLocks noChangeAspect="1"/>
          </p:cNvGraphicFramePr>
          <p:nvPr/>
        </p:nvGraphicFramePr>
        <p:xfrm>
          <a:off x="152400" y="3048000"/>
          <a:ext cx="4267200" cy="2770188"/>
        </p:xfrm>
        <a:graphic>
          <a:graphicData uri="http://schemas.openxmlformats.org/presentationml/2006/ole">
            <mc:AlternateContent xmlns:mc="http://schemas.openxmlformats.org/markup-compatibility/2006">
              <mc:Choice xmlns:v="urn:schemas-microsoft-com:vml" Requires="v">
                <p:oleObj spid="_x0000_s3088" name="" r:id="rId3" imgW="7458075" imgH="4838700" progId="Paint.Picture">
                  <p:embed/>
                </p:oleObj>
              </mc:Choice>
              <mc:Fallback>
                <p:oleObj name="" r:id="rId3" imgW="7458075" imgH="4838700" progId="Paint.Picture">
                  <p:embed/>
                  <p:pic>
                    <p:nvPicPr>
                      <p:cNvPr id="0" name="图片 3087"/>
                      <p:cNvPicPr/>
                      <p:nvPr/>
                    </p:nvPicPr>
                    <p:blipFill>
                      <a:blip r:embed="rId4"/>
                      <a:stretch>
                        <a:fillRect/>
                      </a:stretch>
                    </p:blipFill>
                    <p:spPr>
                      <a:xfrm>
                        <a:off x="152400" y="3048000"/>
                        <a:ext cx="4267200" cy="2770188"/>
                      </a:xfrm>
                      <a:prstGeom prst="rect">
                        <a:avLst/>
                      </a:prstGeom>
                      <a:noFill/>
                      <a:ln w="9525" cap="flat" cmpd="sng">
                        <a:solidFill>
                          <a:srgbClr val="3366FF"/>
                        </a:solidFill>
                        <a:prstDash val="solid"/>
                        <a:miter/>
                        <a:headEnd type="none" w="med" len="med"/>
                        <a:tailEnd type="none" w="med" len="med"/>
                      </a:ln>
                    </p:spPr>
                  </p:pic>
                </p:oleObj>
              </mc:Fallback>
            </mc:AlternateContent>
          </a:graphicData>
        </a:graphic>
      </p:graphicFrame>
      <p:pic>
        <p:nvPicPr>
          <p:cNvPr id="123909" name="Picture 7"/>
          <p:cNvPicPr>
            <a:picLocks noChangeAspect="1"/>
          </p:cNvPicPr>
          <p:nvPr/>
        </p:nvPicPr>
        <p:blipFill>
          <a:blip r:embed="rId5"/>
          <a:stretch>
            <a:fillRect/>
          </a:stretch>
        </p:blipFill>
        <p:spPr>
          <a:xfrm>
            <a:off x="4572000" y="2819400"/>
            <a:ext cx="4419600" cy="3497263"/>
          </a:xfrm>
          <a:prstGeom prst="rect">
            <a:avLst/>
          </a:prstGeom>
          <a:noFill/>
          <a:ln w="9525" cap="flat" cmpd="sng">
            <a:solidFill>
              <a:srgbClr val="000CFC"/>
            </a:solidFill>
            <a:prstDash val="solid"/>
            <a:miter/>
            <a:headEnd type="none" w="med" len="med"/>
            <a:tailEnd type="none" w="med" len="me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2"/>
          <p:cNvSpPr>
            <a:spLocks noGrp="1"/>
          </p:cNvSpPr>
          <p:nvPr>
            <p:ph type="title"/>
          </p:nvPr>
        </p:nvSpPr>
        <p:spPr>
          <a:xfrm>
            <a:off x="685800" y="658813"/>
            <a:ext cx="7772400" cy="609600"/>
          </a:xfrm>
        </p:spPr>
        <p:txBody>
          <a:bodyPr wrap="square" lIns="90487" tIns="44450" rIns="90487" bIns="44450" anchor="b" anchorCtr="0"/>
          <a:p>
            <a:r>
              <a:rPr lang="en-US" altLang="zh-CN" sz="3200" dirty="0">
                <a:ea typeface="宋体" panose="02010600030101010101" pitchFamily="2" charset="-122"/>
              </a:rPr>
              <a:t>Submitting sequences to the databases is easy</a:t>
            </a:r>
            <a:endParaRPr lang="en-US" altLang="zh-CN" sz="3200" dirty="0">
              <a:ea typeface="宋体" panose="02010600030101010101" pitchFamily="2" charset="-122"/>
            </a:endParaRPr>
          </a:p>
        </p:txBody>
      </p:sp>
      <p:sp>
        <p:nvSpPr>
          <p:cNvPr id="15362" name="Rectangle 3"/>
          <p:cNvSpPr>
            <a:spLocks noGrp="1"/>
          </p:cNvSpPr>
          <p:nvPr>
            <p:ph idx="1"/>
          </p:nvPr>
        </p:nvSpPr>
        <p:spPr/>
        <p:txBody>
          <a:bodyPr wrap="square" lIns="90487" tIns="44450" rIns="90487" bIns="44450" anchor="t" anchorCtr="0"/>
          <a:p>
            <a:r>
              <a:rPr lang="en-US" altLang="zh-CN" dirty="0">
                <a:ea typeface="宋体" panose="02010600030101010101" pitchFamily="2" charset="-122"/>
              </a:rPr>
              <a:t>The International Nucleotide Sequence Database Collaboration</a:t>
            </a:r>
            <a:endParaRPr lang="en-US" altLang="zh-CN" dirty="0">
              <a:ea typeface="宋体" panose="02010600030101010101" pitchFamily="2" charset="-122"/>
            </a:endParaRPr>
          </a:p>
          <a:p>
            <a:pPr lvl="1"/>
            <a:r>
              <a:rPr lang="en-US" altLang="zh-CN" dirty="0">
                <a:ea typeface="宋体" panose="02010600030101010101" pitchFamily="2" charset="-122"/>
              </a:rPr>
              <a:t>GenBank</a:t>
            </a:r>
            <a:endParaRPr lang="en-US" altLang="zh-CN" dirty="0">
              <a:ea typeface="宋体" panose="02010600030101010101" pitchFamily="2" charset="-122"/>
            </a:endParaRPr>
          </a:p>
          <a:p>
            <a:pPr lvl="1"/>
            <a:r>
              <a:rPr lang="en-US" altLang="zh-CN" dirty="0">
                <a:ea typeface="宋体" panose="02010600030101010101" pitchFamily="2" charset="-122"/>
              </a:rPr>
              <a:t>EMBL</a:t>
            </a:r>
            <a:endParaRPr lang="en-US" altLang="zh-CN" dirty="0">
              <a:ea typeface="宋体" panose="02010600030101010101" pitchFamily="2" charset="-122"/>
            </a:endParaRPr>
          </a:p>
          <a:p>
            <a:pPr lvl="1"/>
            <a:r>
              <a:rPr lang="en-US" altLang="zh-CN" dirty="0">
                <a:ea typeface="宋体" panose="02010600030101010101" pitchFamily="2" charset="-122"/>
              </a:rPr>
              <a:t>DDBJ</a:t>
            </a:r>
            <a:endParaRPr lang="en-US" altLang="zh-CN" dirty="0">
              <a:ea typeface="宋体" panose="02010600030101010101" pitchFamily="2" charset="-122"/>
            </a:endParaRPr>
          </a:p>
          <a:p>
            <a:r>
              <a:rPr lang="en-US" altLang="zh-CN" dirty="0">
                <a:ea typeface="宋体" panose="02010600030101010101" pitchFamily="2" charset="-122"/>
              </a:rPr>
              <a:t>A database accession number is required to publish the sequence</a:t>
            </a:r>
            <a:endParaRPr lang="en-US" altLang="zh-CN" dirty="0">
              <a:ea typeface="宋体" panose="02010600030101010101" pitchFamily="2" charset="-122"/>
            </a:endParaRPr>
          </a:p>
          <a:p>
            <a:r>
              <a:rPr lang="en-US" altLang="zh-CN" dirty="0">
                <a:ea typeface="宋体" panose="02010600030101010101" pitchFamily="2" charset="-122"/>
              </a:rPr>
              <a:t>BankIt: an easy-to-use program with graphic interface for sequence submissions</a:t>
            </a:r>
            <a:endParaRPr lang="en-US" altLang="zh-CN" dirty="0">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2"/>
          <p:cNvSpPr>
            <a:spLocks noGrp="1"/>
          </p:cNvSpPr>
          <p:nvPr>
            <p:ph type="title"/>
          </p:nvPr>
        </p:nvSpPr>
        <p:spPr/>
        <p:txBody>
          <a:bodyPr wrap="square" lIns="90487" tIns="44450" rIns="90487" bIns="44450" anchor="b" anchorCtr="0"/>
          <a:p>
            <a:r>
              <a:rPr lang="en-US" altLang="zh-CN" sz="4400" dirty="0">
                <a:solidFill>
                  <a:srgbClr val="FF0000"/>
                </a:solidFill>
                <a:ea typeface="宋体" panose="02010600030101010101" pitchFamily="2" charset="-122"/>
              </a:rPr>
              <a:t>»» Store sequences…</a:t>
            </a:r>
            <a:endParaRPr lang="en-US" altLang="zh-CN" sz="4400" dirty="0">
              <a:solidFill>
                <a:srgbClr val="FF0000"/>
              </a:solidFill>
              <a:ea typeface="宋体" panose="02010600030101010101" pitchFamily="2" charset="-122"/>
            </a:endParaRPr>
          </a:p>
        </p:txBody>
      </p:sp>
      <p:sp>
        <p:nvSpPr>
          <p:cNvPr id="16386" name="Rectangle 3"/>
          <p:cNvSpPr>
            <a:spLocks noGrp="1"/>
          </p:cNvSpPr>
          <p:nvPr>
            <p:ph idx="1"/>
          </p:nvPr>
        </p:nvSpPr>
        <p:spPr/>
        <p:txBody>
          <a:bodyPr wrap="square" lIns="90487" tIns="44450" rIns="90487" bIns="44450" anchor="t" anchorCtr="0"/>
          <a:p>
            <a:pPr>
              <a:lnSpc>
                <a:spcPct val="90000"/>
              </a:lnSpc>
            </a:pPr>
            <a:r>
              <a:rPr lang="en-US" altLang="zh-CN" sz="2400" dirty="0">
                <a:ea typeface="宋体" panose="02010600030101010101" pitchFamily="2" charset="-122"/>
              </a:rPr>
              <a:t>2.1 Database : nucleotide sequences </a:t>
            </a:r>
            <a:endParaRPr lang="en-US" altLang="zh-CN" sz="2400" dirty="0">
              <a:ea typeface="宋体" panose="02010600030101010101" pitchFamily="2" charset="-122"/>
            </a:endParaRPr>
          </a:p>
          <a:p>
            <a:pPr>
              <a:lnSpc>
                <a:spcPct val="90000"/>
              </a:lnSpc>
            </a:pPr>
            <a:r>
              <a:rPr lang="fr-CH" altLang="zh-CN" sz="2400" dirty="0">
                <a:ea typeface="宋体" panose="02010600030101010101" pitchFamily="2" charset="-122"/>
              </a:rPr>
              <a:t>2.2 Database : protein sequences</a:t>
            </a:r>
            <a:endParaRPr lang="fr-CH" altLang="zh-CN" sz="2400" dirty="0">
              <a:ea typeface="宋体" panose="02010600030101010101" pitchFamily="2" charset="-122"/>
            </a:endParaRPr>
          </a:p>
          <a:p>
            <a:pPr>
              <a:lnSpc>
                <a:spcPct val="90000"/>
              </a:lnSpc>
            </a:pPr>
            <a:r>
              <a:rPr lang="fr-FR" altLang="zh-CN" sz="2400" dirty="0">
                <a:ea typeface="宋体" panose="02010600030101010101" pitchFamily="2" charset="-122"/>
              </a:rPr>
              <a:t>2.3</a:t>
            </a:r>
            <a:r>
              <a:rPr lang="en-US" altLang="zh-CN" sz="2400" dirty="0">
                <a:ea typeface="宋体" panose="02010600030101010101" pitchFamily="2" charset="-122"/>
              </a:rPr>
              <a:t> Databases : ‘genomics’</a:t>
            </a:r>
            <a:endParaRPr lang="fr-CH" altLang="zh-CN" sz="2400" dirty="0">
              <a:ea typeface="宋体" panose="02010600030101010101" pitchFamily="2" charset="-122"/>
            </a:endParaRPr>
          </a:p>
          <a:p>
            <a:pPr>
              <a:lnSpc>
                <a:spcPct val="90000"/>
              </a:lnSpc>
            </a:pPr>
            <a:r>
              <a:rPr lang="fr-FR" altLang="zh-CN" sz="2400" dirty="0">
                <a:ea typeface="宋体" panose="02010600030101010101" pitchFamily="2" charset="-122"/>
              </a:rPr>
              <a:t>2.4</a:t>
            </a:r>
            <a:r>
              <a:rPr lang="en-US" altLang="zh-CN" sz="2400" dirty="0">
                <a:ea typeface="宋体" panose="02010600030101010101" pitchFamily="2" charset="-122"/>
              </a:rPr>
              <a:t> Databases : mutation/polymorphism</a:t>
            </a:r>
            <a:endParaRPr lang="en-US" altLang="zh-CN" sz="2400" dirty="0">
              <a:ea typeface="宋体" panose="02010600030101010101" pitchFamily="2" charset="-122"/>
            </a:endParaRPr>
          </a:p>
          <a:p>
            <a:pPr>
              <a:lnSpc>
                <a:spcPct val="90000"/>
              </a:lnSpc>
            </a:pPr>
            <a:r>
              <a:rPr lang="fr-CH" altLang="zh-CN" sz="2400" dirty="0">
                <a:ea typeface="宋体" panose="02010600030101010101" pitchFamily="2" charset="-122"/>
              </a:rPr>
              <a:t>2.5 Database : </a:t>
            </a:r>
            <a:r>
              <a:rPr lang="en-US" altLang="zh-CN" sz="2400" dirty="0">
                <a:ea typeface="宋体" panose="02010600030101010101" pitchFamily="2" charset="-122"/>
              </a:rPr>
              <a:t>protein domain/family </a:t>
            </a:r>
            <a:endParaRPr lang="en-US" altLang="zh-CN" sz="2400" dirty="0">
              <a:ea typeface="宋体" panose="02010600030101010101" pitchFamily="2" charset="-122"/>
            </a:endParaRPr>
          </a:p>
          <a:p>
            <a:pPr>
              <a:lnSpc>
                <a:spcPct val="90000"/>
              </a:lnSpc>
            </a:pPr>
            <a:r>
              <a:rPr lang="en-US" altLang="zh-CN" sz="2400" dirty="0">
                <a:ea typeface="宋体" panose="02010600030101010101" pitchFamily="2" charset="-122"/>
              </a:rPr>
              <a:t>2.6 Databases : proteomics</a:t>
            </a:r>
            <a:endParaRPr lang="en-US" altLang="zh-CN" sz="2400" dirty="0">
              <a:ea typeface="宋体" panose="02010600030101010101" pitchFamily="2" charset="-122"/>
            </a:endParaRPr>
          </a:p>
          <a:p>
            <a:pPr>
              <a:lnSpc>
                <a:spcPct val="90000"/>
              </a:lnSpc>
            </a:pPr>
            <a:r>
              <a:rPr lang="en-US" altLang="zh-CN" sz="2400" dirty="0">
                <a:ea typeface="宋体" panose="02010600030101010101" pitchFamily="2" charset="-122"/>
              </a:rPr>
              <a:t>2.7 Databases : 3D structure</a:t>
            </a:r>
            <a:endParaRPr lang="en-US" altLang="zh-CN" sz="2400" dirty="0">
              <a:ea typeface="宋体" panose="02010600030101010101" pitchFamily="2" charset="-122"/>
            </a:endParaRPr>
          </a:p>
          <a:p>
            <a:pPr>
              <a:lnSpc>
                <a:spcPct val="90000"/>
              </a:lnSpc>
            </a:pPr>
            <a:r>
              <a:rPr lang="en-US" altLang="zh-CN" sz="2400" dirty="0">
                <a:ea typeface="宋体" panose="02010600030101010101" pitchFamily="2" charset="-122"/>
              </a:rPr>
              <a:t>2.8 Databases : metabolic</a:t>
            </a:r>
            <a:endParaRPr lang="en-US" altLang="zh-CN" sz="2400" dirty="0">
              <a:ea typeface="宋体" panose="02010600030101010101" pitchFamily="2" charset="-122"/>
            </a:endParaRPr>
          </a:p>
          <a:p>
            <a:pPr>
              <a:lnSpc>
                <a:spcPct val="90000"/>
              </a:lnSpc>
            </a:pPr>
            <a:r>
              <a:rPr lang="en-US" altLang="zh-CN" sz="2400" dirty="0">
                <a:ea typeface="宋体" panose="02010600030101010101" pitchFamily="2" charset="-122"/>
              </a:rPr>
              <a:t>2.9 Databases : bibliographic</a:t>
            </a:r>
            <a:endParaRPr lang="en-US" altLang="zh-CN" sz="2400" dirty="0">
              <a:ea typeface="宋体" panose="02010600030101010101" pitchFamily="2" charset="-122"/>
            </a:endParaRPr>
          </a:p>
          <a:p>
            <a:pPr>
              <a:lnSpc>
                <a:spcPct val="90000"/>
              </a:lnSpc>
            </a:pPr>
            <a:r>
              <a:rPr lang="en-US" altLang="zh-CN" sz="2400" dirty="0">
                <a:ea typeface="宋体" panose="02010600030101010101" pitchFamily="2" charset="-122"/>
              </a:rPr>
              <a:t>2.10 Databases : others</a:t>
            </a:r>
            <a:endParaRPr lang="en-US" altLang="zh-CN" sz="2400" dirty="0">
              <a:ea typeface="宋体" panose="02010600030101010101" pitchFamily="2" charset="-122"/>
            </a:endParaRPr>
          </a:p>
          <a:p>
            <a:pPr>
              <a:lnSpc>
                <a:spcPct val="90000"/>
              </a:lnSpc>
            </a:pPr>
            <a:endParaRPr lang="en-US" altLang="zh-CN" sz="2400" dirty="0">
              <a:ea typeface="宋体" panose="02010600030101010101" pitchFamily="2" charset="-122"/>
            </a:endParaRPr>
          </a:p>
        </p:txBody>
      </p:sp>
      <p:sp>
        <p:nvSpPr>
          <p:cNvPr id="16387" name="Text Box 27"/>
          <p:cNvSpPr txBox="1"/>
          <p:nvPr/>
        </p:nvSpPr>
        <p:spPr>
          <a:xfrm>
            <a:off x="5980113" y="6072188"/>
            <a:ext cx="2735262" cy="274637"/>
          </a:xfrm>
          <a:prstGeom prst="rect">
            <a:avLst/>
          </a:prstGeom>
          <a:noFill/>
          <a:ln w="12700">
            <a:noFill/>
          </a:ln>
        </p:spPr>
        <p:txBody>
          <a:bodyPr anchor="t" anchorCtr="0">
            <a:spAutoFit/>
          </a:bodyPr>
          <a:p>
            <a:pPr defTabSz="762000" eaLnBrk="0" hangingPunct="0"/>
            <a:r>
              <a:rPr lang="fr-CH" altLang="zh-CN" sz="1200" i="1" dirty="0">
                <a:latin typeface="Courier" pitchFamily="17" charset="0"/>
                <a:ea typeface="宋体" panose="02010600030101010101" pitchFamily="2" charset="-122"/>
              </a:rPr>
              <a:t>From Amos Bairoch, et al . SIB, 2002</a:t>
            </a:r>
            <a:endParaRPr lang="zh-CN" altLang="en-US" sz="1200" i="1" dirty="0">
              <a:latin typeface="Courier" pitchFamily="17" charset="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3553" name="Text Box 2"/>
          <p:cNvSpPr txBox="1"/>
          <p:nvPr/>
        </p:nvSpPr>
        <p:spPr>
          <a:xfrm>
            <a:off x="684213" y="131763"/>
            <a:ext cx="7972425" cy="7820025"/>
          </a:xfrm>
          <a:prstGeom prst="rect">
            <a:avLst/>
          </a:prstGeom>
          <a:noFill/>
          <a:ln w="12700">
            <a:noFill/>
          </a:ln>
        </p:spPr>
        <p:txBody>
          <a:bodyPr wrap="none" anchor="t" anchorCtr="0">
            <a:spAutoFit/>
          </a:bodyPr>
          <a:p>
            <a:pPr algn="ctr" defTabSz="762000" eaLnBrk="0" hangingPunct="0">
              <a:spcBef>
                <a:spcPct val="20000"/>
              </a:spcBef>
              <a:buClr>
                <a:srgbClr val="00FF00"/>
              </a:buClr>
              <a:buSzPct val="75000"/>
              <a:buFont typeface="Monotype Sorts" pitchFamily="2" charset="2"/>
              <a:buChar char=""/>
            </a:pPr>
            <a:r>
              <a:rPr lang="fr-CH" altLang="zh-CN" sz="2800" dirty="0">
                <a:latin typeface="Comic Sans MS" panose="030F0702030302020204" pitchFamily="66" charset="0"/>
                <a:ea typeface="宋体" panose="02010600030101010101" pitchFamily="2" charset="-122"/>
              </a:rPr>
              <a:t> </a:t>
            </a:r>
            <a:r>
              <a:rPr lang="fr-CH" altLang="zh-CN" b="1" dirty="0">
                <a:solidFill>
                  <a:srgbClr val="063DE8"/>
                </a:solidFill>
                <a:latin typeface="Comic Sans MS" panose="030F0702030302020204" pitchFamily="66" charset="0"/>
                <a:ea typeface="宋体" panose="02010600030101010101" pitchFamily="2" charset="-122"/>
              </a:rPr>
              <a:t>Some </a:t>
            </a:r>
            <a:r>
              <a:rPr lang="en-GB" altLang="zh-CN" b="1" dirty="0">
                <a:solidFill>
                  <a:srgbClr val="063DE8"/>
                </a:solidFill>
                <a:latin typeface="Comic Sans MS" panose="030F0702030302020204" pitchFamily="66" charset="0"/>
                <a:ea typeface="宋体" panose="02010600030101010101" pitchFamily="2" charset="-122"/>
              </a:rPr>
              <a:t>databases in the field of molecular biology</a:t>
            </a:r>
            <a:r>
              <a:rPr lang="fr-CH" altLang="zh-CN" b="1" dirty="0">
                <a:solidFill>
                  <a:srgbClr val="063DE8"/>
                </a:solidFill>
                <a:latin typeface="Comic Sans MS" panose="030F0702030302020204" pitchFamily="66" charset="0"/>
                <a:ea typeface="宋体" panose="02010600030101010101" pitchFamily="2" charset="-122"/>
              </a:rPr>
              <a:t>…</a:t>
            </a:r>
            <a:endParaRPr lang="fr-CH" altLang="zh-CN" b="1" dirty="0">
              <a:solidFill>
                <a:srgbClr val="063DE8"/>
              </a:solidFill>
              <a:latin typeface="Comic Sans MS" panose="030F0702030302020204" pitchFamily="66" charset="0"/>
              <a:ea typeface="宋体" panose="02010600030101010101" pitchFamily="2" charset="-122"/>
            </a:endParaRPr>
          </a:p>
          <a:p>
            <a:pPr algn="ctr" defTabSz="762000" eaLnBrk="0" hangingPunct="0"/>
            <a:endParaRPr lang="en-AU" altLang="zh-CN" b="1" dirty="0">
              <a:solidFill>
                <a:srgbClr val="063DE8"/>
              </a:solidFill>
              <a:latin typeface="Comic Sans MS" panose="030F0702030302020204" pitchFamily="66" charset="0"/>
              <a:ea typeface="MS Mincho" panose="02020609040205080304" pitchFamily="49" charset="-128"/>
            </a:endParaRPr>
          </a:p>
          <a:p>
            <a:pPr algn="ctr" defTabSz="762000" eaLnBrk="0" hangingPunct="0"/>
            <a:r>
              <a:rPr lang="en-AU" altLang="zh-CN" sz="900" b="1" dirty="0">
                <a:latin typeface="Comic Sans MS" panose="030F0702030302020204" pitchFamily="66" charset="0"/>
                <a:ea typeface="MS Mincho" panose="02020609040205080304" pitchFamily="49" charset="-128"/>
              </a:rPr>
              <a:t> </a:t>
            </a:r>
            <a:r>
              <a:rPr lang="en-AU" altLang="zh-CN" sz="1200" b="1" dirty="0">
                <a:latin typeface="Comic Sans MS" panose="030F0702030302020204" pitchFamily="66" charset="0"/>
                <a:ea typeface="MS Mincho" panose="02020609040205080304" pitchFamily="49" charset="-128"/>
              </a:rPr>
              <a:t>AATDB, AceDb, ACUTS, ADB, AFDB, AGIS, AMSdb, </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ARR, AsDb,       BBDB, BCGD,       Beanref, Biolmage,</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BioMagResBank,      BIOMDB,     BLOCKS,      BovGBASE,</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BOVMAP, BSORF, BTKbase, CANSITE, CarbBank,</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CARBHYD, CATH, CAZY, CCDC, CD4OLbase, CGAP,</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ChickGBASE, Colibri, COPE, CottonDB, CSNDB, CUTG,</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CyanoBase, dbCFC, dbEST, dbSTS, DDBJ, DGP, DictyDb,</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Picty_cDB, DIP, DOGS, DOMO, DPD, DPlnteract, ECDC,</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ECGC, EC02DBASE, EcoCyc, EcoGene, EMBL, EMD db,</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ENZYME, EPD, EpoDB, ESTHER, FlyBase, FlyView,</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GCRDB, GDB, GENATLAS, Genbank, GeneCards,</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Genline,   GenLink,   GENOTK,     GenProtEC,      GIFTS,</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GPCRDB, GRAP, GRBase, gRNAsdb, GRR, GSDB,</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HAEMB, HAMSTERS, HEART-2DPAGE, HEXAdb, HGMD,</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HIDB, HIDC, HlVdb, HotMolecBase, HOVERGEN, HPDB,</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fr-FR" altLang="zh-CN" sz="1200" b="1" dirty="0">
                <a:latin typeface="Comic Sans MS" panose="030F0702030302020204" pitchFamily="66" charset="0"/>
                <a:ea typeface="MS Mincho" panose="02020609040205080304" pitchFamily="49" charset="-128"/>
              </a:rPr>
              <a:t>HSC-2DPAGE, ICN, ICTVDB, IL2RGbase, IMGT, Kabat,</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KDNA, KEGG, Klotho, LGIC, MAD, MaizeDb, MDB,</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Medline, Mendel, MEROPS, MGDB, MGI, MHCPEP5</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Micado, MitoDat, MITOMAP, MJDB, MmtDB, Mol-R-Us,</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MPDB, MRR, MutBase, MycDB, NDB, NRSub, 0-lycBase,</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OMIA, OMIM, OPD, ORDB, OWL, PAHdb, PatBase, PDB,</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PDD, Pfam, PhosphoBase, PigBASE, PIR, PKR, PMD,</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PPDB, PRESAGE, PRINTS, ProDom, Prolysis, PROSITE,</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PROTOMAP, RatMAP, RDP, REBASE, RGP, SBASE,</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SCOP, SeqAnaiRef, SGD, SGP, SheepMap, Soybase,</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SPAD, SRNA db, SRPDB, STACK, StyGene,Sub2D,</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SubtiList, SWISS-2DPAGE, SWISS-3DIMAGE, SWISS-</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MODEL Repository, SWISS-PROT, TelDB, TGN, tmRDB,</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TOPS, TRANSFAC, TRR, UniGene, URNADB, V BASE,</a:t>
            </a:r>
            <a:endParaRPr lang="en-AU" altLang="zh-CN" sz="1200" b="1" dirty="0">
              <a:latin typeface="Comic Sans MS" panose="030F0702030302020204" pitchFamily="66" charset="0"/>
              <a:ea typeface="宋体" panose="02010600030101010101" pitchFamily="2" charset="-122"/>
            </a:endParaRPr>
          </a:p>
          <a:p>
            <a:pPr algn="ctr" defTabSz="762000" eaLnBrk="0" hangingPunct="0"/>
            <a:r>
              <a:rPr lang="en-AU" altLang="zh-CN" sz="1200" b="1" dirty="0">
                <a:latin typeface="Comic Sans MS" panose="030F0702030302020204" pitchFamily="66" charset="0"/>
                <a:ea typeface="MS Mincho" panose="02020609040205080304" pitchFamily="49" charset="-128"/>
              </a:rPr>
              <a:t>VDRR, VectorDB, WDCM, WIT, WormPep, YEPD, YPD, </a:t>
            </a:r>
            <a:endParaRPr lang="en-AU" altLang="zh-CN" sz="1200" b="1" dirty="0">
              <a:latin typeface="Comic Sans MS" panose="030F0702030302020204" pitchFamily="66" charset="0"/>
              <a:ea typeface="MS Mincho" panose="02020609040205080304" pitchFamily="49" charset="-128"/>
            </a:endParaRPr>
          </a:p>
          <a:p>
            <a:pPr algn="ctr" defTabSz="762000" eaLnBrk="0" hangingPunct="0"/>
            <a:r>
              <a:rPr lang="en-AU" altLang="zh-CN" sz="1200" b="1" dirty="0">
                <a:latin typeface="Comic Sans MS" panose="030F0702030302020204" pitchFamily="66" charset="0"/>
                <a:ea typeface="MS Mincho" panose="02020609040205080304" pitchFamily="49" charset="-128"/>
              </a:rPr>
              <a:t>YPM, etc .................. !!!!</a:t>
            </a:r>
            <a:endParaRPr lang="en-AU" altLang="zh-CN" sz="1200" b="1" dirty="0">
              <a:latin typeface="Comic Sans MS" panose="030F0702030302020204" pitchFamily="66" charset="0"/>
              <a:ea typeface="宋体" panose="02010600030101010101" pitchFamily="2" charset="-122"/>
            </a:endParaRPr>
          </a:p>
          <a:p>
            <a:pPr algn="ctr" defTabSz="762000" eaLnBrk="0" hangingPunct="0"/>
            <a:endParaRPr lang="fr-CH" altLang="zh-CN" sz="1200" b="1" dirty="0">
              <a:latin typeface="Comic Sans MS" panose="030F0702030302020204" pitchFamily="66" charset="0"/>
              <a:ea typeface="宋体" panose="02010600030101010101" pitchFamily="2" charset="-122"/>
            </a:endParaRPr>
          </a:p>
        </p:txBody>
      </p:sp>
      <p:sp>
        <p:nvSpPr>
          <p:cNvPr id="2" name="文本框 1"/>
          <p:cNvSpPr txBox="1"/>
          <p:nvPr/>
        </p:nvSpPr>
        <p:spPr>
          <a:xfrm>
            <a:off x="2350135" y="2644775"/>
            <a:ext cx="4641850" cy="2306955"/>
          </a:xfrm>
          <a:prstGeom prst="rect">
            <a:avLst/>
          </a:prstGeom>
          <a:solidFill>
            <a:schemeClr val="bg1"/>
          </a:solidFill>
          <a:ln>
            <a:solidFill>
              <a:schemeClr val="bg1">
                <a:lumMod val="85000"/>
              </a:schemeClr>
            </a:solidFill>
          </a:ln>
        </p:spPr>
        <p:txBody>
          <a:bodyPr wrap="none" rtlCol="0">
            <a:spAutoFit/>
          </a:bodyPr>
          <a:p>
            <a:pPr>
              <a:lnSpc>
                <a:spcPct val="150000"/>
              </a:lnSpc>
            </a:pPr>
            <a:r>
              <a:rPr lang="en-US" altLang="zh-CN" sz="3200" b="1">
                <a:solidFill>
                  <a:srgbClr val="0070C0"/>
                </a:solidFill>
              </a:rPr>
              <a:t>PlantcircBase, 2017</a:t>
            </a:r>
            <a:endParaRPr lang="en-US" altLang="zh-CN" sz="3200" b="1">
              <a:solidFill>
                <a:srgbClr val="0070C0"/>
              </a:solidFill>
            </a:endParaRPr>
          </a:p>
          <a:p>
            <a:pPr>
              <a:lnSpc>
                <a:spcPct val="150000"/>
              </a:lnSpc>
            </a:pPr>
            <a:r>
              <a:rPr lang="en-US" altLang="zh-CN" sz="3200" b="1">
                <a:solidFill>
                  <a:srgbClr val="0070C0"/>
                </a:solidFill>
              </a:rPr>
              <a:t>RiceRelativesDB, 2019</a:t>
            </a:r>
            <a:endParaRPr lang="en-US" altLang="zh-CN" sz="3200" b="1">
              <a:solidFill>
                <a:srgbClr val="0070C0"/>
              </a:solidFill>
            </a:endParaRPr>
          </a:p>
          <a:p>
            <a:pPr>
              <a:lnSpc>
                <a:spcPct val="150000"/>
              </a:lnSpc>
            </a:pPr>
            <a:r>
              <a:rPr lang="en-US" altLang="zh-CN" sz="3200" b="1">
                <a:solidFill>
                  <a:srgbClr val="0070C0"/>
                </a:solidFill>
              </a:rPr>
              <a:t>PlantscRNAdb, 2021</a:t>
            </a:r>
            <a:endParaRPr lang="en-US" altLang="zh-CN" sz="3200"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433" name="Rectangle 2"/>
          <p:cNvSpPr/>
          <p:nvPr/>
        </p:nvSpPr>
        <p:spPr>
          <a:xfrm>
            <a:off x="685800" y="6248400"/>
            <a:ext cx="1905000" cy="457200"/>
          </a:xfrm>
          <a:prstGeom prst="rect">
            <a:avLst/>
          </a:prstGeom>
          <a:noFill/>
          <a:ln w="12700">
            <a:noFill/>
          </a:ln>
        </p:spPr>
        <p:txBody>
          <a:bodyPr wrap="none" anchor="ctr" anchorCtr="0"/>
          <a:p>
            <a:pPr algn="ctr" eaLnBrk="0" hangingPunct="0"/>
            <a:endParaRPr lang="zh-CN" altLang="en-US" dirty="0">
              <a:latin typeface="Comic Sans MS" panose="030F0702030302020204" pitchFamily="66" charset="0"/>
              <a:ea typeface="宋体" panose="02010600030101010101" pitchFamily="2" charset="-122"/>
            </a:endParaRPr>
          </a:p>
        </p:txBody>
      </p:sp>
      <p:sp>
        <p:nvSpPr>
          <p:cNvPr id="18434" name="Rectangle 3"/>
          <p:cNvSpPr/>
          <p:nvPr/>
        </p:nvSpPr>
        <p:spPr>
          <a:xfrm>
            <a:off x="3124200" y="6248400"/>
            <a:ext cx="2895600" cy="457200"/>
          </a:xfrm>
          <a:prstGeom prst="rect">
            <a:avLst/>
          </a:prstGeom>
          <a:noFill/>
          <a:ln w="12700">
            <a:noFill/>
          </a:ln>
        </p:spPr>
        <p:txBody>
          <a:bodyPr wrap="none" anchor="ctr" anchorCtr="0"/>
          <a:p>
            <a:pPr algn="ctr" eaLnBrk="0" hangingPunct="0"/>
            <a:endParaRPr lang="zh-CN" altLang="en-US" dirty="0">
              <a:latin typeface="Comic Sans MS" panose="030F0702030302020204" pitchFamily="66" charset="0"/>
              <a:ea typeface="宋体" panose="02010600030101010101" pitchFamily="2" charset="-122"/>
            </a:endParaRPr>
          </a:p>
        </p:txBody>
      </p:sp>
      <p:sp>
        <p:nvSpPr>
          <p:cNvPr id="18435" name="Rectangle 4"/>
          <p:cNvSpPr>
            <a:spLocks noGrp="1"/>
          </p:cNvSpPr>
          <p:nvPr>
            <p:ph type="title"/>
          </p:nvPr>
        </p:nvSpPr>
        <p:spPr/>
        <p:txBody>
          <a:bodyPr wrap="square" lIns="90487" tIns="44450" rIns="90487" bIns="44450" anchor="b" anchorCtr="0"/>
          <a:p>
            <a:pPr defTabSz="914400"/>
            <a:r>
              <a:rPr lang="fr-FR" altLang="zh-CN" dirty="0">
                <a:ea typeface="宋体" panose="02010600030101010101" pitchFamily="2" charset="-122"/>
              </a:rPr>
              <a:t>What is a database ?</a:t>
            </a:r>
            <a:endParaRPr lang="fr-FR" altLang="zh-CN" dirty="0">
              <a:ea typeface="宋体" panose="02010600030101010101" pitchFamily="2" charset="-122"/>
            </a:endParaRPr>
          </a:p>
        </p:txBody>
      </p:sp>
      <p:sp>
        <p:nvSpPr>
          <p:cNvPr id="18436" name="Rectangle 5"/>
          <p:cNvSpPr>
            <a:spLocks noGrp="1"/>
          </p:cNvSpPr>
          <p:nvPr>
            <p:ph idx="1"/>
          </p:nvPr>
        </p:nvSpPr>
        <p:spPr>
          <a:xfrm>
            <a:off x="685800" y="1600200"/>
            <a:ext cx="7772400" cy="4572000"/>
          </a:xfrm>
        </p:spPr>
        <p:txBody>
          <a:bodyPr wrap="square" lIns="90487" tIns="44450" rIns="90487" bIns="44450" anchor="t" anchorCtr="0"/>
          <a:p>
            <a:pPr>
              <a:lnSpc>
                <a:spcPct val="90000"/>
              </a:lnSpc>
            </a:pPr>
            <a:r>
              <a:rPr lang="fr-FR" altLang="zh-CN" sz="2400" dirty="0">
                <a:ea typeface="宋体" panose="02010600030101010101" pitchFamily="2" charset="-122"/>
              </a:rPr>
              <a:t>A collection of</a:t>
            </a:r>
            <a:endParaRPr lang="fr-FR" altLang="zh-CN" sz="2400" dirty="0">
              <a:ea typeface="宋体" panose="02010600030101010101" pitchFamily="2" charset="-122"/>
            </a:endParaRPr>
          </a:p>
          <a:p>
            <a:pPr lvl="1">
              <a:lnSpc>
                <a:spcPct val="90000"/>
              </a:lnSpc>
            </a:pPr>
            <a:r>
              <a:rPr lang="fr-FR" altLang="zh-CN" sz="2000" dirty="0">
                <a:ea typeface="宋体" panose="02010600030101010101" pitchFamily="2" charset="-122"/>
              </a:rPr>
              <a:t>structured 	 </a:t>
            </a:r>
            <a:endParaRPr lang="fr-FR" altLang="zh-CN" sz="2000" dirty="0">
              <a:ea typeface="宋体" panose="02010600030101010101" pitchFamily="2" charset="-122"/>
            </a:endParaRPr>
          </a:p>
          <a:p>
            <a:pPr lvl="1">
              <a:lnSpc>
                <a:spcPct val="90000"/>
              </a:lnSpc>
            </a:pPr>
            <a:r>
              <a:rPr lang="fr-FR" altLang="zh-CN" sz="2000" dirty="0">
                <a:ea typeface="宋体" panose="02010600030101010101" pitchFamily="2" charset="-122"/>
              </a:rPr>
              <a:t>searchable (index)		 </a:t>
            </a:r>
            <a:r>
              <a:rPr lang="fr-FR" altLang="zh-CN" sz="1200" dirty="0">
                <a:ea typeface="宋体" panose="02010600030101010101" pitchFamily="2" charset="-122"/>
              </a:rPr>
              <a:t>-&gt; table of contents</a:t>
            </a:r>
            <a:endParaRPr lang="fr-FR" altLang="zh-CN" sz="1200" dirty="0">
              <a:ea typeface="宋体" panose="02010600030101010101" pitchFamily="2" charset="-122"/>
            </a:endParaRPr>
          </a:p>
          <a:p>
            <a:pPr lvl="1">
              <a:lnSpc>
                <a:spcPct val="90000"/>
              </a:lnSpc>
            </a:pPr>
            <a:r>
              <a:rPr lang="fr-FR" altLang="zh-CN" sz="2000" dirty="0">
                <a:ea typeface="宋体" panose="02010600030101010101" pitchFamily="2" charset="-122"/>
              </a:rPr>
              <a:t>updated periodically (release)	 </a:t>
            </a:r>
            <a:r>
              <a:rPr lang="fr-FR" altLang="zh-CN" sz="1200" dirty="0">
                <a:ea typeface="宋体" panose="02010600030101010101" pitchFamily="2" charset="-122"/>
              </a:rPr>
              <a:t>-&gt; new edition</a:t>
            </a:r>
            <a:endParaRPr lang="fr-FR" altLang="zh-CN" sz="1200" dirty="0">
              <a:ea typeface="宋体" panose="02010600030101010101" pitchFamily="2" charset="-122"/>
            </a:endParaRPr>
          </a:p>
          <a:p>
            <a:pPr lvl="1">
              <a:lnSpc>
                <a:spcPct val="90000"/>
              </a:lnSpc>
            </a:pPr>
            <a:r>
              <a:rPr lang="fr-FR" altLang="zh-CN" sz="2000" dirty="0">
                <a:ea typeface="宋体" panose="02010600030101010101" pitchFamily="2" charset="-122"/>
              </a:rPr>
              <a:t>cross-referenced (</a:t>
            </a:r>
            <a:r>
              <a:rPr lang="fr-FR" altLang="zh-CN" sz="2000" u="sng" dirty="0">
                <a:solidFill>
                  <a:srgbClr val="063DE8"/>
                </a:solidFill>
                <a:ea typeface="宋体" panose="02010600030101010101" pitchFamily="2" charset="-122"/>
              </a:rPr>
              <a:t>hyperlinks</a:t>
            </a:r>
            <a:r>
              <a:rPr lang="fr-FR" altLang="zh-CN" sz="2000" dirty="0">
                <a:ea typeface="宋体" panose="02010600030101010101" pitchFamily="2" charset="-122"/>
              </a:rPr>
              <a:t>)  	</a:t>
            </a:r>
            <a:r>
              <a:rPr lang="fr-FR" altLang="zh-CN" sz="1200" dirty="0">
                <a:ea typeface="宋体" panose="02010600030101010101" pitchFamily="2" charset="-122"/>
              </a:rPr>
              <a:t>-&gt; links with other db</a:t>
            </a:r>
            <a:endParaRPr lang="fr-FR" altLang="zh-CN" sz="1200" dirty="0">
              <a:ea typeface="宋体" panose="02010600030101010101" pitchFamily="2" charset="-122"/>
            </a:endParaRPr>
          </a:p>
          <a:p>
            <a:pPr>
              <a:lnSpc>
                <a:spcPct val="90000"/>
              </a:lnSpc>
              <a:buNone/>
            </a:pPr>
            <a:r>
              <a:rPr lang="fr-FR" altLang="zh-CN" sz="2400" dirty="0">
                <a:ea typeface="宋体" panose="02010600030101010101" pitchFamily="2" charset="-122"/>
              </a:rPr>
              <a:t>   data</a:t>
            </a:r>
            <a:endParaRPr lang="fr-FR" altLang="zh-CN" sz="2400" dirty="0">
              <a:ea typeface="宋体" panose="02010600030101010101" pitchFamily="2" charset="-122"/>
            </a:endParaRPr>
          </a:p>
          <a:p>
            <a:pPr>
              <a:lnSpc>
                <a:spcPct val="90000"/>
              </a:lnSpc>
              <a:buNone/>
            </a:pPr>
            <a:r>
              <a:rPr lang="fr-FR" altLang="zh-CN" sz="1400" dirty="0">
                <a:ea typeface="宋体" panose="02010600030101010101" pitchFamily="2" charset="-122"/>
              </a:rPr>
              <a:t>		</a:t>
            </a:r>
            <a:endParaRPr lang="fr-FR" altLang="zh-CN" sz="1400" dirty="0">
              <a:ea typeface="宋体" panose="02010600030101010101" pitchFamily="2" charset="-122"/>
            </a:endParaRPr>
          </a:p>
          <a:p>
            <a:pPr>
              <a:lnSpc>
                <a:spcPct val="90000"/>
              </a:lnSpc>
            </a:pPr>
            <a:r>
              <a:rPr lang="fr-FR" altLang="zh-CN" sz="2400" dirty="0">
                <a:ea typeface="宋体" panose="02010600030101010101" pitchFamily="2" charset="-122"/>
              </a:rPr>
              <a:t>Includes also associated tools (software) necessary for db access, db updating, db information insertion, db information deletion….</a:t>
            </a:r>
            <a:endParaRPr lang="fr-FR" altLang="zh-CN" sz="2400" dirty="0">
              <a:ea typeface="宋体" panose="02010600030101010101" pitchFamily="2" charset="-122"/>
            </a:endParaRPr>
          </a:p>
          <a:p>
            <a:pPr>
              <a:lnSpc>
                <a:spcPct val="90000"/>
              </a:lnSpc>
            </a:pPr>
            <a:endParaRPr lang="fr-FR" altLang="zh-CN" sz="2400" dirty="0">
              <a:ea typeface="宋体" panose="02010600030101010101" pitchFamily="2" charset="-122"/>
            </a:endParaRPr>
          </a:p>
          <a:p>
            <a:pPr>
              <a:lnSpc>
                <a:spcPct val="90000"/>
              </a:lnSpc>
            </a:pPr>
            <a:r>
              <a:rPr lang="fr-FR" altLang="zh-CN" sz="2400" dirty="0">
                <a:ea typeface="宋体" panose="02010600030101010101" pitchFamily="2" charset="-122"/>
              </a:rPr>
              <a:t>Data storage management: flat files, relational databases…</a:t>
            </a:r>
            <a:endParaRPr lang="fr-FR" altLang="zh-CN" sz="2400" dirty="0">
              <a:ea typeface="宋体" panose="02010600030101010101" pitchFamily="2" charset="-122"/>
            </a:endParaRPr>
          </a:p>
          <a:p>
            <a:pPr>
              <a:lnSpc>
                <a:spcPct val="90000"/>
              </a:lnSpc>
            </a:pPr>
            <a:endParaRPr lang="zh-CN" altLang="fr-FR" sz="2400" dirty="0">
              <a:ea typeface="宋体" panose="02010600030101010101" pitchFamily="2"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0481" name="Rectangle 2"/>
          <p:cNvSpPr>
            <a:spLocks noGrp="1"/>
          </p:cNvSpPr>
          <p:nvPr>
            <p:ph type="title"/>
          </p:nvPr>
        </p:nvSpPr>
        <p:spPr/>
        <p:txBody>
          <a:bodyPr wrap="square" lIns="90487" tIns="44450" rIns="90487" bIns="44450" anchor="b" anchorCtr="0"/>
          <a:p>
            <a:r>
              <a:rPr lang="fr-CH" altLang="zh-CN" dirty="0">
                <a:ea typeface="宋体" panose="02010600030101010101" pitchFamily="2" charset="-122"/>
              </a:rPr>
              <a:t>Why biological databases ?</a:t>
            </a:r>
            <a:endParaRPr lang="en-GB" altLang="zh-CN" dirty="0">
              <a:ea typeface="宋体" panose="02010600030101010101" pitchFamily="2" charset="-122"/>
            </a:endParaRPr>
          </a:p>
        </p:txBody>
      </p:sp>
      <p:sp>
        <p:nvSpPr>
          <p:cNvPr id="20482" name="Rectangle 3"/>
          <p:cNvSpPr>
            <a:spLocks noGrp="1"/>
          </p:cNvSpPr>
          <p:nvPr>
            <p:ph idx="1"/>
          </p:nvPr>
        </p:nvSpPr>
        <p:spPr>
          <a:xfrm>
            <a:off x="457200" y="1447800"/>
            <a:ext cx="8153400" cy="4572000"/>
          </a:xfrm>
        </p:spPr>
        <p:txBody>
          <a:bodyPr wrap="square" lIns="90487" tIns="44450" rIns="90487" bIns="44450" anchor="t" anchorCtr="0"/>
          <a:p>
            <a:pPr>
              <a:lnSpc>
                <a:spcPct val="90000"/>
              </a:lnSpc>
            </a:pPr>
            <a:r>
              <a:rPr lang="fr-CH" altLang="zh-CN" dirty="0">
                <a:ea typeface="宋体" panose="02010600030101010101" pitchFamily="2" charset="-122"/>
              </a:rPr>
              <a:t>Exponential growth in biological data.</a:t>
            </a:r>
            <a:endParaRPr lang="fr-CH" altLang="zh-CN" dirty="0">
              <a:ea typeface="宋体" panose="02010600030101010101" pitchFamily="2" charset="-122"/>
            </a:endParaRPr>
          </a:p>
          <a:p>
            <a:pPr>
              <a:lnSpc>
                <a:spcPct val="90000"/>
              </a:lnSpc>
            </a:pPr>
            <a:endParaRPr lang="fr-CH" altLang="zh-CN" dirty="0">
              <a:ea typeface="宋体" panose="02010600030101010101" pitchFamily="2" charset="-122"/>
            </a:endParaRPr>
          </a:p>
          <a:p>
            <a:pPr>
              <a:lnSpc>
                <a:spcPct val="90000"/>
              </a:lnSpc>
            </a:pPr>
            <a:r>
              <a:rPr lang="fr-CH" altLang="zh-CN" dirty="0">
                <a:ea typeface="宋体" panose="02010600030101010101" pitchFamily="2" charset="-122"/>
              </a:rPr>
              <a:t>Data (genomic sequences, 3D structures, 2D gel analysis, MS analysis, Microarrays….) are no longer published in a conventional manner, but directly submitted to databases.</a:t>
            </a:r>
            <a:endParaRPr lang="fr-CH" altLang="zh-CN" dirty="0">
              <a:ea typeface="宋体" panose="02010600030101010101" pitchFamily="2" charset="-122"/>
            </a:endParaRPr>
          </a:p>
          <a:p>
            <a:pPr>
              <a:lnSpc>
                <a:spcPct val="90000"/>
              </a:lnSpc>
            </a:pPr>
            <a:endParaRPr lang="fr-CH" altLang="zh-CN" dirty="0">
              <a:ea typeface="宋体" panose="02010600030101010101" pitchFamily="2" charset="-122"/>
            </a:endParaRPr>
          </a:p>
          <a:p>
            <a:pPr>
              <a:lnSpc>
                <a:spcPct val="90000"/>
              </a:lnSpc>
            </a:pPr>
            <a:r>
              <a:rPr lang="fr-CH" altLang="zh-CN" dirty="0">
                <a:ea typeface="宋体" panose="02010600030101010101" pitchFamily="2" charset="-122"/>
              </a:rPr>
              <a:t>Essential tools for biological research.</a:t>
            </a:r>
            <a:endParaRPr lang="en-GB" altLang="zh-CN" dirty="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1505" name="Rectangle 2"/>
          <p:cNvSpPr/>
          <p:nvPr/>
        </p:nvSpPr>
        <p:spPr>
          <a:xfrm>
            <a:off x="685800" y="6248400"/>
            <a:ext cx="1905000" cy="457200"/>
          </a:xfrm>
          <a:prstGeom prst="rect">
            <a:avLst/>
          </a:prstGeom>
          <a:noFill/>
          <a:ln w="12700">
            <a:noFill/>
          </a:ln>
        </p:spPr>
        <p:txBody>
          <a:bodyPr wrap="none" anchor="ctr" anchorCtr="0"/>
          <a:p>
            <a:pPr algn="ctr" eaLnBrk="0" hangingPunct="0"/>
            <a:endParaRPr lang="zh-CN" altLang="en-US" dirty="0">
              <a:latin typeface="Comic Sans MS" panose="030F0702030302020204" pitchFamily="66" charset="0"/>
              <a:ea typeface="宋体" panose="02010600030101010101" pitchFamily="2" charset="-122"/>
            </a:endParaRPr>
          </a:p>
        </p:txBody>
      </p:sp>
      <p:sp>
        <p:nvSpPr>
          <p:cNvPr id="21506" name="Rectangle 3"/>
          <p:cNvSpPr/>
          <p:nvPr/>
        </p:nvSpPr>
        <p:spPr>
          <a:xfrm>
            <a:off x="3124200" y="6248400"/>
            <a:ext cx="2895600" cy="457200"/>
          </a:xfrm>
          <a:prstGeom prst="rect">
            <a:avLst/>
          </a:prstGeom>
          <a:noFill/>
          <a:ln w="12700">
            <a:noFill/>
          </a:ln>
        </p:spPr>
        <p:txBody>
          <a:bodyPr wrap="none" anchor="ctr" anchorCtr="0"/>
          <a:p>
            <a:pPr algn="ctr" eaLnBrk="0" hangingPunct="0"/>
            <a:endParaRPr lang="zh-CN" altLang="en-US" dirty="0">
              <a:latin typeface="Comic Sans MS" panose="030F0702030302020204" pitchFamily="66" charset="0"/>
              <a:ea typeface="宋体" panose="02010600030101010101" pitchFamily="2" charset="-122"/>
            </a:endParaRPr>
          </a:p>
        </p:txBody>
      </p:sp>
      <p:sp>
        <p:nvSpPr>
          <p:cNvPr id="21507" name="Rectangle 4"/>
          <p:cNvSpPr>
            <a:spLocks noGrp="1"/>
          </p:cNvSpPr>
          <p:nvPr>
            <p:ph type="title"/>
          </p:nvPr>
        </p:nvSpPr>
        <p:spPr>
          <a:xfrm>
            <a:off x="685800" y="457200"/>
            <a:ext cx="7772400" cy="609600"/>
          </a:xfrm>
        </p:spPr>
        <p:txBody>
          <a:bodyPr wrap="square" lIns="90487" tIns="44450" rIns="90487" bIns="44450" anchor="b" anchorCtr="0"/>
          <a:p>
            <a:pPr defTabSz="914400"/>
            <a:r>
              <a:rPr lang="fr-FR" altLang="zh-CN" dirty="0">
                <a:ea typeface="宋体" panose="02010600030101010101" pitchFamily="2" charset="-122"/>
              </a:rPr>
              <a:t>Some statistics</a:t>
            </a:r>
            <a:endParaRPr lang="fr-FR" altLang="zh-CN" dirty="0">
              <a:ea typeface="宋体" panose="02010600030101010101" pitchFamily="2" charset="-122"/>
            </a:endParaRPr>
          </a:p>
        </p:txBody>
      </p:sp>
      <p:sp>
        <p:nvSpPr>
          <p:cNvPr id="21508" name="Rectangle 5"/>
          <p:cNvSpPr>
            <a:spLocks noGrp="1"/>
          </p:cNvSpPr>
          <p:nvPr>
            <p:ph idx="1"/>
          </p:nvPr>
        </p:nvSpPr>
        <p:spPr>
          <a:xfrm>
            <a:off x="685800" y="1371600"/>
            <a:ext cx="7315200" cy="4572000"/>
          </a:xfrm>
        </p:spPr>
        <p:txBody>
          <a:bodyPr wrap="square" lIns="90487" tIns="44450" rIns="90487" bIns="44450" anchor="t" anchorCtr="0"/>
          <a:p>
            <a:pPr>
              <a:lnSpc>
                <a:spcPct val="90000"/>
              </a:lnSpc>
            </a:pPr>
            <a:r>
              <a:rPr lang="fr-FR" altLang="zh-CN" sz="2000" dirty="0">
                <a:ea typeface="宋体" panose="02010600030101010101" pitchFamily="2" charset="-122"/>
              </a:rPr>
              <a:t>More than 1000 different ‘biological’ databases</a:t>
            </a:r>
            <a:endParaRPr lang="fr-FR" altLang="zh-CN" sz="2000" dirty="0">
              <a:ea typeface="宋体" panose="02010600030101010101" pitchFamily="2" charset="-122"/>
            </a:endParaRPr>
          </a:p>
          <a:p>
            <a:pPr>
              <a:lnSpc>
                <a:spcPct val="90000"/>
              </a:lnSpc>
              <a:buNone/>
            </a:pPr>
            <a:endParaRPr lang="fr-FR" altLang="zh-CN" sz="2000" dirty="0">
              <a:ea typeface="宋体" panose="02010600030101010101" pitchFamily="2" charset="-122"/>
            </a:endParaRPr>
          </a:p>
          <a:p>
            <a:pPr>
              <a:lnSpc>
                <a:spcPct val="90000"/>
              </a:lnSpc>
            </a:pPr>
            <a:r>
              <a:rPr lang="fr-FR" altLang="zh-CN" sz="2000" dirty="0">
                <a:ea typeface="宋体" panose="02010600030101010101" pitchFamily="2" charset="-122"/>
              </a:rPr>
              <a:t>Variable size: &lt;100Kb to &gt;10Gb</a:t>
            </a:r>
            <a:endParaRPr lang="fr-FR" altLang="zh-CN" sz="2000" dirty="0">
              <a:ea typeface="宋体" panose="02010600030101010101" pitchFamily="2" charset="-122"/>
            </a:endParaRPr>
          </a:p>
          <a:p>
            <a:pPr lvl="1">
              <a:lnSpc>
                <a:spcPct val="90000"/>
              </a:lnSpc>
            </a:pPr>
            <a:r>
              <a:rPr lang="fr-CH" altLang="zh-CN" sz="1800" dirty="0">
                <a:ea typeface="宋体" panose="02010600030101010101" pitchFamily="2" charset="-122"/>
              </a:rPr>
              <a:t>DNA: &gt; 10 Gb</a:t>
            </a:r>
            <a:endParaRPr lang="fr-CH" altLang="zh-CN" sz="1800" dirty="0">
              <a:ea typeface="宋体" panose="02010600030101010101" pitchFamily="2" charset="-122"/>
            </a:endParaRPr>
          </a:p>
          <a:p>
            <a:pPr lvl="1">
              <a:lnSpc>
                <a:spcPct val="90000"/>
              </a:lnSpc>
            </a:pPr>
            <a:r>
              <a:rPr lang="fr-CH" altLang="zh-CN" sz="1800" dirty="0">
                <a:ea typeface="宋体" panose="02010600030101010101" pitchFamily="2" charset="-122"/>
              </a:rPr>
              <a:t> Protein: 1 Gb</a:t>
            </a:r>
            <a:endParaRPr lang="fr-CH" altLang="zh-CN" sz="1800" dirty="0">
              <a:ea typeface="宋体" panose="02010600030101010101" pitchFamily="2" charset="-122"/>
            </a:endParaRPr>
          </a:p>
          <a:p>
            <a:pPr lvl="1">
              <a:lnSpc>
                <a:spcPct val="90000"/>
              </a:lnSpc>
            </a:pPr>
            <a:r>
              <a:rPr lang="fr-CH" altLang="zh-CN" sz="1800" dirty="0">
                <a:ea typeface="宋体" panose="02010600030101010101" pitchFamily="2" charset="-122"/>
              </a:rPr>
              <a:t>3D structure: 5 Gb</a:t>
            </a:r>
            <a:endParaRPr lang="fr-CH" altLang="zh-CN" sz="1800" dirty="0">
              <a:ea typeface="宋体" panose="02010600030101010101" pitchFamily="2" charset="-122"/>
            </a:endParaRPr>
          </a:p>
          <a:p>
            <a:pPr lvl="1">
              <a:lnSpc>
                <a:spcPct val="90000"/>
              </a:lnSpc>
            </a:pPr>
            <a:r>
              <a:rPr lang="fr-CH" altLang="zh-CN" sz="1800" dirty="0">
                <a:ea typeface="宋体" panose="02010600030101010101" pitchFamily="2" charset="-122"/>
              </a:rPr>
              <a:t>Other: smaller</a:t>
            </a:r>
            <a:endParaRPr lang="fr-CH" altLang="zh-CN" sz="1800" dirty="0">
              <a:ea typeface="宋体" panose="02010600030101010101" pitchFamily="2" charset="-122"/>
            </a:endParaRPr>
          </a:p>
          <a:p>
            <a:pPr>
              <a:lnSpc>
                <a:spcPct val="90000"/>
              </a:lnSpc>
            </a:pPr>
            <a:endParaRPr lang="fr-FR" altLang="zh-CN" sz="1800" dirty="0">
              <a:ea typeface="宋体" panose="02010600030101010101" pitchFamily="2" charset="-122"/>
            </a:endParaRPr>
          </a:p>
          <a:p>
            <a:pPr>
              <a:lnSpc>
                <a:spcPct val="90000"/>
              </a:lnSpc>
            </a:pPr>
            <a:r>
              <a:rPr lang="fr-FR" altLang="zh-CN" sz="2000" dirty="0">
                <a:ea typeface="宋体" panose="02010600030101010101" pitchFamily="2" charset="-122"/>
              </a:rPr>
              <a:t>Update frequency: daily to annually</a:t>
            </a:r>
            <a:endParaRPr lang="fr-FR" altLang="zh-CN" sz="2000" dirty="0">
              <a:ea typeface="宋体" panose="02010600030101010101" pitchFamily="2" charset="-122"/>
            </a:endParaRPr>
          </a:p>
          <a:p>
            <a:pPr>
              <a:lnSpc>
                <a:spcPct val="90000"/>
              </a:lnSpc>
            </a:pPr>
            <a:endParaRPr lang="fr-FR" altLang="zh-CN" sz="2000" dirty="0">
              <a:ea typeface="宋体" panose="02010600030101010101" pitchFamily="2" charset="-122"/>
            </a:endParaRPr>
          </a:p>
          <a:p>
            <a:pPr>
              <a:lnSpc>
                <a:spcPct val="90000"/>
              </a:lnSpc>
            </a:pPr>
            <a:r>
              <a:rPr lang="fr-FR" altLang="zh-CN" sz="2000" dirty="0">
                <a:ea typeface="宋体" panose="02010600030101010101" pitchFamily="2" charset="-122"/>
              </a:rPr>
              <a:t>Usually accessible through the web (free !?)</a:t>
            </a:r>
            <a:endParaRPr lang="fr-FR" altLang="zh-CN" sz="2000" dirty="0">
              <a:ea typeface="宋体" panose="02010600030101010101" pitchFamily="2" charset="-122"/>
            </a:endParaRPr>
          </a:p>
          <a:p>
            <a:pPr lvl="1">
              <a:lnSpc>
                <a:spcPct val="90000"/>
              </a:lnSpc>
            </a:pPr>
            <a:r>
              <a:rPr lang="fr-FR" altLang="zh-CN" sz="1800" dirty="0">
                <a:ea typeface="宋体" panose="02010600030101010101" pitchFamily="2" charset="-122"/>
              </a:rPr>
              <a:t>Fan’s links: </a:t>
            </a:r>
            <a:r>
              <a:rPr lang="fr-FR" altLang="zh-CN" sz="1800" dirty="0">
                <a:ea typeface="宋体" panose="02010600030101010101" pitchFamily="2" charset="-122"/>
                <a:hlinkClick r:id="rId1"/>
              </a:rPr>
              <a:t>http://ibi.zju.edu.cn/bioinplant</a:t>
            </a:r>
            <a:endParaRPr lang="fr-FR" altLang="zh-CN" sz="1800" dirty="0">
              <a:ea typeface="宋体" panose="02010600030101010101" pitchFamily="2" charset="-122"/>
            </a:endParaRPr>
          </a:p>
          <a:p>
            <a:pPr lvl="1">
              <a:lnSpc>
                <a:spcPct val="90000"/>
              </a:lnSpc>
            </a:pPr>
            <a:r>
              <a:rPr lang="fr-FR" altLang="zh-CN" sz="1800" dirty="0">
                <a:ea typeface="宋体" panose="02010600030101010101" pitchFamily="2" charset="-122"/>
              </a:rPr>
              <a:t>Biohunt: </a:t>
            </a:r>
            <a:r>
              <a:rPr lang="fr-FR" altLang="zh-CN" sz="1800" dirty="0">
                <a:ea typeface="宋体" panose="02010600030101010101" pitchFamily="2" charset="-122"/>
                <a:hlinkClick r:id="rId2"/>
              </a:rPr>
              <a:t>http://www.expasy.org/BioHunt/</a:t>
            </a:r>
            <a:endParaRPr lang="fr-FR" altLang="zh-CN" sz="1800" dirty="0">
              <a:ea typeface="宋体" panose="02010600030101010101" pitchFamily="2" charset="-122"/>
            </a:endParaRPr>
          </a:p>
          <a:p>
            <a:pPr lvl="1">
              <a:lnSpc>
                <a:spcPct val="90000"/>
              </a:lnSpc>
            </a:pPr>
            <a:r>
              <a:rPr lang="fr-FR" altLang="zh-CN" sz="1800" dirty="0">
                <a:ea typeface="宋体" panose="02010600030101010101" pitchFamily="2" charset="-122"/>
              </a:rPr>
              <a:t>Google: http://www.google.com/</a:t>
            </a:r>
            <a:endParaRPr lang="fr-FR" altLang="zh-CN" sz="1800" dirty="0">
              <a:ea typeface="宋体" panose="02010600030101010101" pitchFamily="2" charset="-122"/>
            </a:endParaRPr>
          </a:p>
          <a:p>
            <a:pPr>
              <a:lnSpc>
                <a:spcPct val="90000"/>
              </a:lnSpc>
            </a:pPr>
            <a:endParaRPr lang="zh-CN" altLang="fr-FR" sz="2000" dirty="0">
              <a:ea typeface="宋体" panose="02010600030101010101" pitchFamily="2"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4577" name="Rectangle 2"/>
          <p:cNvSpPr>
            <a:spLocks noGrp="1"/>
          </p:cNvSpPr>
          <p:nvPr>
            <p:ph type="title"/>
          </p:nvPr>
        </p:nvSpPr>
        <p:spPr>
          <a:xfrm>
            <a:off x="685800" y="152400"/>
            <a:ext cx="7772400" cy="990600"/>
          </a:xfrm>
        </p:spPr>
        <p:txBody>
          <a:bodyPr wrap="square" lIns="90487" tIns="44450" rIns="90487" bIns="44450" anchor="b" anchorCtr="0"/>
          <a:p>
            <a:r>
              <a:rPr lang="en-US" altLang="zh-CN" sz="2800" dirty="0">
                <a:ea typeface="宋体" panose="02010600030101010101" pitchFamily="2" charset="-122"/>
              </a:rPr>
              <a:t>Categories of databases for Life Sciences</a:t>
            </a:r>
            <a:endParaRPr lang="en-US" altLang="zh-CN" sz="2800" dirty="0">
              <a:ea typeface="宋体" panose="02010600030101010101" pitchFamily="2" charset="-122"/>
            </a:endParaRPr>
          </a:p>
        </p:txBody>
      </p:sp>
      <p:sp>
        <p:nvSpPr>
          <p:cNvPr id="24578" name="Rectangle 3"/>
          <p:cNvSpPr>
            <a:spLocks noGrp="1"/>
          </p:cNvSpPr>
          <p:nvPr>
            <p:ph idx="1"/>
          </p:nvPr>
        </p:nvSpPr>
        <p:spPr>
          <a:xfrm>
            <a:off x="609600" y="1524000"/>
            <a:ext cx="8534400" cy="5334000"/>
          </a:xfrm>
        </p:spPr>
        <p:txBody>
          <a:bodyPr wrap="square" lIns="90487" tIns="44450" rIns="90487" bIns="44450" anchor="t" anchorCtr="0"/>
          <a:p>
            <a:r>
              <a:rPr lang="en-US" altLang="zh-CN" dirty="0">
                <a:ea typeface="宋体" panose="02010600030101010101" pitchFamily="2" charset="-122"/>
              </a:rPr>
              <a:t>Sequences (DNA, protein)</a:t>
            </a:r>
            <a:endParaRPr lang="en-US" altLang="zh-CN" dirty="0">
              <a:ea typeface="宋体" panose="02010600030101010101" pitchFamily="2" charset="-122"/>
            </a:endParaRPr>
          </a:p>
          <a:p>
            <a:r>
              <a:rPr lang="en-US" altLang="zh-CN" dirty="0">
                <a:ea typeface="宋体" panose="02010600030101010101" pitchFamily="2" charset="-122"/>
              </a:rPr>
              <a:t>Genomics</a:t>
            </a:r>
            <a:endParaRPr lang="en-US" altLang="zh-CN" dirty="0">
              <a:ea typeface="宋体" panose="02010600030101010101" pitchFamily="2" charset="-122"/>
            </a:endParaRPr>
          </a:p>
          <a:p>
            <a:r>
              <a:rPr lang="en-US" altLang="zh-CN" dirty="0">
                <a:ea typeface="宋体" panose="02010600030101010101" pitchFamily="2" charset="-122"/>
              </a:rPr>
              <a:t>Mutation/polymorphism</a:t>
            </a:r>
            <a:endParaRPr lang="en-US" altLang="zh-CN" dirty="0">
              <a:ea typeface="宋体" panose="02010600030101010101" pitchFamily="2" charset="-122"/>
            </a:endParaRPr>
          </a:p>
          <a:p>
            <a:r>
              <a:rPr lang="en-US" altLang="zh-CN" dirty="0">
                <a:ea typeface="宋体" panose="02010600030101010101" pitchFamily="2" charset="-122"/>
              </a:rPr>
              <a:t>Protein domain/family	</a:t>
            </a:r>
            <a:r>
              <a:rPr lang="en-US" altLang="zh-CN" sz="1800" dirty="0">
                <a:ea typeface="宋体" panose="02010600030101010101" pitchFamily="2" charset="-122"/>
              </a:rPr>
              <a:t>(----&gt; tools) </a:t>
            </a:r>
            <a:endParaRPr lang="en-US" altLang="zh-CN" sz="1800" dirty="0">
              <a:ea typeface="宋体" panose="02010600030101010101" pitchFamily="2" charset="-122"/>
            </a:endParaRPr>
          </a:p>
          <a:p>
            <a:r>
              <a:rPr lang="en-US" altLang="zh-CN" dirty="0">
                <a:ea typeface="宋体" panose="02010600030101010101" pitchFamily="2" charset="-122"/>
              </a:rPr>
              <a:t>Proteomics (2D gel, Mass Spectrometry)</a:t>
            </a:r>
            <a:endParaRPr lang="en-US" altLang="zh-CN" dirty="0">
              <a:ea typeface="宋体" panose="02010600030101010101" pitchFamily="2" charset="-122"/>
            </a:endParaRPr>
          </a:p>
          <a:p>
            <a:r>
              <a:rPr lang="en-US" altLang="zh-CN" dirty="0">
                <a:ea typeface="宋体" panose="02010600030101010101" pitchFamily="2" charset="-122"/>
              </a:rPr>
              <a:t>3D structure		</a:t>
            </a:r>
            <a:endParaRPr lang="en-US" altLang="zh-CN" dirty="0">
              <a:ea typeface="宋体" panose="02010600030101010101" pitchFamily="2" charset="-122"/>
            </a:endParaRPr>
          </a:p>
          <a:p>
            <a:r>
              <a:rPr lang="en-US" altLang="zh-CN" dirty="0">
                <a:ea typeface="宋体" panose="02010600030101010101" pitchFamily="2" charset="-122"/>
              </a:rPr>
              <a:t>Metaboli</a:t>
            </a:r>
            <a:r>
              <a:rPr lang="fr-FR" altLang="zh-CN" dirty="0">
                <a:ea typeface="宋体" panose="02010600030101010101" pitchFamily="2" charset="-122"/>
              </a:rPr>
              <a:t>sm</a:t>
            </a:r>
            <a:endParaRPr lang="en-US" altLang="zh-CN" dirty="0">
              <a:ea typeface="宋体" panose="02010600030101010101" pitchFamily="2" charset="-122"/>
            </a:endParaRPr>
          </a:p>
          <a:p>
            <a:r>
              <a:rPr lang="en-US" altLang="zh-CN" dirty="0">
                <a:ea typeface="宋体" panose="02010600030101010101" pitchFamily="2" charset="-122"/>
              </a:rPr>
              <a:t>Bibliograph</a:t>
            </a:r>
            <a:r>
              <a:rPr lang="fr-FR" altLang="zh-CN" dirty="0">
                <a:ea typeface="宋体" panose="02010600030101010101" pitchFamily="2" charset="-122"/>
              </a:rPr>
              <a:t>y</a:t>
            </a:r>
            <a:endParaRPr lang="en-US" altLang="zh-CN" dirty="0">
              <a:ea typeface="宋体" panose="02010600030101010101" pitchFamily="2" charset="-122"/>
            </a:endParaRPr>
          </a:p>
          <a:p>
            <a:r>
              <a:rPr lang="en-US" altLang="zh-CN" dirty="0">
                <a:ea typeface="宋体" panose="02010600030101010101" pitchFamily="2" charset="-122"/>
              </a:rPr>
              <a:t>‘Others’ </a:t>
            </a:r>
            <a:r>
              <a:rPr lang="en-US" altLang="zh-CN" sz="2400" dirty="0">
                <a:ea typeface="宋体" panose="02010600030101010101" pitchFamily="2" charset="-122"/>
              </a:rPr>
              <a:t>(Microarrays,…)</a:t>
            </a:r>
            <a:endParaRPr lang="en-US" altLang="zh-CN" sz="2400" dirty="0">
              <a:ea typeface="宋体" panose="02010600030101010101" pitchFamily="2" charset="-122"/>
            </a:endParaRPr>
          </a:p>
          <a:p>
            <a:pPr>
              <a:buNone/>
            </a:pPr>
            <a:r>
              <a:rPr lang="fr-FR" altLang="zh-CN" sz="1600" dirty="0">
                <a:ea typeface="宋体" panose="02010600030101010101" pitchFamily="2" charset="-122"/>
              </a:rPr>
              <a:t>							</a:t>
            </a:r>
            <a:endParaRPr lang="en-US" altLang="zh-CN" sz="1600" dirty="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5601" name="Rectangle 2"/>
          <p:cNvSpPr/>
          <p:nvPr/>
        </p:nvSpPr>
        <p:spPr>
          <a:xfrm>
            <a:off x="685800" y="6248400"/>
            <a:ext cx="1905000" cy="457200"/>
          </a:xfrm>
          <a:prstGeom prst="rect">
            <a:avLst/>
          </a:prstGeom>
          <a:noFill/>
          <a:ln w="12700">
            <a:noFill/>
          </a:ln>
        </p:spPr>
        <p:txBody>
          <a:bodyPr wrap="none" anchor="ctr" anchorCtr="0"/>
          <a:p>
            <a:pPr algn="ctr" eaLnBrk="0" hangingPunct="0"/>
            <a:endParaRPr lang="zh-CN" altLang="en-US" dirty="0">
              <a:latin typeface="Comic Sans MS" panose="030F0702030302020204" pitchFamily="66" charset="0"/>
              <a:ea typeface="宋体" panose="02010600030101010101" pitchFamily="2" charset="-122"/>
            </a:endParaRPr>
          </a:p>
        </p:txBody>
      </p:sp>
      <p:sp>
        <p:nvSpPr>
          <p:cNvPr id="25602" name="Rectangle 3"/>
          <p:cNvSpPr/>
          <p:nvPr/>
        </p:nvSpPr>
        <p:spPr>
          <a:xfrm>
            <a:off x="3124200" y="6248400"/>
            <a:ext cx="2895600" cy="457200"/>
          </a:xfrm>
          <a:prstGeom prst="rect">
            <a:avLst/>
          </a:prstGeom>
          <a:noFill/>
          <a:ln w="12700">
            <a:noFill/>
          </a:ln>
        </p:spPr>
        <p:txBody>
          <a:bodyPr wrap="none" anchor="ctr" anchorCtr="0"/>
          <a:p>
            <a:pPr algn="ctr" eaLnBrk="0" hangingPunct="0"/>
            <a:endParaRPr lang="zh-CN" altLang="en-US" dirty="0">
              <a:latin typeface="Comic Sans MS" panose="030F0702030302020204" pitchFamily="66" charset="0"/>
              <a:ea typeface="宋体" panose="02010600030101010101" pitchFamily="2" charset="-122"/>
            </a:endParaRPr>
          </a:p>
        </p:txBody>
      </p:sp>
      <p:sp>
        <p:nvSpPr>
          <p:cNvPr id="25603" name="Rectangle 4"/>
          <p:cNvSpPr>
            <a:spLocks noGrp="1"/>
          </p:cNvSpPr>
          <p:nvPr>
            <p:ph type="title"/>
          </p:nvPr>
        </p:nvSpPr>
        <p:spPr>
          <a:xfrm>
            <a:off x="685800" y="731838"/>
            <a:ext cx="7772400" cy="609600"/>
          </a:xfrm>
        </p:spPr>
        <p:txBody>
          <a:bodyPr wrap="square" lIns="90487" tIns="44450" rIns="90487" bIns="44450" anchor="b" anchorCtr="0"/>
          <a:p>
            <a:pPr defTabSz="914400"/>
            <a:r>
              <a:rPr lang="fr-FR" altLang="zh-CN" sz="3200" dirty="0">
                <a:ea typeface="宋体" panose="02010600030101010101" pitchFamily="2" charset="-122"/>
              </a:rPr>
              <a:t>Sequences are stored using specified formats</a:t>
            </a:r>
            <a:endParaRPr lang="fr-FR" altLang="zh-CN" sz="3200" dirty="0">
              <a:ea typeface="宋体" panose="02010600030101010101" pitchFamily="2" charset="-122"/>
            </a:endParaRPr>
          </a:p>
        </p:txBody>
      </p:sp>
      <p:sp>
        <p:nvSpPr>
          <p:cNvPr id="25604" name="Rectangle 5"/>
          <p:cNvSpPr/>
          <p:nvPr/>
        </p:nvSpPr>
        <p:spPr>
          <a:xfrm>
            <a:off x="685800" y="1447800"/>
            <a:ext cx="7772400" cy="4572000"/>
          </a:xfrm>
          <a:prstGeom prst="rect">
            <a:avLst/>
          </a:prstGeom>
          <a:noFill/>
          <a:ln w="12700">
            <a:noFill/>
          </a:ln>
        </p:spPr>
        <p:txBody>
          <a:bodyPr lIns="90487" tIns="44450" rIns="90487" bIns="44450" anchor="t" anchorCtr="0"/>
          <a:p>
            <a:pPr marL="342900" indent="-342900" eaLnBrk="0" hangingPunct="0">
              <a:spcBef>
                <a:spcPct val="20000"/>
              </a:spcBef>
              <a:buClr>
                <a:srgbClr val="00FF00"/>
              </a:buClr>
              <a:buSzPct val="75000"/>
              <a:buFont typeface="Monotype Sorts" pitchFamily="2" charset="2"/>
              <a:buChar char=""/>
            </a:pPr>
            <a:endParaRPr lang="zh-CN" altLang="fr-FR" sz="2800" dirty="0">
              <a:latin typeface="Comic Sans MS" panose="030F0702030302020204" pitchFamily="66"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endParaRPr lang="zh-CN" altLang="fr-FR" sz="2800" dirty="0">
              <a:latin typeface="Comic Sans MS" panose="030F0702030302020204" pitchFamily="66"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endParaRPr lang="zh-CN" altLang="fr-FR" sz="2800" dirty="0">
              <a:latin typeface="Comic Sans MS" panose="030F0702030302020204" pitchFamily="66" charset="0"/>
              <a:ea typeface="宋体" panose="02010600030101010101" pitchFamily="2" charset="-122"/>
            </a:endParaRPr>
          </a:p>
        </p:txBody>
      </p:sp>
      <p:sp>
        <p:nvSpPr>
          <p:cNvPr id="25605" name="Rectangle 6"/>
          <p:cNvSpPr/>
          <p:nvPr/>
        </p:nvSpPr>
        <p:spPr>
          <a:xfrm>
            <a:off x="381000" y="1600200"/>
            <a:ext cx="8763000" cy="4495800"/>
          </a:xfrm>
          <a:prstGeom prst="rect">
            <a:avLst/>
          </a:prstGeom>
          <a:noFill/>
          <a:ln w="12700">
            <a:noFill/>
          </a:ln>
        </p:spPr>
        <p:txBody>
          <a:bodyPr lIns="90487" tIns="44450" rIns="90487" bIns="44450" anchor="t" anchorCtr="0"/>
          <a:p>
            <a:pPr marL="342900" indent="-342900" eaLnBrk="0" hangingPunct="0">
              <a:spcBef>
                <a:spcPct val="20000"/>
              </a:spcBef>
              <a:buClr>
                <a:srgbClr val="00FF00"/>
              </a:buClr>
              <a:buSzPct val="75000"/>
              <a:buFont typeface="Monotype Sorts" pitchFamily="2" charset="2"/>
              <a:buChar char=""/>
            </a:pPr>
            <a:r>
              <a:rPr lang="fr-FR" altLang="zh-CN" b="1" dirty="0">
                <a:latin typeface="Comic Sans MS" panose="030F0702030302020204" pitchFamily="66" charset="0"/>
                <a:ea typeface="宋体" panose="02010600030101010101" pitchFamily="2" charset="-122"/>
              </a:rPr>
              <a:t>Ideal minimal content of a « sequence » db</a:t>
            </a:r>
            <a:endParaRPr lang="fr-FR" altLang="zh-CN" sz="2800" b="1" dirty="0">
              <a:latin typeface="Comic Sans MS" panose="030F0702030302020204" pitchFamily="66" charset="0"/>
              <a:ea typeface="宋体" panose="02010600030101010101" pitchFamily="2" charset="-122"/>
            </a:endParaRPr>
          </a:p>
          <a:p>
            <a:pPr marL="742950" lvl="1" indent="-285750" algn="l" eaLnBrk="0" hangingPunct="0">
              <a:spcBef>
                <a:spcPct val="20000"/>
              </a:spcBef>
              <a:buClr>
                <a:srgbClr val="FF0000"/>
              </a:buClr>
              <a:buSzPct val="75000"/>
              <a:buFont typeface="Monotype Sorts" pitchFamily="2" charset="2"/>
              <a:buChar char=""/>
            </a:pPr>
            <a:r>
              <a:rPr lang="fr-FR" altLang="zh-CN" dirty="0">
                <a:latin typeface="Comic Sans MS" panose="030F0702030302020204" pitchFamily="66" charset="0"/>
                <a:ea typeface="宋体" panose="02010600030101010101" pitchFamily="2" charset="-122"/>
              </a:rPr>
              <a:t>Sequences !!</a:t>
            </a:r>
            <a:endParaRPr lang="fr-FR" altLang="zh-CN" dirty="0">
              <a:latin typeface="Comic Sans MS" panose="030F0702030302020204" pitchFamily="66" charset="0"/>
              <a:ea typeface="宋体" panose="02010600030101010101" pitchFamily="2" charset="-122"/>
            </a:endParaRPr>
          </a:p>
          <a:p>
            <a:pPr marL="742950" lvl="1" indent="-285750" algn="l" eaLnBrk="0" hangingPunct="0">
              <a:spcBef>
                <a:spcPct val="20000"/>
              </a:spcBef>
              <a:buClr>
                <a:srgbClr val="FF0000"/>
              </a:buClr>
              <a:buSzPct val="75000"/>
              <a:buFont typeface="Monotype Sorts" pitchFamily="2" charset="2"/>
              <a:buChar char=""/>
            </a:pPr>
            <a:r>
              <a:rPr lang="fr-FR" altLang="zh-CN" dirty="0">
                <a:latin typeface="Comic Sans MS" panose="030F0702030302020204" pitchFamily="66" charset="0"/>
                <a:ea typeface="宋体" panose="02010600030101010101" pitchFamily="2" charset="-122"/>
              </a:rPr>
              <a:t>Accession number (AC)</a:t>
            </a:r>
            <a:endParaRPr lang="fr-FR" altLang="zh-CN" dirty="0">
              <a:latin typeface="Comic Sans MS" panose="030F0702030302020204" pitchFamily="66" charset="0"/>
              <a:ea typeface="宋体" panose="02010600030101010101" pitchFamily="2" charset="-122"/>
            </a:endParaRPr>
          </a:p>
          <a:p>
            <a:pPr marL="742950" lvl="1" indent="-285750" algn="l" eaLnBrk="0" hangingPunct="0">
              <a:spcBef>
                <a:spcPct val="20000"/>
              </a:spcBef>
              <a:buClr>
                <a:srgbClr val="FF0000"/>
              </a:buClr>
              <a:buSzPct val="75000"/>
              <a:buFont typeface="Monotype Sorts" pitchFamily="2" charset="2"/>
              <a:buChar char=""/>
            </a:pPr>
            <a:r>
              <a:rPr lang="fr-FR" altLang="zh-CN" dirty="0">
                <a:latin typeface="Comic Sans MS" panose="030F0702030302020204" pitchFamily="66" charset="0"/>
                <a:ea typeface="宋体" panose="02010600030101010101" pitchFamily="2" charset="-122"/>
              </a:rPr>
              <a:t>Taxonomic data</a:t>
            </a:r>
            <a:endParaRPr lang="fr-FR" altLang="zh-CN" dirty="0">
              <a:latin typeface="Comic Sans MS" panose="030F0702030302020204" pitchFamily="66" charset="0"/>
              <a:ea typeface="宋体" panose="02010600030101010101" pitchFamily="2" charset="-122"/>
            </a:endParaRPr>
          </a:p>
          <a:p>
            <a:pPr marL="742950" lvl="1" indent="-285750" algn="l" eaLnBrk="0" hangingPunct="0">
              <a:spcBef>
                <a:spcPct val="20000"/>
              </a:spcBef>
              <a:buClr>
                <a:srgbClr val="FF0000"/>
              </a:buClr>
              <a:buSzPct val="75000"/>
              <a:buFont typeface="Monotype Sorts" pitchFamily="2" charset="2"/>
              <a:buChar char=""/>
            </a:pPr>
            <a:r>
              <a:rPr lang="fr-FR" altLang="zh-CN" dirty="0">
                <a:latin typeface="Comic Sans MS" panose="030F0702030302020204" pitchFamily="66" charset="0"/>
                <a:ea typeface="宋体" panose="02010600030101010101" pitchFamily="2" charset="-122"/>
              </a:rPr>
              <a:t>References</a:t>
            </a:r>
            <a:endParaRPr lang="fr-FR" altLang="zh-CN" dirty="0">
              <a:latin typeface="Comic Sans MS" panose="030F0702030302020204" pitchFamily="66" charset="0"/>
              <a:ea typeface="宋体" panose="02010600030101010101" pitchFamily="2" charset="-122"/>
            </a:endParaRPr>
          </a:p>
          <a:p>
            <a:pPr marL="742950" lvl="1" indent="-285750" algn="l" eaLnBrk="0" hangingPunct="0">
              <a:spcBef>
                <a:spcPct val="20000"/>
              </a:spcBef>
              <a:buClr>
                <a:srgbClr val="FF0000"/>
              </a:buClr>
              <a:buSzPct val="75000"/>
              <a:buFont typeface="Monotype Sorts" pitchFamily="2" charset="2"/>
              <a:buChar char=""/>
            </a:pPr>
            <a:r>
              <a:rPr lang="fr-FR" altLang="zh-CN" dirty="0">
                <a:solidFill>
                  <a:srgbClr val="063DE8"/>
                </a:solidFill>
                <a:latin typeface="Comic Sans MS" panose="030F0702030302020204" pitchFamily="66" charset="0"/>
                <a:ea typeface="宋体" panose="02010600030101010101" pitchFamily="2" charset="-122"/>
              </a:rPr>
              <a:t>ANNOTATION/CURATION</a:t>
            </a:r>
            <a:endParaRPr lang="fr-FR" altLang="zh-CN" dirty="0">
              <a:latin typeface="Comic Sans MS" panose="030F0702030302020204" pitchFamily="66" charset="0"/>
              <a:ea typeface="宋体" panose="02010600030101010101" pitchFamily="2" charset="-122"/>
            </a:endParaRPr>
          </a:p>
          <a:p>
            <a:pPr marL="742950" lvl="1" indent="-285750" algn="l" eaLnBrk="0" hangingPunct="0">
              <a:spcBef>
                <a:spcPct val="20000"/>
              </a:spcBef>
              <a:buClr>
                <a:srgbClr val="FF0000"/>
              </a:buClr>
              <a:buSzPct val="75000"/>
              <a:buFont typeface="Monotype Sorts" pitchFamily="2" charset="2"/>
              <a:buChar char=""/>
            </a:pPr>
            <a:r>
              <a:rPr lang="fr-FR" altLang="zh-CN" dirty="0">
                <a:latin typeface="Comic Sans MS" panose="030F0702030302020204" pitchFamily="66" charset="0"/>
                <a:ea typeface="宋体" panose="02010600030101010101" pitchFamily="2" charset="-122"/>
              </a:rPr>
              <a:t>Keywords</a:t>
            </a:r>
            <a:endParaRPr lang="fr-FR" altLang="zh-CN" dirty="0">
              <a:latin typeface="Comic Sans MS" panose="030F0702030302020204" pitchFamily="66" charset="0"/>
              <a:ea typeface="宋体" panose="02010600030101010101" pitchFamily="2" charset="-122"/>
            </a:endParaRPr>
          </a:p>
          <a:p>
            <a:pPr marL="742950" lvl="1" indent="-285750" algn="l" eaLnBrk="0" hangingPunct="0">
              <a:spcBef>
                <a:spcPct val="20000"/>
              </a:spcBef>
              <a:buClr>
                <a:srgbClr val="FF0000"/>
              </a:buClr>
              <a:buSzPct val="75000"/>
              <a:buFont typeface="Monotype Sorts" pitchFamily="2" charset="2"/>
              <a:buChar char=""/>
            </a:pPr>
            <a:r>
              <a:rPr lang="fr-FR" altLang="zh-CN" dirty="0">
                <a:latin typeface="Comic Sans MS" panose="030F0702030302020204" pitchFamily="66" charset="0"/>
                <a:ea typeface="宋体" panose="02010600030101010101" pitchFamily="2" charset="-122"/>
              </a:rPr>
              <a:t>Cross-references</a:t>
            </a:r>
            <a:endParaRPr lang="fr-FR" altLang="zh-CN" dirty="0">
              <a:latin typeface="Comic Sans MS" panose="030F0702030302020204" pitchFamily="66" charset="0"/>
              <a:ea typeface="宋体" panose="02010600030101010101" pitchFamily="2" charset="-122"/>
            </a:endParaRPr>
          </a:p>
          <a:p>
            <a:pPr marL="742950" lvl="1" indent="-285750" algn="l" eaLnBrk="0" hangingPunct="0">
              <a:spcBef>
                <a:spcPct val="20000"/>
              </a:spcBef>
              <a:buClr>
                <a:srgbClr val="FF0000"/>
              </a:buClr>
              <a:buSzPct val="75000"/>
              <a:buFont typeface="Monotype Sorts" pitchFamily="2" charset="2"/>
              <a:buChar char=""/>
            </a:pPr>
            <a:r>
              <a:rPr lang="fr-FR" altLang="zh-CN" dirty="0">
                <a:latin typeface="Comic Sans MS" panose="030F0702030302020204" pitchFamily="66" charset="0"/>
                <a:ea typeface="宋体" panose="02010600030101010101" pitchFamily="2" charset="-122"/>
              </a:rPr>
              <a:t>Documentation</a:t>
            </a:r>
            <a:endParaRPr lang="fr-FR" altLang="zh-CN" dirty="0">
              <a:latin typeface="Comic Sans MS" panose="030F0702030302020204" pitchFamily="66"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endParaRPr lang="zh-CN" altLang="fr-FR" sz="2800" dirty="0">
              <a:latin typeface="Comic Sans MS" panose="030F0702030302020204" pitchFamily="66" charset="0"/>
              <a:ea typeface="宋体" panose="02010600030101010101" pitchFamily="2"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Rectangle 2"/>
          <p:cNvSpPr>
            <a:spLocks noGrp="1"/>
          </p:cNvSpPr>
          <p:nvPr>
            <p:ph type="title"/>
          </p:nvPr>
        </p:nvSpPr>
        <p:spPr/>
        <p:txBody>
          <a:bodyPr wrap="square" lIns="90487" tIns="44450" rIns="90487" bIns="44450" anchor="b" anchorCtr="0"/>
          <a:p>
            <a:r>
              <a:rPr lang="en-US" altLang="zh-CN" sz="4400" dirty="0">
                <a:solidFill>
                  <a:srgbClr val="FF0000"/>
                </a:solidFill>
                <a:ea typeface="宋体" panose="02010600030101010101" pitchFamily="2" charset="-122"/>
              </a:rPr>
              <a:t>» Collect sequences</a:t>
            </a:r>
            <a:endParaRPr lang="en-US" altLang="zh-CN" sz="4400" dirty="0">
              <a:solidFill>
                <a:srgbClr val="FF0000"/>
              </a:solidFill>
              <a:ea typeface="宋体" panose="02010600030101010101" pitchFamily="2" charset="-122"/>
            </a:endParaRPr>
          </a:p>
        </p:txBody>
      </p:sp>
      <p:sp>
        <p:nvSpPr>
          <p:cNvPr id="6146" name="Rectangle 3"/>
          <p:cNvSpPr>
            <a:spLocks noGrp="1"/>
          </p:cNvSpPr>
          <p:nvPr>
            <p:ph idx="1"/>
          </p:nvPr>
        </p:nvSpPr>
        <p:spPr/>
        <p:txBody>
          <a:bodyPr wrap="square" lIns="90487" tIns="44450" rIns="90487" bIns="44450" anchor="t" anchorCtr="0"/>
          <a:p>
            <a:r>
              <a:rPr lang="en-US" altLang="zh-CN" dirty="0">
                <a:ea typeface="宋体" panose="02010600030101010101" pitchFamily="2" charset="-122"/>
              </a:rPr>
              <a:t>How to collect sequences?</a:t>
            </a:r>
            <a:endParaRPr lang="en-US" altLang="zh-CN" dirty="0">
              <a:ea typeface="宋体" panose="02010600030101010101" pitchFamily="2" charset="-122"/>
            </a:endParaRPr>
          </a:p>
          <a:p>
            <a:pPr lvl="1"/>
            <a:r>
              <a:rPr lang="en-US" altLang="zh-CN" dirty="0">
                <a:ea typeface="宋体" panose="02010600030101010101" pitchFamily="2" charset="-122"/>
              </a:rPr>
              <a:t>DNA sequencing by the Sanger method</a:t>
            </a:r>
            <a:endParaRPr lang="en-US" altLang="zh-CN" dirty="0">
              <a:ea typeface="宋体" panose="02010600030101010101" pitchFamily="2" charset="-122"/>
            </a:endParaRPr>
          </a:p>
          <a:p>
            <a:pPr lvl="2"/>
            <a:r>
              <a:rPr lang="en-US" altLang="zh-CN" dirty="0">
                <a:ea typeface="宋体" panose="02010600030101010101" pitchFamily="2" charset="-122"/>
              </a:rPr>
              <a:t>ABI3730: 700-900bp per read</a:t>
            </a:r>
            <a:endParaRPr lang="en-US" altLang="zh-CN" dirty="0">
              <a:ea typeface="宋体" panose="02010600030101010101" pitchFamily="2" charset="-122"/>
            </a:endParaRPr>
          </a:p>
          <a:p>
            <a:pPr lvl="1"/>
            <a:r>
              <a:rPr lang="en-US" altLang="zh-CN" dirty="0">
                <a:ea typeface="宋体" panose="02010600030101010101" pitchFamily="2" charset="-122"/>
              </a:rPr>
              <a:t>DNA sequencing by the high-throughput approaches</a:t>
            </a:r>
            <a:endParaRPr lang="en-US" altLang="zh-CN" dirty="0">
              <a:ea typeface="宋体" panose="02010600030101010101" pitchFamily="2" charset="-122"/>
            </a:endParaRPr>
          </a:p>
          <a:p>
            <a:pPr lvl="2"/>
            <a:r>
              <a:rPr lang="en-US" altLang="zh-CN" dirty="0">
                <a:ea typeface="宋体" panose="02010600030101010101" pitchFamily="2" charset="-122"/>
              </a:rPr>
              <a:t>Illumina Geome Analyzer </a:t>
            </a:r>
            <a:r>
              <a:rPr lang="en-US" altLang="zh-CN" dirty="0">
                <a:latin typeface="Arial Unicode MS" panose="020B0604020202020204" pitchFamily="34" charset="-122"/>
                <a:ea typeface="Arial Unicode MS" panose="020B0604020202020204" pitchFamily="34" charset="-122"/>
              </a:rPr>
              <a:t>Ⅱ System/ HiSeq 2000</a:t>
            </a:r>
            <a:endParaRPr lang="en-US" altLang="zh-CN" dirty="0">
              <a:latin typeface="Arial Unicode MS" panose="020B0604020202020204" pitchFamily="34" charset="-122"/>
              <a:ea typeface="Arial Unicode MS" panose="020B0604020202020204" pitchFamily="34" charset="-122"/>
            </a:endParaRPr>
          </a:p>
          <a:p>
            <a:pPr lvl="2"/>
            <a:r>
              <a:rPr lang="en-US" altLang="zh-CN" dirty="0">
                <a:latin typeface="Arial Unicode MS" panose="020B0604020202020204" pitchFamily="34" charset="-122"/>
                <a:ea typeface="Arial Unicode MS" panose="020B0604020202020204" pitchFamily="34" charset="-122"/>
              </a:rPr>
              <a:t>Applied Biosystems SOLID System</a:t>
            </a:r>
            <a:endParaRPr lang="en-US" altLang="zh-CN" dirty="0">
              <a:latin typeface="Arial Unicode MS" panose="020B0604020202020204" pitchFamily="34" charset="-122"/>
              <a:ea typeface="Arial Unicode MS" panose="020B0604020202020204" pitchFamily="34" charset="-122"/>
            </a:endParaRPr>
          </a:p>
          <a:p>
            <a:pPr lvl="2"/>
            <a:r>
              <a:rPr lang="en-US" altLang="zh-CN" dirty="0">
                <a:latin typeface="Arial Unicode MS" panose="020B0604020202020204" pitchFamily="34" charset="-122"/>
                <a:ea typeface="Arial Unicode MS" panose="020B0604020202020204" pitchFamily="34" charset="-122"/>
              </a:rPr>
              <a:t>454/Roche GS FLX</a:t>
            </a:r>
            <a:endParaRPr lang="en-US" altLang="zh-CN" dirty="0">
              <a:latin typeface="Arial Unicode MS" panose="020B0604020202020204" pitchFamily="34" charset="-122"/>
              <a:ea typeface="Arial Unicode MS" panose="020B0604020202020204" pitchFamily="34" charset="-122"/>
            </a:endParaRPr>
          </a:p>
          <a:p>
            <a:pPr lvl="2"/>
            <a:r>
              <a:rPr lang="en-US" altLang="zh-CN" dirty="0">
                <a:latin typeface="Arial Unicode MS" panose="020B0604020202020204" pitchFamily="34" charset="-122"/>
                <a:ea typeface="Arial Unicode MS" panose="020B0604020202020204" pitchFamily="34" charset="-122"/>
              </a:rPr>
              <a:t>……</a:t>
            </a:r>
            <a:endParaRPr lang="en-US" altLang="zh-CN" dirty="0">
              <a:latin typeface="Arial Unicode MS" panose="020B0604020202020204" pitchFamily="34" charset="-122"/>
              <a:ea typeface="Arial Unicode MS" panose="020B0604020202020204" pitchFamily="34" charset="-122"/>
            </a:endParaRPr>
          </a:p>
          <a:p>
            <a:pPr lvl="1"/>
            <a:r>
              <a:rPr lang="en-US" altLang="zh-CN" dirty="0">
                <a:ea typeface="宋体" panose="02010600030101010101" pitchFamily="2" charset="-122"/>
              </a:rPr>
              <a:t>DNA sequencing by chip</a:t>
            </a:r>
            <a:endParaRPr lang="en-US" altLang="zh-CN" dirty="0">
              <a:ea typeface="宋体" panose="02010600030101010101" pitchFamily="2" charset="-122"/>
            </a:endParaRPr>
          </a:p>
          <a:p>
            <a:pPr lvl="2"/>
            <a:r>
              <a:rPr lang="en-US" altLang="zh-CN" dirty="0">
                <a:ea typeface="宋体" panose="02010600030101010101" pitchFamily="2" charset="-122"/>
              </a:rPr>
              <a:t>Genotyping using Illumina technologies</a:t>
            </a:r>
            <a:endParaRPr lang="en-US" altLang="zh-CN" dirty="0">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7649" name="Rectangle 2"/>
          <p:cNvSpPr>
            <a:spLocks noGrp="1"/>
          </p:cNvSpPr>
          <p:nvPr>
            <p:ph type="title"/>
          </p:nvPr>
        </p:nvSpPr>
        <p:spPr>
          <a:xfrm>
            <a:off x="381000" y="533400"/>
            <a:ext cx="8991600" cy="609600"/>
          </a:xfrm>
        </p:spPr>
        <p:txBody>
          <a:bodyPr wrap="square" lIns="90487" tIns="44450" rIns="90487" bIns="44450" anchor="b" anchorCtr="0"/>
          <a:p>
            <a:r>
              <a:rPr lang="fr-CH" altLang="zh-CN" sz="2400" dirty="0">
                <a:ea typeface="宋体" panose="02010600030101010101" pitchFamily="2" charset="-122"/>
              </a:rPr>
              <a:t>Sequence Databases: some « technical » definitions</a:t>
            </a:r>
            <a:endParaRPr lang="en-GB" altLang="zh-CN" sz="2400" dirty="0">
              <a:ea typeface="宋体" panose="02010600030101010101" pitchFamily="2" charset="-122"/>
            </a:endParaRPr>
          </a:p>
        </p:txBody>
      </p:sp>
      <p:sp>
        <p:nvSpPr>
          <p:cNvPr id="27650" name="Rectangle 3"/>
          <p:cNvSpPr>
            <a:spLocks noGrp="1"/>
          </p:cNvSpPr>
          <p:nvPr>
            <p:ph idx="1"/>
          </p:nvPr>
        </p:nvSpPr>
        <p:spPr/>
        <p:txBody>
          <a:bodyPr wrap="square" lIns="90487" tIns="44450" rIns="90487" bIns="44450" anchor="t" anchorCtr="0"/>
          <a:p>
            <a:pPr>
              <a:lnSpc>
                <a:spcPct val="90000"/>
              </a:lnSpc>
            </a:pPr>
            <a:r>
              <a:rPr lang="fr-FR" altLang="zh-CN" sz="2400" dirty="0">
                <a:ea typeface="宋体" panose="02010600030101010101" pitchFamily="2" charset="-122"/>
              </a:rPr>
              <a:t>Data storage management: </a:t>
            </a:r>
            <a:endParaRPr lang="fr-FR" altLang="zh-CN" sz="2400" dirty="0">
              <a:ea typeface="宋体" panose="02010600030101010101" pitchFamily="2" charset="-122"/>
            </a:endParaRPr>
          </a:p>
          <a:p>
            <a:pPr lvl="1">
              <a:lnSpc>
                <a:spcPct val="90000"/>
              </a:lnSpc>
            </a:pPr>
            <a:r>
              <a:rPr lang="fr-FR" altLang="zh-CN" sz="2000" dirty="0">
                <a:ea typeface="宋体" panose="02010600030101010101" pitchFamily="2" charset="-122"/>
              </a:rPr>
              <a:t>flat file: text file</a:t>
            </a:r>
            <a:endParaRPr lang="fr-FR" altLang="zh-CN" sz="2000" dirty="0">
              <a:ea typeface="宋体" panose="02010600030101010101" pitchFamily="2" charset="-122"/>
            </a:endParaRPr>
          </a:p>
          <a:p>
            <a:pPr lvl="1">
              <a:lnSpc>
                <a:spcPct val="90000"/>
              </a:lnSpc>
            </a:pPr>
            <a:r>
              <a:rPr lang="fr-FR" altLang="zh-CN" sz="2000" dirty="0">
                <a:ea typeface="宋体" panose="02010600030101010101" pitchFamily="2" charset="-122"/>
              </a:rPr>
              <a:t>relational (e.g., Oracle, Postgres) </a:t>
            </a:r>
            <a:endParaRPr lang="fr-FR" altLang="zh-CN" sz="2000" dirty="0">
              <a:ea typeface="宋体" panose="02010600030101010101" pitchFamily="2" charset="-122"/>
            </a:endParaRPr>
          </a:p>
          <a:p>
            <a:pPr lvl="1">
              <a:lnSpc>
                <a:spcPct val="90000"/>
              </a:lnSpc>
            </a:pPr>
            <a:r>
              <a:rPr lang="fr-FR" altLang="zh-CN" sz="2000" dirty="0">
                <a:ea typeface="宋体" panose="02010600030101010101" pitchFamily="2" charset="-122"/>
              </a:rPr>
              <a:t>object oriented (rare in biological field)</a:t>
            </a:r>
            <a:endParaRPr lang="fr-FR" altLang="zh-CN" sz="2000" dirty="0">
              <a:ea typeface="宋体" panose="02010600030101010101" pitchFamily="2" charset="-122"/>
            </a:endParaRPr>
          </a:p>
          <a:p>
            <a:pPr lvl="1">
              <a:lnSpc>
                <a:spcPct val="90000"/>
              </a:lnSpc>
            </a:pPr>
            <a:endParaRPr lang="fr-FR" altLang="zh-CN" sz="2000" dirty="0">
              <a:ea typeface="宋体" panose="02010600030101010101" pitchFamily="2" charset="-122"/>
            </a:endParaRPr>
          </a:p>
          <a:p>
            <a:pPr lvl="1">
              <a:lnSpc>
                <a:spcPct val="90000"/>
              </a:lnSpc>
            </a:pPr>
            <a:endParaRPr lang="fr-FR" altLang="zh-CN" sz="2000" dirty="0">
              <a:ea typeface="宋体" panose="02010600030101010101" pitchFamily="2" charset="-122"/>
            </a:endParaRPr>
          </a:p>
          <a:p>
            <a:pPr>
              <a:lnSpc>
                <a:spcPct val="90000"/>
              </a:lnSpc>
            </a:pPr>
            <a:r>
              <a:rPr lang="fr-FR" altLang="zh-CN" sz="2400" dirty="0">
                <a:ea typeface="宋体" panose="02010600030101010101" pitchFamily="2" charset="-122"/>
              </a:rPr>
              <a:t>Flat file format: </a:t>
            </a:r>
            <a:endParaRPr lang="fr-FR" altLang="zh-CN" sz="2400" dirty="0">
              <a:ea typeface="宋体" panose="02010600030101010101" pitchFamily="2" charset="-122"/>
            </a:endParaRPr>
          </a:p>
          <a:p>
            <a:pPr lvl="1">
              <a:lnSpc>
                <a:spcPct val="90000"/>
              </a:lnSpc>
            </a:pPr>
            <a:r>
              <a:rPr lang="fr-FR" altLang="zh-CN" sz="2000" dirty="0">
                <a:ea typeface="宋体" panose="02010600030101010101" pitchFamily="2" charset="-122"/>
              </a:rPr>
              <a:t>fasta</a:t>
            </a:r>
            <a:endParaRPr lang="fr-FR" altLang="zh-CN" sz="2000" dirty="0">
              <a:ea typeface="宋体" panose="02010600030101010101" pitchFamily="2" charset="-122"/>
            </a:endParaRPr>
          </a:p>
          <a:p>
            <a:pPr lvl="1">
              <a:lnSpc>
                <a:spcPct val="90000"/>
              </a:lnSpc>
            </a:pPr>
            <a:r>
              <a:rPr lang="fr-FR" altLang="zh-CN" sz="2000" dirty="0">
                <a:ea typeface="宋体" panose="02010600030101010101" pitchFamily="2" charset="-122"/>
              </a:rPr>
              <a:t>GCG</a:t>
            </a:r>
            <a:endParaRPr lang="fr-FR" altLang="zh-CN" sz="2000" dirty="0">
              <a:ea typeface="宋体" panose="02010600030101010101" pitchFamily="2" charset="-122"/>
            </a:endParaRPr>
          </a:p>
          <a:p>
            <a:pPr lvl="1">
              <a:lnSpc>
                <a:spcPct val="90000"/>
              </a:lnSpc>
            </a:pPr>
            <a:r>
              <a:rPr lang="fr-FR" altLang="zh-CN" sz="2000" dirty="0">
                <a:ea typeface="宋体" panose="02010600030101010101" pitchFamily="2" charset="-122"/>
              </a:rPr>
              <a:t>NBRF/PIR</a:t>
            </a:r>
            <a:endParaRPr lang="fr-FR" altLang="zh-CN" sz="2000" dirty="0">
              <a:ea typeface="宋体" panose="02010600030101010101" pitchFamily="2" charset="-122"/>
            </a:endParaRPr>
          </a:p>
          <a:p>
            <a:pPr lvl="1">
              <a:lnSpc>
                <a:spcPct val="90000"/>
              </a:lnSpc>
            </a:pPr>
            <a:r>
              <a:rPr lang="fr-FR" altLang="zh-CN" sz="2000" dirty="0">
                <a:ea typeface="宋体" panose="02010600030101010101" pitchFamily="2" charset="-122"/>
              </a:rPr>
              <a:t>MSF…. </a:t>
            </a:r>
            <a:endParaRPr lang="fr-FR" altLang="zh-CN" sz="2000" dirty="0">
              <a:ea typeface="宋体" panose="02010600030101010101" pitchFamily="2" charset="-122"/>
            </a:endParaRPr>
          </a:p>
          <a:p>
            <a:pPr lvl="1">
              <a:lnSpc>
                <a:spcPct val="90000"/>
              </a:lnSpc>
            </a:pPr>
            <a:r>
              <a:rPr lang="fr-FR" altLang="zh-CN" sz="2000" dirty="0">
                <a:ea typeface="宋体" panose="02010600030101010101" pitchFamily="2" charset="-122"/>
              </a:rPr>
              <a:t>standardized format ?</a:t>
            </a:r>
            <a:endParaRPr lang="fr-FR" altLang="zh-CN" sz="2000" dirty="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Rectangle 2"/>
          <p:cNvSpPr>
            <a:spLocks noGrp="1"/>
          </p:cNvSpPr>
          <p:nvPr>
            <p:ph type="title"/>
          </p:nvPr>
        </p:nvSpPr>
        <p:spPr/>
        <p:txBody>
          <a:bodyPr wrap="square" lIns="90487" tIns="44450" rIns="90487" bIns="44450" anchor="b" anchorCtr="0"/>
          <a:p>
            <a:r>
              <a:rPr lang="en-US" altLang="zh-CN" sz="3200" dirty="0">
                <a:ea typeface="宋体" panose="02010600030101010101" pitchFamily="2" charset="-122"/>
              </a:rPr>
              <a:t>One sequence format can be converted to another</a:t>
            </a:r>
            <a:endParaRPr lang="en-US" altLang="zh-CN" sz="3200" dirty="0">
              <a:ea typeface="宋体" panose="02010600030101010101" pitchFamily="2" charset="-122"/>
            </a:endParaRPr>
          </a:p>
        </p:txBody>
      </p:sp>
      <p:sp>
        <p:nvSpPr>
          <p:cNvPr id="28674" name="Rectangle 3"/>
          <p:cNvSpPr>
            <a:spLocks noGrp="1"/>
          </p:cNvSpPr>
          <p:nvPr>
            <p:ph idx="1"/>
          </p:nvPr>
        </p:nvSpPr>
        <p:spPr/>
        <p:txBody>
          <a:bodyPr wrap="square" lIns="90487" tIns="44450" rIns="90487" bIns="44450" anchor="t" anchorCtr="0"/>
          <a:p>
            <a:pPr eaLnBrk="1" hangingPunct="1">
              <a:buClr>
                <a:schemeClr val="accent2"/>
              </a:buClr>
              <a:buSzPct val="110000"/>
              <a:buFont typeface="Monotype Sorts" pitchFamily="2" charset="2"/>
              <a:buChar char="•"/>
            </a:pPr>
            <a:endParaRPr lang="en-US" altLang="zh-CN" dirty="0">
              <a:ea typeface="宋体" panose="02010600030101010101" pitchFamily="2" charset="-122"/>
            </a:endParaRPr>
          </a:p>
          <a:p>
            <a:pPr eaLnBrk="1" hangingPunct="1">
              <a:buClr>
                <a:schemeClr val="accent2"/>
              </a:buClr>
              <a:buSzPct val="110000"/>
              <a:buFont typeface="Monotype Sorts" pitchFamily="2" charset="2"/>
              <a:buChar char="•"/>
            </a:pPr>
            <a:r>
              <a:rPr lang="en-US" altLang="zh-CN" dirty="0">
                <a:ea typeface="宋体" panose="02010600030101010101" pitchFamily="2" charset="-122"/>
              </a:rPr>
              <a:t>READSEQ    Online server in </a:t>
            </a:r>
            <a:r>
              <a:rPr lang="en-US" altLang="zh-CN" dirty="0">
                <a:ea typeface="宋体" panose="02010600030101010101" pitchFamily="2" charset="-122"/>
                <a:hlinkClick r:id="rId1"/>
              </a:rPr>
              <a:t>IBI</a:t>
            </a:r>
            <a:r>
              <a:rPr lang="en-US" altLang="zh-CN" dirty="0">
                <a:ea typeface="宋体" panose="02010600030101010101" pitchFamily="2" charset="-122"/>
              </a:rPr>
              <a:t>, ZJU</a:t>
            </a:r>
            <a:endParaRPr lang="en-US" altLang="zh-CN" dirty="0">
              <a:ea typeface="宋体" panose="02010600030101010101" pitchFamily="2" charset="-122"/>
            </a:endParaRPr>
          </a:p>
          <a:p>
            <a:pPr eaLnBrk="1" hangingPunct="1">
              <a:buClr>
                <a:schemeClr val="accent2"/>
              </a:buClr>
              <a:buSzPct val="110000"/>
              <a:buFont typeface="Monotype Sorts" pitchFamily="2" charset="2"/>
              <a:buChar char="•"/>
            </a:pPr>
            <a:endParaRPr lang="en-US" altLang="zh-CN" dirty="0">
              <a:ea typeface="宋体" panose="02010600030101010101" pitchFamily="2" charset="-122"/>
            </a:endParaRPr>
          </a:p>
          <a:p>
            <a:pPr eaLnBrk="1" hangingPunct="1">
              <a:buClr>
                <a:schemeClr val="accent2"/>
              </a:buClr>
              <a:buSzPct val="110000"/>
              <a:buFont typeface="Monotype Sorts" pitchFamily="2" charset="2"/>
              <a:buChar char="•"/>
            </a:pPr>
            <a:r>
              <a:rPr lang="en-US" altLang="zh-CN" dirty="0">
                <a:ea typeface="宋体" panose="02010600030101010101" pitchFamily="2" charset="-122"/>
              </a:rPr>
              <a:t>SEQIO for UNIX machines</a:t>
            </a:r>
            <a:endParaRPr lang="en-US" altLang="zh-CN" dirty="0">
              <a:ea typeface="宋体" panose="02010600030101010101" pitchFamily="2" charset="-122"/>
            </a:endParaRPr>
          </a:p>
          <a:p>
            <a:pPr>
              <a:buFont typeface="Monotype Sorts" pitchFamily="2" charset="2"/>
              <a:buChar char="•"/>
            </a:pPr>
            <a:endParaRPr lang="zh-CN" altLang="en-US" dirty="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2"/>
          <p:cNvSpPr>
            <a:spLocks noGrp="1"/>
          </p:cNvSpPr>
          <p:nvPr>
            <p:ph type="title"/>
          </p:nvPr>
        </p:nvSpPr>
        <p:spPr/>
        <p:txBody>
          <a:bodyPr wrap="square" lIns="90487" tIns="44450" rIns="90487" bIns="44450" anchor="b" anchorCtr="0"/>
          <a:p>
            <a:pPr algn="ctr"/>
            <a:r>
              <a:rPr lang="en-US" altLang="zh-CN" dirty="0">
                <a:ea typeface="宋体" panose="02010600030101010101" pitchFamily="2" charset="-122"/>
              </a:rPr>
              <a:t>Examples of entries</a:t>
            </a:r>
            <a:endParaRPr lang="en-US" altLang="zh-CN" dirty="0">
              <a:ea typeface="宋体" panose="02010600030101010101" pitchFamily="2" charset="-122"/>
            </a:endParaRPr>
          </a:p>
        </p:txBody>
      </p:sp>
      <p:sp>
        <p:nvSpPr>
          <p:cNvPr id="29698" name="Rectangle 3"/>
          <p:cNvSpPr>
            <a:spLocks noGrp="1"/>
          </p:cNvSpPr>
          <p:nvPr>
            <p:ph idx="1"/>
          </p:nvPr>
        </p:nvSpPr>
        <p:spPr>
          <a:xfrm>
            <a:off x="533400" y="1905000"/>
            <a:ext cx="8153400" cy="4114800"/>
          </a:xfrm>
        </p:spPr>
        <p:txBody>
          <a:bodyPr wrap="square" lIns="90487" tIns="44450" rIns="90487" bIns="44450" anchor="t" anchorCtr="0"/>
          <a:p>
            <a:pPr>
              <a:lnSpc>
                <a:spcPct val="90000"/>
              </a:lnSpc>
            </a:pPr>
            <a:r>
              <a:rPr lang="en-US" altLang="zh-CN" dirty="0">
                <a:ea typeface="宋体" panose="02010600030101010101" pitchFamily="2" charset="-122"/>
              </a:rPr>
              <a:t>A gene sequence</a:t>
            </a:r>
            <a:endParaRPr lang="en-US" altLang="zh-CN" dirty="0">
              <a:ea typeface="宋体" panose="02010600030101010101" pitchFamily="2" charset="-122"/>
            </a:endParaRPr>
          </a:p>
          <a:p>
            <a:pPr>
              <a:lnSpc>
                <a:spcPct val="90000"/>
              </a:lnSpc>
              <a:buNone/>
            </a:pPr>
            <a:r>
              <a:rPr lang="en-US" altLang="zh-CN" sz="2400" dirty="0">
                <a:ea typeface="宋体" panose="02010600030101010101" pitchFamily="2" charset="-122"/>
              </a:rPr>
              <a:t>    </a:t>
            </a:r>
            <a:r>
              <a:rPr lang="en-US" altLang="zh-CN" sz="1800" i="1" dirty="0">
                <a:ea typeface="宋体" panose="02010600030101010101" pitchFamily="2" charset="-122"/>
                <a:hlinkClick r:id="rId1"/>
              </a:rPr>
              <a:t>AF440696</a:t>
            </a:r>
            <a:r>
              <a:rPr lang="en-US" altLang="zh-CN" sz="1800" i="1" dirty="0">
                <a:ea typeface="宋体" panose="02010600030101010101" pitchFamily="2" charset="-122"/>
              </a:rPr>
              <a:t> Arabidopsis thaliana disease resistance protein RPP4 (RPP4) gene, complete cds</a:t>
            </a:r>
            <a:br>
              <a:rPr lang="en-US" altLang="zh-CN" sz="2400" dirty="0">
                <a:ea typeface="宋体" panose="02010600030101010101" pitchFamily="2" charset="-122"/>
              </a:rPr>
            </a:br>
            <a:endParaRPr lang="en-US" altLang="zh-CN" sz="2400" dirty="0">
              <a:ea typeface="宋体" panose="02010600030101010101" pitchFamily="2" charset="-122"/>
            </a:endParaRPr>
          </a:p>
          <a:p>
            <a:pPr>
              <a:lnSpc>
                <a:spcPct val="90000"/>
              </a:lnSpc>
            </a:pPr>
            <a:r>
              <a:rPr lang="en-US" altLang="zh-CN" dirty="0">
                <a:ea typeface="宋体" panose="02010600030101010101" pitchFamily="2" charset="-122"/>
              </a:rPr>
              <a:t>A genome or chromosome </a:t>
            </a:r>
            <a:endParaRPr lang="en-US" altLang="zh-CN" dirty="0">
              <a:ea typeface="宋体" panose="02010600030101010101" pitchFamily="2" charset="-122"/>
            </a:endParaRPr>
          </a:p>
          <a:p>
            <a:pPr>
              <a:lnSpc>
                <a:spcPct val="90000"/>
              </a:lnSpc>
              <a:buNone/>
            </a:pPr>
            <a:r>
              <a:rPr lang="en-US" altLang="zh-CN" sz="1800" i="1" dirty="0">
                <a:ea typeface="宋体" panose="02010600030101010101" pitchFamily="2" charset="-122"/>
              </a:rPr>
              <a:t>    </a:t>
            </a:r>
            <a:r>
              <a:rPr lang="en-US" altLang="zh-CN" sz="1800" i="1" dirty="0">
                <a:ea typeface="宋体" panose="02010600030101010101" pitchFamily="2" charset="-122"/>
                <a:hlinkClick r:id="rId2"/>
              </a:rPr>
              <a:t>NC_002578</a:t>
            </a:r>
            <a:r>
              <a:rPr lang="en-US" altLang="zh-CN" sz="1800" i="1" dirty="0">
                <a:ea typeface="宋体" panose="02010600030101010101" pitchFamily="2" charset="-122"/>
              </a:rPr>
              <a:t> Thermoplasma acidophilum, complete genome; </a:t>
            </a:r>
            <a:endParaRPr lang="en-US" altLang="zh-CN" sz="1800" i="1" dirty="0">
              <a:ea typeface="宋体" panose="02010600030101010101" pitchFamily="2" charset="-122"/>
            </a:endParaRPr>
          </a:p>
          <a:p>
            <a:pPr>
              <a:lnSpc>
                <a:spcPct val="90000"/>
              </a:lnSpc>
              <a:buNone/>
            </a:pPr>
            <a:r>
              <a:rPr lang="en-US" altLang="zh-CN" sz="1800" i="1" dirty="0">
                <a:ea typeface="宋体" panose="02010600030101010101" pitchFamily="2" charset="-122"/>
              </a:rPr>
              <a:t>    </a:t>
            </a:r>
            <a:r>
              <a:rPr lang="en-US" altLang="zh-CN" sz="1800" i="1" dirty="0">
                <a:ea typeface="宋体" panose="02010600030101010101" pitchFamily="2" charset="-122"/>
                <a:hlinkClick r:id="rId3"/>
              </a:rPr>
              <a:t>NC_003070</a:t>
            </a:r>
            <a:r>
              <a:rPr lang="en-US" altLang="zh-CN" sz="1800" i="1" dirty="0">
                <a:ea typeface="宋体" panose="02010600030101010101" pitchFamily="2" charset="-122"/>
              </a:rPr>
              <a:t> Arabidopsis thaliana chromosome 1, complete sequence</a:t>
            </a:r>
            <a:endParaRPr lang="en-US" altLang="zh-CN" sz="1800" i="1" dirty="0">
              <a:ea typeface="宋体" panose="02010600030101010101" pitchFamily="2" charset="-122"/>
            </a:endParaRPr>
          </a:p>
          <a:p>
            <a:pPr>
              <a:lnSpc>
                <a:spcPct val="90000"/>
              </a:lnSpc>
              <a:buNone/>
            </a:pPr>
            <a:endParaRPr lang="en-US" altLang="zh-CN" sz="1800" i="1" dirty="0">
              <a:ea typeface="宋体" panose="02010600030101010101" pitchFamily="2" charset="-122"/>
            </a:endParaRPr>
          </a:p>
          <a:p>
            <a:pPr>
              <a:lnSpc>
                <a:spcPct val="90000"/>
              </a:lnSpc>
            </a:pPr>
            <a:r>
              <a:rPr lang="en-US" altLang="zh-CN" dirty="0">
                <a:ea typeface="宋体" panose="02010600030101010101" pitchFamily="2" charset="-122"/>
              </a:rPr>
              <a:t>A protein structure</a:t>
            </a:r>
            <a:endParaRPr lang="en-US" altLang="zh-CN" dirty="0">
              <a:ea typeface="宋体" panose="02010600030101010101" pitchFamily="2" charset="-122"/>
            </a:endParaRPr>
          </a:p>
          <a:p>
            <a:pPr>
              <a:lnSpc>
                <a:spcPct val="90000"/>
              </a:lnSpc>
              <a:buNone/>
            </a:pPr>
            <a:r>
              <a:rPr lang="en-US" altLang="zh-CN" sz="2000" i="1" dirty="0">
                <a:ea typeface="宋体" panose="02010600030101010101" pitchFamily="2" charset="-122"/>
              </a:rPr>
              <a:t>   </a:t>
            </a:r>
            <a:r>
              <a:rPr lang="en-US" altLang="zh-CN" sz="1800" i="1" dirty="0">
                <a:ea typeface="宋体" panose="02010600030101010101" pitchFamily="2" charset="-122"/>
                <a:hlinkClick r:id="rId4"/>
              </a:rPr>
              <a:t>1C7K</a:t>
            </a:r>
            <a:r>
              <a:rPr lang="en-US" altLang="zh-CN" sz="1800" i="1" dirty="0">
                <a:ea typeface="宋体" panose="02010600030101010101" pitchFamily="2" charset="-122"/>
              </a:rPr>
              <a:t> Crystal Structure Of The Zinc Protease</a:t>
            </a:r>
            <a:br>
              <a:rPr lang="en-US" altLang="zh-CN" sz="2000" i="1" dirty="0">
                <a:ea typeface="宋体" panose="02010600030101010101" pitchFamily="2" charset="-122"/>
              </a:rPr>
            </a:br>
            <a:endParaRPr lang="en-US" altLang="zh-CN" sz="2000" i="1" dirty="0">
              <a:ea typeface="宋体" panose="02010600030101010101" pitchFamily="2" charset="-122"/>
            </a:endParaRPr>
          </a:p>
          <a:p>
            <a:pPr>
              <a:lnSpc>
                <a:spcPct val="90000"/>
              </a:lnSpc>
              <a:buNone/>
            </a:pPr>
            <a:endParaRPr lang="en-US" altLang="zh-CN" sz="2400" dirty="0">
              <a:ea typeface="宋体" panose="02010600030101010101" pitchFamily="2" charset="-122"/>
            </a:endParaRPr>
          </a:p>
        </p:txBody>
      </p:sp>
      <p:sp>
        <p:nvSpPr>
          <p:cNvPr id="29699" name="Rectangle 4"/>
          <p:cNvSpPr/>
          <p:nvPr/>
        </p:nvSpPr>
        <p:spPr>
          <a:xfrm>
            <a:off x="2171700" y="1514475"/>
            <a:ext cx="9144000" cy="0"/>
          </a:xfrm>
          <a:prstGeom prst="rect">
            <a:avLst/>
          </a:prstGeom>
          <a:noFill/>
          <a:ln w="9525">
            <a:noFill/>
          </a:ln>
        </p:spPr>
        <p:txBody>
          <a:bodyPr anchor="t" anchorCtr="0">
            <a:spAutoFit/>
          </a:bodyPr>
          <a:p>
            <a:pPr algn="ctr" eaLnBrk="0" hangingPunct="0"/>
            <a:endParaRPr lang="zh-CN" altLang="en-US" dirty="0">
              <a:latin typeface="Comic Sans MS" panose="030F0702030302020204" pitchFamily="66" charset="0"/>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0721" name="Rectangle 2"/>
          <p:cNvSpPr>
            <a:spLocks noGrp="1"/>
          </p:cNvSpPr>
          <p:nvPr>
            <p:ph type="title"/>
          </p:nvPr>
        </p:nvSpPr>
        <p:spPr>
          <a:xfrm>
            <a:off x="685800" y="381000"/>
            <a:ext cx="7772400" cy="609600"/>
          </a:xfrm>
        </p:spPr>
        <p:txBody>
          <a:bodyPr wrap="square" lIns="90487" tIns="44450" rIns="90487" bIns="44450" anchor="b" anchorCtr="0"/>
          <a:p>
            <a:r>
              <a:rPr lang="fr-CH" altLang="zh-CN" dirty="0">
                <a:ea typeface="宋体" panose="02010600030101010101" pitchFamily="2" charset="-122"/>
              </a:rPr>
              <a:t>Sequence database : example</a:t>
            </a:r>
            <a:endParaRPr lang="en-GB" altLang="zh-CN" dirty="0">
              <a:ea typeface="宋体" panose="02010600030101010101" pitchFamily="2" charset="-122"/>
            </a:endParaRPr>
          </a:p>
        </p:txBody>
      </p:sp>
      <p:sp>
        <p:nvSpPr>
          <p:cNvPr id="30722" name="Text Box 3"/>
          <p:cNvSpPr txBox="1"/>
          <p:nvPr/>
        </p:nvSpPr>
        <p:spPr>
          <a:xfrm>
            <a:off x="2590800" y="1441450"/>
            <a:ext cx="5194300" cy="5416550"/>
          </a:xfrm>
          <a:prstGeom prst="rect">
            <a:avLst/>
          </a:prstGeom>
          <a:noFill/>
          <a:ln w="12700">
            <a:noFill/>
          </a:ln>
        </p:spPr>
        <p:txBody>
          <a:bodyPr wrap="none" anchor="t" anchorCtr="0">
            <a:spAutoFit/>
          </a:bodyPr>
          <a:p>
            <a:pPr defTabSz="762000" eaLnBrk="0" hangingPunct="0"/>
            <a:r>
              <a:rPr lang="en-GB" altLang="zh-CN" sz="900" b="1" dirty="0">
                <a:latin typeface="Courier" pitchFamily="17" charset="0"/>
                <a:ea typeface="宋体" panose="02010600030101010101" pitchFamily="2" charset="-122"/>
              </a:rPr>
              <a:t>ID   EPO_HUMAN      STANDARD;      PRT;   193 AA.</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AC   P01588; Q9UHA0; Q9UEZ5; Q9UDZ0;</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DT   21-JUL-1986 (Rel. 01, Created)</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DT   21-JUL-1986 (Rel. 01, Last sequence update)</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DT   20-AUG-2001 (Rel. 40, Last annotation update)</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DE   Erythropoietin precursor.</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GN   EPO.</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OS   Homo sapiens (Human).</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OC   Eukaryota; Metazoa; Chordata; Craniata; Vertebrata; Euteleostomi;</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OC   Mammalia; Eutheria; Primates; Catarrhini; Hominidae; Homo.</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OX   NCBI_TaxID=9606;</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RN   [1]</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RP   SEQUENCE FROM N.A.</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RX   MEDLINE=85137899; PubMed=3838366;</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RA   Jacobs K., Shoemaker C., Rudersdorf R., Neill S.D., Kaufman R.J.,</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RA   Mufson A., Seehra J., Jones S.S., Hewick R., Fritsch E.F.,</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RA   Kawakita M., Shimizu T., Miyake T.;</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RT   "Isolation and characterization of genomic and cDNA clones of human</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RT   erythropoietin.";</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RL   Nature 313:806-810(1985).</a:t>
            </a:r>
            <a:endParaRPr lang="fr-CH" altLang="zh-CN" sz="900" b="1" dirty="0">
              <a:latin typeface="Courier" pitchFamily="17" charset="0"/>
              <a:ea typeface="宋体" panose="02010600030101010101" pitchFamily="2" charset="-122"/>
            </a:endParaRPr>
          </a:p>
          <a:p>
            <a:pPr defTabSz="762000" eaLnBrk="0" hangingPunct="0"/>
            <a:r>
              <a:rPr lang="fr-CH" altLang="zh-CN" sz="900" b="1" dirty="0">
                <a:latin typeface="Courier" pitchFamily="17" charset="0"/>
                <a:ea typeface="宋体" panose="02010600030101010101" pitchFamily="2" charset="-122"/>
              </a:rPr>
              <a:t>….</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CC   -!- FUNCTION: ERYTHROPOIETIN IS THE PRINCIPAL HORMONE INVOLVED IN THE</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CC       REGULATION OF ERYTHROCYTE DIFFERENTIATION AND THE MAINTENANCE OF A</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CC       PHYSIOLOGICAL LEVEL OF CIRCULATING ERYTHROCYTE MASS.</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CC   -!- SUBCELLULAR LOCATION: SECRETED.</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CC   -!- TISSUE SPECIFICITY: PRODUCED BY KIDNEY OR LIVER OF ADULT MAMMALS</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CC       AND BY LIVER OF FETAL OR NEONATAL MAMMALS.</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CC   -!- PHARMACEUTICAL: Available under the names Epogen (Amgen) and</a:t>
            </a:r>
            <a:endParaRPr lang="en-GB"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CC       Procrit (Ortho Biotech).</a:t>
            </a:r>
            <a:endParaRPr lang="en-GB" altLang="zh-CN" sz="900" b="1" dirty="0">
              <a:latin typeface="Courier" pitchFamily="17" charset="0"/>
              <a:ea typeface="宋体" panose="02010600030101010101" pitchFamily="2" charset="-122"/>
            </a:endParaRPr>
          </a:p>
          <a:p>
            <a:pPr defTabSz="762000" eaLnBrk="0" hangingPunct="0"/>
            <a:r>
              <a:rPr lang="fr-CH" altLang="zh-CN" sz="900" b="1" dirty="0">
                <a:latin typeface="Courier" pitchFamily="17" charset="0"/>
                <a:ea typeface="宋体" panose="02010600030101010101" pitchFamily="2" charset="-122"/>
              </a:rPr>
              <a:t>…</a:t>
            </a:r>
            <a:endParaRPr lang="fr-CH" altLang="zh-CN" sz="900" b="1" dirty="0">
              <a:latin typeface="Courier" pitchFamily="17" charset="0"/>
              <a:ea typeface="宋体" panose="02010600030101010101" pitchFamily="2" charset="-122"/>
            </a:endParaRPr>
          </a:p>
          <a:p>
            <a:pPr defTabSz="762000" eaLnBrk="0" hangingPunct="0"/>
            <a:r>
              <a:rPr lang="fr-CH" altLang="zh-CN" sz="900" b="1" dirty="0">
                <a:latin typeface="Courier" pitchFamily="17" charset="0"/>
                <a:ea typeface="宋体" panose="02010600030101010101" pitchFamily="2" charset="-122"/>
              </a:rPr>
              <a:t>DR   EMBL; X02158; CAA26095.1; -.</a:t>
            </a:r>
            <a:endParaRPr lang="fr-CH" altLang="zh-CN" sz="900" b="1" dirty="0">
              <a:latin typeface="Courier" pitchFamily="17" charset="0"/>
              <a:ea typeface="宋体" panose="02010600030101010101" pitchFamily="2" charset="-122"/>
            </a:endParaRPr>
          </a:p>
          <a:p>
            <a:pPr defTabSz="762000" eaLnBrk="0" hangingPunct="0"/>
            <a:r>
              <a:rPr lang="fr-CH" altLang="zh-CN" sz="900" b="1" dirty="0">
                <a:latin typeface="Courier" pitchFamily="17" charset="0"/>
                <a:ea typeface="宋体" panose="02010600030101010101" pitchFamily="2" charset="-122"/>
              </a:rPr>
              <a:t>DR   EMBL; X02157; CAA26094.1; -.</a:t>
            </a:r>
            <a:endParaRPr lang="fr-CH" altLang="zh-CN" sz="900" b="1" dirty="0">
              <a:latin typeface="Courier" pitchFamily="17" charset="0"/>
              <a:ea typeface="宋体" panose="02010600030101010101" pitchFamily="2" charset="-122"/>
            </a:endParaRPr>
          </a:p>
          <a:p>
            <a:pPr defTabSz="762000" eaLnBrk="0" hangingPunct="0"/>
            <a:r>
              <a:rPr lang="fr-CH" altLang="zh-CN" sz="900" b="1" dirty="0">
                <a:latin typeface="Courier" pitchFamily="17" charset="0"/>
                <a:ea typeface="宋体" panose="02010600030101010101" pitchFamily="2" charset="-122"/>
              </a:rPr>
              <a:t>DR   EMBL; M11319; AAA52400.1; -.</a:t>
            </a:r>
            <a:endParaRPr lang="fr-CH" altLang="zh-CN" sz="900" b="1" dirty="0">
              <a:latin typeface="Courier" pitchFamily="17" charset="0"/>
              <a:ea typeface="宋体" panose="02010600030101010101" pitchFamily="2" charset="-122"/>
            </a:endParaRPr>
          </a:p>
          <a:p>
            <a:pPr defTabSz="762000" eaLnBrk="0" hangingPunct="0"/>
            <a:r>
              <a:rPr lang="fr-CH" altLang="zh-CN" sz="900" b="1" dirty="0">
                <a:latin typeface="Courier" pitchFamily="17" charset="0"/>
                <a:ea typeface="宋体" panose="02010600030101010101" pitchFamily="2" charset="-122"/>
              </a:rPr>
              <a:t>DR   EMBL; AF053356; AAC78791.1; -.</a:t>
            </a:r>
            <a:endParaRPr lang="fr-CH" altLang="zh-CN" sz="900" b="1" dirty="0">
              <a:latin typeface="Courier" pitchFamily="17" charset="0"/>
              <a:ea typeface="宋体" panose="02010600030101010101" pitchFamily="2" charset="-122"/>
            </a:endParaRPr>
          </a:p>
          <a:p>
            <a:pPr defTabSz="762000" eaLnBrk="0" hangingPunct="0"/>
            <a:r>
              <a:rPr lang="fr-CH" altLang="zh-CN" sz="900" b="1" dirty="0">
                <a:latin typeface="Courier" pitchFamily="17" charset="0"/>
                <a:ea typeface="宋体" panose="02010600030101010101" pitchFamily="2" charset="-122"/>
              </a:rPr>
              <a:t>DR   EMBL; AF202308; AAF23132.1; -.</a:t>
            </a:r>
            <a:endParaRPr lang="fr-CH" altLang="zh-CN" sz="900" b="1" dirty="0">
              <a:latin typeface="Courier" pitchFamily="17" charset="0"/>
              <a:ea typeface="宋体" panose="02010600030101010101" pitchFamily="2" charset="-122"/>
            </a:endParaRPr>
          </a:p>
          <a:p>
            <a:pPr defTabSz="762000" eaLnBrk="0" hangingPunct="0"/>
            <a:r>
              <a:rPr lang="fr-CH" altLang="zh-CN" sz="900" b="1" dirty="0">
                <a:latin typeface="Courier" pitchFamily="17" charset="0"/>
                <a:ea typeface="宋体" panose="02010600030101010101" pitchFamily="2" charset="-122"/>
              </a:rPr>
              <a:t>DR   EMBL; AF202306; AAF23132.1; JOINED.</a:t>
            </a:r>
            <a:endParaRPr lang="fr-CH" altLang="zh-CN" sz="900" b="1" dirty="0">
              <a:latin typeface="Courier" pitchFamily="17" charset="0"/>
              <a:ea typeface="宋体" panose="02010600030101010101" pitchFamily="2" charset="-122"/>
            </a:endParaRPr>
          </a:p>
          <a:p>
            <a:pPr defTabSz="762000" eaLnBrk="0" hangingPunct="0"/>
            <a:r>
              <a:rPr lang="fr-CH" altLang="zh-CN" sz="900" b="1" dirty="0">
                <a:latin typeface="Courier" pitchFamily="17" charset="0"/>
                <a:ea typeface="宋体" panose="02010600030101010101" pitchFamily="2" charset="-122"/>
              </a:rPr>
              <a:t>….</a:t>
            </a:r>
            <a:endParaRPr lang="fr-CH" altLang="zh-CN" sz="900" b="1" dirty="0">
              <a:latin typeface="Courier" pitchFamily="17" charset="0"/>
              <a:ea typeface="宋体" panose="02010600030101010101" pitchFamily="2" charset="-122"/>
            </a:endParaRPr>
          </a:p>
          <a:p>
            <a:pPr defTabSz="762000" eaLnBrk="0" hangingPunct="0"/>
            <a:endParaRPr lang="fr-CH" altLang="zh-CN" sz="900" b="1" dirty="0">
              <a:latin typeface="Courier" pitchFamily="17" charset="0"/>
              <a:ea typeface="宋体" panose="02010600030101010101" pitchFamily="2" charset="-122"/>
            </a:endParaRPr>
          </a:p>
          <a:p>
            <a:pPr defTabSz="762000" eaLnBrk="0" hangingPunct="0"/>
            <a:r>
              <a:rPr lang="en-GB" altLang="zh-CN" sz="900" b="1" dirty="0">
                <a:latin typeface="Courier" pitchFamily="17" charset="0"/>
                <a:ea typeface="宋体" panose="02010600030101010101" pitchFamily="2" charset="-122"/>
              </a:rPr>
              <a:t>KW   Erythrocyte maturation; Glycoprotein; Hormone; Signal; Pharmaceutical.</a:t>
            </a:r>
            <a:endParaRPr lang="en-GB" altLang="zh-CN" sz="900" b="1" dirty="0">
              <a:latin typeface="Courier" pitchFamily="17" charset="0"/>
              <a:ea typeface="宋体" panose="02010600030101010101" pitchFamily="2" charset="-122"/>
            </a:endParaRPr>
          </a:p>
        </p:txBody>
      </p:sp>
      <p:sp>
        <p:nvSpPr>
          <p:cNvPr id="30723" name="Text Box 4"/>
          <p:cNvSpPr txBox="1"/>
          <p:nvPr/>
        </p:nvSpPr>
        <p:spPr>
          <a:xfrm>
            <a:off x="2452688" y="990600"/>
            <a:ext cx="3082925" cy="446088"/>
          </a:xfrm>
          <a:prstGeom prst="rect">
            <a:avLst/>
          </a:prstGeom>
          <a:noFill/>
          <a:ln w="12700">
            <a:noFill/>
          </a:ln>
        </p:spPr>
        <p:txBody>
          <a:bodyPr wrap="none" anchor="t" anchorCtr="0">
            <a:spAutoFit/>
          </a:bodyPr>
          <a:p>
            <a:pPr algn="ctr" defTabSz="762000" eaLnBrk="0" hangingPunct="0"/>
            <a:r>
              <a:rPr lang="fr-CH" altLang="zh-CN" sz="2000" dirty="0">
                <a:latin typeface="Comic Sans MS" panose="030F0702030302020204" pitchFamily="66" charset="0"/>
                <a:ea typeface="宋体" panose="02010600030101010101" pitchFamily="2" charset="-122"/>
              </a:rPr>
              <a:t>SWISS-PROT (flat file)</a:t>
            </a:r>
            <a:endParaRPr lang="en-GB" altLang="zh-CN" sz="2000" dirty="0">
              <a:latin typeface="Comic Sans MS" panose="030F0702030302020204" pitchFamily="66" charset="0"/>
              <a:ea typeface="宋体" panose="02010600030101010101" pitchFamily="2" charset="-122"/>
            </a:endParaRPr>
          </a:p>
        </p:txBody>
      </p:sp>
      <p:sp>
        <p:nvSpPr>
          <p:cNvPr id="30724" name="Text Box 5"/>
          <p:cNvSpPr txBox="1"/>
          <p:nvPr/>
        </p:nvSpPr>
        <p:spPr>
          <a:xfrm>
            <a:off x="1371600" y="3154363"/>
            <a:ext cx="931863" cy="304800"/>
          </a:xfrm>
          <a:prstGeom prst="rect">
            <a:avLst/>
          </a:prstGeom>
          <a:noFill/>
          <a:ln w="12700">
            <a:noFill/>
          </a:ln>
        </p:spPr>
        <p:txBody>
          <a:bodyPr wrap="none" anchor="t" anchorCtr="0">
            <a:spAutoFit/>
          </a:bodyPr>
          <a:p>
            <a:pPr defTabSz="762000" eaLnBrk="0" hangingPunct="0"/>
            <a:r>
              <a:rPr lang="fr-CH" altLang="zh-CN" sz="1200" b="1" dirty="0">
                <a:latin typeface="Comic Sans MS" panose="030F0702030302020204" pitchFamily="66" charset="0"/>
                <a:ea typeface="宋体" panose="02010600030101010101" pitchFamily="2" charset="-122"/>
              </a:rPr>
              <a:t>Reference</a:t>
            </a:r>
            <a:endParaRPr lang="en-GB" altLang="zh-CN" sz="1200" b="1" dirty="0">
              <a:latin typeface="Comic Sans MS" panose="030F0702030302020204" pitchFamily="66" charset="0"/>
              <a:ea typeface="宋体" panose="02010600030101010101" pitchFamily="2" charset="-122"/>
            </a:endParaRPr>
          </a:p>
        </p:txBody>
      </p:sp>
      <p:sp>
        <p:nvSpPr>
          <p:cNvPr id="30725" name="Text Box 6"/>
          <p:cNvSpPr txBox="1"/>
          <p:nvPr/>
        </p:nvSpPr>
        <p:spPr>
          <a:xfrm>
            <a:off x="1371600" y="2438400"/>
            <a:ext cx="908050" cy="304800"/>
          </a:xfrm>
          <a:prstGeom prst="rect">
            <a:avLst/>
          </a:prstGeom>
          <a:noFill/>
          <a:ln w="12700">
            <a:noFill/>
          </a:ln>
        </p:spPr>
        <p:txBody>
          <a:bodyPr wrap="none" anchor="t" anchorCtr="0">
            <a:spAutoFit/>
          </a:bodyPr>
          <a:p>
            <a:pPr defTabSz="762000" eaLnBrk="0" hangingPunct="0"/>
            <a:r>
              <a:rPr lang="fr-CH" altLang="zh-CN" sz="1200" b="1" dirty="0">
                <a:latin typeface="Comic Sans MS" panose="030F0702030302020204" pitchFamily="66" charset="0"/>
                <a:ea typeface="宋体" panose="02010600030101010101" pitchFamily="2" charset="-122"/>
              </a:rPr>
              <a:t>Taxonomy</a:t>
            </a:r>
            <a:endParaRPr lang="en-GB" altLang="zh-CN" sz="1200" b="1" dirty="0">
              <a:latin typeface="Comic Sans MS" panose="030F0702030302020204" pitchFamily="66" charset="0"/>
              <a:ea typeface="宋体" panose="02010600030101010101" pitchFamily="2" charset="-122"/>
            </a:endParaRPr>
          </a:p>
        </p:txBody>
      </p:sp>
      <p:sp>
        <p:nvSpPr>
          <p:cNvPr id="30726" name="Text Box 7"/>
          <p:cNvSpPr txBox="1"/>
          <p:nvPr/>
        </p:nvSpPr>
        <p:spPr>
          <a:xfrm>
            <a:off x="1219200" y="4267200"/>
            <a:ext cx="1039813" cy="517525"/>
          </a:xfrm>
          <a:prstGeom prst="rect">
            <a:avLst/>
          </a:prstGeom>
          <a:noFill/>
          <a:ln w="12700">
            <a:noFill/>
          </a:ln>
        </p:spPr>
        <p:txBody>
          <a:bodyPr wrap="none" anchor="t" anchorCtr="0">
            <a:spAutoFit/>
          </a:bodyPr>
          <a:p>
            <a:pPr defTabSz="762000" eaLnBrk="0" hangingPunct="0"/>
            <a:r>
              <a:rPr lang="fr-CH" altLang="zh-CN" sz="1200" b="1" dirty="0">
                <a:latin typeface="Comic Sans MS" panose="030F0702030302020204" pitchFamily="66" charset="0"/>
                <a:ea typeface="宋体" panose="02010600030101010101" pitchFamily="2" charset="-122"/>
              </a:rPr>
              <a:t>Annotations</a:t>
            </a:r>
            <a:endParaRPr lang="fr-CH" altLang="zh-CN" sz="1200" b="1" dirty="0">
              <a:latin typeface="Comic Sans MS" panose="030F0702030302020204" pitchFamily="66" charset="0"/>
              <a:ea typeface="宋体" panose="02010600030101010101" pitchFamily="2" charset="-122"/>
            </a:endParaRPr>
          </a:p>
          <a:p>
            <a:pPr defTabSz="762000" eaLnBrk="0" hangingPunct="0"/>
            <a:r>
              <a:rPr lang="fr-CH" altLang="zh-CN" sz="1200" b="1" dirty="0">
                <a:latin typeface="Comic Sans MS" panose="030F0702030302020204" pitchFamily="66" charset="0"/>
                <a:ea typeface="宋体" panose="02010600030101010101" pitchFamily="2" charset="-122"/>
              </a:rPr>
              <a:t>(comments)</a:t>
            </a:r>
            <a:endParaRPr lang="en-GB" altLang="zh-CN" sz="1200" b="1" dirty="0">
              <a:latin typeface="Comic Sans MS" panose="030F0702030302020204" pitchFamily="66" charset="0"/>
              <a:ea typeface="宋体" panose="02010600030101010101" pitchFamily="2" charset="-122"/>
            </a:endParaRPr>
          </a:p>
        </p:txBody>
      </p:sp>
      <p:sp>
        <p:nvSpPr>
          <p:cNvPr id="30727" name="Text Box 8"/>
          <p:cNvSpPr txBox="1"/>
          <p:nvPr/>
        </p:nvSpPr>
        <p:spPr>
          <a:xfrm>
            <a:off x="1219200" y="6583363"/>
            <a:ext cx="868363" cy="304800"/>
          </a:xfrm>
          <a:prstGeom prst="rect">
            <a:avLst/>
          </a:prstGeom>
          <a:noFill/>
          <a:ln w="12700">
            <a:noFill/>
          </a:ln>
        </p:spPr>
        <p:txBody>
          <a:bodyPr wrap="none" anchor="t" anchorCtr="0">
            <a:spAutoFit/>
          </a:bodyPr>
          <a:p>
            <a:pPr defTabSz="762000" eaLnBrk="0" hangingPunct="0"/>
            <a:r>
              <a:rPr lang="fr-CH" altLang="zh-CN" sz="1200" b="1" dirty="0">
                <a:latin typeface="Comic Sans MS" panose="030F0702030302020204" pitchFamily="66" charset="0"/>
                <a:ea typeface="宋体" panose="02010600030101010101" pitchFamily="2" charset="-122"/>
              </a:rPr>
              <a:t>Keywords</a:t>
            </a:r>
            <a:endParaRPr lang="en-GB" altLang="zh-CN" sz="1200" b="1" dirty="0">
              <a:latin typeface="Comic Sans MS" panose="030F0702030302020204" pitchFamily="66" charset="0"/>
              <a:ea typeface="宋体" panose="02010600030101010101" pitchFamily="2" charset="-122"/>
            </a:endParaRPr>
          </a:p>
        </p:txBody>
      </p:sp>
      <p:sp>
        <p:nvSpPr>
          <p:cNvPr id="30728" name="Text Box 9"/>
          <p:cNvSpPr txBox="1"/>
          <p:nvPr/>
        </p:nvSpPr>
        <p:spPr>
          <a:xfrm>
            <a:off x="914400" y="5791200"/>
            <a:ext cx="1470025" cy="304800"/>
          </a:xfrm>
          <a:prstGeom prst="rect">
            <a:avLst/>
          </a:prstGeom>
          <a:noFill/>
          <a:ln w="12700">
            <a:noFill/>
          </a:ln>
        </p:spPr>
        <p:txBody>
          <a:bodyPr wrap="none" anchor="t" anchorCtr="0">
            <a:spAutoFit/>
          </a:bodyPr>
          <a:p>
            <a:pPr defTabSz="762000" eaLnBrk="0" hangingPunct="0"/>
            <a:r>
              <a:rPr lang="fr-CH" altLang="zh-CN" sz="1200" b="1" dirty="0">
                <a:latin typeface="Comic Sans MS" panose="030F0702030302020204" pitchFamily="66" charset="0"/>
                <a:ea typeface="宋体" panose="02010600030101010101" pitchFamily="2" charset="-122"/>
              </a:rPr>
              <a:t>Cross-references</a:t>
            </a:r>
            <a:endParaRPr lang="en-GB" altLang="zh-CN" sz="1200" b="1" dirty="0">
              <a:latin typeface="Comic Sans MS" panose="030F0702030302020204" pitchFamily="66" charset="0"/>
              <a:ea typeface="宋体" panose="02010600030101010101" pitchFamily="2" charset="-122"/>
            </a:endParaRPr>
          </a:p>
        </p:txBody>
      </p:sp>
      <p:sp>
        <p:nvSpPr>
          <p:cNvPr id="30729" name="Text Box 10"/>
          <p:cNvSpPr txBox="1"/>
          <p:nvPr/>
        </p:nvSpPr>
        <p:spPr>
          <a:xfrm>
            <a:off x="762000" y="1524000"/>
            <a:ext cx="1481138" cy="730250"/>
          </a:xfrm>
          <a:prstGeom prst="rect">
            <a:avLst/>
          </a:prstGeom>
          <a:noFill/>
          <a:ln w="12700">
            <a:noFill/>
          </a:ln>
        </p:spPr>
        <p:txBody>
          <a:bodyPr wrap="none" anchor="t" anchorCtr="0">
            <a:spAutoFit/>
          </a:bodyPr>
          <a:p>
            <a:pPr defTabSz="762000" eaLnBrk="0" hangingPunct="0"/>
            <a:r>
              <a:rPr lang="fr-CH" altLang="zh-CN" sz="1200" b="1" dirty="0">
                <a:latin typeface="Comic Sans MS" panose="030F0702030302020204" pitchFamily="66" charset="0"/>
                <a:ea typeface="宋体" panose="02010600030101010101" pitchFamily="2" charset="-122"/>
              </a:rPr>
              <a:t>Accession number</a:t>
            </a:r>
            <a:endParaRPr lang="en-GB" altLang="zh-CN" sz="1200" b="1" dirty="0">
              <a:latin typeface="Comic Sans MS" panose="030F0702030302020204" pitchFamily="66" charset="0"/>
              <a:ea typeface="宋体" panose="02010600030101010101" pitchFamily="2" charset="-122"/>
            </a:endParaRPr>
          </a:p>
          <a:p>
            <a:pPr defTabSz="762000" eaLnBrk="0" hangingPunct="0"/>
            <a:endParaRPr lang="en-GB" altLang="zh-CN" dirty="0">
              <a:latin typeface="Comic Sans MS" panose="030F0702030302020204" pitchFamily="66" charset="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1745" name="Rectangle 2"/>
          <p:cNvSpPr>
            <a:spLocks noGrp="1"/>
          </p:cNvSpPr>
          <p:nvPr>
            <p:ph type="title"/>
          </p:nvPr>
        </p:nvSpPr>
        <p:spPr/>
        <p:txBody>
          <a:bodyPr wrap="square" lIns="90487" tIns="44450" rIns="90487" bIns="44450" anchor="b" anchorCtr="0"/>
          <a:p>
            <a:r>
              <a:rPr lang="fr-CH" altLang="zh-CN" sz="3200" dirty="0">
                <a:ea typeface="宋体" panose="02010600030101010101" pitchFamily="2" charset="-122"/>
              </a:rPr>
              <a:t>Sequence database: example (cont.)</a:t>
            </a:r>
            <a:endParaRPr lang="en-GB" altLang="zh-CN" sz="3200" dirty="0">
              <a:ea typeface="宋体" panose="02010600030101010101" pitchFamily="2" charset="-122"/>
            </a:endParaRPr>
          </a:p>
        </p:txBody>
      </p:sp>
      <p:sp>
        <p:nvSpPr>
          <p:cNvPr id="31746" name="Text Box 3"/>
          <p:cNvSpPr txBox="1"/>
          <p:nvPr/>
        </p:nvSpPr>
        <p:spPr>
          <a:xfrm>
            <a:off x="1752600" y="1847850"/>
            <a:ext cx="6129338" cy="4359275"/>
          </a:xfrm>
          <a:prstGeom prst="rect">
            <a:avLst/>
          </a:prstGeom>
          <a:noFill/>
          <a:ln w="12700">
            <a:noFill/>
          </a:ln>
        </p:spPr>
        <p:txBody>
          <a:bodyPr wrap="none" anchor="t" anchorCtr="0">
            <a:spAutoFit/>
          </a:bodyPr>
          <a:p>
            <a:pPr defTabSz="762000" eaLnBrk="0" hangingPunct="0"/>
            <a:r>
              <a:rPr lang="en-GB" altLang="zh-CN" sz="1000" b="1" dirty="0">
                <a:latin typeface="Courier New" panose="02070309020205020404" charset="0"/>
                <a:ea typeface="宋体" panose="02010600030101010101" pitchFamily="2" charset="-122"/>
              </a:rPr>
              <a:t>FT   SIGNAL       </a:t>
            </a:r>
            <a:r>
              <a:rPr lang="fr-CH" altLang="zh-CN" sz="1000" b="1" dirty="0">
                <a:latin typeface="Courier New" panose="02070309020205020404" charset="0"/>
                <a:ea typeface="宋体" panose="02010600030101010101" pitchFamily="2" charset="-122"/>
              </a:rPr>
              <a:t>   </a:t>
            </a:r>
            <a:r>
              <a:rPr lang="en-GB" altLang="zh-CN" sz="1000" b="1" dirty="0">
                <a:latin typeface="Courier New" panose="02070309020205020404" charset="0"/>
                <a:ea typeface="宋体" panose="02010600030101010101" pitchFamily="2" charset="-122"/>
              </a:rPr>
              <a:t> 1     27</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FT   CHAIN       </a:t>
            </a:r>
            <a:r>
              <a:rPr lang="fr-CH" altLang="zh-CN" sz="1000" b="1" dirty="0">
                <a:latin typeface="Courier New" panose="02070309020205020404" charset="0"/>
                <a:ea typeface="宋体" panose="02010600030101010101" pitchFamily="2" charset="-122"/>
              </a:rPr>
              <a:t> </a:t>
            </a:r>
            <a:r>
              <a:rPr lang="en-GB" altLang="zh-CN" sz="1000" b="1" dirty="0">
                <a:latin typeface="Courier New" panose="02070309020205020404" charset="0"/>
                <a:ea typeface="宋体" panose="02010600030101010101" pitchFamily="2" charset="-122"/>
              </a:rPr>
              <a:t> </a:t>
            </a:r>
            <a:r>
              <a:rPr lang="fr-CH" altLang="zh-CN" sz="1000" b="1" dirty="0">
                <a:latin typeface="Courier New" panose="02070309020205020404" charset="0"/>
                <a:ea typeface="宋体" panose="02010600030101010101" pitchFamily="2" charset="-122"/>
              </a:rPr>
              <a:t>  </a:t>
            </a:r>
            <a:r>
              <a:rPr lang="en-GB" altLang="zh-CN" sz="1000" b="1" dirty="0">
                <a:latin typeface="Courier New" panose="02070309020205020404" charset="0"/>
                <a:ea typeface="宋体" panose="02010600030101010101" pitchFamily="2" charset="-122"/>
              </a:rPr>
              <a:t>28    193       ERYTHROPOIETIN.</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FT   PROPEP          190   193       MAY BE REMOVED IN PROCESSED PROTEIN.</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FT   DISULFID         34   188</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FT   DISULFID         56   </a:t>
            </a:r>
            <a:r>
              <a:rPr lang="fr-CH" altLang="zh-CN" sz="1000" b="1" dirty="0">
                <a:latin typeface="Courier New" panose="02070309020205020404" charset="0"/>
                <a:ea typeface="宋体" panose="02010600030101010101" pitchFamily="2" charset="-122"/>
              </a:rPr>
              <a:t> </a:t>
            </a:r>
            <a:r>
              <a:rPr lang="en-GB" altLang="zh-CN" sz="1000" b="1" dirty="0">
                <a:latin typeface="Courier New" panose="02070309020205020404" charset="0"/>
                <a:ea typeface="宋体" panose="02010600030101010101" pitchFamily="2" charset="-122"/>
              </a:rPr>
              <a:t>60</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FT   CARBOHYD         51    51       N-LINKED (GLCNAC...).</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FT   CARBOHYD         65     65      N-LINKED (GLCNAC...).</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FT   CARBOHYD        110    110      N-LINKED (GLCNAC...).</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FT   CARBOHYD        153    153      O-LINKED (GALNAC...).</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FT   VARIANT         131    132      SL -&gt; NF (IN AN HEPATOCELLULAR</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FT                                </a:t>
            </a:r>
            <a:r>
              <a:rPr lang="fr-CH" altLang="zh-CN" sz="1000" b="1" dirty="0">
                <a:latin typeface="Courier New" panose="02070309020205020404" charset="0"/>
                <a:ea typeface="宋体" panose="02010600030101010101" pitchFamily="2" charset="-122"/>
              </a:rPr>
              <a:t>   </a:t>
            </a:r>
            <a:r>
              <a:rPr lang="en-GB" altLang="zh-CN" sz="1000" b="1" dirty="0">
                <a:latin typeface="Courier New" panose="02070309020205020404" charset="0"/>
                <a:ea typeface="宋体" panose="02010600030101010101" pitchFamily="2" charset="-122"/>
              </a:rPr>
              <a:t>CARCINOMA).</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FT                               </a:t>
            </a:r>
            <a:r>
              <a:rPr lang="fr-CH" altLang="zh-CN" sz="1000" b="1" dirty="0">
                <a:latin typeface="Courier New" panose="02070309020205020404" charset="0"/>
                <a:ea typeface="宋体" panose="02010600030101010101" pitchFamily="2" charset="-122"/>
              </a:rPr>
              <a:t>    </a:t>
            </a:r>
            <a:r>
              <a:rPr lang="en-GB" altLang="zh-CN" sz="1000" b="1" dirty="0">
                <a:latin typeface="Courier New" panose="02070309020205020404" charset="0"/>
                <a:ea typeface="宋体" panose="02010600030101010101" pitchFamily="2" charset="-122"/>
              </a:rPr>
              <a:t>/FTId=VAR_009870.</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FT   VARIANT         149    149       P -&gt; Q (IN AN HEPATOCELLULAR CARCINOMA).</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FT                                </a:t>
            </a:r>
            <a:r>
              <a:rPr lang="fr-CH" altLang="zh-CN" sz="1000" b="1" dirty="0">
                <a:latin typeface="Courier New" panose="02070309020205020404" charset="0"/>
                <a:ea typeface="宋体" panose="02010600030101010101" pitchFamily="2" charset="-122"/>
              </a:rPr>
              <a:t>   </a:t>
            </a:r>
            <a:r>
              <a:rPr lang="en-GB" altLang="zh-CN" sz="1000" b="1" dirty="0">
                <a:latin typeface="Courier New" panose="02070309020205020404" charset="0"/>
                <a:ea typeface="宋体" panose="02010600030101010101" pitchFamily="2" charset="-122"/>
              </a:rPr>
              <a:t>/FTId=VAR_009871.</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FT   CONFLICT      40     40      </a:t>
            </a:r>
            <a:r>
              <a:rPr lang="fr-CH" altLang="zh-CN" sz="1000" b="1" dirty="0">
                <a:latin typeface="Courier New" panose="02070309020205020404" charset="0"/>
                <a:ea typeface="宋体" panose="02010600030101010101" pitchFamily="2" charset="-122"/>
              </a:rPr>
              <a:t>    </a:t>
            </a:r>
            <a:r>
              <a:rPr lang="en-GB" altLang="zh-CN" sz="1000" b="1" dirty="0">
                <a:latin typeface="Courier New" panose="02070309020205020404" charset="0"/>
                <a:ea typeface="宋体" panose="02010600030101010101" pitchFamily="2" charset="-122"/>
              </a:rPr>
              <a:t>E -&gt; Q (IN REF. 1; CAA26095).</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FT   CONFLICT      85     85      </a:t>
            </a:r>
            <a:r>
              <a:rPr lang="fr-CH" altLang="zh-CN" sz="1000" b="1" dirty="0">
                <a:latin typeface="Courier New" panose="02070309020205020404" charset="0"/>
                <a:ea typeface="宋体" panose="02010600030101010101" pitchFamily="2" charset="-122"/>
              </a:rPr>
              <a:t> </a:t>
            </a:r>
            <a:r>
              <a:rPr lang="en-GB" altLang="zh-CN" sz="1000" b="1" dirty="0">
                <a:latin typeface="Courier New" panose="02070309020205020404" charset="0"/>
                <a:ea typeface="宋体" panose="02010600030101010101" pitchFamily="2" charset="-122"/>
              </a:rPr>
              <a:t>   Q -&gt; QQ (IN REF. 5).</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FT   CONFLICT     140    140          G -&gt; R (IN REF. 1; CAA26095).</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   #################    INTERNAL SECTION    ##################</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**CL 7q22;</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SQ   SEQUENCE   193 AA;  21306 MW;  C91F0E4C26A52033 CRC64;</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     MGVHECPAWL WLLLSLLSLP LGLPVLGAPP RLICDSRVLE RYLLEAKEAE NITTGCAEHC</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     SLNENITVPD TKVNFYAWKR MEVGQQAVEV WQGLALLSEA VLRGQALLVN SSQPWEPLQL</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     HVDKAVSGLR SLTTLLRALG AQKEAISPPD AASAAPLRTI TADTFRKLFR VYSNFLRGKL</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     KLYTGEACRT GDR</a:t>
            </a:r>
            <a:endParaRPr lang="en-GB" altLang="zh-CN" sz="1000" b="1" dirty="0">
              <a:latin typeface="Courier New" panose="02070309020205020404" charset="0"/>
              <a:ea typeface="宋体" panose="02010600030101010101" pitchFamily="2" charset="-122"/>
            </a:endParaRPr>
          </a:p>
          <a:p>
            <a:pPr defTabSz="762000" eaLnBrk="0" hangingPunct="0"/>
            <a:r>
              <a:rPr lang="en-GB" altLang="zh-CN" sz="1000" b="1" dirty="0">
                <a:latin typeface="Courier New" panose="02070309020205020404" charset="0"/>
                <a:ea typeface="宋体" panose="02010600030101010101" pitchFamily="2" charset="-122"/>
              </a:rPr>
              <a:t>//</a:t>
            </a:r>
            <a:endParaRPr lang="en-GB" altLang="zh-CN" sz="1000" b="1" dirty="0">
              <a:latin typeface="Courier New" panose="02070309020205020404" charset="0"/>
              <a:ea typeface="宋体" panose="02010600030101010101" pitchFamily="2" charset="-122"/>
            </a:endParaRPr>
          </a:p>
          <a:p>
            <a:pPr defTabSz="762000" eaLnBrk="0" hangingPunct="0"/>
            <a:endParaRPr lang="en-GB" altLang="zh-CN" sz="1000" b="1" dirty="0">
              <a:latin typeface="Courier New" panose="02070309020205020404" charset="0"/>
              <a:ea typeface="宋体" panose="02010600030101010101" pitchFamily="2" charset="-122"/>
            </a:endParaRPr>
          </a:p>
          <a:p>
            <a:pPr defTabSz="762000" eaLnBrk="0" hangingPunct="0"/>
            <a:endParaRPr lang="en-GB" altLang="zh-CN" sz="1000" b="1" dirty="0">
              <a:latin typeface="Courier New" panose="02070309020205020404" charset="0"/>
              <a:ea typeface="宋体" panose="02010600030101010101" pitchFamily="2" charset="-122"/>
            </a:endParaRPr>
          </a:p>
        </p:txBody>
      </p:sp>
      <p:sp>
        <p:nvSpPr>
          <p:cNvPr id="31747" name="Text Box 4"/>
          <p:cNvSpPr txBox="1"/>
          <p:nvPr/>
        </p:nvSpPr>
        <p:spPr>
          <a:xfrm>
            <a:off x="304800" y="5059363"/>
            <a:ext cx="862013" cy="304800"/>
          </a:xfrm>
          <a:prstGeom prst="rect">
            <a:avLst/>
          </a:prstGeom>
          <a:noFill/>
          <a:ln w="12700">
            <a:noFill/>
          </a:ln>
        </p:spPr>
        <p:txBody>
          <a:bodyPr wrap="none" anchor="t" anchorCtr="0">
            <a:spAutoFit/>
          </a:bodyPr>
          <a:p>
            <a:pPr defTabSz="762000" eaLnBrk="0" hangingPunct="0"/>
            <a:r>
              <a:rPr lang="fr-CH" altLang="zh-CN" sz="1200" b="1" dirty="0">
                <a:latin typeface="Comic Sans MS" panose="030F0702030302020204" pitchFamily="66" charset="0"/>
                <a:ea typeface="宋体" panose="02010600030101010101" pitchFamily="2" charset="-122"/>
              </a:rPr>
              <a:t>Sequence</a:t>
            </a:r>
            <a:endParaRPr lang="en-GB" altLang="zh-CN" sz="1200" b="1" dirty="0">
              <a:latin typeface="Comic Sans MS" panose="030F0702030302020204" pitchFamily="66" charset="0"/>
              <a:ea typeface="宋体" panose="02010600030101010101" pitchFamily="2" charset="-122"/>
            </a:endParaRPr>
          </a:p>
        </p:txBody>
      </p:sp>
      <p:sp>
        <p:nvSpPr>
          <p:cNvPr id="31748" name="Text Box 5"/>
          <p:cNvSpPr txBox="1"/>
          <p:nvPr/>
        </p:nvSpPr>
        <p:spPr>
          <a:xfrm>
            <a:off x="288925" y="2705100"/>
            <a:ext cx="1039813" cy="942975"/>
          </a:xfrm>
          <a:prstGeom prst="rect">
            <a:avLst/>
          </a:prstGeom>
          <a:noFill/>
          <a:ln w="12700">
            <a:noFill/>
          </a:ln>
        </p:spPr>
        <p:txBody>
          <a:bodyPr wrap="none" anchor="t" anchorCtr="0">
            <a:spAutoFit/>
          </a:bodyPr>
          <a:p>
            <a:pPr defTabSz="762000" eaLnBrk="0" hangingPunct="0"/>
            <a:r>
              <a:rPr lang="fr-CH" altLang="zh-CN" sz="1200" b="1" dirty="0">
                <a:latin typeface="Comic Sans MS" panose="030F0702030302020204" pitchFamily="66" charset="0"/>
                <a:ea typeface="宋体" panose="02010600030101010101" pitchFamily="2" charset="-122"/>
              </a:rPr>
              <a:t>Annotations</a:t>
            </a:r>
            <a:endParaRPr lang="fr-CH" altLang="zh-CN" sz="1200" b="1" dirty="0">
              <a:latin typeface="Comic Sans MS" panose="030F0702030302020204" pitchFamily="66" charset="0"/>
              <a:ea typeface="宋体" panose="02010600030101010101" pitchFamily="2" charset="-122"/>
            </a:endParaRPr>
          </a:p>
          <a:p>
            <a:pPr defTabSz="762000" eaLnBrk="0" hangingPunct="0"/>
            <a:r>
              <a:rPr lang="fr-CH" altLang="zh-CN" sz="1200" b="1" dirty="0">
                <a:latin typeface="Comic Sans MS" panose="030F0702030302020204" pitchFamily="66" charset="0"/>
                <a:ea typeface="宋体" panose="02010600030101010101" pitchFamily="2" charset="-122"/>
              </a:rPr>
              <a:t>(features)</a:t>
            </a:r>
            <a:endParaRPr lang="en-GB" altLang="zh-CN" sz="1200" b="1" dirty="0">
              <a:latin typeface="Comic Sans MS" panose="030F0702030302020204" pitchFamily="66" charset="0"/>
              <a:ea typeface="宋体" panose="02010600030101010101" pitchFamily="2" charset="-122"/>
            </a:endParaRPr>
          </a:p>
          <a:p>
            <a:pPr defTabSz="762000" eaLnBrk="0" hangingPunct="0"/>
            <a:endParaRPr lang="en-GB" altLang="zh-CN" dirty="0">
              <a:latin typeface="Comic Sans MS" panose="030F0702030302020204" pitchFamily="66" charset="0"/>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2769" name="Rectangle 2"/>
          <p:cNvSpPr>
            <a:spLocks noGrp="1"/>
          </p:cNvSpPr>
          <p:nvPr>
            <p:ph type="title"/>
          </p:nvPr>
        </p:nvSpPr>
        <p:spPr/>
        <p:txBody>
          <a:bodyPr wrap="square" lIns="90487" tIns="44450" rIns="90487" bIns="44450" anchor="b" anchorCtr="0"/>
          <a:p>
            <a:r>
              <a:rPr lang="fr-CH" altLang="zh-CN" dirty="0">
                <a:ea typeface="宋体" panose="02010600030101010101" pitchFamily="2" charset="-122"/>
              </a:rPr>
              <a:t>Sequence database: example</a:t>
            </a:r>
            <a:endParaRPr lang="en-GB" altLang="zh-CN" dirty="0">
              <a:ea typeface="宋体" panose="02010600030101010101" pitchFamily="2" charset="-122"/>
            </a:endParaRPr>
          </a:p>
        </p:txBody>
      </p:sp>
      <p:sp>
        <p:nvSpPr>
          <p:cNvPr id="32770" name="Rectangle 3"/>
          <p:cNvSpPr>
            <a:spLocks noGrp="1"/>
          </p:cNvSpPr>
          <p:nvPr>
            <p:ph idx="1"/>
          </p:nvPr>
        </p:nvSpPr>
        <p:spPr/>
        <p:txBody>
          <a:bodyPr wrap="square" lIns="90487" tIns="44450" rIns="90487" bIns="44450" anchor="t" anchorCtr="0"/>
          <a:p>
            <a:pPr>
              <a:buNone/>
            </a:pPr>
            <a:r>
              <a:rPr lang="fr-CH" altLang="zh-CN" sz="1800" dirty="0">
                <a:ea typeface="宋体" panose="02010600030101010101" pitchFamily="2" charset="-122"/>
              </a:rPr>
              <a:t>…a SWISS-PROT entry, in fasta/Pearson format:</a:t>
            </a:r>
            <a:endParaRPr lang="fr-CH" altLang="zh-CN" sz="1800" dirty="0">
              <a:ea typeface="宋体" panose="02010600030101010101" pitchFamily="2" charset="-122"/>
            </a:endParaRPr>
          </a:p>
          <a:p>
            <a:pPr>
              <a:buNone/>
            </a:pPr>
            <a:endParaRPr lang="fr-CH" altLang="zh-CN" sz="1800" dirty="0">
              <a:ea typeface="宋体" panose="02010600030101010101" pitchFamily="2" charset="-122"/>
            </a:endParaRPr>
          </a:p>
          <a:p>
            <a:pPr>
              <a:buNone/>
            </a:pPr>
            <a:r>
              <a:rPr lang="en-GB" altLang="zh-CN" sz="1400" b="1" dirty="0">
                <a:latin typeface="Courier" pitchFamily="17" charset="0"/>
                <a:ea typeface="宋体" panose="02010600030101010101" pitchFamily="2" charset="-122"/>
              </a:rPr>
              <a:t>&gt;sp|P01588|EPO_HUMAN ERYTHROPOIETIN PRECURSOR - Homo sapiens (Human).</a:t>
            </a:r>
            <a:endParaRPr lang="en-GB" altLang="zh-CN" sz="1400" b="1" dirty="0">
              <a:latin typeface="Courier" pitchFamily="17" charset="0"/>
              <a:ea typeface="宋体" panose="02010600030101010101" pitchFamily="2" charset="-122"/>
            </a:endParaRPr>
          </a:p>
          <a:p>
            <a:pPr>
              <a:buNone/>
            </a:pPr>
            <a:r>
              <a:rPr lang="en-GB" altLang="zh-CN" sz="1400" b="1" dirty="0">
                <a:latin typeface="Courier" pitchFamily="17" charset="0"/>
                <a:ea typeface="宋体" panose="02010600030101010101" pitchFamily="2" charset="-122"/>
              </a:rPr>
              <a:t>MGVHECPAWLWLLLSLLSLPLGLPVLGAPPRLICDSRVLERYLLEAKEAE</a:t>
            </a:r>
            <a:endParaRPr lang="en-GB" altLang="zh-CN" sz="1400" b="1" dirty="0">
              <a:latin typeface="Courier" pitchFamily="17" charset="0"/>
              <a:ea typeface="宋体" panose="02010600030101010101" pitchFamily="2" charset="-122"/>
            </a:endParaRPr>
          </a:p>
          <a:p>
            <a:pPr>
              <a:buNone/>
            </a:pPr>
            <a:r>
              <a:rPr lang="en-GB" altLang="zh-CN" sz="1400" b="1" dirty="0">
                <a:latin typeface="Courier" pitchFamily="17" charset="0"/>
                <a:ea typeface="宋体" panose="02010600030101010101" pitchFamily="2" charset="-122"/>
              </a:rPr>
              <a:t>NITTGCAEHCSLNENITVPDTKVNFYAWKRMEVGQQAVEVWQGLALLSEA</a:t>
            </a:r>
            <a:endParaRPr lang="en-GB" altLang="zh-CN" sz="1400" b="1" dirty="0">
              <a:latin typeface="Courier" pitchFamily="17" charset="0"/>
              <a:ea typeface="宋体" panose="02010600030101010101" pitchFamily="2" charset="-122"/>
            </a:endParaRPr>
          </a:p>
          <a:p>
            <a:pPr>
              <a:buNone/>
            </a:pPr>
            <a:r>
              <a:rPr lang="en-GB" altLang="zh-CN" sz="1400" b="1" dirty="0">
                <a:latin typeface="Courier" pitchFamily="17" charset="0"/>
                <a:ea typeface="宋体" panose="02010600030101010101" pitchFamily="2" charset="-122"/>
              </a:rPr>
              <a:t>VLRGQALLVNSSQPWEPLQLHVDKAVSGLRSLTTLLRALGAQKEAISPPD</a:t>
            </a:r>
            <a:endParaRPr lang="en-GB" altLang="zh-CN" sz="1400" b="1" dirty="0">
              <a:latin typeface="Courier" pitchFamily="17" charset="0"/>
              <a:ea typeface="宋体" panose="02010600030101010101" pitchFamily="2" charset="-122"/>
            </a:endParaRPr>
          </a:p>
          <a:p>
            <a:pPr>
              <a:buNone/>
            </a:pPr>
            <a:r>
              <a:rPr lang="en-GB" altLang="zh-CN" sz="1400" b="1" dirty="0">
                <a:latin typeface="Courier" pitchFamily="17" charset="0"/>
                <a:ea typeface="宋体" panose="02010600030101010101" pitchFamily="2" charset="-122"/>
              </a:rPr>
              <a:t>AASAAPLRTITADTFRKLFRVYSNFLRGKLKLYTGEACRTGDR</a:t>
            </a:r>
            <a:endParaRPr lang="en-GB" altLang="zh-CN" sz="1400" b="1" dirty="0">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2"/>
          <p:cNvSpPr>
            <a:spLocks noGrp="1"/>
          </p:cNvSpPr>
          <p:nvPr>
            <p:ph idx="1"/>
          </p:nvPr>
        </p:nvSpPr>
        <p:spPr>
          <a:xfrm>
            <a:off x="609600" y="1600200"/>
            <a:ext cx="7772400" cy="4114800"/>
          </a:xfrm>
        </p:spPr>
        <p:txBody>
          <a:bodyPr wrap="square" lIns="90487" tIns="44450" rIns="90487" bIns="44450" anchor="t" anchorCtr="0"/>
          <a:p>
            <a:pPr>
              <a:lnSpc>
                <a:spcPct val="90000"/>
              </a:lnSpc>
            </a:pPr>
            <a:r>
              <a:rPr lang="zh-CN" altLang="en-US" sz="2400" dirty="0">
                <a:ea typeface="仿宋_GB2312" pitchFamily="49" charset="-122"/>
              </a:rPr>
              <a:t>生物信息学涉及的数据库可大致分为二种：初级数据库(</a:t>
            </a:r>
            <a:r>
              <a:rPr lang="en-US" altLang="zh-CN" sz="2400" dirty="0">
                <a:ea typeface="宋体" panose="02010600030101010101" pitchFamily="2" charset="-122"/>
              </a:rPr>
              <a:t>Primary databases)</a:t>
            </a:r>
            <a:r>
              <a:rPr lang="zh-CN" altLang="en-US" sz="2400" dirty="0">
                <a:ea typeface="仿宋_GB2312" pitchFamily="49" charset="-122"/>
              </a:rPr>
              <a:t>和二级数据库(</a:t>
            </a:r>
            <a:r>
              <a:rPr lang="en-US" altLang="zh-CN" sz="2400" dirty="0">
                <a:ea typeface="宋体" panose="02010600030101010101" pitchFamily="2" charset="-122"/>
              </a:rPr>
              <a:t>Secondary databases</a:t>
            </a:r>
            <a:r>
              <a:rPr lang="zh-CN" altLang="en-US" sz="2400" dirty="0">
                <a:ea typeface="仿宋_GB2312" pitchFamily="49" charset="-122"/>
              </a:rPr>
              <a:t> )。初级数据库贮存原始的生物数据，如</a:t>
            </a:r>
            <a:r>
              <a:rPr lang="en-US" altLang="zh-CN" sz="2400" dirty="0">
                <a:ea typeface="仿宋_GB2312" pitchFamily="49" charset="-122"/>
              </a:rPr>
              <a:t>DNA</a:t>
            </a:r>
            <a:r>
              <a:rPr lang="zh-CN" altLang="en-US" sz="2400" dirty="0">
                <a:ea typeface="仿宋_GB2312" pitchFamily="49" charset="-122"/>
              </a:rPr>
              <a:t>序列，由晶体衍射(</a:t>
            </a:r>
            <a:r>
              <a:rPr lang="en-US" altLang="zh-CN" sz="2400" dirty="0">
                <a:ea typeface="仿宋_GB2312" pitchFamily="49" charset="-122"/>
              </a:rPr>
              <a:t>Crystallography)</a:t>
            </a:r>
            <a:r>
              <a:rPr lang="zh-CN" altLang="en-US" sz="2400" dirty="0">
                <a:ea typeface="仿宋_GB2312" pitchFamily="49" charset="-122"/>
              </a:rPr>
              <a:t>获得的蛋白质结构等。二级数据是在初级数据库的基础上经加工和增加相关信息，如真核生物启动子序列库</a:t>
            </a:r>
            <a:r>
              <a:rPr lang="en-US" altLang="zh-CN" sz="2400" dirty="0">
                <a:ea typeface="仿宋_GB2312" pitchFamily="49" charset="-122"/>
              </a:rPr>
              <a:t>EPD</a:t>
            </a:r>
            <a:r>
              <a:rPr lang="zh-CN" altLang="en-US" sz="2400" dirty="0">
                <a:ea typeface="仿宋_GB2312" pitchFamily="49" charset="-122"/>
              </a:rPr>
              <a:t>和蛋白质数据库</a:t>
            </a:r>
            <a:r>
              <a:rPr lang="en-US" altLang="zh-CN" sz="2400" dirty="0">
                <a:ea typeface="仿宋_GB2312" pitchFamily="49" charset="-122"/>
              </a:rPr>
              <a:t>PROSITE。</a:t>
            </a:r>
            <a:endParaRPr lang="en-US" altLang="zh-CN" sz="2400" dirty="0">
              <a:ea typeface="仿宋_GB2312" pitchFamily="49" charset="-122"/>
            </a:endParaRPr>
          </a:p>
          <a:p>
            <a:pPr>
              <a:lnSpc>
                <a:spcPct val="90000"/>
              </a:lnSpc>
            </a:pPr>
            <a:r>
              <a:rPr lang="zh-CN" altLang="en-US" sz="2400" dirty="0">
                <a:ea typeface="仿宋_GB2312" pitchFamily="49" charset="-122"/>
              </a:rPr>
              <a:t>一个数据库记录(</a:t>
            </a:r>
            <a:r>
              <a:rPr lang="en-US" altLang="zh-CN" sz="2400" dirty="0">
                <a:ea typeface="仿宋_GB2312" pitchFamily="49" charset="-122"/>
              </a:rPr>
              <a:t>entry)</a:t>
            </a:r>
            <a:r>
              <a:rPr lang="zh-CN" altLang="en-US" sz="2400" dirty="0">
                <a:ea typeface="仿宋_GB2312" pitchFamily="49" charset="-122"/>
              </a:rPr>
              <a:t>一般由两部分组成：原始序列数据和描述这些数据生物学信息的注释(</a:t>
            </a:r>
            <a:r>
              <a:rPr lang="en-US" altLang="zh-CN" sz="2400" dirty="0">
                <a:ea typeface="仿宋_GB2312" pitchFamily="49" charset="-122"/>
              </a:rPr>
              <a:t>annotation)。</a:t>
            </a:r>
            <a:endParaRPr lang="zh-CN" altLang="en-US" sz="2400" dirty="0">
              <a:ea typeface="仿宋_GB2312" pitchFamily="49" charset="-122"/>
            </a:endParaRPr>
          </a:p>
          <a:p>
            <a:pPr>
              <a:lnSpc>
                <a:spcPct val="90000"/>
              </a:lnSpc>
            </a:pPr>
            <a:r>
              <a:rPr lang="zh-CN" altLang="en-US" sz="2400" dirty="0">
                <a:ea typeface="仿宋_GB2312" pitchFamily="49" charset="-122"/>
              </a:rPr>
              <a:t>注释中包含的信息与相应的序列数据同样重要和有应用价值。不同的数据库的注释质量差异很大，因为一个数据库往往要在数据的完整性和注释工作量之间寻找一个平衡点。</a:t>
            </a:r>
            <a:endParaRPr lang="zh-CN" altLang="en-US" sz="2400" dirty="0">
              <a:ea typeface="仿宋_GB2312" pitchFamily="49" charset="-122"/>
            </a:endParaRPr>
          </a:p>
          <a:p>
            <a:pPr>
              <a:lnSpc>
                <a:spcPct val="90000"/>
              </a:lnSpc>
            </a:pPr>
            <a:r>
              <a:rPr lang="zh-CN" altLang="en-US" sz="2400" dirty="0">
                <a:ea typeface="仿宋_GB2312" pitchFamily="49" charset="-122"/>
              </a:rPr>
              <a:t>各数据库记录的格式有所不同，可以转换。</a:t>
            </a:r>
            <a:endParaRPr lang="zh-CN" altLang="en-US" sz="2400" dirty="0">
              <a:ea typeface="仿宋_GB2312" pitchFamily="49" charset="-122"/>
            </a:endParaRPr>
          </a:p>
          <a:p>
            <a:pPr>
              <a:lnSpc>
                <a:spcPct val="90000"/>
              </a:lnSpc>
            </a:pPr>
            <a:endParaRPr lang="zh-CN" altLang="en-US" sz="2400" dirty="0">
              <a:ea typeface="宋体" panose="02010600030101010101" pitchFamily="2" charset="-122"/>
            </a:endParaRPr>
          </a:p>
        </p:txBody>
      </p:sp>
      <p:sp>
        <p:nvSpPr>
          <p:cNvPr id="33794" name="Text Box 3"/>
          <p:cNvSpPr txBox="1"/>
          <p:nvPr/>
        </p:nvSpPr>
        <p:spPr>
          <a:xfrm>
            <a:off x="3260725" y="482600"/>
            <a:ext cx="1941513" cy="584200"/>
          </a:xfrm>
          <a:prstGeom prst="rect">
            <a:avLst/>
          </a:prstGeom>
          <a:noFill/>
          <a:ln w="12700">
            <a:noFill/>
          </a:ln>
        </p:spPr>
        <p:txBody>
          <a:bodyPr wrap="none" anchor="t" anchorCtr="0">
            <a:spAutoFit/>
          </a:bodyPr>
          <a:p>
            <a:pPr defTabSz="762000" eaLnBrk="0" hangingPunct="0"/>
            <a:r>
              <a:rPr lang="en-US" altLang="zh-CN" sz="3200" dirty="0">
                <a:latin typeface="Comic Sans MS" panose="030F0702030302020204" pitchFamily="66" charset="0"/>
                <a:ea typeface="宋体" panose="02010600030101010101" pitchFamily="2" charset="-122"/>
              </a:rPr>
              <a:t>Summary</a:t>
            </a:r>
            <a:endParaRPr lang="en-US" altLang="zh-CN" sz="3200" dirty="0">
              <a:latin typeface="Comic Sans MS" panose="030F0702030302020204" pitchFamily="66" charset="0"/>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6" name="图片 2"/>
          <p:cNvPicPr>
            <a:picLocks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395605" y="1628775"/>
            <a:ext cx="7943850" cy="444119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黑体" panose="02010609060101010101" pitchFamily="49" charset="-122"/>
                <a:ea typeface="黑体" panose="02010609060101010101" pitchFamily="49" charset="-122"/>
              </a:rPr>
              <a:t>分子数据库及其</a:t>
            </a:r>
            <a:r>
              <a:rPr lang="zh-CN" altLang="en-US">
                <a:latin typeface="黑体" panose="02010609060101010101" pitchFamily="49" charset="-122"/>
                <a:ea typeface="黑体" panose="02010609060101010101" pitchFamily="49" charset="-122"/>
                <a:sym typeface="+mn-ea"/>
              </a:rPr>
              <a:t>开放共享的</a:t>
            </a:r>
            <a:r>
              <a:rPr lang="zh-CN" altLang="en-US">
                <a:latin typeface="黑体" panose="02010609060101010101" pitchFamily="49" charset="-122"/>
                <a:ea typeface="黑体" panose="02010609060101010101" pitchFamily="49" charset="-122"/>
              </a:rPr>
              <a:t>先驱</a:t>
            </a:r>
            <a:endParaRPr lang="zh-CN" altLang="en-US">
              <a:latin typeface="黑体" panose="02010609060101010101" pitchFamily="49" charset="-122"/>
              <a:ea typeface="黑体" panose="02010609060101010101" pitchFamily="49" charset="-122"/>
            </a:endParaRPr>
          </a:p>
        </p:txBody>
      </p:sp>
      <p:pic>
        <p:nvPicPr>
          <p:cNvPr id="5" name="图片 5" descr="Margaret Dayhoff1"/>
          <p:cNvPicPr>
            <a:picLocks noChangeAspect="1"/>
          </p:cNvPicPr>
          <p:nvPr>
            <p:ph idx="1"/>
          </p:nvPr>
        </p:nvPicPr>
        <p:blipFill>
          <a:blip r:embed="rId1" cstate="print"/>
          <a:stretch>
            <a:fillRect/>
          </a:stretch>
        </p:blipFill>
        <p:spPr>
          <a:xfrm>
            <a:off x="1187450" y="1557020"/>
            <a:ext cx="3168650" cy="3810000"/>
          </a:xfrm>
          <a:prstGeom prst="rect">
            <a:avLst/>
          </a:prstGeom>
        </p:spPr>
      </p:pic>
      <p:sp>
        <p:nvSpPr>
          <p:cNvPr id="100" name="文本框 99"/>
          <p:cNvSpPr txBox="1"/>
          <p:nvPr/>
        </p:nvSpPr>
        <p:spPr>
          <a:xfrm>
            <a:off x="827405" y="5781040"/>
            <a:ext cx="6207760" cy="368300"/>
          </a:xfrm>
          <a:prstGeom prst="rect">
            <a:avLst/>
          </a:prstGeom>
          <a:noFill/>
          <a:ln w="9525">
            <a:noFill/>
          </a:ln>
        </p:spPr>
        <p:txBody>
          <a:bodyPr wrap="square">
            <a:spAutoFit/>
          </a:bodyPr>
          <a:p>
            <a:r>
              <a:rPr lang="zh-CN" sz="1800">
                <a:solidFill>
                  <a:schemeClr val="tx1"/>
                </a:solidFill>
                <a:ea typeface="宋体" panose="02010600030101010101" pitchFamily="2" charset="-122"/>
              </a:rPr>
              <a:t>玛格丽特</a:t>
            </a:r>
            <a:r>
              <a:rPr lang="en-US" sz="1800">
                <a:solidFill>
                  <a:schemeClr val="tx1"/>
                </a:solidFill>
                <a:latin typeface="Times New Roman" panose="02020603050405020304" pitchFamily="18" charset="0"/>
                <a:ea typeface="宋体" panose="02010600030101010101" pitchFamily="2" charset="-122"/>
              </a:rPr>
              <a:t>·</a:t>
            </a:r>
            <a:r>
              <a:rPr lang="zh-CN" sz="1800">
                <a:solidFill>
                  <a:schemeClr val="tx1"/>
                </a:solidFill>
                <a:ea typeface="宋体" panose="02010600030101010101" pitchFamily="2" charset="-122"/>
              </a:rPr>
              <a:t>戴霍夫（</a:t>
            </a:r>
            <a:r>
              <a:rPr lang="en-US" sz="1800">
                <a:solidFill>
                  <a:schemeClr val="tx1"/>
                </a:solidFill>
                <a:latin typeface="Times New Roman" panose="02020603050405020304" pitchFamily="18" charset="0"/>
                <a:ea typeface="宋体" panose="02010600030101010101" pitchFamily="2" charset="-122"/>
              </a:rPr>
              <a:t>Margaret O. Dayhoff</a:t>
            </a:r>
            <a:r>
              <a:rPr lang="zh-CN" sz="1800">
                <a:solidFill>
                  <a:schemeClr val="tx1"/>
                </a:solidFill>
                <a:ea typeface="宋体" panose="02010600030101010101" pitchFamily="2" charset="-122"/>
              </a:rPr>
              <a:t>）（</a:t>
            </a:r>
            <a:r>
              <a:rPr lang="en-US" sz="1800">
                <a:solidFill>
                  <a:schemeClr val="tx1"/>
                </a:solidFill>
                <a:latin typeface="Times New Roman" panose="02020603050405020304" pitchFamily="18" charset="0"/>
                <a:ea typeface="宋体" panose="02010600030101010101" pitchFamily="2" charset="-122"/>
              </a:rPr>
              <a:t>1925-1983</a:t>
            </a:r>
            <a:r>
              <a:rPr lang="zh-CN" sz="1800">
                <a:solidFill>
                  <a:schemeClr val="tx1"/>
                </a:solidFill>
                <a:ea typeface="宋体" panose="02010600030101010101" pitchFamily="2" charset="-122"/>
              </a:rPr>
              <a:t>）</a:t>
            </a:r>
            <a:endParaRPr lang="zh-CN" altLang="en-US" sz="1800">
              <a:solidFill>
                <a:schemeClr val="tx1"/>
              </a:solidFill>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4817" name="Rectangle 2"/>
          <p:cNvSpPr>
            <a:spLocks noGrp="1"/>
          </p:cNvSpPr>
          <p:nvPr>
            <p:ph type="title"/>
          </p:nvPr>
        </p:nvSpPr>
        <p:spPr>
          <a:xfrm>
            <a:off x="395288" y="549275"/>
            <a:ext cx="8382000" cy="685800"/>
          </a:xfrm>
        </p:spPr>
        <p:txBody>
          <a:bodyPr wrap="square" lIns="90487" tIns="44450" rIns="90487" bIns="44450" anchor="b" anchorCtr="0"/>
          <a:p>
            <a:r>
              <a:rPr lang="en-US" altLang="zh-CN" dirty="0">
                <a:ea typeface="宋体" panose="02010600030101010101" pitchFamily="2" charset="-122"/>
              </a:rPr>
              <a:t>2.1 Database : nucleotide sequences</a:t>
            </a:r>
            <a:endParaRPr lang="en-US" altLang="zh-CN" dirty="0">
              <a:ea typeface="宋体" panose="02010600030101010101" pitchFamily="2" charset="-122"/>
            </a:endParaRPr>
          </a:p>
        </p:txBody>
      </p:sp>
      <p:sp>
        <p:nvSpPr>
          <p:cNvPr id="34818" name="Rectangle 3"/>
          <p:cNvSpPr>
            <a:spLocks noGrp="1"/>
          </p:cNvSpPr>
          <p:nvPr>
            <p:ph idx="1"/>
          </p:nvPr>
        </p:nvSpPr>
        <p:spPr>
          <a:xfrm>
            <a:off x="228600" y="1600200"/>
            <a:ext cx="8458200" cy="4191000"/>
          </a:xfrm>
        </p:spPr>
        <p:txBody>
          <a:bodyPr wrap="square" lIns="90487" tIns="44450" rIns="90487" bIns="44450" anchor="t" anchorCtr="0"/>
          <a:p>
            <a:r>
              <a:rPr lang="en-US" altLang="zh-CN" sz="2000" dirty="0">
                <a:ea typeface="宋体" panose="02010600030101010101" pitchFamily="2" charset="-122"/>
              </a:rPr>
              <a:t>Th</a:t>
            </a:r>
            <a:r>
              <a:rPr lang="fr-FR" altLang="zh-CN" sz="2000" dirty="0">
                <a:ea typeface="宋体" panose="02010600030101010101" pitchFamily="2" charset="-122"/>
              </a:rPr>
              <a:t>e main DNA sequence db are </a:t>
            </a:r>
            <a:endParaRPr lang="fr-FR" altLang="zh-CN" sz="2000" dirty="0">
              <a:ea typeface="宋体" panose="02010600030101010101" pitchFamily="2" charset="-122"/>
            </a:endParaRPr>
          </a:p>
          <a:p>
            <a:pPr>
              <a:buNone/>
            </a:pPr>
            <a:r>
              <a:rPr lang="en-US" altLang="zh-CN" sz="2000" dirty="0">
                <a:ea typeface="宋体" panose="02010600030101010101" pitchFamily="2" charset="-122"/>
              </a:rPr>
              <a:t>    EMBL (Europ</a:t>
            </a:r>
            <a:r>
              <a:rPr lang="fr-FR" altLang="zh-CN" sz="2000" dirty="0">
                <a:ea typeface="宋体" panose="02010600030101010101" pitchFamily="2" charset="-122"/>
              </a:rPr>
              <a:t>e)</a:t>
            </a:r>
            <a:r>
              <a:rPr lang="en-US" altLang="zh-CN" sz="2000" dirty="0">
                <a:ea typeface="宋体" panose="02010600030101010101" pitchFamily="2" charset="-122"/>
              </a:rPr>
              <a:t>/GenBank (USA) /DDBJ (J</a:t>
            </a:r>
            <a:r>
              <a:rPr lang="fr-FR" altLang="zh-CN" sz="2000" dirty="0">
                <a:ea typeface="宋体" panose="02010600030101010101" pitchFamily="2" charset="-122"/>
              </a:rPr>
              <a:t>apan</a:t>
            </a:r>
            <a:r>
              <a:rPr lang="en-US" altLang="zh-CN" sz="2000" dirty="0">
                <a:ea typeface="宋体" panose="02010600030101010101" pitchFamily="2" charset="-122"/>
              </a:rPr>
              <a:t>)</a:t>
            </a:r>
            <a:endParaRPr lang="en-US" altLang="zh-CN" sz="2000" dirty="0">
              <a:ea typeface="宋体" panose="02010600030101010101" pitchFamily="2" charset="-122"/>
            </a:endParaRPr>
          </a:p>
          <a:p>
            <a:pPr>
              <a:buNone/>
            </a:pPr>
            <a:endParaRPr lang="fr-FR" altLang="zh-CN" sz="2000" dirty="0">
              <a:ea typeface="宋体" panose="02010600030101010101" pitchFamily="2" charset="-122"/>
            </a:endParaRPr>
          </a:p>
          <a:p>
            <a:r>
              <a:rPr lang="en-US" altLang="zh-CN" sz="2000" dirty="0">
                <a:ea typeface="宋体" panose="02010600030101010101" pitchFamily="2" charset="-122"/>
              </a:rPr>
              <a:t>There are also specialized databases for</a:t>
            </a:r>
            <a:r>
              <a:rPr lang="fr-FR" altLang="zh-CN" sz="2000" dirty="0">
                <a:ea typeface="宋体" panose="02010600030101010101" pitchFamily="2" charset="-122"/>
              </a:rPr>
              <a:t> the different </a:t>
            </a:r>
            <a:r>
              <a:rPr lang="en-US" altLang="zh-CN" sz="2000" dirty="0">
                <a:ea typeface="宋体" panose="02010600030101010101" pitchFamily="2" charset="-122"/>
              </a:rPr>
              <a:t>types of RNAs (i.e. tRNA, rRNA, tm RNA, uRNA, etc…)</a:t>
            </a:r>
            <a:endParaRPr lang="en-US" altLang="zh-CN" sz="2000" dirty="0">
              <a:ea typeface="宋体" panose="02010600030101010101" pitchFamily="2" charset="-122"/>
            </a:endParaRPr>
          </a:p>
          <a:p>
            <a:endParaRPr lang="fr-FR" altLang="zh-CN" sz="2000" dirty="0">
              <a:ea typeface="宋体" panose="02010600030101010101" pitchFamily="2" charset="-122"/>
            </a:endParaRPr>
          </a:p>
          <a:p>
            <a:r>
              <a:rPr lang="fr-FR" altLang="zh-CN" sz="2000" dirty="0">
                <a:ea typeface="宋体" panose="02010600030101010101" pitchFamily="2" charset="-122"/>
              </a:rPr>
              <a:t>3D structure (DNA and RNA)</a:t>
            </a:r>
            <a:endParaRPr lang="fr-FR" altLang="zh-CN" sz="2000" dirty="0">
              <a:ea typeface="宋体" panose="02010600030101010101" pitchFamily="2" charset="-122"/>
            </a:endParaRPr>
          </a:p>
          <a:p>
            <a:endParaRPr lang="fr-FR" altLang="zh-CN" sz="2000" dirty="0">
              <a:ea typeface="宋体" panose="02010600030101010101" pitchFamily="2" charset="-122"/>
            </a:endParaRPr>
          </a:p>
          <a:p>
            <a:r>
              <a:rPr lang="fr-FR" altLang="zh-CN" sz="2000" dirty="0">
                <a:ea typeface="宋体" panose="02010600030101010101" pitchFamily="2" charset="-122"/>
              </a:rPr>
              <a:t>Others: Aberrant splicing db; Eucaryotic promoter db (EPD); RNA editing sites, </a:t>
            </a:r>
            <a:r>
              <a:rPr lang="en-US" altLang="zh-CN" sz="2000" dirty="0">
                <a:ea typeface="宋体" panose="02010600030101010101" pitchFamily="2" charset="-122"/>
              </a:rPr>
              <a:t>Multimedia Telomere Resource ……</a:t>
            </a:r>
            <a:endParaRPr lang="en-US" altLang="zh-CN" sz="2000" dirty="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a:spLocks noGrp="1"/>
          </p:cNvSpPr>
          <p:nvPr>
            <p:ph type="title"/>
          </p:nvPr>
        </p:nvSpPr>
        <p:spPr/>
        <p:txBody>
          <a:bodyPr wrap="square" lIns="90487" tIns="44450" rIns="90487" bIns="44450" anchor="b" anchorCtr="0"/>
          <a:p>
            <a:endParaRPr lang="zh-CN" altLang="en-US" dirty="0">
              <a:ea typeface="宋体" panose="02010600030101010101" pitchFamily="2" charset="-122"/>
            </a:endParaRPr>
          </a:p>
        </p:txBody>
      </p:sp>
      <p:sp>
        <p:nvSpPr>
          <p:cNvPr id="7170" name="Rectangle 3"/>
          <p:cNvSpPr>
            <a:spLocks noGrp="1"/>
          </p:cNvSpPr>
          <p:nvPr>
            <p:ph idx="1"/>
          </p:nvPr>
        </p:nvSpPr>
        <p:spPr>
          <a:xfrm>
            <a:off x="684213" y="476250"/>
            <a:ext cx="7772400" cy="4572000"/>
          </a:xfrm>
        </p:spPr>
        <p:txBody>
          <a:bodyPr wrap="square" lIns="90487" tIns="44450" rIns="90487" bIns="44450" anchor="t" anchorCtr="0"/>
          <a:p>
            <a:pPr lvl="1"/>
            <a:r>
              <a:rPr lang="en-US" altLang="zh-CN" dirty="0">
                <a:ea typeface="宋体" panose="02010600030101010101" pitchFamily="2" charset="-122"/>
              </a:rPr>
              <a:t>Genome sequencing by the high-throuphput approaches</a:t>
            </a:r>
            <a:endParaRPr lang="en-US" altLang="zh-CN" dirty="0">
              <a:ea typeface="宋体" panose="02010600030101010101" pitchFamily="2" charset="-122"/>
            </a:endParaRPr>
          </a:p>
          <a:p>
            <a:pPr lvl="2"/>
            <a:r>
              <a:rPr lang="en-US" altLang="zh-CN" dirty="0">
                <a:ea typeface="宋体" panose="02010600030101010101" pitchFamily="2" charset="-122"/>
              </a:rPr>
              <a:t>Whole genome sequencing</a:t>
            </a:r>
            <a:endParaRPr lang="en-US" altLang="zh-CN" dirty="0">
              <a:ea typeface="宋体" panose="02010600030101010101" pitchFamily="2" charset="-122"/>
            </a:endParaRPr>
          </a:p>
          <a:p>
            <a:pPr lvl="2"/>
            <a:r>
              <a:rPr lang="en-US" altLang="zh-CN" dirty="0">
                <a:ea typeface="宋体" panose="02010600030101010101" pitchFamily="2" charset="-122"/>
              </a:rPr>
              <a:t>Genome re-sequencing: low coverage and deep sequencing</a:t>
            </a:r>
            <a:endParaRPr lang="en-US" altLang="zh-CN" dirty="0">
              <a:ea typeface="宋体" panose="02010600030101010101" pitchFamily="2" charset="-122"/>
            </a:endParaRPr>
          </a:p>
          <a:p>
            <a:pPr lvl="2"/>
            <a:r>
              <a:rPr lang="en-US" altLang="zh-CN" dirty="0">
                <a:ea typeface="宋体" panose="02010600030101010101" pitchFamily="2" charset="-122"/>
              </a:rPr>
              <a:t>Extome sequencing</a:t>
            </a:r>
            <a:endParaRPr lang="en-US" altLang="zh-CN" dirty="0">
              <a:ea typeface="宋体" panose="02010600030101010101" pitchFamily="2" charset="-122"/>
            </a:endParaRPr>
          </a:p>
          <a:p>
            <a:pPr lvl="1"/>
            <a:r>
              <a:rPr lang="en-US" altLang="zh-CN" dirty="0">
                <a:ea typeface="宋体" panose="02010600030101010101" pitchFamily="2" charset="-122"/>
              </a:rPr>
              <a:t>cDNA sequencing of expressed genes by the Sanger and the high-throughput approaches</a:t>
            </a:r>
            <a:endParaRPr lang="en-US" altLang="zh-CN" dirty="0">
              <a:ea typeface="宋体" panose="02010600030101010101" pitchFamily="2" charset="-122"/>
            </a:endParaRPr>
          </a:p>
          <a:p>
            <a:pPr lvl="2"/>
            <a:r>
              <a:rPr lang="en-US" altLang="zh-CN" dirty="0">
                <a:ea typeface="宋体" panose="02010600030101010101" pitchFamily="2" charset="-122"/>
              </a:rPr>
              <a:t>EST</a:t>
            </a:r>
            <a:endParaRPr lang="en-US" altLang="zh-CN" dirty="0">
              <a:ea typeface="宋体" panose="02010600030101010101" pitchFamily="2" charset="-122"/>
            </a:endParaRPr>
          </a:p>
          <a:p>
            <a:pPr lvl="2"/>
            <a:r>
              <a:rPr lang="en-US" altLang="zh-CN" dirty="0">
                <a:ea typeface="宋体" panose="02010600030101010101" pitchFamily="2" charset="-122"/>
              </a:rPr>
              <a:t>RNA-Seq</a:t>
            </a:r>
            <a:endParaRPr lang="en-US" altLang="zh-CN" dirty="0">
              <a:ea typeface="宋体" panose="02010600030101010101" pitchFamily="2" charset="-122"/>
            </a:endParaRPr>
          </a:p>
          <a:p>
            <a:pPr lvl="2"/>
            <a:r>
              <a:rPr lang="en-US" altLang="zh-CN" dirty="0">
                <a:ea typeface="宋体" panose="02010600030101010101" pitchFamily="2" charset="-122"/>
              </a:rPr>
              <a:t>ChIP-Seq (protein-DNA interaction)</a:t>
            </a:r>
            <a:endParaRPr lang="en-US" altLang="zh-CN" dirty="0">
              <a:ea typeface="宋体" panose="02010600030101010101" pitchFamily="2" charset="-122"/>
            </a:endParaRPr>
          </a:p>
          <a:p>
            <a:pPr lvl="1"/>
            <a:r>
              <a:rPr lang="en-US" altLang="zh-CN" dirty="0">
                <a:ea typeface="宋体" panose="02010600030101010101" pitchFamily="2" charset="-122"/>
              </a:rPr>
              <a:t>RNA sequencing by the high-throughput approaches</a:t>
            </a:r>
            <a:endParaRPr lang="en-US" altLang="zh-CN" dirty="0">
              <a:ea typeface="宋体" panose="02010600030101010101" pitchFamily="2" charset="-122"/>
            </a:endParaRPr>
          </a:p>
          <a:p>
            <a:pPr lvl="2"/>
            <a:r>
              <a:rPr lang="en-US" altLang="zh-CN" dirty="0">
                <a:ea typeface="宋体" panose="02010600030101010101" pitchFamily="2" charset="-122"/>
              </a:rPr>
              <a:t>Non-coding small RNAs</a:t>
            </a:r>
            <a:endParaRPr lang="en-US" altLang="zh-CN" dirty="0">
              <a:ea typeface="宋体" panose="02010600030101010101" pitchFamily="2" charset="-122"/>
            </a:endParaRPr>
          </a:p>
          <a:p>
            <a:pPr lvl="1"/>
            <a:r>
              <a:rPr lang="en-US" altLang="zh-CN" dirty="0">
                <a:ea typeface="宋体" panose="02010600030101010101" pitchFamily="2" charset="-122"/>
              </a:rPr>
              <a:t>Protein sequencing by mass spectrometry (MS) etc.</a:t>
            </a:r>
            <a:endParaRPr lang="en-US" altLang="zh-CN" dirty="0">
              <a:ea typeface="宋体" panose="02010600030101010101" pitchFamily="2" charset="-122"/>
            </a:endParaRPr>
          </a:p>
          <a:p>
            <a:endParaRPr lang="en-US" altLang="zh-CN" dirty="0">
              <a:ea typeface="宋体" panose="02010600030101010101" pitchFamily="2" charset="-122"/>
            </a:endParaRPr>
          </a:p>
          <a:p>
            <a:endParaRPr lang="en-US" altLang="zh-CN" dirty="0">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5841" name="Text Box 1026"/>
          <p:cNvSpPr txBox="1"/>
          <p:nvPr/>
        </p:nvSpPr>
        <p:spPr>
          <a:xfrm>
            <a:off x="990600" y="180975"/>
            <a:ext cx="5976938" cy="7212013"/>
          </a:xfrm>
          <a:prstGeom prst="rect">
            <a:avLst/>
          </a:prstGeom>
          <a:noFill/>
          <a:ln w="12700">
            <a:noFill/>
          </a:ln>
        </p:spPr>
        <p:txBody>
          <a:bodyPr wrap="none" anchor="t" anchorCtr="0">
            <a:spAutoFit/>
          </a:bodyPr>
          <a:p>
            <a:pPr defTabSz="762000" eaLnBrk="0" hangingPunct="0"/>
            <a:r>
              <a:rPr lang="en-GB" altLang="zh-CN" sz="1400" b="1" u="sng" dirty="0">
                <a:solidFill>
                  <a:srgbClr val="063DE8"/>
                </a:solidFill>
                <a:latin typeface="Comic Sans MS" panose="030F0702030302020204" pitchFamily="66" charset="0"/>
                <a:ea typeface="宋体" panose="02010600030101010101" pitchFamily="2" charset="-122"/>
              </a:rPr>
              <a:t>Nucleotids and associated topics databases</a:t>
            </a:r>
            <a:r>
              <a:rPr lang="en-GB" altLang="zh-CN" sz="1000" b="1" u="sng" dirty="0">
                <a:latin typeface="Comic Sans MS" panose="030F0702030302020204" pitchFamily="66" charset="0"/>
                <a:ea typeface="宋体" panose="02010600030101010101" pitchFamily="2" charset="-122"/>
              </a:rPr>
              <a:t>   (AMOS’links)</a:t>
            </a:r>
            <a:endParaRPr lang="en-GB" altLang="zh-CN" sz="1000" b="1" u="sng" dirty="0">
              <a:latin typeface="Comic Sans MS" panose="030F0702030302020204" pitchFamily="66" charset="0"/>
              <a:ea typeface="宋体" panose="02010600030101010101" pitchFamily="2" charset="-122"/>
            </a:endParaRPr>
          </a:p>
          <a:p>
            <a:pPr defTabSz="762000" eaLnBrk="0" hangingPunct="0"/>
            <a:r>
              <a:rPr lang="en-GB" altLang="zh-CN" sz="1000" b="1" u="sng" dirty="0">
                <a:latin typeface="Comic Sans MS" panose="030F0702030302020204" pitchFamily="66" charset="0"/>
                <a:ea typeface="宋体" panose="02010600030101010101" pitchFamily="2" charset="-122"/>
              </a:rPr>
              <a:t>   </a:t>
            </a:r>
            <a:endParaRPr lang="en-GB" altLang="zh-CN" sz="1000" b="1" u="sng"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EMBL - EMBL Nucleotide sequence db (EBI)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Genbank - GenBank Nucleotide Sequence db (NCBI)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DDBJ - DNA Data Bank of Japan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dbEST - dbEST (Expressed Sequence Tags) db (NCBI)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dbSTS - dbSTS (Sequence Tagged Sites) db (NCBI)</a:t>
            </a:r>
            <a:endParaRPr lang="en-GB" altLang="zh-CN" sz="1000" b="1" dirty="0">
              <a:latin typeface="Comic Sans MS" panose="030F0702030302020204" pitchFamily="66" charset="0"/>
              <a:ea typeface="宋体" panose="02010600030101010101" pitchFamily="2" charset="-122"/>
            </a:endParaRPr>
          </a:p>
          <a:p>
            <a:pPr defTabSz="762000" eaLnBrk="0" hangingPunct="0"/>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NDB - Nucleic Acid Databank (3D structures)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BNASDB - Nucleic acid structure db from University of Pune</a:t>
            </a:r>
            <a:endParaRPr lang="en-GB" altLang="zh-CN" sz="1000" b="1" dirty="0">
              <a:latin typeface="Comic Sans MS" panose="030F0702030302020204" pitchFamily="66" charset="0"/>
              <a:ea typeface="宋体" panose="02010600030101010101" pitchFamily="2" charset="-122"/>
            </a:endParaRPr>
          </a:p>
          <a:p>
            <a:pPr defTabSz="762000" eaLnBrk="0" hangingPunct="0"/>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AsDb - Aberrant Splicing db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ACUTS - Ancient conserved untranslated DNA sequences db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Codon Usage Db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EPD - Eukaryotic Promoter db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HOVERGEN - Homologous Vertebrate Genes db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IMGT - ImMunoGeneTics db [Mirror at EBI]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ISIS - Intron Sequence and Information System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RDP - Ribosomal db Project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gRNAs db - Guide RNA db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PLACE - Plant cis-acting regulatory DNA elements db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PlantCARE - Plant cis-acting regulatory DNA elements db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sRNA db - Small RNA db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ssu rRNA - Small ribosomal subunit db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lsu rRNA - Large ribosomal subunit db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5S rRNA - 5S ribosomal RNA db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tmRNA Website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tmRDB - tmRNA dB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tRNA - tRNA compilation from the University of Bayreuth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uRNADB - uRNA db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RNA editing - RNA editing site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RNAmod db - RNA modification db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SOS-DGBD - Db of Drosophila DNA sequences annotated with regulatory binding sites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TelDB - Multimedia Telomere Resource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TRADAT - TRAnscription Databases and Analysis Tools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Subviral RNA db - Small circular RNAs db (viroid and viroid-like)</a:t>
            </a:r>
            <a:endParaRPr lang="en-GB" altLang="zh-CN" sz="1000" b="1" dirty="0">
              <a:latin typeface="Comic Sans MS" panose="030F0702030302020204" pitchFamily="66" charset="0"/>
              <a:ea typeface="宋体" panose="02010600030101010101" pitchFamily="2" charset="-122"/>
            </a:endParaRPr>
          </a:p>
          <a:p>
            <a:pPr defTabSz="762000" eaLnBrk="0" hangingPunct="0"/>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MPDB - Molecular probe db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OPD - Oligonucleotide probe db </a:t>
            </a:r>
            <a:endParaRPr lang="en-GB" altLang="zh-CN" sz="1000" b="1" dirty="0">
              <a:latin typeface="Comic Sans MS" panose="030F0702030302020204" pitchFamily="66" charset="0"/>
              <a:ea typeface="宋体" panose="02010600030101010101" pitchFamily="2" charset="-122"/>
            </a:endParaRPr>
          </a:p>
          <a:p>
            <a:pPr defTabSz="762000" eaLnBrk="0" hangingPunct="0"/>
            <a:r>
              <a:rPr lang="en-GB" altLang="zh-CN" sz="1000" b="1" dirty="0">
                <a:latin typeface="Comic Sans MS" panose="030F0702030302020204" pitchFamily="66" charset="0"/>
                <a:ea typeface="宋体" panose="02010600030101010101" pitchFamily="2" charset="-122"/>
              </a:rPr>
              <a:t>      VectorDB - Vector sequence db (seems dead!) </a:t>
            </a:r>
            <a:endParaRPr lang="en-GB" altLang="zh-CN" sz="1000" b="1" dirty="0">
              <a:latin typeface="Comic Sans MS" panose="030F0702030302020204" pitchFamily="66" charset="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6865" name="Rectangle 2"/>
          <p:cNvSpPr>
            <a:spLocks noGrp="1"/>
          </p:cNvSpPr>
          <p:nvPr>
            <p:ph type="title"/>
          </p:nvPr>
        </p:nvSpPr>
        <p:spPr/>
        <p:txBody>
          <a:bodyPr wrap="square" lIns="90487" tIns="44450" rIns="90487" bIns="44450" anchor="b" anchorCtr="0"/>
          <a:p>
            <a:r>
              <a:rPr lang="fr-CH" altLang="zh-CN" dirty="0">
                <a:ea typeface="宋体" panose="02010600030101010101" pitchFamily="2" charset="-122"/>
              </a:rPr>
              <a:t>EMBL/GenBank/DDBJ</a:t>
            </a:r>
            <a:endParaRPr lang="en-GB" altLang="zh-CN" dirty="0">
              <a:ea typeface="宋体" panose="02010600030101010101" pitchFamily="2" charset="-122"/>
            </a:endParaRPr>
          </a:p>
        </p:txBody>
      </p:sp>
      <p:sp>
        <p:nvSpPr>
          <p:cNvPr id="36866" name="Rectangle 3"/>
          <p:cNvSpPr>
            <a:spLocks noGrp="1"/>
          </p:cNvSpPr>
          <p:nvPr>
            <p:ph idx="1"/>
          </p:nvPr>
        </p:nvSpPr>
        <p:spPr/>
        <p:txBody>
          <a:bodyPr wrap="square" lIns="90487" tIns="44450" rIns="90487" bIns="44450" anchor="t" anchorCtr="0"/>
          <a:p>
            <a:pPr>
              <a:lnSpc>
                <a:spcPct val="90000"/>
              </a:lnSpc>
            </a:pPr>
            <a:r>
              <a:rPr lang="fr-FR" altLang="zh-CN" sz="2400" dirty="0">
                <a:ea typeface="宋体" panose="02010600030101010101" pitchFamily="2" charset="-122"/>
              </a:rPr>
              <a:t>These 3 db contain mainly the same informations within 2-3 days (few differences in the format and syntax)</a:t>
            </a:r>
            <a:endParaRPr lang="en-US" altLang="zh-CN" sz="2400" dirty="0">
              <a:ea typeface="宋体" panose="02010600030101010101" pitchFamily="2" charset="-122"/>
            </a:endParaRPr>
          </a:p>
          <a:p>
            <a:pPr>
              <a:lnSpc>
                <a:spcPct val="90000"/>
              </a:lnSpc>
            </a:pPr>
            <a:r>
              <a:rPr lang="fr-FR" altLang="zh-CN" sz="2400" dirty="0">
                <a:ea typeface="宋体" panose="02010600030101010101" pitchFamily="2" charset="-122"/>
              </a:rPr>
              <a:t>Serve as</a:t>
            </a:r>
            <a:r>
              <a:rPr lang="fr-FR" altLang="zh-CN" sz="2400" b="1" dirty="0">
                <a:ea typeface="宋体" panose="02010600030101010101" pitchFamily="2" charset="-122"/>
              </a:rPr>
              <a:t> a</a:t>
            </a:r>
            <a:r>
              <a:rPr lang="en-US" altLang="zh-CN" sz="2400" b="1" dirty="0">
                <a:ea typeface="宋体" panose="02010600030101010101" pitchFamily="2" charset="-122"/>
              </a:rPr>
              <a:t>rchives</a:t>
            </a:r>
            <a:r>
              <a:rPr lang="en-US" altLang="zh-CN" sz="2400" dirty="0">
                <a:ea typeface="宋体" panose="02010600030101010101" pitchFamily="2" charset="-122"/>
              </a:rPr>
              <a:t> containing all sequences (single genes, ESTs, complete genomes, etc.)</a:t>
            </a:r>
            <a:r>
              <a:rPr lang="fr-FR" altLang="zh-CN" sz="2400" dirty="0">
                <a:ea typeface="宋体" panose="02010600030101010101" pitchFamily="2" charset="-122"/>
              </a:rPr>
              <a:t> </a:t>
            </a:r>
            <a:r>
              <a:rPr lang="en-US" altLang="zh-CN" sz="2400" dirty="0">
                <a:ea typeface="宋体" panose="02010600030101010101" pitchFamily="2" charset="-122"/>
              </a:rPr>
              <a:t>derived from:</a:t>
            </a:r>
            <a:endParaRPr lang="en-US" altLang="zh-CN" sz="2400" dirty="0">
              <a:ea typeface="宋体" panose="02010600030101010101" pitchFamily="2" charset="-122"/>
            </a:endParaRPr>
          </a:p>
          <a:p>
            <a:pPr lvl="1">
              <a:lnSpc>
                <a:spcPct val="90000"/>
              </a:lnSpc>
            </a:pPr>
            <a:r>
              <a:rPr lang="fr-CH" altLang="zh-CN" sz="2000" dirty="0">
                <a:ea typeface="宋体" panose="02010600030101010101" pitchFamily="2" charset="-122"/>
              </a:rPr>
              <a:t>Genome projects</a:t>
            </a:r>
            <a:endParaRPr lang="fr-CH" altLang="zh-CN" sz="2000" dirty="0">
              <a:ea typeface="宋体" panose="02010600030101010101" pitchFamily="2" charset="-122"/>
            </a:endParaRPr>
          </a:p>
          <a:p>
            <a:pPr lvl="1">
              <a:lnSpc>
                <a:spcPct val="90000"/>
              </a:lnSpc>
            </a:pPr>
            <a:r>
              <a:rPr lang="fr-CH" altLang="zh-CN" sz="2000" dirty="0">
                <a:ea typeface="宋体" panose="02010600030101010101" pitchFamily="2" charset="-122"/>
              </a:rPr>
              <a:t>Sequencing centers</a:t>
            </a:r>
            <a:endParaRPr lang="fr-CH" altLang="zh-CN" sz="2000" dirty="0">
              <a:ea typeface="宋体" panose="02010600030101010101" pitchFamily="2" charset="-122"/>
            </a:endParaRPr>
          </a:p>
          <a:p>
            <a:pPr lvl="1">
              <a:lnSpc>
                <a:spcPct val="90000"/>
              </a:lnSpc>
            </a:pPr>
            <a:r>
              <a:rPr lang="fr-CH" altLang="zh-CN" sz="2000" dirty="0">
                <a:ea typeface="宋体" panose="02010600030101010101" pitchFamily="2" charset="-122"/>
              </a:rPr>
              <a:t>Individual scientists </a:t>
            </a:r>
            <a:endParaRPr lang="fr-CH" altLang="zh-CN" sz="2000" dirty="0">
              <a:ea typeface="宋体" panose="02010600030101010101" pitchFamily="2" charset="-122"/>
            </a:endParaRPr>
          </a:p>
          <a:p>
            <a:pPr lvl="1">
              <a:lnSpc>
                <a:spcPct val="90000"/>
              </a:lnSpc>
            </a:pPr>
            <a:r>
              <a:rPr lang="fr-CH" altLang="zh-CN" sz="2000" dirty="0">
                <a:ea typeface="宋体" panose="02010600030101010101" pitchFamily="2" charset="-122"/>
              </a:rPr>
              <a:t>Patent offices (i.e. European Patent Office, EPO)</a:t>
            </a:r>
            <a:endParaRPr lang="fr-CH" altLang="zh-CN" sz="2000" dirty="0">
              <a:ea typeface="宋体" panose="02010600030101010101" pitchFamily="2" charset="-122"/>
            </a:endParaRPr>
          </a:p>
          <a:p>
            <a:pPr>
              <a:lnSpc>
                <a:spcPct val="90000"/>
              </a:lnSpc>
            </a:pPr>
            <a:r>
              <a:rPr lang="en-GB" altLang="zh-CN" sz="2400" dirty="0">
                <a:ea typeface="宋体" panose="02010600030101010101" pitchFamily="2" charset="-122"/>
              </a:rPr>
              <a:t>Non-confidential data are exchanged daily </a:t>
            </a:r>
            <a:endParaRPr lang="fr-CH" altLang="zh-CN" sz="2400" dirty="0">
              <a:ea typeface="宋体" panose="02010600030101010101" pitchFamily="2" charset="-122"/>
            </a:endParaRPr>
          </a:p>
          <a:p>
            <a:pPr>
              <a:lnSpc>
                <a:spcPct val="90000"/>
              </a:lnSpc>
            </a:pPr>
            <a:r>
              <a:rPr lang="en-US" altLang="zh-CN" sz="2400" dirty="0">
                <a:ea typeface="宋体" panose="02010600030101010101" pitchFamily="2" charset="-122"/>
              </a:rPr>
              <a:t>Currently: </a:t>
            </a:r>
            <a:r>
              <a:rPr lang="fr-FR" altLang="zh-CN" sz="2400" dirty="0">
                <a:ea typeface="宋体" panose="02010600030101010101" pitchFamily="2" charset="-122"/>
              </a:rPr>
              <a:t>18</a:t>
            </a:r>
            <a:r>
              <a:rPr lang="en-US" altLang="zh-CN" sz="2400" dirty="0">
                <a:ea typeface="宋体" panose="02010600030101010101" pitchFamily="2" charset="-122"/>
              </a:rPr>
              <a:t> x10</a:t>
            </a:r>
            <a:r>
              <a:rPr lang="en-US" altLang="zh-CN" sz="2400" baseline="30000" dirty="0">
                <a:ea typeface="宋体" panose="02010600030101010101" pitchFamily="2" charset="-122"/>
              </a:rPr>
              <a:t>6</a:t>
            </a:r>
            <a:r>
              <a:rPr lang="en-US" altLang="zh-CN" sz="2400" dirty="0">
                <a:ea typeface="宋体" panose="02010600030101010101" pitchFamily="2" charset="-122"/>
              </a:rPr>
              <a:t> sequences, over </a:t>
            </a:r>
            <a:r>
              <a:rPr lang="fr-FR" altLang="zh-CN" sz="2400" dirty="0">
                <a:ea typeface="宋体" panose="02010600030101010101" pitchFamily="2" charset="-122"/>
              </a:rPr>
              <a:t>20</a:t>
            </a:r>
            <a:r>
              <a:rPr lang="en-US" altLang="zh-CN" sz="2400" dirty="0">
                <a:ea typeface="宋体" panose="02010600030101010101" pitchFamily="2" charset="-122"/>
              </a:rPr>
              <a:t> x10</a:t>
            </a:r>
            <a:r>
              <a:rPr lang="en-US" altLang="zh-CN" sz="2400" baseline="30000" dirty="0">
                <a:ea typeface="宋体" panose="02010600030101010101" pitchFamily="2" charset="-122"/>
              </a:rPr>
              <a:t>9</a:t>
            </a:r>
            <a:r>
              <a:rPr lang="en-US" altLang="zh-CN" sz="2400" dirty="0">
                <a:ea typeface="宋体" panose="02010600030101010101" pitchFamily="2" charset="-122"/>
              </a:rPr>
              <a:t> bp;</a:t>
            </a:r>
            <a:endParaRPr lang="en-US" altLang="zh-CN" sz="2400" dirty="0">
              <a:ea typeface="宋体" panose="02010600030101010101" pitchFamily="2" charset="-122"/>
            </a:endParaRPr>
          </a:p>
          <a:p>
            <a:pPr>
              <a:lnSpc>
                <a:spcPct val="90000"/>
              </a:lnSpc>
            </a:pPr>
            <a:r>
              <a:rPr lang="en-US" altLang="zh-CN" sz="1600" dirty="0">
                <a:ea typeface="宋体" panose="02010600030101010101" pitchFamily="2" charset="-122"/>
              </a:rPr>
              <a:t>Over the last 12 months the database size has tripled </a:t>
            </a:r>
            <a:endParaRPr lang="en-US" altLang="zh-CN" sz="1600" dirty="0">
              <a:ea typeface="宋体" panose="02010600030101010101" pitchFamily="2" charset="-122"/>
            </a:endParaRPr>
          </a:p>
          <a:p>
            <a:pPr>
              <a:lnSpc>
                <a:spcPct val="90000"/>
              </a:lnSpc>
            </a:pPr>
            <a:r>
              <a:rPr lang="fr-FR" altLang="zh-CN" sz="2400" dirty="0">
                <a:ea typeface="宋体" panose="02010600030101010101" pitchFamily="2" charset="-122"/>
              </a:rPr>
              <a:t>Sequences from &gt; 50’000 different species;</a:t>
            </a:r>
            <a:endParaRPr lang="en-GB" altLang="zh-CN" sz="2400" dirty="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GenBank</a:t>
            </a:r>
            <a:endParaRPr lang="en-US" altLang="zh-CN"/>
          </a:p>
        </p:txBody>
      </p:sp>
      <p:pic>
        <p:nvPicPr>
          <p:cNvPr id="7" name="图片 7"/>
          <p:cNvPicPr>
            <a:picLocks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043940" y="1700530"/>
            <a:ext cx="3361690" cy="3310255"/>
          </a:xfrm>
          <a:prstGeom prst="rect">
            <a:avLst/>
          </a:prstGeom>
        </p:spPr>
      </p:pic>
      <p:sp>
        <p:nvSpPr>
          <p:cNvPr id="100" name="文本框 99"/>
          <p:cNvSpPr txBox="1"/>
          <p:nvPr/>
        </p:nvSpPr>
        <p:spPr>
          <a:xfrm>
            <a:off x="899795" y="5300980"/>
            <a:ext cx="5080000" cy="368300"/>
          </a:xfrm>
          <a:prstGeom prst="rect">
            <a:avLst/>
          </a:prstGeom>
          <a:noFill/>
          <a:ln w="9525">
            <a:noFill/>
          </a:ln>
        </p:spPr>
        <p:txBody>
          <a:bodyPr>
            <a:spAutoFit/>
          </a:bodyPr>
          <a:p>
            <a:r>
              <a:rPr lang="zh-CN" sz="1800">
                <a:latin typeface="Times New Roman" panose="02020603050405020304" pitchFamily="18" charset="0"/>
                <a:ea typeface="宋体" panose="02010600030101010101" pitchFamily="2" charset="-122"/>
              </a:rPr>
              <a:t>沃尔特·戈德（</a:t>
            </a:r>
            <a:r>
              <a:rPr lang="en-US" sz="1800">
                <a:latin typeface="Times New Roman" panose="02020603050405020304" pitchFamily="18" charset="0"/>
                <a:ea typeface="宋体" panose="02010600030101010101" pitchFamily="2" charset="-122"/>
              </a:rPr>
              <a:t>Walter Goad</a:t>
            </a:r>
            <a:r>
              <a:rPr lang="zh-CN" sz="1800">
                <a:latin typeface="Times New Roman" panose="02020603050405020304" pitchFamily="18" charset="0"/>
                <a:ea typeface="宋体" panose="02010600030101010101" pitchFamily="2" charset="-122"/>
              </a:rPr>
              <a:t>）（</a:t>
            </a:r>
            <a:r>
              <a:rPr lang="en-US" sz="1800">
                <a:latin typeface="Times New Roman" panose="02020603050405020304" pitchFamily="18" charset="0"/>
                <a:ea typeface="宋体" panose="02010600030101010101" pitchFamily="2" charset="-122"/>
              </a:rPr>
              <a:t>1925-2000</a:t>
            </a:r>
            <a:r>
              <a:rPr lang="zh-CN" sz="1800">
                <a:latin typeface="Times New Roman" panose="02020603050405020304" pitchFamily="18" charset="0"/>
                <a:ea typeface="宋体" panose="02010600030101010101" pitchFamily="2" charset="-122"/>
              </a:rPr>
              <a:t>）</a:t>
            </a:r>
            <a:endParaRPr lang="zh-CN" altLang="en-US" sz="1800"/>
          </a:p>
        </p:txBody>
      </p:sp>
      <p:sp>
        <p:nvSpPr>
          <p:cNvPr id="4" name="文本框 3"/>
          <p:cNvSpPr txBox="1"/>
          <p:nvPr/>
        </p:nvSpPr>
        <p:spPr>
          <a:xfrm>
            <a:off x="4427855" y="2853055"/>
            <a:ext cx="5080000" cy="368300"/>
          </a:xfrm>
          <a:prstGeom prst="rect">
            <a:avLst/>
          </a:prstGeom>
          <a:noFill/>
          <a:ln w="9525">
            <a:noFill/>
          </a:ln>
        </p:spPr>
        <p:txBody>
          <a:bodyPr>
            <a:spAutoFit/>
          </a:bodyPr>
          <a:p>
            <a:pPr indent="266700"/>
            <a:r>
              <a:rPr lang="zh-CN" sz="1800">
                <a:latin typeface="Times New Roman" panose="02020603050405020304" pitchFamily="18" charset="0"/>
                <a:ea typeface="宋体" panose="02010600030101010101" pitchFamily="2" charset="-122"/>
              </a:rPr>
              <a:t>（拍于</a:t>
            </a:r>
            <a:r>
              <a:rPr lang="en-US" sz="1800">
                <a:latin typeface="Times New Roman" panose="02020603050405020304" pitchFamily="18" charset="0"/>
              </a:rPr>
              <a:t>1984</a:t>
            </a:r>
            <a:r>
              <a:rPr lang="zh-CN" sz="1800">
                <a:latin typeface="Times New Roman" panose="02020603050405020304" pitchFamily="18" charset="0"/>
                <a:ea typeface="宋体" panose="02010600030101010101" pitchFamily="2" charset="-122"/>
              </a:rPr>
              <a:t>年</a:t>
            </a:r>
            <a:r>
              <a:rPr lang="en-US" sz="1800">
                <a:latin typeface="Times New Roman" panose="02020603050405020304" pitchFamily="18" charset="0"/>
              </a:rPr>
              <a:t>GenBank</a:t>
            </a:r>
            <a:r>
              <a:rPr lang="zh-CN" sz="1800">
                <a:latin typeface="Times New Roman" panose="02020603050405020304" pitchFamily="18" charset="0"/>
                <a:ea typeface="宋体" panose="02010600030101010101" pitchFamily="2" charset="-122"/>
              </a:rPr>
              <a:t>的一台计算机前）</a:t>
            </a:r>
            <a:endParaRPr lang="zh-CN" altLang="en-US" sz="1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7889" name="Rectangle 2"/>
          <p:cNvSpPr/>
          <p:nvPr/>
        </p:nvSpPr>
        <p:spPr>
          <a:xfrm>
            <a:off x="685800" y="6248400"/>
            <a:ext cx="1905000" cy="457200"/>
          </a:xfrm>
          <a:prstGeom prst="rect">
            <a:avLst/>
          </a:prstGeom>
          <a:noFill/>
          <a:ln w="12700">
            <a:noFill/>
          </a:ln>
        </p:spPr>
        <p:txBody>
          <a:bodyPr wrap="none" anchor="ctr" anchorCtr="0"/>
          <a:p>
            <a:pPr algn="ctr" eaLnBrk="0" hangingPunct="0"/>
            <a:endParaRPr lang="zh-CN" altLang="en-US" dirty="0">
              <a:latin typeface="Comic Sans MS" panose="030F0702030302020204" pitchFamily="66" charset="0"/>
              <a:ea typeface="宋体" panose="02010600030101010101" pitchFamily="2" charset="-122"/>
            </a:endParaRPr>
          </a:p>
        </p:txBody>
      </p:sp>
      <p:sp>
        <p:nvSpPr>
          <p:cNvPr id="37890" name="Rectangle 3"/>
          <p:cNvSpPr/>
          <p:nvPr/>
        </p:nvSpPr>
        <p:spPr>
          <a:xfrm>
            <a:off x="3124200" y="6248400"/>
            <a:ext cx="2895600" cy="457200"/>
          </a:xfrm>
          <a:prstGeom prst="rect">
            <a:avLst/>
          </a:prstGeom>
          <a:noFill/>
          <a:ln w="12700">
            <a:noFill/>
          </a:ln>
        </p:spPr>
        <p:txBody>
          <a:bodyPr wrap="none" anchor="ctr" anchorCtr="0"/>
          <a:p>
            <a:pPr algn="ctr" eaLnBrk="0" hangingPunct="0"/>
            <a:endParaRPr lang="zh-CN" altLang="en-US" dirty="0">
              <a:latin typeface="Comic Sans MS" panose="030F0702030302020204" pitchFamily="66" charset="0"/>
              <a:ea typeface="宋体" panose="02010600030101010101" pitchFamily="2" charset="-122"/>
            </a:endParaRPr>
          </a:p>
        </p:txBody>
      </p:sp>
      <p:sp>
        <p:nvSpPr>
          <p:cNvPr id="37891" name="Rectangle 4"/>
          <p:cNvSpPr>
            <a:spLocks noGrp="1"/>
          </p:cNvSpPr>
          <p:nvPr>
            <p:ph type="title"/>
          </p:nvPr>
        </p:nvSpPr>
        <p:spPr/>
        <p:txBody>
          <a:bodyPr wrap="square" lIns="90487" tIns="44450" rIns="90487" bIns="44450" anchor="b" anchorCtr="0"/>
          <a:p>
            <a:pPr defTabSz="914400"/>
            <a:r>
              <a:rPr lang="fr-FR" altLang="zh-CN" sz="2400" dirty="0">
                <a:ea typeface="宋体" panose="02010600030101010101" pitchFamily="2" charset="-122"/>
              </a:rPr>
              <a:t>The tremendous increase in nucleotide sequences</a:t>
            </a:r>
            <a:endParaRPr lang="fr-FR" altLang="zh-CN" dirty="0">
              <a:ea typeface="宋体" panose="02010600030101010101" pitchFamily="2" charset="-122"/>
            </a:endParaRPr>
          </a:p>
        </p:txBody>
      </p:sp>
      <p:sp>
        <p:nvSpPr>
          <p:cNvPr id="37892" name="Rectangle 5"/>
          <p:cNvSpPr>
            <a:spLocks noGrp="1"/>
          </p:cNvSpPr>
          <p:nvPr>
            <p:ph idx="1"/>
          </p:nvPr>
        </p:nvSpPr>
        <p:spPr/>
        <p:txBody>
          <a:bodyPr wrap="square" lIns="90487" tIns="44450" rIns="90487" bIns="44450" anchor="t" anchorCtr="0"/>
          <a:p>
            <a:r>
              <a:rPr lang="fr-FR" altLang="zh-CN" dirty="0">
                <a:ea typeface="宋体" panose="02010600030101010101" pitchFamily="2" charset="-122"/>
              </a:rPr>
              <a:t>EMBL data…</a:t>
            </a:r>
            <a:r>
              <a:rPr lang="fr-FR" altLang="zh-CN" sz="1600" dirty="0">
                <a:ea typeface="宋体" panose="02010600030101010101" pitchFamily="2" charset="-122"/>
              </a:rPr>
              <a:t>first increase in data due to the PCR development…</a:t>
            </a:r>
            <a:endParaRPr lang="fr-FR" altLang="zh-CN" sz="1600" dirty="0">
              <a:ea typeface="宋体" panose="02010600030101010101" pitchFamily="2" charset="-122"/>
            </a:endParaRPr>
          </a:p>
        </p:txBody>
      </p:sp>
      <p:sp>
        <p:nvSpPr>
          <p:cNvPr id="37893" name="Text Box 6"/>
          <p:cNvSpPr txBox="1"/>
          <p:nvPr/>
        </p:nvSpPr>
        <p:spPr>
          <a:xfrm>
            <a:off x="609600" y="5867400"/>
            <a:ext cx="3627438" cy="411163"/>
          </a:xfrm>
          <a:prstGeom prst="rect">
            <a:avLst/>
          </a:prstGeom>
          <a:noFill/>
          <a:ln w="12700">
            <a:noFill/>
          </a:ln>
        </p:spPr>
        <p:txBody>
          <a:bodyPr wrap="none" anchor="t" anchorCtr="0">
            <a:spAutoFit/>
          </a:bodyPr>
          <a:p>
            <a:pPr defTabSz="762000" eaLnBrk="0" hangingPunct="0"/>
            <a:r>
              <a:rPr lang="fr-CH" altLang="zh-CN" sz="1800" dirty="0">
                <a:latin typeface="Comic Sans MS" panose="030F0702030302020204" pitchFamily="66" charset="0"/>
                <a:ea typeface="宋体" panose="02010600030101010101" pitchFamily="2" charset="-122"/>
              </a:rPr>
              <a:t>1980: 80 genes fully sequenced !</a:t>
            </a:r>
            <a:endParaRPr lang="en-GB" altLang="zh-CN" sz="1800" dirty="0">
              <a:latin typeface="Comic Sans MS" panose="030F0702030302020204" pitchFamily="66" charset="0"/>
              <a:ea typeface="宋体" panose="02010600030101010101" pitchFamily="2" charset="-122"/>
            </a:endParaRPr>
          </a:p>
        </p:txBody>
      </p:sp>
      <p:pic>
        <p:nvPicPr>
          <p:cNvPr id="37894" name="Picture 7"/>
          <p:cNvPicPr>
            <a:picLocks noChangeAspect="1"/>
          </p:cNvPicPr>
          <p:nvPr/>
        </p:nvPicPr>
        <p:blipFill>
          <a:blip r:embed="rId1"/>
          <a:stretch>
            <a:fillRect/>
          </a:stretch>
        </p:blipFill>
        <p:spPr>
          <a:xfrm>
            <a:off x="5257800" y="1828800"/>
            <a:ext cx="3352800" cy="2359025"/>
          </a:xfrm>
          <a:prstGeom prst="rect">
            <a:avLst/>
          </a:prstGeom>
          <a:noFill/>
          <a:ln w="9525">
            <a:noFill/>
          </a:ln>
        </p:spPr>
      </p:pic>
      <p:sp>
        <p:nvSpPr>
          <p:cNvPr id="37895" name="Text Box 10"/>
          <p:cNvSpPr txBox="1"/>
          <p:nvPr/>
        </p:nvSpPr>
        <p:spPr>
          <a:xfrm>
            <a:off x="6324600" y="5562600"/>
            <a:ext cx="1071563" cy="517525"/>
          </a:xfrm>
          <a:prstGeom prst="rect">
            <a:avLst/>
          </a:prstGeom>
          <a:noFill/>
          <a:ln w="12700">
            <a:noFill/>
          </a:ln>
        </p:spPr>
        <p:txBody>
          <a:bodyPr wrap="none" anchor="t" anchorCtr="0">
            <a:spAutoFit/>
          </a:bodyPr>
          <a:p>
            <a:pPr defTabSz="762000" eaLnBrk="0" hangingPunct="0"/>
            <a:r>
              <a:rPr lang="fr-CH" altLang="zh-CN" dirty="0">
                <a:solidFill>
                  <a:srgbClr val="FF0000"/>
                </a:solidFill>
                <a:latin typeface="Comic Sans MS" panose="030F0702030302020204" pitchFamily="66" charset="0"/>
                <a:ea typeface="宋体" panose="02010600030101010101" pitchFamily="2" charset="-122"/>
              </a:rPr>
              <a:t>human</a:t>
            </a:r>
            <a:endParaRPr lang="en-GB" altLang="zh-CN" dirty="0">
              <a:solidFill>
                <a:srgbClr val="FF0000"/>
              </a:solidFill>
              <a:latin typeface="Comic Sans MS" panose="030F0702030302020204" pitchFamily="66" charset="0"/>
              <a:ea typeface="宋体" panose="02010600030101010101" pitchFamily="2" charset="-122"/>
            </a:endParaRPr>
          </a:p>
        </p:txBody>
      </p:sp>
      <p:sp>
        <p:nvSpPr>
          <p:cNvPr id="37896" name="Text Box 11"/>
          <p:cNvSpPr txBox="1"/>
          <p:nvPr/>
        </p:nvSpPr>
        <p:spPr>
          <a:xfrm>
            <a:off x="7086600" y="3048000"/>
            <a:ext cx="774700" cy="374650"/>
          </a:xfrm>
          <a:prstGeom prst="rect">
            <a:avLst/>
          </a:prstGeom>
          <a:noFill/>
          <a:ln w="12700">
            <a:noFill/>
          </a:ln>
        </p:spPr>
        <p:txBody>
          <a:bodyPr wrap="none" anchor="t" anchorCtr="0">
            <a:spAutoFit/>
          </a:bodyPr>
          <a:p>
            <a:pPr defTabSz="762000" eaLnBrk="0" hangingPunct="0"/>
            <a:r>
              <a:rPr lang="fr-CH" altLang="zh-CN" sz="1600" dirty="0">
                <a:solidFill>
                  <a:srgbClr val="FF0000"/>
                </a:solidFill>
                <a:latin typeface="Comic Sans MS" panose="030F0702030302020204" pitchFamily="66" charset="0"/>
                <a:ea typeface="宋体" panose="02010600030101010101" pitchFamily="2" charset="-122"/>
              </a:rPr>
              <a:t>human</a:t>
            </a:r>
            <a:endParaRPr lang="en-GB" altLang="zh-CN" sz="1600" dirty="0">
              <a:solidFill>
                <a:srgbClr val="FF0000"/>
              </a:solidFill>
              <a:latin typeface="Comic Sans MS" panose="030F0702030302020204" pitchFamily="66" charset="0"/>
              <a:ea typeface="宋体" panose="02010600030101010101" pitchFamily="2" charset="-122"/>
            </a:endParaRPr>
          </a:p>
        </p:txBody>
      </p:sp>
      <p:sp>
        <p:nvSpPr>
          <p:cNvPr id="37897" name="Line 12"/>
          <p:cNvSpPr/>
          <p:nvPr/>
        </p:nvSpPr>
        <p:spPr>
          <a:xfrm flipH="1">
            <a:off x="6553200" y="3276600"/>
            <a:ext cx="533400" cy="76200"/>
          </a:xfrm>
          <a:prstGeom prst="line">
            <a:avLst/>
          </a:prstGeom>
          <a:ln w="12700" cap="flat" cmpd="sng">
            <a:solidFill>
              <a:schemeClr val="tx1"/>
            </a:solidFill>
            <a:prstDash val="solid"/>
            <a:round/>
            <a:headEnd type="none" w="med" len="med"/>
            <a:tailEnd type="triangle" w="med" len="med"/>
          </a:ln>
        </p:spPr>
      </p:sp>
      <p:sp>
        <p:nvSpPr>
          <p:cNvPr id="37898" name="Text Box 13"/>
          <p:cNvSpPr txBox="1"/>
          <p:nvPr/>
        </p:nvSpPr>
        <p:spPr>
          <a:xfrm>
            <a:off x="6477000" y="4572000"/>
            <a:ext cx="765175" cy="374650"/>
          </a:xfrm>
          <a:prstGeom prst="rect">
            <a:avLst/>
          </a:prstGeom>
          <a:noFill/>
          <a:ln w="12700">
            <a:noFill/>
          </a:ln>
        </p:spPr>
        <p:txBody>
          <a:bodyPr wrap="none" anchor="t" anchorCtr="0">
            <a:spAutoFit/>
          </a:bodyPr>
          <a:p>
            <a:pPr defTabSz="762000" eaLnBrk="0" hangingPunct="0"/>
            <a:r>
              <a:rPr lang="fr-CH" altLang="zh-CN" sz="1600" dirty="0">
                <a:solidFill>
                  <a:srgbClr val="FF0000"/>
                </a:solidFill>
                <a:latin typeface="Comic Sans MS" panose="030F0702030302020204" pitchFamily="66" charset="0"/>
                <a:ea typeface="宋体" panose="02010600030101010101" pitchFamily="2" charset="-122"/>
              </a:rPr>
              <a:t>mouse</a:t>
            </a:r>
            <a:endParaRPr lang="en-GB" altLang="zh-CN" sz="1600" dirty="0">
              <a:solidFill>
                <a:srgbClr val="FF0000"/>
              </a:solidFill>
              <a:latin typeface="Comic Sans MS" panose="030F0702030302020204" pitchFamily="66" charset="0"/>
              <a:ea typeface="宋体" panose="02010600030101010101" pitchFamily="2" charset="-122"/>
            </a:endParaRPr>
          </a:p>
        </p:txBody>
      </p:sp>
      <p:sp>
        <p:nvSpPr>
          <p:cNvPr id="37899" name="Text Box 14"/>
          <p:cNvSpPr txBox="1"/>
          <p:nvPr/>
        </p:nvSpPr>
        <p:spPr>
          <a:xfrm>
            <a:off x="7131050" y="3657600"/>
            <a:ext cx="2108200" cy="517525"/>
          </a:xfrm>
          <a:prstGeom prst="rect">
            <a:avLst/>
          </a:prstGeom>
          <a:noFill/>
          <a:ln w="12700">
            <a:noFill/>
          </a:ln>
        </p:spPr>
        <p:txBody>
          <a:bodyPr wrap="none" anchor="t" anchorCtr="0">
            <a:spAutoFit/>
          </a:bodyPr>
          <a:p>
            <a:pPr algn="ctr" defTabSz="762000" eaLnBrk="0" hangingPunct="0"/>
            <a:r>
              <a:rPr lang="fr-CH" altLang="zh-CN" sz="1200" b="1" dirty="0">
                <a:solidFill>
                  <a:srgbClr val="FF0000"/>
                </a:solidFill>
                <a:latin typeface="Comic Sans MS" panose="030F0702030302020204" pitchFamily="66" charset="0"/>
                <a:ea typeface="宋体" panose="02010600030101010101" pitchFamily="2" charset="-122"/>
              </a:rPr>
              <a:t>High throughput genomes </a:t>
            </a:r>
            <a:endParaRPr lang="fr-CH" altLang="zh-CN" sz="1200" b="1" dirty="0">
              <a:solidFill>
                <a:srgbClr val="FF0000"/>
              </a:solidFill>
              <a:latin typeface="Comic Sans MS" panose="030F0702030302020204" pitchFamily="66" charset="0"/>
              <a:ea typeface="宋体" panose="02010600030101010101" pitchFamily="2" charset="-122"/>
            </a:endParaRPr>
          </a:p>
          <a:p>
            <a:pPr algn="ctr" defTabSz="762000" eaLnBrk="0" hangingPunct="0"/>
            <a:r>
              <a:rPr lang="fr-CH" altLang="zh-CN" sz="1200" b="1" dirty="0">
                <a:solidFill>
                  <a:srgbClr val="FF0000"/>
                </a:solidFill>
                <a:latin typeface="Comic Sans MS" panose="030F0702030302020204" pitchFamily="66" charset="0"/>
                <a:ea typeface="宋体" panose="02010600030101010101" pitchFamily="2" charset="-122"/>
              </a:rPr>
              <a:t>(HTG)</a:t>
            </a:r>
            <a:endParaRPr lang="en-GB" altLang="zh-CN" sz="1200" b="1" dirty="0">
              <a:solidFill>
                <a:srgbClr val="FF0000"/>
              </a:solidFill>
              <a:latin typeface="Comic Sans MS" panose="030F0702030302020204" pitchFamily="66" charset="0"/>
              <a:ea typeface="宋体" panose="02010600030101010101" pitchFamily="2" charset="-122"/>
            </a:endParaRPr>
          </a:p>
        </p:txBody>
      </p:sp>
      <p:sp>
        <p:nvSpPr>
          <p:cNvPr id="37900" name="Line 15"/>
          <p:cNvSpPr/>
          <p:nvPr/>
        </p:nvSpPr>
        <p:spPr>
          <a:xfrm flipH="1" flipV="1">
            <a:off x="8153400" y="3581400"/>
            <a:ext cx="381000" cy="152400"/>
          </a:xfrm>
          <a:prstGeom prst="line">
            <a:avLst/>
          </a:prstGeom>
          <a:ln w="12700" cap="flat" cmpd="sng">
            <a:solidFill>
              <a:schemeClr val="tx1"/>
            </a:solidFill>
            <a:prstDash val="solid"/>
            <a:round/>
            <a:headEnd type="none" w="med" len="med"/>
            <a:tailEnd type="triangle" w="med" len="med"/>
          </a:ln>
        </p:spPr>
      </p:sp>
      <p:pic>
        <p:nvPicPr>
          <p:cNvPr id="37901" name="Picture 16" descr="EMBL"/>
          <p:cNvPicPr>
            <a:picLocks noChangeAspect="1"/>
          </p:cNvPicPr>
          <p:nvPr/>
        </p:nvPicPr>
        <p:blipFill>
          <a:blip r:embed="rId2"/>
          <a:srcRect l="9712" r="49178" b="10229"/>
          <a:stretch>
            <a:fillRect/>
          </a:stretch>
        </p:blipFill>
        <p:spPr>
          <a:xfrm>
            <a:off x="457200" y="2295525"/>
            <a:ext cx="4114800" cy="3343275"/>
          </a:xfrm>
          <a:prstGeom prst="rect">
            <a:avLst/>
          </a:prstGeom>
          <a:noFill/>
          <a:ln w="9525">
            <a:noFill/>
          </a:ln>
        </p:spPr>
      </p:pic>
      <p:pic>
        <p:nvPicPr>
          <p:cNvPr id="37902" name="Picture 17" descr="embl2"/>
          <p:cNvPicPr>
            <a:picLocks noChangeAspect="1"/>
          </p:cNvPicPr>
          <p:nvPr/>
        </p:nvPicPr>
        <p:blipFill>
          <a:blip r:embed="rId3"/>
          <a:srcRect l="4779" t="6522" r="40956"/>
          <a:stretch>
            <a:fillRect/>
          </a:stretch>
        </p:blipFill>
        <p:spPr>
          <a:xfrm>
            <a:off x="5486400" y="4267200"/>
            <a:ext cx="3429000" cy="2233613"/>
          </a:xfrm>
          <a:prstGeom prst="rect">
            <a:avLst/>
          </a:prstGeom>
          <a:noFill/>
          <a:ln w="9525">
            <a:noFill/>
          </a:ln>
        </p:spPr>
      </p:pic>
      <p:sp>
        <p:nvSpPr>
          <p:cNvPr id="37903" name="Text Box 18"/>
          <p:cNvSpPr txBox="1"/>
          <p:nvPr/>
        </p:nvSpPr>
        <p:spPr>
          <a:xfrm>
            <a:off x="6172200" y="4648200"/>
            <a:ext cx="765175" cy="374650"/>
          </a:xfrm>
          <a:prstGeom prst="rect">
            <a:avLst/>
          </a:prstGeom>
          <a:noFill/>
          <a:ln w="12700">
            <a:noFill/>
          </a:ln>
        </p:spPr>
        <p:txBody>
          <a:bodyPr wrap="none" anchor="t" anchorCtr="0">
            <a:spAutoFit/>
          </a:bodyPr>
          <a:p>
            <a:pPr defTabSz="762000" eaLnBrk="0" hangingPunct="0"/>
            <a:r>
              <a:rPr lang="fr-CH" altLang="zh-CN" sz="1600" dirty="0">
                <a:solidFill>
                  <a:srgbClr val="FF0000"/>
                </a:solidFill>
                <a:latin typeface="Comic Sans MS" panose="030F0702030302020204" pitchFamily="66" charset="0"/>
                <a:ea typeface="宋体" panose="02010600030101010101" pitchFamily="2" charset="-122"/>
              </a:rPr>
              <a:t>mouse</a:t>
            </a:r>
            <a:endParaRPr lang="en-GB" altLang="zh-CN" sz="1600" dirty="0">
              <a:solidFill>
                <a:srgbClr val="FF0000"/>
              </a:solidFill>
              <a:latin typeface="Comic Sans MS" panose="030F0702030302020204" pitchFamily="66" charset="0"/>
              <a:ea typeface="宋体" panose="02010600030101010101" pitchFamily="2" charset="-122"/>
            </a:endParaRPr>
          </a:p>
        </p:txBody>
      </p:sp>
      <p:sp>
        <p:nvSpPr>
          <p:cNvPr id="37904" name="Text Box 19"/>
          <p:cNvSpPr txBox="1"/>
          <p:nvPr/>
        </p:nvSpPr>
        <p:spPr>
          <a:xfrm>
            <a:off x="6477000" y="5410200"/>
            <a:ext cx="774700" cy="374650"/>
          </a:xfrm>
          <a:prstGeom prst="rect">
            <a:avLst/>
          </a:prstGeom>
          <a:noFill/>
          <a:ln w="12700">
            <a:noFill/>
          </a:ln>
        </p:spPr>
        <p:txBody>
          <a:bodyPr wrap="none" anchor="t" anchorCtr="0">
            <a:spAutoFit/>
          </a:bodyPr>
          <a:p>
            <a:pPr defTabSz="762000" eaLnBrk="0" hangingPunct="0"/>
            <a:r>
              <a:rPr lang="fr-CH" altLang="zh-CN" sz="1600" dirty="0">
                <a:solidFill>
                  <a:srgbClr val="FF0000"/>
                </a:solidFill>
                <a:latin typeface="Comic Sans MS" panose="030F0702030302020204" pitchFamily="66" charset="0"/>
                <a:ea typeface="宋体" panose="02010600030101010101" pitchFamily="2" charset="-122"/>
              </a:rPr>
              <a:t>human</a:t>
            </a:r>
            <a:endParaRPr lang="en-GB" altLang="zh-CN" sz="1600" dirty="0">
              <a:solidFill>
                <a:srgbClr val="FF0000"/>
              </a:solidFill>
              <a:latin typeface="Comic Sans MS" panose="030F0702030302020204" pitchFamily="66" charset="0"/>
              <a:ea typeface="宋体" panose="02010600030101010101" pitchFamily="2" charset="-122"/>
            </a:endParaRPr>
          </a:p>
        </p:txBody>
      </p:sp>
      <p:sp>
        <p:nvSpPr>
          <p:cNvPr id="37905" name="Text Box 20"/>
          <p:cNvSpPr txBox="1"/>
          <p:nvPr/>
        </p:nvSpPr>
        <p:spPr>
          <a:xfrm>
            <a:off x="7620000" y="4724400"/>
            <a:ext cx="481013" cy="374650"/>
          </a:xfrm>
          <a:prstGeom prst="rect">
            <a:avLst/>
          </a:prstGeom>
          <a:noFill/>
          <a:ln w="12700">
            <a:noFill/>
          </a:ln>
        </p:spPr>
        <p:txBody>
          <a:bodyPr wrap="none" anchor="t" anchorCtr="0">
            <a:spAutoFit/>
          </a:bodyPr>
          <a:p>
            <a:pPr defTabSz="762000" eaLnBrk="0" hangingPunct="0"/>
            <a:r>
              <a:rPr lang="fr-CH" altLang="zh-CN" sz="1600" dirty="0">
                <a:solidFill>
                  <a:srgbClr val="FF0000"/>
                </a:solidFill>
                <a:latin typeface="Comic Sans MS" panose="030F0702030302020204" pitchFamily="66" charset="0"/>
                <a:ea typeface="宋体" panose="02010600030101010101" pitchFamily="2" charset="-122"/>
              </a:rPr>
              <a:t>rat</a:t>
            </a:r>
            <a:endParaRPr lang="en-GB" altLang="zh-CN" sz="1600" dirty="0">
              <a:solidFill>
                <a:srgbClr val="FF0000"/>
              </a:solidFill>
              <a:latin typeface="Comic Sans MS" panose="030F0702030302020204" pitchFamily="66" charset="0"/>
              <a:ea typeface="宋体" panose="02010600030101010101" pitchFamily="2"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9937" name="Text Box 1026"/>
          <p:cNvSpPr txBox="1"/>
          <p:nvPr/>
        </p:nvSpPr>
        <p:spPr>
          <a:xfrm>
            <a:off x="304800" y="609600"/>
            <a:ext cx="8455025" cy="3292475"/>
          </a:xfrm>
          <a:prstGeom prst="rect">
            <a:avLst/>
          </a:prstGeom>
          <a:noFill/>
          <a:ln w="12700">
            <a:noFill/>
          </a:ln>
        </p:spPr>
        <p:txBody>
          <a:bodyPr wrap="none" anchor="t" anchorCtr="0">
            <a:spAutoFit/>
          </a:bodyPr>
          <a:p>
            <a:pPr defTabSz="762000" eaLnBrk="0" hangingPunct="0"/>
            <a:r>
              <a:rPr lang="fr-CH" altLang="zh-CN" b="1" dirty="0">
                <a:solidFill>
                  <a:srgbClr val="063DE8"/>
                </a:solidFill>
                <a:latin typeface="Comic Sans MS" panose="030F0702030302020204" pitchFamily="66" charset="0"/>
                <a:ea typeface="宋体" panose="02010600030101010101" pitchFamily="2" charset="-122"/>
              </a:rPr>
              <a:t>Categories/Qualities of nucleotid sequences</a:t>
            </a:r>
            <a:endParaRPr lang="fr-CH" altLang="zh-CN" b="1" dirty="0">
              <a:solidFill>
                <a:srgbClr val="063DE8"/>
              </a:solidFill>
              <a:latin typeface="Comic Sans MS" panose="030F0702030302020204" pitchFamily="66" charset="0"/>
              <a:ea typeface="宋体" panose="02010600030101010101" pitchFamily="2" charset="-122"/>
            </a:endParaRPr>
          </a:p>
          <a:p>
            <a:pPr defTabSz="762000" eaLnBrk="0" hangingPunct="0"/>
            <a:endParaRPr lang="fr-CH" altLang="zh-CN" b="1" dirty="0">
              <a:solidFill>
                <a:srgbClr val="063DE8"/>
              </a:solidFill>
              <a:latin typeface="Comic Sans MS" panose="030F0702030302020204" pitchFamily="66" charset="0"/>
              <a:ea typeface="宋体" panose="02010600030101010101" pitchFamily="2" charset="-122"/>
            </a:endParaRPr>
          </a:p>
          <a:p>
            <a:pPr defTabSz="762000" eaLnBrk="0" hangingPunct="0"/>
            <a:endParaRPr lang="fr-CH" altLang="zh-CN" sz="2000" dirty="0">
              <a:latin typeface="Comic Sans MS" panose="030F0702030302020204" pitchFamily="66" charset="0"/>
              <a:ea typeface="宋体" panose="02010600030101010101" pitchFamily="2" charset="-122"/>
            </a:endParaRPr>
          </a:p>
          <a:p>
            <a:pPr defTabSz="762000" eaLnBrk="0" hangingPunct="0"/>
            <a:r>
              <a:rPr lang="fr-CH" altLang="zh-CN" sz="2000" dirty="0">
                <a:latin typeface="Comic Sans MS" panose="030F0702030302020204" pitchFamily="66" charset="0"/>
                <a:ea typeface="宋体" panose="02010600030101010101" pitchFamily="2" charset="-122"/>
              </a:rPr>
              <a:t>ESTs: </a:t>
            </a:r>
            <a:r>
              <a:rPr lang="en-GB" altLang="zh-CN" sz="2000" dirty="0">
                <a:latin typeface="Comic Sans MS" panose="030F0702030302020204" pitchFamily="66" charset="0"/>
                <a:ea typeface="宋体" panose="02010600030101010101" pitchFamily="2" charset="-122"/>
              </a:rPr>
              <a:t>single pass cDNA reads </a:t>
            </a:r>
            <a:endParaRPr lang="en-GB" altLang="zh-CN" sz="2000" dirty="0">
              <a:latin typeface="Comic Sans MS" panose="030F0702030302020204" pitchFamily="66" charset="0"/>
              <a:ea typeface="宋体" panose="02010600030101010101" pitchFamily="2" charset="-122"/>
            </a:endParaRPr>
          </a:p>
          <a:p>
            <a:pPr defTabSz="762000" eaLnBrk="0" hangingPunct="0"/>
            <a:endParaRPr lang="en-GB" altLang="zh-CN" sz="2000" dirty="0">
              <a:latin typeface="Comic Sans MS" panose="030F0702030302020204" pitchFamily="66" charset="0"/>
              <a:ea typeface="宋体" panose="02010600030101010101" pitchFamily="2" charset="-122"/>
            </a:endParaRPr>
          </a:p>
          <a:p>
            <a:pPr defTabSz="762000" eaLnBrk="0" hangingPunct="0"/>
            <a:r>
              <a:rPr lang="en-GB" altLang="zh-CN" sz="2000" dirty="0">
                <a:latin typeface="Comic Sans MS" panose="030F0702030302020204" pitchFamily="66" charset="0"/>
                <a:ea typeface="宋体" panose="02010600030101010101" pitchFamily="2" charset="-122"/>
              </a:rPr>
              <a:t>GSS: Genome Survey Sequences </a:t>
            </a:r>
            <a:endParaRPr lang="en-GB" altLang="zh-CN" sz="2000" dirty="0">
              <a:latin typeface="Comic Sans MS" panose="030F0702030302020204" pitchFamily="66" charset="0"/>
              <a:ea typeface="宋体" panose="02010600030101010101" pitchFamily="2" charset="-122"/>
            </a:endParaRPr>
          </a:p>
          <a:p>
            <a:pPr defTabSz="762000" eaLnBrk="0" hangingPunct="0"/>
            <a:r>
              <a:rPr lang="en-GB" altLang="zh-CN" sz="2000" dirty="0">
                <a:latin typeface="Comic Sans MS" panose="030F0702030302020204" pitchFamily="66" charset="0"/>
                <a:ea typeface="宋体" panose="02010600030101010101" pitchFamily="2" charset="-122"/>
              </a:rPr>
              <a:t>	single pass genomic DNA sequences</a:t>
            </a:r>
            <a:endParaRPr lang="en-GB" altLang="zh-CN" sz="2000" dirty="0">
              <a:latin typeface="Comic Sans MS" panose="030F0702030302020204" pitchFamily="66" charset="0"/>
              <a:ea typeface="宋体" panose="02010600030101010101" pitchFamily="2" charset="-122"/>
            </a:endParaRPr>
          </a:p>
          <a:p>
            <a:pPr defTabSz="762000" eaLnBrk="0" hangingPunct="0"/>
            <a:endParaRPr lang="en-GB" altLang="zh-CN" sz="2000" dirty="0">
              <a:latin typeface="Comic Sans MS" panose="030F0702030302020204" pitchFamily="66" charset="0"/>
              <a:ea typeface="宋体" panose="02010600030101010101" pitchFamily="2" charset="-122"/>
            </a:endParaRPr>
          </a:p>
          <a:p>
            <a:pPr defTabSz="762000" eaLnBrk="0" hangingPunct="0"/>
            <a:r>
              <a:rPr lang="en-GB" altLang="zh-CN" sz="2000" dirty="0">
                <a:latin typeface="Comic Sans MS" panose="030F0702030302020204" pitchFamily="66" charset="0"/>
                <a:ea typeface="宋体" panose="02010600030101010101" pitchFamily="2" charset="-122"/>
              </a:rPr>
              <a:t>HTG: ‘Unfinished’ DNA sequences generated by the high-throughput </a:t>
            </a:r>
            <a:endParaRPr lang="en-GB" altLang="zh-CN" sz="2000" dirty="0">
              <a:latin typeface="Comic Sans MS" panose="030F0702030302020204" pitchFamily="66" charset="0"/>
              <a:ea typeface="宋体" panose="02010600030101010101" pitchFamily="2" charset="-122"/>
            </a:endParaRPr>
          </a:p>
          <a:p>
            <a:pPr defTabSz="762000" eaLnBrk="0" hangingPunct="0"/>
            <a:r>
              <a:rPr lang="en-GB" altLang="zh-CN" sz="2000" dirty="0">
                <a:latin typeface="Comic Sans MS" panose="030F0702030302020204" pitchFamily="66" charset="0"/>
                <a:ea typeface="宋体" panose="02010600030101010101" pitchFamily="2" charset="-122"/>
              </a:rPr>
              <a:t>          sequencing centers</a:t>
            </a:r>
            <a:endParaRPr lang="en-GB" altLang="zh-CN" sz="2000" dirty="0">
              <a:latin typeface="Comic Sans MS" panose="030F0702030302020204" pitchFamily="66" charset="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0961" name="Rectangle 2"/>
          <p:cNvSpPr>
            <a:spLocks noGrp="1"/>
          </p:cNvSpPr>
          <p:nvPr>
            <p:ph type="title"/>
          </p:nvPr>
        </p:nvSpPr>
        <p:spPr/>
        <p:txBody>
          <a:bodyPr wrap="square" lIns="90487" tIns="44450" rIns="90487" bIns="44450" anchor="b" anchorCtr="0"/>
          <a:p>
            <a:r>
              <a:rPr lang="fr-CH" altLang="zh-CN" dirty="0">
                <a:ea typeface="宋体" panose="02010600030101010101" pitchFamily="2" charset="-122"/>
              </a:rPr>
              <a:t>EMBL/GenBank/DDBJ</a:t>
            </a:r>
            <a:endParaRPr lang="en-GB" altLang="zh-CN" dirty="0">
              <a:ea typeface="宋体" panose="02010600030101010101" pitchFamily="2" charset="-122"/>
            </a:endParaRPr>
          </a:p>
        </p:txBody>
      </p:sp>
      <p:sp>
        <p:nvSpPr>
          <p:cNvPr id="40962" name="Rectangle 3"/>
          <p:cNvSpPr>
            <a:spLocks noGrp="1"/>
          </p:cNvSpPr>
          <p:nvPr>
            <p:ph idx="1"/>
          </p:nvPr>
        </p:nvSpPr>
        <p:spPr/>
        <p:txBody>
          <a:bodyPr wrap="square" lIns="90487" tIns="44450" rIns="90487" bIns="44450" anchor="t" anchorCtr="0"/>
          <a:p>
            <a:pPr>
              <a:lnSpc>
                <a:spcPct val="90000"/>
              </a:lnSpc>
            </a:pPr>
            <a:r>
              <a:rPr lang="fr-FR" altLang="zh-CN" sz="2400" dirty="0">
                <a:ea typeface="宋体" panose="02010600030101010101" pitchFamily="2" charset="-122"/>
              </a:rPr>
              <a:t>Heterogeneous sequence length: genomes, variants, fragments…</a:t>
            </a:r>
            <a:endParaRPr lang="en-US" altLang="zh-CN" sz="2400" dirty="0">
              <a:ea typeface="宋体" panose="02010600030101010101" pitchFamily="2" charset="-122"/>
            </a:endParaRPr>
          </a:p>
          <a:p>
            <a:pPr>
              <a:lnSpc>
                <a:spcPct val="90000"/>
              </a:lnSpc>
            </a:pPr>
            <a:r>
              <a:rPr lang="fr-FR" altLang="zh-CN" sz="2400" dirty="0">
                <a:ea typeface="宋体" panose="02010600030101010101" pitchFamily="2" charset="-122"/>
              </a:rPr>
              <a:t>Sequence sizes: </a:t>
            </a:r>
            <a:endParaRPr lang="fr-FR" altLang="zh-CN" sz="2400" dirty="0">
              <a:ea typeface="宋体" panose="02010600030101010101" pitchFamily="2" charset="-122"/>
            </a:endParaRPr>
          </a:p>
          <a:p>
            <a:pPr lvl="1">
              <a:lnSpc>
                <a:spcPct val="90000"/>
              </a:lnSpc>
            </a:pPr>
            <a:r>
              <a:rPr lang="fr-FR" altLang="zh-CN" sz="2000" dirty="0">
                <a:ea typeface="宋体" panose="02010600030101010101" pitchFamily="2" charset="-122"/>
              </a:rPr>
              <a:t>max 300’000 bp /entry (! genomic sequences, overlapping)</a:t>
            </a:r>
            <a:endParaRPr lang="fr-FR" altLang="zh-CN" sz="2000" dirty="0">
              <a:ea typeface="宋体" panose="02010600030101010101" pitchFamily="2" charset="-122"/>
            </a:endParaRPr>
          </a:p>
          <a:p>
            <a:pPr lvl="1">
              <a:lnSpc>
                <a:spcPct val="90000"/>
              </a:lnSpc>
            </a:pPr>
            <a:r>
              <a:rPr lang="fr-FR" altLang="zh-CN" sz="2000" dirty="0">
                <a:ea typeface="宋体" panose="02010600030101010101" pitchFamily="2" charset="-122"/>
              </a:rPr>
              <a:t>min 10 bp /entry</a:t>
            </a:r>
            <a:endParaRPr lang="fr-FR" altLang="zh-CN" sz="2000" dirty="0">
              <a:ea typeface="宋体" panose="02010600030101010101" pitchFamily="2" charset="-122"/>
            </a:endParaRPr>
          </a:p>
          <a:p>
            <a:pPr>
              <a:lnSpc>
                <a:spcPct val="90000"/>
              </a:lnSpc>
            </a:pPr>
            <a:r>
              <a:rPr lang="en-US" altLang="zh-CN" sz="2400" b="1" dirty="0">
                <a:ea typeface="宋体" panose="02010600030101010101" pitchFamily="2" charset="-122"/>
              </a:rPr>
              <a:t>Archive</a:t>
            </a:r>
            <a:r>
              <a:rPr lang="en-US" altLang="zh-CN" sz="2400" dirty="0">
                <a:ea typeface="宋体" panose="02010600030101010101" pitchFamily="2" charset="-122"/>
              </a:rPr>
              <a:t>: nothing goes out -&gt; </a:t>
            </a:r>
            <a:r>
              <a:rPr lang="fr-FR" altLang="zh-CN" sz="2400" dirty="0">
                <a:solidFill>
                  <a:srgbClr val="FF0000"/>
                </a:solidFill>
                <a:ea typeface="宋体" panose="02010600030101010101" pitchFamily="2" charset="-122"/>
              </a:rPr>
              <a:t>h</a:t>
            </a:r>
            <a:r>
              <a:rPr lang="en-US" altLang="zh-CN" sz="2400" dirty="0">
                <a:solidFill>
                  <a:srgbClr val="FF0000"/>
                </a:solidFill>
                <a:ea typeface="宋体" panose="02010600030101010101" pitchFamily="2" charset="-122"/>
              </a:rPr>
              <a:t>ighly redundant</a:t>
            </a:r>
            <a:r>
              <a:rPr lang="en-US" altLang="zh-CN" sz="2400" dirty="0">
                <a:ea typeface="宋体" panose="02010600030101010101" pitchFamily="2" charset="-122"/>
              </a:rPr>
              <a:t> !</a:t>
            </a:r>
            <a:endParaRPr lang="en-US" altLang="zh-CN" sz="2400" dirty="0">
              <a:ea typeface="宋体" panose="02010600030101010101" pitchFamily="2" charset="-122"/>
            </a:endParaRPr>
          </a:p>
          <a:p>
            <a:pPr>
              <a:lnSpc>
                <a:spcPct val="90000"/>
              </a:lnSpc>
            </a:pPr>
            <a:r>
              <a:rPr lang="en-US" altLang="zh-CN" sz="2400" dirty="0">
                <a:ea typeface="宋体" panose="02010600030101010101" pitchFamily="2" charset="-122"/>
              </a:rPr>
              <a:t>full of errors</a:t>
            </a:r>
            <a:r>
              <a:rPr lang="fr-FR" altLang="zh-CN" sz="2400" dirty="0">
                <a:ea typeface="宋体" panose="02010600030101010101" pitchFamily="2" charset="-122"/>
              </a:rPr>
              <a:t>: in sequences, in annotations, in CDS attribution….</a:t>
            </a:r>
            <a:r>
              <a:rPr lang="en-US" altLang="zh-CN" sz="2400" dirty="0">
                <a:ea typeface="宋体" panose="02010600030101010101" pitchFamily="2" charset="-122"/>
              </a:rPr>
              <a:t> </a:t>
            </a:r>
            <a:endParaRPr lang="en-US" altLang="zh-CN" sz="2400" dirty="0">
              <a:ea typeface="宋体" panose="02010600030101010101" pitchFamily="2" charset="-122"/>
            </a:endParaRPr>
          </a:p>
          <a:p>
            <a:pPr>
              <a:lnSpc>
                <a:spcPct val="90000"/>
              </a:lnSpc>
            </a:pPr>
            <a:r>
              <a:rPr lang="en-US" altLang="zh-CN" sz="2400" dirty="0">
                <a:ea typeface="宋体" panose="02010600030101010101" pitchFamily="2" charset="-122"/>
              </a:rPr>
              <a:t>no consistency of annotations; most annotations are done by the submitters; </a:t>
            </a:r>
            <a:r>
              <a:rPr lang="fr-FR" altLang="zh-CN" sz="2400" dirty="0">
                <a:ea typeface="宋体" panose="02010600030101010101" pitchFamily="2" charset="-122"/>
              </a:rPr>
              <a:t>heterogeneity of the quality and the completion and updating of the informations</a:t>
            </a:r>
            <a:endParaRPr lang="fr-FR" altLang="zh-CN" sz="2400" dirty="0">
              <a:ea typeface="宋体" panose="02010600030101010101" pitchFamily="2" charset="-122"/>
            </a:endParaRPr>
          </a:p>
          <a:p>
            <a:pPr>
              <a:lnSpc>
                <a:spcPct val="90000"/>
              </a:lnSpc>
            </a:pPr>
            <a:endParaRPr lang="en-GB" altLang="zh-CN" sz="1600" dirty="0">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标题 1"/>
          <p:cNvSpPr>
            <a:spLocks noGrp="1"/>
          </p:cNvSpPr>
          <p:nvPr>
            <p:ph type="title"/>
          </p:nvPr>
        </p:nvSpPr>
        <p:spPr/>
        <p:txBody>
          <a:bodyPr lIns="90487" tIns="44450" rIns="90487" bIns="44450" anchor="b" anchorCtr="0"/>
          <a:p>
            <a:r>
              <a:rPr lang="zh-CN" altLang="en-US"/>
              <a:t>BIGD（BIG Data Center）</a:t>
            </a:r>
            <a:endParaRPr lang="zh-CN" altLang="en-US"/>
          </a:p>
        </p:txBody>
      </p:sp>
      <p:sp>
        <p:nvSpPr>
          <p:cNvPr id="41986" name="内容占位符 2"/>
          <p:cNvSpPr>
            <a:spLocks noGrp="1"/>
          </p:cNvSpPr>
          <p:nvPr>
            <p:ph idx="1"/>
          </p:nvPr>
        </p:nvSpPr>
        <p:spPr/>
        <p:txBody>
          <a:bodyPr lIns="90487" tIns="44450" rIns="90487" bIns="44450" anchor="t" anchorCtr="0"/>
          <a:p>
            <a:r>
              <a:rPr lang="zh-CN" altLang="en-US"/>
              <a:t>中国北京基因组研究所的生命与健康大数据中心BIGD（BIG Data Center）</a:t>
            </a:r>
            <a:endParaRPr lang="zh-CN" altLang="en-US"/>
          </a:p>
          <a:p>
            <a:r>
              <a:rPr lang="zh-CN" altLang="en-US"/>
              <a:t>GSA：http://bigd.big.ac.cn/gsa</a:t>
            </a:r>
            <a:endParaRPr lang="zh-CN" altLang="en-US"/>
          </a:p>
        </p:txBody>
      </p:sp>
      <p:graphicFrame>
        <p:nvGraphicFramePr>
          <p:cNvPr id="41987" name="对象 3"/>
          <p:cNvGraphicFramePr/>
          <p:nvPr/>
        </p:nvGraphicFramePr>
        <p:xfrm>
          <a:off x="771525" y="3232150"/>
          <a:ext cx="7580313" cy="3079750"/>
        </p:xfrm>
        <a:graphic>
          <a:graphicData uri="http://schemas.openxmlformats.org/presentationml/2006/ole">
            <mc:AlternateContent xmlns:mc="http://schemas.openxmlformats.org/markup-compatibility/2006">
              <mc:Choice xmlns:v="urn:schemas-microsoft-com:vml" Requires="v">
                <p:oleObj spid="_x0000_s3076" name="" r:id="rId1" imgW="11430000" imgH="4629150" progId="Paint.Picture">
                  <p:embed/>
                </p:oleObj>
              </mc:Choice>
              <mc:Fallback>
                <p:oleObj name="" r:id="rId1" imgW="11430000" imgH="4629150" progId="Paint.Picture">
                  <p:embed/>
                  <p:pic>
                    <p:nvPicPr>
                      <p:cNvPr id="0" name="图片 3075"/>
                      <p:cNvPicPr/>
                      <p:nvPr/>
                    </p:nvPicPr>
                    <p:blipFill>
                      <a:blip r:embed="rId2"/>
                      <a:stretch>
                        <a:fillRect/>
                      </a:stretch>
                    </p:blipFill>
                    <p:spPr>
                      <a:xfrm>
                        <a:off x="771525" y="3232150"/>
                        <a:ext cx="7580313" cy="3079750"/>
                      </a:xfrm>
                      <a:prstGeom prst="rect">
                        <a:avLst/>
                      </a:prstGeom>
                      <a:noFill/>
                      <a:ln w="38100">
                        <a:noFill/>
                        <a:miter/>
                      </a:ln>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43009" name="Picture 1026" descr="soumission"/>
          <p:cNvPicPr>
            <a:picLocks noChangeAspect="1"/>
          </p:cNvPicPr>
          <p:nvPr/>
        </p:nvPicPr>
        <p:blipFill>
          <a:blip r:embed="rId1"/>
          <a:srcRect r="20401"/>
          <a:stretch>
            <a:fillRect/>
          </a:stretch>
        </p:blipFill>
        <p:spPr>
          <a:xfrm>
            <a:off x="457200" y="609600"/>
            <a:ext cx="8382000" cy="5605463"/>
          </a:xfrm>
          <a:prstGeom prst="rect">
            <a:avLst/>
          </a:prstGeom>
          <a:noFill/>
          <a:ln w="9525">
            <a:noFill/>
          </a:ln>
        </p:spPr>
      </p:pic>
      <p:sp>
        <p:nvSpPr>
          <p:cNvPr id="541699" name="Line 1027"/>
          <p:cNvSpPr/>
          <p:nvPr/>
        </p:nvSpPr>
        <p:spPr>
          <a:xfrm>
            <a:off x="3657600" y="3962400"/>
            <a:ext cx="228600" cy="304800"/>
          </a:xfrm>
          <a:prstGeom prst="line">
            <a:avLst/>
          </a:prstGeom>
          <a:ln w="57150" cap="flat" cmpd="sng">
            <a:solidFill>
              <a:srgbClr val="FF0000"/>
            </a:solidFill>
            <a:prstDash val="solid"/>
            <a:round/>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41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4033" name="Rectangle 2"/>
          <p:cNvSpPr>
            <a:spLocks noGrp="1"/>
          </p:cNvSpPr>
          <p:nvPr>
            <p:ph type="title"/>
          </p:nvPr>
        </p:nvSpPr>
        <p:spPr/>
        <p:txBody>
          <a:bodyPr wrap="square" lIns="90487" tIns="44450" rIns="90487" bIns="44450" anchor="b" anchorCtr="0"/>
          <a:p>
            <a:r>
              <a:rPr lang="fr-CH" altLang="zh-CN" dirty="0">
                <a:ea typeface="宋体" panose="02010600030101010101" pitchFamily="2" charset="-122"/>
              </a:rPr>
              <a:t>EMBL entry: example</a:t>
            </a:r>
            <a:endParaRPr lang="en-GB" altLang="zh-CN" dirty="0">
              <a:ea typeface="宋体" panose="02010600030101010101" pitchFamily="2" charset="-122"/>
            </a:endParaRPr>
          </a:p>
        </p:txBody>
      </p:sp>
      <p:sp>
        <p:nvSpPr>
          <p:cNvPr id="44034" name="Rectangle 3"/>
          <p:cNvSpPr>
            <a:spLocks noGrp="1"/>
          </p:cNvSpPr>
          <p:nvPr>
            <p:ph idx="1"/>
          </p:nvPr>
        </p:nvSpPr>
        <p:spPr/>
        <p:txBody>
          <a:bodyPr wrap="square" lIns="90487" tIns="44450" rIns="90487" bIns="44450" anchor="t" anchorCtr="0"/>
          <a:p>
            <a:pPr>
              <a:lnSpc>
                <a:spcPct val="90000"/>
              </a:lnSpc>
              <a:buNone/>
            </a:pPr>
            <a:r>
              <a:rPr lang="fr-CH" altLang="zh-CN" sz="900" b="1" dirty="0">
                <a:ea typeface="宋体" panose="02010600030101010101" pitchFamily="2" charset="-122"/>
              </a:rPr>
              <a:t>ID   HSERPG     standard; DNA; HUM; 3398 BP.</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XX</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AC   X02158;</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XX</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SV   X02158.1</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XX</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DT   13-JUN-1985 (Rel. 06, Created)</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DT   22-JUN-1993 (Rel. 36, Last updated, Version 2)</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XX</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DE   Human gene for erythropoietin</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XX</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KW   erythropoietin; glycoprotein hormone; hormone; signal peptide.</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XX</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OS   Homo sapiens (human)</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OC   Eukaryota; Metazoa; Chordata; Craniata; Vertebrata; Euteleostomi; Mammalia;</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OC   Eutheria; Primates; Catarrhini; Hominidae; Homo.</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XX</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RN   [1]</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RP   1-3398</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RX   MEDLINE; 85137899.</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RA   Jacobs K., Shoemaker C., Rudersdorf R., Neill S.D., Kaufman R.J.,</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RA   Mufson A., Seehra J., Jones S.S., Hewick R., Fritsch E.F., Kawakita M.,</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RA   Shimizu T., Miyake T.;</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RT   Isolation and characterization of genomic and cDNA clones of human</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RT   erythropoietin;</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RL   Nature 313:806-810(1985).</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XX</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DR   GDB; 119110; EPO.</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DR   GDB; 119615; TIMP1.</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DR   SWISS-PROT; P01588; EPO_HUMAN.</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XX</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a:t>
            </a:r>
            <a:endParaRPr lang="fr-CH" altLang="zh-CN" sz="900" b="1" dirty="0">
              <a:ea typeface="宋体" panose="02010600030101010101" pitchFamily="2" charset="-122"/>
            </a:endParaRPr>
          </a:p>
          <a:p>
            <a:pPr>
              <a:lnSpc>
                <a:spcPct val="90000"/>
              </a:lnSpc>
              <a:buNone/>
            </a:pPr>
            <a:endParaRPr lang="fr-CH" altLang="zh-CN" sz="900" b="1" dirty="0">
              <a:ea typeface="宋体" panose="02010600030101010101" pitchFamily="2" charset="-122"/>
            </a:endParaRPr>
          </a:p>
        </p:txBody>
      </p:sp>
      <p:sp>
        <p:nvSpPr>
          <p:cNvPr id="44035" name="Text Box 4"/>
          <p:cNvSpPr txBox="1"/>
          <p:nvPr/>
        </p:nvSpPr>
        <p:spPr>
          <a:xfrm>
            <a:off x="5715000" y="3429000"/>
            <a:ext cx="873125" cy="304800"/>
          </a:xfrm>
          <a:prstGeom prst="rect">
            <a:avLst/>
          </a:prstGeom>
          <a:noFill/>
          <a:ln w="12700">
            <a:noFill/>
          </a:ln>
        </p:spPr>
        <p:txBody>
          <a:bodyPr wrap="none" anchor="t" anchorCtr="0">
            <a:spAutoFit/>
          </a:bodyPr>
          <a:p>
            <a:pPr defTabSz="762000" eaLnBrk="0" hangingPunct="0"/>
            <a:r>
              <a:rPr lang="fr-CH" altLang="zh-CN" sz="1200" b="1" dirty="0">
                <a:latin typeface="Comic Sans MS" panose="030F0702030302020204" pitchFamily="66" charset="0"/>
                <a:ea typeface="宋体" panose="02010600030101010101" pitchFamily="2" charset="-122"/>
              </a:rPr>
              <a:t>taxonomy</a:t>
            </a:r>
            <a:endParaRPr lang="en-GB" altLang="zh-CN" sz="1200" b="1" dirty="0">
              <a:latin typeface="Comic Sans MS" panose="030F0702030302020204" pitchFamily="66" charset="0"/>
              <a:ea typeface="宋体" panose="02010600030101010101" pitchFamily="2" charset="-122"/>
            </a:endParaRPr>
          </a:p>
        </p:txBody>
      </p:sp>
      <p:sp>
        <p:nvSpPr>
          <p:cNvPr id="44036" name="Rectangle 5"/>
          <p:cNvSpPr/>
          <p:nvPr/>
        </p:nvSpPr>
        <p:spPr>
          <a:xfrm>
            <a:off x="5791200" y="5562600"/>
            <a:ext cx="1470025" cy="304800"/>
          </a:xfrm>
          <a:prstGeom prst="rect">
            <a:avLst/>
          </a:prstGeom>
          <a:noFill/>
          <a:ln w="12700">
            <a:noFill/>
          </a:ln>
        </p:spPr>
        <p:txBody>
          <a:bodyPr wrap="none" anchor="t" anchorCtr="0">
            <a:spAutoFit/>
          </a:bodyPr>
          <a:p>
            <a:pPr defTabSz="762000" eaLnBrk="0" hangingPunct="0"/>
            <a:r>
              <a:rPr lang="fr-CH" altLang="zh-CN" sz="1200" b="1" dirty="0">
                <a:latin typeface="Comic Sans MS" panose="030F0702030302020204" pitchFamily="66" charset="0"/>
                <a:ea typeface="宋体" panose="02010600030101010101" pitchFamily="2" charset="-122"/>
              </a:rPr>
              <a:t>Cross-references</a:t>
            </a:r>
            <a:endParaRPr lang="en-GB" altLang="zh-CN" sz="1200" b="1" dirty="0">
              <a:latin typeface="Comic Sans MS" panose="030F0702030302020204" pitchFamily="66" charset="0"/>
              <a:ea typeface="宋体" panose="02010600030101010101" pitchFamily="2" charset="-122"/>
            </a:endParaRPr>
          </a:p>
        </p:txBody>
      </p:sp>
      <p:sp>
        <p:nvSpPr>
          <p:cNvPr id="44037" name="Rectangle 6"/>
          <p:cNvSpPr/>
          <p:nvPr/>
        </p:nvSpPr>
        <p:spPr>
          <a:xfrm>
            <a:off x="5715000" y="4191000"/>
            <a:ext cx="981075" cy="304800"/>
          </a:xfrm>
          <a:prstGeom prst="rect">
            <a:avLst/>
          </a:prstGeom>
          <a:noFill/>
          <a:ln w="12700">
            <a:noFill/>
          </a:ln>
        </p:spPr>
        <p:txBody>
          <a:bodyPr wrap="none" anchor="t" anchorCtr="0">
            <a:spAutoFit/>
          </a:bodyPr>
          <a:p>
            <a:pPr defTabSz="762000" eaLnBrk="0" hangingPunct="0"/>
            <a:r>
              <a:rPr lang="fr-CH" altLang="zh-CN" sz="1200" b="1" dirty="0">
                <a:latin typeface="Comic Sans MS" panose="030F0702030302020204" pitchFamily="66" charset="0"/>
                <a:ea typeface="宋体" panose="02010600030101010101" pitchFamily="2" charset="-122"/>
              </a:rPr>
              <a:t>references</a:t>
            </a:r>
            <a:endParaRPr lang="en-GB" altLang="zh-CN" sz="1200" b="1" dirty="0">
              <a:latin typeface="Comic Sans MS" panose="030F0702030302020204" pitchFamily="66" charset="0"/>
              <a:ea typeface="宋体" panose="02010600030101010101" pitchFamily="2" charset="-122"/>
            </a:endParaRPr>
          </a:p>
        </p:txBody>
      </p:sp>
      <p:sp>
        <p:nvSpPr>
          <p:cNvPr id="44038" name="Rectangle 7"/>
          <p:cNvSpPr/>
          <p:nvPr/>
        </p:nvSpPr>
        <p:spPr>
          <a:xfrm>
            <a:off x="5715000" y="2971800"/>
            <a:ext cx="782638" cy="304800"/>
          </a:xfrm>
          <a:prstGeom prst="rect">
            <a:avLst/>
          </a:prstGeom>
          <a:noFill/>
          <a:ln w="12700">
            <a:noFill/>
          </a:ln>
        </p:spPr>
        <p:txBody>
          <a:bodyPr wrap="none" anchor="t" anchorCtr="0">
            <a:spAutoFit/>
          </a:bodyPr>
          <a:p>
            <a:pPr defTabSz="762000" eaLnBrk="0" hangingPunct="0"/>
            <a:r>
              <a:rPr lang="fr-CH" altLang="zh-CN" sz="1200" b="1" dirty="0">
                <a:latin typeface="Comic Sans MS" panose="030F0702030302020204" pitchFamily="66" charset="0"/>
                <a:ea typeface="宋体" panose="02010600030101010101" pitchFamily="2" charset="-122"/>
              </a:rPr>
              <a:t>keyword</a:t>
            </a:r>
            <a:endParaRPr lang="en-GB" altLang="zh-CN" sz="1200" b="1" dirty="0">
              <a:latin typeface="Comic Sans MS" panose="030F0702030302020204" pitchFamily="66" charset="0"/>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6081" name="Rectangle 2"/>
          <p:cNvSpPr>
            <a:spLocks noGrp="1"/>
          </p:cNvSpPr>
          <p:nvPr>
            <p:ph type="title"/>
          </p:nvPr>
        </p:nvSpPr>
        <p:spPr>
          <a:xfrm>
            <a:off x="685800" y="0"/>
            <a:ext cx="7772400" cy="609600"/>
          </a:xfrm>
        </p:spPr>
        <p:txBody>
          <a:bodyPr wrap="square" lIns="90487" tIns="44450" rIns="90487" bIns="44450" anchor="b" anchorCtr="0"/>
          <a:p>
            <a:r>
              <a:rPr lang="fr-CH" altLang="zh-CN" dirty="0">
                <a:ea typeface="宋体" panose="02010600030101010101" pitchFamily="2" charset="-122"/>
              </a:rPr>
              <a:t>EMBL entry (cont.)</a:t>
            </a:r>
            <a:endParaRPr lang="en-GB" altLang="zh-CN" dirty="0">
              <a:ea typeface="宋体" panose="02010600030101010101" pitchFamily="2" charset="-122"/>
            </a:endParaRPr>
          </a:p>
        </p:txBody>
      </p:sp>
      <p:sp>
        <p:nvSpPr>
          <p:cNvPr id="46082" name="Rectangle 3"/>
          <p:cNvSpPr>
            <a:spLocks noGrp="1"/>
          </p:cNvSpPr>
          <p:nvPr>
            <p:ph idx="1"/>
          </p:nvPr>
        </p:nvSpPr>
        <p:spPr>
          <a:xfrm>
            <a:off x="685800" y="533400"/>
            <a:ext cx="7772400" cy="4572000"/>
          </a:xfrm>
        </p:spPr>
        <p:txBody>
          <a:bodyPr wrap="square" lIns="90487" tIns="44450" rIns="90487" bIns="44450" anchor="t" anchorCtr="0"/>
          <a:p>
            <a:pPr>
              <a:lnSpc>
                <a:spcPct val="90000"/>
              </a:lnSpc>
              <a:buNone/>
            </a:pPr>
            <a:r>
              <a:rPr lang="fr-CH" altLang="zh-CN" sz="900" b="1" dirty="0">
                <a:ea typeface="宋体" panose="02010600030101010101" pitchFamily="2" charset="-122"/>
              </a:rPr>
              <a:t>CC   Data kindly reviewed (24-FEB-1986) by K. Jacobs</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FH   Key             Location/Qualifiers</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FH</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source          1..3398</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/db_xref=taxon:9606</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/organism=Homo sapiens</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mRNA            join(397..627,1194..1339,1596..1682,2294..2473,2608..3327)</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CDS             join(615..627,1194..1339,1596..1682,2294..2473,2608..2763)</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/db_xref=SWISS-PROT:P01588</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/product=erythropoietin</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a:t>
            </a:r>
            <a:r>
              <a:rPr lang="fr-CH" altLang="zh-CN" sz="900" b="1" dirty="0">
                <a:solidFill>
                  <a:srgbClr val="063DE8"/>
                </a:solidFill>
                <a:ea typeface="宋体" panose="02010600030101010101" pitchFamily="2" charset="-122"/>
              </a:rPr>
              <a:t>protein_id=CAA26095.1</a:t>
            </a:r>
            <a:endParaRPr lang="fr-CH" altLang="zh-CN" sz="900" b="1" dirty="0">
              <a:solidFill>
                <a:srgbClr val="063DE8"/>
              </a:solidFill>
              <a:ea typeface="宋体" panose="02010600030101010101" pitchFamily="2" charset="-122"/>
            </a:endParaRPr>
          </a:p>
          <a:p>
            <a:pPr>
              <a:lnSpc>
                <a:spcPct val="90000"/>
              </a:lnSpc>
              <a:buNone/>
            </a:pPr>
            <a:r>
              <a:rPr lang="fr-CH" altLang="zh-CN" sz="900" b="1" dirty="0">
                <a:ea typeface="宋体" panose="02010600030101010101" pitchFamily="2" charset="-122"/>
              </a:rPr>
              <a:t>FT                   /translation=MGVHECPAWLWLLLSLLSLPLGLPVLGAPPRLICDSRVLQRYLLE</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AKEAENITTGCAEHCSLNENITVPDTKVNFYAWKRMEVGQQAVEVWQGLALLSEAVLRG</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QALLVNSSQPWEPLQLHVDKAVSGLRSLTTLLRALGAQKEAISPPDAASAAPLRTITAD</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TFRKLFRVYSNFLRGKLKLYTGEACRTGDR</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mat_peptide     join(1262..1339,1596..1682,2294..2473,2608..2763)</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/product=erythropoietin</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sig_peptide     join(615..627,1194..1261)</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exon            397..627</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/number=1</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intron          628..1193</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/number=1</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exon            1194..1339</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/number=2</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intron          1340..1595</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/number=2</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exon            1596..1682</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/number=3</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intron          1683..2293</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/number=3</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exon            2294..2473</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/number=4</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intron          2474..2607</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/number=4</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exon            2608..3327</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/note=3' untranslated region</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FT                   /number=5</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XX</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SQ   Sequence 3398 BP; 698 A; 1034 C; 991 G; 675 T; 0 other;</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     agcttctggg cttccagacc cagctacttt gcggaactca gcaacccagg catctctgag        60</a:t>
            </a:r>
            <a:endParaRPr lang="fr-CH" altLang="zh-CN" sz="900" b="1" dirty="0">
              <a:ea typeface="宋体" panose="02010600030101010101" pitchFamily="2" charset="-122"/>
            </a:endParaRPr>
          </a:p>
          <a:p>
            <a:pPr>
              <a:lnSpc>
                <a:spcPct val="90000"/>
              </a:lnSpc>
              <a:buNone/>
            </a:pPr>
            <a:r>
              <a:rPr lang="fr-CH" altLang="zh-CN" sz="900" b="1" dirty="0">
                <a:ea typeface="宋体" panose="02010600030101010101" pitchFamily="2" charset="-122"/>
              </a:rPr>
              <a:t>     tctccgccca agaccgggat gccccccagg aggtgtccgg gagcccagcc tttcccagat       120</a:t>
            </a:r>
            <a:endParaRPr lang="en-GB" altLang="zh-CN" sz="900" b="1" dirty="0">
              <a:ea typeface="宋体" panose="02010600030101010101" pitchFamily="2" charset="-122"/>
            </a:endParaRPr>
          </a:p>
        </p:txBody>
      </p:sp>
      <p:sp>
        <p:nvSpPr>
          <p:cNvPr id="46083" name="Rectangle 4"/>
          <p:cNvSpPr/>
          <p:nvPr/>
        </p:nvSpPr>
        <p:spPr>
          <a:xfrm>
            <a:off x="5638800" y="4038600"/>
            <a:ext cx="939800" cy="304800"/>
          </a:xfrm>
          <a:prstGeom prst="rect">
            <a:avLst/>
          </a:prstGeom>
          <a:noFill/>
          <a:ln w="12700">
            <a:noFill/>
          </a:ln>
        </p:spPr>
        <p:txBody>
          <a:bodyPr wrap="none" anchor="t" anchorCtr="0">
            <a:spAutoFit/>
          </a:bodyPr>
          <a:p>
            <a:pPr defTabSz="762000" eaLnBrk="0" hangingPunct="0"/>
            <a:r>
              <a:rPr lang="fr-CH" altLang="zh-CN" sz="1200" b="1" dirty="0">
                <a:latin typeface="Comic Sans MS" panose="030F0702030302020204" pitchFamily="66" charset="0"/>
                <a:ea typeface="宋体" panose="02010600030101010101" pitchFamily="2" charset="-122"/>
              </a:rPr>
              <a:t>annotation</a:t>
            </a:r>
            <a:endParaRPr lang="en-GB" altLang="zh-CN" sz="1200" b="1" dirty="0">
              <a:latin typeface="Comic Sans MS" panose="030F0702030302020204" pitchFamily="66" charset="0"/>
              <a:ea typeface="宋体" panose="02010600030101010101" pitchFamily="2" charset="-122"/>
            </a:endParaRPr>
          </a:p>
        </p:txBody>
      </p:sp>
      <p:sp>
        <p:nvSpPr>
          <p:cNvPr id="46084" name="Rectangle 5"/>
          <p:cNvSpPr/>
          <p:nvPr/>
        </p:nvSpPr>
        <p:spPr>
          <a:xfrm>
            <a:off x="5791200" y="6096000"/>
            <a:ext cx="830263" cy="304800"/>
          </a:xfrm>
          <a:prstGeom prst="rect">
            <a:avLst/>
          </a:prstGeom>
          <a:noFill/>
          <a:ln w="12700">
            <a:noFill/>
          </a:ln>
        </p:spPr>
        <p:txBody>
          <a:bodyPr wrap="none" anchor="t" anchorCtr="0">
            <a:spAutoFit/>
          </a:bodyPr>
          <a:p>
            <a:pPr defTabSz="762000" eaLnBrk="0" hangingPunct="0"/>
            <a:r>
              <a:rPr lang="fr-CH" altLang="zh-CN" sz="1200" b="1" dirty="0">
                <a:latin typeface="Comic Sans MS" panose="030F0702030302020204" pitchFamily="66" charset="0"/>
                <a:ea typeface="宋体" panose="02010600030101010101" pitchFamily="2" charset="-122"/>
              </a:rPr>
              <a:t>sequence</a:t>
            </a:r>
            <a:endParaRPr lang="en-GB" altLang="zh-CN" sz="1200" b="1" dirty="0">
              <a:latin typeface="Comic Sans MS" panose="030F0702030302020204" pitchFamily="66" charset="0"/>
              <a:ea typeface="宋体" panose="02010600030101010101" pitchFamily="2" charset="-122"/>
            </a:endParaRPr>
          </a:p>
        </p:txBody>
      </p:sp>
      <p:sp>
        <p:nvSpPr>
          <p:cNvPr id="46085" name="Text Box 6"/>
          <p:cNvSpPr txBox="1"/>
          <p:nvPr/>
        </p:nvSpPr>
        <p:spPr>
          <a:xfrm>
            <a:off x="6629400" y="2057400"/>
            <a:ext cx="1911350" cy="730250"/>
          </a:xfrm>
          <a:prstGeom prst="rect">
            <a:avLst/>
          </a:prstGeom>
          <a:noFill/>
          <a:ln w="12700">
            <a:noFill/>
          </a:ln>
        </p:spPr>
        <p:txBody>
          <a:bodyPr wrap="none" anchor="t" anchorCtr="0">
            <a:spAutoFit/>
          </a:bodyPr>
          <a:p>
            <a:pPr algn="ctr" defTabSz="762000" eaLnBrk="0" hangingPunct="0"/>
            <a:r>
              <a:rPr lang="fr-CH" altLang="zh-CN" sz="1800" dirty="0">
                <a:solidFill>
                  <a:srgbClr val="0007A4"/>
                </a:solidFill>
                <a:latin typeface="Comic Sans MS" panose="030F0702030302020204" pitchFamily="66" charset="0"/>
                <a:ea typeface="宋体" panose="02010600030101010101" pitchFamily="2" charset="-122"/>
              </a:rPr>
              <a:t>CDS</a:t>
            </a:r>
            <a:endParaRPr lang="fr-CH" altLang="zh-CN" sz="1800" dirty="0">
              <a:solidFill>
                <a:srgbClr val="0007A4"/>
              </a:solidFill>
              <a:latin typeface="Comic Sans MS" panose="030F0702030302020204" pitchFamily="66" charset="0"/>
              <a:ea typeface="宋体" panose="02010600030101010101" pitchFamily="2" charset="-122"/>
            </a:endParaRPr>
          </a:p>
          <a:p>
            <a:pPr algn="ctr" defTabSz="762000" eaLnBrk="0" hangingPunct="0"/>
            <a:r>
              <a:rPr lang="fr-CH" altLang="zh-CN" sz="1800" dirty="0">
                <a:solidFill>
                  <a:srgbClr val="0007A4"/>
                </a:solidFill>
                <a:latin typeface="Comic Sans MS" panose="030F0702030302020204" pitchFamily="66" charset="0"/>
                <a:ea typeface="宋体" panose="02010600030101010101" pitchFamily="2" charset="-122"/>
              </a:rPr>
              <a:t>Coding sequence</a:t>
            </a:r>
            <a:endParaRPr lang="en-GB" altLang="zh-CN" sz="1800" dirty="0">
              <a:solidFill>
                <a:srgbClr val="0007A4"/>
              </a:solidFill>
              <a:latin typeface="Comic Sans MS" panose="030F0702030302020204" pitchFamily="66"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18" name="图片 7"/>
          <p:cNvPicPr>
            <a:picLocks noChangeAspect="1"/>
          </p:cNvPicPr>
          <p:nvPr>
            <p:ph idx="1"/>
            <p:custDataLst>
              <p:tags r:id="rId1"/>
            </p:custDataLst>
          </p:nvPr>
        </p:nvPicPr>
        <p:blipFill>
          <a:blip r:embed="rId2" cstate="print">
            <a:extLst>
              <a:ext uri="{28A0092B-C50C-407E-A947-70E740481C1C}">
                <a14:useLocalDpi xmlns:a14="http://schemas.microsoft.com/office/drawing/2010/main" val="0"/>
              </a:ext>
            </a:extLst>
          </a:blip>
          <a:srcRect t="637" r="2936"/>
          <a:stretch>
            <a:fillRect/>
          </a:stretch>
        </p:blipFill>
        <p:spPr>
          <a:xfrm>
            <a:off x="467360" y="44450"/>
            <a:ext cx="5441315" cy="6710680"/>
          </a:xfrm>
          <a:prstGeom prst="rect">
            <a:avLst/>
          </a:prstGeom>
          <a:solidFill>
            <a:schemeClr val="bg1"/>
          </a:solid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7105" name="Rectangle 2"/>
          <p:cNvSpPr>
            <a:spLocks noGrp="1"/>
          </p:cNvSpPr>
          <p:nvPr>
            <p:ph type="title"/>
          </p:nvPr>
        </p:nvSpPr>
        <p:spPr/>
        <p:txBody>
          <a:bodyPr wrap="square" lIns="90487" tIns="44450" rIns="90487" bIns="44450" anchor="b" anchorCtr="0"/>
          <a:p>
            <a:r>
              <a:rPr lang="fr-CH" altLang="zh-CN" dirty="0">
                <a:ea typeface="宋体" panose="02010600030101010101" pitchFamily="2" charset="-122"/>
              </a:rPr>
              <a:t>GenBank entry: same entry</a:t>
            </a:r>
            <a:endParaRPr lang="en-GB" altLang="zh-CN" dirty="0">
              <a:ea typeface="宋体" panose="02010600030101010101" pitchFamily="2" charset="-122"/>
            </a:endParaRPr>
          </a:p>
        </p:txBody>
      </p:sp>
      <p:sp>
        <p:nvSpPr>
          <p:cNvPr id="47106" name="Rectangle 3"/>
          <p:cNvSpPr>
            <a:spLocks noGrp="1"/>
          </p:cNvSpPr>
          <p:nvPr>
            <p:ph idx="1"/>
          </p:nvPr>
        </p:nvSpPr>
        <p:spPr>
          <a:xfrm>
            <a:off x="685800" y="1143000"/>
            <a:ext cx="7772400" cy="4572000"/>
          </a:xfrm>
        </p:spPr>
        <p:txBody>
          <a:bodyPr wrap="square" lIns="90487" tIns="44450" rIns="90487" bIns="44450" anchor="t" anchorCtr="0"/>
          <a:p>
            <a:pPr>
              <a:lnSpc>
                <a:spcPct val="90000"/>
              </a:lnSpc>
              <a:buNone/>
            </a:pPr>
            <a:r>
              <a:rPr lang="en-GB" altLang="zh-CN" sz="800" dirty="0">
                <a:latin typeface="Courier" pitchFamily="17" charset="0"/>
                <a:ea typeface="宋体" panose="02010600030101010101" pitchFamily="2" charset="-122"/>
              </a:rPr>
              <a:t>	                             </a:t>
            </a:r>
            <a:r>
              <a:rPr lang="en-GB" altLang="zh-CN" sz="900" b="1" dirty="0">
                <a:ea typeface="宋体" panose="02010600030101010101" pitchFamily="2" charset="-122"/>
              </a:rPr>
              <a:t>LOCUS       HSERPG       3398 bp    DNA             PRI       22-JUN-1993</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DEFINITION  Human gene for erythropoietin.</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ACCESSION   X02158</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VERSION     X02158.1  GI:31224</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KEYWORDS    erythropoietin; glycoprotein hormone; hormone; signal peptide.</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SOURCE      human.</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ORGANISM  Homo sapiens</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Eukaryota; Metazoa; Chordata; Vertebrata; Mammalia; Eutheria;</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Primates; Catarrhini; Hominidae; Homo.</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REFERENCE   1  (bases 1 to 3398)</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AUTHORS   Jacobs,K., Shoemaker,C., Rudersdorf,R., Neill,S.D., Kaufman,R.J.,</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Mufson,A., Seehra,J., Jones,S.S., Hewick,R., Fritsch,E.F.,</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Kawakita,M., Shimizu,T. and Miyake,T.</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TITLE     Isolation and characterization of genomic and cDNA clones of human</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erythropoietin</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JOURNAL   Nature 313 (6005), 806-810 (1985)</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MEDLINE   85137899</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COMMENT     Data kindly reviewed (24-FEB-1986) by K. Jacobs.</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FEATURES             Location/Qualifiers</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source          1..3398</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/organism="Homo sapiens"</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/db_xref="taxon:9606"</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mRNA            join(397..627,1194..1339,1596..1682,2294..2473,2608..3327)</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exon            397..627</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/number=1</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sig_peptide     join(615..627,1194..1261)</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CDS             join(615..627,1194..1339,1596..1682,2294..2473,2608..2763)</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/codon_start=1</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/product="erythropoietin"</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/protein_id="CAA26095.1"</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/db_xref="GI:312304"</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/db_xref="SWISS-PROT:P01588"</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/translation="MGVHECPAWLWLLLSLLSLPLGLPVLGAPPRLICDSRVLQRYLL</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EAKEAENITTGCAEHCSLNENITVPDTKVNFYAWKRMEVGQQAVEVWQGLALLSEAVL</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RGQALLVNSSQPWEPLQLHVDKAVSGLRSLTTLLRALGAQKEAISPPDAASAAPLRTI</a:t>
            </a:r>
            <a:endParaRPr lang="en-GB" altLang="zh-CN" sz="900" b="1" dirty="0">
              <a:ea typeface="宋体" panose="02010600030101010101" pitchFamily="2" charset="-122"/>
            </a:endParaRPr>
          </a:p>
          <a:p>
            <a:pPr>
              <a:lnSpc>
                <a:spcPct val="90000"/>
              </a:lnSpc>
              <a:buNone/>
            </a:pPr>
            <a:r>
              <a:rPr lang="en-GB" altLang="zh-CN" sz="900" b="1" dirty="0">
                <a:ea typeface="宋体" panose="02010600030101010101" pitchFamily="2" charset="-122"/>
              </a:rPr>
              <a:t>                                            </a:t>
            </a:r>
            <a:r>
              <a:rPr lang="fr-CH" altLang="zh-CN" sz="900" b="1" dirty="0">
                <a:ea typeface="宋体" panose="02010600030101010101" pitchFamily="2" charset="-122"/>
              </a:rPr>
              <a:t>…</a:t>
            </a:r>
            <a:endParaRPr lang="en-GB" altLang="zh-CN" sz="900" b="1" dirty="0">
              <a:ea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8129" name="Rectangle 2"/>
          <p:cNvSpPr>
            <a:spLocks noGrp="1"/>
          </p:cNvSpPr>
          <p:nvPr>
            <p:ph type="title"/>
          </p:nvPr>
        </p:nvSpPr>
        <p:spPr/>
        <p:txBody>
          <a:bodyPr wrap="square" lIns="90487" tIns="44450" rIns="90487" bIns="44450" anchor="b" anchorCtr="0"/>
          <a:p>
            <a:r>
              <a:rPr lang="fr-CH" altLang="zh-CN" dirty="0">
                <a:ea typeface="宋体" panose="02010600030101010101" pitchFamily="2" charset="-122"/>
              </a:rPr>
              <a:t>GenBank entry (cont.)</a:t>
            </a:r>
            <a:endParaRPr lang="en-GB" altLang="zh-CN" dirty="0">
              <a:ea typeface="宋体" panose="02010600030101010101" pitchFamily="2" charset="-122"/>
            </a:endParaRPr>
          </a:p>
        </p:txBody>
      </p:sp>
      <p:sp>
        <p:nvSpPr>
          <p:cNvPr id="48130" name="Rectangle 3"/>
          <p:cNvSpPr>
            <a:spLocks noGrp="1"/>
          </p:cNvSpPr>
          <p:nvPr>
            <p:ph idx="1"/>
          </p:nvPr>
        </p:nvSpPr>
        <p:spPr/>
        <p:txBody>
          <a:bodyPr wrap="square" lIns="90487" tIns="44450" rIns="90487" bIns="44450" anchor="t" anchorCtr="0"/>
          <a:p>
            <a:pPr>
              <a:lnSpc>
                <a:spcPct val="90000"/>
              </a:lnSpc>
              <a:buNone/>
            </a:pPr>
            <a:r>
              <a:rPr lang="fr-CH" altLang="zh-CN" sz="800" dirty="0">
                <a:latin typeface="Courier" pitchFamily="17" charset="0"/>
                <a:ea typeface="宋体" panose="02010600030101010101" pitchFamily="2" charset="-122"/>
              </a:rPr>
              <a:t>…</a:t>
            </a:r>
            <a:r>
              <a:rPr lang="en-GB" altLang="zh-CN" sz="800" dirty="0">
                <a:latin typeface="Courier" pitchFamily="17" charset="0"/>
                <a:ea typeface="宋体" panose="02010600030101010101" pitchFamily="2" charset="-122"/>
              </a:rPr>
              <a:t>                                            </a:t>
            </a:r>
            <a:endParaRPr lang="fr-CH" altLang="zh-CN" sz="1000" dirty="0">
              <a:ea typeface="宋体" panose="02010600030101010101" pitchFamily="2" charset="-122"/>
            </a:endParaRPr>
          </a:p>
          <a:p>
            <a:pPr>
              <a:lnSpc>
                <a:spcPct val="90000"/>
              </a:lnSpc>
              <a:buNone/>
            </a:pPr>
            <a:r>
              <a:rPr lang="fr-CH" altLang="zh-CN" sz="1000" dirty="0">
                <a:ea typeface="宋体" panose="02010600030101010101" pitchFamily="2" charset="-122"/>
              </a:rPr>
              <a:t>		</a:t>
            </a:r>
            <a:r>
              <a:rPr lang="fr-CH" altLang="zh-CN" sz="1000" b="1" dirty="0">
                <a:ea typeface="宋体" panose="02010600030101010101" pitchFamily="2" charset="-122"/>
              </a:rPr>
              <a:t>		</a:t>
            </a:r>
            <a:r>
              <a:rPr lang="en-GB" altLang="zh-CN" sz="1000" b="1" dirty="0">
                <a:ea typeface="宋体" panose="02010600030101010101" pitchFamily="2" charset="-122"/>
              </a:rPr>
              <a:t>TADTFRKLFRVYSNFLRGKLKLYTGEACRTGDR"</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intron          628..1193</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/number=1</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exon            1194..1339</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/number=2</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mat_peptide     join(1262..1339,1596..1682,2294..2473,2608..2760)</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/product="erythropoietin"</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intron          1340..1595</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/number=2</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exon            1596..1682</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/number=3</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intron          1683..2293</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/number=3</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exon            2294..2473</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/number=4</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intron          2474..2607</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/number=4</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exon            2608..3327</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/note="3' untranslated region"</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/number=5</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BASE COUNT      698 a   1034 c    991 g    675 t</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ORIGIN      </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1 agcttctggg cttccagacc cagctacttt gcggaactca gcaacccagg catctctgag</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61 tctccgccca agaccgggat gccccccagg aggtgtccgg gagcccagcc tttcccagat</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121 agcagctccg ccagtcccaa gggtgcgcaa ccggctgcac tcccctcccg cgacccaggg</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181 cccgggagca gcccccatga cccacacgca cgtctgcagc agccccgtca gccccggagc</a:t>
            </a:r>
            <a:endParaRPr lang="en-GB" altLang="zh-CN" sz="1000" b="1" dirty="0">
              <a:ea typeface="宋体" panose="02010600030101010101" pitchFamily="2" charset="-122"/>
            </a:endParaRPr>
          </a:p>
          <a:p>
            <a:pPr>
              <a:lnSpc>
                <a:spcPct val="90000"/>
              </a:lnSpc>
              <a:buNone/>
            </a:pPr>
            <a:r>
              <a:rPr lang="en-GB" altLang="zh-CN" sz="1000" b="1" dirty="0">
                <a:ea typeface="宋体" panose="02010600030101010101" pitchFamily="2" charset="-122"/>
              </a:rPr>
              <a:t>                             241 ctcaacccag gcgtcctgcc cctgctctga ccccgggtgg cccctacccc tggcgacccc</a:t>
            </a:r>
            <a:endParaRPr lang="en-GB" altLang="zh-CN" sz="1000" b="1" dirty="0">
              <a:ea typeface="宋体" panose="02010600030101010101" pitchFamily="2" charset="-122"/>
            </a:endParaRPr>
          </a:p>
          <a:p>
            <a:pPr>
              <a:lnSpc>
                <a:spcPct val="90000"/>
              </a:lnSpc>
            </a:pPr>
            <a:endParaRPr lang="en-GB" altLang="zh-CN" sz="1000" b="1" dirty="0">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9153" name="Text Box 3"/>
          <p:cNvSpPr txBox="1"/>
          <p:nvPr/>
        </p:nvSpPr>
        <p:spPr>
          <a:xfrm>
            <a:off x="1960563" y="381000"/>
            <a:ext cx="5097462" cy="869950"/>
          </a:xfrm>
          <a:prstGeom prst="rect">
            <a:avLst/>
          </a:prstGeom>
          <a:noFill/>
          <a:ln w="12700">
            <a:noFill/>
          </a:ln>
        </p:spPr>
        <p:txBody>
          <a:bodyPr wrap="none" anchor="t" anchorCtr="0">
            <a:spAutoFit/>
          </a:bodyPr>
          <a:p>
            <a:pPr algn="ctr" defTabSz="762000" eaLnBrk="0" hangingPunct="0"/>
            <a:r>
              <a:rPr lang="fr-CH" altLang="zh-CN" sz="2800" b="1" dirty="0">
                <a:solidFill>
                  <a:srgbClr val="0007A4"/>
                </a:solidFill>
                <a:latin typeface="Comic Sans MS" panose="030F0702030302020204" pitchFamily="66" charset="0"/>
                <a:ea typeface="宋体" panose="02010600030101010101" pitchFamily="2" charset="-122"/>
              </a:rPr>
              <a:t>EMBL: The Genome divisions</a:t>
            </a:r>
            <a:endParaRPr lang="fr-CH" altLang="zh-CN" sz="2800" b="1" dirty="0">
              <a:solidFill>
                <a:srgbClr val="0007A4"/>
              </a:solidFill>
              <a:latin typeface="Comic Sans MS" panose="030F0702030302020204" pitchFamily="66" charset="0"/>
              <a:ea typeface="宋体" panose="02010600030101010101" pitchFamily="2" charset="-122"/>
            </a:endParaRPr>
          </a:p>
          <a:p>
            <a:pPr algn="ctr" defTabSz="762000" eaLnBrk="0" hangingPunct="0"/>
            <a:r>
              <a:rPr lang="en-GB" altLang="zh-CN" sz="1600" dirty="0">
                <a:solidFill>
                  <a:srgbClr val="0007A4"/>
                </a:solidFill>
                <a:latin typeface="Comic Sans MS" panose="030F0702030302020204" pitchFamily="66" charset="0"/>
                <a:ea typeface="宋体" panose="02010600030101010101" pitchFamily="2" charset="-122"/>
              </a:rPr>
              <a:t>http://www.ebi.ac.uk/genomes/</a:t>
            </a:r>
            <a:endParaRPr lang="en-GB" altLang="zh-CN" sz="1600" dirty="0">
              <a:solidFill>
                <a:srgbClr val="0007A4"/>
              </a:solidFill>
              <a:latin typeface="Comic Sans MS" panose="030F0702030302020204" pitchFamily="66" charset="0"/>
              <a:ea typeface="宋体" panose="02010600030101010101" pitchFamily="2" charset="-122"/>
            </a:endParaRPr>
          </a:p>
        </p:txBody>
      </p:sp>
      <p:sp>
        <p:nvSpPr>
          <p:cNvPr id="49154" name="Line 4"/>
          <p:cNvSpPr/>
          <p:nvPr/>
        </p:nvSpPr>
        <p:spPr>
          <a:xfrm flipH="1">
            <a:off x="1066800" y="5105400"/>
            <a:ext cx="304800" cy="76200"/>
          </a:xfrm>
          <a:prstGeom prst="line">
            <a:avLst/>
          </a:prstGeom>
          <a:ln w="12700" cap="flat" cmpd="sng">
            <a:solidFill>
              <a:schemeClr val="tx1"/>
            </a:solidFill>
            <a:prstDash val="solid"/>
            <a:round/>
            <a:headEnd type="none" w="med" len="med"/>
            <a:tailEnd type="triangle" w="med" len="med"/>
          </a:ln>
        </p:spPr>
      </p:sp>
      <p:sp>
        <p:nvSpPr>
          <p:cNvPr id="49155" name="Line 5"/>
          <p:cNvSpPr/>
          <p:nvPr/>
        </p:nvSpPr>
        <p:spPr>
          <a:xfrm flipH="1">
            <a:off x="1066800" y="2590800"/>
            <a:ext cx="304800" cy="76200"/>
          </a:xfrm>
          <a:prstGeom prst="line">
            <a:avLst/>
          </a:prstGeom>
          <a:ln w="12700" cap="flat" cmpd="sng">
            <a:solidFill>
              <a:schemeClr val="tx1"/>
            </a:solidFill>
            <a:prstDash val="solid"/>
            <a:round/>
            <a:headEnd type="none" w="med" len="med"/>
            <a:tailEnd type="triangle" w="med" len="med"/>
          </a:ln>
        </p:spPr>
      </p:sp>
      <p:pic>
        <p:nvPicPr>
          <p:cNvPr id="49156" name="Picture 6" descr="complete"/>
          <p:cNvPicPr>
            <a:picLocks noChangeAspect="1"/>
          </p:cNvPicPr>
          <p:nvPr/>
        </p:nvPicPr>
        <p:blipFill>
          <a:blip r:embed="rId1"/>
          <a:stretch>
            <a:fillRect/>
          </a:stretch>
        </p:blipFill>
        <p:spPr>
          <a:xfrm>
            <a:off x="457200" y="1295400"/>
            <a:ext cx="8001000" cy="5064125"/>
          </a:xfrm>
          <a:prstGeom prst="rect">
            <a:avLst/>
          </a:prstGeom>
          <a:noFill/>
          <a:ln w="9525">
            <a:noFill/>
          </a:ln>
        </p:spPr>
      </p:pic>
      <p:sp>
        <p:nvSpPr>
          <p:cNvPr id="492551" name="Line 7"/>
          <p:cNvSpPr/>
          <p:nvPr/>
        </p:nvSpPr>
        <p:spPr>
          <a:xfrm flipH="1">
            <a:off x="1219200" y="3810000"/>
            <a:ext cx="381000" cy="228600"/>
          </a:xfrm>
          <a:prstGeom prst="line">
            <a:avLst/>
          </a:prstGeom>
          <a:ln w="57150" cap="flat" cmpd="sng">
            <a:solidFill>
              <a:srgbClr val="FF0000"/>
            </a:solidFill>
            <a:prstDash val="solid"/>
            <a:round/>
            <a:headEnd type="none" w="med" len="med"/>
            <a:tailEnd type="triangle" w="med" len="med"/>
          </a:ln>
        </p:spPr>
      </p:sp>
      <p:sp>
        <p:nvSpPr>
          <p:cNvPr id="49158" name="Text Box 8"/>
          <p:cNvSpPr txBox="1"/>
          <p:nvPr/>
        </p:nvSpPr>
        <p:spPr>
          <a:xfrm>
            <a:off x="2117725" y="6386513"/>
            <a:ext cx="3713163" cy="268287"/>
          </a:xfrm>
          <a:prstGeom prst="rect">
            <a:avLst/>
          </a:prstGeom>
          <a:noFill/>
          <a:ln w="12700">
            <a:noFill/>
          </a:ln>
        </p:spPr>
        <p:txBody>
          <a:bodyPr wrap="none" anchor="t" anchorCtr="0">
            <a:spAutoFit/>
          </a:bodyPr>
          <a:p>
            <a:pPr defTabSz="762000" eaLnBrk="0" hangingPunct="0"/>
            <a:r>
              <a:rPr lang="en-GB" altLang="zh-CN" sz="1000" dirty="0">
                <a:latin typeface="Comic Sans MS" panose="030F0702030302020204" pitchFamily="66" charset="0"/>
                <a:ea typeface="宋体" panose="02010600030101010101" pitchFamily="2" charset="-122"/>
              </a:rPr>
              <a:t>Schizosaccharomyces pombe strain 972h- complete genome</a:t>
            </a:r>
            <a:endParaRPr lang="en-GB" altLang="zh-CN" sz="1000" dirty="0">
              <a:latin typeface="Comic Sans MS" panose="030F0702030302020204" pitchFamily="66"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92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50177" name="Picture 2" descr="human"/>
          <p:cNvPicPr>
            <a:picLocks noChangeAspect="1"/>
          </p:cNvPicPr>
          <p:nvPr/>
        </p:nvPicPr>
        <p:blipFill>
          <a:blip r:embed="rId1"/>
          <a:srcRect r="35046"/>
          <a:stretch>
            <a:fillRect/>
          </a:stretch>
        </p:blipFill>
        <p:spPr>
          <a:xfrm>
            <a:off x="152400" y="0"/>
            <a:ext cx="6019800" cy="6429375"/>
          </a:xfrm>
          <a:prstGeom prst="rect">
            <a:avLst/>
          </a:prstGeom>
          <a:noFill/>
          <a:ln w="9525">
            <a:noFill/>
          </a:ln>
        </p:spPr>
      </p:pic>
      <p:sp>
        <p:nvSpPr>
          <p:cNvPr id="50178" name="Rectangle 3"/>
          <p:cNvSpPr/>
          <p:nvPr/>
        </p:nvSpPr>
        <p:spPr>
          <a:xfrm>
            <a:off x="6096000" y="2209800"/>
            <a:ext cx="2819400" cy="1330325"/>
          </a:xfrm>
          <a:prstGeom prst="rect">
            <a:avLst/>
          </a:prstGeom>
          <a:noFill/>
          <a:ln w="12700">
            <a:noFill/>
          </a:ln>
        </p:spPr>
        <p:txBody>
          <a:bodyPr anchor="t" anchorCtr="0">
            <a:spAutoFit/>
          </a:bodyPr>
          <a:p>
            <a:pPr defTabSz="762000" eaLnBrk="0" hangingPunct="0">
              <a:spcBef>
                <a:spcPct val="50000"/>
              </a:spcBef>
            </a:pPr>
            <a:r>
              <a:rPr lang="fr-CH" altLang="zh-CN" sz="1400" u="sng" dirty="0">
                <a:latin typeface="Comic Sans MS" panose="030F0702030302020204" pitchFamily="66" charset="0"/>
                <a:ea typeface="宋体" panose="02010600030101010101" pitchFamily="2" charset="-122"/>
              </a:rPr>
              <a:t>Finished</a:t>
            </a:r>
            <a:r>
              <a:rPr lang="fr-CH" altLang="zh-CN" sz="1400" dirty="0">
                <a:latin typeface="Comic Sans MS" panose="030F0702030302020204" pitchFamily="66" charset="0"/>
                <a:ea typeface="宋体" panose="02010600030101010101" pitchFamily="2" charset="-122"/>
              </a:rPr>
              <a:t>: The clone insert is contiguously sequenced  with high quality standard of error rate of  0.01%. There are usually no gaps in the sequence. </a:t>
            </a:r>
            <a:endParaRPr lang="fr-CH" altLang="zh-CN" sz="1400" dirty="0">
              <a:latin typeface="Comic Sans MS" panose="030F0702030302020204" pitchFamily="66" charset="0"/>
              <a:ea typeface="宋体" panose="0201060003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1201" name="Text Box 2"/>
          <p:cNvSpPr txBox="1"/>
          <p:nvPr/>
        </p:nvSpPr>
        <p:spPr>
          <a:xfrm>
            <a:off x="381000" y="1219200"/>
            <a:ext cx="8369300" cy="5622925"/>
          </a:xfrm>
          <a:prstGeom prst="rect">
            <a:avLst/>
          </a:prstGeom>
          <a:noFill/>
          <a:ln w="12700">
            <a:noFill/>
          </a:ln>
        </p:spPr>
        <p:txBody>
          <a:bodyPr wrap="none" anchor="t" anchorCtr="0">
            <a:spAutoFit/>
          </a:bodyPr>
          <a:p>
            <a:pPr defTabSz="762000" eaLnBrk="0" hangingPunct="0"/>
            <a:endParaRPr lang="fr-CH" altLang="zh-CN" b="1" dirty="0">
              <a:solidFill>
                <a:srgbClr val="063DE8"/>
              </a:solidFill>
              <a:latin typeface="Comic Sans MS" panose="030F0702030302020204" pitchFamily="66" charset="0"/>
              <a:ea typeface="宋体" panose="02010600030101010101" pitchFamily="2" charset="-122"/>
            </a:endParaRPr>
          </a:p>
          <a:p>
            <a:pPr defTabSz="762000" eaLnBrk="0" hangingPunct="0"/>
            <a:r>
              <a:rPr lang="fr-CH" altLang="zh-CN" sz="1800" u="sng" dirty="0">
                <a:latin typeface="Comic Sans MS" panose="030F0702030302020204" pitchFamily="66" charset="0"/>
                <a:ea typeface="宋体" panose="02010600030101010101" pitchFamily="2" charset="-122"/>
              </a:rPr>
              <a:t>Problem</a:t>
            </a:r>
            <a:r>
              <a:rPr lang="fr-CH" altLang="zh-CN" sz="1800" dirty="0">
                <a:latin typeface="Comic Sans MS" panose="030F0702030302020204" pitchFamily="66" charset="0"/>
                <a:ea typeface="宋体" panose="02010600030101010101" pitchFamily="2" charset="-122"/>
              </a:rPr>
              <a:t>:</a:t>
            </a:r>
            <a:endParaRPr lang="fr-CH" altLang="zh-CN" sz="1800" dirty="0">
              <a:latin typeface="Comic Sans MS" panose="030F0702030302020204" pitchFamily="66" charset="0"/>
              <a:ea typeface="宋体" panose="02010600030101010101" pitchFamily="2" charset="-122"/>
            </a:endParaRPr>
          </a:p>
          <a:p>
            <a:pPr defTabSz="762000" eaLnBrk="0" hangingPunct="0"/>
            <a:r>
              <a:rPr lang="fr-CH" altLang="zh-CN" sz="1800" dirty="0">
                <a:latin typeface="Comic Sans MS" panose="030F0702030302020204" pitchFamily="66" charset="0"/>
                <a:ea typeface="宋体" panose="02010600030101010101" pitchFamily="2" charset="-122"/>
              </a:rPr>
              <a:t>Redundancy = makes Blasts searches of the complete </a:t>
            </a:r>
            <a:endParaRPr lang="fr-CH" altLang="zh-CN" sz="1800" dirty="0">
              <a:latin typeface="Comic Sans MS" panose="030F0702030302020204" pitchFamily="66" charset="0"/>
              <a:ea typeface="宋体" panose="02010600030101010101" pitchFamily="2" charset="-122"/>
            </a:endParaRPr>
          </a:p>
          <a:p>
            <a:pPr defTabSz="762000" eaLnBrk="0" hangingPunct="0"/>
            <a:r>
              <a:rPr lang="fr-CH" altLang="zh-CN" sz="1800" dirty="0">
                <a:latin typeface="Comic Sans MS" panose="030F0702030302020204" pitchFamily="66" charset="0"/>
                <a:ea typeface="宋体" panose="02010600030101010101" pitchFamily="2" charset="-122"/>
              </a:rPr>
              <a:t>databases useless for detecting anything behond the closest homologs.</a:t>
            </a:r>
            <a:endParaRPr lang="fr-CH" altLang="zh-CN" sz="1800" dirty="0">
              <a:latin typeface="Comic Sans MS" panose="030F0702030302020204" pitchFamily="66" charset="0"/>
              <a:ea typeface="宋体" panose="02010600030101010101" pitchFamily="2" charset="-122"/>
            </a:endParaRPr>
          </a:p>
          <a:p>
            <a:pPr defTabSz="762000" eaLnBrk="0" hangingPunct="0"/>
            <a:endParaRPr lang="fr-CH" altLang="zh-CN" sz="1800" dirty="0">
              <a:latin typeface="Comic Sans MS" panose="030F0702030302020204" pitchFamily="66" charset="0"/>
              <a:ea typeface="宋体" panose="02010600030101010101" pitchFamily="2" charset="-122"/>
            </a:endParaRPr>
          </a:p>
          <a:p>
            <a:pPr defTabSz="762000" eaLnBrk="0" hangingPunct="0"/>
            <a:r>
              <a:rPr lang="fr-CH" altLang="zh-CN" sz="1800" u="sng" dirty="0">
                <a:latin typeface="Comic Sans MS" panose="030F0702030302020204" pitchFamily="66" charset="0"/>
                <a:ea typeface="宋体" panose="02010600030101010101" pitchFamily="2" charset="-122"/>
              </a:rPr>
              <a:t>Solutions</a:t>
            </a:r>
            <a:r>
              <a:rPr lang="fr-CH" altLang="zh-CN" sz="1800" dirty="0">
                <a:latin typeface="Comic Sans MS" panose="030F0702030302020204" pitchFamily="66" charset="0"/>
                <a:ea typeface="宋体" panose="02010600030101010101" pitchFamily="2" charset="-122"/>
              </a:rPr>
              <a:t>:</a:t>
            </a:r>
            <a:endParaRPr lang="fr-CH" altLang="zh-CN" sz="1800" dirty="0">
              <a:latin typeface="Comic Sans MS" panose="030F0702030302020204" pitchFamily="66" charset="0"/>
              <a:ea typeface="宋体" panose="02010600030101010101" pitchFamily="2" charset="-122"/>
            </a:endParaRPr>
          </a:p>
          <a:p>
            <a:pPr defTabSz="762000" eaLnBrk="0" hangingPunct="0">
              <a:buChar char="•"/>
            </a:pPr>
            <a:r>
              <a:rPr lang="en-GB" altLang="zh-CN" sz="1800" dirty="0">
                <a:latin typeface="Comic Sans MS" panose="030F0702030302020204" pitchFamily="66" charset="0"/>
                <a:ea typeface="宋体" panose="02010600030101010101" pitchFamily="2" charset="-122"/>
              </a:rPr>
              <a:t> assemblies of genomic sequence data (contigs) and corresponding RNA and </a:t>
            </a:r>
            <a:endParaRPr lang="en-GB" altLang="zh-CN" sz="1800" dirty="0">
              <a:latin typeface="Comic Sans MS" panose="030F0702030302020204" pitchFamily="66" charset="0"/>
              <a:ea typeface="宋体" panose="02010600030101010101" pitchFamily="2" charset="-122"/>
            </a:endParaRPr>
          </a:p>
          <a:p>
            <a:pPr defTabSz="762000" eaLnBrk="0" hangingPunct="0"/>
            <a:r>
              <a:rPr lang="en-GB" altLang="zh-CN" sz="1800" dirty="0">
                <a:latin typeface="Comic Sans MS" panose="030F0702030302020204" pitchFamily="66" charset="0"/>
                <a:ea typeface="宋体" panose="02010600030101010101" pitchFamily="2" charset="-122"/>
              </a:rPr>
              <a:t>protein sequences -&gt; dataset of genomic contigs, RNAs and proteins </a:t>
            </a:r>
            <a:endParaRPr lang="en-GB" altLang="zh-CN" sz="1800" dirty="0">
              <a:latin typeface="Comic Sans MS" panose="030F0702030302020204" pitchFamily="66" charset="0"/>
              <a:ea typeface="宋体" panose="02010600030101010101" pitchFamily="2" charset="-122"/>
            </a:endParaRPr>
          </a:p>
          <a:p>
            <a:pPr defTabSz="762000" eaLnBrk="0" hangingPunct="0"/>
            <a:endParaRPr lang="en-GB" altLang="zh-CN" sz="1800" dirty="0">
              <a:latin typeface="Comic Sans MS" panose="030F0702030302020204" pitchFamily="66" charset="0"/>
              <a:ea typeface="宋体" panose="02010600030101010101" pitchFamily="2" charset="-122"/>
            </a:endParaRPr>
          </a:p>
          <a:p>
            <a:pPr defTabSz="762000" eaLnBrk="0" hangingPunct="0">
              <a:buChar char="•"/>
            </a:pPr>
            <a:r>
              <a:rPr lang="en-GB" altLang="zh-CN" sz="1800" dirty="0">
                <a:latin typeface="Comic Sans MS" panose="030F0702030302020204" pitchFamily="66" charset="0"/>
                <a:ea typeface="宋体" panose="02010600030101010101" pitchFamily="2" charset="-122"/>
              </a:rPr>
              <a:t> annotation of genes, RNAs, proteins, variation (SNPs), STS markers, </a:t>
            </a:r>
            <a:endParaRPr lang="en-GB" altLang="zh-CN" sz="1800" dirty="0">
              <a:latin typeface="Comic Sans MS" panose="030F0702030302020204" pitchFamily="66" charset="0"/>
              <a:ea typeface="宋体" panose="02010600030101010101" pitchFamily="2" charset="-122"/>
            </a:endParaRPr>
          </a:p>
          <a:p>
            <a:pPr defTabSz="762000" eaLnBrk="0" hangingPunct="0"/>
            <a:r>
              <a:rPr lang="en-GB" altLang="zh-CN" sz="1800" dirty="0">
                <a:latin typeface="Comic Sans MS" panose="030F0702030302020204" pitchFamily="66" charset="0"/>
                <a:ea typeface="宋体" panose="02010600030101010101" pitchFamily="2" charset="-122"/>
              </a:rPr>
              <a:t>gene prediction, nomenclature and chromosomal location.</a:t>
            </a:r>
            <a:endParaRPr lang="en-GB" altLang="zh-CN" sz="1800" dirty="0">
              <a:latin typeface="Comic Sans MS" panose="030F0702030302020204" pitchFamily="66" charset="0"/>
              <a:ea typeface="宋体" panose="02010600030101010101" pitchFamily="2" charset="-122"/>
            </a:endParaRPr>
          </a:p>
          <a:p>
            <a:pPr defTabSz="762000" eaLnBrk="0" hangingPunct="0"/>
            <a:endParaRPr lang="en-GB" altLang="zh-CN" sz="1800" dirty="0">
              <a:latin typeface="Comic Sans MS" panose="030F0702030302020204" pitchFamily="66" charset="0"/>
              <a:ea typeface="宋体" panose="02010600030101010101" pitchFamily="2" charset="-122"/>
            </a:endParaRPr>
          </a:p>
          <a:p>
            <a:pPr defTabSz="762000" eaLnBrk="0" hangingPunct="0">
              <a:buChar char="•"/>
            </a:pPr>
            <a:r>
              <a:rPr lang="en-GB" altLang="zh-CN" sz="1800" dirty="0">
                <a:latin typeface="Comic Sans MS" panose="030F0702030302020204" pitchFamily="66" charset="0"/>
                <a:ea typeface="宋体" panose="02010600030101010101" pitchFamily="2" charset="-122"/>
              </a:rPr>
              <a:t> compute connexions to other resources (cross-references)</a:t>
            </a:r>
            <a:endParaRPr lang="en-GB" altLang="zh-CN" sz="1800" dirty="0">
              <a:latin typeface="Comic Sans MS" panose="030F0702030302020204" pitchFamily="66" charset="0"/>
              <a:ea typeface="宋体" panose="02010600030101010101" pitchFamily="2" charset="-122"/>
            </a:endParaRPr>
          </a:p>
          <a:p>
            <a:pPr defTabSz="762000" eaLnBrk="0" hangingPunct="0"/>
            <a:endParaRPr lang="en-GB" altLang="zh-CN" sz="1800" dirty="0">
              <a:latin typeface="Comic Sans MS" panose="030F0702030302020204" pitchFamily="66" charset="0"/>
              <a:ea typeface="宋体" panose="02010600030101010101" pitchFamily="2" charset="-122"/>
            </a:endParaRPr>
          </a:p>
          <a:p>
            <a:pPr defTabSz="762000" eaLnBrk="0" hangingPunct="0"/>
            <a:endParaRPr lang="en-GB" altLang="zh-CN" sz="1800" dirty="0">
              <a:latin typeface="Comic Sans MS" panose="030F0702030302020204" pitchFamily="66" charset="0"/>
              <a:ea typeface="宋体" panose="02010600030101010101" pitchFamily="2" charset="-122"/>
            </a:endParaRPr>
          </a:p>
          <a:p>
            <a:pPr defTabSz="762000" eaLnBrk="0" hangingPunct="0"/>
            <a:r>
              <a:rPr lang="en-GB" altLang="zh-CN" sz="1800" u="sng" dirty="0">
                <a:latin typeface="Comic Sans MS" panose="030F0702030302020204" pitchFamily="66" charset="0"/>
                <a:ea typeface="宋体" panose="02010600030101010101" pitchFamily="2" charset="-122"/>
              </a:rPr>
              <a:t>Examples</a:t>
            </a:r>
            <a:r>
              <a:rPr lang="en-GB" altLang="zh-CN" sz="1800" dirty="0">
                <a:latin typeface="Comic Sans MS" panose="030F0702030302020204" pitchFamily="66" charset="0"/>
                <a:ea typeface="宋体" panose="02010600030101010101" pitchFamily="2" charset="-122"/>
              </a:rPr>
              <a:t>: </a:t>
            </a:r>
            <a:r>
              <a:rPr lang="en-GB" altLang="zh-CN" sz="1800" dirty="0">
                <a:solidFill>
                  <a:srgbClr val="FF0000"/>
                </a:solidFill>
                <a:latin typeface="Comic Sans MS" panose="030F0702030302020204" pitchFamily="66" charset="0"/>
                <a:ea typeface="宋体" panose="02010600030101010101" pitchFamily="2" charset="-122"/>
              </a:rPr>
              <a:t>RefSeq/Locus link </a:t>
            </a:r>
            <a:r>
              <a:rPr lang="en-GB" altLang="zh-CN" sz="1800" dirty="0">
                <a:latin typeface="Comic Sans MS" panose="030F0702030302020204" pitchFamily="66" charset="0"/>
                <a:ea typeface="宋体" panose="02010600030101010101" pitchFamily="2" charset="-122"/>
              </a:rPr>
              <a:t>(drosophila, human, mouse, rat and zebrafish),</a:t>
            </a:r>
            <a:r>
              <a:rPr lang="en-GB" altLang="zh-CN" sz="1800" dirty="0">
                <a:solidFill>
                  <a:srgbClr val="FF0000"/>
                </a:solidFill>
                <a:latin typeface="Comic Sans MS" panose="030F0702030302020204" pitchFamily="66" charset="0"/>
                <a:ea typeface="宋体" panose="02010600030101010101" pitchFamily="2" charset="-122"/>
              </a:rPr>
              <a:t> </a:t>
            </a:r>
            <a:r>
              <a:rPr lang="en-GB" altLang="zh-CN" sz="1800" dirty="0">
                <a:latin typeface="Comic Sans MS" panose="030F0702030302020204" pitchFamily="66" charset="0"/>
                <a:ea typeface="宋体" panose="02010600030101010101" pitchFamily="2" charset="-122"/>
              </a:rPr>
              <a:t> </a:t>
            </a:r>
            <a:endParaRPr lang="en-GB" altLang="zh-CN" sz="1800" dirty="0">
              <a:latin typeface="Comic Sans MS" panose="030F0702030302020204" pitchFamily="66" charset="0"/>
              <a:ea typeface="宋体" panose="02010600030101010101" pitchFamily="2" charset="-122"/>
            </a:endParaRPr>
          </a:p>
          <a:p>
            <a:pPr defTabSz="762000" eaLnBrk="0" hangingPunct="0"/>
            <a:r>
              <a:rPr lang="en-GB" altLang="zh-CN" sz="1800" dirty="0">
                <a:latin typeface="Comic Sans MS" panose="030F0702030302020204" pitchFamily="66" charset="0"/>
                <a:ea typeface="宋体" panose="02010600030101010101" pitchFamily="2" charset="-122"/>
              </a:rPr>
              <a:t>                </a:t>
            </a:r>
            <a:r>
              <a:rPr lang="en-GB" altLang="zh-CN" sz="1800" dirty="0">
                <a:solidFill>
                  <a:srgbClr val="FF0000"/>
                </a:solidFill>
                <a:latin typeface="Comic Sans MS" panose="030F0702030302020204" pitchFamily="66" charset="0"/>
                <a:ea typeface="宋体" panose="02010600030101010101" pitchFamily="2" charset="-122"/>
              </a:rPr>
              <a:t>TIGR</a:t>
            </a:r>
            <a:r>
              <a:rPr lang="en-GB" altLang="zh-CN" sz="1800" dirty="0">
                <a:latin typeface="Comic Sans MS" panose="030F0702030302020204" pitchFamily="66" charset="0"/>
                <a:ea typeface="宋体" panose="02010600030101010101" pitchFamily="2" charset="-122"/>
              </a:rPr>
              <a:t> (microbes and plants), </a:t>
            </a:r>
            <a:r>
              <a:rPr lang="en-GB" altLang="zh-CN" sz="1800" dirty="0">
                <a:solidFill>
                  <a:srgbClr val="FF0000"/>
                </a:solidFill>
                <a:latin typeface="Comic Sans MS" panose="030F0702030302020204" pitchFamily="66" charset="0"/>
                <a:ea typeface="宋体" panose="02010600030101010101" pitchFamily="2" charset="-122"/>
              </a:rPr>
              <a:t>EnsEMBL </a:t>
            </a:r>
            <a:r>
              <a:rPr lang="en-GB" altLang="zh-CN" sz="1800" dirty="0">
                <a:latin typeface="Comic Sans MS" panose="030F0702030302020204" pitchFamily="66" charset="0"/>
                <a:ea typeface="宋体" panose="02010600030101010101" pitchFamily="2" charset="-122"/>
              </a:rPr>
              <a:t>(Eukaryota)…</a:t>
            </a:r>
            <a:endParaRPr lang="en-GB" altLang="zh-CN" sz="1800" dirty="0">
              <a:latin typeface="Comic Sans MS" panose="030F0702030302020204" pitchFamily="66" charset="0"/>
              <a:ea typeface="宋体" panose="02010600030101010101" pitchFamily="2" charset="-122"/>
            </a:endParaRPr>
          </a:p>
        </p:txBody>
      </p:sp>
      <p:sp>
        <p:nvSpPr>
          <p:cNvPr id="51202" name="Text Box 3"/>
          <p:cNvSpPr txBox="1"/>
          <p:nvPr/>
        </p:nvSpPr>
        <p:spPr>
          <a:xfrm>
            <a:off x="1204913" y="0"/>
            <a:ext cx="6635750" cy="1793875"/>
          </a:xfrm>
          <a:prstGeom prst="rect">
            <a:avLst/>
          </a:prstGeom>
          <a:noFill/>
          <a:ln w="12700">
            <a:noFill/>
          </a:ln>
        </p:spPr>
        <p:txBody>
          <a:bodyPr wrap="none" anchor="t" anchorCtr="0">
            <a:spAutoFit/>
          </a:bodyPr>
          <a:p>
            <a:pPr algn="ctr" defTabSz="762000" eaLnBrk="0" hangingPunct="0"/>
            <a:r>
              <a:rPr lang="fr-CH" altLang="zh-CN" b="1" dirty="0">
                <a:solidFill>
                  <a:srgbClr val="063DE8"/>
                </a:solidFill>
                <a:latin typeface="Comic Sans MS" panose="030F0702030302020204" pitchFamily="66" charset="0"/>
                <a:ea typeface="宋体" panose="02010600030101010101" pitchFamily="2" charset="-122"/>
              </a:rPr>
              <a:t>Nucleotid databases </a:t>
            </a:r>
            <a:endParaRPr lang="fr-CH" altLang="zh-CN" b="1" dirty="0">
              <a:solidFill>
                <a:srgbClr val="063DE8"/>
              </a:solidFill>
              <a:latin typeface="Comic Sans MS" panose="030F0702030302020204" pitchFamily="66" charset="0"/>
              <a:ea typeface="宋体" panose="02010600030101010101" pitchFamily="2" charset="-122"/>
            </a:endParaRPr>
          </a:p>
          <a:p>
            <a:pPr algn="ctr" defTabSz="762000" eaLnBrk="0" hangingPunct="0"/>
            <a:r>
              <a:rPr lang="fr-CH" altLang="zh-CN" b="1" dirty="0">
                <a:solidFill>
                  <a:srgbClr val="063DE8"/>
                </a:solidFill>
                <a:latin typeface="Comic Sans MS" panose="030F0702030302020204" pitchFamily="66" charset="0"/>
                <a:ea typeface="宋体" panose="02010600030101010101" pitchFamily="2" charset="-122"/>
              </a:rPr>
              <a:t>and </a:t>
            </a:r>
            <a:endParaRPr lang="fr-CH" altLang="zh-CN" b="1" dirty="0">
              <a:solidFill>
                <a:srgbClr val="063DE8"/>
              </a:solidFill>
              <a:latin typeface="Comic Sans MS" panose="030F0702030302020204" pitchFamily="66" charset="0"/>
              <a:ea typeface="宋体" panose="02010600030101010101" pitchFamily="2" charset="-122"/>
            </a:endParaRPr>
          </a:p>
          <a:p>
            <a:pPr algn="ctr" defTabSz="762000" eaLnBrk="0" hangingPunct="0"/>
            <a:r>
              <a:rPr lang="fr-CH" altLang="zh-CN" b="1" dirty="0">
                <a:solidFill>
                  <a:srgbClr val="063DE8"/>
                </a:solidFill>
                <a:latin typeface="Comic Sans MS" panose="030F0702030302020204" pitchFamily="66" charset="0"/>
                <a:ea typeface="宋体" panose="02010600030101010101" pitchFamily="2" charset="-122"/>
              </a:rPr>
              <a:t>« associated » genomic projects/databases</a:t>
            </a:r>
            <a:endParaRPr lang="fr-CH" altLang="zh-CN" b="1" dirty="0">
              <a:solidFill>
                <a:srgbClr val="063DE8"/>
              </a:solidFill>
              <a:latin typeface="Comic Sans MS" panose="030F0702030302020204" pitchFamily="66" charset="0"/>
              <a:ea typeface="宋体" panose="02010600030101010101" pitchFamily="2" charset="-122"/>
            </a:endParaRPr>
          </a:p>
          <a:p>
            <a:pPr algn="ctr" defTabSz="762000" eaLnBrk="0" hangingPunct="0"/>
            <a:endParaRPr lang="en-GB" altLang="zh-CN" dirty="0">
              <a:latin typeface="Comic Sans MS" panose="030F0702030302020204" pitchFamily="66" charset="0"/>
              <a:ea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52225" name="Picture 2" descr="refseq"/>
          <p:cNvPicPr>
            <a:picLocks noChangeAspect="1"/>
          </p:cNvPicPr>
          <p:nvPr/>
        </p:nvPicPr>
        <p:blipFill>
          <a:blip r:embed="rId1"/>
          <a:srcRect b="46660"/>
          <a:stretch>
            <a:fillRect/>
          </a:stretch>
        </p:blipFill>
        <p:spPr>
          <a:xfrm>
            <a:off x="1905000" y="0"/>
            <a:ext cx="4949825" cy="6553200"/>
          </a:xfrm>
          <a:prstGeom prst="rect">
            <a:avLst/>
          </a:prstGeom>
          <a:noFill/>
          <a:ln w="9525">
            <a:noFill/>
          </a:ln>
        </p:spPr>
      </p:pic>
      <p:sp>
        <p:nvSpPr>
          <p:cNvPr id="52226" name="Text Box 3"/>
          <p:cNvSpPr txBox="1"/>
          <p:nvPr/>
        </p:nvSpPr>
        <p:spPr>
          <a:xfrm>
            <a:off x="5888038" y="2209800"/>
            <a:ext cx="2901950" cy="800100"/>
          </a:xfrm>
          <a:prstGeom prst="rect">
            <a:avLst/>
          </a:prstGeom>
          <a:noFill/>
          <a:ln w="12700">
            <a:noFill/>
          </a:ln>
        </p:spPr>
        <p:txBody>
          <a:bodyPr wrap="none" anchor="t" anchorCtr="0">
            <a:spAutoFit/>
          </a:bodyPr>
          <a:p>
            <a:pPr algn="ctr" defTabSz="762000" eaLnBrk="0" hangingPunct="0"/>
            <a:r>
              <a:rPr lang="en-GB" altLang="zh-CN" sz="2000" dirty="0">
                <a:latin typeface="Comic Sans MS" panose="030F0702030302020204" pitchFamily="66" charset="0"/>
                <a:ea typeface="宋体" panose="02010600030101010101" pitchFamily="2" charset="-122"/>
              </a:rPr>
              <a:t>LocusLink / RefSeq</a:t>
            </a:r>
            <a:endParaRPr lang="en-GB" altLang="zh-CN" sz="2000" dirty="0">
              <a:latin typeface="Comic Sans MS" panose="030F0702030302020204" pitchFamily="66" charset="0"/>
              <a:ea typeface="宋体" panose="02010600030101010101" pitchFamily="2" charset="-122"/>
            </a:endParaRPr>
          </a:p>
          <a:p>
            <a:pPr algn="ctr" defTabSz="762000" eaLnBrk="0" hangingPunct="0"/>
            <a:r>
              <a:rPr lang="en-GB" altLang="zh-CN" sz="2000" dirty="0">
                <a:latin typeface="Comic Sans MS" panose="030F0702030302020204" pitchFamily="66" charset="0"/>
                <a:ea typeface="宋体" panose="02010600030101010101" pitchFamily="2" charset="-122"/>
              </a:rPr>
              <a:t>Erythropoitin receptor</a:t>
            </a:r>
            <a:endParaRPr lang="en-GB" altLang="zh-CN" sz="2000" dirty="0">
              <a:latin typeface="Comic Sans MS" panose="030F0702030302020204" pitchFamily="66" charset="0"/>
              <a:ea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53249" name="Picture 2" descr="refseq"/>
          <p:cNvPicPr>
            <a:picLocks noChangeAspect="1"/>
          </p:cNvPicPr>
          <p:nvPr/>
        </p:nvPicPr>
        <p:blipFill>
          <a:blip r:embed="rId1"/>
          <a:srcRect t="53009"/>
          <a:stretch>
            <a:fillRect/>
          </a:stretch>
        </p:blipFill>
        <p:spPr>
          <a:xfrm>
            <a:off x="195263" y="88900"/>
            <a:ext cx="5672137" cy="6616700"/>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4273" name="Rectangle 2"/>
          <p:cNvSpPr>
            <a:spLocks noGrp="1"/>
          </p:cNvSpPr>
          <p:nvPr>
            <p:ph type="title"/>
          </p:nvPr>
        </p:nvSpPr>
        <p:spPr/>
        <p:txBody>
          <a:bodyPr wrap="square" lIns="90487" tIns="44450" rIns="90487" bIns="44450" anchor="b" anchorCtr="0"/>
          <a:p>
            <a:r>
              <a:rPr lang="fr-CH" altLang="zh-CN" dirty="0">
                <a:ea typeface="宋体" panose="02010600030101010101" pitchFamily="2" charset="-122"/>
              </a:rPr>
              <a:t>2.2 Database : protein sequences </a:t>
            </a:r>
            <a:endParaRPr lang="en-GB" altLang="zh-CN" dirty="0">
              <a:ea typeface="宋体" panose="02010600030101010101" pitchFamily="2" charset="-122"/>
            </a:endParaRPr>
          </a:p>
        </p:txBody>
      </p:sp>
      <p:sp>
        <p:nvSpPr>
          <p:cNvPr id="54274" name="Rectangle 3"/>
          <p:cNvSpPr>
            <a:spLocks noGrp="1"/>
          </p:cNvSpPr>
          <p:nvPr>
            <p:ph idx="1"/>
          </p:nvPr>
        </p:nvSpPr>
        <p:spPr>
          <a:xfrm>
            <a:off x="228600" y="1600200"/>
            <a:ext cx="8686800" cy="4572000"/>
          </a:xfrm>
        </p:spPr>
        <p:txBody>
          <a:bodyPr wrap="square" lIns="90487" tIns="44450" rIns="90487" bIns="44450" anchor="t" anchorCtr="0"/>
          <a:p>
            <a:pPr>
              <a:lnSpc>
                <a:spcPct val="90000"/>
              </a:lnSpc>
            </a:pPr>
            <a:r>
              <a:rPr lang="fr-CH" altLang="zh-CN" sz="2000" b="1" dirty="0">
                <a:ea typeface="宋体" panose="02010600030101010101" pitchFamily="2" charset="-122"/>
              </a:rPr>
              <a:t>SWISS-PROT</a:t>
            </a:r>
            <a:r>
              <a:rPr lang="fr-CH" altLang="zh-CN" sz="2000" dirty="0">
                <a:ea typeface="宋体" panose="02010600030101010101" pitchFamily="2" charset="-122"/>
              </a:rPr>
              <a:t>: created in 1986 (A.Bairoch)  </a:t>
            </a:r>
            <a:r>
              <a:rPr lang="fr-CH" altLang="zh-CN" sz="1400" dirty="0">
                <a:ea typeface="宋体" panose="02010600030101010101" pitchFamily="2" charset="-122"/>
              </a:rPr>
              <a:t>http://www.expasy.org/sprot/</a:t>
            </a:r>
            <a:endParaRPr lang="fr-CH" altLang="zh-CN" sz="1400" dirty="0">
              <a:ea typeface="宋体" panose="02010600030101010101" pitchFamily="2" charset="-122"/>
            </a:endParaRPr>
          </a:p>
          <a:p>
            <a:pPr>
              <a:lnSpc>
                <a:spcPct val="90000"/>
              </a:lnSpc>
            </a:pPr>
            <a:r>
              <a:rPr lang="fr-CH" altLang="zh-CN" sz="2000" b="1" dirty="0">
                <a:ea typeface="宋体" panose="02010600030101010101" pitchFamily="2" charset="-122"/>
              </a:rPr>
              <a:t>TrEMBL</a:t>
            </a:r>
            <a:r>
              <a:rPr lang="fr-CH" altLang="zh-CN" sz="2000" dirty="0">
                <a:ea typeface="宋体" panose="02010600030101010101" pitchFamily="2" charset="-122"/>
              </a:rPr>
              <a:t>: created in 1996; complement to SWISS-PROT; derived from EMBL CDS translations (« proteomic » version of EMBL) </a:t>
            </a:r>
            <a:endParaRPr lang="fr-CH" altLang="zh-CN" sz="2000" dirty="0">
              <a:ea typeface="宋体" panose="02010600030101010101" pitchFamily="2" charset="-122"/>
            </a:endParaRPr>
          </a:p>
          <a:p>
            <a:pPr>
              <a:lnSpc>
                <a:spcPct val="90000"/>
              </a:lnSpc>
            </a:pPr>
            <a:endParaRPr lang="fr-CH" altLang="zh-CN" sz="2000" dirty="0">
              <a:ea typeface="宋体" panose="02010600030101010101" pitchFamily="2" charset="-122"/>
            </a:endParaRPr>
          </a:p>
          <a:p>
            <a:pPr>
              <a:lnSpc>
                <a:spcPct val="90000"/>
              </a:lnSpc>
            </a:pPr>
            <a:r>
              <a:rPr lang="fr-CH" altLang="zh-CN" sz="2000" b="1" dirty="0">
                <a:ea typeface="宋体" panose="02010600030101010101" pitchFamily="2" charset="-122"/>
              </a:rPr>
              <a:t>PIR-PSD</a:t>
            </a:r>
            <a:r>
              <a:rPr lang="fr-CH" altLang="zh-CN" sz="2000" dirty="0">
                <a:ea typeface="宋体" panose="02010600030101010101" pitchFamily="2" charset="-122"/>
              </a:rPr>
              <a:t>: Protein Information Resources </a:t>
            </a:r>
            <a:r>
              <a:rPr lang="fr-CH" altLang="zh-CN" sz="2000" dirty="0">
                <a:ea typeface="宋体" panose="02010600030101010101" pitchFamily="2" charset="-122"/>
                <a:hlinkClick r:id="rId1"/>
              </a:rPr>
              <a:t>http://pir.georgetown.edu/</a:t>
            </a:r>
            <a:endParaRPr lang="fr-CH" altLang="zh-CN" sz="2000" dirty="0">
              <a:ea typeface="宋体" panose="02010600030101010101" pitchFamily="2" charset="-122"/>
            </a:endParaRPr>
          </a:p>
          <a:p>
            <a:pPr>
              <a:lnSpc>
                <a:spcPct val="90000"/>
              </a:lnSpc>
            </a:pPr>
            <a:endParaRPr lang="fr-CH" altLang="zh-CN" sz="2000" dirty="0">
              <a:ea typeface="宋体" panose="02010600030101010101" pitchFamily="2" charset="-122"/>
            </a:endParaRPr>
          </a:p>
          <a:p>
            <a:pPr>
              <a:lnSpc>
                <a:spcPct val="90000"/>
              </a:lnSpc>
            </a:pPr>
            <a:r>
              <a:rPr lang="fr-CH" altLang="zh-CN" sz="2000" b="1" dirty="0">
                <a:ea typeface="宋体" panose="02010600030101010101" pitchFamily="2" charset="-122"/>
              </a:rPr>
              <a:t>Genpept:</a:t>
            </a:r>
            <a:r>
              <a:rPr lang="fr-CH" altLang="zh-CN" sz="2000" dirty="0">
                <a:ea typeface="宋体" panose="02010600030101010101" pitchFamily="2" charset="-122"/>
              </a:rPr>
              <a:t> « proteomic » version of GenBank</a:t>
            </a:r>
            <a:endParaRPr lang="fr-CH" altLang="zh-CN" sz="2000" dirty="0">
              <a:ea typeface="宋体" panose="02010600030101010101" pitchFamily="2" charset="-122"/>
            </a:endParaRPr>
          </a:p>
          <a:p>
            <a:pPr>
              <a:lnSpc>
                <a:spcPct val="90000"/>
              </a:lnSpc>
            </a:pPr>
            <a:endParaRPr lang="fr-CH" altLang="zh-CN" sz="2000" dirty="0">
              <a:ea typeface="宋体" panose="02010600030101010101" pitchFamily="2" charset="-122"/>
            </a:endParaRPr>
          </a:p>
          <a:p>
            <a:pPr>
              <a:lnSpc>
                <a:spcPct val="90000"/>
              </a:lnSpc>
            </a:pPr>
            <a:r>
              <a:rPr lang="fr-FR" altLang="zh-CN" sz="2000" dirty="0">
                <a:ea typeface="宋体" panose="02010600030101010101" pitchFamily="2" charset="-122"/>
              </a:rPr>
              <a:t>M</a:t>
            </a:r>
            <a:r>
              <a:rPr lang="en-US" altLang="zh-CN" sz="2000" dirty="0">
                <a:ea typeface="宋体" panose="02010600030101010101" pitchFamily="2" charset="-122"/>
              </a:rPr>
              <a:t>any specialized protein databases for specific families or groups of proteins. </a:t>
            </a:r>
            <a:endParaRPr lang="en-US" altLang="zh-CN" sz="2000" dirty="0">
              <a:ea typeface="宋体" panose="02010600030101010101" pitchFamily="2" charset="-122"/>
            </a:endParaRPr>
          </a:p>
          <a:p>
            <a:pPr>
              <a:lnSpc>
                <a:spcPct val="90000"/>
              </a:lnSpc>
            </a:pPr>
            <a:endParaRPr lang="en-US" altLang="zh-CN" sz="2000" dirty="0">
              <a:ea typeface="宋体" panose="02010600030101010101" pitchFamily="2" charset="-122"/>
            </a:endParaRPr>
          </a:p>
          <a:p>
            <a:pPr lvl="1">
              <a:lnSpc>
                <a:spcPct val="90000"/>
              </a:lnSpc>
            </a:pPr>
            <a:r>
              <a:rPr lang="en-US" altLang="zh-CN" sz="2000" dirty="0">
                <a:ea typeface="宋体" panose="02010600030101010101" pitchFamily="2" charset="-122"/>
              </a:rPr>
              <a:t> Examples: </a:t>
            </a:r>
            <a:r>
              <a:rPr lang="en-US" altLang="zh-CN" sz="2000" b="1" dirty="0">
                <a:ea typeface="宋体" panose="02010600030101010101" pitchFamily="2" charset="-122"/>
              </a:rPr>
              <a:t>AMSDb </a:t>
            </a:r>
            <a:r>
              <a:rPr lang="en-US" altLang="zh-CN" sz="2000" dirty="0">
                <a:ea typeface="宋体" panose="02010600030101010101" pitchFamily="2" charset="-122"/>
              </a:rPr>
              <a:t>(antibacterial peptides), </a:t>
            </a:r>
            <a:r>
              <a:rPr lang="en-US" altLang="zh-CN" sz="2000" b="1" dirty="0">
                <a:ea typeface="宋体" panose="02010600030101010101" pitchFamily="2" charset="-122"/>
              </a:rPr>
              <a:t>GPCRDB</a:t>
            </a:r>
            <a:r>
              <a:rPr lang="en-US" altLang="zh-CN" sz="2000" dirty="0">
                <a:ea typeface="宋体" panose="02010600030101010101" pitchFamily="2" charset="-122"/>
              </a:rPr>
              <a:t> (7 TM receptors), </a:t>
            </a:r>
            <a:r>
              <a:rPr lang="en-US" altLang="zh-CN" sz="2000" b="1" dirty="0">
                <a:ea typeface="宋体" panose="02010600030101010101" pitchFamily="2" charset="-122"/>
              </a:rPr>
              <a:t>IMGT</a:t>
            </a:r>
            <a:r>
              <a:rPr lang="en-US" altLang="zh-CN" sz="2000" dirty="0">
                <a:ea typeface="宋体" panose="02010600030101010101" pitchFamily="2" charset="-122"/>
              </a:rPr>
              <a:t> (immune system) </a:t>
            </a:r>
            <a:r>
              <a:rPr lang="en-US" altLang="zh-CN" sz="2000" b="1" dirty="0">
                <a:ea typeface="宋体" panose="02010600030101010101" pitchFamily="2" charset="-122"/>
              </a:rPr>
              <a:t>YPD</a:t>
            </a:r>
            <a:r>
              <a:rPr lang="en-US" altLang="zh-CN" sz="2000" dirty="0">
                <a:ea typeface="宋体" panose="02010600030101010101" pitchFamily="2" charset="-122"/>
              </a:rPr>
              <a:t> (Yeast) etc.</a:t>
            </a:r>
            <a:endParaRPr lang="en-US" altLang="zh-CN" sz="2000" dirty="0">
              <a:ea typeface="宋体" panose="02010600030101010101" pitchFamily="2" charset="-122"/>
            </a:endParaRPr>
          </a:p>
          <a:p>
            <a:pPr>
              <a:lnSpc>
                <a:spcPct val="90000"/>
              </a:lnSpc>
            </a:pPr>
            <a:endParaRPr lang="fr-CH" altLang="zh-CN" sz="2000" dirty="0">
              <a:ea typeface="宋体" panose="02010600030101010101" pitchFamily="2" charset="-122"/>
            </a:endParaRPr>
          </a:p>
          <a:p>
            <a:pPr>
              <a:lnSpc>
                <a:spcPct val="90000"/>
              </a:lnSpc>
            </a:pPr>
            <a:endParaRPr lang="fr-CH" altLang="zh-CN" sz="2000" dirty="0">
              <a:ea typeface="宋体" panose="02010600030101010101" pitchFamily="2" charset="-122"/>
            </a:endParaRPr>
          </a:p>
          <a:p>
            <a:pPr>
              <a:lnSpc>
                <a:spcPct val="90000"/>
              </a:lnSpc>
              <a:buNone/>
            </a:pPr>
            <a:endParaRPr lang="fr-CH" altLang="zh-CN" sz="2000" dirty="0">
              <a:ea typeface="宋体" panose="02010600030101010101" pitchFamily="2" charset="-122"/>
            </a:endParaRPr>
          </a:p>
          <a:p>
            <a:pPr>
              <a:lnSpc>
                <a:spcPct val="90000"/>
              </a:lnSpc>
            </a:pPr>
            <a:endParaRPr lang="en-GB" altLang="zh-CN" sz="2400" dirty="0">
              <a:ea typeface="宋体" panose="0201060003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PIR</a:t>
            </a:r>
            <a:endParaRPr lang="en-US" altLang="zh-CN"/>
          </a:p>
        </p:txBody>
      </p:sp>
      <p:pic>
        <p:nvPicPr>
          <p:cNvPr id="4" name="图片 2" descr="C:\Users\Mike\Desktop\Margaret-O-Dayhoff-second-from-left-behind-Robert-S-Ledley-at-the-inauguration-of.png"/>
          <p:cNvPicPr>
            <a:picLocks noChangeAspect="1"/>
          </p:cNvPicPr>
          <p:nvPr>
            <p:ph idx="1"/>
          </p:nvPr>
        </p:nvPicPr>
        <p:blipFill>
          <a:blip r:embed="rId1"/>
          <a:stretch>
            <a:fillRect/>
          </a:stretch>
        </p:blipFill>
        <p:spPr>
          <a:xfrm>
            <a:off x="827405" y="1480820"/>
            <a:ext cx="5540375" cy="3825240"/>
          </a:xfrm>
          <a:prstGeom prst="rect">
            <a:avLst/>
          </a:prstGeom>
          <a:noFill/>
          <a:ln>
            <a:noFill/>
          </a:ln>
        </p:spPr>
      </p:pic>
      <p:sp>
        <p:nvSpPr>
          <p:cNvPr id="100" name="文本框 99"/>
          <p:cNvSpPr txBox="1"/>
          <p:nvPr/>
        </p:nvSpPr>
        <p:spPr>
          <a:xfrm>
            <a:off x="6443980" y="3716655"/>
            <a:ext cx="2177415" cy="737235"/>
          </a:xfrm>
          <a:prstGeom prst="rect">
            <a:avLst/>
          </a:prstGeom>
          <a:noFill/>
          <a:ln w="9525">
            <a:noFill/>
          </a:ln>
        </p:spPr>
        <p:txBody>
          <a:bodyPr wrap="square">
            <a:spAutoFit/>
          </a:bodyPr>
          <a:p>
            <a:pPr algn="ctr"/>
            <a:r>
              <a:rPr lang="zh-CN" sz="1400">
                <a:ea typeface="宋体" panose="02010600030101010101" pitchFamily="2" charset="-122"/>
              </a:rPr>
              <a:t>（美国国家生物医学研究</a:t>
            </a:r>
            <a:r>
              <a:rPr lang="zh-CN" sz="1400">
                <a:ea typeface="宋体" panose="02010600030101010101" pitchFamily="2" charset="-122"/>
              </a:rPr>
              <a:t>基金会NBRF新计算机启用仪式，</a:t>
            </a:r>
            <a:r>
              <a:rPr lang="en-US" sz="1400">
                <a:latin typeface="Times New Roman" panose="02020603050405020304" pitchFamily="18" charset="0"/>
                <a:ea typeface="宋体" panose="02010600030101010101" pitchFamily="2" charset="-122"/>
              </a:rPr>
              <a:t>1979</a:t>
            </a:r>
            <a:r>
              <a:rPr lang="zh-CN" sz="1400">
                <a:ea typeface="宋体" panose="02010600030101010101" pitchFamily="2" charset="-122"/>
              </a:rPr>
              <a:t>年</a:t>
            </a:r>
            <a:r>
              <a:rPr lang="en-US" sz="1400">
                <a:latin typeface="Times New Roman" panose="02020603050405020304" pitchFamily="18" charset="0"/>
                <a:ea typeface="宋体" panose="02010600030101010101" pitchFamily="2" charset="-122"/>
              </a:rPr>
              <a:t>5</a:t>
            </a:r>
            <a:r>
              <a:rPr lang="zh-CN" sz="1400">
                <a:ea typeface="宋体" panose="02010600030101010101" pitchFamily="2" charset="-122"/>
              </a:rPr>
              <a:t>月）</a:t>
            </a:r>
            <a:endParaRPr lang="zh-CN" altLang="en-US" sz="1400"/>
          </a:p>
        </p:txBody>
      </p:sp>
      <p:sp>
        <p:nvSpPr>
          <p:cNvPr id="5" name="文本框 4"/>
          <p:cNvSpPr txBox="1"/>
          <p:nvPr/>
        </p:nvSpPr>
        <p:spPr>
          <a:xfrm>
            <a:off x="827405" y="5443855"/>
            <a:ext cx="7664450" cy="368300"/>
          </a:xfrm>
          <a:prstGeom prst="rect">
            <a:avLst/>
          </a:prstGeom>
          <a:noFill/>
          <a:ln w="9525">
            <a:noFill/>
          </a:ln>
        </p:spPr>
        <p:txBody>
          <a:bodyPr wrap="square">
            <a:spAutoFit/>
          </a:bodyPr>
          <a:p>
            <a:r>
              <a:rPr lang="zh-CN" sz="1800">
                <a:ea typeface="宋体" panose="02010600030101010101" pitchFamily="2" charset="-122"/>
              </a:rPr>
              <a:t>罗伯特</a:t>
            </a:r>
            <a:r>
              <a:rPr lang="en-US" sz="1800">
                <a:latin typeface="Times New Roman" panose="02020603050405020304" pitchFamily="18" charset="0"/>
                <a:ea typeface="宋体" panose="02010600030101010101" pitchFamily="2" charset="-122"/>
              </a:rPr>
              <a:t>·</a:t>
            </a:r>
            <a:r>
              <a:rPr lang="zh-CN" sz="1800">
                <a:ea typeface="宋体" panose="02010600030101010101" pitchFamily="2" charset="-122"/>
              </a:rPr>
              <a:t>莱德利（</a:t>
            </a:r>
            <a:r>
              <a:rPr lang="en-US" sz="1800">
                <a:latin typeface="Times New Roman" panose="02020603050405020304" pitchFamily="18" charset="0"/>
                <a:ea typeface="宋体" panose="02010600030101010101" pitchFamily="2" charset="-122"/>
              </a:rPr>
              <a:t>Robert Ledley</a:t>
            </a:r>
            <a:r>
              <a:rPr lang="zh-CN" sz="1800">
                <a:latin typeface="Times New Roman" panose="02020603050405020304" pitchFamily="18" charset="0"/>
                <a:ea typeface="宋体" panose="02010600030101010101" pitchFamily="2" charset="-122"/>
              </a:rPr>
              <a:t>，图左</a:t>
            </a:r>
            <a:r>
              <a:rPr lang="en-US" sz="1800">
                <a:latin typeface="Times New Roman" panose="02020603050405020304" pitchFamily="18" charset="0"/>
                <a:ea typeface="宋体" panose="02010600030101010101" pitchFamily="2" charset="-122"/>
              </a:rPr>
              <a:t>3</a:t>
            </a:r>
            <a:r>
              <a:rPr lang="zh-CN" sz="1800">
                <a:ea typeface="宋体" panose="02010600030101010101" pitchFamily="2" charset="-122"/>
              </a:rPr>
              <a:t>）（</a:t>
            </a:r>
            <a:r>
              <a:rPr lang="en-US" sz="1800">
                <a:latin typeface="Times New Roman" panose="02020603050405020304" pitchFamily="18" charset="0"/>
                <a:ea typeface="宋体" panose="02010600030101010101" pitchFamily="2" charset="-122"/>
              </a:rPr>
              <a:t>1926-2012</a:t>
            </a:r>
            <a:r>
              <a:rPr lang="zh-CN" sz="1800">
                <a:ea typeface="宋体" panose="02010600030101010101" pitchFamily="2" charset="-122"/>
              </a:rPr>
              <a:t>）</a:t>
            </a:r>
            <a:endParaRPr lang="zh-CN" altLang="en-US" sz="1800"/>
          </a:p>
        </p:txBody>
      </p:sp>
      <p:sp>
        <p:nvSpPr>
          <p:cNvPr id="6" name="文本框 5"/>
          <p:cNvSpPr txBox="1"/>
          <p:nvPr/>
        </p:nvSpPr>
        <p:spPr>
          <a:xfrm>
            <a:off x="821055" y="5949315"/>
            <a:ext cx="7800340" cy="368300"/>
          </a:xfrm>
          <a:prstGeom prst="rect">
            <a:avLst/>
          </a:prstGeom>
          <a:noFill/>
          <a:ln w="9525">
            <a:noFill/>
          </a:ln>
        </p:spPr>
        <p:txBody>
          <a:bodyPr wrap="square">
            <a:spAutoFit/>
          </a:bodyPr>
          <a:p>
            <a:r>
              <a:rPr lang="zh-CN" sz="1800">
                <a:ea typeface="宋体" panose="02010600030101010101" pitchFamily="2" charset="-122"/>
              </a:rPr>
              <a:t>玛格丽特</a:t>
            </a:r>
            <a:r>
              <a:rPr lang="en-US" sz="1800">
                <a:latin typeface="Times New Roman" panose="02020603050405020304" pitchFamily="18" charset="0"/>
                <a:ea typeface="宋体" panose="02010600030101010101" pitchFamily="2" charset="-122"/>
              </a:rPr>
              <a:t>·</a:t>
            </a:r>
            <a:r>
              <a:rPr lang="zh-CN" sz="1800">
                <a:ea typeface="宋体" panose="02010600030101010101" pitchFamily="2" charset="-122"/>
              </a:rPr>
              <a:t>戴霍夫（</a:t>
            </a:r>
            <a:r>
              <a:rPr lang="en-US" sz="1800">
                <a:latin typeface="Times New Roman" panose="02020603050405020304" pitchFamily="18" charset="0"/>
                <a:ea typeface="宋体" panose="02010600030101010101" pitchFamily="2" charset="-122"/>
              </a:rPr>
              <a:t>Margaret O. Dayhoff</a:t>
            </a:r>
            <a:r>
              <a:rPr lang="zh-CN" sz="1800">
                <a:ea typeface="宋体" panose="02010600030101010101" pitchFamily="2" charset="-122"/>
              </a:rPr>
              <a:t>）（</a:t>
            </a:r>
            <a:r>
              <a:rPr lang="en-US" sz="1800">
                <a:latin typeface="Times New Roman" panose="02020603050405020304" pitchFamily="18" charset="0"/>
                <a:ea typeface="宋体" panose="02010600030101010101" pitchFamily="2" charset="-122"/>
              </a:rPr>
              <a:t>1925-1983</a:t>
            </a:r>
            <a:r>
              <a:rPr lang="zh-CN" sz="1800">
                <a:ea typeface="宋体" panose="02010600030101010101" pitchFamily="2" charset="-122"/>
              </a:rPr>
              <a:t>）（图左</a:t>
            </a:r>
            <a:r>
              <a:rPr lang="en-US" sz="1800">
                <a:latin typeface="Times New Roman" panose="02020603050405020304" pitchFamily="18" charset="0"/>
                <a:ea typeface="宋体" panose="02010600030101010101" pitchFamily="2" charset="-122"/>
              </a:rPr>
              <a:t>2)</a:t>
            </a:r>
            <a:endParaRPr lang="zh-CN" altLang="en-US" sz="1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Swiss-Prot</a:t>
            </a:r>
            <a:endParaRPr lang="zh-CN" altLang="en-US"/>
          </a:p>
        </p:txBody>
      </p:sp>
      <p:sp>
        <p:nvSpPr>
          <p:cNvPr id="3" name="内容占位符 2"/>
          <p:cNvSpPr>
            <a:spLocks noGrp="1"/>
          </p:cNvSpPr>
          <p:nvPr>
            <p:ph idx="1"/>
          </p:nvPr>
        </p:nvSpPr>
        <p:spPr/>
        <p:txBody>
          <a:bodyPr/>
          <a:p>
            <a:endParaRPr lang="zh-CN" altLang="en-US"/>
          </a:p>
        </p:txBody>
      </p:sp>
      <p:sp>
        <p:nvSpPr>
          <p:cNvPr id="100" name="文本框 99"/>
          <p:cNvSpPr txBox="1"/>
          <p:nvPr/>
        </p:nvSpPr>
        <p:spPr>
          <a:xfrm>
            <a:off x="971550" y="5229225"/>
            <a:ext cx="5080000" cy="368300"/>
          </a:xfrm>
          <a:prstGeom prst="rect">
            <a:avLst/>
          </a:prstGeom>
          <a:noFill/>
          <a:ln w="9525">
            <a:noFill/>
          </a:ln>
        </p:spPr>
        <p:txBody>
          <a:bodyPr>
            <a:spAutoFit/>
          </a:bodyPr>
          <a:p>
            <a:r>
              <a:rPr lang="zh-CN" sz="1800">
                <a:latin typeface="Times New Roman" panose="02020603050405020304" pitchFamily="18" charset="0"/>
                <a:ea typeface="宋体" panose="02010600030101010101" pitchFamily="2" charset="-122"/>
              </a:rPr>
              <a:t>阿莫斯·拜罗克（</a:t>
            </a:r>
            <a:r>
              <a:rPr lang="en-US" sz="1800">
                <a:latin typeface="Times New Roman" panose="02020603050405020304" pitchFamily="18" charset="0"/>
                <a:ea typeface="宋体" panose="02010600030101010101" pitchFamily="2" charset="-122"/>
              </a:rPr>
              <a:t>Amos Bairoch</a:t>
            </a:r>
            <a:r>
              <a:rPr lang="zh-CN" sz="1800">
                <a:latin typeface="Times New Roman" panose="02020603050405020304" pitchFamily="18" charset="0"/>
                <a:ea typeface="宋体" panose="02010600030101010101" pitchFamily="2" charset="-122"/>
              </a:rPr>
              <a:t>）</a:t>
            </a:r>
            <a:endParaRPr lang="zh-CN" altLang="en-US" sz="1800"/>
          </a:p>
        </p:txBody>
      </p:sp>
      <p:pic>
        <p:nvPicPr>
          <p:cNvPr id="4" name="图片 3" descr="AS_586666456674304@1516883591100_xl"/>
          <p:cNvPicPr>
            <a:picLocks noChangeAspect="1"/>
          </p:cNvPicPr>
          <p:nvPr/>
        </p:nvPicPr>
        <p:blipFill>
          <a:blip r:embed="rId1"/>
          <a:stretch>
            <a:fillRect/>
          </a:stretch>
        </p:blipFill>
        <p:spPr>
          <a:xfrm>
            <a:off x="683895" y="2060575"/>
            <a:ext cx="7774305" cy="25888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
          <p:cNvSpPr>
            <a:spLocks noGrp="1"/>
          </p:cNvSpPr>
          <p:nvPr>
            <p:ph type="title"/>
          </p:nvPr>
        </p:nvSpPr>
        <p:spPr/>
        <p:txBody>
          <a:bodyPr lIns="90487" tIns="44450" rIns="90487" bIns="44450" anchor="b" anchorCtr="0"/>
          <a:p>
            <a:endParaRPr lang="zh-CN" altLang="en-US"/>
          </a:p>
        </p:txBody>
      </p:sp>
      <p:pic>
        <p:nvPicPr>
          <p:cNvPr id="9218" name="图片 1"/>
          <p:cNvPicPr>
            <a:picLocks noGrp="1" noChangeAspect="1"/>
          </p:cNvPicPr>
          <p:nvPr>
            <p:ph idx="1"/>
          </p:nvPr>
        </p:nvPicPr>
        <p:blipFill>
          <a:blip r:embed="rId1"/>
          <a:stretch>
            <a:fillRect/>
          </a:stretch>
        </p:blipFill>
        <p:spPr>
          <a:xfrm>
            <a:off x="1620838" y="519113"/>
            <a:ext cx="5700712" cy="4114800"/>
          </a:xfrm>
        </p:spPr>
      </p:pic>
      <p:sp>
        <p:nvSpPr>
          <p:cNvPr id="9219" name="文本框 99"/>
          <p:cNvSpPr txBox="1"/>
          <p:nvPr/>
        </p:nvSpPr>
        <p:spPr>
          <a:xfrm>
            <a:off x="514350" y="5227638"/>
            <a:ext cx="7759700" cy="823912"/>
          </a:xfrm>
          <a:prstGeom prst="rect">
            <a:avLst/>
          </a:prstGeom>
          <a:noFill/>
          <a:ln w="9525">
            <a:noFill/>
          </a:ln>
        </p:spPr>
        <p:txBody>
          <a:bodyPr wrap="square" anchor="t" anchorCtr="0">
            <a:spAutoFit/>
          </a:bodyPr>
          <a:p>
            <a:pPr algn="ctr" eaLnBrk="0" hangingPunct="0"/>
            <a:r>
              <a:rPr lang="zh-CN" altLang="en-US">
                <a:latin typeface="黑体" panose="02010609060101010101" pitchFamily="49" charset="-122"/>
                <a:ea typeface="黑体" panose="02010609060101010101" pitchFamily="49" charset="-122"/>
              </a:rPr>
              <a:t>图</a:t>
            </a:r>
            <a:r>
              <a:rPr lang="en-US" altLang="zh-CN">
                <a:latin typeface="Times New Roman" panose="02020603050405020304" pitchFamily="18" charset="0"/>
              </a:rPr>
              <a:t>1-1.3 </a:t>
            </a:r>
            <a:r>
              <a:rPr lang="zh-CN" altLang="en-US">
                <a:latin typeface="宋体" panose="02010600030101010101" pitchFamily="2" charset="-122"/>
                <a:ea typeface="宋体" panose="02010600030101010101" pitchFamily="2" charset="-122"/>
              </a:rPr>
              <a:t>高通量测序技术出现年代及其测序通量</a:t>
            </a:r>
            <a:endParaRPr lang="zh-CN" altLang="en-US">
              <a:latin typeface="宋体" panose="02010600030101010101" pitchFamily="2" charset="-122"/>
              <a:ea typeface="宋体" panose="02010600030101010101" pitchFamily="2" charset="-122"/>
            </a:endParaRPr>
          </a:p>
          <a:p>
            <a:pPr algn="ctr" eaLnBrk="0" hangingPunct="0"/>
            <a:r>
              <a:rPr lang="zh-CN" altLang="en-US">
                <a:latin typeface="宋体" panose="02010600030101010101" pitchFamily="2" charset="-122"/>
                <a:ea typeface="宋体" panose="02010600030101010101" pitchFamily="2" charset="-122"/>
              </a:rPr>
              <a:t>（引自</a:t>
            </a:r>
            <a:r>
              <a:rPr lang="en-US" altLang="zh-CN">
                <a:latin typeface="宋体" panose="02010600030101010101" pitchFamily="2" charset="-122"/>
                <a:ea typeface="宋体" panose="02010600030101010101" pitchFamily="2" charset="-122"/>
              </a:rPr>
              <a:t>Router</a:t>
            </a:r>
            <a:r>
              <a:rPr lang="zh-CN" altLang="en-US">
                <a:latin typeface="宋体" panose="02010600030101010101" pitchFamily="2" charset="-122"/>
                <a:ea typeface="宋体" panose="02010600030101010101" pitchFamily="2" charset="-122"/>
              </a:rPr>
              <a:t>等，</a:t>
            </a:r>
            <a:r>
              <a:rPr lang="en-US" altLang="zh-CN">
                <a:latin typeface="Times New Roman" panose="02020603050405020304" pitchFamily="18" charset="0"/>
              </a:rPr>
              <a:t>2015</a:t>
            </a:r>
            <a:r>
              <a:rPr lang="zh-CN" altLang="en-US">
                <a:latin typeface="宋体" panose="02010600030101010101" pitchFamily="2" charset="-122"/>
                <a:ea typeface="宋体" panose="02010600030101010101" pitchFamily="2" charset="-122"/>
              </a:rPr>
              <a:t>）</a:t>
            </a:r>
            <a:endParaRPr lang="zh-CN" altLang="en-US">
              <a:latin typeface="Comic Sans MS" panose="030F0702030302020204" pitchFamily="66"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5297" name="Rectangle 2"/>
          <p:cNvSpPr/>
          <p:nvPr/>
        </p:nvSpPr>
        <p:spPr>
          <a:xfrm>
            <a:off x="685800" y="6248400"/>
            <a:ext cx="1905000" cy="457200"/>
          </a:xfrm>
          <a:prstGeom prst="rect">
            <a:avLst/>
          </a:prstGeom>
          <a:noFill/>
          <a:ln w="12700">
            <a:noFill/>
          </a:ln>
        </p:spPr>
        <p:txBody>
          <a:bodyPr wrap="none" anchor="ctr" anchorCtr="0"/>
          <a:p>
            <a:pPr algn="ctr" eaLnBrk="0" hangingPunct="0"/>
            <a:endParaRPr lang="zh-CN" altLang="en-US" dirty="0">
              <a:latin typeface="Comic Sans MS" panose="030F0702030302020204" pitchFamily="66" charset="0"/>
              <a:ea typeface="宋体" panose="02010600030101010101" pitchFamily="2" charset="-122"/>
            </a:endParaRPr>
          </a:p>
        </p:txBody>
      </p:sp>
      <p:sp>
        <p:nvSpPr>
          <p:cNvPr id="55298" name="Rectangle 3"/>
          <p:cNvSpPr/>
          <p:nvPr/>
        </p:nvSpPr>
        <p:spPr>
          <a:xfrm>
            <a:off x="3124200" y="6248400"/>
            <a:ext cx="2895600" cy="457200"/>
          </a:xfrm>
          <a:prstGeom prst="rect">
            <a:avLst/>
          </a:prstGeom>
          <a:noFill/>
          <a:ln w="12700">
            <a:noFill/>
          </a:ln>
        </p:spPr>
        <p:txBody>
          <a:bodyPr wrap="none" anchor="ctr" anchorCtr="0"/>
          <a:p>
            <a:pPr algn="ctr" eaLnBrk="0" hangingPunct="0"/>
            <a:endParaRPr lang="zh-CN" altLang="en-US" dirty="0">
              <a:latin typeface="Comic Sans MS" panose="030F0702030302020204" pitchFamily="66" charset="0"/>
              <a:ea typeface="宋体" panose="02010600030101010101" pitchFamily="2" charset="-122"/>
            </a:endParaRPr>
          </a:p>
        </p:txBody>
      </p:sp>
      <p:sp>
        <p:nvSpPr>
          <p:cNvPr id="55299" name="Rectangle 4"/>
          <p:cNvSpPr>
            <a:spLocks noGrp="1"/>
          </p:cNvSpPr>
          <p:nvPr>
            <p:ph type="title"/>
          </p:nvPr>
        </p:nvSpPr>
        <p:spPr/>
        <p:txBody>
          <a:bodyPr wrap="square" lIns="90487" tIns="44450" rIns="90487" bIns="44450" anchor="b" anchorCtr="0"/>
          <a:p>
            <a:pPr defTabSz="914400"/>
            <a:r>
              <a:rPr lang="fr-FR" altLang="zh-CN" dirty="0">
                <a:ea typeface="宋体" panose="02010600030101010101" pitchFamily="2" charset="-122"/>
              </a:rPr>
              <a:t>SWISS-PROT</a:t>
            </a:r>
            <a:endParaRPr lang="fr-FR" altLang="zh-CN" dirty="0">
              <a:ea typeface="宋体" panose="02010600030101010101" pitchFamily="2" charset="-122"/>
            </a:endParaRPr>
          </a:p>
        </p:txBody>
      </p:sp>
      <p:sp>
        <p:nvSpPr>
          <p:cNvPr id="55300" name="Rectangle 5"/>
          <p:cNvSpPr>
            <a:spLocks noGrp="1"/>
          </p:cNvSpPr>
          <p:nvPr>
            <p:ph idx="1"/>
          </p:nvPr>
        </p:nvSpPr>
        <p:spPr>
          <a:xfrm>
            <a:off x="457200" y="1447800"/>
            <a:ext cx="8229600" cy="4572000"/>
          </a:xfrm>
        </p:spPr>
        <p:txBody>
          <a:bodyPr wrap="square" lIns="90487" tIns="44450" rIns="90487" bIns="44450" anchor="t" anchorCtr="0"/>
          <a:p>
            <a:r>
              <a:rPr lang="fr-FR" altLang="zh-CN" sz="2400" dirty="0">
                <a:ea typeface="宋体" panose="02010600030101010101" pitchFamily="2" charset="-122"/>
              </a:rPr>
              <a:t>Collaboration between the SIB (CH) and EMBL/EBI (UK)</a:t>
            </a:r>
            <a:endParaRPr lang="fr-FR" altLang="zh-CN" sz="2400" dirty="0">
              <a:ea typeface="宋体" panose="02010600030101010101" pitchFamily="2" charset="-122"/>
            </a:endParaRPr>
          </a:p>
          <a:p>
            <a:r>
              <a:rPr lang="fr-FR" altLang="zh-CN" sz="2400" dirty="0">
                <a:ea typeface="宋体" panose="02010600030101010101" pitchFamily="2" charset="-122"/>
              </a:rPr>
              <a:t>Fully annotated (manually), </a:t>
            </a:r>
            <a:r>
              <a:rPr lang="fr-FR" altLang="zh-CN" sz="2400" dirty="0">
                <a:solidFill>
                  <a:srgbClr val="FF0000"/>
                </a:solidFill>
                <a:ea typeface="宋体" panose="02010600030101010101" pitchFamily="2" charset="-122"/>
              </a:rPr>
              <a:t>non-redundant</a:t>
            </a:r>
            <a:r>
              <a:rPr lang="fr-FR" altLang="zh-CN" sz="2400" dirty="0">
                <a:ea typeface="宋体" panose="02010600030101010101" pitchFamily="2" charset="-122"/>
              </a:rPr>
              <a:t>, cross-referenced, documented protein sequence database.</a:t>
            </a:r>
            <a:endParaRPr lang="fr-FR" altLang="zh-CN" sz="2400" dirty="0">
              <a:ea typeface="宋体" panose="02010600030101010101" pitchFamily="2" charset="-122"/>
            </a:endParaRPr>
          </a:p>
          <a:p>
            <a:r>
              <a:rPr lang="fr-FR" altLang="zh-CN" sz="2400" dirty="0">
                <a:ea typeface="宋体" panose="02010600030101010101" pitchFamily="2" charset="-122"/>
              </a:rPr>
              <a:t>~113 ’000 sequences from more than 6’800 different species; 70 ’000 references (publications); 550 ’000 cross-references (databases); ~200 Mb of annotations.</a:t>
            </a:r>
            <a:endParaRPr lang="fr-FR" altLang="zh-CN" sz="2400" dirty="0">
              <a:ea typeface="宋体" panose="02010600030101010101" pitchFamily="2" charset="-122"/>
            </a:endParaRPr>
          </a:p>
          <a:p>
            <a:r>
              <a:rPr lang="fr-FR" altLang="zh-CN" sz="2400" dirty="0">
                <a:ea typeface="宋体" panose="02010600030101010101" pitchFamily="2" charset="-122"/>
              </a:rPr>
              <a:t>Weekly releases; available from about 50 servers across the world, the main source being ExPASy</a:t>
            </a:r>
            <a:endParaRPr lang="fr-FR" altLang="zh-CN" sz="2400" dirty="0">
              <a:ea typeface="宋体" panose="02010600030101010101" pitchFamily="2" charset="-122"/>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7345" name="Rectangle 2"/>
          <p:cNvSpPr>
            <a:spLocks noGrp="1"/>
          </p:cNvSpPr>
          <p:nvPr>
            <p:ph type="title"/>
          </p:nvPr>
        </p:nvSpPr>
        <p:spPr/>
        <p:txBody>
          <a:bodyPr wrap="square" lIns="90487" tIns="44450" rIns="90487" bIns="44450" anchor="b" anchorCtr="0"/>
          <a:p>
            <a:r>
              <a:rPr lang="fr-FR" altLang="zh-CN" dirty="0">
                <a:ea typeface="宋体" panose="02010600030101010101" pitchFamily="2" charset="-122"/>
              </a:rPr>
              <a:t>TrEMBL (Tr</a:t>
            </a:r>
            <a:r>
              <a:rPr lang="fr-FR" altLang="zh-CN" b="0" dirty="0">
                <a:ea typeface="宋体" panose="02010600030101010101" pitchFamily="2" charset="-122"/>
              </a:rPr>
              <a:t>anslation</a:t>
            </a:r>
            <a:r>
              <a:rPr lang="fr-FR" altLang="zh-CN" dirty="0">
                <a:ea typeface="宋体" panose="02010600030101010101" pitchFamily="2" charset="-122"/>
              </a:rPr>
              <a:t> </a:t>
            </a:r>
            <a:r>
              <a:rPr lang="fr-FR" altLang="zh-CN" b="0" dirty="0">
                <a:ea typeface="宋体" panose="02010600030101010101" pitchFamily="2" charset="-122"/>
              </a:rPr>
              <a:t>of</a:t>
            </a:r>
            <a:r>
              <a:rPr lang="fr-FR" altLang="zh-CN" dirty="0">
                <a:ea typeface="宋体" panose="02010600030101010101" pitchFamily="2" charset="-122"/>
              </a:rPr>
              <a:t> EMBL)</a:t>
            </a:r>
            <a:endParaRPr lang="fr-FR" altLang="zh-CN" dirty="0">
              <a:ea typeface="宋体" panose="02010600030101010101" pitchFamily="2" charset="-122"/>
            </a:endParaRPr>
          </a:p>
        </p:txBody>
      </p:sp>
      <p:sp>
        <p:nvSpPr>
          <p:cNvPr id="57346" name="Rectangle 3"/>
          <p:cNvSpPr>
            <a:spLocks noGrp="1"/>
          </p:cNvSpPr>
          <p:nvPr>
            <p:ph idx="1"/>
          </p:nvPr>
        </p:nvSpPr>
        <p:spPr>
          <a:xfrm>
            <a:off x="304800" y="1295400"/>
            <a:ext cx="8534400" cy="4572000"/>
          </a:xfrm>
        </p:spPr>
        <p:txBody>
          <a:bodyPr wrap="square" lIns="90487" tIns="44450" rIns="90487" bIns="44450" anchor="t" anchorCtr="0"/>
          <a:p>
            <a:pPr>
              <a:lnSpc>
                <a:spcPct val="90000"/>
              </a:lnSpc>
            </a:pPr>
            <a:r>
              <a:rPr lang="fr-FR" altLang="zh-CN" sz="2400" dirty="0">
                <a:ea typeface="宋体" panose="02010600030101010101" pitchFamily="2" charset="-122"/>
              </a:rPr>
              <a:t>It is impossible to cope with the </a:t>
            </a:r>
            <a:r>
              <a:rPr lang="fr-FR" altLang="zh-CN" sz="2400" b="1" dirty="0">
                <a:ea typeface="宋体" panose="02010600030101010101" pitchFamily="2" charset="-122"/>
              </a:rPr>
              <a:t>quantity</a:t>
            </a:r>
            <a:r>
              <a:rPr lang="fr-FR" altLang="zh-CN" sz="2400" dirty="0">
                <a:ea typeface="宋体" panose="02010600030101010101" pitchFamily="2" charset="-122"/>
              </a:rPr>
              <a:t> of newly generated data AND to maintain the high </a:t>
            </a:r>
            <a:r>
              <a:rPr lang="fr-FR" altLang="zh-CN" sz="2400" b="1" dirty="0">
                <a:ea typeface="宋体" panose="02010600030101010101" pitchFamily="2" charset="-122"/>
              </a:rPr>
              <a:t>quality</a:t>
            </a:r>
            <a:r>
              <a:rPr lang="fr-FR" altLang="zh-CN" sz="2400" dirty="0">
                <a:ea typeface="宋体" panose="02010600030101010101" pitchFamily="2" charset="-122"/>
              </a:rPr>
              <a:t> of SWISS-PROT -&gt; TrEMBL, created in 1996. </a:t>
            </a:r>
            <a:endParaRPr lang="fr-FR" altLang="zh-CN" sz="2400" dirty="0">
              <a:ea typeface="宋体" panose="02010600030101010101" pitchFamily="2" charset="-122"/>
            </a:endParaRPr>
          </a:p>
          <a:p>
            <a:pPr>
              <a:lnSpc>
                <a:spcPct val="90000"/>
              </a:lnSpc>
            </a:pPr>
            <a:endParaRPr lang="fr-FR" altLang="zh-CN" sz="2400" dirty="0">
              <a:ea typeface="宋体" panose="02010600030101010101" pitchFamily="2" charset="-122"/>
            </a:endParaRPr>
          </a:p>
          <a:p>
            <a:pPr>
              <a:lnSpc>
                <a:spcPct val="90000"/>
              </a:lnSpc>
            </a:pPr>
            <a:r>
              <a:rPr lang="fr-FR" altLang="zh-CN" sz="2400" dirty="0">
                <a:ea typeface="宋体" panose="02010600030101010101" pitchFamily="2" charset="-122"/>
              </a:rPr>
              <a:t>TrEMBL is automatically generated (from annotated EMBL coding sequences (CDS)) and annotated using software tools.</a:t>
            </a:r>
            <a:endParaRPr lang="fr-FR" altLang="zh-CN" sz="2400" dirty="0">
              <a:ea typeface="宋体" panose="02010600030101010101" pitchFamily="2" charset="-122"/>
            </a:endParaRPr>
          </a:p>
          <a:p>
            <a:pPr>
              <a:lnSpc>
                <a:spcPct val="90000"/>
              </a:lnSpc>
            </a:pPr>
            <a:endParaRPr lang="fr-FR" altLang="zh-CN" sz="2400" dirty="0">
              <a:ea typeface="宋体" panose="02010600030101010101" pitchFamily="2" charset="-122"/>
            </a:endParaRPr>
          </a:p>
          <a:p>
            <a:pPr>
              <a:lnSpc>
                <a:spcPct val="90000"/>
              </a:lnSpc>
            </a:pPr>
            <a:r>
              <a:rPr lang="fr-FR" altLang="zh-CN" sz="2400" dirty="0">
                <a:ea typeface="宋体" panose="02010600030101010101" pitchFamily="2" charset="-122"/>
              </a:rPr>
              <a:t>Contains all what is </a:t>
            </a:r>
            <a:r>
              <a:rPr lang="fr-FR" altLang="zh-CN" sz="2400" b="1" dirty="0">
                <a:ea typeface="宋体" panose="02010600030101010101" pitchFamily="2" charset="-122"/>
              </a:rPr>
              <a:t>not </a:t>
            </a:r>
            <a:r>
              <a:rPr lang="fr-FR" altLang="zh-CN" sz="2400" dirty="0">
                <a:ea typeface="宋体" panose="02010600030101010101" pitchFamily="2" charset="-122"/>
              </a:rPr>
              <a:t>in SWISS-PROT.</a:t>
            </a:r>
            <a:endParaRPr lang="fr-FR" altLang="zh-CN" sz="2400" dirty="0">
              <a:ea typeface="宋体" panose="02010600030101010101" pitchFamily="2" charset="-122"/>
            </a:endParaRPr>
          </a:p>
          <a:p>
            <a:pPr>
              <a:lnSpc>
                <a:spcPct val="90000"/>
              </a:lnSpc>
              <a:buNone/>
            </a:pPr>
            <a:r>
              <a:rPr lang="fr-FR" altLang="zh-CN" sz="2400" dirty="0">
                <a:ea typeface="宋体" panose="02010600030101010101" pitchFamily="2" charset="-122"/>
              </a:rPr>
              <a:t>  SWISS-PROT + TrEMBL = all known protein sequences.</a:t>
            </a:r>
            <a:endParaRPr lang="fr-FR" altLang="zh-CN" sz="2400" dirty="0">
              <a:ea typeface="宋体" panose="02010600030101010101" pitchFamily="2" charset="-122"/>
            </a:endParaRPr>
          </a:p>
          <a:p>
            <a:pPr>
              <a:lnSpc>
                <a:spcPct val="90000"/>
              </a:lnSpc>
            </a:pPr>
            <a:endParaRPr lang="fr-FR" altLang="zh-CN" sz="2400" dirty="0">
              <a:ea typeface="宋体" panose="02010600030101010101" pitchFamily="2" charset="-122"/>
            </a:endParaRPr>
          </a:p>
          <a:p>
            <a:pPr>
              <a:lnSpc>
                <a:spcPct val="90000"/>
              </a:lnSpc>
            </a:pPr>
            <a:r>
              <a:rPr lang="fr-FR" altLang="zh-CN" sz="2400" dirty="0">
                <a:ea typeface="宋体" panose="02010600030101010101" pitchFamily="2" charset="-122"/>
              </a:rPr>
              <a:t>Well-structured SWISS-PROT-like resource.</a:t>
            </a:r>
            <a:endParaRPr lang="fr-FR" altLang="zh-CN" sz="2400" dirty="0">
              <a:ea typeface="宋体" panose="02010600030101010101" pitchFamily="2" charset="-122"/>
            </a:endParaRPr>
          </a:p>
          <a:p>
            <a:pPr>
              <a:lnSpc>
                <a:spcPct val="90000"/>
              </a:lnSpc>
            </a:pPr>
            <a:endParaRPr lang="fr-FR" altLang="zh-CN" sz="2400" dirty="0">
              <a:ea typeface="宋体" panose="02010600030101010101" pitchFamily="2" charset="-122"/>
            </a:endParaRPr>
          </a:p>
          <a:p>
            <a:pPr>
              <a:lnSpc>
                <a:spcPct val="90000"/>
              </a:lnSpc>
            </a:pPr>
            <a:endParaRPr lang="fr-FR" altLang="zh-CN" sz="2400" dirty="0">
              <a:ea typeface="宋体" panose="02010600030101010101" pitchFamily="2" charset="-122"/>
            </a:endParaRPr>
          </a:p>
          <a:p>
            <a:pPr>
              <a:lnSpc>
                <a:spcPct val="90000"/>
              </a:lnSpc>
            </a:pPr>
            <a:endParaRPr lang="fr-FR" altLang="zh-CN" sz="2400" dirty="0">
              <a:ea typeface="宋体" panose="0201060003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8369" name="Rectangle 2"/>
          <p:cNvSpPr>
            <a:spLocks noGrp="1"/>
          </p:cNvSpPr>
          <p:nvPr>
            <p:ph type="title"/>
          </p:nvPr>
        </p:nvSpPr>
        <p:spPr>
          <a:xfrm>
            <a:off x="177800" y="292100"/>
            <a:ext cx="8610600" cy="609600"/>
          </a:xfrm>
        </p:spPr>
        <p:txBody>
          <a:bodyPr wrap="square" lIns="90487" tIns="44450" rIns="90487" bIns="44450" anchor="b" anchorCtr="0"/>
          <a:p>
            <a:r>
              <a:rPr lang="fr-CH" altLang="zh-CN" sz="2000" dirty="0">
                <a:solidFill>
                  <a:srgbClr val="000099"/>
                </a:solidFill>
                <a:ea typeface="宋体" panose="02010600030101010101" pitchFamily="2" charset="-122"/>
              </a:rPr>
              <a:t>The simplified story of a SWISS-PROT entry</a:t>
            </a:r>
            <a:endParaRPr lang="en-GB" altLang="zh-CN" sz="2000" dirty="0">
              <a:solidFill>
                <a:srgbClr val="000099"/>
              </a:solidFill>
              <a:ea typeface="宋体" panose="02010600030101010101" pitchFamily="2" charset="-122"/>
            </a:endParaRPr>
          </a:p>
        </p:txBody>
      </p:sp>
      <p:sp>
        <p:nvSpPr>
          <p:cNvPr id="58370" name="Text Box 3"/>
          <p:cNvSpPr txBox="1"/>
          <p:nvPr/>
        </p:nvSpPr>
        <p:spPr>
          <a:xfrm>
            <a:off x="228600" y="1447800"/>
            <a:ext cx="2933700" cy="517525"/>
          </a:xfrm>
          <a:prstGeom prst="rect">
            <a:avLst/>
          </a:prstGeom>
          <a:noFill/>
          <a:ln w="12700">
            <a:noFill/>
          </a:ln>
        </p:spPr>
        <p:txBody>
          <a:bodyPr wrap="none" anchor="t" anchorCtr="0">
            <a:spAutoFit/>
          </a:bodyPr>
          <a:p>
            <a:pPr defTabSz="762000" eaLnBrk="0" hangingPunct="0"/>
            <a:r>
              <a:rPr lang="fr-CH" altLang="zh-CN" dirty="0">
                <a:latin typeface="Comic Sans MS" panose="030F0702030302020204" pitchFamily="66" charset="0"/>
                <a:ea typeface="宋体" panose="02010600030101010101" pitchFamily="2" charset="-122"/>
              </a:rPr>
              <a:t>cDNAs, genomes, …</a:t>
            </a:r>
            <a:endParaRPr lang="en-GB" altLang="zh-CN" dirty="0">
              <a:latin typeface="Comic Sans MS" panose="030F0702030302020204" pitchFamily="66" charset="0"/>
              <a:ea typeface="宋体" panose="02010600030101010101" pitchFamily="2" charset="-122"/>
            </a:endParaRPr>
          </a:p>
        </p:txBody>
      </p:sp>
      <p:sp>
        <p:nvSpPr>
          <p:cNvPr id="58371" name="Text Box 4"/>
          <p:cNvSpPr txBox="1"/>
          <p:nvPr/>
        </p:nvSpPr>
        <p:spPr>
          <a:xfrm>
            <a:off x="1281113" y="1981200"/>
            <a:ext cx="3289300" cy="517525"/>
          </a:xfrm>
          <a:prstGeom prst="rect">
            <a:avLst/>
          </a:prstGeom>
          <a:noFill/>
          <a:ln w="12700">
            <a:noFill/>
          </a:ln>
        </p:spPr>
        <p:txBody>
          <a:bodyPr wrap="none" anchor="t" anchorCtr="0">
            <a:spAutoFit/>
          </a:bodyPr>
          <a:p>
            <a:pPr defTabSz="762000" eaLnBrk="0" hangingPunct="0"/>
            <a:r>
              <a:rPr lang="fr-CH" altLang="zh-CN" dirty="0">
                <a:latin typeface="Comic Sans MS" panose="030F0702030302020204" pitchFamily="66" charset="0"/>
                <a:ea typeface="宋体" panose="02010600030101010101" pitchFamily="2" charset="-122"/>
              </a:rPr>
              <a:t>EMBLnew		EMBL</a:t>
            </a:r>
            <a:endParaRPr lang="en-GB" altLang="zh-CN" dirty="0">
              <a:latin typeface="Comic Sans MS" panose="030F0702030302020204" pitchFamily="66" charset="0"/>
              <a:ea typeface="宋体" panose="02010600030101010101" pitchFamily="2" charset="-122"/>
            </a:endParaRPr>
          </a:p>
        </p:txBody>
      </p:sp>
      <p:sp>
        <p:nvSpPr>
          <p:cNvPr id="58372" name="Text Box 5"/>
          <p:cNvSpPr txBox="1"/>
          <p:nvPr/>
        </p:nvSpPr>
        <p:spPr>
          <a:xfrm>
            <a:off x="1295400" y="3124200"/>
            <a:ext cx="3643313" cy="942975"/>
          </a:xfrm>
          <a:prstGeom prst="rect">
            <a:avLst/>
          </a:prstGeom>
          <a:noFill/>
          <a:ln w="12700">
            <a:noFill/>
          </a:ln>
        </p:spPr>
        <p:txBody>
          <a:bodyPr wrap="none" anchor="t" anchorCtr="0">
            <a:spAutoFit/>
          </a:bodyPr>
          <a:p>
            <a:pPr defTabSz="762000" eaLnBrk="0" hangingPunct="0"/>
            <a:r>
              <a:rPr lang="fr-CH" altLang="zh-CN" dirty="0">
                <a:latin typeface="Comic Sans MS" panose="030F0702030302020204" pitchFamily="66" charset="0"/>
                <a:ea typeface="宋体" panose="02010600030101010101" pitchFamily="2" charset="-122"/>
              </a:rPr>
              <a:t>TrEMBLnew	TrEMBL</a:t>
            </a:r>
            <a:endParaRPr lang="fr-CH" altLang="zh-CN" dirty="0">
              <a:latin typeface="Comic Sans MS" panose="030F0702030302020204" pitchFamily="66" charset="0"/>
              <a:ea typeface="宋体" panose="02010600030101010101" pitchFamily="2" charset="-122"/>
            </a:endParaRPr>
          </a:p>
          <a:p>
            <a:pPr defTabSz="762000" eaLnBrk="0" hangingPunct="0"/>
            <a:endParaRPr lang="en-GB" altLang="zh-CN" dirty="0">
              <a:latin typeface="Comic Sans MS" panose="030F0702030302020204" pitchFamily="66" charset="0"/>
              <a:ea typeface="宋体" panose="02010600030101010101" pitchFamily="2" charset="-122"/>
            </a:endParaRPr>
          </a:p>
        </p:txBody>
      </p:sp>
      <p:sp>
        <p:nvSpPr>
          <p:cNvPr id="58373" name="Text Box 6"/>
          <p:cNvSpPr txBox="1"/>
          <p:nvPr/>
        </p:nvSpPr>
        <p:spPr>
          <a:xfrm>
            <a:off x="1752600" y="4724400"/>
            <a:ext cx="2228850" cy="517525"/>
          </a:xfrm>
          <a:prstGeom prst="rect">
            <a:avLst/>
          </a:prstGeom>
          <a:noFill/>
          <a:ln w="12700">
            <a:noFill/>
          </a:ln>
        </p:spPr>
        <p:txBody>
          <a:bodyPr wrap="none" anchor="t" anchorCtr="0">
            <a:spAutoFit/>
          </a:bodyPr>
          <a:p>
            <a:pPr defTabSz="762000" eaLnBrk="0" hangingPunct="0"/>
            <a:r>
              <a:rPr lang="fr-CH" altLang="zh-CN" dirty="0">
                <a:latin typeface="Comic Sans MS" panose="030F0702030302020204" pitchFamily="66" charset="0"/>
                <a:ea typeface="宋体" panose="02010600030101010101" pitchFamily="2" charset="-122"/>
              </a:rPr>
              <a:t>SWISS-PROT</a:t>
            </a:r>
            <a:endParaRPr lang="en-GB" altLang="zh-CN" dirty="0">
              <a:latin typeface="Comic Sans MS" panose="030F0702030302020204" pitchFamily="66" charset="0"/>
              <a:ea typeface="宋体" panose="02010600030101010101" pitchFamily="2" charset="-122"/>
            </a:endParaRPr>
          </a:p>
        </p:txBody>
      </p:sp>
      <p:sp>
        <p:nvSpPr>
          <p:cNvPr id="58374" name="Line 7"/>
          <p:cNvSpPr/>
          <p:nvPr/>
        </p:nvSpPr>
        <p:spPr>
          <a:xfrm>
            <a:off x="1752600" y="1905000"/>
            <a:ext cx="0" cy="152400"/>
          </a:xfrm>
          <a:prstGeom prst="line">
            <a:avLst/>
          </a:prstGeom>
          <a:ln w="12700" cap="flat" cmpd="sng">
            <a:solidFill>
              <a:schemeClr val="tx1"/>
            </a:solidFill>
            <a:prstDash val="solid"/>
            <a:round/>
            <a:headEnd type="none" w="med" len="med"/>
            <a:tailEnd type="triangle" w="med" len="med"/>
          </a:ln>
        </p:spPr>
      </p:sp>
      <p:sp>
        <p:nvSpPr>
          <p:cNvPr id="58375" name="Line 8"/>
          <p:cNvSpPr/>
          <p:nvPr/>
        </p:nvSpPr>
        <p:spPr>
          <a:xfrm>
            <a:off x="1981200" y="1905000"/>
            <a:ext cx="0" cy="152400"/>
          </a:xfrm>
          <a:prstGeom prst="line">
            <a:avLst/>
          </a:prstGeom>
          <a:ln w="12700" cap="flat" cmpd="sng">
            <a:solidFill>
              <a:schemeClr val="tx1"/>
            </a:solidFill>
            <a:prstDash val="solid"/>
            <a:round/>
            <a:headEnd type="none" w="med" len="med"/>
            <a:tailEnd type="triangle" w="med" len="med"/>
          </a:ln>
        </p:spPr>
      </p:sp>
      <p:sp>
        <p:nvSpPr>
          <p:cNvPr id="58376" name="Line 9"/>
          <p:cNvSpPr/>
          <p:nvPr/>
        </p:nvSpPr>
        <p:spPr>
          <a:xfrm>
            <a:off x="2209800" y="1905000"/>
            <a:ext cx="0" cy="152400"/>
          </a:xfrm>
          <a:prstGeom prst="line">
            <a:avLst/>
          </a:prstGeom>
          <a:ln w="12700" cap="flat" cmpd="sng">
            <a:solidFill>
              <a:schemeClr val="tx1"/>
            </a:solidFill>
            <a:prstDash val="solid"/>
            <a:round/>
            <a:headEnd type="none" w="med" len="med"/>
            <a:tailEnd type="triangle" w="med" len="med"/>
          </a:ln>
        </p:spPr>
      </p:sp>
      <p:sp>
        <p:nvSpPr>
          <p:cNvPr id="58377" name="Line 10"/>
          <p:cNvSpPr/>
          <p:nvPr/>
        </p:nvSpPr>
        <p:spPr>
          <a:xfrm>
            <a:off x="1524000" y="1905000"/>
            <a:ext cx="0" cy="152400"/>
          </a:xfrm>
          <a:prstGeom prst="line">
            <a:avLst/>
          </a:prstGeom>
          <a:ln w="12700" cap="flat" cmpd="sng">
            <a:solidFill>
              <a:schemeClr val="tx1"/>
            </a:solidFill>
            <a:prstDash val="solid"/>
            <a:round/>
            <a:headEnd type="none" w="med" len="med"/>
            <a:tailEnd type="triangle" w="med" len="med"/>
          </a:ln>
        </p:spPr>
      </p:sp>
      <p:sp>
        <p:nvSpPr>
          <p:cNvPr id="58378" name="Line 11"/>
          <p:cNvSpPr/>
          <p:nvPr/>
        </p:nvSpPr>
        <p:spPr>
          <a:xfrm flipH="1">
            <a:off x="3276600" y="3581400"/>
            <a:ext cx="762000" cy="1066800"/>
          </a:xfrm>
          <a:prstGeom prst="line">
            <a:avLst/>
          </a:prstGeom>
          <a:ln w="12700" cap="flat" cmpd="sng">
            <a:solidFill>
              <a:schemeClr val="tx1"/>
            </a:solidFill>
            <a:prstDash val="solid"/>
            <a:round/>
            <a:headEnd type="none" w="med" len="med"/>
            <a:tailEnd type="triangle" w="med" len="med"/>
          </a:ln>
        </p:spPr>
      </p:sp>
      <p:sp>
        <p:nvSpPr>
          <p:cNvPr id="58379" name="Line 12"/>
          <p:cNvSpPr/>
          <p:nvPr/>
        </p:nvSpPr>
        <p:spPr>
          <a:xfrm>
            <a:off x="2667000" y="3581400"/>
            <a:ext cx="0" cy="1066800"/>
          </a:xfrm>
          <a:prstGeom prst="line">
            <a:avLst/>
          </a:prstGeom>
          <a:ln w="12700" cap="flat" cmpd="sng">
            <a:solidFill>
              <a:schemeClr val="tx1"/>
            </a:solidFill>
            <a:prstDash val="sysDot"/>
            <a:round/>
            <a:headEnd type="none" w="med" len="med"/>
            <a:tailEnd type="triangle" w="med" len="med"/>
          </a:ln>
        </p:spPr>
      </p:sp>
      <p:sp>
        <p:nvSpPr>
          <p:cNvPr id="58380" name="Text Box 13"/>
          <p:cNvSpPr txBox="1"/>
          <p:nvPr/>
        </p:nvSpPr>
        <p:spPr>
          <a:xfrm>
            <a:off x="5181600" y="1828800"/>
            <a:ext cx="3444875" cy="1203325"/>
          </a:xfrm>
          <a:prstGeom prst="rect">
            <a:avLst/>
          </a:prstGeom>
          <a:noFill/>
          <a:ln w="12700" cap="flat" cmpd="sng">
            <a:solidFill>
              <a:srgbClr val="FF0000"/>
            </a:solidFill>
            <a:prstDash val="solid"/>
            <a:miter/>
            <a:headEnd type="none" w="med" len="med"/>
            <a:tailEnd type="none" w="med" len="med"/>
          </a:ln>
        </p:spPr>
        <p:txBody>
          <a:bodyPr wrap="none" anchor="t" anchorCtr="0">
            <a:spAutoFit/>
          </a:bodyPr>
          <a:p>
            <a:pPr defTabSz="762000" eaLnBrk="0" hangingPunct="0"/>
            <a:r>
              <a:rPr lang="fr-CH" altLang="zh-CN" sz="1800" dirty="0">
                <a:latin typeface="Comic Sans MS" panose="030F0702030302020204" pitchFamily="66" charset="0"/>
                <a:ea typeface="宋体" panose="02010600030101010101" pitchFamily="2" charset="-122"/>
              </a:rPr>
              <a:t>« </a:t>
            </a:r>
            <a:r>
              <a:rPr lang="fr-CH" altLang="zh-CN" sz="1800" b="1" dirty="0">
                <a:solidFill>
                  <a:srgbClr val="063DE8"/>
                </a:solidFill>
                <a:latin typeface="Comic Sans MS" panose="030F0702030302020204" pitchFamily="66" charset="0"/>
                <a:ea typeface="宋体" panose="02010600030101010101" pitchFamily="2" charset="-122"/>
              </a:rPr>
              <a:t>Automated </a:t>
            </a:r>
            <a:r>
              <a:rPr lang="fr-CH" altLang="zh-CN" sz="1800" dirty="0">
                <a:latin typeface="Comic Sans MS" panose="030F0702030302020204" pitchFamily="66" charset="0"/>
                <a:ea typeface="宋体" panose="02010600030101010101" pitchFamily="2" charset="-122"/>
              </a:rPr>
              <a:t>»</a:t>
            </a:r>
            <a:endParaRPr lang="fr-CH" altLang="zh-CN" sz="1800" dirty="0">
              <a:latin typeface="Comic Sans MS" panose="030F0702030302020204" pitchFamily="66" charset="0"/>
              <a:ea typeface="宋体" panose="02010600030101010101" pitchFamily="2" charset="-122"/>
            </a:endParaRPr>
          </a:p>
          <a:p>
            <a:pPr defTabSz="762000" eaLnBrk="0" hangingPunct="0">
              <a:buChar char="•"/>
            </a:pPr>
            <a:r>
              <a:rPr lang="fr-CH" altLang="zh-CN" sz="1800" dirty="0">
                <a:latin typeface="Comic Sans MS" panose="030F0702030302020204" pitchFamily="66" charset="0"/>
                <a:ea typeface="宋体" panose="02010600030101010101" pitchFamily="2" charset="-122"/>
              </a:rPr>
              <a:t> Redundancy check (merge)</a:t>
            </a:r>
            <a:endParaRPr lang="fr-CH" altLang="zh-CN" sz="1800" dirty="0">
              <a:latin typeface="Comic Sans MS" panose="030F0702030302020204" pitchFamily="66" charset="0"/>
              <a:ea typeface="宋体" panose="02010600030101010101" pitchFamily="2" charset="-122"/>
            </a:endParaRPr>
          </a:p>
          <a:p>
            <a:pPr defTabSz="762000" eaLnBrk="0" hangingPunct="0">
              <a:buChar char="•"/>
            </a:pPr>
            <a:r>
              <a:rPr lang="fr-CH" altLang="zh-CN" sz="1800" dirty="0">
                <a:latin typeface="Comic Sans MS" panose="030F0702030302020204" pitchFamily="66" charset="0"/>
                <a:ea typeface="宋体" panose="02010600030101010101" pitchFamily="2" charset="-122"/>
              </a:rPr>
              <a:t> Family attribution (InterPro)</a:t>
            </a:r>
            <a:endParaRPr lang="fr-CH" altLang="zh-CN" sz="1800" dirty="0">
              <a:latin typeface="Comic Sans MS" panose="030F0702030302020204" pitchFamily="66" charset="0"/>
              <a:ea typeface="宋体" panose="02010600030101010101" pitchFamily="2" charset="-122"/>
            </a:endParaRPr>
          </a:p>
          <a:p>
            <a:pPr defTabSz="762000" eaLnBrk="0" hangingPunct="0">
              <a:buChar char="•"/>
            </a:pPr>
            <a:r>
              <a:rPr lang="fr-CH" altLang="zh-CN" sz="1800" dirty="0">
                <a:latin typeface="Comic Sans MS" panose="030F0702030302020204" pitchFamily="66" charset="0"/>
                <a:ea typeface="宋体" panose="02010600030101010101" pitchFamily="2" charset="-122"/>
              </a:rPr>
              <a:t> Annotation (computer) </a:t>
            </a:r>
            <a:endParaRPr lang="en-GB" altLang="zh-CN" sz="1800" dirty="0">
              <a:latin typeface="Comic Sans MS" panose="030F0702030302020204" pitchFamily="66" charset="0"/>
              <a:ea typeface="宋体" panose="02010600030101010101" pitchFamily="2" charset="-122"/>
            </a:endParaRPr>
          </a:p>
        </p:txBody>
      </p:sp>
      <p:sp>
        <p:nvSpPr>
          <p:cNvPr id="58381" name="Text Box 14"/>
          <p:cNvSpPr txBox="1"/>
          <p:nvPr/>
        </p:nvSpPr>
        <p:spPr>
          <a:xfrm>
            <a:off x="5181600" y="3200400"/>
            <a:ext cx="3810000" cy="2301875"/>
          </a:xfrm>
          <a:prstGeom prst="rect">
            <a:avLst/>
          </a:prstGeom>
          <a:noFill/>
          <a:ln w="12700" cap="flat" cmpd="sng">
            <a:solidFill>
              <a:srgbClr val="0000FF"/>
            </a:solidFill>
            <a:prstDash val="solid"/>
            <a:miter/>
            <a:headEnd type="none" w="med" len="med"/>
            <a:tailEnd type="none" w="med" len="med"/>
          </a:ln>
        </p:spPr>
        <p:txBody>
          <a:bodyPr anchor="t" anchorCtr="0">
            <a:spAutoFit/>
          </a:bodyPr>
          <a:p>
            <a:pPr defTabSz="762000" eaLnBrk="0" hangingPunct="0"/>
            <a:r>
              <a:rPr lang="fr-CH" altLang="zh-CN" sz="1800" dirty="0">
                <a:latin typeface="Comic Sans MS" panose="030F0702030302020204" pitchFamily="66" charset="0"/>
                <a:ea typeface="宋体" panose="02010600030101010101" pitchFamily="2" charset="-122"/>
              </a:rPr>
              <a:t>«</a:t>
            </a:r>
            <a:r>
              <a:rPr lang="fr-CH" altLang="zh-CN" sz="1800" dirty="0">
                <a:solidFill>
                  <a:srgbClr val="063DE8"/>
                </a:solidFill>
                <a:latin typeface="Comic Sans MS" panose="030F0702030302020204" pitchFamily="66" charset="0"/>
                <a:ea typeface="宋体" panose="02010600030101010101" pitchFamily="2" charset="-122"/>
              </a:rPr>
              <a:t> </a:t>
            </a:r>
            <a:r>
              <a:rPr lang="fr-CH" altLang="zh-CN" sz="1800" b="1" dirty="0">
                <a:solidFill>
                  <a:srgbClr val="063DE8"/>
                </a:solidFill>
                <a:latin typeface="Comic Sans MS" panose="030F0702030302020204" pitchFamily="66" charset="0"/>
                <a:ea typeface="宋体" panose="02010600030101010101" pitchFamily="2" charset="-122"/>
              </a:rPr>
              <a:t>Manual</a:t>
            </a:r>
            <a:r>
              <a:rPr lang="fr-CH" altLang="zh-CN" sz="1800" b="1" dirty="0">
                <a:latin typeface="Comic Sans MS" panose="030F0702030302020204" pitchFamily="66" charset="0"/>
                <a:ea typeface="宋体" panose="02010600030101010101" pitchFamily="2" charset="-122"/>
              </a:rPr>
              <a:t> </a:t>
            </a:r>
            <a:r>
              <a:rPr lang="fr-CH" altLang="zh-CN" sz="1800" dirty="0">
                <a:latin typeface="Comic Sans MS" panose="030F0702030302020204" pitchFamily="66" charset="0"/>
                <a:ea typeface="宋体" panose="02010600030101010101" pitchFamily="2" charset="-122"/>
              </a:rPr>
              <a:t>»</a:t>
            </a:r>
            <a:endParaRPr lang="fr-CH" altLang="zh-CN" sz="1800" dirty="0">
              <a:latin typeface="Comic Sans MS" panose="030F0702030302020204" pitchFamily="66" charset="0"/>
              <a:ea typeface="宋体" panose="02010600030101010101" pitchFamily="2" charset="-122"/>
            </a:endParaRPr>
          </a:p>
          <a:p>
            <a:pPr defTabSz="762000" eaLnBrk="0" hangingPunct="0">
              <a:buChar char="•"/>
            </a:pPr>
            <a:r>
              <a:rPr lang="fr-CH" altLang="zh-CN" sz="1800" dirty="0">
                <a:latin typeface="Comic Sans MS" panose="030F0702030302020204" pitchFamily="66" charset="0"/>
                <a:ea typeface="宋体" panose="02010600030101010101" pitchFamily="2" charset="-122"/>
              </a:rPr>
              <a:t> Redundancy </a:t>
            </a:r>
            <a:r>
              <a:rPr lang="fr-CH" altLang="zh-CN" sz="1600" dirty="0">
                <a:latin typeface="Comic Sans MS" panose="030F0702030302020204" pitchFamily="66" charset="0"/>
                <a:ea typeface="宋体" panose="02010600030101010101" pitchFamily="2" charset="-122"/>
              </a:rPr>
              <a:t>(merge, conflicts)</a:t>
            </a:r>
            <a:endParaRPr lang="fr-CH" altLang="zh-CN" sz="1600" dirty="0">
              <a:latin typeface="Comic Sans MS" panose="030F0702030302020204" pitchFamily="66" charset="0"/>
              <a:ea typeface="宋体" panose="02010600030101010101" pitchFamily="2" charset="-122"/>
            </a:endParaRPr>
          </a:p>
          <a:p>
            <a:pPr defTabSz="762000" eaLnBrk="0" hangingPunct="0">
              <a:buChar char="•"/>
            </a:pPr>
            <a:r>
              <a:rPr lang="fr-CH" altLang="zh-CN" sz="1800" dirty="0">
                <a:latin typeface="Comic Sans MS" panose="030F0702030302020204" pitchFamily="66" charset="0"/>
                <a:ea typeface="宋体" panose="02010600030101010101" pitchFamily="2" charset="-122"/>
              </a:rPr>
              <a:t> Annotation (manual)</a:t>
            </a:r>
            <a:endParaRPr lang="fr-CH" altLang="zh-CN" sz="1800" dirty="0">
              <a:latin typeface="Comic Sans MS" panose="030F0702030302020204" pitchFamily="66" charset="0"/>
              <a:ea typeface="宋体" panose="02010600030101010101" pitchFamily="2" charset="-122"/>
            </a:endParaRPr>
          </a:p>
          <a:p>
            <a:pPr defTabSz="762000" eaLnBrk="0" hangingPunct="0">
              <a:buChar char="•"/>
            </a:pPr>
            <a:r>
              <a:rPr lang="fr-CH" altLang="zh-CN" sz="1800" dirty="0">
                <a:latin typeface="Comic Sans MS" panose="030F0702030302020204" pitchFamily="66" charset="0"/>
                <a:ea typeface="宋体" panose="02010600030101010101" pitchFamily="2" charset="-122"/>
              </a:rPr>
              <a:t> SWISS-PROT tools (macros…)</a:t>
            </a:r>
            <a:endParaRPr lang="fr-CH" altLang="zh-CN" sz="1800" dirty="0">
              <a:latin typeface="Comic Sans MS" panose="030F0702030302020204" pitchFamily="66" charset="0"/>
              <a:ea typeface="宋体" panose="02010600030101010101" pitchFamily="2" charset="-122"/>
            </a:endParaRPr>
          </a:p>
          <a:p>
            <a:pPr defTabSz="762000" eaLnBrk="0" hangingPunct="0">
              <a:buChar char="•"/>
            </a:pPr>
            <a:r>
              <a:rPr lang="fr-CH" altLang="zh-CN" sz="1800" dirty="0">
                <a:latin typeface="Comic Sans MS" panose="030F0702030302020204" pitchFamily="66" charset="0"/>
                <a:ea typeface="宋体" panose="02010600030101010101" pitchFamily="2" charset="-122"/>
              </a:rPr>
              <a:t> SWISS-PROT documentation</a:t>
            </a:r>
            <a:endParaRPr lang="fr-CH" altLang="zh-CN" sz="1800" dirty="0">
              <a:latin typeface="Comic Sans MS" panose="030F0702030302020204" pitchFamily="66" charset="0"/>
              <a:ea typeface="宋体" panose="02010600030101010101" pitchFamily="2" charset="-122"/>
            </a:endParaRPr>
          </a:p>
          <a:p>
            <a:pPr defTabSz="762000" eaLnBrk="0" hangingPunct="0">
              <a:buChar char="•"/>
            </a:pPr>
            <a:r>
              <a:rPr lang="fr-CH" altLang="zh-CN" sz="1800" dirty="0">
                <a:latin typeface="Comic Sans MS" panose="030F0702030302020204" pitchFamily="66" charset="0"/>
                <a:ea typeface="宋体" panose="02010600030101010101" pitchFamily="2" charset="-122"/>
              </a:rPr>
              <a:t> Medline</a:t>
            </a:r>
            <a:endParaRPr lang="fr-CH" altLang="zh-CN" sz="1800" dirty="0">
              <a:latin typeface="Comic Sans MS" panose="030F0702030302020204" pitchFamily="66" charset="0"/>
              <a:ea typeface="宋体" panose="02010600030101010101" pitchFamily="2" charset="-122"/>
            </a:endParaRPr>
          </a:p>
          <a:p>
            <a:pPr defTabSz="762000" eaLnBrk="0" hangingPunct="0">
              <a:buChar char="•"/>
            </a:pPr>
            <a:r>
              <a:rPr lang="fr-CH" altLang="zh-CN" sz="1800" dirty="0">
                <a:latin typeface="Comic Sans MS" panose="030F0702030302020204" pitchFamily="66" charset="0"/>
                <a:ea typeface="宋体" panose="02010600030101010101" pitchFamily="2" charset="-122"/>
              </a:rPr>
              <a:t> Databases (MIM, MGD….)</a:t>
            </a:r>
            <a:endParaRPr lang="fr-CH" altLang="zh-CN" sz="1800" dirty="0">
              <a:latin typeface="Comic Sans MS" panose="030F0702030302020204" pitchFamily="66" charset="0"/>
              <a:ea typeface="宋体" panose="02010600030101010101" pitchFamily="2" charset="-122"/>
            </a:endParaRPr>
          </a:p>
          <a:p>
            <a:pPr defTabSz="762000" eaLnBrk="0" hangingPunct="0">
              <a:buChar char="•"/>
            </a:pPr>
            <a:r>
              <a:rPr lang="fr-CH" altLang="zh-CN" sz="1800" dirty="0">
                <a:latin typeface="Comic Sans MS" panose="030F0702030302020204" pitchFamily="66" charset="0"/>
                <a:ea typeface="宋体" panose="02010600030101010101" pitchFamily="2" charset="-122"/>
              </a:rPr>
              <a:t> </a:t>
            </a:r>
            <a:r>
              <a:rPr lang="fr-CH" altLang="zh-CN" sz="1800" dirty="0">
                <a:solidFill>
                  <a:schemeClr val="accent1"/>
                </a:solidFill>
                <a:latin typeface="Comic Sans MS" panose="030F0702030302020204" pitchFamily="66" charset="0"/>
                <a:ea typeface="宋体" panose="02010600030101010101" pitchFamily="2" charset="-122"/>
              </a:rPr>
              <a:t>Brain storming</a:t>
            </a:r>
            <a:endParaRPr lang="en-GB" altLang="zh-CN" sz="1800" dirty="0">
              <a:solidFill>
                <a:schemeClr val="accent1"/>
              </a:solidFill>
              <a:latin typeface="Comic Sans MS" panose="030F0702030302020204" pitchFamily="66" charset="0"/>
              <a:ea typeface="宋体" panose="02010600030101010101" pitchFamily="2" charset="-122"/>
            </a:endParaRPr>
          </a:p>
        </p:txBody>
      </p:sp>
      <p:sp>
        <p:nvSpPr>
          <p:cNvPr id="58382" name="Text Box 15"/>
          <p:cNvSpPr txBox="1"/>
          <p:nvPr/>
        </p:nvSpPr>
        <p:spPr>
          <a:xfrm>
            <a:off x="-152400" y="5715000"/>
            <a:ext cx="9525000" cy="411163"/>
          </a:xfrm>
          <a:prstGeom prst="rect">
            <a:avLst/>
          </a:prstGeom>
          <a:noFill/>
          <a:ln w="12700">
            <a:noFill/>
          </a:ln>
        </p:spPr>
        <p:txBody>
          <a:bodyPr anchor="t" anchorCtr="0">
            <a:spAutoFit/>
          </a:bodyPr>
          <a:p>
            <a:pPr algn="ctr" defTabSz="762000" eaLnBrk="0" hangingPunct="0"/>
            <a:r>
              <a:rPr lang="fr-CH" altLang="zh-CN" sz="1800" dirty="0">
                <a:latin typeface="Comic Sans MS" panose="030F0702030302020204" pitchFamily="66" charset="0"/>
                <a:ea typeface="宋体" panose="02010600030101010101" pitchFamily="2" charset="-122"/>
              </a:rPr>
              <a:t>Once in SWISS-PROT, the entry is no more in TrEMBL, but still in EMBL (archive)</a:t>
            </a:r>
            <a:endParaRPr lang="en-GB" altLang="zh-CN" sz="1800" dirty="0">
              <a:latin typeface="Comic Sans MS" panose="030F0702030302020204" pitchFamily="66" charset="0"/>
              <a:ea typeface="宋体" panose="02010600030101010101" pitchFamily="2" charset="-122"/>
            </a:endParaRPr>
          </a:p>
        </p:txBody>
      </p:sp>
      <p:sp>
        <p:nvSpPr>
          <p:cNvPr id="58383" name="Line 16"/>
          <p:cNvSpPr/>
          <p:nvPr/>
        </p:nvSpPr>
        <p:spPr>
          <a:xfrm flipH="1">
            <a:off x="4267200" y="2819400"/>
            <a:ext cx="762000" cy="0"/>
          </a:xfrm>
          <a:prstGeom prst="line">
            <a:avLst/>
          </a:prstGeom>
          <a:ln w="57150" cap="flat" cmpd="sng">
            <a:solidFill>
              <a:srgbClr val="FF0000"/>
            </a:solidFill>
            <a:prstDash val="solid"/>
            <a:round/>
            <a:headEnd type="none" w="med" len="med"/>
            <a:tailEnd type="triangle" w="med" len="med"/>
          </a:ln>
        </p:spPr>
      </p:sp>
      <p:sp>
        <p:nvSpPr>
          <p:cNvPr id="58384" name="Line 17"/>
          <p:cNvSpPr/>
          <p:nvPr/>
        </p:nvSpPr>
        <p:spPr>
          <a:xfrm flipH="1">
            <a:off x="4343400" y="4343400"/>
            <a:ext cx="762000" cy="0"/>
          </a:xfrm>
          <a:prstGeom prst="line">
            <a:avLst/>
          </a:prstGeom>
          <a:ln w="57150" cap="flat" cmpd="sng">
            <a:solidFill>
              <a:srgbClr val="0000FF"/>
            </a:solidFill>
            <a:prstDash val="solid"/>
            <a:round/>
            <a:headEnd type="none" w="med" len="med"/>
            <a:tailEnd type="triangle" w="med" len="med"/>
          </a:ln>
        </p:spPr>
      </p:sp>
      <p:sp>
        <p:nvSpPr>
          <p:cNvPr id="58385" name="Line 18"/>
          <p:cNvSpPr/>
          <p:nvPr/>
        </p:nvSpPr>
        <p:spPr>
          <a:xfrm>
            <a:off x="2971800" y="2209800"/>
            <a:ext cx="533400" cy="0"/>
          </a:xfrm>
          <a:prstGeom prst="line">
            <a:avLst/>
          </a:prstGeom>
          <a:ln w="12700" cap="flat" cmpd="sng">
            <a:solidFill>
              <a:schemeClr val="tx1"/>
            </a:solidFill>
            <a:prstDash val="solid"/>
            <a:round/>
            <a:headEnd type="none" w="med" len="med"/>
            <a:tailEnd type="triangle" w="med" len="med"/>
          </a:ln>
        </p:spPr>
      </p:sp>
      <p:sp>
        <p:nvSpPr>
          <p:cNvPr id="58386" name="Line 19"/>
          <p:cNvSpPr/>
          <p:nvPr/>
        </p:nvSpPr>
        <p:spPr>
          <a:xfrm flipH="1">
            <a:off x="2362200" y="2438400"/>
            <a:ext cx="1524000" cy="685800"/>
          </a:xfrm>
          <a:prstGeom prst="line">
            <a:avLst/>
          </a:prstGeom>
          <a:ln w="12700" cap="flat" cmpd="sng">
            <a:solidFill>
              <a:schemeClr val="tx1"/>
            </a:solidFill>
            <a:prstDash val="solid"/>
            <a:round/>
            <a:headEnd type="none" w="med" len="med"/>
            <a:tailEnd type="triangle" w="med" len="med"/>
          </a:ln>
        </p:spPr>
      </p:sp>
      <p:sp>
        <p:nvSpPr>
          <p:cNvPr id="58387" name="Line 20"/>
          <p:cNvSpPr/>
          <p:nvPr/>
        </p:nvSpPr>
        <p:spPr>
          <a:xfrm>
            <a:off x="3276600" y="3429000"/>
            <a:ext cx="304800" cy="0"/>
          </a:xfrm>
          <a:prstGeom prst="line">
            <a:avLst/>
          </a:prstGeom>
          <a:ln w="12700" cap="flat" cmpd="sng">
            <a:solidFill>
              <a:schemeClr val="tx1"/>
            </a:solidFill>
            <a:prstDash val="solid"/>
            <a:round/>
            <a:headEnd type="none" w="med" len="med"/>
            <a:tailEnd type="triangle" w="med" len="med"/>
          </a:ln>
        </p:spPr>
      </p:sp>
      <p:sp>
        <p:nvSpPr>
          <p:cNvPr id="58388" name="Line 21"/>
          <p:cNvSpPr/>
          <p:nvPr/>
        </p:nvSpPr>
        <p:spPr>
          <a:xfrm>
            <a:off x="1981200" y="2438400"/>
            <a:ext cx="0" cy="685800"/>
          </a:xfrm>
          <a:prstGeom prst="line">
            <a:avLst/>
          </a:prstGeom>
          <a:ln w="12700" cap="flat" cmpd="sng">
            <a:solidFill>
              <a:schemeClr val="tx1"/>
            </a:solidFill>
            <a:prstDash val="solid"/>
            <a:round/>
            <a:headEnd type="none" w="med" len="med"/>
            <a:tailEnd type="triangle" w="med" len="med"/>
          </a:ln>
        </p:spPr>
      </p:sp>
      <p:sp>
        <p:nvSpPr>
          <p:cNvPr id="58389" name="Text Box 22"/>
          <p:cNvSpPr txBox="1"/>
          <p:nvPr/>
        </p:nvSpPr>
        <p:spPr>
          <a:xfrm>
            <a:off x="2209800" y="2438400"/>
            <a:ext cx="696913" cy="446088"/>
          </a:xfrm>
          <a:prstGeom prst="rect">
            <a:avLst/>
          </a:prstGeom>
          <a:noFill/>
          <a:ln w="12700">
            <a:noFill/>
          </a:ln>
        </p:spPr>
        <p:txBody>
          <a:bodyPr wrap="none" anchor="t" anchorCtr="0">
            <a:spAutoFit/>
          </a:bodyPr>
          <a:p>
            <a:pPr defTabSz="762000" eaLnBrk="0" hangingPunct="0"/>
            <a:r>
              <a:rPr lang="fr-CH" altLang="zh-CN" sz="2000" dirty="0">
                <a:solidFill>
                  <a:srgbClr val="FF0000"/>
                </a:solidFill>
                <a:latin typeface="Comic Sans MS" panose="030F0702030302020204" pitchFamily="66" charset="0"/>
                <a:ea typeface="宋体" panose="02010600030101010101" pitchFamily="2" charset="-122"/>
              </a:rPr>
              <a:t>CDS</a:t>
            </a:r>
            <a:endParaRPr lang="en-GB" altLang="zh-CN" sz="2000" dirty="0">
              <a:solidFill>
                <a:srgbClr val="FF0000"/>
              </a:solidFill>
              <a:latin typeface="Comic Sans MS" panose="030F0702030302020204" pitchFamily="66" charset="0"/>
              <a:ea typeface="宋体" panose="02010600030101010101" pitchFamily="2" charset="-122"/>
            </a:endParaRPr>
          </a:p>
        </p:txBody>
      </p:sp>
      <p:sp>
        <p:nvSpPr>
          <p:cNvPr id="58390" name="Text Box 23"/>
          <p:cNvSpPr txBox="1"/>
          <p:nvPr/>
        </p:nvSpPr>
        <p:spPr>
          <a:xfrm>
            <a:off x="228600" y="6096000"/>
            <a:ext cx="8734425" cy="835025"/>
          </a:xfrm>
          <a:prstGeom prst="rect">
            <a:avLst/>
          </a:prstGeom>
          <a:noFill/>
          <a:ln w="12700">
            <a:noFill/>
          </a:ln>
        </p:spPr>
        <p:txBody>
          <a:bodyPr wrap="none" anchor="t" anchorCtr="0">
            <a:spAutoFit/>
          </a:bodyPr>
          <a:p>
            <a:pPr defTabSz="762000" eaLnBrk="0" hangingPunct="0"/>
            <a:r>
              <a:rPr lang="fr-CH" altLang="zh-CN" sz="1400" dirty="0">
                <a:solidFill>
                  <a:srgbClr val="FF0000"/>
                </a:solidFill>
                <a:latin typeface="Comic Sans MS" panose="030F0702030302020204" pitchFamily="66" charset="0"/>
                <a:ea typeface="宋体" panose="02010600030101010101" pitchFamily="2" charset="-122"/>
              </a:rPr>
              <a:t>CDS: proposed and submitted at EMBL by authors or by genome projects (can be experimentally </a:t>
            </a:r>
            <a:endParaRPr lang="fr-CH" altLang="zh-CN" sz="1400" dirty="0">
              <a:solidFill>
                <a:srgbClr val="FF0000"/>
              </a:solidFill>
              <a:latin typeface="Comic Sans MS" panose="030F0702030302020204" pitchFamily="66" charset="0"/>
              <a:ea typeface="宋体" panose="02010600030101010101" pitchFamily="2" charset="-122"/>
            </a:endParaRPr>
          </a:p>
          <a:p>
            <a:pPr defTabSz="762000" eaLnBrk="0" hangingPunct="0"/>
            <a:r>
              <a:rPr lang="fr-CH" altLang="zh-CN" sz="1400" dirty="0">
                <a:solidFill>
                  <a:srgbClr val="FF0000"/>
                </a:solidFill>
                <a:latin typeface="Comic Sans MS" panose="030F0702030302020204" pitchFamily="66" charset="0"/>
                <a:ea typeface="宋体" panose="02010600030101010101" pitchFamily="2" charset="-122"/>
              </a:rPr>
              <a:t>proven or derived from gene prediction programs). TrEMBL neither translates DNA sequences, nor </a:t>
            </a:r>
            <a:endParaRPr lang="fr-CH" altLang="zh-CN" sz="1400" dirty="0">
              <a:solidFill>
                <a:srgbClr val="FF0000"/>
              </a:solidFill>
              <a:latin typeface="Comic Sans MS" panose="030F0702030302020204" pitchFamily="66" charset="0"/>
              <a:ea typeface="宋体" panose="02010600030101010101" pitchFamily="2" charset="-122"/>
            </a:endParaRPr>
          </a:p>
          <a:p>
            <a:pPr defTabSz="762000" eaLnBrk="0" hangingPunct="0"/>
            <a:r>
              <a:rPr lang="fr-CH" altLang="zh-CN" sz="1400" dirty="0">
                <a:solidFill>
                  <a:srgbClr val="FF0000"/>
                </a:solidFill>
                <a:latin typeface="Comic Sans MS" panose="030F0702030302020204" pitchFamily="66" charset="0"/>
                <a:ea typeface="宋体" panose="02010600030101010101" pitchFamily="2" charset="-122"/>
              </a:rPr>
              <a:t>uses gene prediction programs: only takes CDS proposed by the submitting authors  in the EMBL entry.</a:t>
            </a:r>
            <a:endParaRPr lang="en-GB" altLang="zh-CN" sz="1400" dirty="0">
              <a:solidFill>
                <a:srgbClr val="FF0000"/>
              </a:solidFill>
              <a:latin typeface="Comic Sans MS" panose="030F0702030302020204" pitchFamily="66" charset="0"/>
              <a:ea typeface="宋体" panose="02010600030101010101" pitchFamily="2" charset="-122"/>
            </a:endParaRPr>
          </a:p>
        </p:txBody>
      </p:sp>
      <p:sp>
        <p:nvSpPr>
          <p:cNvPr id="58391" name="AutoShape 24"/>
          <p:cNvSpPr/>
          <p:nvPr/>
        </p:nvSpPr>
        <p:spPr>
          <a:xfrm>
            <a:off x="3581400" y="1600200"/>
            <a:ext cx="762000" cy="152400"/>
          </a:xfrm>
          <a:prstGeom prst="curvedUpArrow">
            <a:avLst>
              <a:gd name="adj1" fmla="val 66670"/>
              <a:gd name="adj2" fmla="val 200000"/>
              <a:gd name="adj3" fmla="val 33324"/>
            </a:avLst>
          </a:prstGeom>
          <a:solidFill>
            <a:schemeClr val="accent1"/>
          </a:solidFill>
          <a:ln w="12700" cap="flat" cmpd="sng">
            <a:solidFill>
              <a:schemeClr val="tx1"/>
            </a:solidFill>
            <a:prstDash val="solid"/>
            <a:miter/>
            <a:headEnd type="none" w="med" len="med"/>
            <a:tailEnd type="none" w="med" len="med"/>
          </a:ln>
        </p:spPr>
        <p:txBody>
          <a:bodyPr wrap="none" anchor="ctr" anchorCtr="0"/>
          <a:p>
            <a:pPr algn="ctr" eaLnBrk="0" hangingPunct="0"/>
            <a:endParaRPr lang="zh-CN" altLang="en-US" dirty="0">
              <a:latin typeface="Comic Sans MS" panose="030F0702030302020204" pitchFamily="66" charset="0"/>
              <a:ea typeface="宋体" panose="02010600030101010101" pitchFamily="2" charset="-122"/>
            </a:endParaRPr>
          </a:p>
        </p:txBody>
      </p:sp>
      <p:sp>
        <p:nvSpPr>
          <p:cNvPr id="58392" name="Text Box 25"/>
          <p:cNvSpPr txBox="1"/>
          <p:nvPr/>
        </p:nvSpPr>
        <p:spPr>
          <a:xfrm>
            <a:off x="4022725" y="1257300"/>
            <a:ext cx="4319588" cy="517525"/>
          </a:xfrm>
          <a:prstGeom prst="rect">
            <a:avLst/>
          </a:prstGeom>
          <a:noFill/>
          <a:ln w="12700">
            <a:noFill/>
          </a:ln>
        </p:spPr>
        <p:txBody>
          <a:bodyPr wrap="none" anchor="t" anchorCtr="0">
            <a:spAutoFit/>
          </a:bodyPr>
          <a:p>
            <a:pPr algn="ctr" defTabSz="762000" eaLnBrk="0" hangingPunct="0"/>
            <a:r>
              <a:rPr lang="fr-CH" altLang="zh-CN" sz="1200" b="1" dirty="0">
                <a:latin typeface="Comic Sans MS" panose="030F0702030302020204" pitchFamily="66" charset="0"/>
                <a:ea typeface="宋体" panose="02010600030101010101" pitchFamily="2" charset="-122"/>
              </a:rPr>
              <a:t>Some data are not submitted to the public databases !!</a:t>
            </a:r>
            <a:endParaRPr lang="fr-CH" altLang="zh-CN" sz="1200" b="1" dirty="0">
              <a:latin typeface="Comic Sans MS" panose="030F0702030302020204" pitchFamily="66" charset="0"/>
              <a:ea typeface="宋体" panose="02010600030101010101" pitchFamily="2" charset="-122"/>
            </a:endParaRPr>
          </a:p>
          <a:p>
            <a:pPr algn="ctr" defTabSz="762000" eaLnBrk="0" hangingPunct="0"/>
            <a:r>
              <a:rPr lang="fr-CH" altLang="zh-CN" sz="1200" b="1" dirty="0">
                <a:latin typeface="Comic Sans MS" panose="030F0702030302020204" pitchFamily="66" charset="0"/>
                <a:ea typeface="宋体" panose="02010600030101010101" pitchFamily="2" charset="-122"/>
              </a:rPr>
              <a:t>(delayed or cancelled…)</a:t>
            </a:r>
            <a:endParaRPr lang="en-GB" altLang="zh-CN" sz="1200" b="1" dirty="0">
              <a:latin typeface="Comic Sans MS" panose="030F0702030302020204" pitchFamily="66" charset="0"/>
              <a:ea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9393" name="Text Box 2"/>
          <p:cNvSpPr txBox="1"/>
          <p:nvPr/>
        </p:nvSpPr>
        <p:spPr>
          <a:xfrm>
            <a:off x="1600200" y="0"/>
            <a:ext cx="6049963" cy="8007350"/>
          </a:xfrm>
          <a:prstGeom prst="rect">
            <a:avLst/>
          </a:prstGeom>
          <a:noFill/>
          <a:ln w="12700">
            <a:noFill/>
          </a:ln>
        </p:spPr>
        <p:txBody>
          <a:bodyPr wrap="none" anchor="t" anchorCtr="0">
            <a:spAutoFit/>
          </a:bodyPr>
          <a:p>
            <a:pPr defTabSz="762000" eaLnBrk="0" hangingPunct="0"/>
            <a:endParaRPr lang="en-GB" altLang="zh-CN" dirty="0">
              <a:solidFill>
                <a:srgbClr val="FF0000"/>
              </a:solidFill>
              <a:latin typeface="Comic Sans MS" panose="030F0702030302020204" pitchFamily="66" charset="0"/>
              <a:ea typeface="宋体" panose="02010600030101010101" pitchFamily="2" charset="-122"/>
            </a:endParaRPr>
          </a:p>
          <a:p>
            <a:pPr defTabSz="762000" eaLnBrk="0" hangingPunct="0"/>
            <a:r>
              <a:rPr lang="en-GB" altLang="zh-CN" sz="1600" dirty="0">
                <a:solidFill>
                  <a:srgbClr val="0007A4"/>
                </a:solidFill>
                <a:latin typeface="Comic Sans MS" panose="030F0702030302020204" pitchFamily="66" charset="0"/>
                <a:ea typeface="宋体" panose="02010600030101010101" pitchFamily="2" charset="-122"/>
              </a:rPr>
              <a:t>Line code  Content</a:t>
            </a:r>
            <a:r>
              <a:rPr lang="en-GB" altLang="zh-CN" sz="1600" dirty="0">
                <a:latin typeface="Comic Sans MS" panose="030F0702030302020204" pitchFamily="66" charset="0"/>
                <a:ea typeface="宋体" panose="02010600030101010101" pitchFamily="2" charset="-122"/>
              </a:rPr>
              <a:t>                       </a:t>
            </a:r>
            <a:r>
              <a:rPr lang="en-GB" altLang="zh-CN" sz="1600" dirty="0">
                <a:solidFill>
                  <a:srgbClr val="0007A4"/>
                </a:solidFill>
                <a:latin typeface="Comic Sans MS" panose="030F0702030302020204" pitchFamily="66" charset="0"/>
                <a:ea typeface="宋体" panose="02010600030101010101" pitchFamily="2" charset="-122"/>
              </a:rPr>
              <a:t>Occurrence in an entry</a:t>
            </a:r>
            <a:endParaRPr lang="en-GB" altLang="zh-CN" sz="1600" dirty="0">
              <a:solidFill>
                <a:srgbClr val="0007A4"/>
              </a:solidFill>
              <a:latin typeface="Comic Sans MS" panose="030F0702030302020204" pitchFamily="66" charset="0"/>
              <a:ea typeface="宋体" panose="02010600030101010101" pitchFamily="2" charset="-122"/>
            </a:endParaRPr>
          </a:p>
          <a:p>
            <a:pPr defTabSz="762000" eaLnBrk="0" hangingPunct="0"/>
            <a:r>
              <a:rPr lang="en-GB" altLang="zh-CN" sz="1600" dirty="0">
                <a:solidFill>
                  <a:srgbClr val="063DE8"/>
                </a:solidFill>
                <a:latin typeface="Comic Sans MS" panose="030F0702030302020204" pitchFamily="66" charset="0"/>
                <a:ea typeface="宋体" panose="02010600030101010101" pitchFamily="2" charset="-122"/>
              </a:rPr>
              <a:t>---------</a:t>
            </a:r>
            <a:r>
              <a:rPr lang="fr-CH" altLang="zh-CN" sz="1600" dirty="0">
                <a:solidFill>
                  <a:srgbClr val="063DE8"/>
                </a:solidFill>
                <a:latin typeface="Comic Sans MS" panose="030F0702030302020204" pitchFamily="66" charset="0"/>
                <a:ea typeface="宋体" panose="02010600030101010101" pitchFamily="2" charset="-122"/>
              </a:rPr>
              <a:t> </a:t>
            </a:r>
            <a:r>
              <a:rPr lang="en-GB" altLang="zh-CN" sz="1600" dirty="0">
                <a:solidFill>
                  <a:srgbClr val="063DE8"/>
                </a:solidFill>
                <a:latin typeface="Comic Sans MS" panose="030F0702030302020204" pitchFamily="66" charset="0"/>
                <a:ea typeface="宋体" panose="02010600030101010101" pitchFamily="2" charset="-122"/>
              </a:rPr>
              <a:t>----------------------------</a:t>
            </a:r>
            <a:r>
              <a:rPr lang="fr-CH" altLang="zh-CN" sz="1600" dirty="0">
                <a:solidFill>
                  <a:srgbClr val="063DE8"/>
                </a:solidFill>
                <a:latin typeface="Comic Sans MS" panose="030F0702030302020204" pitchFamily="66" charset="0"/>
                <a:ea typeface="宋体" panose="02010600030101010101" pitchFamily="2" charset="-122"/>
              </a:rPr>
              <a:t> </a:t>
            </a:r>
            <a:r>
              <a:rPr lang="en-GB" altLang="zh-CN" sz="1600" dirty="0">
                <a:solidFill>
                  <a:srgbClr val="063DE8"/>
                </a:solidFill>
                <a:latin typeface="Comic Sans MS" panose="030F0702030302020204" pitchFamily="66" charset="0"/>
                <a:ea typeface="宋体" panose="02010600030101010101" pitchFamily="2" charset="-122"/>
              </a:rPr>
              <a:t>----------------------</a:t>
            </a:r>
            <a:r>
              <a:rPr lang="fr-CH" altLang="zh-CN" sz="1600" dirty="0">
                <a:solidFill>
                  <a:srgbClr val="063DE8"/>
                </a:solidFill>
                <a:latin typeface="Comic Sans MS" panose="030F0702030302020204" pitchFamily="66" charset="0"/>
                <a:ea typeface="宋体" panose="02010600030101010101" pitchFamily="2" charset="-122"/>
              </a:rPr>
              <a:t>-----</a:t>
            </a:r>
            <a:endParaRPr lang="en-GB" altLang="zh-CN" sz="1600" dirty="0">
              <a:solidFill>
                <a:srgbClr val="063DE8"/>
              </a:solidFill>
              <a:latin typeface="Comic Sans MS" panose="030F0702030302020204" pitchFamily="66" charset="0"/>
              <a:ea typeface="宋体" panose="02010600030101010101" pitchFamily="2" charset="-122"/>
            </a:endParaRPr>
          </a:p>
          <a:p>
            <a:pPr defTabSz="762000" eaLnBrk="0" hangingPunct="0"/>
            <a:r>
              <a:rPr lang="en-GB" altLang="zh-CN" sz="1600" dirty="0">
                <a:solidFill>
                  <a:srgbClr val="FF0000"/>
                </a:solidFill>
                <a:latin typeface="Comic Sans MS" panose="030F0702030302020204" pitchFamily="66" charset="0"/>
                <a:ea typeface="宋体" panose="02010600030101010101" pitchFamily="2" charset="-122"/>
              </a:rPr>
              <a:t>ID         Identification                  </a:t>
            </a:r>
            <a:r>
              <a:rPr lang="fr-CH" altLang="zh-CN" sz="1600" dirty="0">
                <a:solidFill>
                  <a:srgbClr val="FF0000"/>
                </a:solidFill>
                <a:latin typeface="Comic Sans MS" panose="030F0702030302020204" pitchFamily="66" charset="0"/>
                <a:ea typeface="宋体" panose="02010600030101010101" pitchFamily="2" charset="-122"/>
              </a:rPr>
              <a:t>	</a:t>
            </a:r>
            <a:r>
              <a:rPr lang="en-GB" altLang="zh-CN" sz="1600" dirty="0">
                <a:latin typeface="Comic Sans MS" panose="030F0702030302020204" pitchFamily="66" charset="0"/>
                <a:ea typeface="宋体" panose="02010600030101010101" pitchFamily="2" charset="-122"/>
              </a:rPr>
              <a:t>One; starts the entry</a:t>
            </a:r>
            <a:endParaRPr lang="en-GB" altLang="zh-CN" sz="1600" dirty="0">
              <a:latin typeface="Comic Sans MS" panose="030F0702030302020204" pitchFamily="66" charset="0"/>
              <a:ea typeface="宋体" panose="02010600030101010101" pitchFamily="2" charset="-122"/>
            </a:endParaRPr>
          </a:p>
          <a:p>
            <a:pPr defTabSz="762000" eaLnBrk="0" hangingPunct="0"/>
            <a:r>
              <a:rPr lang="en-GB" altLang="zh-CN" sz="1600" dirty="0">
                <a:solidFill>
                  <a:srgbClr val="FF0000"/>
                </a:solidFill>
                <a:latin typeface="Comic Sans MS" panose="030F0702030302020204" pitchFamily="66" charset="0"/>
                <a:ea typeface="宋体" panose="02010600030101010101" pitchFamily="2" charset="-122"/>
              </a:rPr>
              <a:t>AC         Accession number(s)</a:t>
            </a:r>
            <a:r>
              <a:rPr lang="en-GB" altLang="zh-CN" sz="1600" dirty="0">
                <a:latin typeface="Comic Sans MS" panose="030F0702030302020204" pitchFamily="66" charset="0"/>
                <a:ea typeface="宋体" panose="02010600030101010101" pitchFamily="2" charset="-122"/>
              </a:rPr>
              <a:t>             </a:t>
            </a:r>
            <a:r>
              <a:rPr lang="fr-CH" altLang="zh-CN" sz="1600" dirty="0">
                <a:latin typeface="Comic Sans MS" panose="030F0702030302020204" pitchFamily="66" charset="0"/>
                <a:ea typeface="宋体" panose="02010600030101010101" pitchFamily="2" charset="-122"/>
              </a:rPr>
              <a:t>	</a:t>
            </a:r>
            <a:r>
              <a:rPr lang="en-GB" altLang="zh-CN" sz="1600" dirty="0">
                <a:latin typeface="Comic Sans MS" panose="030F0702030302020204" pitchFamily="66" charset="0"/>
                <a:ea typeface="宋体" panose="02010600030101010101" pitchFamily="2" charset="-122"/>
              </a:rPr>
              <a:t>One or more</a:t>
            </a:r>
            <a:endParaRPr lang="en-GB" altLang="zh-CN" sz="1600" dirty="0">
              <a:latin typeface="Comic Sans MS" panose="030F0702030302020204" pitchFamily="66" charset="0"/>
              <a:ea typeface="宋体" panose="02010600030101010101" pitchFamily="2" charset="-122"/>
            </a:endParaRPr>
          </a:p>
          <a:p>
            <a:pPr defTabSz="762000" eaLnBrk="0" hangingPunct="0"/>
            <a:r>
              <a:rPr lang="en-GB" altLang="zh-CN" sz="1600" dirty="0">
                <a:latin typeface="Comic Sans MS" panose="030F0702030302020204" pitchFamily="66" charset="0"/>
                <a:ea typeface="宋体" panose="02010600030101010101" pitchFamily="2" charset="-122"/>
              </a:rPr>
              <a:t>DT         Date                            </a:t>
            </a:r>
            <a:r>
              <a:rPr lang="fr-CH" altLang="zh-CN" sz="1600" dirty="0">
                <a:latin typeface="Comic Sans MS" panose="030F0702030302020204" pitchFamily="66" charset="0"/>
                <a:ea typeface="宋体" panose="02010600030101010101" pitchFamily="2" charset="-122"/>
              </a:rPr>
              <a:t>		</a:t>
            </a:r>
            <a:r>
              <a:rPr lang="en-GB" altLang="zh-CN" sz="1600" dirty="0">
                <a:latin typeface="Comic Sans MS" panose="030F0702030302020204" pitchFamily="66" charset="0"/>
                <a:ea typeface="宋体" panose="02010600030101010101" pitchFamily="2" charset="-122"/>
              </a:rPr>
              <a:t>Three times</a:t>
            </a:r>
            <a:endParaRPr lang="en-GB" altLang="zh-CN" sz="1600" dirty="0">
              <a:latin typeface="Comic Sans MS" panose="030F0702030302020204" pitchFamily="66" charset="0"/>
              <a:ea typeface="宋体" panose="02010600030101010101" pitchFamily="2" charset="-122"/>
            </a:endParaRPr>
          </a:p>
          <a:p>
            <a:pPr defTabSz="762000" eaLnBrk="0" hangingPunct="0"/>
            <a:r>
              <a:rPr lang="en-GB" altLang="zh-CN" sz="1600" dirty="0">
                <a:solidFill>
                  <a:schemeClr val="accent1"/>
                </a:solidFill>
                <a:latin typeface="Comic Sans MS" panose="030F0702030302020204" pitchFamily="66" charset="0"/>
                <a:ea typeface="宋体" panose="02010600030101010101" pitchFamily="2" charset="-122"/>
              </a:rPr>
              <a:t>DE         Description</a:t>
            </a:r>
            <a:r>
              <a:rPr lang="en-GB" altLang="zh-CN" sz="1600" dirty="0">
                <a:latin typeface="Comic Sans MS" panose="030F0702030302020204" pitchFamily="66" charset="0"/>
                <a:ea typeface="宋体" panose="02010600030101010101" pitchFamily="2" charset="-122"/>
              </a:rPr>
              <a:t>                    </a:t>
            </a:r>
            <a:r>
              <a:rPr lang="fr-CH" altLang="zh-CN" sz="1600" dirty="0">
                <a:latin typeface="Comic Sans MS" panose="030F0702030302020204" pitchFamily="66" charset="0"/>
                <a:ea typeface="宋体" panose="02010600030101010101" pitchFamily="2" charset="-122"/>
              </a:rPr>
              <a:t>	</a:t>
            </a:r>
            <a:r>
              <a:rPr lang="en-GB" altLang="zh-CN" sz="1600" dirty="0">
                <a:latin typeface="Comic Sans MS" panose="030F0702030302020204" pitchFamily="66" charset="0"/>
                <a:ea typeface="宋体" panose="02010600030101010101" pitchFamily="2" charset="-122"/>
              </a:rPr>
              <a:t> One or more</a:t>
            </a:r>
            <a:endParaRPr lang="en-GB" altLang="zh-CN" sz="1600" dirty="0">
              <a:latin typeface="Comic Sans MS" panose="030F0702030302020204" pitchFamily="66" charset="0"/>
              <a:ea typeface="宋体" panose="02010600030101010101" pitchFamily="2" charset="-122"/>
            </a:endParaRPr>
          </a:p>
          <a:p>
            <a:pPr defTabSz="762000" eaLnBrk="0" hangingPunct="0"/>
            <a:r>
              <a:rPr lang="en-GB" altLang="zh-CN" sz="1600" dirty="0">
                <a:solidFill>
                  <a:schemeClr val="accent1"/>
                </a:solidFill>
                <a:latin typeface="Comic Sans MS" panose="030F0702030302020204" pitchFamily="66" charset="0"/>
                <a:ea typeface="宋体" panose="02010600030101010101" pitchFamily="2" charset="-122"/>
              </a:rPr>
              <a:t>GN         Gene name(s)</a:t>
            </a:r>
            <a:r>
              <a:rPr lang="en-GB" altLang="zh-CN" sz="1600" dirty="0">
                <a:latin typeface="Comic Sans MS" panose="030F0702030302020204" pitchFamily="66" charset="0"/>
                <a:ea typeface="宋体" panose="02010600030101010101" pitchFamily="2" charset="-122"/>
              </a:rPr>
              <a:t>                    </a:t>
            </a:r>
            <a:r>
              <a:rPr lang="fr-CH" altLang="zh-CN" sz="1600" dirty="0">
                <a:latin typeface="Comic Sans MS" panose="030F0702030302020204" pitchFamily="66" charset="0"/>
                <a:ea typeface="宋体" panose="02010600030101010101" pitchFamily="2" charset="-122"/>
              </a:rPr>
              <a:t>	</a:t>
            </a:r>
            <a:r>
              <a:rPr lang="en-GB" altLang="zh-CN" sz="1600" dirty="0">
                <a:latin typeface="Comic Sans MS" panose="030F0702030302020204" pitchFamily="66" charset="0"/>
                <a:ea typeface="宋体" panose="02010600030101010101" pitchFamily="2" charset="-122"/>
              </a:rPr>
              <a:t>Optional</a:t>
            </a:r>
            <a:endParaRPr lang="en-GB" altLang="zh-CN" sz="1600" dirty="0">
              <a:latin typeface="Comic Sans MS" panose="030F0702030302020204" pitchFamily="66" charset="0"/>
              <a:ea typeface="宋体" panose="02010600030101010101" pitchFamily="2" charset="-122"/>
            </a:endParaRPr>
          </a:p>
          <a:p>
            <a:pPr defTabSz="762000" eaLnBrk="0" hangingPunct="0"/>
            <a:r>
              <a:rPr lang="en-GB" altLang="zh-CN" sz="1600" dirty="0">
                <a:latin typeface="Comic Sans MS" panose="030F0702030302020204" pitchFamily="66" charset="0"/>
                <a:ea typeface="宋体" panose="02010600030101010101" pitchFamily="2" charset="-122"/>
              </a:rPr>
              <a:t>OS         Organism species               </a:t>
            </a:r>
            <a:r>
              <a:rPr lang="fr-CH" altLang="zh-CN" sz="1600" dirty="0">
                <a:latin typeface="Comic Sans MS" panose="030F0702030302020204" pitchFamily="66" charset="0"/>
                <a:ea typeface="宋体" panose="02010600030101010101" pitchFamily="2" charset="-122"/>
              </a:rPr>
              <a:t>	</a:t>
            </a:r>
            <a:r>
              <a:rPr lang="en-GB" altLang="zh-CN" sz="1600" dirty="0">
                <a:latin typeface="Comic Sans MS" panose="030F0702030302020204" pitchFamily="66" charset="0"/>
                <a:ea typeface="宋体" panose="02010600030101010101" pitchFamily="2" charset="-122"/>
              </a:rPr>
              <a:t> One or more</a:t>
            </a:r>
            <a:endParaRPr lang="en-GB" altLang="zh-CN" sz="1600" dirty="0">
              <a:latin typeface="Comic Sans MS" panose="030F0702030302020204" pitchFamily="66" charset="0"/>
              <a:ea typeface="宋体" panose="02010600030101010101" pitchFamily="2" charset="-122"/>
            </a:endParaRPr>
          </a:p>
          <a:p>
            <a:pPr defTabSz="762000" eaLnBrk="0" hangingPunct="0"/>
            <a:r>
              <a:rPr lang="en-GB" altLang="zh-CN" sz="1600" dirty="0">
                <a:latin typeface="Comic Sans MS" panose="030F0702030302020204" pitchFamily="66" charset="0"/>
                <a:ea typeface="宋体" panose="02010600030101010101" pitchFamily="2" charset="-122"/>
              </a:rPr>
              <a:t>OG         Organelle                       </a:t>
            </a:r>
            <a:r>
              <a:rPr lang="fr-CH" altLang="zh-CN" sz="1600" dirty="0">
                <a:latin typeface="Comic Sans MS" panose="030F0702030302020204" pitchFamily="66" charset="0"/>
                <a:ea typeface="宋体" panose="02010600030101010101" pitchFamily="2" charset="-122"/>
              </a:rPr>
              <a:t>	</a:t>
            </a:r>
            <a:r>
              <a:rPr lang="en-GB" altLang="zh-CN" sz="1600" dirty="0">
                <a:latin typeface="Comic Sans MS" panose="030F0702030302020204" pitchFamily="66" charset="0"/>
                <a:ea typeface="宋体" panose="02010600030101010101" pitchFamily="2" charset="-122"/>
              </a:rPr>
              <a:t>Optional</a:t>
            </a:r>
            <a:endParaRPr lang="en-GB" altLang="zh-CN" sz="1600" dirty="0">
              <a:latin typeface="Comic Sans MS" panose="030F0702030302020204" pitchFamily="66" charset="0"/>
              <a:ea typeface="宋体" panose="02010600030101010101" pitchFamily="2" charset="-122"/>
            </a:endParaRPr>
          </a:p>
          <a:p>
            <a:pPr defTabSz="762000" eaLnBrk="0" hangingPunct="0"/>
            <a:r>
              <a:rPr lang="en-GB" altLang="zh-CN" sz="1600" dirty="0">
                <a:latin typeface="Comic Sans MS" panose="030F0702030302020204" pitchFamily="66" charset="0"/>
                <a:ea typeface="宋体" panose="02010600030101010101" pitchFamily="2" charset="-122"/>
              </a:rPr>
              <a:t>OC         Organism classification        </a:t>
            </a:r>
            <a:r>
              <a:rPr lang="fr-CH" altLang="zh-CN" sz="1600" dirty="0">
                <a:latin typeface="Comic Sans MS" panose="030F0702030302020204" pitchFamily="66" charset="0"/>
                <a:ea typeface="宋体" panose="02010600030101010101" pitchFamily="2" charset="-122"/>
              </a:rPr>
              <a:t>	</a:t>
            </a:r>
            <a:r>
              <a:rPr lang="en-GB" altLang="zh-CN" sz="1600" dirty="0">
                <a:latin typeface="Comic Sans MS" panose="030F0702030302020204" pitchFamily="66" charset="0"/>
                <a:ea typeface="宋体" panose="02010600030101010101" pitchFamily="2" charset="-122"/>
              </a:rPr>
              <a:t> One or more</a:t>
            </a:r>
            <a:endParaRPr lang="en-GB" altLang="zh-CN" sz="1600" dirty="0">
              <a:latin typeface="Comic Sans MS" panose="030F0702030302020204" pitchFamily="66" charset="0"/>
              <a:ea typeface="宋体" panose="02010600030101010101" pitchFamily="2" charset="-122"/>
            </a:endParaRPr>
          </a:p>
          <a:p>
            <a:pPr defTabSz="762000" eaLnBrk="0" hangingPunct="0"/>
            <a:r>
              <a:rPr lang="en-GB" altLang="zh-CN" sz="1600" dirty="0">
                <a:latin typeface="Comic Sans MS" panose="030F0702030302020204" pitchFamily="66" charset="0"/>
                <a:ea typeface="宋体" panose="02010600030101010101" pitchFamily="2" charset="-122"/>
              </a:rPr>
              <a:t>RN         Reference number               </a:t>
            </a:r>
            <a:r>
              <a:rPr lang="fr-CH" altLang="zh-CN" sz="1600" dirty="0">
                <a:latin typeface="Comic Sans MS" panose="030F0702030302020204" pitchFamily="66" charset="0"/>
                <a:ea typeface="宋体" panose="02010600030101010101" pitchFamily="2" charset="-122"/>
              </a:rPr>
              <a:t>	</a:t>
            </a:r>
            <a:r>
              <a:rPr lang="en-GB" altLang="zh-CN" sz="1600" dirty="0">
                <a:latin typeface="Comic Sans MS" panose="030F0702030302020204" pitchFamily="66" charset="0"/>
                <a:ea typeface="宋体" panose="02010600030101010101" pitchFamily="2" charset="-122"/>
              </a:rPr>
              <a:t> One or more</a:t>
            </a:r>
            <a:endParaRPr lang="en-GB" altLang="zh-CN" sz="1600" dirty="0">
              <a:latin typeface="Comic Sans MS" panose="030F0702030302020204" pitchFamily="66" charset="0"/>
              <a:ea typeface="宋体" panose="02010600030101010101" pitchFamily="2" charset="-122"/>
            </a:endParaRPr>
          </a:p>
          <a:p>
            <a:pPr defTabSz="762000" eaLnBrk="0" hangingPunct="0"/>
            <a:r>
              <a:rPr lang="en-GB" altLang="zh-CN" sz="1600" dirty="0">
                <a:latin typeface="Comic Sans MS" panose="030F0702030302020204" pitchFamily="66" charset="0"/>
                <a:ea typeface="宋体" panose="02010600030101010101" pitchFamily="2" charset="-122"/>
              </a:rPr>
              <a:t>RP         Reference position              </a:t>
            </a:r>
            <a:r>
              <a:rPr lang="fr-CH" altLang="zh-CN" sz="1600" dirty="0">
                <a:latin typeface="Comic Sans MS" panose="030F0702030302020204" pitchFamily="66" charset="0"/>
                <a:ea typeface="宋体" panose="02010600030101010101" pitchFamily="2" charset="-122"/>
              </a:rPr>
              <a:t>	</a:t>
            </a:r>
            <a:r>
              <a:rPr lang="en-GB" altLang="zh-CN" sz="1600" dirty="0">
                <a:latin typeface="Comic Sans MS" panose="030F0702030302020204" pitchFamily="66" charset="0"/>
                <a:ea typeface="宋体" panose="02010600030101010101" pitchFamily="2" charset="-122"/>
              </a:rPr>
              <a:t>One or more</a:t>
            </a:r>
            <a:endParaRPr lang="en-GB" altLang="zh-CN" sz="1600" dirty="0">
              <a:latin typeface="Comic Sans MS" panose="030F0702030302020204" pitchFamily="66" charset="0"/>
              <a:ea typeface="宋体" panose="02010600030101010101" pitchFamily="2" charset="-122"/>
            </a:endParaRPr>
          </a:p>
          <a:p>
            <a:pPr defTabSz="762000" eaLnBrk="0" hangingPunct="0"/>
            <a:r>
              <a:rPr lang="en-GB" altLang="zh-CN" sz="1600" dirty="0">
                <a:latin typeface="Comic Sans MS" panose="030F0702030302020204" pitchFamily="66" charset="0"/>
                <a:ea typeface="宋体" panose="02010600030101010101" pitchFamily="2" charset="-122"/>
              </a:rPr>
              <a:t>RC         Reference comment(s)          </a:t>
            </a:r>
            <a:r>
              <a:rPr lang="fr-CH" altLang="zh-CN" sz="1600" dirty="0">
                <a:latin typeface="Comic Sans MS" panose="030F0702030302020204" pitchFamily="66" charset="0"/>
                <a:ea typeface="宋体" panose="02010600030101010101" pitchFamily="2" charset="-122"/>
              </a:rPr>
              <a:t>	</a:t>
            </a:r>
            <a:r>
              <a:rPr lang="en-GB" altLang="zh-CN" sz="1600" dirty="0">
                <a:latin typeface="Comic Sans MS" panose="030F0702030302020204" pitchFamily="66" charset="0"/>
                <a:ea typeface="宋体" panose="02010600030101010101" pitchFamily="2" charset="-122"/>
              </a:rPr>
              <a:t>  Optional</a:t>
            </a:r>
            <a:endParaRPr lang="en-GB" altLang="zh-CN" sz="1600" dirty="0">
              <a:latin typeface="Comic Sans MS" panose="030F0702030302020204" pitchFamily="66" charset="0"/>
              <a:ea typeface="宋体" panose="02010600030101010101" pitchFamily="2" charset="-122"/>
            </a:endParaRPr>
          </a:p>
          <a:p>
            <a:pPr defTabSz="762000" eaLnBrk="0" hangingPunct="0"/>
            <a:r>
              <a:rPr lang="en-GB" altLang="zh-CN" sz="1600" dirty="0">
                <a:latin typeface="Comic Sans MS" panose="030F0702030302020204" pitchFamily="66" charset="0"/>
                <a:ea typeface="宋体" panose="02010600030101010101" pitchFamily="2" charset="-122"/>
              </a:rPr>
              <a:t>RX         Reference cross-reference(s)    Optional</a:t>
            </a:r>
            <a:endParaRPr lang="en-GB" altLang="zh-CN" sz="1600" dirty="0">
              <a:latin typeface="Comic Sans MS" panose="030F0702030302020204" pitchFamily="66" charset="0"/>
              <a:ea typeface="宋体" panose="02010600030101010101" pitchFamily="2" charset="-122"/>
            </a:endParaRPr>
          </a:p>
          <a:p>
            <a:pPr defTabSz="762000" eaLnBrk="0" hangingPunct="0"/>
            <a:r>
              <a:rPr lang="en-GB" altLang="zh-CN" sz="1600" dirty="0">
                <a:latin typeface="Comic Sans MS" panose="030F0702030302020204" pitchFamily="66" charset="0"/>
                <a:ea typeface="宋体" panose="02010600030101010101" pitchFamily="2" charset="-122"/>
              </a:rPr>
              <a:t>RA         Reference authors               </a:t>
            </a:r>
            <a:r>
              <a:rPr lang="fr-CH" altLang="zh-CN" sz="1600" dirty="0">
                <a:latin typeface="Comic Sans MS" panose="030F0702030302020204" pitchFamily="66" charset="0"/>
                <a:ea typeface="宋体" panose="02010600030101010101" pitchFamily="2" charset="-122"/>
              </a:rPr>
              <a:t>	</a:t>
            </a:r>
            <a:r>
              <a:rPr lang="en-GB" altLang="zh-CN" sz="1600" dirty="0">
                <a:latin typeface="Comic Sans MS" panose="030F0702030302020204" pitchFamily="66" charset="0"/>
                <a:ea typeface="宋体" panose="02010600030101010101" pitchFamily="2" charset="-122"/>
              </a:rPr>
              <a:t>One or more</a:t>
            </a:r>
            <a:endParaRPr lang="en-GB" altLang="zh-CN" sz="1600" dirty="0">
              <a:latin typeface="Comic Sans MS" panose="030F0702030302020204" pitchFamily="66" charset="0"/>
              <a:ea typeface="宋体" panose="02010600030101010101" pitchFamily="2" charset="-122"/>
            </a:endParaRPr>
          </a:p>
          <a:p>
            <a:pPr defTabSz="762000" eaLnBrk="0" hangingPunct="0"/>
            <a:r>
              <a:rPr lang="en-GB" altLang="zh-CN" sz="1600" dirty="0">
                <a:latin typeface="Comic Sans MS" panose="030F0702030302020204" pitchFamily="66" charset="0"/>
                <a:ea typeface="宋体" panose="02010600030101010101" pitchFamily="2" charset="-122"/>
              </a:rPr>
              <a:t>RT         Reference title                 </a:t>
            </a:r>
            <a:r>
              <a:rPr lang="fr-CH" altLang="zh-CN" sz="1600" dirty="0">
                <a:latin typeface="Comic Sans MS" panose="030F0702030302020204" pitchFamily="66" charset="0"/>
                <a:ea typeface="宋体" panose="02010600030101010101" pitchFamily="2" charset="-122"/>
              </a:rPr>
              <a:t>	</a:t>
            </a:r>
            <a:r>
              <a:rPr lang="en-GB" altLang="zh-CN" sz="1600" dirty="0">
                <a:latin typeface="Comic Sans MS" panose="030F0702030302020204" pitchFamily="66" charset="0"/>
                <a:ea typeface="宋体" panose="02010600030101010101" pitchFamily="2" charset="-122"/>
              </a:rPr>
              <a:t>Optional</a:t>
            </a:r>
            <a:endParaRPr lang="en-GB" altLang="zh-CN" sz="1600" dirty="0">
              <a:latin typeface="Comic Sans MS" panose="030F0702030302020204" pitchFamily="66" charset="0"/>
              <a:ea typeface="宋体" panose="02010600030101010101" pitchFamily="2" charset="-122"/>
            </a:endParaRPr>
          </a:p>
          <a:p>
            <a:pPr defTabSz="762000" eaLnBrk="0" hangingPunct="0"/>
            <a:r>
              <a:rPr lang="en-GB" altLang="zh-CN" sz="1600" dirty="0">
                <a:latin typeface="Comic Sans MS" panose="030F0702030302020204" pitchFamily="66" charset="0"/>
                <a:ea typeface="宋体" panose="02010600030101010101" pitchFamily="2" charset="-122"/>
              </a:rPr>
              <a:t>RL         Reference location              </a:t>
            </a:r>
            <a:r>
              <a:rPr lang="fr-CH" altLang="zh-CN" sz="1600" dirty="0">
                <a:latin typeface="Comic Sans MS" panose="030F0702030302020204" pitchFamily="66" charset="0"/>
                <a:ea typeface="宋体" panose="02010600030101010101" pitchFamily="2" charset="-122"/>
              </a:rPr>
              <a:t>	</a:t>
            </a:r>
            <a:r>
              <a:rPr lang="en-GB" altLang="zh-CN" sz="1600" dirty="0">
                <a:latin typeface="Comic Sans MS" panose="030F0702030302020204" pitchFamily="66" charset="0"/>
                <a:ea typeface="宋体" panose="02010600030101010101" pitchFamily="2" charset="-122"/>
              </a:rPr>
              <a:t>One or more</a:t>
            </a:r>
            <a:endParaRPr lang="en-GB" altLang="zh-CN" sz="1600" dirty="0">
              <a:latin typeface="Comic Sans MS" panose="030F0702030302020204" pitchFamily="66" charset="0"/>
              <a:ea typeface="宋体" panose="02010600030101010101" pitchFamily="2" charset="-122"/>
            </a:endParaRPr>
          </a:p>
          <a:p>
            <a:pPr defTabSz="762000" eaLnBrk="0" hangingPunct="0"/>
            <a:r>
              <a:rPr lang="en-GB" altLang="zh-CN" sz="1600" dirty="0">
                <a:solidFill>
                  <a:schemeClr val="accent1"/>
                </a:solidFill>
                <a:latin typeface="Comic Sans MS" panose="030F0702030302020204" pitchFamily="66" charset="0"/>
                <a:ea typeface="宋体" panose="02010600030101010101" pitchFamily="2" charset="-122"/>
              </a:rPr>
              <a:t>CC         Comments or notes</a:t>
            </a:r>
            <a:r>
              <a:rPr lang="en-GB" altLang="zh-CN" sz="1600" dirty="0">
                <a:latin typeface="Comic Sans MS" panose="030F0702030302020204" pitchFamily="66" charset="0"/>
                <a:ea typeface="宋体" panose="02010600030101010101" pitchFamily="2" charset="-122"/>
              </a:rPr>
              <a:t>              </a:t>
            </a:r>
            <a:r>
              <a:rPr lang="fr-CH" altLang="zh-CN" sz="1600" dirty="0">
                <a:latin typeface="Comic Sans MS" panose="030F0702030302020204" pitchFamily="66" charset="0"/>
                <a:ea typeface="宋体" panose="02010600030101010101" pitchFamily="2" charset="-122"/>
              </a:rPr>
              <a:t>	</a:t>
            </a:r>
            <a:r>
              <a:rPr lang="en-GB" altLang="zh-CN" sz="1600" dirty="0">
                <a:latin typeface="Comic Sans MS" panose="030F0702030302020204" pitchFamily="66" charset="0"/>
                <a:ea typeface="宋体" panose="02010600030101010101" pitchFamily="2" charset="-122"/>
              </a:rPr>
              <a:t> Optional</a:t>
            </a:r>
            <a:endParaRPr lang="en-GB" altLang="zh-CN" sz="1600" dirty="0">
              <a:latin typeface="Comic Sans MS" panose="030F0702030302020204" pitchFamily="66" charset="0"/>
              <a:ea typeface="宋体" panose="02010600030101010101" pitchFamily="2" charset="-122"/>
            </a:endParaRPr>
          </a:p>
          <a:p>
            <a:pPr defTabSz="762000" eaLnBrk="0" hangingPunct="0"/>
            <a:r>
              <a:rPr lang="en-GB" altLang="zh-CN" sz="1600" dirty="0">
                <a:solidFill>
                  <a:schemeClr val="accent1"/>
                </a:solidFill>
                <a:latin typeface="Comic Sans MS" panose="030F0702030302020204" pitchFamily="66" charset="0"/>
                <a:ea typeface="宋体" panose="02010600030101010101" pitchFamily="2" charset="-122"/>
              </a:rPr>
              <a:t>DR         Database cross-references</a:t>
            </a:r>
            <a:r>
              <a:rPr lang="en-GB" altLang="zh-CN" sz="1600" dirty="0">
                <a:latin typeface="Comic Sans MS" panose="030F0702030302020204" pitchFamily="66" charset="0"/>
                <a:ea typeface="宋体" panose="02010600030101010101" pitchFamily="2" charset="-122"/>
              </a:rPr>
              <a:t>       Optional</a:t>
            </a:r>
            <a:endParaRPr lang="en-GB" altLang="zh-CN" sz="1600" dirty="0">
              <a:latin typeface="Comic Sans MS" panose="030F0702030302020204" pitchFamily="66" charset="0"/>
              <a:ea typeface="宋体" panose="02010600030101010101" pitchFamily="2" charset="-122"/>
            </a:endParaRPr>
          </a:p>
          <a:p>
            <a:pPr defTabSz="762000" eaLnBrk="0" hangingPunct="0"/>
            <a:r>
              <a:rPr lang="en-GB" altLang="zh-CN" sz="1600" dirty="0">
                <a:solidFill>
                  <a:schemeClr val="accent1"/>
                </a:solidFill>
                <a:latin typeface="Comic Sans MS" panose="030F0702030302020204" pitchFamily="66" charset="0"/>
                <a:ea typeface="宋体" panose="02010600030101010101" pitchFamily="2" charset="-122"/>
              </a:rPr>
              <a:t>KW         Keywords</a:t>
            </a:r>
            <a:r>
              <a:rPr lang="en-GB" altLang="zh-CN" sz="1600" dirty="0">
                <a:latin typeface="Comic Sans MS" panose="030F0702030302020204" pitchFamily="66" charset="0"/>
                <a:ea typeface="宋体" panose="02010600030101010101" pitchFamily="2" charset="-122"/>
              </a:rPr>
              <a:t>                        </a:t>
            </a:r>
            <a:r>
              <a:rPr lang="fr-CH" altLang="zh-CN" sz="1600" dirty="0">
                <a:latin typeface="Comic Sans MS" panose="030F0702030302020204" pitchFamily="66" charset="0"/>
                <a:ea typeface="宋体" panose="02010600030101010101" pitchFamily="2" charset="-122"/>
              </a:rPr>
              <a:t>	</a:t>
            </a:r>
            <a:r>
              <a:rPr lang="en-GB" altLang="zh-CN" sz="1600" dirty="0">
                <a:latin typeface="Comic Sans MS" panose="030F0702030302020204" pitchFamily="66" charset="0"/>
                <a:ea typeface="宋体" panose="02010600030101010101" pitchFamily="2" charset="-122"/>
              </a:rPr>
              <a:t>Optional</a:t>
            </a:r>
            <a:endParaRPr lang="en-GB" altLang="zh-CN" sz="1600" dirty="0">
              <a:latin typeface="Comic Sans MS" panose="030F0702030302020204" pitchFamily="66" charset="0"/>
              <a:ea typeface="宋体" panose="02010600030101010101" pitchFamily="2" charset="-122"/>
            </a:endParaRPr>
          </a:p>
          <a:p>
            <a:pPr defTabSz="762000" eaLnBrk="0" hangingPunct="0"/>
            <a:r>
              <a:rPr lang="en-GB" altLang="zh-CN" sz="1600" dirty="0">
                <a:solidFill>
                  <a:schemeClr val="accent1"/>
                </a:solidFill>
                <a:latin typeface="Comic Sans MS" panose="030F0702030302020204" pitchFamily="66" charset="0"/>
                <a:ea typeface="宋体" panose="02010600030101010101" pitchFamily="2" charset="-122"/>
              </a:rPr>
              <a:t>FT         Feature table data</a:t>
            </a:r>
            <a:r>
              <a:rPr lang="en-GB" altLang="zh-CN" sz="1600" dirty="0">
                <a:latin typeface="Comic Sans MS" panose="030F0702030302020204" pitchFamily="66" charset="0"/>
                <a:ea typeface="宋体" panose="02010600030101010101" pitchFamily="2" charset="-122"/>
              </a:rPr>
              <a:t>             </a:t>
            </a:r>
            <a:r>
              <a:rPr lang="fr-CH" altLang="zh-CN" sz="1600" dirty="0">
                <a:latin typeface="Comic Sans MS" panose="030F0702030302020204" pitchFamily="66" charset="0"/>
                <a:ea typeface="宋体" panose="02010600030101010101" pitchFamily="2" charset="-122"/>
              </a:rPr>
              <a:t>	</a:t>
            </a:r>
            <a:r>
              <a:rPr lang="en-GB" altLang="zh-CN" sz="1600" dirty="0">
                <a:latin typeface="Comic Sans MS" panose="030F0702030302020204" pitchFamily="66" charset="0"/>
                <a:ea typeface="宋体" panose="02010600030101010101" pitchFamily="2" charset="-122"/>
              </a:rPr>
              <a:t> Optional</a:t>
            </a:r>
            <a:endParaRPr lang="en-GB" altLang="zh-CN" sz="1600" dirty="0">
              <a:latin typeface="Comic Sans MS" panose="030F0702030302020204" pitchFamily="66" charset="0"/>
              <a:ea typeface="宋体" panose="02010600030101010101" pitchFamily="2" charset="-122"/>
            </a:endParaRPr>
          </a:p>
          <a:p>
            <a:pPr defTabSz="762000" eaLnBrk="0" hangingPunct="0"/>
            <a:r>
              <a:rPr lang="en-GB" altLang="zh-CN" sz="1600" dirty="0">
                <a:latin typeface="Comic Sans MS" panose="030F0702030302020204" pitchFamily="66" charset="0"/>
                <a:ea typeface="宋体" panose="02010600030101010101" pitchFamily="2" charset="-122"/>
              </a:rPr>
              <a:t>SQ         Sequence header                </a:t>
            </a:r>
            <a:r>
              <a:rPr lang="fr-CH" altLang="zh-CN" sz="1600" dirty="0">
                <a:latin typeface="Comic Sans MS" panose="030F0702030302020204" pitchFamily="66" charset="0"/>
                <a:ea typeface="宋体" panose="02010600030101010101" pitchFamily="2" charset="-122"/>
              </a:rPr>
              <a:t>	</a:t>
            </a:r>
            <a:r>
              <a:rPr lang="en-GB" altLang="zh-CN" sz="1600" dirty="0">
                <a:latin typeface="Comic Sans MS" panose="030F0702030302020204" pitchFamily="66" charset="0"/>
                <a:ea typeface="宋体" panose="02010600030101010101" pitchFamily="2" charset="-122"/>
              </a:rPr>
              <a:t> One</a:t>
            </a:r>
            <a:endParaRPr lang="en-GB" altLang="zh-CN" sz="1600" dirty="0">
              <a:latin typeface="Comic Sans MS" panose="030F0702030302020204" pitchFamily="66" charset="0"/>
              <a:ea typeface="宋体" panose="02010600030101010101" pitchFamily="2" charset="-122"/>
            </a:endParaRPr>
          </a:p>
          <a:p>
            <a:pPr defTabSz="762000" eaLnBrk="0" hangingPunct="0"/>
            <a:r>
              <a:rPr lang="en-GB" altLang="zh-CN" sz="1600" dirty="0">
                <a:latin typeface="Comic Sans MS" panose="030F0702030302020204" pitchFamily="66" charset="0"/>
                <a:ea typeface="宋体" panose="02010600030101010101" pitchFamily="2" charset="-122"/>
              </a:rPr>
              <a:t>              </a:t>
            </a:r>
            <a:r>
              <a:rPr lang="en-GB" altLang="zh-CN" sz="1600" dirty="0">
                <a:solidFill>
                  <a:srgbClr val="FF0000"/>
                </a:solidFill>
                <a:latin typeface="Comic Sans MS" panose="030F0702030302020204" pitchFamily="66" charset="0"/>
                <a:ea typeface="宋体" panose="02010600030101010101" pitchFamily="2" charset="-122"/>
              </a:rPr>
              <a:t>Amino Acid</a:t>
            </a:r>
            <a:r>
              <a:rPr lang="en-GB" altLang="zh-CN" sz="1600" dirty="0">
                <a:latin typeface="Comic Sans MS" panose="030F0702030302020204" pitchFamily="66" charset="0"/>
                <a:ea typeface="宋体" panose="02010600030101010101" pitchFamily="2" charset="-122"/>
              </a:rPr>
              <a:t> </a:t>
            </a:r>
            <a:r>
              <a:rPr lang="en-GB" altLang="zh-CN" sz="1600" dirty="0">
                <a:solidFill>
                  <a:srgbClr val="FF0000"/>
                </a:solidFill>
                <a:latin typeface="Comic Sans MS" panose="030F0702030302020204" pitchFamily="66" charset="0"/>
                <a:ea typeface="宋体" panose="02010600030101010101" pitchFamily="2" charset="-122"/>
              </a:rPr>
              <a:t>Sequence   </a:t>
            </a:r>
            <a:r>
              <a:rPr lang="en-GB" altLang="zh-CN" sz="1600" dirty="0">
                <a:latin typeface="Comic Sans MS" panose="030F0702030302020204" pitchFamily="66" charset="0"/>
                <a:ea typeface="宋体" panose="02010600030101010101" pitchFamily="2" charset="-122"/>
              </a:rPr>
              <a:t>        </a:t>
            </a:r>
            <a:r>
              <a:rPr lang="fr-CH" altLang="zh-CN" sz="1600" dirty="0">
                <a:latin typeface="Comic Sans MS" panose="030F0702030302020204" pitchFamily="66" charset="0"/>
                <a:ea typeface="宋体" panose="02010600030101010101" pitchFamily="2" charset="-122"/>
              </a:rPr>
              <a:t>	</a:t>
            </a:r>
            <a:r>
              <a:rPr lang="en-GB" altLang="zh-CN" sz="1600" dirty="0">
                <a:latin typeface="Comic Sans MS" panose="030F0702030302020204" pitchFamily="66" charset="0"/>
                <a:ea typeface="宋体" panose="02010600030101010101" pitchFamily="2" charset="-122"/>
              </a:rPr>
              <a:t>One </a:t>
            </a:r>
            <a:endParaRPr lang="en-GB" altLang="zh-CN" sz="1600" dirty="0">
              <a:latin typeface="Comic Sans MS" panose="030F0702030302020204" pitchFamily="66" charset="0"/>
              <a:ea typeface="宋体" panose="02010600030101010101" pitchFamily="2" charset="-122"/>
            </a:endParaRPr>
          </a:p>
          <a:p>
            <a:pPr defTabSz="762000" eaLnBrk="0" hangingPunct="0"/>
            <a:r>
              <a:rPr lang="en-GB" altLang="zh-CN" sz="1600" dirty="0">
                <a:latin typeface="Comic Sans MS" panose="030F0702030302020204" pitchFamily="66" charset="0"/>
                <a:ea typeface="宋体" panose="02010600030101010101" pitchFamily="2" charset="-122"/>
              </a:rPr>
              <a:t>//         Termination line                </a:t>
            </a:r>
            <a:r>
              <a:rPr lang="fr-CH" altLang="zh-CN" sz="1600" dirty="0">
                <a:latin typeface="Comic Sans MS" panose="030F0702030302020204" pitchFamily="66" charset="0"/>
                <a:ea typeface="宋体" panose="02010600030101010101" pitchFamily="2" charset="-122"/>
              </a:rPr>
              <a:t>	</a:t>
            </a:r>
            <a:r>
              <a:rPr lang="en-GB" altLang="zh-CN" sz="1600" dirty="0">
                <a:latin typeface="Comic Sans MS" panose="030F0702030302020204" pitchFamily="66" charset="0"/>
                <a:ea typeface="宋体" panose="02010600030101010101" pitchFamily="2" charset="-122"/>
              </a:rPr>
              <a:t>One; ends the entry</a:t>
            </a:r>
            <a:endParaRPr lang="en-GB" altLang="zh-CN" sz="1600" dirty="0">
              <a:latin typeface="Comic Sans MS" panose="030F0702030302020204" pitchFamily="66" charset="0"/>
              <a:ea typeface="宋体" panose="02010600030101010101" pitchFamily="2" charset="-122"/>
            </a:endParaRPr>
          </a:p>
          <a:p>
            <a:pPr defTabSz="762000" eaLnBrk="0" hangingPunct="0"/>
            <a:endParaRPr lang="en-GB" altLang="zh-CN" sz="1600" dirty="0">
              <a:latin typeface="Comic Sans MS" panose="030F0702030302020204" pitchFamily="66" charset="0"/>
              <a:ea typeface="宋体" panose="02010600030101010101" pitchFamily="2" charset="-122"/>
            </a:endParaRPr>
          </a:p>
          <a:p>
            <a:pPr defTabSz="762000" eaLnBrk="0" hangingPunct="0"/>
            <a:endParaRPr lang="en-GB" altLang="zh-CN" dirty="0">
              <a:solidFill>
                <a:srgbClr val="FF0000"/>
              </a:solidFill>
              <a:latin typeface="Comic Sans MS" panose="030F0702030302020204" pitchFamily="66" charset="0"/>
              <a:ea typeface="宋体" panose="02010600030101010101" pitchFamily="2" charset="-122"/>
            </a:endParaRPr>
          </a:p>
        </p:txBody>
      </p:sp>
      <p:sp>
        <p:nvSpPr>
          <p:cNvPr id="59394" name="Text Box 3"/>
          <p:cNvSpPr txBox="1"/>
          <p:nvPr/>
        </p:nvSpPr>
        <p:spPr>
          <a:xfrm>
            <a:off x="1143000" y="6461125"/>
            <a:ext cx="7085013" cy="446088"/>
          </a:xfrm>
          <a:prstGeom prst="rect">
            <a:avLst/>
          </a:prstGeom>
          <a:noFill/>
          <a:ln w="12700">
            <a:noFill/>
          </a:ln>
        </p:spPr>
        <p:txBody>
          <a:bodyPr wrap="none" anchor="t" anchorCtr="0">
            <a:spAutoFit/>
          </a:bodyPr>
          <a:p>
            <a:pPr defTabSz="762000" eaLnBrk="0" hangingPunct="0"/>
            <a:r>
              <a:rPr lang="fr-CH" altLang="zh-CN" sz="2000" dirty="0">
                <a:solidFill>
                  <a:schemeClr val="accent1"/>
                </a:solidFill>
                <a:latin typeface="Comic Sans MS" panose="030F0702030302020204" pitchFamily="66" charset="0"/>
                <a:ea typeface="宋体" panose="02010600030101010101" pitchFamily="2" charset="-122"/>
              </a:rPr>
              <a:t>Lines in which you may find ‘manual-annotated’ information</a:t>
            </a:r>
            <a:endParaRPr lang="en-GB" altLang="zh-CN" sz="2000" dirty="0">
              <a:solidFill>
                <a:schemeClr val="accent1"/>
              </a:solidFill>
              <a:latin typeface="Comic Sans MS" panose="030F0702030302020204" pitchFamily="66" charset="0"/>
              <a:ea typeface="宋体" panose="02010600030101010101" pitchFamily="2" charset="-122"/>
            </a:endParaRPr>
          </a:p>
        </p:txBody>
      </p:sp>
      <p:sp>
        <p:nvSpPr>
          <p:cNvPr id="59395" name="Text Box 4"/>
          <p:cNvSpPr txBox="1"/>
          <p:nvPr/>
        </p:nvSpPr>
        <p:spPr>
          <a:xfrm>
            <a:off x="152400" y="2209800"/>
            <a:ext cx="1200150" cy="411163"/>
          </a:xfrm>
          <a:prstGeom prst="rect">
            <a:avLst/>
          </a:prstGeom>
          <a:noFill/>
          <a:ln w="25400">
            <a:noFill/>
          </a:ln>
        </p:spPr>
        <p:txBody>
          <a:bodyPr wrap="none" anchor="t" anchorCtr="0">
            <a:spAutoFit/>
          </a:bodyPr>
          <a:p>
            <a:pPr defTabSz="762000" eaLnBrk="0" hangingPunct="0"/>
            <a:r>
              <a:rPr lang="fr-CH" altLang="zh-CN" sz="1800" dirty="0">
                <a:latin typeface="Comic Sans MS" panose="030F0702030302020204" pitchFamily="66" charset="0"/>
                <a:ea typeface="宋体" panose="02010600030101010101" pitchFamily="2" charset="-122"/>
              </a:rPr>
              <a:t>taxonomy</a:t>
            </a:r>
            <a:endParaRPr lang="en-GB" altLang="zh-CN" sz="1800" dirty="0">
              <a:latin typeface="Comic Sans MS" panose="030F0702030302020204" pitchFamily="66" charset="0"/>
              <a:ea typeface="宋体" panose="02010600030101010101" pitchFamily="2" charset="-122"/>
            </a:endParaRPr>
          </a:p>
        </p:txBody>
      </p:sp>
      <p:sp>
        <p:nvSpPr>
          <p:cNvPr id="59396" name="Text Box 5"/>
          <p:cNvSpPr txBox="1"/>
          <p:nvPr/>
        </p:nvSpPr>
        <p:spPr>
          <a:xfrm>
            <a:off x="138113" y="3394075"/>
            <a:ext cx="1370012" cy="411163"/>
          </a:xfrm>
          <a:prstGeom prst="rect">
            <a:avLst/>
          </a:prstGeom>
          <a:noFill/>
          <a:ln w="25400">
            <a:noFill/>
          </a:ln>
        </p:spPr>
        <p:txBody>
          <a:bodyPr wrap="none" anchor="t" anchorCtr="0">
            <a:spAutoFit/>
          </a:bodyPr>
          <a:p>
            <a:pPr defTabSz="762000" eaLnBrk="0" hangingPunct="0"/>
            <a:r>
              <a:rPr lang="fr-CH" altLang="zh-CN" sz="1800" dirty="0">
                <a:latin typeface="Comic Sans MS" panose="030F0702030302020204" pitchFamily="66" charset="0"/>
                <a:ea typeface="宋体" panose="02010600030101010101" pitchFamily="2" charset="-122"/>
              </a:rPr>
              <a:t>references</a:t>
            </a:r>
            <a:endParaRPr lang="en-GB" altLang="zh-CN" sz="1800" dirty="0">
              <a:latin typeface="Comic Sans MS" panose="030F0702030302020204" pitchFamily="66" charset="0"/>
              <a:ea typeface="宋体" panose="02010600030101010101" pitchFamily="2" charset="-122"/>
            </a:endParaRPr>
          </a:p>
        </p:txBody>
      </p:sp>
      <p:sp>
        <p:nvSpPr>
          <p:cNvPr id="59397" name="Line 6"/>
          <p:cNvSpPr/>
          <p:nvPr/>
        </p:nvSpPr>
        <p:spPr>
          <a:xfrm>
            <a:off x="1600200" y="2208213"/>
            <a:ext cx="0" cy="533400"/>
          </a:xfrm>
          <a:prstGeom prst="line">
            <a:avLst/>
          </a:prstGeom>
          <a:ln w="25400" cap="flat" cmpd="sng">
            <a:solidFill>
              <a:schemeClr val="tx1"/>
            </a:solidFill>
            <a:prstDash val="solid"/>
            <a:round/>
            <a:headEnd type="none" w="med" len="med"/>
            <a:tailEnd type="none" w="med" len="med"/>
          </a:ln>
        </p:spPr>
      </p:sp>
      <p:sp>
        <p:nvSpPr>
          <p:cNvPr id="59398" name="Line 7"/>
          <p:cNvSpPr/>
          <p:nvPr/>
        </p:nvSpPr>
        <p:spPr>
          <a:xfrm>
            <a:off x="1600200" y="2971800"/>
            <a:ext cx="0" cy="1446213"/>
          </a:xfrm>
          <a:prstGeom prst="line">
            <a:avLst/>
          </a:prstGeom>
          <a:ln w="25400" cap="flat" cmpd="sng">
            <a:solidFill>
              <a:schemeClr val="tx1"/>
            </a:solidFill>
            <a:prstDash val="solid"/>
            <a:round/>
            <a:headEnd type="none" w="med" len="med"/>
            <a:tailEnd type="none" w="med" len="med"/>
          </a:ln>
        </p:spPr>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0417" name="Group 2"/>
          <p:cNvGrpSpPr/>
          <p:nvPr/>
        </p:nvGrpSpPr>
        <p:grpSpPr>
          <a:xfrm>
            <a:off x="5765800" y="166688"/>
            <a:ext cx="3378200" cy="6691312"/>
            <a:chOff x="2552" y="105"/>
            <a:chExt cx="2128" cy="4215"/>
          </a:xfrm>
        </p:grpSpPr>
        <p:pic>
          <p:nvPicPr>
            <p:cNvPr id="60418" name="Picture 3" descr="sp1"/>
            <p:cNvPicPr>
              <a:picLocks noChangeAspect="1"/>
            </p:cNvPicPr>
            <p:nvPr/>
          </p:nvPicPr>
          <p:blipFill>
            <a:blip r:embed="rId1"/>
            <a:srcRect t="38585" r="35223" b="48045"/>
            <a:stretch>
              <a:fillRect/>
            </a:stretch>
          </p:blipFill>
          <p:spPr>
            <a:xfrm>
              <a:off x="2556" y="105"/>
              <a:ext cx="1965" cy="1203"/>
            </a:xfrm>
            <a:prstGeom prst="rect">
              <a:avLst/>
            </a:prstGeom>
            <a:noFill/>
            <a:ln w="9525">
              <a:noFill/>
            </a:ln>
          </p:spPr>
        </p:pic>
        <p:pic>
          <p:nvPicPr>
            <p:cNvPr id="60419" name="Picture 4" descr="sp1"/>
            <p:cNvPicPr>
              <a:picLocks noChangeAspect="1"/>
            </p:cNvPicPr>
            <p:nvPr/>
          </p:nvPicPr>
          <p:blipFill>
            <a:blip r:embed="rId1"/>
            <a:srcRect t="48045" r="29869" b="14624"/>
            <a:stretch>
              <a:fillRect/>
            </a:stretch>
          </p:blipFill>
          <p:spPr>
            <a:xfrm>
              <a:off x="2552" y="961"/>
              <a:ext cx="2128" cy="3359"/>
            </a:xfrm>
            <a:prstGeom prst="rect">
              <a:avLst/>
            </a:prstGeom>
            <a:noFill/>
            <a:ln w="9525">
              <a:noFill/>
            </a:ln>
          </p:spPr>
        </p:pic>
      </p:grpSp>
      <p:sp>
        <p:nvSpPr>
          <p:cNvPr id="60420" name="Text Box 5"/>
          <p:cNvSpPr txBox="1"/>
          <p:nvPr/>
        </p:nvSpPr>
        <p:spPr>
          <a:xfrm>
            <a:off x="466725" y="393700"/>
            <a:ext cx="3346450" cy="942975"/>
          </a:xfrm>
          <a:prstGeom prst="rect">
            <a:avLst/>
          </a:prstGeom>
          <a:noFill/>
          <a:ln w="25400">
            <a:noFill/>
          </a:ln>
        </p:spPr>
        <p:txBody>
          <a:bodyPr wrap="none" anchor="t" anchorCtr="0">
            <a:spAutoFit/>
          </a:bodyPr>
          <a:p>
            <a:pPr algn="ctr" defTabSz="762000" eaLnBrk="0" hangingPunct="0"/>
            <a:r>
              <a:rPr lang="fr-CH" altLang="zh-CN" b="1" dirty="0">
                <a:solidFill>
                  <a:srgbClr val="000099"/>
                </a:solidFill>
                <a:latin typeface="Comic Sans MS" panose="030F0702030302020204" pitchFamily="66" charset="0"/>
                <a:ea typeface="宋体" panose="02010600030101010101" pitchFamily="2" charset="-122"/>
              </a:rPr>
              <a:t> a Swiss-Prot entry…</a:t>
            </a:r>
            <a:endParaRPr lang="fr-CH" altLang="zh-CN" b="1" dirty="0">
              <a:solidFill>
                <a:srgbClr val="000099"/>
              </a:solidFill>
              <a:latin typeface="Comic Sans MS" panose="030F0702030302020204" pitchFamily="66" charset="0"/>
              <a:ea typeface="宋体" panose="02010600030101010101" pitchFamily="2" charset="-122"/>
            </a:endParaRPr>
          </a:p>
          <a:p>
            <a:pPr algn="ctr" defTabSz="762000" eaLnBrk="0" hangingPunct="0"/>
            <a:r>
              <a:rPr lang="fr-CH" altLang="zh-CN" b="1" dirty="0">
                <a:solidFill>
                  <a:srgbClr val="000099"/>
                </a:solidFill>
                <a:latin typeface="Comic Sans MS" panose="030F0702030302020204" pitchFamily="66" charset="0"/>
                <a:ea typeface="宋体" panose="02010600030101010101" pitchFamily="2" charset="-122"/>
              </a:rPr>
              <a:t>overview</a:t>
            </a:r>
            <a:endParaRPr lang="en-GB" altLang="zh-CN" b="1" dirty="0">
              <a:solidFill>
                <a:srgbClr val="000099"/>
              </a:solidFill>
              <a:latin typeface="Comic Sans MS" panose="030F0702030302020204" pitchFamily="66" charset="0"/>
              <a:ea typeface="宋体" panose="02010600030101010101" pitchFamily="2" charset="-122"/>
            </a:endParaRPr>
          </a:p>
        </p:txBody>
      </p:sp>
      <p:pic>
        <p:nvPicPr>
          <p:cNvPr id="60421" name="Picture 6" descr="sp1"/>
          <p:cNvPicPr>
            <a:picLocks noChangeAspect="1"/>
          </p:cNvPicPr>
          <p:nvPr/>
        </p:nvPicPr>
        <p:blipFill>
          <a:blip r:embed="rId1"/>
          <a:srcRect t="4137" r="35223" b="61380"/>
          <a:stretch>
            <a:fillRect/>
          </a:stretch>
        </p:blipFill>
        <p:spPr>
          <a:xfrm>
            <a:off x="1397000" y="1409700"/>
            <a:ext cx="3119438" cy="4926013"/>
          </a:xfrm>
          <a:prstGeom prst="rect">
            <a:avLst/>
          </a:prstGeom>
          <a:noFill/>
          <a:ln w="9525">
            <a:noFill/>
          </a:ln>
        </p:spPr>
      </p:pic>
      <p:grpSp>
        <p:nvGrpSpPr>
          <p:cNvPr id="3" name="Group 7"/>
          <p:cNvGrpSpPr/>
          <p:nvPr/>
        </p:nvGrpSpPr>
        <p:grpSpPr>
          <a:xfrm>
            <a:off x="4737100" y="6172200"/>
            <a:ext cx="4279900" cy="574675"/>
            <a:chOff x="2984" y="3888"/>
            <a:chExt cx="2696" cy="362"/>
          </a:xfrm>
        </p:grpSpPr>
        <p:sp>
          <p:nvSpPr>
            <p:cNvPr id="60423" name="Text Box 8"/>
            <p:cNvSpPr txBox="1"/>
            <p:nvPr/>
          </p:nvSpPr>
          <p:spPr>
            <a:xfrm>
              <a:off x="2984" y="3966"/>
              <a:ext cx="591" cy="214"/>
            </a:xfrm>
            <a:prstGeom prst="rect">
              <a:avLst/>
            </a:prstGeom>
            <a:noFill/>
            <a:ln w="12700">
              <a:noFill/>
            </a:ln>
          </p:spPr>
          <p:txBody>
            <a:bodyPr wrap="none" anchor="t" anchorCtr="0">
              <a:spAutoFit/>
            </a:bodyPr>
            <a:p>
              <a:pPr defTabSz="762000" eaLnBrk="0" hangingPunct="0"/>
              <a:r>
                <a:rPr lang="fr-CH" altLang="zh-CN" sz="1400" b="1" dirty="0">
                  <a:solidFill>
                    <a:srgbClr val="FF0000"/>
                  </a:solidFill>
                  <a:latin typeface="Comic Sans MS" panose="030F0702030302020204" pitchFamily="66" charset="0"/>
                  <a:ea typeface="宋体" panose="02010600030101010101" pitchFamily="2" charset="-122"/>
                </a:rPr>
                <a:t>sequence</a:t>
              </a:r>
              <a:endParaRPr lang="en-GB" altLang="zh-CN" sz="1400" b="1" dirty="0">
                <a:solidFill>
                  <a:srgbClr val="FF0000"/>
                </a:solidFill>
                <a:latin typeface="Comic Sans MS" panose="030F0702030302020204" pitchFamily="66" charset="0"/>
                <a:ea typeface="宋体" panose="02010600030101010101" pitchFamily="2" charset="-122"/>
              </a:endParaRPr>
            </a:p>
          </p:txBody>
        </p:sp>
        <p:sp>
          <p:nvSpPr>
            <p:cNvPr id="60424" name="Rectangle 9"/>
            <p:cNvSpPr/>
            <p:nvPr/>
          </p:nvSpPr>
          <p:spPr>
            <a:xfrm>
              <a:off x="3628" y="3888"/>
              <a:ext cx="2052" cy="362"/>
            </a:xfrm>
            <a:prstGeom prst="rect">
              <a:avLst/>
            </a:prstGeom>
            <a:noFill/>
            <a:ln w="25400" cap="flat" cmpd="sng">
              <a:solidFill>
                <a:srgbClr val="FF0000"/>
              </a:solidFill>
              <a:prstDash val="solid"/>
              <a:miter/>
              <a:headEnd type="none" w="med" len="med"/>
              <a:tailEnd type="none" w="med" len="med"/>
            </a:ln>
          </p:spPr>
          <p:txBody>
            <a:bodyPr wrap="none" anchor="ctr" anchorCtr="0"/>
            <a:p>
              <a:pPr algn="ctr" eaLnBrk="0" hangingPunct="0"/>
              <a:endParaRPr lang="zh-CN" altLang="en-US" dirty="0">
                <a:latin typeface="Comic Sans MS" panose="030F0702030302020204" pitchFamily="66" charset="0"/>
                <a:ea typeface="宋体" panose="02010600030101010101" pitchFamily="2" charset="-122"/>
              </a:endParaRPr>
            </a:p>
          </p:txBody>
        </p:sp>
      </p:grpSp>
      <p:grpSp>
        <p:nvGrpSpPr>
          <p:cNvPr id="4" name="Group 10"/>
          <p:cNvGrpSpPr/>
          <p:nvPr/>
        </p:nvGrpSpPr>
        <p:grpSpPr>
          <a:xfrm>
            <a:off x="93663" y="1892300"/>
            <a:ext cx="1363662" cy="517525"/>
            <a:chOff x="35" y="1184"/>
            <a:chExt cx="859" cy="326"/>
          </a:xfrm>
        </p:grpSpPr>
        <p:sp>
          <p:nvSpPr>
            <p:cNvPr id="60426" name="Line 11"/>
            <p:cNvSpPr/>
            <p:nvPr/>
          </p:nvSpPr>
          <p:spPr>
            <a:xfrm>
              <a:off x="698" y="1268"/>
              <a:ext cx="196" cy="4"/>
            </a:xfrm>
            <a:prstGeom prst="line">
              <a:avLst/>
            </a:prstGeom>
            <a:ln w="19050" cap="flat" cmpd="sng">
              <a:solidFill>
                <a:srgbClr val="FF0000"/>
              </a:solidFill>
              <a:prstDash val="solid"/>
              <a:round/>
              <a:headEnd type="none" w="med" len="med"/>
              <a:tailEnd type="triangle" w="med" len="med"/>
            </a:ln>
          </p:spPr>
        </p:sp>
        <p:sp>
          <p:nvSpPr>
            <p:cNvPr id="60427" name="Text Box 12"/>
            <p:cNvSpPr txBox="1"/>
            <p:nvPr/>
          </p:nvSpPr>
          <p:spPr>
            <a:xfrm>
              <a:off x="35" y="1184"/>
              <a:ext cx="601" cy="326"/>
            </a:xfrm>
            <a:prstGeom prst="rect">
              <a:avLst/>
            </a:prstGeom>
            <a:noFill/>
            <a:ln w="12700">
              <a:noFill/>
            </a:ln>
          </p:spPr>
          <p:txBody>
            <a:bodyPr wrap="none" anchor="t" anchorCtr="0">
              <a:spAutoFit/>
            </a:bodyPr>
            <a:p>
              <a:pPr algn="ctr" defTabSz="762000" eaLnBrk="0" hangingPunct="0"/>
              <a:r>
                <a:rPr lang="fr-CH" altLang="zh-CN" sz="1200" b="1" dirty="0">
                  <a:solidFill>
                    <a:srgbClr val="FF0000"/>
                  </a:solidFill>
                  <a:latin typeface="Comic Sans MS" panose="030F0702030302020204" pitchFamily="66" charset="0"/>
                  <a:ea typeface="宋体" panose="02010600030101010101" pitchFamily="2" charset="-122"/>
                </a:rPr>
                <a:t>Accession </a:t>
              </a:r>
              <a:endParaRPr lang="fr-CH" altLang="zh-CN" sz="1200" b="1" dirty="0">
                <a:solidFill>
                  <a:srgbClr val="FF0000"/>
                </a:solidFill>
                <a:latin typeface="Comic Sans MS" panose="030F0702030302020204" pitchFamily="66" charset="0"/>
                <a:ea typeface="宋体" panose="02010600030101010101" pitchFamily="2" charset="-122"/>
              </a:endParaRPr>
            </a:p>
            <a:p>
              <a:pPr algn="ctr" defTabSz="762000" eaLnBrk="0" hangingPunct="0"/>
              <a:r>
                <a:rPr lang="fr-CH" altLang="zh-CN" sz="1200" b="1" dirty="0">
                  <a:solidFill>
                    <a:srgbClr val="FF0000"/>
                  </a:solidFill>
                  <a:latin typeface="Comic Sans MS" panose="030F0702030302020204" pitchFamily="66" charset="0"/>
                  <a:ea typeface="宋体" panose="02010600030101010101" pitchFamily="2" charset="-122"/>
                </a:rPr>
                <a:t>number</a:t>
              </a:r>
              <a:endParaRPr lang="fr-CH" altLang="zh-CN" sz="1200" b="1" dirty="0">
                <a:solidFill>
                  <a:srgbClr val="FF0000"/>
                </a:solidFill>
                <a:latin typeface="Comic Sans MS" panose="030F0702030302020204" pitchFamily="66" charset="0"/>
                <a:ea typeface="宋体" panose="02010600030101010101" pitchFamily="2" charset="-122"/>
              </a:endParaRPr>
            </a:p>
          </p:txBody>
        </p:sp>
      </p:grpSp>
      <p:grpSp>
        <p:nvGrpSpPr>
          <p:cNvPr id="5" name="Group 13"/>
          <p:cNvGrpSpPr/>
          <p:nvPr/>
        </p:nvGrpSpPr>
        <p:grpSpPr>
          <a:xfrm>
            <a:off x="61913" y="1758950"/>
            <a:ext cx="1357312" cy="304800"/>
            <a:chOff x="31" y="764"/>
            <a:chExt cx="855" cy="192"/>
          </a:xfrm>
        </p:grpSpPr>
        <p:sp>
          <p:nvSpPr>
            <p:cNvPr id="60429" name="Line 14"/>
            <p:cNvSpPr/>
            <p:nvPr/>
          </p:nvSpPr>
          <p:spPr>
            <a:xfrm>
              <a:off x="690" y="849"/>
              <a:ext cx="196" cy="4"/>
            </a:xfrm>
            <a:prstGeom prst="line">
              <a:avLst/>
            </a:prstGeom>
            <a:ln w="19050" cap="flat" cmpd="sng">
              <a:solidFill>
                <a:srgbClr val="FF0000"/>
              </a:solidFill>
              <a:prstDash val="solid"/>
              <a:round/>
              <a:headEnd type="none" w="med" len="med"/>
              <a:tailEnd type="triangle" w="med" len="med"/>
            </a:ln>
          </p:spPr>
        </p:sp>
        <p:sp>
          <p:nvSpPr>
            <p:cNvPr id="60430" name="Text Box 15"/>
            <p:cNvSpPr txBox="1"/>
            <p:nvPr/>
          </p:nvSpPr>
          <p:spPr>
            <a:xfrm>
              <a:off x="31" y="764"/>
              <a:ext cx="644" cy="192"/>
            </a:xfrm>
            <a:prstGeom prst="rect">
              <a:avLst/>
            </a:prstGeom>
            <a:noFill/>
            <a:ln w="12700">
              <a:noFill/>
            </a:ln>
          </p:spPr>
          <p:txBody>
            <a:bodyPr wrap="none" anchor="t" anchorCtr="0">
              <a:spAutoFit/>
            </a:bodyPr>
            <a:p>
              <a:pPr algn="ctr" defTabSz="762000" eaLnBrk="0" hangingPunct="0"/>
              <a:r>
                <a:rPr lang="fr-CH" altLang="zh-CN" sz="1200" b="1" dirty="0">
                  <a:solidFill>
                    <a:srgbClr val="FF0000"/>
                  </a:solidFill>
                  <a:latin typeface="Comic Sans MS" panose="030F0702030302020204" pitchFamily="66" charset="0"/>
                  <a:ea typeface="宋体" panose="02010600030101010101" pitchFamily="2" charset="-122"/>
                </a:rPr>
                <a:t>Entry name</a:t>
              </a:r>
              <a:endParaRPr lang="fr-CH" altLang="zh-CN" sz="1200" b="1" dirty="0">
                <a:solidFill>
                  <a:srgbClr val="FF0000"/>
                </a:solidFill>
                <a:latin typeface="Comic Sans MS" panose="030F0702030302020204" pitchFamily="66" charset="0"/>
                <a:ea typeface="宋体" panose="02010600030101010101" pitchFamily="2" charset="-122"/>
              </a:endParaRPr>
            </a:p>
          </p:txBody>
        </p:sp>
      </p:grpSp>
      <p:sp>
        <p:nvSpPr>
          <p:cNvPr id="577552" name="Oval 16"/>
          <p:cNvSpPr/>
          <p:nvPr/>
        </p:nvSpPr>
        <p:spPr>
          <a:xfrm>
            <a:off x="2120900" y="1778000"/>
            <a:ext cx="571500" cy="292100"/>
          </a:xfrm>
          <a:prstGeom prst="ellipse">
            <a:avLst/>
          </a:prstGeom>
          <a:noFill/>
          <a:ln w="25400" cap="flat" cmpd="sng">
            <a:solidFill>
              <a:srgbClr val="FF0000"/>
            </a:solidFill>
            <a:prstDash val="solid"/>
            <a:round/>
            <a:headEnd type="none" w="med" len="med"/>
            <a:tailEnd type="none" w="med" len="med"/>
          </a:ln>
        </p:spPr>
        <p:txBody>
          <a:bodyPr wrap="none" anchor="ctr" anchorCtr="0"/>
          <a:p>
            <a:pPr algn="ctr" eaLnBrk="0" hangingPunct="0"/>
            <a:endParaRPr lang="zh-CN" altLang="en-US" dirty="0">
              <a:latin typeface="Comic Sans MS" panose="030F0702030302020204" pitchFamily="66"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75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5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465" name="Picture 2" descr="sp1"/>
          <p:cNvPicPr>
            <a:picLocks noChangeAspect="1"/>
          </p:cNvPicPr>
          <p:nvPr/>
        </p:nvPicPr>
        <p:blipFill>
          <a:blip r:embed="rId1"/>
          <a:srcRect t="38585" r="35223" b="48045"/>
          <a:stretch>
            <a:fillRect/>
          </a:stretch>
        </p:blipFill>
        <p:spPr>
          <a:xfrm>
            <a:off x="5772150" y="166688"/>
            <a:ext cx="3119438" cy="1909762"/>
          </a:xfrm>
          <a:prstGeom prst="rect">
            <a:avLst/>
          </a:prstGeom>
          <a:noFill/>
          <a:ln w="9525">
            <a:noFill/>
          </a:ln>
        </p:spPr>
      </p:pic>
      <p:pic>
        <p:nvPicPr>
          <p:cNvPr id="62466" name="Picture 3" descr="sp1"/>
          <p:cNvPicPr>
            <a:picLocks noChangeAspect="1"/>
          </p:cNvPicPr>
          <p:nvPr/>
        </p:nvPicPr>
        <p:blipFill>
          <a:blip r:embed="rId1"/>
          <a:srcRect t="48045" r="29869" b="14624"/>
          <a:stretch>
            <a:fillRect/>
          </a:stretch>
        </p:blipFill>
        <p:spPr>
          <a:xfrm>
            <a:off x="5765800" y="1525588"/>
            <a:ext cx="3378200" cy="5332412"/>
          </a:xfrm>
          <a:prstGeom prst="rect">
            <a:avLst/>
          </a:prstGeom>
          <a:noFill/>
          <a:ln w="9525">
            <a:noFill/>
          </a:ln>
        </p:spPr>
      </p:pic>
      <p:pic>
        <p:nvPicPr>
          <p:cNvPr id="62467" name="Picture 4" descr="sp1"/>
          <p:cNvPicPr>
            <a:picLocks noChangeAspect="1"/>
          </p:cNvPicPr>
          <p:nvPr/>
        </p:nvPicPr>
        <p:blipFill>
          <a:blip r:embed="rId1"/>
          <a:srcRect t="4137" r="35223" b="61380"/>
          <a:stretch>
            <a:fillRect/>
          </a:stretch>
        </p:blipFill>
        <p:spPr>
          <a:xfrm>
            <a:off x="1397000" y="1409700"/>
            <a:ext cx="3119438" cy="4926013"/>
          </a:xfrm>
          <a:prstGeom prst="rect">
            <a:avLst/>
          </a:prstGeom>
          <a:noFill/>
          <a:ln w="9525">
            <a:noFill/>
          </a:ln>
        </p:spPr>
      </p:pic>
      <p:sp>
        <p:nvSpPr>
          <p:cNvPr id="62468" name="Text Box 5"/>
          <p:cNvSpPr txBox="1"/>
          <p:nvPr/>
        </p:nvSpPr>
        <p:spPr>
          <a:xfrm>
            <a:off x="0" y="2190750"/>
            <a:ext cx="1131888" cy="517525"/>
          </a:xfrm>
          <a:prstGeom prst="rect">
            <a:avLst/>
          </a:prstGeom>
          <a:noFill/>
          <a:ln w="12700">
            <a:noFill/>
          </a:ln>
        </p:spPr>
        <p:txBody>
          <a:bodyPr wrap="none" anchor="t" anchorCtr="0">
            <a:spAutoFit/>
          </a:bodyPr>
          <a:p>
            <a:pPr algn="ctr" defTabSz="762000" eaLnBrk="0" hangingPunct="0"/>
            <a:r>
              <a:rPr lang="fr-CH" altLang="zh-CN" sz="1200" b="1" dirty="0">
                <a:solidFill>
                  <a:srgbClr val="063DE8"/>
                </a:solidFill>
                <a:latin typeface="Comic Sans MS" panose="030F0702030302020204" pitchFamily="66" charset="0"/>
                <a:ea typeface="宋体" panose="02010600030101010101" pitchFamily="2" charset="-122"/>
              </a:rPr>
              <a:t>Protein name</a:t>
            </a:r>
            <a:endParaRPr lang="fr-CH" altLang="zh-CN" sz="1200" b="1" dirty="0">
              <a:solidFill>
                <a:srgbClr val="063DE8"/>
              </a:solidFill>
              <a:latin typeface="Comic Sans MS" panose="030F0702030302020204" pitchFamily="66" charset="0"/>
              <a:ea typeface="宋体" panose="02010600030101010101" pitchFamily="2" charset="-122"/>
            </a:endParaRPr>
          </a:p>
          <a:p>
            <a:pPr algn="ctr" defTabSz="762000" eaLnBrk="0" hangingPunct="0"/>
            <a:r>
              <a:rPr lang="fr-CH" altLang="zh-CN" sz="1200" b="1" dirty="0">
                <a:solidFill>
                  <a:srgbClr val="063DE8"/>
                </a:solidFill>
                <a:latin typeface="Comic Sans MS" panose="030F0702030302020204" pitchFamily="66" charset="0"/>
                <a:ea typeface="宋体" panose="02010600030101010101" pitchFamily="2" charset="-122"/>
              </a:rPr>
              <a:t>Gene name</a:t>
            </a:r>
            <a:endParaRPr lang="fr-CH" altLang="zh-CN" sz="1200" b="1" dirty="0">
              <a:solidFill>
                <a:srgbClr val="063DE8"/>
              </a:solidFill>
              <a:latin typeface="Comic Sans MS" panose="030F0702030302020204" pitchFamily="66" charset="0"/>
              <a:ea typeface="宋体" panose="02010600030101010101" pitchFamily="2" charset="-122"/>
            </a:endParaRPr>
          </a:p>
        </p:txBody>
      </p:sp>
      <p:sp>
        <p:nvSpPr>
          <p:cNvPr id="62469" name="Line 6"/>
          <p:cNvSpPr/>
          <p:nvPr/>
        </p:nvSpPr>
        <p:spPr>
          <a:xfrm>
            <a:off x="1163638" y="2390775"/>
            <a:ext cx="317500" cy="6350"/>
          </a:xfrm>
          <a:prstGeom prst="line">
            <a:avLst/>
          </a:prstGeom>
          <a:ln w="19050" cap="flat" cmpd="sng">
            <a:solidFill>
              <a:srgbClr val="FF0000"/>
            </a:solidFill>
            <a:prstDash val="solid"/>
            <a:round/>
            <a:headEnd type="none" w="med" len="med"/>
            <a:tailEnd type="triangle" w="med" len="med"/>
          </a:ln>
        </p:spPr>
      </p:sp>
      <p:grpSp>
        <p:nvGrpSpPr>
          <p:cNvPr id="2" name="Group 7"/>
          <p:cNvGrpSpPr/>
          <p:nvPr/>
        </p:nvGrpSpPr>
        <p:grpSpPr>
          <a:xfrm>
            <a:off x="-49212" y="2541588"/>
            <a:ext cx="4500562" cy="328612"/>
            <a:chOff x="-31" y="1601"/>
            <a:chExt cx="2835" cy="207"/>
          </a:xfrm>
        </p:grpSpPr>
        <p:sp>
          <p:nvSpPr>
            <p:cNvPr id="62471" name="Text Box 8"/>
            <p:cNvSpPr txBox="1"/>
            <p:nvPr/>
          </p:nvSpPr>
          <p:spPr>
            <a:xfrm>
              <a:off x="-31" y="1616"/>
              <a:ext cx="572" cy="192"/>
            </a:xfrm>
            <a:prstGeom prst="rect">
              <a:avLst/>
            </a:prstGeom>
            <a:noFill/>
            <a:ln w="12700">
              <a:noFill/>
            </a:ln>
          </p:spPr>
          <p:txBody>
            <a:bodyPr wrap="none" anchor="t" anchorCtr="0">
              <a:spAutoFit/>
            </a:bodyPr>
            <a:p>
              <a:pPr algn="ctr" defTabSz="762000" eaLnBrk="0" hangingPunct="0"/>
              <a:r>
                <a:rPr lang="fr-CH" altLang="zh-CN" sz="1200" b="1" dirty="0">
                  <a:solidFill>
                    <a:srgbClr val="FF0000"/>
                  </a:solidFill>
                  <a:latin typeface="Comic Sans MS" panose="030F0702030302020204" pitchFamily="66" charset="0"/>
                  <a:ea typeface="宋体" panose="02010600030101010101" pitchFamily="2" charset="-122"/>
                </a:rPr>
                <a:t>Taxonomy</a:t>
              </a:r>
              <a:endParaRPr lang="fr-CH" altLang="zh-CN" sz="1200" b="1" dirty="0">
                <a:solidFill>
                  <a:srgbClr val="FF0000"/>
                </a:solidFill>
                <a:latin typeface="Comic Sans MS" panose="030F0702030302020204" pitchFamily="66" charset="0"/>
                <a:ea typeface="宋体" panose="02010600030101010101" pitchFamily="2" charset="-122"/>
              </a:endParaRPr>
            </a:p>
          </p:txBody>
        </p:sp>
        <p:sp>
          <p:nvSpPr>
            <p:cNvPr id="62472" name="Rectangle 9"/>
            <p:cNvSpPr/>
            <p:nvPr/>
          </p:nvSpPr>
          <p:spPr>
            <a:xfrm>
              <a:off x="890" y="1601"/>
              <a:ext cx="1914" cy="204"/>
            </a:xfrm>
            <a:prstGeom prst="rect">
              <a:avLst/>
            </a:prstGeom>
            <a:noFill/>
            <a:ln w="25400" cap="flat" cmpd="sng">
              <a:solidFill>
                <a:srgbClr val="FF0000"/>
              </a:solidFill>
              <a:prstDash val="solid"/>
              <a:miter/>
              <a:headEnd type="none" w="med" len="med"/>
              <a:tailEnd type="none" w="med" len="med"/>
            </a:ln>
          </p:spPr>
          <p:txBody>
            <a:bodyPr wrap="none" anchor="ctr" anchorCtr="0"/>
            <a:p>
              <a:pPr algn="ctr" eaLnBrk="0" hangingPunct="0"/>
              <a:endParaRPr lang="zh-CN" altLang="en-US" dirty="0">
                <a:latin typeface="Comic Sans MS" panose="030F0702030302020204" pitchFamily="66" charset="0"/>
                <a:ea typeface="宋体" panose="02010600030101010101" pitchFamily="2" charset="-122"/>
              </a:endParaRPr>
            </a:p>
          </p:txBody>
        </p:sp>
      </p:grpSp>
      <p:sp>
        <p:nvSpPr>
          <p:cNvPr id="62473" name="Line 10"/>
          <p:cNvSpPr/>
          <p:nvPr/>
        </p:nvSpPr>
        <p:spPr>
          <a:xfrm>
            <a:off x="1125538" y="2492375"/>
            <a:ext cx="317500" cy="6350"/>
          </a:xfrm>
          <a:prstGeom prst="line">
            <a:avLst/>
          </a:prstGeom>
          <a:ln w="19050" cap="flat" cmpd="sng">
            <a:solidFill>
              <a:srgbClr val="FF0000"/>
            </a:solidFill>
            <a:prstDash val="solid"/>
            <a:round/>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489" name="Picture 2" descr="sp1"/>
          <p:cNvPicPr>
            <a:picLocks noChangeAspect="1"/>
          </p:cNvPicPr>
          <p:nvPr/>
        </p:nvPicPr>
        <p:blipFill>
          <a:blip r:embed="rId1"/>
          <a:srcRect t="38585" r="35223" b="48045"/>
          <a:stretch>
            <a:fillRect/>
          </a:stretch>
        </p:blipFill>
        <p:spPr>
          <a:xfrm>
            <a:off x="5772150" y="166688"/>
            <a:ext cx="3119438" cy="1909762"/>
          </a:xfrm>
          <a:prstGeom prst="rect">
            <a:avLst/>
          </a:prstGeom>
          <a:noFill/>
          <a:ln w="9525">
            <a:noFill/>
          </a:ln>
        </p:spPr>
      </p:pic>
      <p:pic>
        <p:nvPicPr>
          <p:cNvPr id="63490" name="Picture 3" descr="sp1"/>
          <p:cNvPicPr>
            <a:picLocks noChangeAspect="1"/>
          </p:cNvPicPr>
          <p:nvPr/>
        </p:nvPicPr>
        <p:blipFill>
          <a:blip r:embed="rId1"/>
          <a:srcRect t="48045" r="29869" b="14624"/>
          <a:stretch>
            <a:fillRect/>
          </a:stretch>
        </p:blipFill>
        <p:spPr>
          <a:xfrm>
            <a:off x="5765800" y="1525588"/>
            <a:ext cx="3378200" cy="5332412"/>
          </a:xfrm>
          <a:prstGeom prst="rect">
            <a:avLst/>
          </a:prstGeom>
          <a:noFill/>
          <a:ln w="9525">
            <a:noFill/>
          </a:ln>
        </p:spPr>
      </p:pic>
      <p:pic>
        <p:nvPicPr>
          <p:cNvPr id="63491" name="Picture 4" descr="sp1"/>
          <p:cNvPicPr>
            <a:picLocks noChangeAspect="1"/>
          </p:cNvPicPr>
          <p:nvPr/>
        </p:nvPicPr>
        <p:blipFill>
          <a:blip r:embed="rId1"/>
          <a:srcRect t="4137" r="35223" b="61380"/>
          <a:stretch>
            <a:fillRect/>
          </a:stretch>
        </p:blipFill>
        <p:spPr>
          <a:xfrm>
            <a:off x="1397000" y="1409700"/>
            <a:ext cx="3119438" cy="4926013"/>
          </a:xfrm>
          <a:prstGeom prst="rect">
            <a:avLst/>
          </a:prstGeom>
          <a:noFill/>
          <a:ln w="9525">
            <a:noFill/>
          </a:ln>
        </p:spPr>
      </p:pic>
      <p:grpSp>
        <p:nvGrpSpPr>
          <p:cNvPr id="63492" name="Group 5"/>
          <p:cNvGrpSpPr/>
          <p:nvPr/>
        </p:nvGrpSpPr>
        <p:grpSpPr>
          <a:xfrm>
            <a:off x="95250" y="2863850"/>
            <a:ext cx="4356100" cy="3486150"/>
            <a:chOff x="60" y="1804"/>
            <a:chExt cx="2744" cy="2196"/>
          </a:xfrm>
        </p:grpSpPr>
        <p:sp>
          <p:nvSpPr>
            <p:cNvPr id="63493" name="Text Box 6"/>
            <p:cNvSpPr txBox="1"/>
            <p:nvPr/>
          </p:nvSpPr>
          <p:spPr>
            <a:xfrm>
              <a:off x="60" y="2726"/>
              <a:ext cx="633" cy="326"/>
            </a:xfrm>
            <a:prstGeom prst="rect">
              <a:avLst/>
            </a:prstGeom>
            <a:noFill/>
            <a:ln w="12700">
              <a:noFill/>
            </a:ln>
          </p:spPr>
          <p:txBody>
            <a:bodyPr wrap="none" anchor="t" anchorCtr="0">
              <a:spAutoFit/>
            </a:bodyPr>
            <a:p>
              <a:pPr algn="ctr" defTabSz="762000" eaLnBrk="0" hangingPunct="0"/>
              <a:r>
                <a:rPr lang="fr-CH" altLang="zh-CN" sz="1200" b="1" dirty="0">
                  <a:solidFill>
                    <a:srgbClr val="FF0000"/>
                  </a:solidFill>
                  <a:latin typeface="Comic Sans MS" panose="030F0702030302020204" pitchFamily="66" charset="0"/>
                  <a:ea typeface="宋体" panose="02010600030101010101" pitchFamily="2" charset="-122"/>
                </a:rPr>
                <a:t>References</a:t>
              </a:r>
              <a:endParaRPr lang="fr-CH" altLang="zh-CN" sz="1200" b="1" dirty="0">
                <a:solidFill>
                  <a:srgbClr val="FF0000"/>
                </a:solidFill>
                <a:latin typeface="Comic Sans MS" panose="030F0702030302020204" pitchFamily="66" charset="0"/>
                <a:ea typeface="宋体" panose="02010600030101010101" pitchFamily="2" charset="-122"/>
              </a:endParaRPr>
            </a:p>
            <a:p>
              <a:pPr algn="ctr" defTabSz="762000" eaLnBrk="0" hangingPunct="0"/>
              <a:endParaRPr lang="fr-CH" altLang="zh-CN" sz="1200" b="1" dirty="0">
                <a:solidFill>
                  <a:srgbClr val="FF0000"/>
                </a:solidFill>
                <a:latin typeface="Comic Sans MS" panose="030F0702030302020204" pitchFamily="66" charset="0"/>
                <a:ea typeface="宋体" panose="02010600030101010101" pitchFamily="2" charset="-122"/>
              </a:endParaRPr>
            </a:p>
          </p:txBody>
        </p:sp>
        <p:sp>
          <p:nvSpPr>
            <p:cNvPr id="63494" name="Rectangle 7"/>
            <p:cNvSpPr/>
            <p:nvPr/>
          </p:nvSpPr>
          <p:spPr>
            <a:xfrm>
              <a:off x="890" y="1804"/>
              <a:ext cx="1914" cy="2196"/>
            </a:xfrm>
            <a:prstGeom prst="rect">
              <a:avLst/>
            </a:prstGeom>
            <a:noFill/>
            <a:ln w="25400" cap="flat" cmpd="sng">
              <a:solidFill>
                <a:srgbClr val="FF0000"/>
              </a:solidFill>
              <a:prstDash val="solid"/>
              <a:miter/>
              <a:headEnd type="none" w="med" len="med"/>
              <a:tailEnd type="none" w="med" len="med"/>
            </a:ln>
          </p:spPr>
          <p:txBody>
            <a:bodyPr wrap="none" anchor="ctr" anchorCtr="0"/>
            <a:p>
              <a:pPr algn="ctr" eaLnBrk="0" hangingPunct="0"/>
              <a:endParaRPr lang="zh-CN" altLang="en-US" dirty="0">
                <a:latin typeface="Comic Sans MS" panose="030F0702030302020204" pitchFamily="66" charset="0"/>
                <a:ea typeface="宋体" panose="02010600030101010101" pitchFamily="2" charset="-122"/>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4513" name="Picture 2" descr="sp1"/>
          <p:cNvPicPr>
            <a:picLocks noChangeAspect="1"/>
          </p:cNvPicPr>
          <p:nvPr/>
        </p:nvPicPr>
        <p:blipFill>
          <a:blip r:embed="rId1"/>
          <a:srcRect t="48045" r="29869" b="14624"/>
          <a:stretch>
            <a:fillRect/>
          </a:stretch>
        </p:blipFill>
        <p:spPr>
          <a:xfrm>
            <a:off x="5765800" y="1525588"/>
            <a:ext cx="3378200" cy="5332412"/>
          </a:xfrm>
          <a:prstGeom prst="rect">
            <a:avLst/>
          </a:prstGeom>
          <a:noFill/>
          <a:ln w="9525">
            <a:noFill/>
          </a:ln>
        </p:spPr>
      </p:pic>
      <p:pic>
        <p:nvPicPr>
          <p:cNvPr id="64514" name="Picture 3" descr="sp1"/>
          <p:cNvPicPr>
            <a:picLocks noChangeAspect="1"/>
          </p:cNvPicPr>
          <p:nvPr/>
        </p:nvPicPr>
        <p:blipFill>
          <a:blip r:embed="rId1"/>
          <a:srcRect t="4137" r="35223" b="61380"/>
          <a:stretch>
            <a:fillRect/>
          </a:stretch>
        </p:blipFill>
        <p:spPr>
          <a:xfrm>
            <a:off x="1397000" y="1409700"/>
            <a:ext cx="3119438" cy="4926013"/>
          </a:xfrm>
          <a:prstGeom prst="rect">
            <a:avLst/>
          </a:prstGeom>
          <a:noFill/>
          <a:ln w="9525">
            <a:noFill/>
          </a:ln>
        </p:spPr>
      </p:pic>
      <p:grpSp>
        <p:nvGrpSpPr>
          <p:cNvPr id="64515" name="Group 4"/>
          <p:cNvGrpSpPr/>
          <p:nvPr/>
        </p:nvGrpSpPr>
        <p:grpSpPr>
          <a:xfrm>
            <a:off x="4611688" y="152400"/>
            <a:ext cx="4418012" cy="1933575"/>
            <a:chOff x="2905" y="96"/>
            <a:chExt cx="2783" cy="1218"/>
          </a:xfrm>
        </p:grpSpPr>
        <p:pic>
          <p:nvPicPr>
            <p:cNvPr id="64516" name="Picture 5" descr="sp1"/>
            <p:cNvPicPr>
              <a:picLocks noChangeAspect="1"/>
            </p:cNvPicPr>
            <p:nvPr/>
          </p:nvPicPr>
          <p:blipFill>
            <a:blip r:embed="rId1"/>
            <a:srcRect t="38585" r="35223" b="48045"/>
            <a:stretch>
              <a:fillRect/>
            </a:stretch>
          </p:blipFill>
          <p:spPr>
            <a:xfrm>
              <a:off x="3636" y="105"/>
              <a:ext cx="1965" cy="1203"/>
            </a:xfrm>
            <a:prstGeom prst="rect">
              <a:avLst/>
            </a:prstGeom>
            <a:noFill/>
            <a:ln w="9525">
              <a:noFill/>
            </a:ln>
          </p:spPr>
        </p:pic>
        <p:sp>
          <p:nvSpPr>
            <p:cNvPr id="64517" name="Text Box 6"/>
            <p:cNvSpPr txBox="1"/>
            <p:nvPr/>
          </p:nvSpPr>
          <p:spPr>
            <a:xfrm>
              <a:off x="2905" y="550"/>
              <a:ext cx="571" cy="192"/>
            </a:xfrm>
            <a:prstGeom prst="rect">
              <a:avLst/>
            </a:prstGeom>
            <a:noFill/>
            <a:ln w="12700">
              <a:noFill/>
            </a:ln>
          </p:spPr>
          <p:txBody>
            <a:bodyPr wrap="none" anchor="t" anchorCtr="0">
              <a:spAutoFit/>
            </a:bodyPr>
            <a:p>
              <a:pPr algn="ctr" defTabSz="762000" eaLnBrk="0" hangingPunct="0"/>
              <a:r>
                <a:rPr lang="fr-CH" altLang="zh-CN" sz="1200" b="1" dirty="0">
                  <a:solidFill>
                    <a:srgbClr val="063DE8"/>
                  </a:solidFill>
                  <a:latin typeface="Comic Sans MS" panose="030F0702030302020204" pitchFamily="66" charset="0"/>
                  <a:ea typeface="宋体" panose="02010600030101010101" pitchFamily="2" charset="-122"/>
                </a:rPr>
                <a:t>Comments</a:t>
              </a:r>
              <a:endParaRPr lang="fr-CH" altLang="zh-CN" sz="1200" b="1" dirty="0">
                <a:solidFill>
                  <a:srgbClr val="063DE8"/>
                </a:solidFill>
                <a:latin typeface="Comic Sans MS" panose="030F0702030302020204" pitchFamily="66" charset="0"/>
                <a:ea typeface="宋体" panose="02010600030101010101" pitchFamily="2" charset="-122"/>
              </a:endParaRPr>
            </a:p>
          </p:txBody>
        </p:sp>
        <p:sp>
          <p:nvSpPr>
            <p:cNvPr id="64518" name="Rectangle 7"/>
            <p:cNvSpPr/>
            <p:nvPr/>
          </p:nvSpPr>
          <p:spPr>
            <a:xfrm>
              <a:off x="3636" y="96"/>
              <a:ext cx="2052" cy="1218"/>
            </a:xfrm>
            <a:prstGeom prst="rect">
              <a:avLst/>
            </a:prstGeom>
            <a:noFill/>
            <a:ln w="25400" cap="flat" cmpd="sng">
              <a:solidFill>
                <a:srgbClr val="FF0000"/>
              </a:solidFill>
              <a:prstDash val="solid"/>
              <a:miter/>
              <a:headEnd type="none" w="med" len="med"/>
              <a:tailEnd type="none" w="med" len="med"/>
            </a:ln>
          </p:spPr>
          <p:txBody>
            <a:bodyPr wrap="none" anchor="ctr" anchorCtr="0"/>
            <a:p>
              <a:pPr algn="ctr" eaLnBrk="0" hangingPunct="0"/>
              <a:endParaRPr lang="zh-CN" altLang="en-US" dirty="0">
                <a:latin typeface="Comic Sans MS" panose="030F0702030302020204" pitchFamily="66" charset="0"/>
                <a:ea typeface="宋体" panose="02010600030101010101" pitchFamily="2" charset="-122"/>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5537" name="Group 2"/>
          <p:cNvGrpSpPr/>
          <p:nvPr/>
        </p:nvGrpSpPr>
        <p:grpSpPr>
          <a:xfrm>
            <a:off x="5765800" y="166688"/>
            <a:ext cx="3378200" cy="6691312"/>
            <a:chOff x="2552" y="105"/>
            <a:chExt cx="2128" cy="4215"/>
          </a:xfrm>
        </p:grpSpPr>
        <p:pic>
          <p:nvPicPr>
            <p:cNvPr id="65538" name="Picture 3" descr="sp1"/>
            <p:cNvPicPr>
              <a:picLocks noChangeAspect="1"/>
            </p:cNvPicPr>
            <p:nvPr/>
          </p:nvPicPr>
          <p:blipFill>
            <a:blip r:embed="rId1"/>
            <a:srcRect t="38585" r="35223" b="48045"/>
            <a:stretch>
              <a:fillRect/>
            </a:stretch>
          </p:blipFill>
          <p:spPr>
            <a:xfrm>
              <a:off x="2556" y="105"/>
              <a:ext cx="1965" cy="1203"/>
            </a:xfrm>
            <a:prstGeom prst="rect">
              <a:avLst/>
            </a:prstGeom>
            <a:noFill/>
            <a:ln w="9525">
              <a:noFill/>
            </a:ln>
          </p:spPr>
        </p:pic>
        <p:pic>
          <p:nvPicPr>
            <p:cNvPr id="65539" name="Picture 4" descr="sp1"/>
            <p:cNvPicPr>
              <a:picLocks noChangeAspect="1"/>
            </p:cNvPicPr>
            <p:nvPr/>
          </p:nvPicPr>
          <p:blipFill>
            <a:blip r:embed="rId1"/>
            <a:srcRect t="48045" r="29869" b="14624"/>
            <a:stretch>
              <a:fillRect/>
            </a:stretch>
          </p:blipFill>
          <p:spPr>
            <a:xfrm>
              <a:off x="2552" y="961"/>
              <a:ext cx="2128" cy="3359"/>
            </a:xfrm>
            <a:prstGeom prst="rect">
              <a:avLst/>
            </a:prstGeom>
            <a:noFill/>
            <a:ln w="9525">
              <a:noFill/>
            </a:ln>
          </p:spPr>
        </p:pic>
      </p:grpSp>
      <p:sp>
        <p:nvSpPr>
          <p:cNvPr id="65540" name="Text Box 5"/>
          <p:cNvSpPr txBox="1"/>
          <p:nvPr/>
        </p:nvSpPr>
        <p:spPr>
          <a:xfrm>
            <a:off x="4432300" y="3502025"/>
            <a:ext cx="1470025" cy="304800"/>
          </a:xfrm>
          <a:prstGeom prst="rect">
            <a:avLst/>
          </a:prstGeom>
          <a:noFill/>
          <a:ln w="12700">
            <a:noFill/>
          </a:ln>
        </p:spPr>
        <p:txBody>
          <a:bodyPr wrap="none" anchor="t" anchorCtr="0">
            <a:spAutoFit/>
          </a:bodyPr>
          <a:p>
            <a:pPr algn="ctr" defTabSz="762000" eaLnBrk="0" hangingPunct="0"/>
            <a:r>
              <a:rPr lang="fr-CH" altLang="zh-CN" sz="1200" b="1" dirty="0">
                <a:solidFill>
                  <a:srgbClr val="063DE8"/>
                </a:solidFill>
                <a:latin typeface="Comic Sans MS" panose="030F0702030302020204" pitchFamily="66" charset="0"/>
                <a:ea typeface="宋体" panose="02010600030101010101" pitchFamily="2" charset="-122"/>
              </a:rPr>
              <a:t>Cross-references</a:t>
            </a:r>
            <a:endParaRPr lang="fr-CH" altLang="zh-CN" sz="1200" b="1" dirty="0">
              <a:solidFill>
                <a:srgbClr val="063DE8"/>
              </a:solidFill>
              <a:latin typeface="Comic Sans MS" panose="030F0702030302020204" pitchFamily="66" charset="0"/>
              <a:ea typeface="宋体" panose="02010600030101010101" pitchFamily="2" charset="-122"/>
            </a:endParaRPr>
          </a:p>
        </p:txBody>
      </p:sp>
      <p:sp>
        <p:nvSpPr>
          <p:cNvPr id="65541" name="Rectangle 6"/>
          <p:cNvSpPr/>
          <p:nvPr/>
        </p:nvSpPr>
        <p:spPr>
          <a:xfrm>
            <a:off x="5788025" y="2800350"/>
            <a:ext cx="3257550" cy="1933575"/>
          </a:xfrm>
          <a:prstGeom prst="rect">
            <a:avLst/>
          </a:prstGeom>
          <a:noFill/>
          <a:ln w="25400" cap="flat" cmpd="sng">
            <a:solidFill>
              <a:srgbClr val="FF0000"/>
            </a:solidFill>
            <a:prstDash val="solid"/>
            <a:miter/>
            <a:headEnd type="none" w="med" len="med"/>
            <a:tailEnd type="none" w="med" len="med"/>
          </a:ln>
        </p:spPr>
        <p:txBody>
          <a:bodyPr wrap="none" anchor="ctr" anchorCtr="0"/>
          <a:p>
            <a:pPr algn="ctr" eaLnBrk="0" hangingPunct="0"/>
            <a:endParaRPr lang="zh-CN" altLang="en-US" dirty="0">
              <a:latin typeface="Comic Sans MS" panose="030F0702030302020204" pitchFamily="66" charset="0"/>
              <a:ea typeface="宋体" panose="02010600030101010101" pitchFamily="2" charset="-122"/>
            </a:endParaRPr>
          </a:p>
        </p:txBody>
      </p:sp>
      <p:pic>
        <p:nvPicPr>
          <p:cNvPr id="65542" name="Picture 7" descr="sp1"/>
          <p:cNvPicPr>
            <a:picLocks noChangeAspect="1"/>
          </p:cNvPicPr>
          <p:nvPr/>
        </p:nvPicPr>
        <p:blipFill>
          <a:blip r:embed="rId1"/>
          <a:srcRect t="4137" r="35223" b="61380"/>
          <a:stretch>
            <a:fillRect/>
          </a:stretch>
        </p:blipFill>
        <p:spPr>
          <a:xfrm>
            <a:off x="1397000" y="1409700"/>
            <a:ext cx="3119438" cy="4926013"/>
          </a:xfrm>
          <a:prstGeom prst="rect">
            <a:avLst/>
          </a:prstGeom>
          <a:noFill/>
          <a:ln w="9525">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6561" name="Group 2"/>
          <p:cNvGrpSpPr/>
          <p:nvPr/>
        </p:nvGrpSpPr>
        <p:grpSpPr>
          <a:xfrm>
            <a:off x="5765800" y="166688"/>
            <a:ext cx="3378200" cy="6691312"/>
            <a:chOff x="2552" y="105"/>
            <a:chExt cx="2128" cy="4215"/>
          </a:xfrm>
        </p:grpSpPr>
        <p:pic>
          <p:nvPicPr>
            <p:cNvPr id="66562" name="Picture 3" descr="sp1"/>
            <p:cNvPicPr>
              <a:picLocks noChangeAspect="1"/>
            </p:cNvPicPr>
            <p:nvPr/>
          </p:nvPicPr>
          <p:blipFill>
            <a:blip r:embed="rId1"/>
            <a:srcRect t="38585" r="35223" b="48045"/>
            <a:stretch>
              <a:fillRect/>
            </a:stretch>
          </p:blipFill>
          <p:spPr>
            <a:xfrm>
              <a:off x="2556" y="105"/>
              <a:ext cx="1965" cy="1203"/>
            </a:xfrm>
            <a:prstGeom prst="rect">
              <a:avLst/>
            </a:prstGeom>
            <a:noFill/>
            <a:ln w="9525">
              <a:noFill/>
            </a:ln>
          </p:spPr>
        </p:pic>
        <p:pic>
          <p:nvPicPr>
            <p:cNvPr id="66563" name="Picture 4" descr="sp1"/>
            <p:cNvPicPr>
              <a:picLocks noChangeAspect="1"/>
            </p:cNvPicPr>
            <p:nvPr/>
          </p:nvPicPr>
          <p:blipFill>
            <a:blip r:embed="rId1"/>
            <a:srcRect t="48045" r="29869" b="14624"/>
            <a:stretch>
              <a:fillRect/>
            </a:stretch>
          </p:blipFill>
          <p:spPr>
            <a:xfrm>
              <a:off x="2552" y="961"/>
              <a:ext cx="2128" cy="3359"/>
            </a:xfrm>
            <a:prstGeom prst="rect">
              <a:avLst/>
            </a:prstGeom>
            <a:noFill/>
            <a:ln w="9525">
              <a:noFill/>
            </a:ln>
          </p:spPr>
        </p:pic>
      </p:grpSp>
      <p:sp>
        <p:nvSpPr>
          <p:cNvPr id="66564" name="Text Box 5"/>
          <p:cNvSpPr txBox="1"/>
          <p:nvPr/>
        </p:nvSpPr>
        <p:spPr>
          <a:xfrm>
            <a:off x="4662488" y="4721225"/>
            <a:ext cx="868362" cy="304800"/>
          </a:xfrm>
          <a:prstGeom prst="rect">
            <a:avLst/>
          </a:prstGeom>
          <a:noFill/>
          <a:ln w="12700">
            <a:noFill/>
          </a:ln>
        </p:spPr>
        <p:txBody>
          <a:bodyPr wrap="none" anchor="t" anchorCtr="0">
            <a:spAutoFit/>
          </a:bodyPr>
          <a:p>
            <a:pPr algn="ctr" defTabSz="762000" eaLnBrk="0" hangingPunct="0"/>
            <a:r>
              <a:rPr lang="fr-CH" altLang="zh-CN" sz="1200" b="1" dirty="0">
                <a:solidFill>
                  <a:srgbClr val="063DE8"/>
                </a:solidFill>
                <a:latin typeface="Comic Sans MS" panose="030F0702030302020204" pitchFamily="66" charset="0"/>
                <a:ea typeface="宋体" panose="02010600030101010101" pitchFamily="2" charset="-122"/>
              </a:rPr>
              <a:t>Keywords</a:t>
            </a:r>
            <a:endParaRPr lang="en-GB" altLang="zh-CN" sz="1200" b="1" dirty="0">
              <a:solidFill>
                <a:srgbClr val="063DE8"/>
              </a:solidFill>
              <a:latin typeface="Comic Sans MS" panose="030F0702030302020204" pitchFamily="66" charset="0"/>
              <a:ea typeface="宋体" panose="02010600030101010101" pitchFamily="2" charset="-122"/>
            </a:endParaRPr>
          </a:p>
        </p:txBody>
      </p:sp>
      <p:pic>
        <p:nvPicPr>
          <p:cNvPr id="66565" name="Picture 6" descr="sp1"/>
          <p:cNvPicPr>
            <a:picLocks noChangeAspect="1"/>
          </p:cNvPicPr>
          <p:nvPr/>
        </p:nvPicPr>
        <p:blipFill>
          <a:blip r:embed="rId1"/>
          <a:srcRect t="4137" r="35223" b="61380"/>
          <a:stretch>
            <a:fillRect/>
          </a:stretch>
        </p:blipFill>
        <p:spPr>
          <a:xfrm>
            <a:off x="1397000" y="1409700"/>
            <a:ext cx="3119438" cy="4926013"/>
          </a:xfrm>
          <a:prstGeom prst="rect">
            <a:avLst/>
          </a:prstGeom>
          <a:noFill/>
          <a:ln w="9525">
            <a:noFill/>
          </a:ln>
        </p:spPr>
      </p:pic>
      <p:sp>
        <p:nvSpPr>
          <p:cNvPr id="66566" name="Rectangle 7"/>
          <p:cNvSpPr/>
          <p:nvPr/>
        </p:nvSpPr>
        <p:spPr>
          <a:xfrm>
            <a:off x="5778500" y="4733925"/>
            <a:ext cx="3257550" cy="257175"/>
          </a:xfrm>
          <a:prstGeom prst="rect">
            <a:avLst/>
          </a:prstGeom>
          <a:noFill/>
          <a:ln w="25400" cap="flat" cmpd="sng">
            <a:solidFill>
              <a:srgbClr val="FF0000"/>
            </a:solidFill>
            <a:prstDash val="solid"/>
            <a:miter/>
            <a:headEnd type="none" w="med" len="med"/>
            <a:tailEnd type="none" w="med" len="med"/>
          </a:ln>
        </p:spPr>
        <p:txBody>
          <a:bodyPr wrap="none" anchor="ctr" anchorCtr="0"/>
          <a:p>
            <a:pPr algn="ctr" eaLnBrk="0" hangingPunct="0"/>
            <a:endParaRPr lang="zh-CN" altLang="en-US" dirty="0">
              <a:latin typeface="Comic Sans MS" panose="030F0702030302020204" pitchFamily="66"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黑体" panose="02010609060101010101" pitchFamily="49" charset="-122"/>
                <a:ea typeface="黑体" panose="02010609060101010101" pitchFamily="49" charset="-122"/>
                <a:cs typeface="黑体" panose="02010609060101010101" pitchFamily="49" charset="-122"/>
              </a:rPr>
              <a:t>第一台高通量测序仪（</a:t>
            </a:r>
            <a:r>
              <a:rPr lang="en-US" altLang="zh-CN">
                <a:latin typeface="黑体" panose="02010609060101010101" pitchFamily="49" charset="-122"/>
                <a:ea typeface="黑体" panose="02010609060101010101" pitchFamily="49" charset="-122"/>
                <a:cs typeface="黑体" panose="02010609060101010101" pitchFamily="49" charset="-122"/>
              </a:rPr>
              <a:t>454</a:t>
            </a:r>
            <a:r>
              <a:rPr lang="zh-CN" altLang="en-US">
                <a:latin typeface="黑体" panose="02010609060101010101" pitchFamily="49" charset="-122"/>
                <a:ea typeface="黑体" panose="02010609060101010101" pitchFamily="49" charset="-122"/>
                <a:cs typeface="黑体" panose="02010609060101010101" pitchFamily="49" charset="-122"/>
              </a:rPr>
              <a:t>）发明人</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pic>
        <p:nvPicPr>
          <p:cNvPr id="4" name="图片 0" descr="Jonathan_Rothberg.jpg"/>
          <p:cNvPicPr>
            <a:picLocks noChangeAspect="1"/>
          </p:cNvPicPr>
          <p:nvPr>
            <p:ph idx="1"/>
          </p:nvPr>
        </p:nvPicPr>
        <p:blipFill>
          <a:blip r:embed="rId1" cstate="print"/>
          <a:stretch>
            <a:fillRect/>
          </a:stretch>
        </p:blipFill>
        <p:spPr>
          <a:xfrm>
            <a:off x="1619885" y="1557020"/>
            <a:ext cx="2931795" cy="3520440"/>
          </a:xfrm>
          <a:prstGeom prst="rect">
            <a:avLst/>
          </a:prstGeom>
        </p:spPr>
      </p:pic>
      <p:sp>
        <p:nvSpPr>
          <p:cNvPr id="100" name="文本框 99"/>
          <p:cNvSpPr txBox="1"/>
          <p:nvPr/>
        </p:nvSpPr>
        <p:spPr>
          <a:xfrm>
            <a:off x="827405" y="5445125"/>
            <a:ext cx="6412865" cy="368300"/>
          </a:xfrm>
          <a:prstGeom prst="rect">
            <a:avLst/>
          </a:prstGeom>
          <a:noFill/>
          <a:ln w="9525">
            <a:noFill/>
          </a:ln>
        </p:spPr>
        <p:txBody>
          <a:bodyPr wrap="square">
            <a:spAutoFit/>
          </a:bodyPr>
          <a:p>
            <a:r>
              <a:rPr lang="zh-CN" sz="1800">
                <a:ea typeface="宋体" panose="02010600030101010101" pitchFamily="2" charset="-122"/>
              </a:rPr>
              <a:t>乔纳森</a:t>
            </a:r>
            <a:r>
              <a:rPr lang="en-US" sz="1800">
                <a:latin typeface="Times New Roman" panose="02020603050405020304" pitchFamily="18" charset="0"/>
                <a:ea typeface="宋体" panose="02010600030101010101" pitchFamily="2" charset="-122"/>
              </a:rPr>
              <a:t>·</a:t>
            </a:r>
            <a:r>
              <a:rPr lang="zh-CN" sz="1800">
                <a:ea typeface="宋体" panose="02010600030101010101" pitchFamily="2" charset="-122"/>
              </a:rPr>
              <a:t>马克</a:t>
            </a:r>
            <a:r>
              <a:rPr lang="en-US" sz="1800">
                <a:latin typeface="Times New Roman" panose="02020603050405020304" pitchFamily="18" charset="0"/>
                <a:ea typeface="宋体" panose="02010600030101010101" pitchFamily="2" charset="-122"/>
              </a:rPr>
              <a:t>·</a:t>
            </a:r>
            <a:r>
              <a:rPr lang="zh-CN" sz="1800">
                <a:ea typeface="宋体" panose="02010600030101010101" pitchFamily="2" charset="-122"/>
              </a:rPr>
              <a:t>罗斯伯格（</a:t>
            </a:r>
            <a:r>
              <a:rPr lang="en-US" sz="1800">
                <a:latin typeface="Times New Roman" panose="02020603050405020304" pitchFamily="18" charset="0"/>
                <a:ea typeface="宋体" panose="02010600030101010101" pitchFamily="2" charset="-122"/>
              </a:rPr>
              <a:t>Jonathan Marc Rothberg</a:t>
            </a:r>
            <a:r>
              <a:rPr lang="zh-CN" sz="1800">
                <a:ea typeface="宋体" panose="02010600030101010101" pitchFamily="2" charset="-122"/>
              </a:rPr>
              <a:t>）（</a:t>
            </a:r>
            <a:r>
              <a:rPr lang="en-US" sz="1800">
                <a:latin typeface="Times New Roman" panose="02020603050405020304" pitchFamily="18" charset="0"/>
                <a:ea typeface="宋体" panose="02010600030101010101" pitchFamily="2" charset="-122"/>
              </a:rPr>
              <a:t>1963-</a:t>
            </a:r>
            <a:r>
              <a:rPr lang="zh-CN" sz="1800">
                <a:ea typeface="宋体" panose="02010600030101010101" pitchFamily="2" charset="-122"/>
              </a:rPr>
              <a:t>）</a:t>
            </a:r>
            <a:endParaRPr lang="zh-CN" altLang="en-US" sz="18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7585" name="Group 2"/>
          <p:cNvGrpSpPr/>
          <p:nvPr/>
        </p:nvGrpSpPr>
        <p:grpSpPr>
          <a:xfrm>
            <a:off x="5765800" y="166688"/>
            <a:ext cx="3378200" cy="6691312"/>
            <a:chOff x="2552" y="105"/>
            <a:chExt cx="2128" cy="4215"/>
          </a:xfrm>
        </p:grpSpPr>
        <p:pic>
          <p:nvPicPr>
            <p:cNvPr id="67586" name="Picture 3" descr="sp1"/>
            <p:cNvPicPr>
              <a:picLocks noChangeAspect="1"/>
            </p:cNvPicPr>
            <p:nvPr/>
          </p:nvPicPr>
          <p:blipFill>
            <a:blip r:embed="rId1"/>
            <a:srcRect t="38585" r="35223" b="48045"/>
            <a:stretch>
              <a:fillRect/>
            </a:stretch>
          </p:blipFill>
          <p:spPr>
            <a:xfrm>
              <a:off x="2556" y="105"/>
              <a:ext cx="1965" cy="1203"/>
            </a:xfrm>
            <a:prstGeom prst="rect">
              <a:avLst/>
            </a:prstGeom>
            <a:noFill/>
            <a:ln w="9525">
              <a:noFill/>
            </a:ln>
          </p:spPr>
        </p:pic>
        <p:pic>
          <p:nvPicPr>
            <p:cNvPr id="67587" name="Picture 4" descr="sp1"/>
            <p:cNvPicPr>
              <a:picLocks noChangeAspect="1"/>
            </p:cNvPicPr>
            <p:nvPr/>
          </p:nvPicPr>
          <p:blipFill>
            <a:blip r:embed="rId1"/>
            <a:srcRect t="48045" r="29869" b="14624"/>
            <a:stretch>
              <a:fillRect/>
            </a:stretch>
          </p:blipFill>
          <p:spPr>
            <a:xfrm>
              <a:off x="2552" y="961"/>
              <a:ext cx="2128" cy="3359"/>
            </a:xfrm>
            <a:prstGeom prst="rect">
              <a:avLst/>
            </a:prstGeom>
            <a:noFill/>
            <a:ln w="9525">
              <a:noFill/>
            </a:ln>
          </p:spPr>
        </p:pic>
      </p:grpSp>
      <p:pic>
        <p:nvPicPr>
          <p:cNvPr id="67588" name="Picture 5" descr="sp1"/>
          <p:cNvPicPr>
            <a:picLocks noChangeAspect="1"/>
          </p:cNvPicPr>
          <p:nvPr/>
        </p:nvPicPr>
        <p:blipFill>
          <a:blip r:embed="rId1"/>
          <a:srcRect t="4137" r="35223" b="61380"/>
          <a:stretch>
            <a:fillRect/>
          </a:stretch>
        </p:blipFill>
        <p:spPr>
          <a:xfrm>
            <a:off x="1397000" y="1409700"/>
            <a:ext cx="3119438" cy="4926013"/>
          </a:xfrm>
          <a:prstGeom prst="rect">
            <a:avLst/>
          </a:prstGeom>
          <a:noFill/>
          <a:ln w="9525">
            <a:noFill/>
          </a:ln>
        </p:spPr>
      </p:pic>
      <p:grpSp>
        <p:nvGrpSpPr>
          <p:cNvPr id="67589" name="Group 6"/>
          <p:cNvGrpSpPr/>
          <p:nvPr/>
        </p:nvGrpSpPr>
        <p:grpSpPr>
          <a:xfrm>
            <a:off x="4470400" y="4981575"/>
            <a:ext cx="4575175" cy="1209675"/>
            <a:chOff x="2816" y="3138"/>
            <a:chExt cx="2882" cy="762"/>
          </a:xfrm>
        </p:grpSpPr>
        <p:sp>
          <p:nvSpPr>
            <p:cNvPr id="67590" name="Text Box 7"/>
            <p:cNvSpPr txBox="1"/>
            <p:nvPr/>
          </p:nvSpPr>
          <p:spPr>
            <a:xfrm>
              <a:off x="2816" y="3272"/>
              <a:ext cx="883" cy="460"/>
            </a:xfrm>
            <a:prstGeom prst="rect">
              <a:avLst/>
            </a:prstGeom>
            <a:noFill/>
            <a:ln w="12700">
              <a:noFill/>
            </a:ln>
          </p:spPr>
          <p:txBody>
            <a:bodyPr anchor="t" anchorCtr="0">
              <a:spAutoFit/>
            </a:bodyPr>
            <a:p>
              <a:pPr algn="ctr" defTabSz="762000" eaLnBrk="0" hangingPunct="0"/>
              <a:r>
                <a:rPr lang="fr-CH" altLang="zh-CN" sz="1200" b="1" dirty="0">
                  <a:solidFill>
                    <a:srgbClr val="063DE8"/>
                  </a:solidFill>
                  <a:latin typeface="Comic Sans MS" panose="030F0702030302020204" pitchFamily="66" charset="0"/>
                  <a:ea typeface="宋体" panose="02010600030101010101" pitchFamily="2" charset="-122"/>
                </a:rPr>
                <a:t>Feature table</a:t>
              </a:r>
              <a:endParaRPr lang="fr-CH" altLang="zh-CN" sz="1200" b="1" dirty="0">
                <a:solidFill>
                  <a:srgbClr val="063DE8"/>
                </a:solidFill>
                <a:latin typeface="Comic Sans MS" panose="030F0702030302020204" pitchFamily="66" charset="0"/>
                <a:ea typeface="宋体" panose="02010600030101010101" pitchFamily="2" charset="-122"/>
              </a:endParaRPr>
            </a:p>
            <a:p>
              <a:pPr algn="ctr" defTabSz="762000" eaLnBrk="0" hangingPunct="0"/>
              <a:r>
                <a:rPr lang="fr-CH" altLang="zh-CN" sz="1200" b="1" dirty="0">
                  <a:solidFill>
                    <a:srgbClr val="063DE8"/>
                  </a:solidFill>
                  <a:latin typeface="Comic Sans MS" panose="030F0702030302020204" pitchFamily="66" charset="0"/>
                  <a:ea typeface="宋体" panose="02010600030101010101" pitchFamily="2" charset="-122"/>
                </a:rPr>
                <a:t>(sequence description)</a:t>
              </a:r>
              <a:endParaRPr lang="en-GB" altLang="zh-CN" sz="1200" b="1" dirty="0">
                <a:solidFill>
                  <a:srgbClr val="063DE8"/>
                </a:solidFill>
                <a:latin typeface="Comic Sans MS" panose="030F0702030302020204" pitchFamily="66" charset="0"/>
                <a:ea typeface="宋体" panose="02010600030101010101" pitchFamily="2" charset="-122"/>
              </a:endParaRPr>
            </a:p>
          </p:txBody>
        </p:sp>
        <p:sp>
          <p:nvSpPr>
            <p:cNvPr id="67591" name="Rectangle 8"/>
            <p:cNvSpPr/>
            <p:nvPr/>
          </p:nvSpPr>
          <p:spPr>
            <a:xfrm>
              <a:off x="3646" y="3138"/>
              <a:ext cx="2052" cy="762"/>
            </a:xfrm>
            <a:prstGeom prst="rect">
              <a:avLst/>
            </a:prstGeom>
            <a:noFill/>
            <a:ln w="25400" cap="flat" cmpd="sng">
              <a:solidFill>
                <a:srgbClr val="FF0000"/>
              </a:solidFill>
              <a:prstDash val="solid"/>
              <a:miter/>
              <a:headEnd type="none" w="med" len="med"/>
              <a:tailEnd type="none" w="med" len="med"/>
            </a:ln>
          </p:spPr>
          <p:txBody>
            <a:bodyPr wrap="none" anchor="ctr" anchorCtr="0"/>
            <a:p>
              <a:pPr algn="ctr" eaLnBrk="0" hangingPunct="0"/>
              <a:endParaRPr lang="zh-CN" altLang="en-US" dirty="0">
                <a:latin typeface="Comic Sans MS" panose="030F0702030302020204" pitchFamily="66" charset="0"/>
                <a:ea typeface="宋体" panose="02010600030101010101" pitchFamily="2" charset="-122"/>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8609" name="Text Box 2"/>
          <p:cNvSpPr txBox="1"/>
          <p:nvPr/>
        </p:nvSpPr>
        <p:spPr>
          <a:xfrm>
            <a:off x="152400" y="152400"/>
            <a:ext cx="2819400" cy="2298700"/>
          </a:xfrm>
          <a:prstGeom prst="rect">
            <a:avLst/>
          </a:prstGeom>
          <a:noFill/>
          <a:ln w="9525" cap="flat" cmpd="sng">
            <a:solidFill>
              <a:schemeClr val="tx1"/>
            </a:solidFill>
            <a:prstDash val="solid"/>
            <a:miter/>
            <a:headEnd type="none" w="med" len="med"/>
            <a:tailEnd type="none" w="med" len="med"/>
          </a:ln>
        </p:spPr>
        <p:txBody>
          <a:bodyPr anchor="t" anchorCtr="0">
            <a:spAutoFit/>
          </a:bodyPr>
          <a:p>
            <a:r>
              <a:rPr lang="fr-CH" altLang="zh-CN" sz="1800" b="1" dirty="0">
                <a:solidFill>
                  <a:srgbClr val="CC0000"/>
                </a:solidFill>
                <a:latin typeface="Arial Unicode MS" panose="020B0604020202020204" pitchFamily="34" charset="-122"/>
                <a:ea typeface="Arial Unicode MS" panose="020B0604020202020204" pitchFamily="34" charset="-122"/>
              </a:rPr>
              <a:t>Domains, functional sites, protein families</a:t>
            </a:r>
            <a:endParaRPr lang="fr-CH" altLang="zh-CN" sz="1800" b="1" dirty="0">
              <a:solidFill>
                <a:srgbClr val="CC0000"/>
              </a:solidFill>
              <a:latin typeface="Arial Unicode MS" panose="020B0604020202020204" pitchFamily="34" charset="-122"/>
              <a:ea typeface="Arial Unicode MS" panose="020B0604020202020204" pitchFamily="34" charset="-122"/>
            </a:endParaRPr>
          </a:p>
          <a:p>
            <a:r>
              <a:rPr lang="fr-CH" altLang="zh-CN" sz="1800" b="1" dirty="0">
                <a:latin typeface="Arial Unicode MS" panose="020B0604020202020204" pitchFamily="34" charset="-122"/>
                <a:ea typeface="Arial Unicode MS" panose="020B0604020202020204" pitchFamily="34" charset="-122"/>
              </a:rPr>
              <a:t>PROSITE</a:t>
            </a:r>
            <a:endParaRPr lang="fr-CH" altLang="zh-CN" sz="1800" b="1" dirty="0">
              <a:latin typeface="Arial Unicode MS" panose="020B0604020202020204" pitchFamily="34" charset="-122"/>
              <a:ea typeface="Arial Unicode MS" panose="020B0604020202020204" pitchFamily="34" charset="-122"/>
            </a:endParaRPr>
          </a:p>
          <a:p>
            <a:r>
              <a:rPr lang="fr-CH" altLang="zh-CN" sz="1800" b="1" dirty="0">
                <a:latin typeface="Arial Unicode MS" panose="020B0604020202020204" pitchFamily="34" charset="-122"/>
                <a:ea typeface="Arial Unicode MS" panose="020B0604020202020204" pitchFamily="34" charset="-122"/>
              </a:rPr>
              <a:t>InterPro</a:t>
            </a:r>
            <a:endParaRPr lang="fr-CH" altLang="zh-CN" sz="1800" b="1" dirty="0">
              <a:latin typeface="Arial Unicode MS" panose="020B0604020202020204" pitchFamily="34" charset="-122"/>
              <a:ea typeface="Arial Unicode MS" panose="020B0604020202020204" pitchFamily="34" charset="-122"/>
            </a:endParaRPr>
          </a:p>
          <a:p>
            <a:r>
              <a:rPr lang="fr-CH" altLang="zh-CN" sz="1800" b="1" dirty="0">
                <a:latin typeface="Arial Unicode MS" panose="020B0604020202020204" pitchFamily="34" charset="-122"/>
                <a:ea typeface="Arial Unicode MS" panose="020B0604020202020204" pitchFamily="34" charset="-122"/>
              </a:rPr>
              <a:t>Pfam</a:t>
            </a:r>
            <a:endParaRPr lang="fr-CH" altLang="zh-CN" sz="1800" b="1" dirty="0">
              <a:latin typeface="Arial Unicode MS" panose="020B0604020202020204" pitchFamily="34" charset="-122"/>
              <a:ea typeface="Arial Unicode MS" panose="020B0604020202020204" pitchFamily="34" charset="-122"/>
            </a:endParaRPr>
          </a:p>
          <a:p>
            <a:r>
              <a:rPr lang="fr-CH" altLang="zh-CN" sz="1800" b="1" dirty="0">
                <a:latin typeface="Arial Unicode MS" panose="020B0604020202020204" pitchFamily="34" charset="-122"/>
                <a:ea typeface="Arial Unicode MS" panose="020B0604020202020204" pitchFamily="34" charset="-122"/>
              </a:rPr>
              <a:t>PRINTS</a:t>
            </a:r>
            <a:endParaRPr lang="fr-CH" altLang="zh-CN" sz="1800" b="1" dirty="0">
              <a:latin typeface="Arial Unicode MS" panose="020B0604020202020204" pitchFamily="34" charset="-122"/>
              <a:ea typeface="Arial Unicode MS" panose="020B0604020202020204" pitchFamily="34" charset="-122"/>
            </a:endParaRPr>
          </a:p>
          <a:p>
            <a:r>
              <a:rPr lang="fr-CH" altLang="zh-CN" sz="1800" b="1" dirty="0">
                <a:latin typeface="Arial Unicode MS" panose="020B0604020202020204" pitchFamily="34" charset="-122"/>
                <a:ea typeface="Arial Unicode MS" panose="020B0604020202020204" pitchFamily="34" charset="-122"/>
              </a:rPr>
              <a:t>SMART</a:t>
            </a:r>
            <a:endParaRPr lang="fr-CH" altLang="zh-CN" sz="1800" b="1" dirty="0">
              <a:latin typeface="Arial Unicode MS" panose="020B0604020202020204" pitchFamily="34" charset="-122"/>
              <a:ea typeface="Arial Unicode MS" panose="020B0604020202020204" pitchFamily="34" charset="-122"/>
            </a:endParaRPr>
          </a:p>
          <a:p>
            <a:r>
              <a:rPr lang="en-GB" altLang="zh-CN" sz="1800" b="1" dirty="0">
                <a:latin typeface="Arial Unicode MS" panose="020B0604020202020204" pitchFamily="34" charset="-122"/>
                <a:ea typeface="Arial Unicode MS" panose="020B0604020202020204" pitchFamily="34" charset="-122"/>
              </a:rPr>
              <a:t>Mendel-GFDb</a:t>
            </a:r>
            <a:endParaRPr lang="en-GB" altLang="zh-CN" sz="1800" b="1" dirty="0">
              <a:latin typeface="Arial Unicode MS" panose="020B0604020202020204" pitchFamily="34" charset="-122"/>
              <a:ea typeface="Arial Unicode MS" panose="020B0604020202020204" pitchFamily="34" charset="-122"/>
            </a:endParaRPr>
          </a:p>
        </p:txBody>
      </p:sp>
      <p:sp>
        <p:nvSpPr>
          <p:cNvPr id="68610" name="Text Box 3"/>
          <p:cNvSpPr txBox="1"/>
          <p:nvPr/>
        </p:nvSpPr>
        <p:spPr>
          <a:xfrm>
            <a:off x="3352800" y="6019800"/>
            <a:ext cx="2971800" cy="650875"/>
          </a:xfrm>
          <a:prstGeom prst="rect">
            <a:avLst/>
          </a:prstGeom>
          <a:noFill/>
          <a:ln w="9525" cap="flat" cmpd="sng">
            <a:solidFill>
              <a:schemeClr val="tx1"/>
            </a:solidFill>
            <a:prstDash val="solid"/>
            <a:miter/>
            <a:headEnd type="none" w="med" len="med"/>
            <a:tailEnd type="none" w="med" len="med"/>
          </a:ln>
        </p:spPr>
        <p:txBody>
          <a:bodyPr anchor="t" anchorCtr="0">
            <a:spAutoFit/>
          </a:bodyPr>
          <a:p>
            <a:r>
              <a:rPr lang="fr-CH" altLang="zh-CN" sz="1800" b="1" dirty="0">
                <a:solidFill>
                  <a:srgbClr val="CC0000"/>
                </a:solidFill>
                <a:latin typeface="Arial Unicode MS" panose="020B0604020202020204" pitchFamily="34" charset="-122"/>
                <a:ea typeface="Arial Unicode MS" panose="020B0604020202020204" pitchFamily="34" charset="-122"/>
              </a:rPr>
              <a:t>Nucleotide sequence db</a:t>
            </a:r>
            <a:endParaRPr lang="fr-CH" altLang="zh-CN" sz="1800" b="1" dirty="0">
              <a:solidFill>
                <a:srgbClr val="CC0000"/>
              </a:solidFill>
              <a:latin typeface="Arial Unicode MS" panose="020B0604020202020204" pitchFamily="34" charset="-122"/>
              <a:ea typeface="Arial Unicode MS" panose="020B0604020202020204" pitchFamily="34" charset="-122"/>
            </a:endParaRPr>
          </a:p>
          <a:p>
            <a:r>
              <a:rPr lang="fr-CH" altLang="zh-CN" sz="1800" b="1" dirty="0">
                <a:latin typeface="Arial Unicode MS" panose="020B0604020202020204" pitchFamily="34" charset="-122"/>
                <a:ea typeface="Arial Unicode MS" panose="020B0604020202020204" pitchFamily="34" charset="-122"/>
              </a:rPr>
              <a:t>EMBL, GeneBank, DDBJ</a:t>
            </a:r>
            <a:endParaRPr lang="en-GB" altLang="zh-CN" sz="1800" b="1" dirty="0">
              <a:latin typeface="Arial Unicode MS" panose="020B0604020202020204" pitchFamily="34" charset="-122"/>
              <a:ea typeface="Arial Unicode MS" panose="020B0604020202020204" pitchFamily="34" charset="-122"/>
            </a:endParaRPr>
          </a:p>
        </p:txBody>
      </p:sp>
      <p:sp>
        <p:nvSpPr>
          <p:cNvPr id="68611" name="Text Box 4"/>
          <p:cNvSpPr txBox="1"/>
          <p:nvPr/>
        </p:nvSpPr>
        <p:spPr>
          <a:xfrm>
            <a:off x="152400" y="2667000"/>
            <a:ext cx="2819400" cy="1200150"/>
          </a:xfrm>
          <a:prstGeom prst="rect">
            <a:avLst/>
          </a:prstGeom>
          <a:noFill/>
          <a:ln w="9525" cap="flat" cmpd="sng">
            <a:solidFill>
              <a:schemeClr val="tx1"/>
            </a:solidFill>
            <a:prstDash val="solid"/>
            <a:miter/>
            <a:headEnd type="none" w="med" len="med"/>
            <a:tailEnd type="none" w="med" len="med"/>
          </a:ln>
        </p:spPr>
        <p:txBody>
          <a:bodyPr anchor="t" anchorCtr="0">
            <a:spAutoFit/>
          </a:bodyPr>
          <a:p>
            <a:r>
              <a:rPr lang="fr-CH" altLang="zh-CN" sz="1800" b="1" dirty="0">
                <a:solidFill>
                  <a:srgbClr val="CC0000"/>
                </a:solidFill>
                <a:latin typeface="Arial Unicode MS" panose="020B0604020202020204" pitchFamily="34" charset="-122"/>
                <a:ea typeface="Arial Unicode MS" panose="020B0604020202020204" pitchFamily="34" charset="-122"/>
              </a:rPr>
              <a:t>2D and 3D Structural dbs</a:t>
            </a:r>
            <a:endParaRPr lang="fr-CH" altLang="zh-CN" sz="1800" b="1" dirty="0">
              <a:solidFill>
                <a:srgbClr val="CC0000"/>
              </a:solidFill>
              <a:latin typeface="Arial Unicode MS" panose="020B0604020202020204" pitchFamily="34" charset="-122"/>
              <a:ea typeface="Arial Unicode MS" panose="020B0604020202020204" pitchFamily="34" charset="-122"/>
            </a:endParaRPr>
          </a:p>
          <a:p>
            <a:r>
              <a:rPr lang="fr-CH" altLang="zh-CN" sz="1800" b="1" dirty="0">
                <a:latin typeface="Arial Unicode MS" panose="020B0604020202020204" pitchFamily="34" charset="-122"/>
                <a:ea typeface="Arial Unicode MS" panose="020B0604020202020204" pitchFamily="34" charset="-122"/>
              </a:rPr>
              <a:t>HSSP</a:t>
            </a:r>
            <a:endParaRPr lang="fr-CH" altLang="zh-CN" sz="1800" b="1" dirty="0">
              <a:latin typeface="Arial Unicode MS" panose="020B0604020202020204" pitchFamily="34" charset="-122"/>
              <a:ea typeface="Arial Unicode MS" panose="020B0604020202020204" pitchFamily="34" charset="-122"/>
            </a:endParaRPr>
          </a:p>
          <a:p>
            <a:r>
              <a:rPr lang="fr-CH" altLang="zh-CN" sz="1800" b="1" dirty="0">
                <a:latin typeface="Arial Unicode MS" panose="020B0604020202020204" pitchFamily="34" charset="-122"/>
                <a:ea typeface="Arial Unicode MS" panose="020B0604020202020204" pitchFamily="34" charset="-122"/>
              </a:rPr>
              <a:t>PDB</a:t>
            </a:r>
            <a:endParaRPr lang="en-GB" altLang="zh-CN" sz="1800" b="1" dirty="0">
              <a:latin typeface="Arial Unicode MS" panose="020B0604020202020204" pitchFamily="34" charset="-122"/>
              <a:ea typeface="Arial Unicode MS" panose="020B0604020202020204" pitchFamily="34" charset="-122"/>
            </a:endParaRPr>
          </a:p>
        </p:txBody>
      </p:sp>
      <p:sp>
        <p:nvSpPr>
          <p:cNvPr id="68612" name="Text Box 5"/>
          <p:cNvSpPr txBox="1"/>
          <p:nvPr/>
        </p:nvSpPr>
        <p:spPr>
          <a:xfrm>
            <a:off x="6705600" y="2743200"/>
            <a:ext cx="2286000" cy="3946525"/>
          </a:xfrm>
          <a:prstGeom prst="rect">
            <a:avLst/>
          </a:prstGeom>
          <a:noFill/>
          <a:ln w="9525" cap="flat" cmpd="sng">
            <a:solidFill>
              <a:schemeClr val="tx1"/>
            </a:solidFill>
            <a:prstDash val="solid"/>
            <a:miter/>
            <a:headEnd type="none" w="med" len="med"/>
            <a:tailEnd type="none" w="med" len="med"/>
          </a:ln>
        </p:spPr>
        <p:txBody>
          <a:bodyPr anchor="t" anchorCtr="0">
            <a:spAutoFit/>
          </a:bodyPr>
          <a:p>
            <a:r>
              <a:rPr lang="fr-CH" altLang="zh-CN" sz="1800" b="1" dirty="0">
                <a:solidFill>
                  <a:srgbClr val="CC0000"/>
                </a:solidFill>
                <a:latin typeface="Arial Unicode MS" panose="020B0604020202020204" pitchFamily="34" charset="-122"/>
                <a:ea typeface="Arial Unicode MS" panose="020B0604020202020204" pitchFamily="34" charset="-122"/>
              </a:rPr>
              <a:t>O</a:t>
            </a:r>
            <a:r>
              <a:rPr lang="en-GB" altLang="zh-CN" sz="1800" b="1" dirty="0">
                <a:solidFill>
                  <a:srgbClr val="CC0000"/>
                </a:solidFill>
                <a:latin typeface="Arial Unicode MS" panose="020B0604020202020204" pitchFamily="34" charset="-122"/>
                <a:ea typeface="Arial Unicode MS" panose="020B0604020202020204" pitchFamily="34" charset="-122"/>
              </a:rPr>
              <a:t>rganism-spec</a:t>
            </a:r>
            <a:r>
              <a:rPr lang="fr-CH" altLang="zh-CN" sz="1800" b="1" dirty="0">
                <a:solidFill>
                  <a:srgbClr val="CC0000"/>
                </a:solidFill>
                <a:latin typeface="Arial Unicode MS" panose="020B0604020202020204" pitchFamily="34" charset="-122"/>
                <a:ea typeface="Arial Unicode MS" panose="020B0604020202020204" pitchFamily="34" charset="-122"/>
              </a:rPr>
              <a:t>. dbs</a:t>
            </a:r>
            <a:endParaRPr lang="en-GB" altLang="zh-CN" sz="1800" b="1" dirty="0">
              <a:solidFill>
                <a:srgbClr val="CC0000"/>
              </a:solidFill>
              <a:latin typeface="Arial Unicode MS" panose="020B0604020202020204" pitchFamily="34" charset="-122"/>
              <a:ea typeface="Arial Unicode MS" panose="020B0604020202020204" pitchFamily="34" charset="-122"/>
            </a:endParaRPr>
          </a:p>
          <a:p>
            <a:r>
              <a:rPr lang="en-GB" altLang="zh-CN" sz="1800" b="1" dirty="0">
                <a:latin typeface="Arial Unicode MS" panose="020B0604020202020204" pitchFamily="34" charset="-122"/>
                <a:ea typeface="Arial Unicode MS" panose="020B0604020202020204" pitchFamily="34" charset="-122"/>
              </a:rPr>
              <a:t>DictyDb</a:t>
            </a:r>
            <a:endParaRPr lang="en-GB" altLang="zh-CN" sz="1800" b="1" dirty="0">
              <a:latin typeface="Arial Unicode MS" panose="020B0604020202020204" pitchFamily="34" charset="-122"/>
              <a:ea typeface="Arial Unicode MS" panose="020B0604020202020204" pitchFamily="34" charset="-122"/>
            </a:endParaRPr>
          </a:p>
          <a:p>
            <a:r>
              <a:rPr lang="en-GB" altLang="zh-CN" sz="1800" b="1" dirty="0">
                <a:latin typeface="Arial Unicode MS" panose="020B0604020202020204" pitchFamily="34" charset="-122"/>
                <a:ea typeface="Arial Unicode MS" panose="020B0604020202020204" pitchFamily="34" charset="-122"/>
              </a:rPr>
              <a:t>EcoGene</a:t>
            </a:r>
            <a:endParaRPr lang="en-GB" altLang="zh-CN" sz="1800" b="1" dirty="0">
              <a:latin typeface="Arial Unicode MS" panose="020B0604020202020204" pitchFamily="34" charset="-122"/>
              <a:ea typeface="Arial Unicode MS" panose="020B0604020202020204" pitchFamily="34" charset="-122"/>
            </a:endParaRPr>
          </a:p>
          <a:p>
            <a:r>
              <a:rPr lang="en-GB" altLang="zh-CN" sz="1800" b="1" dirty="0">
                <a:latin typeface="Arial Unicode MS" panose="020B0604020202020204" pitchFamily="34" charset="-122"/>
                <a:ea typeface="Arial Unicode MS" panose="020B0604020202020204" pitchFamily="34" charset="-122"/>
              </a:rPr>
              <a:t>FlyBase</a:t>
            </a:r>
            <a:endParaRPr lang="fr-CH" altLang="zh-CN" sz="1800" b="1" dirty="0">
              <a:latin typeface="Arial Unicode MS" panose="020B0604020202020204" pitchFamily="34" charset="-122"/>
              <a:ea typeface="Arial Unicode MS" panose="020B0604020202020204" pitchFamily="34" charset="-122"/>
            </a:endParaRPr>
          </a:p>
          <a:p>
            <a:r>
              <a:rPr lang="fr-CH" altLang="zh-CN" sz="1800" b="1" dirty="0">
                <a:latin typeface="Arial Unicode MS" panose="020B0604020202020204" pitchFamily="34" charset="-122"/>
                <a:ea typeface="Arial Unicode MS" panose="020B0604020202020204" pitchFamily="34" charset="-122"/>
              </a:rPr>
              <a:t>HIV</a:t>
            </a:r>
            <a:endParaRPr lang="en-GB" altLang="zh-CN" sz="1800" b="1" dirty="0">
              <a:latin typeface="Arial Unicode MS" panose="020B0604020202020204" pitchFamily="34" charset="-122"/>
              <a:ea typeface="Arial Unicode MS" panose="020B0604020202020204" pitchFamily="34" charset="-122"/>
            </a:endParaRPr>
          </a:p>
          <a:p>
            <a:r>
              <a:rPr lang="en-GB" altLang="zh-CN" sz="1800" b="1" dirty="0">
                <a:latin typeface="Arial Unicode MS" panose="020B0604020202020204" pitchFamily="34" charset="-122"/>
                <a:ea typeface="Arial Unicode MS" panose="020B0604020202020204" pitchFamily="34" charset="-122"/>
              </a:rPr>
              <a:t>MaizeDB</a:t>
            </a:r>
            <a:endParaRPr lang="en-GB" altLang="zh-CN" sz="1800" b="1" dirty="0">
              <a:latin typeface="Arial Unicode MS" panose="020B0604020202020204" pitchFamily="34" charset="-122"/>
              <a:ea typeface="Arial Unicode MS" panose="020B0604020202020204" pitchFamily="34" charset="-122"/>
            </a:endParaRPr>
          </a:p>
          <a:p>
            <a:r>
              <a:rPr lang="en-GB" altLang="zh-CN" sz="1800" b="1" dirty="0">
                <a:latin typeface="Arial Unicode MS" panose="020B0604020202020204" pitchFamily="34" charset="-122"/>
                <a:ea typeface="Arial Unicode MS" panose="020B0604020202020204" pitchFamily="34" charset="-122"/>
              </a:rPr>
              <a:t>MGD</a:t>
            </a:r>
            <a:endParaRPr lang="en-GB" altLang="zh-CN" sz="1800" b="1" dirty="0">
              <a:latin typeface="Arial Unicode MS" panose="020B0604020202020204" pitchFamily="34" charset="-122"/>
              <a:ea typeface="Arial Unicode MS" panose="020B0604020202020204" pitchFamily="34" charset="-122"/>
            </a:endParaRPr>
          </a:p>
          <a:p>
            <a:r>
              <a:rPr lang="en-GB" altLang="zh-CN" sz="1800" b="1" dirty="0">
                <a:latin typeface="Arial Unicode MS" panose="020B0604020202020204" pitchFamily="34" charset="-122"/>
                <a:ea typeface="Arial Unicode MS" panose="020B0604020202020204" pitchFamily="34" charset="-122"/>
              </a:rPr>
              <a:t>SGD</a:t>
            </a:r>
            <a:endParaRPr lang="en-GB" altLang="zh-CN" sz="1800" b="1" dirty="0">
              <a:latin typeface="Arial Unicode MS" panose="020B0604020202020204" pitchFamily="34" charset="-122"/>
              <a:ea typeface="Arial Unicode MS" panose="020B0604020202020204" pitchFamily="34" charset="-122"/>
            </a:endParaRPr>
          </a:p>
          <a:p>
            <a:r>
              <a:rPr lang="en-GB" altLang="zh-CN" sz="1800" b="1" dirty="0">
                <a:latin typeface="Arial Unicode MS" panose="020B0604020202020204" pitchFamily="34" charset="-122"/>
                <a:ea typeface="Arial Unicode MS" panose="020B0604020202020204" pitchFamily="34" charset="-122"/>
              </a:rPr>
              <a:t>StyGene</a:t>
            </a:r>
            <a:endParaRPr lang="en-GB" altLang="zh-CN" sz="1800" b="1" dirty="0">
              <a:latin typeface="Arial Unicode MS" panose="020B0604020202020204" pitchFamily="34" charset="-122"/>
              <a:ea typeface="Arial Unicode MS" panose="020B0604020202020204" pitchFamily="34" charset="-122"/>
            </a:endParaRPr>
          </a:p>
          <a:p>
            <a:r>
              <a:rPr lang="en-GB" altLang="zh-CN" sz="1800" b="1" dirty="0">
                <a:latin typeface="Arial Unicode MS" panose="020B0604020202020204" pitchFamily="34" charset="-122"/>
                <a:ea typeface="Arial Unicode MS" panose="020B0604020202020204" pitchFamily="34" charset="-122"/>
              </a:rPr>
              <a:t>SubtiList</a:t>
            </a:r>
            <a:endParaRPr lang="en-GB" altLang="zh-CN" sz="1800" b="1" dirty="0">
              <a:latin typeface="Arial Unicode MS" panose="020B0604020202020204" pitchFamily="34" charset="-122"/>
              <a:ea typeface="Arial Unicode MS" panose="020B0604020202020204" pitchFamily="34" charset="-122"/>
            </a:endParaRPr>
          </a:p>
          <a:p>
            <a:r>
              <a:rPr lang="en-GB" altLang="zh-CN" sz="1800" b="1" dirty="0">
                <a:latin typeface="Arial Unicode MS" panose="020B0604020202020204" pitchFamily="34" charset="-122"/>
                <a:ea typeface="Arial Unicode MS" panose="020B0604020202020204" pitchFamily="34" charset="-122"/>
              </a:rPr>
              <a:t>TIGR</a:t>
            </a:r>
            <a:endParaRPr lang="en-GB" altLang="zh-CN" sz="1800" b="1" dirty="0">
              <a:latin typeface="Arial Unicode MS" panose="020B0604020202020204" pitchFamily="34" charset="-122"/>
              <a:ea typeface="Arial Unicode MS" panose="020B0604020202020204" pitchFamily="34" charset="-122"/>
            </a:endParaRPr>
          </a:p>
          <a:p>
            <a:r>
              <a:rPr lang="en-GB" altLang="zh-CN" sz="1800" b="1" dirty="0">
                <a:latin typeface="Arial Unicode MS" panose="020B0604020202020204" pitchFamily="34" charset="-122"/>
                <a:ea typeface="Arial Unicode MS" panose="020B0604020202020204" pitchFamily="34" charset="-122"/>
              </a:rPr>
              <a:t>TubercuList</a:t>
            </a:r>
            <a:endParaRPr lang="en-GB" altLang="zh-CN" sz="1800" b="1" dirty="0">
              <a:latin typeface="Arial Unicode MS" panose="020B0604020202020204" pitchFamily="34" charset="-122"/>
              <a:ea typeface="Arial Unicode MS" panose="020B0604020202020204" pitchFamily="34" charset="-122"/>
            </a:endParaRPr>
          </a:p>
          <a:p>
            <a:r>
              <a:rPr lang="en-GB" altLang="zh-CN" sz="1800" b="1" dirty="0">
                <a:latin typeface="Arial Unicode MS" panose="020B0604020202020204" pitchFamily="34" charset="-122"/>
                <a:ea typeface="Arial Unicode MS" panose="020B0604020202020204" pitchFamily="34" charset="-122"/>
              </a:rPr>
              <a:t>WormPep</a:t>
            </a:r>
            <a:endParaRPr lang="en-GB" altLang="zh-CN" sz="1800" b="1" dirty="0">
              <a:latin typeface="Arial Unicode MS" panose="020B0604020202020204" pitchFamily="34" charset="-122"/>
              <a:ea typeface="Arial Unicode MS" panose="020B0604020202020204" pitchFamily="34" charset="-122"/>
            </a:endParaRPr>
          </a:p>
          <a:p>
            <a:r>
              <a:rPr lang="en-GB" altLang="zh-CN" sz="1800" b="1" dirty="0">
                <a:latin typeface="Arial Unicode MS" panose="020B0604020202020204" pitchFamily="34" charset="-122"/>
                <a:ea typeface="Arial Unicode MS" panose="020B0604020202020204" pitchFamily="34" charset="-122"/>
              </a:rPr>
              <a:t>Zebrafish</a:t>
            </a:r>
            <a:endParaRPr lang="en-GB" altLang="zh-CN" sz="1800" b="1" dirty="0">
              <a:latin typeface="Arial Unicode MS" panose="020B0604020202020204" pitchFamily="34" charset="-122"/>
              <a:ea typeface="Arial Unicode MS" panose="020B0604020202020204" pitchFamily="34" charset="-122"/>
            </a:endParaRPr>
          </a:p>
        </p:txBody>
      </p:sp>
      <p:sp>
        <p:nvSpPr>
          <p:cNvPr id="68613" name="Text Box 6"/>
          <p:cNvSpPr txBox="1"/>
          <p:nvPr/>
        </p:nvSpPr>
        <p:spPr>
          <a:xfrm>
            <a:off x="6705600" y="1066800"/>
            <a:ext cx="2286000" cy="1474788"/>
          </a:xfrm>
          <a:prstGeom prst="rect">
            <a:avLst/>
          </a:prstGeom>
          <a:noFill/>
          <a:ln w="9525" cap="flat" cmpd="sng">
            <a:solidFill>
              <a:schemeClr val="tx1"/>
            </a:solidFill>
            <a:prstDash val="solid"/>
            <a:miter/>
            <a:headEnd type="none" w="med" len="med"/>
            <a:tailEnd type="none" w="med" len="med"/>
          </a:ln>
        </p:spPr>
        <p:txBody>
          <a:bodyPr anchor="t" anchorCtr="0">
            <a:spAutoFit/>
          </a:bodyPr>
          <a:p>
            <a:r>
              <a:rPr lang="fr-CH" altLang="zh-CN" sz="1800" b="1" dirty="0">
                <a:solidFill>
                  <a:srgbClr val="CC0000"/>
                </a:solidFill>
                <a:latin typeface="Arial Unicode MS" panose="020B0604020202020204" pitchFamily="34" charset="-122"/>
                <a:ea typeface="Arial Unicode MS" panose="020B0604020202020204" pitchFamily="34" charset="-122"/>
              </a:rPr>
              <a:t>P</a:t>
            </a:r>
            <a:r>
              <a:rPr lang="en-GB" altLang="zh-CN" sz="1800" b="1" dirty="0">
                <a:solidFill>
                  <a:srgbClr val="CC0000"/>
                </a:solidFill>
                <a:latin typeface="Arial Unicode MS" panose="020B0604020202020204" pitchFamily="34" charset="-122"/>
                <a:ea typeface="Arial Unicode MS" panose="020B0604020202020204" pitchFamily="34" charset="-122"/>
              </a:rPr>
              <a:t>rotein</a:t>
            </a:r>
            <a:r>
              <a:rPr lang="fr-CH" altLang="zh-CN" sz="1800" b="1" dirty="0">
                <a:solidFill>
                  <a:srgbClr val="CC0000"/>
                </a:solidFill>
                <a:latin typeface="Arial Unicode MS" panose="020B0604020202020204" pitchFamily="34" charset="-122"/>
                <a:ea typeface="Arial Unicode MS" panose="020B0604020202020204" pitchFamily="34" charset="-122"/>
              </a:rPr>
              <a:t>-specific dbs</a:t>
            </a:r>
            <a:endParaRPr lang="en-GB" altLang="zh-CN" sz="1800" b="1" dirty="0">
              <a:solidFill>
                <a:srgbClr val="CC0000"/>
              </a:solidFill>
              <a:latin typeface="Arial Unicode MS" panose="020B0604020202020204" pitchFamily="34" charset="-122"/>
              <a:ea typeface="Arial Unicode MS" panose="020B0604020202020204" pitchFamily="34" charset="-122"/>
            </a:endParaRPr>
          </a:p>
          <a:p>
            <a:r>
              <a:rPr lang="en-GB" altLang="zh-CN" sz="1800" b="1" dirty="0">
                <a:latin typeface="Arial Unicode MS" panose="020B0604020202020204" pitchFamily="34" charset="-122"/>
                <a:ea typeface="Arial Unicode MS" panose="020B0604020202020204" pitchFamily="34" charset="-122"/>
              </a:rPr>
              <a:t>GCRDb</a:t>
            </a:r>
            <a:endParaRPr lang="en-GB" altLang="zh-CN" sz="1800" b="1" dirty="0">
              <a:latin typeface="Arial Unicode MS" panose="020B0604020202020204" pitchFamily="34" charset="-122"/>
              <a:ea typeface="Arial Unicode MS" panose="020B0604020202020204" pitchFamily="34" charset="-122"/>
            </a:endParaRPr>
          </a:p>
          <a:p>
            <a:r>
              <a:rPr lang="en-GB" altLang="zh-CN" sz="1800" b="1" dirty="0">
                <a:latin typeface="Arial Unicode MS" panose="020B0604020202020204" pitchFamily="34" charset="-122"/>
                <a:ea typeface="Arial Unicode MS" panose="020B0604020202020204" pitchFamily="34" charset="-122"/>
              </a:rPr>
              <a:t>MEROPS</a:t>
            </a:r>
            <a:endParaRPr lang="en-GB" altLang="zh-CN" sz="1800" b="1" dirty="0">
              <a:latin typeface="Arial Unicode MS" panose="020B0604020202020204" pitchFamily="34" charset="-122"/>
              <a:ea typeface="Arial Unicode MS" panose="020B0604020202020204" pitchFamily="34" charset="-122"/>
            </a:endParaRPr>
          </a:p>
          <a:p>
            <a:r>
              <a:rPr lang="en-GB" altLang="zh-CN" sz="1800" b="1" dirty="0">
                <a:latin typeface="Arial Unicode MS" panose="020B0604020202020204" pitchFamily="34" charset="-122"/>
                <a:ea typeface="Arial Unicode MS" panose="020B0604020202020204" pitchFamily="34" charset="-122"/>
              </a:rPr>
              <a:t>REBASE</a:t>
            </a:r>
            <a:endParaRPr lang="en-GB" altLang="zh-CN" sz="1800" b="1" dirty="0">
              <a:latin typeface="Arial Unicode MS" panose="020B0604020202020204" pitchFamily="34" charset="-122"/>
              <a:ea typeface="Arial Unicode MS" panose="020B0604020202020204" pitchFamily="34" charset="-122"/>
            </a:endParaRPr>
          </a:p>
          <a:p>
            <a:r>
              <a:rPr lang="en-GB" altLang="zh-CN" sz="1800" b="1" dirty="0">
                <a:latin typeface="Arial Unicode MS" panose="020B0604020202020204" pitchFamily="34" charset="-122"/>
                <a:ea typeface="Arial Unicode MS" panose="020B0604020202020204" pitchFamily="34" charset="-122"/>
              </a:rPr>
              <a:t>TRANSFAC</a:t>
            </a:r>
            <a:endParaRPr lang="en-GB" altLang="zh-CN" sz="1800" b="1" dirty="0">
              <a:latin typeface="Arial Unicode MS" panose="020B0604020202020204" pitchFamily="34" charset="-122"/>
              <a:ea typeface="Arial Unicode MS" panose="020B0604020202020204" pitchFamily="34" charset="-122"/>
            </a:endParaRPr>
          </a:p>
        </p:txBody>
      </p:sp>
      <p:sp>
        <p:nvSpPr>
          <p:cNvPr id="68614" name="Text Box 7"/>
          <p:cNvSpPr txBox="1"/>
          <p:nvPr/>
        </p:nvSpPr>
        <p:spPr>
          <a:xfrm>
            <a:off x="3733800" y="2895600"/>
            <a:ext cx="2209800" cy="1546225"/>
          </a:xfrm>
          <a:prstGeom prst="rect">
            <a:avLst/>
          </a:prstGeom>
          <a:solidFill>
            <a:srgbClr val="0099FF"/>
          </a:solidFill>
          <a:ln w="9525" cap="flat" cmpd="sng">
            <a:solidFill>
              <a:schemeClr val="tx1"/>
            </a:solidFill>
            <a:prstDash val="solid"/>
            <a:miter/>
            <a:headEnd type="none" w="med" len="med"/>
            <a:tailEnd type="none" w="med" len="med"/>
          </a:ln>
        </p:spPr>
        <p:txBody>
          <a:bodyPr anchor="t" anchorCtr="0">
            <a:spAutoFit/>
          </a:bodyPr>
          <a:p>
            <a:pPr>
              <a:spcBef>
                <a:spcPct val="50000"/>
              </a:spcBef>
            </a:pPr>
            <a:endParaRPr lang="fr-CH" altLang="zh-CN" dirty="0">
              <a:latin typeface="Arial Unicode MS" panose="020B0604020202020204" pitchFamily="34" charset="-122"/>
              <a:ea typeface="Arial Unicode MS" panose="020B0604020202020204" pitchFamily="34" charset="-122"/>
            </a:endParaRPr>
          </a:p>
          <a:p>
            <a:pPr>
              <a:spcBef>
                <a:spcPct val="50000"/>
              </a:spcBef>
            </a:pPr>
            <a:r>
              <a:rPr lang="fr-CH" altLang="zh-CN" sz="2000" b="1" dirty="0">
                <a:latin typeface="Comic Sans MS" panose="030F0702030302020204" pitchFamily="66" charset="0"/>
                <a:ea typeface="宋体" panose="02010600030101010101" pitchFamily="2" charset="-122"/>
              </a:rPr>
              <a:t>SWISS-PROT</a:t>
            </a:r>
            <a:endParaRPr lang="fr-CH" altLang="zh-CN" sz="2000" b="1" dirty="0">
              <a:latin typeface="Comic Sans MS" panose="030F0702030302020204" pitchFamily="66" charset="0"/>
              <a:ea typeface="宋体" panose="02010600030101010101" pitchFamily="2" charset="-122"/>
            </a:endParaRPr>
          </a:p>
          <a:p>
            <a:pPr>
              <a:spcBef>
                <a:spcPct val="50000"/>
              </a:spcBef>
            </a:pPr>
            <a:endParaRPr lang="en-GB" altLang="zh-CN" dirty="0">
              <a:latin typeface="Arial Unicode MS" panose="020B0604020202020204" pitchFamily="34" charset="-122"/>
              <a:ea typeface="Arial Unicode MS" panose="020B0604020202020204" pitchFamily="34" charset="-122"/>
            </a:endParaRPr>
          </a:p>
        </p:txBody>
      </p:sp>
      <p:sp>
        <p:nvSpPr>
          <p:cNvPr id="68615" name="Text Box 8"/>
          <p:cNvSpPr txBox="1"/>
          <p:nvPr/>
        </p:nvSpPr>
        <p:spPr>
          <a:xfrm>
            <a:off x="152400" y="4833938"/>
            <a:ext cx="2819400" cy="1749425"/>
          </a:xfrm>
          <a:prstGeom prst="rect">
            <a:avLst/>
          </a:prstGeom>
          <a:noFill/>
          <a:ln w="9525" cap="flat" cmpd="sng">
            <a:solidFill>
              <a:schemeClr val="tx1"/>
            </a:solidFill>
            <a:prstDash val="solid"/>
            <a:miter/>
            <a:headEnd type="none" w="med" len="med"/>
            <a:tailEnd type="none" w="med" len="med"/>
          </a:ln>
        </p:spPr>
        <p:txBody>
          <a:bodyPr anchor="t" anchorCtr="0">
            <a:spAutoFit/>
          </a:bodyPr>
          <a:p>
            <a:r>
              <a:rPr lang="en-GB" altLang="zh-CN" sz="1800" b="1" dirty="0">
                <a:solidFill>
                  <a:srgbClr val="CC0000"/>
                </a:solidFill>
                <a:latin typeface="Arial Unicode MS" panose="020B0604020202020204" pitchFamily="34" charset="-122"/>
                <a:ea typeface="Arial Unicode MS" panose="020B0604020202020204" pitchFamily="34" charset="-122"/>
              </a:rPr>
              <a:t>2D-gel protein databases</a:t>
            </a:r>
            <a:endParaRPr lang="en-GB" altLang="zh-CN" sz="1800" b="1" dirty="0">
              <a:solidFill>
                <a:srgbClr val="CC0000"/>
              </a:solidFill>
              <a:latin typeface="Arial Unicode MS" panose="020B0604020202020204" pitchFamily="34" charset="-122"/>
              <a:ea typeface="Arial Unicode MS" panose="020B0604020202020204" pitchFamily="34" charset="-122"/>
            </a:endParaRPr>
          </a:p>
          <a:p>
            <a:r>
              <a:rPr lang="en-GB" altLang="zh-CN" sz="1800" b="1" dirty="0">
                <a:latin typeface="Arial Unicode MS" panose="020B0604020202020204" pitchFamily="34" charset="-122"/>
                <a:ea typeface="Arial Unicode MS" panose="020B0604020202020204" pitchFamily="34" charset="-122"/>
              </a:rPr>
              <a:t>SWISS-2DPAGE</a:t>
            </a:r>
            <a:endParaRPr lang="en-GB" altLang="zh-CN" sz="1800" b="1" dirty="0">
              <a:latin typeface="Arial Unicode MS" panose="020B0604020202020204" pitchFamily="34" charset="-122"/>
              <a:ea typeface="Arial Unicode MS" panose="020B0604020202020204" pitchFamily="34" charset="-122"/>
            </a:endParaRPr>
          </a:p>
          <a:p>
            <a:r>
              <a:rPr lang="en-GB" altLang="zh-CN" sz="1800" b="1" dirty="0">
                <a:latin typeface="Arial Unicode MS" panose="020B0604020202020204" pitchFamily="34" charset="-122"/>
                <a:ea typeface="Arial Unicode MS" panose="020B0604020202020204" pitchFamily="34" charset="-122"/>
              </a:rPr>
              <a:t>ECO2DBASE</a:t>
            </a:r>
            <a:endParaRPr lang="en-GB" altLang="zh-CN" sz="1800" b="1" dirty="0">
              <a:latin typeface="Arial Unicode MS" panose="020B0604020202020204" pitchFamily="34" charset="-122"/>
              <a:ea typeface="Arial Unicode MS" panose="020B0604020202020204" pitchFamily="34" charset="-122"/>
            </a:endParaRPr>
          </a:p>
          <a:p>
            <a:r>
              <a:rPr lang="en-GB" altLang="zh-CN" sz="1800" b="1" dirty="0">
                <a:latin typeface="Arial Unicode MS" panose="020B0604020202020204" pitchFamily="34" charset="-122"/>
                <a:ea typeface="Arial Unicode MS" panose="020B0604020202020204" pitchFamily="34" charset="-122"/>
              </a:rPr>
              <a:t>HSC-2DPAGE</a:t>
            </a:r>
            <a:endParaRPr lang="en-GB" altLang="zh-CN" sz="1800" b="1" dirty="0">
              <a:latin typeface="Arial Unicode MS" panose="020B0604020202020204" pitchFamily="34" charset="-122"/>
              <a:ea typeface="Arial Unicode MS" panose="020B0604020202020204" pitchFamily="34" charset="-122"/>
            </a:endParaRPr>
          </a:p>
          <a:p>
            <a:r>
              <a:rPr lang="en-GB" altLang="zh-CN" sz="1800" b="1" dirty="0">
                <a:latin typeface="Arial Unicode MS" panose="020B0604020202020204" pitchFamily="34" charset="-122"/>
                <a:ea typeface="Arial Unicode MS" panose="020B0604020202020204" pitchFamily="34" charset="-122"/>
              </a:rPr>
              <a:t>Aarhus and Ghent</a:t>
            </a:r>
            <a:endParaRPr lang="en-GB" altLang="zh-CN" sz="1800" b="1" dirty="0">
              <a:latin typeface="Arial Unicode MS" panose="020B0604020202020204" pitchFamily="34" charset="-122"/>
              <a:ea typeface="Arial Unicode MS" panose="020B0604020202020204" pitchFamily="34" charset="-122"/>
            </a:endParaRPr>
          </a:p>
          <a:p>
            <a:r>
              <a:rPr lang="en-GB" altLang="zh-CN" sz="1800" b="1" dirty="0">
                <a:latin typeface="Arial Unicode MS" panose="020B0604020202020204" pitchFamily="34" charset="-122"/>
                <a:ea typeface="Arial Unicode MS" panose="020B0604020202020204" pitchFamily="34" charset="-122"/>
              </a:rPr>
              <a:t>MAIZE-2DPAGE</a:t>
            </a:r>
            <a:endParaRPr lang="en-GB" altLang="zh-CN" sz="1800" b="1" dirty="0">
              <a:latin typeface="Arial Unicode MS" panose="020B0604020202020204" pitchFamily="34" charset="-122"/>
              <a:ea typeface="Arial Unicode MS" panose="020B0604020202020204" pitchFamily="34" charset="-122"/>
            </a:endParaRPr>
          </a:p>
        </p:txBody>
      </p:sp>
      <p:sp>
        <p:nvSpPr>
          <p:cNvPr id="68616" name="Text Box 9"/>
          <p:cNvSpPr txBox="1"/>
          <p:nvPr/>
        </p:nvSpPr>
        <p:spPr>
          <a:xfrm>
            <a:off x="6705600" y="228600"/>
            <a:ext cx="2286000" cy="650875"/>
          </a:xfrm>
          <a:prstGeom prst="rect">
            <a:avLst/>
          </a:prstGeom>
          <a:noFill/>
          <a:ln w="9525" cap="flat" cmpd="sng">
            <a:solidFill>
              <a:schemeClr val="tx1"/>
            </a:solidFill>
            <a:prstDash val="solid"/>
            <a:miter/>
            <a:headEnd type="none" w="med" len="med"/>
            <a:tailEnd type="none" w="med" len="med"/>
          </a:ln>
        </p:spPr>
        <p:txBody>
          <a:bodyPr anchor="t" anchorCtr="0">
            <a:spAutoFit/>
          </a:bodyPr>
          <a:p>
            <a:r>
              <a:rPr lang="fr-CH" altLang="zh-CN" sz="1800" b="1" dirty="0">
                <a:solidFill>
                  <a:srgbClr val="CC0000"/>
                </a:solidFill>
                <a:latin typeface="Arial Unicode MS" panose="020B0604020202020204" pitchFamily="34" charset="-122"/>
                <a:ea typeface="Arial Unicode MS" panose="020B0604020202020204" pitchFamily="34" charset="-122"/>
              </a:rPr>
              <a:t>Human diseases</a:t>
            </a:r>
            <a:endParaRPr lang="fr-CH" altLang="zh-CN" sz="1800" b="1" dirty="0">
              <a:solidFill>
                <a:srgbClr val="CC0000"/>
              </a:solidFill>
              <a:latin typeface="Arial Unicode MS" panose="020B0604020202020204" pitchFamily="34" charset="-122"/>
              <a:ea typeface="Arial Unicode MS" panose="020B0604020202020204" pitchFamily="34" charset="-122"/>
            </a:endParaRPr>
          </a:p>
          <a:p>
            <a:r>
              <a:rPr lang="fr-CH" altLang="zh-CN" sz="1800" b="1" dirty="0">
                <a:latin typeface="Arial Unicode MS" panose="020B0604020202020204" pitchFamily="34" charset="-122"/>
                <a:ea typeface="Arial Unicode MS" panose="020B0604020202020204" pitchFamily="34" charset="-122"/>
              </a:rPr>
              <a:t>MIM</a:t>
            </a:r>
            <a:endParaRPr lang="en-GB" altLang="zh-CN" sz="1800" b="1" dirty="0">
              <a:latin typeface="Arial Unicode MS" panose="020B0604020202020204" pitchFamily="34" charset="-122"/>
              <a:ea typeface="Arial Unicode MS" panose="020B0604020202020204" pitchFamily="34" charset="-122"/>
            </a:endParaRPr>
          </a:p>
        </p:txBody>
      </p:sp>
      <p:sp>
        <p:nvSpPr>
          <p:cNvPr id="68617" name="Text Box 10"/>
          <p:cNvSpPr txBox="1"/>
          <p:nvPr/>
        </p:nvSpPr>
        <p:spPr>
          <a:xfrm>
            <a:off x="152400" y="3810000"/>
            <a:ext cx="2819400" cy="925513"/>
          </a:xfrm>
          <a:prstGeom prst="rect">
            <a:avLst/>
          </a:prstGeom>
          <a:noFill/>
          <a:ln w="9525" cap="flat" cmpd="sng">
            <a:solidFill>
              <a:schemeClr val="tx1"/>
            </a:solidFill>
            <a:prstDash val="solid"/>
            <a:miter/>
            <a:headEnd type="none" w="med" len="med"/>
            <a:tailEnd type="none" w="med" len="med"/>
          </a:ln>
        </p:spPr>
        <p:txBody>
          <a:bodyPr anchor="t" anchorCtr="0">
            <a:spAutoFit/>
          </a:bodyPr>
          <a:p>
            <a:r>
              <a:rPr lang="en-GB" altLang="zh-CN" sz="1800" b="1" dirty="0">
                <a:solidFill>
                  <a:srgbClr val="CC0000"/>
                </a:solidFill>
                <a:latin typeface="Arial Unicode MS" panose="020B0604020202020204" pitchFamily="34" charset="-122"/>
                <a:ea typeface="Arial Unicode MS" panose="020B0604020202020204" pitchFamily="34" charset="-122"/>
              </a:rPr>
              <a:t>PTM</a:t>
            </a:r>
            <a:endParaRPr lang="en-GB" altLang="zh-CN" sz="1800" b="1" dirty="0">
              <a:solidFill>
                <a:srgbClr val="CC0000"/>
              </a:solidFill>
              <a:latin typeface="Arial Unicode MS" panose="020B0604020202020204" pitchFamily="34" charset="-122"/>
              <a:ea typeface="Arial Unicode MS" panose="020B0604020202020204" pitchFamily="34" charset="-122"/>
            </a:endParaRPr>
          </a:p>
          <a:p>
            <a:r>
              <a:rPr lang="en-GB" altLang="zh-CN" sz="1800" b="1" dirty="0">
                <a:latin typeface="Arial Unicode MS" panose="020B0604020202020204" pitchFamily="34" charset="-122"/>
                <a:ea typeface="Arial Unicode MS" panose="020B0604020202020204" pitchFamily="34" charset="-122"/>
              </a:rPr>
              <a:t>CarbBank</a:t>
            </a:r>
            <a:endParaRPr lang="en-GB" altLang="zh-CN" sz="1800" b="1" dirty="0">
              <a:latin typeface="Arial Unicode MS" panose="020B0604020202020204" pitchFamily="34" charset="-122"/>
              <a:ea typeface="Arial Unicode MS" panose="020B0604020202020204" pitchFamily="34" charset="-122"/>
            </a:endParaRPr>
          </a:p>
          <a:p>
            <a:r>
              <a:rPr lang="en-GB" altLang="zh-CN" sz="1800" b="1" dirty="0">
                <a:latin typeface="Arial Unicode MS" panose="020B0604020202020204" pitchFamily="34" charset="-122"/>
                <a:ea typeface="Arial Unicode MS" panose="020B0604020202020204" pitchFamily="34" charset="-122"/>
              </a:rPr>
              <a:t>GlycoSuiteDB</a:t>
            </a:r>
            <a:endParaRPr lang="en-GB" altLang="zh-CN" sz="1800" b="1" dirty="0">
              <a:latin typeface="Arial Unicode MS" panose="020B0604020202020204" pitchFamily="34" charset="-122"/>
              <a:ea typeface="Arial Unicode MS" panose="020B0604020202020204" pitchFamily="34" charset="-122"/>
            </a:endParaRPr>
          </a:p>
        </p:txBody>
      </p:sp>
      <p:sp>
        <p:nvSpPr>
          <p:cNvPr id="68618" name="Line 11"/>
          <p:cNvSpPr/>
          <p:nvPr/>
        </p:nvSpPr>
        <p:spPr>
          <a:xfrm flipH="1" flipV="1">
            <a:off x="2971800" y="2895600"/>
            <a:ext cx="762000" cy="304800"/>
          </a:xfrm>
          <a:prstGeom prst="line">
            <a:avLst/>
          </a:prstGeom>
          <a:ln w="38100" cap="flat" cmpd="sng">
            <a:solidFill>
              <a:schemeClr val="tx1"/>
            </a:solidFill>
            <a:prstDash val="solid"/>
            <a:round/>
            <a:headEnd type="none" w="med" len="med"/>
            <a:tailEnd type="triangle" w="med" len="med"/>
          </a:ln>
        </p:spPr>
      </p:sp>
      <p:sp>
        <p:nvSpPr>
          <p:cNvPr id="68619" name="Line 12"/>
          <p:cNvSpPr/>
          <p:nvPr/>
        </p:nvSpPr>
        <p:spPr>
          <a:xfrm>
            <a:off x="4876800" y="4419600"/>
            <a:ext cx="0" cy="1600200"/>
          </a:xfrm>
          <a:prstGeom prst="line">
            <a:avLst/>
          </a:prstGeom>
          <a:ln w="38100" cap="flat" cmpd="sng">
            <a:solidFill>
              <a:schemeClr val="tx1"/>
            </a:solidFill>
            <a:prstDash val="solid"/>
            <a:round/>
            <a:headEnd type="none" w="med" len="med"/>
            <a:tailEnd type="triangle" w="med" len="med"/>
          </a:ln>
        </p:spPr>
      </p:sp>
      <p:sp>
        <p:nvSpPr>
          <p:cNvPr id="68620" name="Line 13"/>
          <p:cNvSpPr/>
          <p:nvPr/>
        </p:nvSpPr>
        <p:spPr>
          <a:xfrm flipH="1">
            <a:off x="2971800" y="3962400"/>
            <a:ext cx="762000" cy="152400"/>
          </a:xfrm>
          <a:prstGeom prst="line">
            <a:avLst/>
          </a:prstGeom>
          <a:ln w="38100" cap="flat" cmpd="sng">
            <a:solidFill>
              <a:schemeClr val="tx1"/>
            </a:solidFill>
            <a:prstDash val="solid"/>
            <a:round/>
            <a:headEnd type="none" w="med" len="med"/>
            <a:tailEnd type="triangle" w="med" len="med"/>
          </a:ln>
        </p:spPr>
      </p:sp>
      <p:sp>
        <p:nvSpPr>
          <p:cNvPr id="68621" name="Line 14"/>
          <p:cNvSpPr/>
          <p:nvPr/>
        </p:nvSpPr>
        <p:spPr>
          <a:xfrm>
            <a:off x="5943600" y="3733800"/>
            <a:ext cx="762000" cy="0"/>
          </a:xfrm>
          <a:prstGeom prst="line">
            <a:avLst/>
          </a:prstGeom>
          <a:ln w="38100" cap="flat" cmpd="sng">
            <a:solidFill>
              <a:schemeClr val="tx1"/>
            </a:solidFill>
            <a:prstDash val="solid"/>
            <a:round/>
            <a:headEnd type="none" w="med" len="med"/>
            <a:tailEnd type="triangle" w="med" len="med"/>
          </a:ln>
        </p:spPr>
      </p:sp>
      <p:sp>
        <p:nvSpPr>
          <p:cNvPr id="68622" name="Line 15"/>
          <p:cNvSpPr/>
          <p:nvPr/>
        </p:nvSpPr>
        <p:spPr>
          <a:xfrm flipV="1">
            <a:off x="5638800" y="1752600"/>
            <a:ext cx="1066800" cy="1143000"/>
          </a:xfrm>
          <a:prstGeom prst="line">
            <a:avLst/>
          </a:prstGeom>
          <a:ln w="38100" cap="flat" cmpd="sng">
            <a:solidFill>
              <a:schemeClr val="tx1"/>
            </a:solidFill>
            <a:prstDash val="solid"/>
            <a:round/>
            <a:headEnd type="none" w="med" len="med"/>
            <a:tailEnd type="triangle" w="med" len="med"/>
          </a:ln>
        </p:spPr>
      </p:sp>
      <p:sp>
        <p:nvSpPr>
          <p:cNvPr id="68623" name="Line 16"/>
          <p:cNvSpPr/>
          <p:nvPr/>
        </p:nvSpPr>
        <p:spPr>
          <a:xfrm flipV="1">
            <a:off x="5334000" y="533400"/>
            <a:ext cx="1371600" cy="2362200"/>
          </a:xfrm>
          <a:prstGeom prst="line">
            <a:avLst/>
          </a:prstGeom>
          <a:ln w="38100" cap="flat" cmpd="sng">
            <a:solidFill>
              <a:schemeClr val="tx1"/>
            </a:solidFill>
            <a:prstDash val="solid"/>
            <a:round/>
            <a:headEnd type="none" w="med" len="med"/>
            <a:tailEnd type="triangle" w="med" len="med"/>
          </a:ln>
        </p:spPr>
      </p:sp>
      <p:sp>
        <p:nvSpPr>
          <p:cNvPr id="68624" name="Line 17"/>
          <p:cNvSpPr/>
          <p:nvPr/>
        </p:nvSpPr>
        <p:spPr>
          <a:xfrm flipH="1" flipV="1">
            <a:off x="2971800" y="1219200"/>
            <a:ext cx="1295400" cy="1676400"/>
          </a:xfrm>
          <a:prstGeom prst="line">
            <a:avLst/>
          </a:prstGeom>
          <a:ln w="38100" cap="flat" cmpd="sng">
            <a:solidFill>
              <a:schemeClr val="tx1"/>
            </a:solidFill>
            <a:prstDash val="solid"/>
            <a:round/>
            <a:headEnd type="none" w="med" len="med"/>
            <a:tailEnd type="triangle" w="med" len="med"/>
          </a:ln>
        </p:spPr>
      </p:sp>
      <p:sp>
        <p:nvSpPr>
          <p:cNvPr id="68625" name="Line 18"/>
          <p:cNvSpPr/>
          <p:nvPr/>
        </p:nvSpPr>
        <p:spPr>
          <a:xfrm flipV="1">
            <a:off x="2971800" y="4419600"/>
            <a:ext cx="1295400" cy="1371600"/>
          </a:xfrm>
          <a:prstGeom prst="line">
            <a:avLst/>
          </a:prstGeom>
          <a:ln w="38100" cap="flat" cmpd="sng">
            <a:solidFill>
              <a:schemeClr val="tx1"/>
            </a:solidFill>
            <a:prstDash val="solid"/>
            <a:round/>
            <a:headEnd type="triangle" w="med" len="med"/>
            <a:tailEnd type="none" w="med" len="med"/>
          </a:ln>
        </p:spPr>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9633" name="Text Box 2"/>
          <p:cNvSpPr txBox="1"/>
          <p:nvPr/>
        </p:nvSpPr>
        <p:spPr>
          <a:xfrm>
            <a:off x="1541463" y="762000"/>
            <a:ext cx="6059487" cy="658813"/>
          </a:xfrm>
          <a:prstGeom prst="rect">
            <a:avLst/>
          </a:prstGeom>
          <a:noFill/>
          <a:ln w="12700">
            <a:noFill/>
          </a:ln>
        </p:spPr>
        <p:txBody>
          <a:bodyPr wrap="none" anchor="t" anchorCtr="0">
            <a:spAutoFit/>
          </a:bodyPr>
          <a:p>
            <a:pPr defTabSz="762000" eaLnBrk="0" hangingPunct="0"/>
            <a:r>
              <a:rPr lang="fr-CH" altLang="zh-CN" sz="3200" b="1" dirty="0">
                <a:solidFill>
                  <a:srgbClr val="0007A4"/>
                </a:solidFill>
                <a:latin typeface="Comic Sans MS" panose="030F0702030302020204" pitchFamily="66" charset="0"/>
                <a:ea typeface="宋体" panose="02010600030101010101" pitchFamily="2" charset="-122"/>
              </a:rPr>
              <a:t>Database 2: Protein sequence</a:t>
            </a:r>
            <a:endParaRPr lang="en-GB" altLang="zh-CN" sz="3200" b="1" dirty="0">
              <a:solidFill>
                <a:srgbClr val="0007A4"/>
              </a:solidFill>
              <a:latin typeface="Comic Sans MS" panose="030F0702030302020204" pitchFamily="66" charset="0"/>
              <a:ea typeface="宋体" panose="02010600030101010101" pitchFamily="2" charset="-122"/>
            </a:endParaRPr>
          </a:p>
        </p:txBody>
      </p:sp>
      <p:sp>
        <p:nvSpPr>
          <p:cNvPr id="69634" name="Text Box 3"/>
          <p:cNvSpPr txBox="1"/>
          <p:nvPr/>
        </p:nvSpPr>
        <p:spPr>
          <a:xfrm>
            <a:off x="3200400" y="1600200"/>
            <a:ext cx="2451100" cy="2359025"/>
          </a:xfrm>
          <a:prstGeom prst="rect">
            <a:avLst/>
          </a:prstGeom>
          <a:noFill/>
          <a:ln w="12700">
            <a:noFill/>
          </a:ln>
        </p:spPr>
        <p:txBody>
          <a:bodyPr wrap="none" anchor="t" anchorCtr="0">
            <a:spAutoFit/>
          </a:bodyPr>
          <a:p>
            <a:pPr defTabSz="762000" eaLnBrk="0" hangingPunct="0"/>
            <a:r>
              <a:rPr lang="fr-CH" altLang="zh-CN" sz="3200" dirty="0">
                <a:latin typeface="Comic Sans MS" panose="030F0702030302020204" pitchFamily="66" charset="0"/>
                <a:ea typeface="宋体" panose="02010600030101010101" pitchFamily="2" charset="-122"/>
              </a:rPr>
              <a:t>What else ?</a:t>
            </a:r>
            <a:endParaRPr lang="fr-CH" altLang="zh-CN" sz="3200" dirty="0">
              <a:latin typeface="Comic Sans MS" panose="030F0702030302020204" pitchFamily="66" charset="0"/>
              <a:ea typeface="宋体" panose="02010600030101010101" pitchFamily="2" charset="-122"/>
            </a:endParaRPr>
          </a:p>
          <a:p>
            <a:pPr defTabSz="762000" eaLnBrk="0" hangingPunct="0"/>
            <a:endParaRPr lang="fr-CH" altLang="zh-CN" sz="3200" dirty="0">
              <a:latin typeface="Comic Sans MS" panose="030F0702030302020204" pitchFamily="66" charset="0"/>
              <a:ea typeface="宋体" panose="02010600030101010101" pitchFamily="2" charset="-122"/>
            </a:endParaRPr>
          </a:p>
          <a:p>
            <a:pPr defTabSz="762000" eaLnBrk="0" hangingPunct="0"/>
            <a:endParaRPr lang="fr-CH" altLang="zh-CN" sz="3200" dirty="0">
              <a:latin typeface="Comic Sans MS" panose="030F0702030302020204" pitchFamily="66" charset="0"/>
              <a:ea typeface="宋体" panose="02010600030101010101" pitchFamily="2" charset="-122"/>
            </a:endParaRPr>
          </a:p>
          <a:p>
            <a:pPr defTabSz="762000" eaLnBrk="0" hangingPunct="0"/>
            <a:endParaRPr lang="en-GB" altLang="zh-CN" sz="3200" dirty="0">
              <a:latin typeface="Comic Sans MS" panose="030F0702030302020204" pitchFamily="66" charset="0"/>
              <a:ea typeface="宋体" panose="02010600030101010101" pitchFamily="2" charset="-122"/>
            </a:endParaRPr>
          </a:p>
        </p:txBody>
      </p:sp>
      <p:pic>
        <p:nvPicPr>
          <p:cNvPr id="69635" name="Picture 4" descr="table"/>
          <p:cNvPicPr>
            <a:picLocks noChangeAspect="1"/>
          </p:cNvPicPr>
          <p:nvPr/>
        </p:nvPicPr>
        <p:blipFill>
          <a:blip r:embed="rId1"/>
          <a:srcRect l="1379" r="66444"/>
          <a:stretch>
            <a:fillRect/>
          </a:stretch>
        </p:blipFill>
        <p:spPr>
          <a:xfrm>
            <a:off x="1600200" y="2590800"/>
            <a:ext cx="6019800" cy="4038600"/>
          </a:xfrm>
          <a:prstGeom prst="rect">
            <a:avLst/>
          </a:prstGeom>
          <a:noFill/>
          <a:ln w="9525">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0657" name="Rectangle 2"/>
          <p:cNvSpPr>
            <a:spLocks noGrp="1"/>
          </p:cNvSpPr>
          <p:nvPr>
            <p:ph type="title"/>
          </p:nvPr>
        </p:nvSpPr>
        <p:spPr/>
        <p:txBody>
          <a:bodyPr wrap="square" lIns="90487" tIns="44450" rIns="90487" bIns="44450" anchor="b" anchorCtr="0"/>
          <a:p>
            <a:endParaRPr lang="en-GB" altLang="zh-CN" dirty="0">
              <a:ea typeface="宋体" panose="02010600030101010101" pitchFamily="2" charset="-122"/>
            </a:endParaRPr>
          </a:p>
        </p:txBody>
      </p:sp>
      <p:pic>
        <p:nvPicPr>
          <p:cNvPr id="70658" name="Picture 4" descr="pir"/>
          <p:cNvPicPr>
            <a:picLocks noChangeAspect="1"/>
          </p:cNvPicPr>
          <p:nvPr/>
        </p:nvPicPr>
        <p:blipFill>
          <a:blip r:embed="rId1"/>
          <a:srcRect l="8890" r="8890"/>
          <a:stretch>
            <a:fillRect/>
          </a:stretch>
        </p:blipFill>
        <p:spPr>
          <a:xfrm>
            <a:off x="152400" y="304800"/>
            <a:ext cx="8839200" cy="5437188"/>
          </a:xfrm>
          <a:prstGeom prst="rect">
            <a:avLst/>
          </a:prstGeom>
          <a:noFill/>
          <a:ln w="9525">
            <a:noFill/>
          </a:ln>
        </p:spPr>
      </p:pic>
      <p:sp>
        <p:nvSpPr>
          <p:cNvPr id="70659" name="Text Box 5"/>
          <p:cNvSpPr txBox="1"/>
          <p:nvPr/>
        </p:nvSpPr>
        <p:spPr>
          <a:xfrm>
            <a:off x="381000" y="5715000"/>
            <a:ext cx="8458200" cy="946150"/>
          </a:xfrm>
          <a:prstGeom prst="rect">
            <a:avLst/>
          </a:prstGeom>
          <a:noFill/>
          <a:ln w="12700">
            <a:noFill/>
          </a:ln>
        </p:spPr>
        <p:txBody>
          <a:bodyPr anchor="t" anchorCtr="0">
            <a:spAutoFit/>
          </a:bodyPr>
          <a:p>
            <a:pPr defTabSz="762000" eaLnBrk="0" hangingPunct="0">
              <a:lnSpc>
                <a:spcPct val="90000"/>
              </a:lnSpc>
              <a:spcBef>
                <a:spcPct val="20000"/>
              </a:spcBef>
              <a:buClr>
                <a:srgbClr val="00FF00"/>
              </a:buClr>
              <a:buSzPct val="75000"/>
            </a:pPr>
            <a:r>
              <a:rPr lang="fr-CH" altLang="zh-CN" sz="2000" dirty="0">
                <a:latin typeface="Comic Sans MS" panose="030F0702030302020204" pitchFamily="66" charset="0"/>
                <a:ea typeface="宋体" panose="02010600030101010101" pitchFamily="2" charset="-122"/>
                <a:hlinkClick r:id="rId2"/>
              </a:rPr>
              <a:t>http://pir.georgetown.edu/</a:t>
            </a:r>
            <a:r>
              <a:rPr lang="fr-CH" altLang="zh-CN" sz="2000" dirty="0">
                <a:latin typeface="Comic Sans MS" panose="030F0702030302020204" pitchFamily="66" charset="0"/>
                <a:ea typeface="宋体" panose="02010600030101010101" pitchFamily="2" charset="-122"/>
              </a:rPr>
              <a:t>    member databases: PIR-PSD, NRL-3D, ProClass, ProtFam and PIR-ASDB</a:t>
            </a:r>
            <a:endParaRPr lang="fr-CH" altLang="zh-CN" sz="2000" dirty="0">
              <a:latin typeface="Comic Sans MS" panose="030F0702030302020204" pitchFamily="66" charset="0"/>
              <a:ea typeface="宋体" panose="02010600030101010101" pitchFamily="2" charset="-122"/>
            </a:endParaRPr>
          </a:p>
          <a:p>
            <a:pPr defTabSz="762000" eaLnBrk="0" hangingPunct="0"/>
            <a:endParaRPr lang="en-GB" altLang="zh-CN" sz="2000" dirty="0">
              <a:latin typeface="Comic Sans MS" panose="030F0702030302020204" pitchFamily="66" charset="0"/>
              <a:ea typeface="宋体" panose="02010600030101010101"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71681" name="Picture 2" descr="pir"/>
          <p:cNvPicPr>
            <a:picLocks noChangeAspect="1"/>
          </p:cNvPicPr>
          <p:nvPr/>
        </p:nvPicPr>
        <p:blipFill>
          <a:blip r:embed="rId1"/>
          <a:stretch>
            <a:fillRect/>
          </a:stretch>
        </p:blipFill>
        <p:spPr>
          <a:xfrm>
            <a:off x="357188" y="138113"/>
            <a:ext cx="4214812" cy="6580187"/>
          </a:xfrm>
          <a:prstGeom prst="rect">
            <a:avLst/>
          </a:prstGeom>
          <a:noFill/>
          <a:ln w="9525">
            <a:noFill/>
          </a:ln>
        </p:spPr>
      </p:pic>
      <p:sp>
        <p:nvSpPr>
          <p:cNvPr id="71682" name="Text Box 3"/>
          <p:cNvSpPr txBox="1"/>
          <p:nvPr/>
        </p:nvSpPr>
        <p:spPr>
          <a:xfrm>
            <a:off x="5029200" y="533400"/>
            <a:ext cx="2925763" cy="517525"/>
          </a:xfrm>
          <a:prstGeom prst="rect">
            <a:avLst/>
          </a:prstGeom>
          <a:noFill/>
          <a:ln w="12700">
            <a:noFill/>
          </a:ln>
        </p:spPr>
        <p:txBody>
          <a:bodyPr wrap="none" anchor="t" anchorCtr="0">
            <a:spAutoFit/>
          </a:bodyPr>
          <a:p>
            <a:pPr defTabSz="762000" eaLnBrk="0" hangingPunct="0"/>
            <a:r>
              <a:rPr lang="fr-CH" altLang="zh-CN" b="1" dirty="0">
                <a:solidFill>
                  <a:srgbClr val="0007A4"/>
                </a:solidFill>
                <a:latin typeface="Comic Sans MS" panose="030F0702030302020204" pitchFamily="66" charset="0"/>
                <a:ea typeface="宋体" panose="02010600030101010101" pitchFamily="2" charset="-122"/>
              </a:rPr>
              <a:t>PIR-PSD: example</a:t>
            </a:r>
            <a:endParaRPr lang="en-GB" altLang="zh-CN" b="1" dirty="0">
              <a:solidFill>
                <a:srgbClr val="0007A4"/>
              </a:solidFill>
              <a:latin typeface="Comic Sans MS" panose="030F0702030302020204" pitchFamily="66" charset="0"/>
              <a:ea typeface="宋体" panose="02010600030101010101" pitchFamily="2" charset="-122"/>
            </a:endParaRPr>
          </a:p>
        </p:txBody>
      </p:sp>
      <p:pic>
        <p:nvPicPr>
          <p:cNvPr id="71683" name="Picture 4" descr="pir2"/>
          <p:cNvPicPr>
            <a:picLocks noChangeAspect="1"/>
          </p:cNvPicPr>
          <p:nvPr/>
        </p:nvPicPr>
        <p:blipFill>
          <a:blip r:embed="rId2"/>
          <a:srcRect r="39322"/>
          <a:stretch>
            <a:fillRect/>
          </a:stretch>
        </p:blipFill>
        <p:spPr>
          <a:xfrm>
            <a:off x="3352800" y="3124200"/>
            <a:ext cx="5791200" cy="3267075"/>
          </a:xfrm>
          <a:prstGeom prst="rect">
            <a:avLst/>
          </a:prstGeom>
          <a:noFill/>
          <a:ln w="9525">
            <a:noFill/>
          </a:ln>
        </p:spPr>
      </p:pic>
      <p:sp>
        <p:nvSpPr>
          <p:cNvPr id="71684" name="Line 5"/>
          <p:cNvSpPr/>
          <p:nvPr/>
        </p:nvSpPr>
        <p:spPr>
          <a:xfrm flipV="1">
            <a:off x="2819400" y="3276600"/>
            <a:ext cx="533400" cy="1295400"/>
          </a:xfrm>
          <a:prstGeom prst="line">
            <a:avLst/>
          </a:prstGeom>
          <a:ln w="12700" cap="flat" cmpd="sng">
            <a:solidFill>
              <a:schemeClr val="tx1"/>
            </a:solidFill>
            <a:prstDash val="solid"/>
            <a:round/>
            <a:headEnd type="none" w="med" len="med"/>
            <a:tailEnd type="none" w="med" len="med"/>
          </a:ln>
        </p:spPr>
      </p:sp>
      <p:sp>
        <p:nvSpPr>
          <p:cNvPr id="71685" name="Line 6"/>
          <p:cNvSpPr/>
          <p:nvPr/>
        </p:nvSpPr>
        <p:spPr>
          <a:xfrm>
            <a:off x="2895600" y="5867400"/>
            <a:ext cx="533400" cy="381000"/>
          </a:xfrm>
          <a:prstGeom prst="line">
            <a:avLst/>
          </a:prstGeom>
          <a:ln w="12700" cap="flat" cmpd="sng">
            <a:solidFill>
              <a:schemeClr val="tx1"/>
            </a:solidFill>
            <a:prstDash val="solid"/>
            <a:round/>
            <a:headEnd type="none" w="med" len="med"/>
            <a:tailEnd type="none" w="med" len="med"/>
          </a:ln>
        </p:spPr>
      </p:sp>
      <p:sp>
        <p:nvSpPr>
          <p:cNvPr id="71686" name="Text Box 7"/>
          <p:cNvSpPr txBox="1"/>
          <p:nvPr/>
        </p:nvSpPr>
        <p:spPr>
          <a:xfrm>
            <a:off x="5013325" y="1493838"/>
            <a:ext cx="2774950" cy="517525"/>
          </a:xfrm>
          <a:prstGeom prst="rect">
            <a:avLst/>
          </a:prstGeom>
          <a:noFill/>
          <a:ln w="12700">
            <a:noFill/>
          </a:ln>
        </p:spPr>
        <p:txBody>
          <a:bodyPr wrap="none" anchor="t" anchorCtr="0">
            <a:spAutoFit/>
          </a:bodyPr>
          <a:p>
            <a:pPr defTabSz="762000" eaLnBrk="0" hangingPunct="0"/>
            <a:r>
              <a:rPr lang="fr-CH" altLang="zh-CN" dirty="0">
                <a:latin typeface="Comic Sans MS" panose="030F0702030302020204" pitchFamily="66" charset="0"/>
                <a:ea typeface="宋体" panose="02010600030101010101" pitchFamily="2" charset="-122"/>
              </a:rPr>
              <a:t>« well annotated »</a:t>
            </a:r>
            <a:endParaRPr lang="en-GB" altLang="zh-CN" dirty="0">
              <a:latin typeface="Comic Sans MS" panose="030F0702030302020204" pitchFamily="66" charset="0"/>
              <a:ea typeface="宋体" panose="02010600030101010101" pitchFamily="2"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图3.13"/>
          <p:cNvPicPr>
            <a:picLocks noChangeAspect="1"/>
          </p:cNvPicPr>
          <p:nvPr/>
        </p:nvPicPr>
        <p:blipFill>
          <a:blip r:embed="rId1"/>
          <a:stretch>
            <a:fillRect/>
          </a:stretch>
        </p:blipFill>
        <p:spPr>
          <a:xfrm>
            <a:off x="179705" y="908685"/>
            <a:ext cx="8300720" cy="519557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2705" name="Rectangle 2"/>
          <p:cNvSpPr>
            <a:spLocks noGrp="1"/>
          </p:cNvSpPr>
          <p:nvPr>
            <p:ph type="title"/>
          </p:nvPr>
        </p:nvSpPr>
        <p:spPr>
          <a:xfrm>
            <a:off x="685800" y="533400"/>
            <a:ext cx="7772400" cy="685800"/>
          </a:xfrm>
        </p:spPr>
        <p:txBody>
          <a:bodyPr wrap="square" lIns="90487" tIns="44450" rIns="90487" bIns="44450" anchor="b" anchorCtr="0"/>
          <a:p>
            <a:r>
              <a:rPr lang="fr-FR" altLang="zh-CN" dirty="0">
                <a:ea typeface="宋体" panose="02010600030101010101" pitchFamily="2" charset="-122"/>
              </a:rPr>
              <a:t>2.3</a:t>
            </a:r>
            <a:r>
              <a:rPr lang="en-US" altLang="zh-CN" dirty="0">
                <a:ea typeface="宋体" panose="02010600030101010101" pitchFamily="2" charset="-122"/>
              </a:rPr>
              <a:t> Databases : ‘genomics’</a:t>
            </a:r>
            <a:endParaRPr lang="en-US" altLang="zh-CN" dirty="0">
              <a:ea typeface="宋体" panose="02010600030101010101" pitchFamily="2" charset="-122"/>
            </a:endParaRPr>
          </a:p>
        </p:txBody>
      </p:sp>
      <p:sp>
        <p:nvSpPr>
          <p:cNvPr id="72706" name="Rectangle 3"/>
          <p:cNvSpPr>
            <a:spLocks noGrp="1"/>
          </p:cNvSpPr>
          <p:nvPr>
            <p:ph idx="1"/>
          </p:nvPr>
        </p:nvSpPr>
        <p:spPr>
          <a:xfrm>
            <a:off x="228600" y="1447800"/>
            <a:ext cx="8686800" cy="5181600"/>
          </a:xfrm>
        </p:spPr>
        <p:txBody>
          <a:bodyPr wrap="square" lIns="90487" tIns="44450" rIns="90487" bIns="44450" anchor="t" anchorCtr="0"/>
          <a:p>
            <a:pPr>
              <a:lnSpc>
                <a:spcPct val="90000"/>
              </a:lnSpc>
            </a:pPr>
            <a:r>
              <a:rPr lang="en-US" altLang="zh-CN" dirty="0">
                <a:ea typeface="宋体" panose="02010600030101010101" pitchFamily="2" charset="-122"/>
              </a:rPr>
              <a:t>Contain informations on gene chromosomal location (mapping)</a:t>
            </a:r>
            <a:r>
              <a:rPr lang="fr-FR" altLang="zh-CN" dirty="0">
                <a:ea typeface="宋体" panose="02010600030101010101" pitchFamily="2" charset="-122"/>
              </a:rPr>
              <a:t> and </a:t>
            </a:r>
            <a:r>
              <a:rPr lang="en-US" altLang="zh-CN" dirty="0">
                <a:ea typeface="宋体" panose="02010600030101010101" pitchFamily="2" charset="-122"/>
              </a:rPr>
              <a:t>nomenclature, and provide links to sequence databases; </a:t>
            </a:r>
            <a:r>
              <a:rPr lang="en-US" altLang="zh-CN" i="1" dirty="0">
                <a:ea typeface="宋体" panose="02010600030101010101" pitchFamily="2" charset="-122"/>
              </a:rPr>
              <a:t>has usually no sequence</a:t>
            </a:r>
            <a:r>
              <a:rPr lang="fr-FR" altLang="zh-CN" dirty="0">
                <a:ea typeface="宋体" panose="02010600030101010101" pitchFamily="2" charset="-122"/>
              </a:rPr>
              <a:t>;</a:t>
            </a:r>
            <a:endParaRPr lang="en-US" altLang="zh-CN" dirty="0">
              <a:ea typeface="宋体" panose="02010600030101010101" pitchFamily="2" charset="-122"/>
            </a:endParaRPr>
          </a:p>
          <a:p>
            <a:pPr>
              <a:lnSpc>
                <a:spcPct val="90000"/>
              </a:lnSpc>
            </a:pPr>
            <a:r>
              <a:rPr lang="en-US" altLang="zh-CN" dirty="0">
                <a:ea typeface="宋体" panose="02010600030101010101" pitchFamily="2" charset="-122"/>
              </a:rPr>
              <a:t>Exist for most organisms important </a:t>
            </a:r>
            <a:r>
              <a:rPr lang="fr-FR" altLang="zh-CN" dirty="0">
                <a:ea typeface="宋体" panose="02010600030101010101" pitchFamily="2" charset="-122"/>
              </a:rPr>
              <a:t>in</a:t>
            </a:r>
            <a:r>
              <a:rPr lang="en-US" altLang="zh-CN" dirty="0">
                <a:ea typeface="宋体" panose="02010600030101010101" pitchFamily="2" charset="-122"/>
              </a:rPr>
              <a:t> life science research; usually species specific.</a:t>
            </a:r>
            <a:endParaRPr lang="en-US" altLang="zh-CN" dirty="0">
              <a:ea typeface="宋体" panose="02010600030101010101" pitchFamily="2" charset="-122"/>
            </a:endParaRPr>
          </a:p>
          <a:p>
            <a:pPr>
              <a:lnSpc>
                <a:spcPct val="90000"/>
              </a:lnSpc>
            </a:pPr>
            <a:r>
              <a:rPr lang="en-US" altLang="zh-CN" dirty="0">
                <a:ea typeface="宋体" panose="02010600030101010101" pitchFamily="2" charset="-122"/>
              </a:rPr>
              <a:t>Examples: MIM, GDB (human), MGD (mouse), FlyBase (Drosophila), SGD (yeast), TAIR(arabidopsis)、RGP(rice)、MaizeDB (maize), SubtiList (B.subtilis), etc.;</a:t>
            </a:r>
            <a:endParaRPr lang="en-US" altLang="zh-CN" dirty="0">
              <a:ea typeface="宋体" panose="02010600030101010101" pitchFamily="2" charset="-122"/>
            </a:endParaRPr>
          </a:p>
          <a:p>
            <a:pPr>
              <a:lnSpc>
                <a:spcPct val="90000"/>
              </a:lnSpc>
            </a:pPr>
            <a:r>
              <a:rPr lang="fr-FR" altLang="zh-CN" dirty="0">
                <a:ea typeface="宋体" panose="02010600030101010101" pitchFamily="2" charset="-122"/>
              </a:rPr>
              <a:t>G</a:t>
            </a:r>
            <a:r>
              <a:rPr lang="en-US" altLang="zh-CN" dirty="0">
                <a:ea typeface="宋体" panose="02010600030101010101" pitchFamily="2" charset="-122"/>
              </a:rPr>
              <a:t>enerally relational db (Oracle, SyBase or AceDb).</a:t>
            </a:r>
            <a:endParaRPr lang="en-US" altLang="zh-CN" dirty="0">
              <a:ea typeface="宋体" panose="0201060003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3729" name="Rectangle 2"/>
          <p:cNvSpPr>
            <a:spLocks noGrp="1"/>
          </p:cNvSpPr>
          <p:nvPr>
            <p:ph type="title"/>
          </p:nvPr>
        </p:nvSpPr>
        <p:spPr/>
        <p:txBody>
          <a:bodyPr wrap="square" lIns="90487" tIns="44450" rIns="90487" bIns="44450" anchor="b" anchorCtr="0"/>
          <a:p>
            <a:r>
              <a:rPr lang="fr-CH" altLang="zh-CN" sz="3200" dirty="0">
                <a:ea typeface="宋体" panose="02010600030101010101" pitchFamily="2" charset="-122"/>
              </a:rPr>
              <a:t>MIM</a:t>
            </a:r>
            <a:endParaRPr lang="en-GB" altLang="zh-CN" dirty="0">
              <a:ea typeface="宋体" panose="02010600030101010101" pitchFamily="2" charset="-122"/>
            </a:endParaRPr>
          </a:p>
        </p:txBody>
      </p:sp>
      <p:sp>
        <p:nvSpPr>
          <p:cNvPr id="73730" name="Rectangle 3"/>
          <p:cNvSpPr>
            <a:spLocks noGrp="1"/>
          </p:cNvSpPr>
          <p:nvPr>
            <p:ph idx="1"/>
          </p:nvPr>
        </p:nvSpPr>
        <p:spPr/>
        <p:txBody>
          <a:bodyPr wrap="square" lIns="90487" tIns="44450" rIns="90487" bIns="44450" anchor="t" anchorCtr="0"/>
          <a:p>
            <a:r>
              <a:rPr lang="en-GB" altLang="zh-CN" dirty="0">
                <a:ea typeface="宋体" panose="02010600030101010101" pitchFamily="2" charset="-122"/>
              </a:rPr>
              <a:t>OMIM™</a:t>
            </a:r>
            <a:r>
              <a:rPr lang="fr-CH" altLang="zh-CN" dirty="0">
                <a:ea typeface="宋体" panose="02010600030101010101" pitchFamily="2" charset="-122"/>
              </a:rPr>
              <a:t>:</a:t>
            </a:r>
            <a:r>
              <a:rPr lang="en-GB" altLang="zh-CN" dirty="0">
                <a:ea typeface="宋体" panose="02010600030101010101" pitchFamily="2" charset="-122"/>
              </a:rPr>
              <a:t> Online Mendelian Inheritance in Man</a:t>
            </a:r>
            <a:endParaRPr lang="fr-CH" altLang="zh-CN" dirty="0">
              <a:ea typeface="宋体" panose="02010600030101010101" pitchFamily="2" charset="-122"/>
            </a:endParaRPr>
          </a:p>
          <a:p>
            <a:r>
              <a:rPr lang="en-GB" altLang="zh-CN" dirty="0">
                <a:ea typeface="宋体" panose="02010600030101010101" pitchFamily="2" charset="-122"/>
              </a:rPr>
              <a:t> catalog of human genes and genetic disorders </a:t>
            </a:r>
            <a:endParaRPr lang="fr-CH" altLang="zh-CN" dirty="0">
              <a:ea typeface="宋体" panose="02010600030101010101" pitchFamily="2" charset="-122"/>
            </a:endParaRPr>
          </a:p>
          <a:p>
            <a:r>
              <a:rPr lang="en-GB" altLang="zh-CN" dirty="0">
                <a:ea typeface="宋体" panose="02010600030101010101" pitchFamily="2" charset="-122"/>
              </a:rPr>
              <a:t>contains </a:t>
            </a:r>
            <a:r>
              <a:rPr lang="fr-CH" altLang="zh-CN" dirty="0">
                <a:ea typeface="宋体" panose="02010600030101010101" pitchFamily="2" charset="-122"/>
              </a:rPr>
              <a:t>a summary of literature</a:t>
            </a:r>
            <a:r>
              <a:rPr lang="en-GB" altLang="zh-CN" dirty="0">
                <a:ea typeface="宋体" panose="02010600030101010101" pitchFamily="2" charset="-122"/>
              </a:rPr>
              <a:t> and reference information. It also contains links to </a:t>
            </a:r>
            <a:r>
              <a:rPr lang="fr-CH" altLang="zh-CN" dirty="0">
                <a:ea typeface="宋体" panose="02010600030101010101" pitchFamily="2" charset="-122"/>
              </a:rPr>
              <a:t>publications</a:t>
            </a:r>
            <a:r>
              <a:rPr lang="en-GB" altLang="zh-CN" dirty="0">
                <a:ea typeface="宋体" panose="02010600030101010101" pitchFamily="2" charset="-122"/>
              </a:rPr>
              <a:t> and sequence information. </a:t>
            </a:r>
            <a:endParaRPr lang="en-GB" altLang="zh-CN" dirty="0">
              <a:ea typeface="宋体" panose="02010600030101010101"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4753" name="Object 2"/>
          <p:cNvGraphicFramePr>
            <a:graphicFrameLocks noChangeAspect="1"/>
          </p:cNvGraphicFramePr>
          <p:nvPr/>
        </p:nvGraphicFramePr>
        <p:xfrm>
          <a:off x="1219200" y="228600"/>
          <a:ext cx="6869113" cy="6219825"/>
        </p:xfrm>
        <a:graphic>
          <a:graphicData uri="http://schemas.openxmlformats.org/presentationml/2006/ole">
            <mc:AlternateContent xmlns:mc="http://schemas.openxmlformats.org/markup-compatibility/2006">
              <mc:Choice xmlns:v="urn:schemas-microsoft-com:vml" Requires="v">
                <p:oleObj spid="_x0000_s3077" name="" r:id="rId1" imgW="6267450" imgH="5676900" progId="Paint.Picture">
                  <p:embed/>
                </p:oleObj>
              </mc:Choice>
              <mc:Fallback>
                <p:oleObj name="" r:id="rId1" imgW="6267450" imgH="5676900" progId="Paint.Picture">
                  <p:embed/>
                  <p:pic>
                    <p:nvPicPr>
                      <p:cNvPr id="0" name="图片 3076"/>
                      <p:cNvPicPr/>
                      <p:nvPr/>
                    </p:nvPicPr>
                    <p:blipFill>
                      <a:blip r:embed="rId2"/>
                      <a:stretch>
                        <a:fillRect/>
                      </a:stretch>
                    </p:blipFill>
                    <p:spPr>
                      <a:xfrm>
                        <a:off x="1219200" y="228600"/>
                        <a:ext cx="6869113" cy="6219825"/>
                      </a:xfrm>
                      <a:prstGeom prst="rect">
                        <a:avLst/>
                      </a:prstGeom>
                      <a:noFill/>
                      <a:ln w="38100">
                        <a:noFill/>
                        <a:miter/>
                      </a:ln>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41026" name="Object 2"/>
          <p:cNvGraphicFramePr>
            <a:graphicFrameLocks noChangeAspect="1"/>
          </p:cNvGraphicFramePr>
          <p:nvPr/>
        </p:nvGraphicFramePr>
        <p:xfrm>
          <a:off x="457200" y="1219200"/>
          <a:ext cx="6553200" cy="5151438"/>
        </p:xfrm>
        <a:graphic>
          <a:graphicData uri="http://schemas.openxmlformats.org/presentationml/2006/ole">
            <mc:AlternateContent xmlns:mc="http://schemas.openxmlformats.org/markup-compatibility/2006">
              <mc:Choice xmlns:v="urn:schemas-microsoft-com:vml" Requires="v">
                <p:oleObj spid="_x0000_s3079" name="" r:id="rId1" imgW="5610225" imgH="4410075" progId="Paint.Picture">
                  <p:embed/>
                </p:oleObj>
              </mc:Choice>
              <mc:Fallback>
                <p:oleObj name="" r:id="rId1" imgW="5610225" imgH="4410075" progId="Paint.Picture">
                  <p:embed/>
                  <p:pic>
                    <p:nvPicPr>
                      <p:cNvPr id="0" name="图片 3078"/>
                      <p:cNvPicPr/>
                      <p:nvPr/>
                    </p:nvPicPr>
                    <p:blipFill>
                      <a:blip r:embed="rId2"/>
                      <a:stretch>
                        <a:fillRect/>
                      </a:stretch>
                    </p:blipFill>
                    <p:spPr>
                      <a:xfrm>
                        <a:off x="457200" y="1219200"/>
                        <a:ext cx="6553200" cy="5151438"/>
                      </a:xfrm>
                      <a:prstGeom prst="rect">
                        <a:avLst/>
                      </a:prstGeom>
                      <a:noFill/>
                      <a:ln w="12700" cap="flat" cmpd="sng">
                        <a:solidFill>
                          <a:schemeClr val="hlink"/>
                        </a:solidFill>
                        <a:prstDash val="solid"/>
                        <a:miter/>
                        <a:headEnd type="none" w="med" len="med"/>
                        <a:tailEnd type="none" w="med" len="med"/>
                      </a:ln>
                    </p:spPr>
                  </p:pic>
                </p:oleObj>
              </mc:Fallback>
            </mc:AlternateContent>
          </a:graphicData>
        </a:graphic>
      </p:graphicFrame>
      <p:graphicFrame>
        <p:nvGraphicFramePr>
          <p:cNvPr id="641027" name="Object 3"/>
          <p:cNvGraphicFramePr>
            <a:graphicFrameLocks noChangeAspect="1"/>
          </p:cNvGraphicFramePr>
          <p:nvPr/>
        </p:nvGraphicFramePr>
        <p:xfrm>
          <a:off x="5410200" y="228600"/>
          <a:ext cx="3190875" cy="3819525"/>
        </p:xfrm>
        <a:graphic>
          <a:graphicData uri="http://schemas.openxmlformats.org/presentationml/2006/ole">
            <mc:AlternateContent xmlns:mc="http://schemas.openxmlformats.org/markup-compatibility/2006">
              <mc:Choice xmlns:v="urn:schemas-microsoft-com:vml" Requires="v">
                <p:oleObj spid="_x0000_s3078" name="" r:id="rId3" imgW="3190875" imgH="3819525" progId="Paint.Picture">
                  <p:embed/>
                </p:oleObj>
              </mc:Choice>
              <mc:Fallback>
                <p:oleObj name="" r:id="rId3" imgW="3190875" imgH="3819525" progId="Paint.Picture">
                  <p:embed/>
                  <p:pic>
                    <p:nvPicPr>
                      <p:cNvPr id="0" name="图片 3077"/>
                      <p:cNvPicPr/>
                      <p:nvPr/>
                    </p:nvPicPr>
                    <p:blipFill>
                      <a:blip r:embed="rId4"/>
                      <a:stretch>
                        <a:fillRect/>
                      </a:stretch>
                    </p:blipFill>
                    <p:spPr>
                      <a:xfrm>
                        <a:off x="5410200" y="228600"/>
                        <a:ext cx="3190875" cy="3819525"/>
                      </a:xfrm>
                      <a:prstGeom prst="rect">
                        <a:avLst/>
                      </a:prstGeom>
                      <a:noFill/>
                      <a:ln w="12700" cap="flat" cmpd="sng">
                        <a:solidFill>
                          <a:srgbClr val="00FF00"/>
                        </a:solidFill>
                        <a:prstDash val="solid"/>
                        <a:miter/>
                        <a:headEnd type="none" w="med" len="med"/>
                        <a:tailEnd type="none" w="med" len="me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41026"/>
                                        </p:tgtEl>
                                        <p:attrNameLst>
                                          <p:attrName>style.visibility</p:attrName>
                                        </p:attrNameLst>
                                      </p:cBhvr>
                                      <p:to>
                                        <p:strVal val="visible"/>
                                      </p:to>
                                    </p:set>
                                    <p:anim calcmode="lin" valueType="num">
                                      <p:cBhvr additive="base">
                                        <p:cTn id="7" dur="500" fill="hold"/>
                                        <p:tgtEl>
                                          <p:spTgt spid="641026"/>
                                        </p:tgtEl>
                                        <p:attrNameLst>
                                          <p:attrName>ppt_x</p:attrName>
                                        </p:attrNameLst>
                                      </p:cBhvr>
                                      <p:tavLst>
                                        <p:tav tm="0">
                                          <p:val>
                                            <p:strVal val="0-#ppt_w/2"/>
                                          </p:val>
                                        </p:tav>
                                        <p:tav tm="100000">
                                          <p:val>
                                            <p:strVal val="#ppt_x"/>
                                          </p:val>
                                        </p:tav>
                                      </p:tavLst>
                                    </p:anim>
                                    <p:anim calcmode="lin" valueType="num">
                                      <p:cBhvr additive="base">
                                        <p:cTn id="8" dur="500" fill="hold"/>
                                        <p:tgtEl>
                                          <p:spTgt spid="64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41027"/>
                                        </p:tgtEl>
                                        <p:attrNameLst>
                                          <p:attrName>style.visibility</p:attrName>
                                        </p:attrNameLst>
                                      </p:cBhvr>
                                      <p:to>
                                        <p:strVal val="visible"/>
                                      </p:to>
                                    </p:set>
                                    <p:anim calcmode="lin" valueType="num">
                                      <p:cBhvr additive="base">
                                        <p:cTn id="13" dur="500" fill="hold"/>
                                        <p:tgtEl>
                                          <p:spTgt spid="641027"/>
                                        </p:tgtEl>
                                        <p:attrNameLst>
                                          <p:attrName>ppt_x</p:attrName>
                                        </p:attrNameLst>
                                      </p:cBhvr>
                                      <p:tavLst>
                                        <p:tav tm="0">
                                          <p:val>
                                            <p:strVal val="0-#ppt_w/2"/>
                                          </p:val>
                                        </p:tav>
                                        <p:tav tm="100000">
                                          <p:val>
                                            <p:strVal val="#ppt_x"/>
                                          </p:val>
                                        </p:tav>
                                      </p:tavLst>
                                    </p:anim>
                                    <p:anim calcmode="lin" valueType="num">
                                      <p:cBhvr additive="base">
                                        <p:cTn id="14" dur="500" fill="hold"/>
                                        <p:tgtEl>
                                          <p:spTgt spid="641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
          <p:cNvSpPr>
            <a:spLocks noGrp="1"/>
          </p:cNvSpPr>
          <p:nvPr>
            <p:ph type="title"/>
          </p:nvPr>
        </p:nvSpPr>
        <p:spPr>
          <a:xfrm>
            <a:off x="5795963" y="2205038"/>
            <a:ext cx="2590800" cy="609600"/>
          </a:xfrm>
        </p:spPr>
        <p:txBody>
          <a:bodyPr wrap="square" lIns="90487" tIns="44450" rIns="90487" bIns="44450" anchor="b" anchorCtr="0"/>
          <a:p>
            <a:r>
              <a:rPr lang="en-US" altLang="zh-CN" sz="2400" dirty="0">
                <a:ea typeface="宋体" panose="02010600030101010101" pitchFamily="2" charset="-122"/>
              </a:rPr>
              <a:t>Illumina: the sequencing-by-synthesis (SBS) </a:t>
            </a:r>
            <a:endParaRPr lang="zh-CN" altLang="en-US" sz="2400" dirty="0">
              <a:ea typeface="宋体" panose="02010600030101010101" pitchFamily="2" charset="-122"/>
            </a:endParaRPr>
          </a:p>
        </p:txBody>
      </p:sp>
      <p:pic>
        <p:nvPicPr>
          <p:cNvPr id="10242" name="内容占位符 5" descr="hiseq_2000.jpg"/>
          <p:cNvPicPr>
            <a:picLocks noGrp="1" noChangeAspect="1"/>
          </p:cNvPicPr>
          <p:nvPr>
            <p:ph idx="1"/>
          </p:nvPr>
        </p:nvPicPr>
        <p:blipFill>
          <a:blip r:embed="rId1"/>
          <a:stretch>
            <a:fillRect/>
          </a:stretch>
        </p:blipFill>
        <p:spPr>
          <a:xfrm>
            <a:off x="5795963" y="3573463"/>
            <a:ext cx="2524125" cy="2762250"/>
          </a:xfrm>
        </p:spPr>
      </p:pic>
      <p:pic>
        <p:nvPicPr>
          <p:cNvPr id="10243" name="Picture 3"/>
          <p:cNvPicPr>
            <a:picLocks noChangeAspect="1"/>
          </p:cNvPicPr>
          <p:nvPr/>
        </p:nvPicPr>
        <p:blipFill>
          <a:blip r:embed="rId2"/>
          <a:stretch>
            <a:fillRect/>
          </a:stretch>
        </p:blipFill>
        <p:spPr>
          <a:xfrm>
            <a:off x="0" y="-7937"/>
            <a:ext cx="5322888" cy="6865937"/>
          </a:xfrm>
          <a:prstGeom prst="rect">
            <a:avLst/>
          </a:prstGeom>
          <a:noFill/>
          <a:ln w="12700">
            <a:noFill/>
          </a:ln>
        </p:spPr>
      </p:pic>
      <p:sp>
        <p:nvSpPr>
          <p:cNvPr id="10244" name="矩形 6"/>
          <p:cNvSpPr/>
          <p:nvPr/>
        </p:nvSpPr>
        <p:spPr>
          <a:xfrm>
            <a:off x="2686050" y="6340475"/>
            <a:ext cx="2184400" cy="401638"/>
          </a:xfrm>
          <a:prstGeom prst="rect">
            <a:avLst/>
          </a:prstGeom>
          <a:noFill/>
          <a:ln w="9525">
            <a:noFill/>
          </a:ln>
        </p:spPr>
        <p:txBody>
          <a:bodyPr wrap="none" anchor="t" anchorCtr="0">
            <a:spAutoFit/>
          </a:bodyPr>
          <a:p>
            <a:pPr algn="ctr" eaLnBrk="0" hangingPunct="0"/>
            <a:r>
              <a:rPr lang="en-US" altLang="zh-CN" sz="2000" dirty="0">
                <a:latin typeface="Comic Sans MS" panose="030F0702030302020204" pitchFamily="66" charset="0"/>
                <a:ea typeface="宋体" panose="02010600030101010101" pitchFamily="2" charset="-122"/>
              </a:rPr>
              <a:t>www.illumina.com</a:t>
            </a:r>
            <a:endParaRPr lang="zh-CN" altLang="en-US" sz="2000" dirty="0">
              <a:latin typeface="Comic Sans MS" panose="030F0702030302020204" pitchFamily="66" charset="0"/>
              <a:ea typeface="宋体" panose="02010600030101010101" pitchFamily="2"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6801" name="Rectangle 2"/>
          <p:cNvSpPr>
            <a:spLocks noGrp="1"/>
          </p:cNvSpPr>
          <p:nvPr>
            <p:ph type="title"/>
          </p:nvPr>
        </p:nvSpPr>
        <p:spPr>
          <a:xfrm>
            <a:off x="914400" y="609600"/>
            <a:ext cx="7086600" cy="838200"/>
          </a:xfrm>
        </p:spPr>
        <p:txBody>
          <a:bodyPr wrap="square" lIns="90487" tIns="44450" rIns="90487" bIns="44450" anchor="b" anchorCtr="0"/>
          <a:p>
            <a:r>
              <a:rPr lang="fr-FR" altLang="zh-CN" dirty="0">
                <a:ea typeface="宋体" panose="02010600030101010101" pitchFamily="2" charset="-122"/>
              </a:rPr>
              <a:t>2.4</a:t>
            </a:r>
            <a:r>
              <a:rPr lang="en-US" altLang="zh-CN" dirty="0">
                <a:ea typeface="宋体" panose="02010600030101010101" pitchFamily="2" charset="-122"/>
              </a:rPr>
              <a:t> Databases : mutation/polymorphism</a:t>
            </a:r>
            <a:endParaRPr lang="en-US" altLang="zh-CN" dirty="0">
              <a:ea typeface="宋体" panose="02010600030101010101" pitchFamily="2" charset="-122"/>
            </a:endParaRPr>
          </a:p>
        </p:txBody>
      </p:sp>
      <p:sp>
        <p:nvSpPr>
          <p:cNvPr id="76802" name="Rectangle 3"/>
          <p:cNvSpPr>
            <a:spLocks noGrp="1"/>
          </p:cNvSpPr>
          <p:nvPr>
            <p:ph idx="1"/>
          </p:nvPr>
        </p:nvSpPr>
        <p:spPr>
          <a:xfrm>
            <a:off x="0" y="1295400"/>
            <a:ext cx="9144000" cy="5410200"/>
          </a:xfrm>
        </p:spPr>
        <p:txBody>
          <a:bodyPr wrap="square" lIns="90487" tIns="44450" rIns="90487" bIns="44450" anchor="t" anchorCtr="0"/>
          <a:p>
            <a:pPr>
              <a:lnSpc>
                <a:spcPct val="90000"/>
              </a:lnSpc>
              <a:buNone/>
            </a:pPr>
            <a:endParaRPr lang="en-US" altLang="zh-CN" sz="2000" dirty="0">
              <a:ea typeface="宋体" panose="02010600030101010101" pitchFamily="2" charset="-122"/>
            </a:endParaRPr>
          </a:p>
          <a:p>
            <a:pPr>
              <a:lnSpc>
                <a:spcPct val="90000"/>
              </a:lnSpc>
            </a:pPr>
            <a:r>
              <a:rPr lang="en-US" altLang="zh-CN" sz="2000" dirty="0">
                <a:ea typeface="宋体" panose="02010600030101010101" pitchFamily="2" charset="-122"/>
              </a:rPr>
              <a:t>Contain informations on sequence variations linked or not to genetic diseases;</a:t>
            </a:r>
            <a:endParaRPr lang="en-US" altLang="zh-CN" sz="2000" dirty="0">
              <a:ea typeface="宋体" panose="02010600030101010101" pitchFamily="2" charset="-122"/>
            </a:endParaRPr>
          </a:p>
          <a:p>
            <a:pPr>
              <a:lnSpc>
                <a:spcPct val="90000"/>
              </a:lnSpc>
            </a:pPr>
            <a:r>
              <a:rPr lang="fr-FR" altLang="zh-CN" sz="2000" dirty="0">
                <a:ea typeface="宋体" panose="02010600030101010101" pitchFamily="2" charset="-122"/>
              </a:rPr>
              <a:t>Mainly human but:  </a:t>
            </a:r>
            <a:r>
              <a:rPr lang="en-US" altLang="zh-CN" sz="2000" dirty="0">
                <a:ea typeface="宋体" panose="02010600030101010101" pitchFamily="2" charset="-122"/>
              </a:rPr>
              <a:t>OMIA - Online Mendelian Inheritance in Animals</a:t>
            </a:r>
            <a:endParaRPr lang="en-US" altLang="zh-CN" sz="2000" dirty="0">
              <a:ea typeface="宋体" panose="02010600030101010101" pitchFamily="2" charset="-122"/>
            </a:endParaRPr>
          </a:p>
          <a:p>
            <a:pPr>
              <a:lnSpc>
                <a:spcPct val="90000"/>
              </a:lnSpc>
            </a:pPr>
            <a:r>
              <a:rPr lang="en-US" altLang="zh-CN" sz="2000" b="1" dirty="0">
                <a:ea typeface="宋体" panose="02010600030101010101" pitchFamily="2" charset="-122"/>
              </a:rPr>
              <a:t>General db: </a:t>
            </a:r>
            <a:endParaRPr lang="en-US" altLang="zh-CN" sz="2000" b="1" dirty="0">
              <a:ea typeface="宋体" panose="02010600030101010101" pitchFamily="2" charset="-122"/>
            </a:endParaRPr>
          </a:p>
          <a:p>
            <a:pPr lvl="1">
              <a:lnSpc>
                <a:spcPct val="90000"/>
              </a:lnSpc>
            </a:pPr>
            <a:r>
              <a:rPr lang="fr-FR" altLang="zh-CN" sz="1800" dirty="0">
                <a:ea typeface="宋体" panose="02010600030101010101" pitchFamily="2" charset="-122"/>
              </a:rPr>
              <a:t>OMIM</a:t>
            </a:r>
            <a:endParaRPr lang="en-US" altLang="zh-CN" sz="1800" dirty="0">
              <a:ea typeface="宋体" panose="02010600030101010101" pitchFamily="2" charset="-122"/>
            </a:endParaRPr>
          </a:p>
          <a:p>
            <a:pPr lvl="1">
              <a:lnSpc>
                <a:spcPct val="90000"/>
              </a:lnSpc>
            </a:pPr>
            <a:r>
              <a:rPr lang="en-US" altLang="zh-CN" sz="1800" dirty="0">
                <a:ea typeface="宋体" panose="02010600030101010101" pitchFamily="2" charset="-122"/>
              </a:rPr>
              <a:t>HMGD - Human Gene Mutation db </a:t>
            </a:r>
            <a:endParaRPr lang="en-US" altLang="zh-CN" sz="1800" dirty="0">
              <a:ea typeface="宋体" panose="02010600030101010101" pitchFamily="2" charset="-122"/>
            </a:endParaRPr>
          </a:p>
          <a:p>
            <a:pPr lvl="1">
              <a:lnSpc>
                <a:spcPct val="90000"/>
              </a:lnSpc>
            </a:pPr>
            <a:r>
              <a:rPr lang="en-US" altLang="zh-CN" sz="1800" dirty="0">
                <a:ea typeface="宋体" panose="02010600030101010101" pitchFamily="2" charset="-122"/>
              </a:rPr>
              <a:t>SVD - Sequence variation db </a:t>
            </a:r>
            <a:endParaRPr lang="en-US" altLang="zh-CN" sz="1800" dirty="0">
              <a:ea typeface="宋体" panose="02010600030101010101" pitchFamily="2" charset="-122"/>
            </a:endParaRPr>
          </a:p>
          <a:p>
            <a:pPr lvl="1">
              <a:lnSpc>
                <a:spcPct val="90000"/>
              </a:lnSpc>
            </a:pPr>
            <a:r>
              <a:rPr lang="en-US" altLang="zh-CN" sz="1800" dirty="0">
                <a:ea typeface="宋体" panose="02010600030101010101" pitchFamily="2" charset="-122"/>
              </a:rPr>
              <a:t>HGBASE - Human Genic Bi-Allelic Sequences db </a:t>
            </a:r>
            <a:endParaRPr lang="en-US" altLang="zh-CN" sz="1800" dirty="0">
              <a:ea typeface="宋体" panose="02010600030101010101" pitchFamily="2" charset="-122"/>
            </a:endParaRPr>
          </a:p>
          <a:p>
            <a:pPr lvl="1">
              <a:lnSpc>
                <a:spcPct val="90000"/>
              </a:lnSpc>
            </a:pPr>
            <a:r>
              <a:rPr lang="en-US" altLang="zh-CN" sz="1800" dirty="0">
                <a:ea typeface="宋体" panose="02010600030101010101" pitchFamily="2" charset="-122"/>
              </a:rPr>
              <a:t>dbSNP - Human single nucleotide polymorphism (SNP) db</a:t>
            </a:r>
            <a:endParaRPr lang="en-US" altLang="zh-CN" sz="1800" dirty="0">
              <a:ea typeface="宋体" panose="02010600030101010101" pitchFamily="2" charset="-122"/>
            </a:endParaRPr>
          </a:p>
          <a:p>
            <a:pPr>
              <a:lnSpc>
                <a:spcPct val="90000"/>
              </a:lnSpc>
            </a:pPr>
            <a:r>
              <a:rPr lang="en-US" altLang="zh-CN" sz="2000" b="1" dirty="0">
                <a:ea typeface="宋体" panose="02010600030101010101" pitchFamily="2" charset="-122"/>
              </a:rPr>
              <a:t>Disease-specific db</a:t>
            </a:r>
            <a:r>
              <a:rPr lang="en-US" altLang="zh-CN" sz="2000" dirty="0">
                <a:ea typeface="宋体" panose="02010600030101010101" pitchFamily="2" charset="-122"/>
              </a:rPr>
              <a:t>: most of these databases are either linked to a single gene or to a single disease;</a:t>
            </a:r>
            <a:endParaRPr lang="en-US" altLang="zh-CN" sz="2000" dirty="0">
              <a:ea typeface="宋体" panose="02010600030101010101" pitchFamily="2" charset="-122"/>
            </a:endParaRPr>
          </a:p>
          <a:p>
            <a:pPr lvl="1">
              <a:lnSpc>
                <a:spcPct val="90000"/>
              </a:lnSpc>
            </a:pPr>
            <a:r>
              <a:rPr lang="en-US" altLang="zh-CN" sz="1800" dirty="0">
                <a:ea typeface="宋体" panose="02010600030101010101" pitchFamily="2" charset="-122"/>
              </a:rPr>
              <a:t>p53 mutation db </a:t>
            </a:r>
            <a:endParaRPr lang="en-US" altLang="zh-CN" sz="1800" dirty="0">
              <a:ea typeface="宋体" panose="02010600030101010101" pitchFamily="2" charset="-122"/>
            </a:endParaRPr>
          </a:p>
          <a:p>
            <a:pPr lvl="1">
              <a:lnSpc>
                <a:spcPct val="90000"/>
              </a:lnSpc>
            </a:pPr>
            <a:r>
              <a:rPr lang="en-US" altLang="zh-CN" sz="1800" dirty="0">
                <a:ea typeface="宋体" panose="02010600030101010101" pitchFamily="2" charset="-122"/>
              </a:rPr>
              <a:t>ADB - Albinism db (Mutations in human genes causing albinism) </a:t>
            </a:r>
            <a:endParaRPr lang="en-US" altLang="zh-CN" sz="1800" dirty="0">
              <a:ea typeface="宋体" panose="02010600030101010101" pitchFamily="2" charset="-122"/>
            </a:endParaRPr>
          </a:p>
          <a:p>
            <a:pPr lvl="1">
              <a:lnSpc>
                <a:spcPct val="90000"/>
              </a:lnSpc>
            </a:pPr>
            <a:r>
              <a:rPr lang="en-US" altLang="zh-CN" sz="1800" dirty="0">
                <a:ea typeface="宋体" panose="02010600030101010101" pitchFamily="2" charset="-122"/>
              </a:rPr>
              <a:t>Asthma and Allergy gene db </a:t>
            </a:r>
            <a:endParaRPr lang="en-US" altLang="zh-CN" sz="1800" dirty="0">
              <a:ea typeface="宋体" panose="02010600030101010101" pitchFamily="2" charset="-122"/>
            </a:endParaRPr>
          </a:p>
          <a:p>
            <a:pPr lvl="1">
              <a:lnSpc>
                <a:spcPct val="90000"/>
              </a:lnSpc>
            </a:pPr>
            <a:r>
              <a:rPr lang="fr-FR" altLang="zh-CN" sz="1800" dirty="0">
                <a:ea typeface="宋体" panose="02010600030101010101" pitchFamily="2" charset="-122"/>
              </a:rPr>
              <a:t>….</a:t>
            </a:r>
            <a:endParaRPr lang="fr-FR" altLang="zh-CN" sz="1800" dirty="0">
              <a:ea typeface="宋体" panose="02010600030101010101" pitchFamily="2" charset="-122"/>
            </a:endParaRPr>
          </a:p>
          <a:p>
            <a:pPr>
              <a:lnSpc>
                <a:spcPct val="90000"/>
              </a:lnSpc>
            </a:pPr>
            <a:endParaRPr lang="en-US" altLang="zh-CN" sz="2000" dirty="0">
              <a:ea typeface="宋体" panose="02010600030101010101" pitchFamily="2"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8849" name="Rectangle 2"/>
          <p:cNvSpPr>
            <a:spLocks noGrp="1"/>
          </p:cNvSpPr>
          <p:nvPr>
            <p:ph type="title"/>
          </p:nvPr>
        </p:nvSpPr>
        <p:spPr/>
        <p:txBody>
          <a:bodyPr wrap="square" lIns="90487" tIns="44450" rIns="90487" bIns="44450" anchor="b" anchorCtr="0"/>
          <a:p>
            <a:r>
              <a:rPr lang="fr-CH" altLang="zh-CN" sz="3200" dirty="0">
                <a:ea typeface="宋体" panose="02010600030101010101" pitchFamily="2" charset="-122"/>
              </a:rPr>
              <a:t>Mutation/polymorphism: definitions</a:t>
            </a:r>
            <a:endParaRPr lang="en-GB" altLang="zh-CN" sz="3200" dirty="0">
              <a:ea typeface="宋体" panose="02010600030101010101" pitchFamily="2" charset="-122"/>
            </a:endParaRPr>
          </a:p>
        </p:txBody>
      </p:sp>
      <p:sp>
        <p:nvSpPr>
          <p:cNvPr id="78850" name="Rectangle 3"/>
          <p:cNvSpPr>
            <a:spLocks noGrp="1"/>
          </p:cNvSpPr>
          <p:nvPr>
            <p:ph idx="1"/>
          </p:nvPr>
        </p:nvSpPr>
        <p:spPr>
          <a:xfrm>
            <a:off x="685800" y="1447800"/>
            <a:ext cx="8001000" cy="4572000"/>
          </a:xfrm>
        </p:spPr>
        <p:txBody>
          <a:bodyPr wrap="square" lIns="90487" tIns="44450" rIns="90487" bIns="44450" anchor="t" anchorCtr="0"/>
          <a:p>
            <a:pPr>
              <a:lnSpc>
                <a:spcPct val="90000"/>
              </a:lnSpc>
            </a:pPr>
            <a:r>
              <a:rPr lang="en-US" altLang="zh-CN" sz="2400" b="1" dirty="0">
                <a:ea typeface="宋体" panose="02010600030101010101" pitchFamily="2" charset="-122"/>
              </a:rPr>
              <a:t>SNPs</a:t>
            </a:r>
            <a:r>
              <a:rPr lang="en-US" altLang="zh-CN" sz="2400" dirty="0">
                <a:ea typeface="宋体" panose="02010600030101010101" pitchFamily="2" charset="-122"/>
              </a:rPr>
              <a:t>: single nucleotide polymorphisms; occur approximately once every 100 to 300 bases.</a:t>
            </a:r>
            <a:endParaRPr lang="en-US" altLang="zh-CN" sz="2400" dirty="0">
              <a:ea typeface="宋体" panose="02010600030101010101" pitchFamily="2" charset="-122"/>
            </a:endParaRPr>
          </a:p>
          <a:p>
            <a:pPr>
              <a:lnSpc>
                <a:spcPct val="90000"/>
              </a:lnSpc>
            </a:pPr>
            <a:endParaRPr lang="en-US" altLang="zh-CN" sz="2400" dirty="0">
              <a:ea typeface="宋体" panose="02010600030101010101" pitchFamily="2" charset="-122"/>
            </a:endParaRPr>
          </a:p>
          <a:p>
            <a:pPr>
              <a:lnSpc>
                <a:spcPct val="90000"/>
              </a:lnSpc>
            </a:pPr>
            <a:r>
              <a:rPr lang="en-US" altLang="zh-CN" sz="2400" b="1" dirty="0">
                <a:ea typeface="宋体" panose="02010600030101010101" pitchFamily="2" charset="-122"/>
              </a:rPr>
              <a:t>c-SNPs</a:t>
            </a:r>
            <a:r>
              <a:rPr lang="en-US" altLang="zh-CN" sz="2400" dirty="0">
                <a:ea typeface="宋体" panose="02010600030101010101" pitchFamily="2" charset="-122"/>
              </a:rPr>
              <a:t>: coding single nucleotide polymorphisms </a:t>
            </a:r>
            <a:r>
              <a:rPr lang="en-US" altLang="zh-CN" sz="1800" dirty="0">
                <a:ea typeface="宋体" panose="02010600030101010101" pitchFamily="2" charset="-122"/>
              </a:rPr>
              <a:t>(</a:t>
            </a:r>
            <a:r>
              <a:rPr lang="fr-FR" altLang="zh-CN" sz="1800" dirty="0">
                <a:ea typeface="宋体" panose="02010600030101010101" pitchFamily="2" charset="-122"/>
              </a:rPr>
              <a:t>Single Nucleotide Polymorphisms within cDNA sequences)</a:t>
            </a:r>
            <a:endParaRPr lang="en-US" altLang="zh-CN" sz="2400" dirty="0">
              <a:ea typeface="宋体" panose="02010600030101010101" pitchFamily="2" charset="-122"/>
            </a:endParaRPr>
          </a:p>
          <a:p>
            <a:pPr>
              <a:lnSpc>
                <a:spcPct val="90000"/>
              </a:lnSpc>
            </a:pPr>
            <a:r>
              <a:rPr lang="en-US" altLang="zh-CN" sz="2400" b="1" dirty="0">
                <a:ea typeface="宋体" panose="02010600030101010101" pitchFamily="2" charset="-122"/>
              </a:rPr>
              <a:t>SAPs</a:t>
            </a:r>
            <a:r>
              <a:rPr lang="en-US" altLang="zh-CN" sz="2400" dirty="0">
                <a:ea typeface="宋体" panose="02010600030101010101" pitchFamily="2" charset="-122"/>
              </a:rPr>
              <a:t>: single amino-acid polymorphisms</a:t>
            </a:r>
            <a:endParaRPr lang="en-US" altLang="zh-CN" sz="2400" dirty="0">
              <a:ea typeface="宋体" panose="02010600030101010101" pitchFamily="2" charset="-122"/>
            </a:endParaRPr>
          </a:p>
          <a:p>
            <a:pPr>
              <a:lnSpc>
                <a:spcPct val="90000"/>
              </a:lnSpc>
            </a:pPr>
            <a:endParaRPr lang="en-US" altLang="zh-CN" sz="2400" dirty="0">
              <a:ea typeface="宋体" panose="02010600030101010101" pitchFamily="2" charset="-122"/>
            </a:endParaRPr>
          </a:p>
          <a:p>
            <a:pPr>
              <a:lnSpc>
                <a:spcPct val="90000"/>
              </a:lnSpc>
            </a:pPr>
            <a:r>
              <a:rPr lang="en-US" altLang="zh-CN" sz="2400" dirty="0">
                <a:ea typeface="宋体" panose="02010600030101010101" pitchFamily="2" charset="-122"/>
              </a:rPr>
              <a:t>Missense mutation: -&gt; SAP</a:t>
            </a:r>
            <a:endParaRPr lang="en-US" altLang="zh-CN" sz="2400" dirty="0">
              <a:ea typeface="宋体" panose="02010600030101010101" pitchFamily="2" charset="-122"/>
            </a:endParaRPr>
          </a:p>
          <a:p>
            <a:pPr>
              <a:lnSpc>
                <a:spcPct val="90000"/>
              </a:lnSpc>
            </a:pPr>
            <a:r>
              <a:rPr lang="en-US" altLang="zh-CN" sz="2400" dirty="0">
                <a:ea typeface="宋体" panose="02010600030101010101" pitchFamily="2" charset="-122"/>
              </a:rPr>
              <a:t>Nonsense mutation: -&gt; STOP</a:t>
            </a:r>
            <a:endParaRPr lang="en-US" altLang="zh-CN" sz="2400" dirty="0">
              <a:ea typeface="宋体" panose="02010600030101010101" pitchFamily="2" charset="-122"/>
            </a:endParaRPr>
          </a:p>
          <a:p>
            <a:pPr>
              <a:lnSpc>
                <a:spcPct val="90000"/>
              </a:lnSpc>
            </a:pPr>
            <a:r>
              <a:rPr lang="en-US" altLang="zh-CN" sz="2400" dirty="0">
                <a:ea typeface="宋体" panose="02010600030101010101" pitchFamily="2" charset="-122"/>
              </a:rPr>
              <a:t>Insertion/deletion of nucleotides -&gt; frameshift…</a:t>
            </a:r>
            <a:endParaRPr lang="en-US" altLang="zh-CN" sz="2400" dirty="0">
              <a:ea typeface="宋体" panose="02010600030101010101" pitchFamily="2" charset="-122"/>
            </a:endParaRPr>
          </a:p>
          <a:p>
            <a:pPr>
              <a:lnSpc>
                <a:spcPct val="90000"/>
              </a:lnSpc>
            </a:pPr>
            <a:endParaRPr lang="en-US" altLang="zh-CN" sz="2400" dirty="0">
              <a:ea typeface="宋体" panose="02010600030101010101" pitchFamily="2" charset="-122"/>
            </a:endParaRPr>
          </a:p>
          <a:p>
            <a:pPr>
              <a:lnSpc>
                <a:spcPct val="90000"/>
              </a:lnSpc>
            </a:pPr>
            <a:r>
              <a:rPr lang="fr-CH" altLang="zh-CN" sz="2400" dirty="0">
                <a:ea typeface="宋体" panose="02010600030101010101" pitchFamily="2" charset="-122"/>
              </a:rPr>
              <a:t>! Numbering of the mutated amino acid depends on the db (aa no 1 is not necessary the initiator Met !)</a:t>
            </a:r>
            <a:endParaRPr lang="en-GB" altLang="zh-CN" sz="2400" dirty="0">
              <a:ea typeface="宋体" panose="02010600030101010101" pitchFamily="2"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9873" name="Rectangle 2"/>
          <p:cNvSpPr>
            <a:spLocks noGrp="1"/>
          </p:cNvSpPr>
          <p:nvPr>
            <p:ph type="title"/>
          </p:nvPr>
        </p:nvSpPr>
        <p:spPr/>
        <p:txBody>
          <a:bodyPr wrap="square" lIns="90487" tIns="44450" rIns="90487" bIns="44450" anchor="b" anchorCtr="0"/>
          <a:p>
            <a:r>
              <a:rPr lang="fr-CH" altLang="zh-CN" sz="3200" dirty="0">
                <a:ea typeface="宋体" panose="02010600030101010101" pitchFamily="2" charset="-122"/>
              </a:rPr>
              <a:t>Mutation/polymorphism</a:t>
            </a:r>
            <a:endParaRPr lang="fr-FR" altLang="zh-CN" sz="3200" dirty="0">
              <a:ea typeface="宋体" panose="02010600030101010101" pitchFamily="2" charset="-122"/>
            </a:endParaRPr>
          </a:p>
        </p:txBody>
      </p:sp>
      <p:sp>
        <p:nvSpPr>
          <p:cNvPr id="79874" name="Rectangle 3"/>
          <p:cNvSpPr>
            <a:spLocks noGrp="1"/>
          </p:cNvSpPr>
          <p:nvPr>
            <p:ph idx="1"/>
          </p:nvPr>
        </p:nvSpPr>
        <p:spPr/>
        <p:txBody>
          <a:bodyPr wrap="square" lIns="90487" tIns="44450" rIns="90487" bIns="44450" anchor="t" anchorCtr="0"/>
          <a:p>
            <a:pPr>
              <a:lnSpc>
                <a:spcPct val="90000"/>
              </a:lnSpc>
              <a:buNone/>
            </a:pPr>
            <a:r>
              <a:rPr lang="fr-FR" altLang="zh-CN" sz="2000" dirty="0">
                <a:solidFill>
                  <a:srgbClr val="063DE8"/>
                </a:solidFill>
                <a:ea typeface="宋体" panose="02010600030101010101" pitchFamily="2" charset="-122"/>
              </a:rPr>
              <a:t>The SNP consortium  (TSC)</a:t>
            </a:r>
            <a:r>
              <a:rPr lang="fr-FR" altLang="zh-CN" sz="2000" dirty="0">
                <a:ea typeface="宋体" panose="02010600030101010101" pitchFamily="2" charset="-122"/>
              </a:rPr>
              <a:t> </a:t>
            </a:r>
            <a:r>
              <a:rPr lang="fr-FR" altLang="zh-CN" sz="2000" dirty="0">
                <a:ea typeface="宋体" panose="02010600030101010101" pitchFamily="2" charset="-122"/>
                <a:hlinkClick r:id="rId1"/>
              </a:rPr>
              <a:t>http://snp.cshl.org/</a:t>
            </a:r>
            <a:endParaRPr lang="fr-FR" altLang="zh-CN" sz="2000" dirty="0">
              <a:ea typeface="宋体" panose="02010600030101010101" pitchFamily="2" charset="-122"/>
            </a:endParaRPr>
          </a:p>
          <a:p>
            <a:pPr lvl="1">
              <a:lnSpc>
                <a:spcPct val="90000"/>
              </a:lnSpc>
            </a:pPr>
            <a:r>
              <a:rPr lang="fr-FR" altLang="zh-CN" sz="1600" dirty="0">
                <a:ea typeface="宋体" panose="02010600030101010101" pitchFamily="2" charset="-122"/>
              </a:rPr>
              <a:t>Public/private collaboration: Bayer, Roche, IBM, Pfizer, Novartis, Motorola……</a:t>
            </a:r>
            <a:endParaRPr lang="fr-FR" altLang="zh-CN" sz="1600" dirty="0">
              <a:ea typeface="宋体" panose="02010600030101010101" pitchFamily="2" charset="-122"/>
            </a:endParaRPr>
          </a:p>
          <a:p>
            <a:pPr lvl="1">
              <a:lnSpc>
                <a:spcPct val="90000"/>
              </a:lnSpc>
            </a:pPr>
            <a:r>
              <a:rPr lang="fr-FR" altLang="zh-CN" sz="1600" dirty="0">
                <a:ea typeface="宋体" panose="02010600030101010101" pitchFamily="2" charset="-122"/>
              </a:rPr>
              <a:t>Has to date discovered and characterized nearly 1.5 million SNPs; in addition, the allele frequencies in three major world populations have been determined on a subset of ~57,000 SNPs.  </a:t>
            </a:r>
            <a:endParaRPr lang="fr-FR" altLang="zh-CN" sz="1600" dirty="0">
              <a:ea typeface="宋体" panose="02010600030101010101" pitchFamily="2" charset="-122"/>
            </a:endParaRPr>
          </a:p>
          <a:p>
            <a:pPr lvl="1">
              <a:lnSpc>
                <a:spcPct val="90000"/>
              </a:lnSpc>
              <a:buNone/>
            </a:pPr>
            <a:endParaRPr lang="fr-FR" altLang="zh-CN" sz="1600" dirty="0">
              <a:ea typeface="宋体" panose="02010600030101010101" pitchFamily="2" charset="-122"/>
            </a:endParaRPr>
          </a:p>
          <a:p>
            <a:pPr>
              <a:lnSpc>
                <a:spcPct val="90000"/>
              </a:lnSpc>
              <a:buNone/>
            </a:pPr>
            <a:r>
              <a:rPr lang="fr-FR" altLang="zh-CN" sz="1800" dirty="0">
                <a:solidFill>
                  <a:srgbClr val="063DE8"/>
                </a:solidFill>
                <a:ea typeface="宋体" panose="02010600030101010101" pitchFamily="2" charset="-122"/>
              </a:rPr>
              <a:t>SNPs </a:t>
            </a:r>
            <a:r>
              <a:rPr lang="fr-FR" altLang="zh-CN" sz="2000" dirty="0">
                <a:solidFill>
                  <a:srgbClr val="063DE8"/>
                </a:solidFill>
                <a:ea typeface="宋体" panose="02010600030101010101" pitchFamily="2" charset="-122"/>
              </a:rPr>
              <a:t>dbSNP at NCBI</a:t>
            </a:r>
            <a:r>
              <a:rPr lang="fr-FR" altLang="zh-CN" sz="2000" dirty="0">
                <a:ea typeface="宋体" panose="02010600030101010101" pitchFamily="2" charset="-122"/>
              </a:rPr>
              <a:t> </a:t>
            </a:r>
            <a:r>
              <a:rPr lang="fr-FR" altLang="zh-CN" sz="2000" dirty="0">
                <a:ea typeface="宋体" panose="02010600030101010101" pitchFamily="2" charset="-122"/>
                <a:hlinkClick r:id="rId2"/>
              </a:rPr>
              <a:t>http://www.ncbi.nlm.nih.gov/SNP/</a:t>
            </a:r>
            <a:endParaRPr lang="fr-FR" altLang="zh-CN" sz="2000" dirty="0">
              <a:ea typeface="宋体" panose="02010600030101010101" pitchFamily="2" charset="-122"/>
            </a:endParaRPr>
          </a:p>
          <a:p>
            <a:pPr lvl="1">
              <a:lnSpc>
                <a:spcPct val="90000"/>
              </a:lnSpc>
            </a:pPr>
            <a:r>
              <a:rPr lang="fr-FR" altLang="zh-CN" sz="1400" b="1" dirty="0">
                <a:ea typeface="宋体" panose="02010600030101010101" pitchFamily="2" charset="-122"/>
              </a:rPr>
              <a:t>Collaboration between the National Human Genome Research Institute and the  National Center for Biotechnology Information (NCBI)</a:t>
            </a:r>
            <a:endParaRPr lang="fr-FR" altLang="zh-CN" sz="1400" b="1" dirty="0">
              <a:ea typeface="宋体" panose="02010600030101010101" pitchFamily="2" charset="-122"/>
            </a:endParaRPr>
          </a:p>
          <a:p>
            <a:pPr lvl="1">
              <a:lnSpc>
                <a:spcPct val="90000"/>
              </a:lnSpc>
            </a:pPr>
            <a:r>
              <a:rPr lang="fr-FR" altLang="zh-CN" sz="1400" b="1" dirty="0">
                <a:ea typeface="宋体" panose="02010600030101010101" pitchFamily="2" charset="-122"/>
              </a:rPr>
              <a:t>Mission: central repository for both single base nucleotide subsitutions and short deletion and insertion polymorphisms (several species)</a:t>
            </a:r>
            <a:endParaRPr lang="fr-FR" altLang="zh-CN" sz="1400" b="1" dirty="0">
              <a:ea typeface="宋体" panose="02010600030101010101" pitchFamily="2" charset="-122"/>
            </a:endParaRPr>
          </a:p>
          <a:p>
            <a:pPr lvl="1">
              <a:lnSpc>
                <a:spcPct val="90000"/>
              </a:lnSpc>
            </a:pPr>
            <a:r>
              <a:rPr lang="fr-FR" altLang="zh-CN" sz="1400" b="1" dirty="0">
                <a:ea typeface="宋体" panose="02010600030101010101" pitchFamily="2" charset="-122"/>
              </a:rPr>
              <a:t>August 2002, dbSNP has submissions for 4’700’000 SNPs.</a:t>
            </a:r>
            <a:endParaRPr lang="fr-FR" altLang="zh-CN" sz="1400" b="1" dirty="0">
              <a:ea typeface="宋体" panose="02010600030101010101" pitchFamily="2" charset="-122"/>
            </a:endParaRPr>
          </a:p>
          <a:p>
            <a:pPr lvl="1">
              <a:lnSpc>
                <a:spcPct val="90000"/>
              </a:lnSpc>
            </a:pPr>
            <a:endParaRPr lang="fr-FR" altLang="zh-CN" sz="1400" b="1" dirty="0">
              <a:ea typeface="宋体" panose="02010600030101010101" pitchFamily="2" charset="-122"/>
            </a:endParaRPr>
          </a:p>
          <a:p>
            <a:pPr>
              <a:lnSpc>
                <a:spcPct val="90000"/>
              </a:lnSpc>
              <a:buNone/>
            </a:pPr>
            <a:r>
              <a:rPr lang="fr-FR" altLang="zh-CN" sz="2000" dirty="0">
                <a:solidFill>
                  <a:srgbClr val="063DE8"/>
                </a:solidFill>
                <a:ea typeface="宋体" panose="02010600030101010101" pitchFamily="2" charset="-122"/>
              </a:rPr>
              <a:t>Chromosome 21 dbSNP</a:t>
            </a:r>
            <a:r>
              <a:rPr lang="fr-FR" altLang="zh-CN" sz="2000" dirty="0">
                <a:ea typeface="宋体" panose="02010600030101010101" pitchFamily="2" charset="-122"/>
              </a:rPr>
              <a:t>  </a:t>
            </a:r>
            <a:r>
              <a:rPr lang="fr-FR" altLang="zh-CN" sz="2000" dirty="0">
                <a:ea typeface="宋体" panose="02010600030101010101" pitchFamily="2" charset="-122"/>
                <a:hlinkClick r:id="rId3"/>
              </a:rPr>
              <a:t>http://csnp.isb-sib.ch/</a:t>
            </a:r>
            <a:endParaRPr lang="fr-FR" altLang="zh-CN" sz="2000" dirty="0">
              <a:ea typeface="宋体" panose="02010600030101010101" pitchFamily="2" charset="-122"/>
            </a:endParaRPr>
          </a:p>
          <a:p>
            <a:pPr lvl="1">
              <a:lnSpc>
                <a:spcPct val="90000"/>
              </a:lnSpc>
            </a:pPr>
            <a:r>
              <a:rPr lang="fr-FR" altLang="zh-CN" sz="1600" dirty="0">
                <a:ea typeface="宋体" panose="02010600030101010101" pitchFamily="2" charset="-122"/>
              </a:rPr>
              <a:t>A joint project between the Division of Medical  Genetics of the                                     University of Geneva Medical School and the SIB</a:t>
            </a:r>
            <a:endParaRPr lang="fr-FR" altLang="zh-CN" sz="1600" dirty="0">
              <a:ea typeface="宋体" panose="02010600030101010101" pitchFamily="2" charset="-122"/>
            </a:endParaRPr>
          </a:p>
          <a:p>
            <a:pPr lvl="1">
              <a:lnSpc>
                <a:spcPct val="90000"/>
              </a:lnSpc>
            </a:pPr>
            <a:r>
              <a:rPr lang="fr-FR" altLang="zh-CN" sz="1600" dirty="0">
                <a:ea typeface="宋体" panose="02010600030101010101" pitchFamily="2" charset="-122"/>
              </a:rPr>
              <a:t>Mission: comprehensive cSNP (Single Nucleotide Polymorphisms within cDNA sequences) database and map of chromosome 21</a:t>
            </a:r>
            <a:endParaRPr lang="fr-FR" altLang="zh-CN" sz="1600" dirty="0">
              <a:ea typeface="宋体" panose="02010600030101010101" pitchFamily="2"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Rectangle 2"/>
          <p:cNvSpPr>
            <a:spLocks noGrp="1"/>
          </p:cNvSpPr>
          <p:nvPr>
            <p:ph type="title"/>
          </p:nvPr>
        </p:nvSpPr>
        <p:spPr/>
        <p:txBody>
          <a:bodyPr wrap="square" lIns="90487" tIns="44450" rIns="90487" bIns="44450" anchor="b" anchorCtr="0"/>
          <a:p>
            <a:r>
              <a:rPr lang="fr-CH" altLang="zh-CN" sz="3200" dirty="0">
                <a:ea typeface="宋体" panose="02010600030101010101" pitchFamily="2" charset="-122"/>
              </a:rPr>
              <a:t>2.5 Database : </a:t>
            </a:r>
            <a:r>
              <a:rPr lang="en-US" altLang="zh-CN" sz="3200" dirty="0">
                <a:ea typeface="宋体" panose="02010600030101010101" pitchFamily="2" charset="-122"/>
              </a:rPr>
              <a:t>protein domain/family</a:t>
            </a:r>
            <a:endParaRPr lang="fr-FR" altLang="zh-CN" sz="3200" dirty="0">
              <a:ea typeface="宋体" panose="02010600030101010101" pitchFamily="2" charset="-122"/>
            </a:endParaRPr>
          </a:p>
        </p:txBody>
      </p:sp>
      <p:sp>
        <p:nvSpPr>
          <p:cNvPr id="80898" name="Rectangle 3"/>
          <p:cNvSpPr>
            <a:spLocks noGrp="1"/>
          </p:cNvSpPr>
          <p:nvPr>
            <p:ph idx="1"/>
          </p:nvPr>
        </p:nvSpPr>
        <p:spPr/>
        <p:txBody>
          <a:bodyPr wrap="square" lIns="90487" tIns="44450" rIns="90487" bIns="44450" anchor="t" anchorCtr="0"/>
          <a:p>
            <a:pPr>
              <a:lnSpc>
                <a:spcPct val="90000"/>
              </a:lnSpc>
            </a:pPr>
            <a:r>
              <a:rPr lang="fr-CH" altLang="zh-CN" dirty="0">
                <a:ea typeface="宋体" panose="02010600030101010101" pitchFamily="2" charset="-122"/>
              </a:rPr>
              <a:t>Contains biologically significant « pattern / profiles/ HMM » formulated in such a way that, with appropriate computional tools, it can rapidly and reliably determine to which known family of proteins (if any) a new sequence belongs to</a:t>
            </a:r>
            <a:endParaRPr lang="fr-CH" altLang="zh-CN" dirty="0">
              <a:ea typeface="宋体" panose="02010600030101010101" pitchFamily="2" charset="-122"/>
            </a:endParaRPr>
          </a:p>
          <a:p>
            <a:pPr>
              <a:lnSpc>
                <a:spcPct val="90000"/>
              </a:lnSpc>
            </a:pPr>
            <a:endParaRPr lang="fr-CH" altLang="zh-CN" dirty="0">
              <a:ea typeface="宋体" panose="02010600030101010101" pitchFamily="2" charset="-122"/>
            </a:endParaRPr>
          </a:p>
          <a:p>
            <a:pPr>
              <a:lnSpc>
                <a:spcPct val="90000"/>
              </a:lnSpc>
            </a:pPr>
            <a:r>
              <a:rPr lang="fr-CH" altLang="zh-CN" dirty="0">
                <a:ea typeface="宋体" panose="02010600030101010101" pitchFamily="2" charset="-122"/>
              </a:rPr>
              <a:t>-&gt; tools to identify what is the function of uncharacterized proteins translated from genomic or cDNA sequences (« functional diagnostic »)</a:t>
            </a:r>
            <a:endParaRPr lang="fr-FR" altLang="zh-CN" dirty="0">
              <a:ea typeface="宋体" panose="02010600030101010101" pitchFamily="2"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Rectangle 2"/>
          <p:cNvSpPr>
            <a:spLocks noGrp="1"/>
          </p:cNvSpPr>
          <p:nvPr>
            <p:ph type="title"/>
          </p:nvPr>
        </p:nvSpPr>
        <p:spPr/>
        <p:txBody>
          <a:bodyPr wrap="square" lIns="90487" tIns="44450" rIns="90487" bIns="44450" anchor="b" anchorCtr="0"/>
          <a:p>
            <a:r>
              <a:rPr lang="fr-FR" altLang="zh-CN" dirty="0">
                <a:ea typeface="宋体" panose="02010600030101010101" pitchFamily="2" charset="-122"/>
              </a:rPr>
              <a:t>P</a:t>
            </a:r>
            <a:r>
              <a:rPr lang="en-US" altLang="zh-CN" dirty="0">
                <a:ea typeface="宋体" panose="02010600030101010101" pitchFamily="2" charset="-122"/>
              </a:rPr>
              <a:t>rotein domain/family</a:t>
            </a:r>
            <a:endParaRPr lang="fr-FR" altLang="zh-CN" dirty="0">
              <a:ea typeface="宋体" panose="02010600030101010101" pitchFamily="2" charset="-122"/>
            </a:endParaRPr>
          </a:p>
        </p:txBody>
      </p:sp>
      <p:sp>
        <p:nvSpPr>
          <p:cNvPr id="81922" name="Rectangle 3"/>
          <p:cNvSpPr>
            <a:spLocks noGrp="1"/>
          </p:cNvSpPr>
          <p:nvPr>
            <p:ph idx="1"/>
          </p:nvPr>
        </p:nvSpPr>
        <p:spPr>
          <a:xfrm>
            <a:off x="381000" y="1295400"/>
            <a:ext cx="7772400" cy="5410200"/>
          </a:xfrm>
        </p:spPr>
        <p:txBody>
          <a:bodyPr wrap="square" lIns="90487" tIns="44450" rIns="90487" bIns="44450" anchor="t" anchorCtr="0"/>
          <a:p>
            <a:r>
              <a:rPr lang="fr-CH" altLang="zh-CN" sz="2000" dirty="0">
                <a:ea typeface="宋体" panose="02010600030101010101" pitchFamily="2" charset="-122"/>
              </a:rPr>
              <a:t>Most proteins have « modular » structure</a:t>
            </a:r>
            <a:endParaRPr lang="fr-CH" altLang="zh-CN" sz="2000" dirty="0">
              <a:ea typeface="宋体" panose="02010600030101010101" pitchFamily="2" charset="-122"/>
            </a:endParaRPr>
          </a:p>
          <a:p>
            <a:r>
              <a:rPr lang="fr-CH" altLang="zh-CN" sz="2000" dirty="0">
                <a:ea typeface="宋体" panose="02010600030101010101" pitchFamily="2" charset="-122"/>
              </a:rPr>
              <a:t> Estimation: ~ 3 domains / protein</a:t>
            </a:r>
            <a:endParaRPr lang="fr-CH" altLang="zh-CN" sz="2000" dirty="0">
              <a:ea typeface="宋体" panose="02010600030101010101" pitchFamily="2" charset="-122"/>
            </a:endParaRPr>
          </a:p>
          <a:p>
            <a:r>
              <a:rPr lang="fr-CH" altLang="zh-CN" sz="2000" dirty="0">
                <a:ea typeface="宋体" panose="02010600030101010101" pitchFamily="2" charset="-122"/>
              </a:rPr>
              <a:t>Domains (conserved sequences or structures) are identified by </a:t>
            </a:r>
            <a:r>
              <a:rPr lang="fr-CH" altLang="zh-CN" sz="2000" dirty="0">
                <a:solidFill>
                  <a:srgbClr val="063DE8"/>
                </a:solidFill>
                <a:ea typeface="宋体" panose="02010600030101010101" pitchFamily="2" charset="-122"/>
              </a:rPr>
              <a:t>multiple sequence alignments</a:t>
            </a:r>
            <a:endParaRPr lang="fr-CH" altLang="zh-CN" sz="2000" dirty="0">
              <a:solidFill>
                <a:srgbClr val="063DE8"/>
              </a:solidFill>
              <a:ea typeface="宋体" panose="02010600030101010101" pitchFamily="2" charset="-122"/>
            </a:endParaRPr>
          </a:p>
          <a:p>
            <a:pPr marL="342900" lvl="2" indent="-342900">
              <a:buClr>
                <a:srgbClr val="00FF00"/>
              </a:buClr>
              <a:buSzPct val="75000"/>
            </a:pPr>
            <a:r>
              <a:rPr lang="fr-CH" altLang="zh-CN" dirty="0">
                <a:ea typeface="宋体" panose="02010600030101010101" pitchFamily="2" charset="-122"/>
              </a:rPr>
              <a:t>Motif : </a:t>
            </a:r>
            <a:r>
              <a:rPr lang="en-US" altLang="zh-CN" dirty="0">
                <a:latin typeface="Arial" panose="020B0604020202020204" pitchFamily="34" charset="0"/>
                <a:ea typeface="仿宋_GB2312" pitchFamily="49" charset="-122"/>
              </a:rPr>
              <a:t>A short conserved region in a protein sequence. Motifs are frequently highly conserved parts of domains.</a:t>
            </a:r>
            <a:r>
              <a:rPr lang="en-US" altLang="zh-CN" dirty="0">
                <a:ea typeface="宋体" panose="02010600030101010101" pitchFamily="2" charset="-122"/>
              </a:rPr>
              <a:t> </a:t>
            </a:r>
            <a:endParaRPr lang="fr-CH" altLang="zh-CN" dirty="0">
              <a:ea typeface="宋体" panose="02010600030101010101" pitchFamily="2" charset="-122"/>
            </a:endParaRPr>
          </a:p>
          <a:p>
            <a:endParaRPr lang="fr-CH" altLang="zh-CN" sz="2000" dirty="0">
              <a:solidFill>
                <a:srgbClr val="063DE8"/>
              </a:solidFill>
              <a:ea typeface="宋体" panose="02010600030101010101" pitchFamily="2" charset="-122"/>
            </a:endParaRPr>
          </a:p>
          <a:p>
            <a:endParaRPr lang="fr-FR" altLang="zh-CN" sz="2000" dirty="0">
              <a:ea typeface="宋体" panose="02010600030101010101" pitchFamily="2" charset="-122"/>
            </a:endParaRPr>
          </a:p>
        </p:txBody>
      </p:sp>
      <p:pic>
        <p:nvPicPr>
          <p:cNvPr id="81923" name="Picture 6"/>
          <p:cNvPicPr>
            <a:picLocks noChangeAspect="1"/>
          </p:cNvPicPr>
          <p:nvPr/>
        </p:nvPicPr>
        <p:blipFill>
          <a:blip r:embed="rId1"/>
          <a:stretch>
            <a:fillRect/>
          </a:stretch>
        </p:blipFill>
        <p:spPr>
          <a:xfrm>
            <a:off x="684213" y="3378200"/>
            <a:ext cx="7766050" cy="3003550"/>
          </a:xfrm>
          <a:prstGeom prst="rect">
            <a:avLst/>
          </a:prstGeom>
          <a:noFill/>
          <a:ln w="12700">
            <a:noFill/>
          </a:ln>
        </p:spPr>
      </p:pic>
      <p:sp>
        <p:nvSpPr>
          <p:cNvPr id="81924" name="下箭头 1"/>
          <p:cNvSpPr/>
          <p:nvPr/>
        </p:nvSpPr>
        <p:spPr>
          <a:xfrm rot="10800000">
            <a:off x="1206500" y="6330950"/>
            <a:ext cx="485775" cy="482600"/>
          </a:xfrm>
          <a:prstGeom prst="downArrow">
            <a:avLst>
              <a:gd name="adj1" fmla="val 50000"/>
              <a:gd name="adj2" fmla="val 83810"/>
            </a:avLst>
          </a:prstGeom>
          <a:solidFill>
            <a:srgbClr val="00CC99"/>
          </a:solidFill>
          <a:ln w="12700" cap="flat" cmpd="sng">
            <a:solidFill>
              <a:schemeClr val="tx1"/>
            </a:solidFill>
            <a:prstDash val="solid"/>
            <a:round/>
            <a:headEnd type="none" w="med" len="med"/>
            <a:tailEnd type="none" w="med" len="med"/>
          </a:ln>
        </p:spPr>
        <p:txBody>
          <a:bodyPr wrap="none" anchor="ctr" anchorCtr="0"/>
          <a:p>
            <a:pPr algn="ctr" eaLnBrk="0" hangingPunct="0"/>
            <a:endParaRPr lang="zh-CN" altLang="en-US" b="1" dirty="0">
              <a:latin typeface="Comic Sans MS" panose="030F0702030302020204" pitchFamily="66" charset="0"/>
              <a:ea typeface="Comic Sans MS" panose="030F0702030302020204" pitchFamily="66" charset="0"/>
            </a:endParaRPr>
          </a:p>
        </p:txBody>
      </p:sp>
      <p:sp>
        <p:nvSpPr>
          <p:cNvPr id="81925" name="下箭头 7"/>
          <p:cNvSpPr/>
          <p:nvPr/>
        </p:nvSpPr>
        <p:spPr>
          <a:xfrm rot="1630350">
            <a:off x="7964488" y="2933700"/>
            <a:ext cx="484187" cy="482600"/>
          </a:xfrm>
          <a:prstGeom prst="downArrow">
            <a:avLst>
              <a:gd name="adj1" fmla="val 50000"/>
              <a:gd name="adj2" fmla="val 83810"/>
            </a:avLst>
          </a:prstGeom>
          <a:solidFill>
            <a:srgbClr val="00CC99"/>
          </a:solidFill>
          <a:ln w="12700" cap="flat" cmpd="sng">
            <a:solidFill>
              <a:schemeClr val="tx1"/>
            </a:solidFill>
            <a:prstDash val="solid"/>
            <a:round/>
            <a:headEnd type="none" w="med" len="med"/>
            <a:tailEnd type="none" w="med" len="med"/>
          </a:ln>
        </p:spPr>
        <p:txBody>
          <a:bodyPr wrap="none" anchor="ctr" anchorCtr="0"/>
          <a:p>
            <a:pPr algn="ctr" eaLnBrk="0" hangingPunct="0"/>
            <a:endParaRPr lang="zh-CN" altLang="en-US" b="1" dirty="0">
              <a:latin typeface="Comic Sans MS" panose="030F0702030302020204" pitchFamily="66" charset="0"/>
              <a:ea typeface="Comic Sans MS" panose="030F0702030302020204" pitchFamily="66"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10" descr="ifigure1"/>
          <p:cNvPicPr>
            <a:picLocks noChangeAspect="1"/>
          </p:cNvPicPr>
          <p:nvPr/>
        </p:nvPicPr>
        <p:blipFill>
          <a:blip r:embed="rId1" cstate="print"/>
          <a:stretch>
            <a:fillRect/>
          </a:stretch>
        </p:blipFill>
        <p:spPr>
          <a:xfrm>
            <a:off x="1619250" y="1557020"/>
            <a:ext cx="2795905" cy="3919220"/>
          </a:xfrm>
          <a:prstGeom prst="rect">
            <a:avLst/>
          </a:prstGeom>
        </p:spPr>
      </p:pic>
      <p:sp>
        <p:nvSpPr>
          <p:cNvPr id="100" name="文本框 99"/>
          <p:cNvSpPr txBox="1"/>
          <p:nvPr/>
        </p:nvSpPr>
        <p:spPr>
          <a:xfrm>
            <a:off x="827405" y="5661025"/>
            <a:ext cx="5080000" cy="368300"/>
          </a:xfrm>
          <a:prstGeom prst="rect">
            <a:avLst/>
          </a:prstGeom>
          <a:noFill/>
          <a:ln w="9525">
            <a:noFill/>
          </a:ln>
        </p:spPr>
        <p:txBody>
          <a:bodyPr>
            <a:spAutoFit/>
          </a:bodyPr>
          <a:p>
            <a:r>
              <a:rPr lang="zh-CN" sz="1800">
                <a:solidFill>
                  <a:schemeClr val="tx2"/>
                </a:solidFill>
                <a:ea typeface="宋体" panose="02010600030101010101" pitchFamily="2" charset="-122"/>
              </a:rPr>
              <a:t>罗素</a:t>
            </a:r>
            <a:r>
              <a:rPr lang="en-US" sz="1800">
                <a:solidFill>
                  <a:schemeClr val="tx2"/>
                </a:solidFill>
                <a:latin typeface="Times New Roman" panose="02020603050405020304" pitchFamily="18" charset="0"/>
                <a:ea typeface="宋体" panose="02010600030101010101" pitchFamily="2" charset="-122"/>
              </a:rPr>
              <a:t>·</a:t>
            </a:r>
            <a:r>
              <a:rPr lang="zh-CN" sz="1800">
                <a:solidFill>
                  <a:schemeClr val="tx2"/>
                </a:solidFill>
                <a:ea typeface="宋体" panose="02010600030101010101" pitchFamily="2" charset="-122"/>
              </a:rPr>
              <a:t>杜立特（</a:t>
            </a:r>
            <a:r>
              <a:rPr lang="en-US" sz="1800">
                <a:solidFill>
                  <a:schemeClr val="tx2"/>
                </a:solidFill>
                <a:latin typeface="Times New Roman" panose="02020603050405020304" pitchFamily="18" charset="0"/>
                <a:ea typeface="宋体" panose="02010600030101010101" pitchFamily="2" charset="-122"/>
              </a:rPr>
              <a:t>Russell F. Doolittle</a:t>
            </a:r>
            <a:r>
              <a:rPr lang="zh-CN" sz="1800">
                <a:solidFill>
                  <a:schemeClr val="tx2"/>
                </a:solidFill>
                <a:ea typeface="宋体" panose="02010600030101010101" pitchFamily="2" charset="-122"/>
              </a:rPr>
              <a:t>）（</a:t>
            </a:r>
            <a:r>
              <a:rPr lang="en-US" sz="1800">
                <a:solidFill>
                  <a:schemeClr val="tx2"/>
                </a:solidFill>
                <a:latin typeface="Times New Roman" panose="02020603050405020304" pitchFamily="18" charset="0"/>
                <a:ea typeface="宋体" panose="02010600030101010101" pitchFamily="2" charset="-122"/>
              </a:rPr>
              <a:t>1931-</a:t>
            </a:r>
            <a:r>
              <a:rPr lang="zh-CN" sz="1800">
                <a:solidFill>
                  <a:schemeClr val="tx2"/>
                </a:solidFill>
                <a:ea typeface="宋体" panose="02010600030101010101" pitchFamily="2" charset="-122"/>
              </a:rPr>
              <a:t>）</a:t>
            </a:r>
            <a:endParaRPr lang="zh-CN" altLang="en-US" sz="1800">
              <a:solidFill>
                <a:schemeClr val="tx2"/>
              </a:solidFill>
              <a:ea typeface="宋体" panose="02010600030101010101" pitchFamily="2" charset="-122"/>
            </a:endParaRPr>
          </a:p>
        </p:txBody>
      </p:sp>
      <p:sp>
        <p:nvSpPr>
          <p:cNvPr id="2" name="文本框 1"/>
          <p:cNvSpPr txBox="1"/>
          <p:nvPr/>
        </p:nvSpPr>
        <p:spPr>
          <a:xfrm>
            <a:off x="611505" y="620395"/>
            <a:ext cx="3561080" cy="521970"/>
          </a:xfrm>
          <a:prstGeom prst="rect">
            <a:avLst/>
          </a:prstGeom>
          <a:noFill/>
        </p:spPr>
        <p:txBody>
          <a:bodyPr wrap="none" rtlCol="0">
            <a:spAutoFit/>
          </a:bodyPr>
          <a:p>
            <a:r>
              <a:rPr lang="en-US" altLang="zh-CN" sz="2800">
                <a:latin typeface="黑体" panose="02010609060101010101" pitchFamily="49" charset="-122"/>
                <a:ea typeface="黑体" panose="02010609060101010101" pitchFamily="49" charset="-122"/>
                <a:cs typeface="黑体" panose="02010609060101010101" pitchFamily="49" charset="-122"/>
              </a:rPr>
              <a:t>“motif”</a:t>
            </a:r>
            <a:r>
              <a:rPr lang="zh-CN" altLang="en-US" sz="2800">
                <a:latin typeface="黑体" panose="02010609060101010101" pitchFamily="49" charset="-122"/>
                <a:ea typeface="黑体" panose="02010609060101010101" pitchFamily="49" charset="-122"/>
                <a:cs typeface="黑体" panose="02010609060101010101" pitchFamily="49" charset="-122"/>
              </a:rPr>
              <a:t>概念提出者</a:t>
            </a:r>
            <a:endParaRPr lang="zh-CN" altLang="en-US" sz="280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标题 1"/>
          <p:cNvSpPr>
            <a:spLocks noGrp="1"/>
          </p:cNvSpPr>
          <p:nvPr>
            <p:ph type="title"/>
          </p:nvPr>
        </p:nvSpPr>
        <p:spPr/>
        <p:txBody>
          <a:bodyPr wrap="square" lIns="90487" tIns="44450" rIns="90487" bIns="44450" anchor="b" anchorCtr="0"/>
          <a:p>
            <a:endParaRPr lang="zh-CN" altLang="en-US" dirty="0"/>
          </a:p>
        </p:txBody>
      </p:sp>
      <p:sp>
        <p:nvSpPr>
          <p:cNvPr id="83970" name="内容占位符 2"/>
          <p:cNvSpPr>
            <a:spLocks noGrp="1"/>
          </p:cNvSpPr>
          <p:nvPr>
            <p:ph idx="1"/>
          </p:nvPr>
        </p:nvSpPr>
        <p:spPr/>
        <p:txBody>
          <a:bodyPr wrap="square" lIns="90487" tIns="44450" rIns="90487" bIns="44450" anchor="t" anchorCtr="0"/>
          <a:p>
            <a:r>
              <a:rPr lang="fr-CH" altLang="zh-CN" sz="2400" b="1" dirty="0">
                <a:ea typeface="宋体" panose="02010600030101010101" pitchFamily="2" charset="-122"/>
              </a:rPr>
              <a:t>Domains can be defined by different methods: </a:t>
            </a:r>
            <a:endParaRPr lang="fr-CH" altLang="zh-CN" sz="2400" b="1" dirty="0">
              <a:ea typeface="宋体" panose="02010600030101010101" pitchFamily="2" charset="-122"/>
            </a:endParaRPr>
          </a:p>
          <a:p>
            <a:pPr lvl="2"/>
            <a:endParaRPr lang="fr-CH" altLang="zh-CN" sz="1800" b="1" dirty="0">
              <a:ea typeface="宋体" panose="02010600030101010101" pitchFamily="2" charset="-122"/>
            </a:endParaRPr>
          </a:p>
          <a:p>
            <a:pPr lvl="2"/>
            <a:r>
              <a:rPr lang="fr-CH" altLang="zh-CN" sz="1800" b="1" dirty="0">
                <a:ea typeface="宋体" panose="02010600030101010101" pitchFamily="2" charset="-122"/>
              </a:rPr>
              <a:t>Consensus seuquence</a:t>
            </a:r>
            <a:endParaRPr lang="fr-CH" altLang="zh-CN" sz="1800" b="1" dirty="0">
              <a:ea typeface="宋体" panose="02010600030101010101" pitchFamily="2" charset="-122"/>
            </a:endParaRPr>
          </a:p>
          <a:p>
            <a:pPr lvl="2"/>
            <a:endParaRPr lang="fr-CH" altLang="zh-CN" sz="1800" b="1" dirty="0">
              <a:ea typeface="宋体" panose="02010600030101010101" pitchFamily="2" charset="-122"/>
            </a:endParaRPr>
          </a:p>
          <a:p>
            <a:pPr lvl="2"/>
            <a:r>
              <a:rPr lang="fr-CH" altLang="zh-CN" sz="1800" b="1" dirty="0">
                <a:ea typeface="宋体" panose="02010600030101010101" pitchFamily="2" charset="-122"/>
              </a:rPr>
              <a:t>Pattern (regular expression); used for very conserved domains</a:t>
            </a:r>
            <a:endParaRPr lang="fr-CH" altLang="zh-CN" sz="1800" b="1" dirty="0">
              <a:ea typeface="宋体" panose="02010600030101010101" pitchFamily="2" charset="-122"/>
            </a:endParaRPr>
          </a:p>
          <a:p>
            <a:pPr lvl="2"/>
            <a:endParaRPr lang="fr-CH" altLang="zh-CN" sz="1800" b="1" dirty="0">
              <a:ea typeface="宋体" panose="02010600030101010101" pitchFamily="2" charset="-122"/>
            </a:endParaRPr>
          </a:p>
          <a:p>
            <a:pPr lvl="2"/>
            <a:r>
              <a:rPr lang="fr-CH" altLang="zh-CN" sz="1800" b="1" dirty="0">
                <a:ea typeface="宋体" panose="02010600030101010101" pitchFamily="2" charset="-122"/>
              </a:rPr>
              <a:t>Profiles (weighted matrices): </a:t>
            </a:r>
            <a:r>
              <a:rPr lang="en-US" altLang="zh-CN" sz="1800" b="1" dirty="0">
                <a:ea typeface="宋体" panose="02010600030101010101" pitchFamily="2" charset="-122"/>
              </a:rPr>
              <a:t>two-dimensional tables of position specific match-, gap-, and insertion-scores, derived from aligned sequence families; used for less conserved domains</a:t>
            </a:r>
            <a:endParaRPr lang="en-US" altLang="zh-CN" sz="1800" b="1" dirty="0">
              <a:ea typeface="宋体" panose="02010600030101010101" pitchFamily="2" charset="-122"/>
            </a:endParaRPr>
          </a:p>
          <a:p>
            <a:pPr lvl="2"/>
            <a:endParaRPr lang="en-US" altLang="zh-CN" sz="1800" b="1" dirty="0">
              <a:ea typeface="宋体" panose="02010600030101010101" pitchFamily="2" charset="-122"/>
            </a:endParaRPr>
          </a:p>
          <a:p>
            <a:pPr lvl="2"/>
            <a:r>
              <a:rPr lang="fr-CH" altLang="zh-CN" sz="1800" b="1" dirty="0">
                <a:ea typeface="宋体" panose="02010600030101010101" pitchFamily="2" charset="-122"/>
              </a:rPr>
              <a:t>Hidden Markov Model (HMM); probabilistic models; an other method to generate profiles.</a:t>
            </a:r>
            <a:endParaRPr lang="fr-CH" altLang="zh-CN" sz="1800" b="1" dirty="0">
              <a:ea typeface="宋体" panose="02010600030101010101" pitchFamily="2" charset="-122"/>
            </a:endParaRPr>
          </a:p>
          <a:p>
            <a:pPr lvl="4"/>
            <a:endParaRPr lang="en-GB" altLang="zh-CN" sz="1200" b="1" dirty="0">
              <a:ea typeface="宋体" panose="02010600030101010101" pitchFamily="2" charset="-122"/>
            </a:endParaRPr>
          </a:p>
          <a:p>
            <a:endParaRPr lang="zh-CN"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图5.6"/>
          <p:cNvPicPr>
            <a:picLocks noChangeAspect="1"/>
          </p:cNvPicPr>
          <p:nvPr/>
        </p:nvPicPr>
        <p:blipFill>
          <a:blip r:embed="rId1"/>
          <a:stretch>
            <a:fillRect/>
          </a:stretch>
        </p:blipFill>
        <p:spPr>
          <a:xfrm>
            <a:off x="323850" y="404495"/>
            <a:ext cx="8442960" cy="6315075"/>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Rectangle 2"/>
          <p:cNvSpPr>
            <a:spLocks noGrp="1"/>
          </p:cNvSpPr>
          <p:nvPr>
            <p:ph type="title"/>
          </p:nvPr>
        </p:nvSpPr>
        <p:spPr/>
        <p:txBody>
          <a:bodyPr wrap="square" lIns="90487" tIns="44450" rIns="90487" bIns="44450" anchor="b" anchorCtr="0"/>
          <a:p>
            <a:r>
              <a:rPr lang="fr-FR" altLang="zh-CN" dirty="0">
                <a:ea typeface="宋体" panose="02010600030101010101" pitchFamily="2" charset="-122"/>
              </a:rPr>
              <a:t>P</a:t>
            </a:r>
            <a:r>
              <a:rPr lang="en-US" altLang="zh-CN" dirty="0">
                <a:ea typeface="宋体" panose="02010600030101010101" pitchFamily="2" charset="-122"/>
              </a:rPr>
              <a:t>rotein domain/family db</a:t>
            </a:r>
            <a:endParaRPr lang="fr-FR" altLang="zh-CN" dirty="0">
              <a:ea typeface="宋体" panose="02010600030101010101" pitchFamily="2" charset="-122"/>
            </a:endParaRPr>
          </a:p>
        </p:txBody>
      </p:sp>
      <p:sp>
        <p:nvSpPr>
          <p:cNvPr id="84994" name="Rectangle 3"/>
          <p:cNvSpPr>
            <a:spLocks noGrp="1"/>
          </p:cNvSpPr>
          <p:nvPr>
            <p:ph idx="1"/>
          </p:nvPr>
        </p:nvSpPr>
        <p:spPr/>
        <p:txBody>
          <a:bodyPr wrap="square" lIns="90487" tIns="44450" rIns="90487" bIns="44450" anchor="t" anchorCtr="0"/>
          <a:p>
            <a:r>
              <a:rPr lang="en-US" altLang="zh-CN" sz="2400" dirty="0">
                <a:solidFill>
                  <a:srgbClr val="063DE8"/>
                </a:solidFill>
                <a:ea typeface="宋体" panose="02010600030101010101" pitchFamily="2" charset="-122"/>
              </a:rPr>
              <a:t>Secondary databases </a:t>
            </a:r>
            <a:r>
              <a:rPr lang="en-US" altLang="zh-CN" sz="2400" dirty="0">
                <a:ea typeface="宋体" panose="02010600030101010101" pitchFamily="2" charset="-122"/>
              </a:rPr>
              <a:t>are</a:t>
            </a:r>
            <a:r>
              <a:rPr lang="fr-CH" altLang="zh-CN" sz="2400" dirty="0">
                <a:ea typeface="宋体" panose="02010600030101010101" pitchFamily="2" charset="-122"/>
              </a:rPr>
              <a:t> the fruit of analyses of the sequences found in the primary sequence db</a:t>
            </a:r>
            <a:endParaRPr lang="fr-CH" altLang="zh-CN" sz="2400" dirty="0">
              <a:ea typeface="宋体" panose="02010600030101010101" pitchFamily="2" charset="-122"/>
            </a:endParaRPr>
          </a:p>
          <a:p>
            <a:endParaRPr lang="fr-CH" altLang="zh-CN" sz="2400" dirty="0">
              <a:ea typeface="宋体" panose="02010600030101010101" pitchFamily="2" charset="-122"/>
            </a:endParaRPr>
          </a:p>
          <a:p>
            <a:r>
              <a:rPr lang="en-US" altLang="zh-CN" sz="2400" dirty="0">
                <a:ea typeface="宋体" panose="02010600030101010101" pitchFamily="2" charset="-122"/>
              </a:rPr>
              <a:t>Either manually curated (i.e. PROSITE, Pfam, etc.) or automatically generated (i.e. ProDom, DOMO)</a:t>
            </a:r>
            <a:endParaRPr lang="en-US" altLang="zh-CN" sz="2400" dirty="0">
              <a:ea typeface="宋体" panose="02010600030101010101" pitchFamily="2" charset="-122"/>
            </a:endParaRPr>
          </a:p>
          <a:p>
            <a:endParaRPr lang="en-US" altLang="zh-CN" sz="2400" dirty="0">
              <a:ea typeface="宋体" panose="02010600030101010101" pitchFamily="2" charset="-122"/>
            </a:endParaRPr>
          </a:p>
          <a:p>
            <a:r>
              <a:rPr lang="en-US" altLang="zh-CN" sz="2400" dirty="0">
                <a:ea typeface="宋体" panose="02010600030101010101" pitchFamily="2" charset="-122"/>
              </a:rPr>
              <a:t>Some depend on </a:t>
            </a:r>
            <a:r>
              <a:rPr lang="fr-FR" altLang="zh-CN" sz="2400" dirty="0">
                <a:ea typeface="宋体" panose="02010600030101010101" pitchFamily="2" charset="-122"/>
              </a:rPr>
              <a:t>the </a:t>
            </a:r>
            <a:r>
              <a:rPr lang="en-US" altLang="zh-CN" sz="2400" dirty="0">
                <a:ea typeface="宋体" panose="02010600030101010101" pitchFamily="2" charset="-122"/>
              </a:rPr>
              <a:t>method used to detect if a protein belongs to a particular domain/family (patterns</a:t>
            </a:r>
            <a:r>
              <a:rPr lang="fr-FR" altLang="zh-CN" sz="2400" dirty="0">
                <a:ea typeface="宋体" panose="02010600030101010101" pitchFamily="2" charset="-122"/>
              </a:rPr>
              <a:t>, </a:t>
            </a:r>
            <a:r>
              <a:rPr lang="en-US" altLang="zh-CN" sz="2400" dirty="0">
                <a:ea typeface="宋体" panose="02010600030101010101" pitchFamily="2" charset="-122"/>
              </a:rPr>
              <a:t>profiles, HMM, PSI-BLAST)</a:t>
            </a:r>
            <a:endParaRPr lang="fr-FR" altLang="zh-CN" sz="2400" dirty="0">
              <a:ea typeface="宋体" panose="02010600030101010101" pitchFamily="2"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0306" name="Rectangle 2"/>
          <p:cNvSpPr/>
          <p:nvPr/>
        </p:nvSpPr>
        <p:spPr>
          <a:xfrm>
            <a:off x="381000" y="1371600"/>
            <a:ext cx="8001000" cy="2667000"/>
          </a:xfrm>
          <a:prstGeom prst="rect">
            <a:avLst/>
          </a:prstGeom>
          <a:solidFill>
            <a:srgbClr val="FFFF00">
              <a:alpha val="20000"/>
            </a:srgbClr>
          </a:solidFill>
          <a:ln w="9525" cap="flat" cmpd="sng">
            <a:solidFill>
              <a:schemeClr val="tx1"/>
            </a:solidFill>
            <a:prstDash val="solid"/>
            <a:miter/>
            <a:headEnd type="none" w="med" len="med"/>
            <a:tailEnd type="none" w="med" len="med"/>
          </a:ln>
        </p:spPr>
        <p:txBody>
          <a:bodyPr wrap="none" anchor="ctr" anchorCtr="0"/>
          <a:p>
            <a:pPr algn="ctr" eaLnBrk="0" hangingPunct="0"/>
            <a:endParaRPr lang="zh-CN" altLang="en-US" dirty="0">
              <a:latin typeface="Comic Sans MS" panose="030F0702030302020204" pitchFamily="66" charset="0"/>
              <a:ea typeface="宋体" panose="02010600030101010101" pitchFamily="2" charset="-122"/>
            </a:endParaRPr>
          </a:p>
        </p:txBody>
      </p:sp>
      <p:sp>
        <p:nvSpPr>
          <p:cNvPr id="86018" name="Rectangle 3"/>
          <p:cNvSpPr>
            <a:spLocks noGrp="1"/>
          </p:cNvSpPr>
          <p:nvPr>
            <p:ph type="title"/>
          </p:nvPr>
        </p:nvSpPr>
        <p:spPr/>
        <p:txBody>
          <a:bodyPr wrap="square" lIns="90487" tIns="44450" rIns="90487" bIns="44450" anchor="b" anchorCtr="0"/>
          <a:p>
            <a:r>
              <a:rPr lang="fr-CH" altLang="zh-CN" dirty="0">
                <a:ea typeface="宋体" panose="02010600030101010101" pitchFamily="2" charset="-122"/>
              </a:rPr>
              <a:t>Protein domain/family db</a:t>
            </a:r>
            <a:endParaRPr lang="fr-FR" altLang="zh-CN" dirty="0">
              <a:ea typeface="宋体" panose="02010600030101010101" pitchFamily="2" charset="-122"/>
            </a:endParaRPr>
          </a:p>
        </p:txBody>
      </p:sp>
      <p:sp>
        <p:nvSpPr>
          <p:cNvPr id="86019" name="Rectangle 4"/>
          <p:cNvSpPr>
            <a:spLocks noGrp="1"/>
          </p:cNvSpPr>
          <p:nvPr>
            <p:ph idx="1"/>
          </p:nvPr>
        </p:nvSpPr>
        <p:spPr>
          <a:xfrm>
            <a:off x="381000" y="1524000"/>
            <a:ext cx="8610600" cy="4343400"/>
          </a:xfrm>
        </p:spPr>
        <p:txBody>
          <a:bodyPr wrap="square" lIns="90487" tIns="44450" rIns="90487" bIns="44450" anchor="t" anchorCtr="0"/>
          <a:p>
            <a:pPr marL="300355" indent="-300355" defTabSz="802005">
              <a:lnSpc>
                <a:spcPct val="90000"/>
              </a:lnSpc>
              <a:buClrTx/>
              <a:buSzTx/>
              <a:buNone/>
            </a:pPr>
            <a:r>
              <a:rPr lang="fr-CH" altLang="zh-CN" sz="2400" dirty="0">
                <a:ea typeface="宋体" panose="02010600030101010101" pitchFamily="2" charset="-122"/>
              </a:rPr>
              <a:t>PROSITE		Patterns / Profiles</a:t>
            </a:r>
            <a:endParaRPr lang="fr-CH" altLang="zh-CN" sz="2400" dirty="0">
              <a:ea typeface="宋体" panose="02010600030101010101" pitchFamily="2" charset="-122"/>
            </a:endParaRPr>
          </a:p>
          <a:p>
            <a:pPr marL="300355" indent="-300355" defTabSz="802005">
              <a:lnSpc>
                <a:spcPct val="90000"/>
              </a:lnSpc>
              <a:buClrTx/>
              <a:buSzTx/>
              <a:buNone/>
            </a:pPr>
            <a:r>
              <a:rPr lang="fr-CH" altLang="zh-CN" sz="2400" dirty="0">
                <a:ea typeface="宋体" panose="02010600030101010101" pitchFamily="2" charset="-122"/>
              </a:rPr>
              <a:t>ProDom		Aligned motifs (PSI-BLAST) (Pfam B)</a:t>
            </a:r>
            <a:endParaRPr lang="fr-CH" altLang="zh-CN" sz="2400" dirty="0">
              <a:ea typeface="宋体" panose="02010600030101010101" pitchFamily="2" charset="-122"/>
            </a:endParaRPr>
          </a:p>
          <a:p>
            <a:pPr marL="300355" indent="-300355" defTabSz="802005">
              <a:lnSpc>
                <a:spcPct val="90000"/>
              </a:lnSpc>
              <a:buClrTx/>
              <a:buSzTx/>
              <a:buNone/>
            </a:pPr>
            <a:r>
              <a:rPr lang="fr-CH" altLang="zh-CN" sz="2400" dirty="0">
                <a:ea typeface="宋体" panose="02010600030101010101" pitchFamily="2" charset="-122"/>
              </a:rPr>
              <a:t>PRINTS		Aligned motifs, OWL</a:t>
            </a:r>
            <a:endParaRPr lang="fr-CH" altLang="zh-CN" sz="1500" dirty="0">
              <a:ea typeface="宋体" panose="02010600030101010101" pitchFamily="2" charset="-122"/>
            </a:endParaRPr>
          </a:p>
          <a:p>
            <a:pPr marL="300355" indent="-300355" defTabSz="802005">
              <a:lnSpc>
                <a:spcPct val="90000"/>
              </a:lnSpc>
              <a:buClrTx/>
              <a:buSzTx/>
              <a:buNone/>
            </a:pPr>
            <a:r>
              <a:rPr lang="fr-CH" altLang="zh-CN" sz="2400" dirty="0">
                <a:ea typeface="宋体" panose="02010600030101010101" pitchFamily="2" charset="-122"/>
              </a:rPr>
              <a:t>Pfam			HMM </a:t>
            </a:r>
            <a:r>
              <a:rPr lang="fr-CH" altLang="zh-CN" sz="1500" dirty="0">
                <a:ea typeface="宋体" panose="02010600030101010101" pitchFamily="2" charset="-122"/>
              </a:rPr>
              <a:t>(Hidden Markov Models)</a:t>
            </a:r>
            <a:endParaRPr lang="fr-CH" altLang="zh-CN" sz="1500" dirty="0">
              <a:ea typeface="宋体" panose="02010600030101010101" pitchFamily="2" charset="-122"/>
            </a:endParaRPr>
          </a:p>
          <a:p>
            <a:pPr marL="300355" indent="-300355" defTabSz="802005">
              <a:lnSpc>
                <a:spcPct val="90000"/>
              </a:lnSpc>
              <a:buClrTx/>
              <a:buSzTx/>
              <a:buNone/>
            </a:pPr>
            <a:r>
              <a:rPr lang="fr-CH" altLang="zh-CN" sz="2400" dirty="0">
                <a:ea typeface="宋体" panose="02010600030101010101" pitchFamily="2" charset="-122"/>
              </a:rPr>
              <a:t>SMART		HMM</a:t>
            </a:r>
            <a:endParaRPr lang="fr-CH" altLang="zh-CN" sz="2400" dirty="0">
              <a:ea typeface="宋体" panose="02010600030101010101" pitchFamily="2" charset="-122"/>
            </a:endParaRPr>
          </a:p>
          <a:p>
            <a:pPr marL="300355" indent="-300355" defTabSz="802005">
              <a:lnSpc>
                <a:spcPct val="90000"/>
              </a:lnSpc>
              <a:buClrTx/>
              <a:buSzTx/>
              <a:buNone/>
            </a:pPr>
            <a:r>
              <a:rPr lang="fr-CH" altLang="zh-CN" sz="2400" dirty="0">
                <a:ea typeface="宋体" panose="02010600030101010101" pitchFamily="2" charset="-122"/>
              </a:rPr>
              <a:t>TIGRfam		HMM</a:t>
            </a:r>
            <a:endParaRPr lang="fr-CH" altLang="zh-CN" sz="2400" dirty="0">
              <a:ea typeface="宋体" panose="02010600030101010101" pitchFamily="2" charset="-122"/>
            </a:endParaRPr>
          </a:p>
          <a:p>
            <a:pPr marL="300355" indent="-300355" defTabSz="802005">
              <a:lnSpc>
                <a:spcPct val="90000"/>
              </a:lnSpc>
              <a:buClrTx/>
              <a:buSzTx/>
              <a:buNone/>
            </a:pPr>
            <a:endParaRPr lang="fr-CH" altLang="zh-CN" sz="2400" dirty="0">
              <a:ea typeface="宋体" panose="02010600030101010101" pitchFamily="2" charset="-122"/>
            </a:endParaRPr>
          </a:p>
          <a:p>
            <a:pPr marL="300355" indent="-300355" defTabSz="802005">
              <a:lnSpc>
                <a:spcPct val="90000"/>
              </a:lnSpc>
              <a:buClrTx/>
              <a:buSzTx/>
              <a:buNone/>
            </a:pPr>
            <a:r>
              <a:rPr lang="fr-CH" altLang="zh-CN" sz="2400" dirty="0">
                <a:ea typeface="宋体" panose="02010600030101010101" pitchFamily="2" charset="-122"/>
              </a:rPr>
              <a:t>DOMO		Aligned motifs</a:t>
            </a:r>
            <a:endParaRPr lang="fr-CH" altLang="zh-CN" sz="2400" dirty="0">
              <a:ea typeface="宋体" panose="02010600030101010101" pitchFamily="2" charset="-122"/>
            </a:endParaRPr>
          </a:p>
          <a:p>
            <a:pPr marL="300355" indent="-300355" defTabSz="802005">
              <a:lnSpc>
                <a:spcPct val="90000"/>
              </a:lnSpc>
              <a:buClrTx/>
              <a:buSzTx/>
              <a:buNone/>
            </a:pPr>
            <a:r>
              <a:rPr lang="fr-CH" altLang="zh-CN" sz="2400" dirty="0">
                <a:ea typeface="宋体" panose="02010600030101010101" pitchFamily="2" charset="-122"/>
              </a:rPr>
              <a:t>BLOCKS		Aligned motifs (PSI-BLAST)</a:t>
            </a:r>
            <a:endParaRPr lang="fr-CH" altLang="zh-CN" sz="2400" dirty="0">
              <a:ea typeface="宋体" panose="02010600030101010101" pitchFamily="2" charset="-122"/>
            </a:endParaRPr>
          </a:p>
          <a:p>
            <a:pPr marL="300355" indent="-300355" defTabSz="802005">
              <a:lnSpc>
                <a:spcPct val="90000"/>
              </a:lnSpc>
              <a:buClrTx/>
              <a:buSzTx/>
              <a:buNone/>
            </a:pPr>
            <a:r>
              <a:rPr lang="fr-FR" altLang="zh-CN" sz="2400" dirty="0">
                <a:ea typeface="宋体" panose="02010600030101010101" pitchFamily="2" charset="-122"/>
              </a:rPr>
              <a:t>CDD(CDART)	PSI-BLAST(PSSM) of Pfam and SMART</a:t>
            </a:r>
            <a:endParaRPr lang="fr-FR" altLang="zh-CN" sz="2400" dirty="0">
              <a:ea typeface="宋体" panose="02010600030101010101" pitchFamily="2" charset="-122"/>
            </a:endParaRPr>
          </a:p>
        </p:txBody>
      </p:sp>
      <p:sp>
        <p:nvSpPr>
          <p:cNvPr id="610309" name="Text Box 5"/>
          <p:cNvSpPr txBox="1">
            <a:spLocks noChangeArrowheads="1"/>
          </p:cNvSpPr>
          <p:nvPr/>
        </p:nvSpPr>
        <p:spPr bwMode="auto">
          <a:xfrm>
            <a:off x="8382000" y="1447800"/>
            <a:ext cx="381000" cy="2530475"/>
          </a:xfrm>
          <a:prstGeom prst="rect">
            <a:avLst/>
          </a:prstGeom>
          <a:noFill/>
          <a:ln w="9525">
            <a:noFill/>
            <a:miter lim="800000"/>
          </a:ln>
          <a:effectLst/>
        </p:spPr>
        <p:txBody>
          <a:bodyPr>
            <a:spAutoFit/>
          </a:bodyPr>
          <a:lstStyle/>
          <a:p>
            <a:pPr marR="0" defTabSz="914400" eaLnBrk="0" hangingPunct="0">
              <a:spcBef>
                <a:spcPct val="50000"/>
              </a:spcBef>
              <a:buClrTx/>
              <a:buSzTx/>
              <a:defRPr/>
            </a:pPr>
            <a:r>
              <a:rPr kumimoji="0" lang="fr-FR" altLang="zh-CN" sz="2000" b="1" kern="1200" cap="none" spc="0" normalizeH="0" baseline="0" noProof="0">
                <a:effectLst>
                  <a:outerShdw blurRad="38100" dist="38100" dir="2700000" algn="tl">
                    <a:srgbClr val="C0C0C0"/>
                  </a:outerShdw>
                </a:effectLst>
                <a:latin typeface="Comic Sans MS" panose="030F0702030302020204" pitchFamily="66" charset="0"/>
                <a:ea typeface="宋体" panose="02010600030101010101" pitchFamily="2" charset="-122"/>
                <a:cs typeface="+mn-cs"/>
              </a:rPr>
              <a:t>Interpro</a:t>
            </a:r>
            <a:endParaRPr kumimoji="0" lang="fr-FR" altLang="zh-CN" sz="2000" b="1" kern="1200" cap="none" spc="0" normalizeH="0" baseline="0" noProof="0">
              <a:effectLst>
                <a:outerShdw blurRad="38100" dist="38100" dir="2700000" algn="tl">
                  <a:srgbClr val="C0C0C0"/>
                </a:outerShdw>
              </a:effectLst>
              <a:latin typeface="Comic Sans MS" panose="030F0702030302020204" pitchFamily="66" charset="0"/>
              <a:ea typeface="宋体" panose="02010600030101010101" pitchFamily="2" charset="-122"/>
              <a:cs typeface="+mn-cs"/>
            </a:endParaRPr>
          </a:p>
        </p:txBody>
      </p:sp>
      <p:sp>
        <p:nvSpPr>
          <p:cNvPr id="86021" name="Text Box 6"/>
          <p:cNvSpPr txBox="1"/>
          <p:nvPr/>
        </p:nvSpPr>
        <p:spPr>
          <a:xfrm>
            <a:off x="441325" y="5684838"/>
            <a:ext cx="184150" cy="457200"/>
          </a:xfrm>
          <a:prstGeom prst="rect">
            <a:avLst/>
          </a:prstGeom>
          <a:noFill/>
          <a:ln w="12700">
            <a:noFill/>
          </a:ln>
        </p:spPr>
        <p:txBody>
          <a:bodyPr wrap="none" anchor="t" anchorCtr="0">
            <a:spAutoFit/>
          </a:bodyPr>
          <a:p>
            <a:pPr algn="ctr" defTabSz="762000" eaLnBrk="0" hangingPunct="0"/>
            <a:endParaRPr lang="zh-CN" altLang="en-US" dirty="0">
              <a:latin typeface="Comic Sans MS" panose="030F0702030302020204" pitchFamily="66"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0306"/>
                                        </p:tgtEl>
                                        <p:attrNameLst>
                                          <p:attrName>style.visibility</p:attrName>
                                        </p:attrNameLst>
                                      </p:cBhvr>
                                      <p:to>
                                        <p:strVal val="visible"/>
                                      </p:to>
                                    </p:set>
                                    <p:animEffect transition="in" filter="dissolve">
                                      <p:cBhvr>
                                        <p:cTn id="7" dur="500"/>
                                        <p:tgtEl>
                                          <p:spTgt spid="610306"/>
                                        </p:tgtEl>
                                      </p:cBhvr>
                                    </p:animEffect>
                                  </p:childTnLst>
                                </p:cTn>
                              </p:par>
                            </p:childTnLst>
                          </p:cTn>
                        </p:par>
                        <p:par>
                          <p:cTn id="8" fill="hold">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610309"/>
                                        </p:tgtEl>
                                        <p:attrNameLst>
                                          <p:attrName>style.visibility</p:attrName>
                                        </p:attrNameLst>
                                      </p:cBhvr>
                                      <p:to>
                                        <p:strVal val="visible"/>
                                      </p:to>
                                    </p:set>
                                    <p:anim calcmode="lin" valueType="num">
                                      <p:cBhvr>
                                        <p:cTn id="11" dur="1" fill="hold"/>
                                        <p:tgtEl>
                                          <p:spTgt spid="61030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6" grpId="0" animBg="1"/>
      <p:bldP spid="61030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5" name="Picture 2"/>
          <p:cNvPicPr>
            <a:picLocks noChangeAspect="1"/>
          </p:cNvPicPr>
          <p:nvPr/>
        </p:nvPicPr>
        <p:blipFill>
          <a:blip r:embed="rId1"/>
          <a:stretch>
            <a:fillRect/>
          </a:stretch>
        </p:blipFill>
        <p:spPr>
          <a:xfrm>
            <a:off x="611188" y="1484313"/>
            <a:ext cx="7802562" cy="4337050"/>
          </a:xfrm>
          <a:prstGeom prst="rect">
            <a:avLst/>
          </a:prstGeom>
          <a:noFill/>
          <a:ln w="12700">
            <a:noFill/>
          </a:ln>
        </p:spPr>
      </p:pic>
      <p:sp>
        <p:nvSpPr>
          <p:cNvPr id="11266" name="标题 1"/>
          <p:cNvSpPr>
            <a:spLocks noGrp="1"/>
          </p:cNvSpPr>
          <p:nvPr>
            <p:ph type="title"/>
          </p:nvPr>
        </p:nvSpPr>
        <p:spPr/>
        <p:txBody>
          <a:bodyPr wrap="square" lIns="90487" tIns="44450" rIns="90487" bIns="44450" anchor="b" anchorCtr="0"/>
          <a:p>
            <a:r>
              <a:rPr lang="en-US" altLang="zh-CN" dirty="0">
                <a:ea typeface="宋体" panose="02010600030101010101" pitchFamily="2" charset="-122"/>
              </a:rPr>
              <a:t>454: pyrosequencing</a:t>
            </a:r>
            <a:endParaRPr lang="zh-CN" altLang="en-US" dirty="0">
              <a:ea typeface="宋体" panose="02010600030101010101" pitchFamily="2" charset="-122"/>
            </a:endParaRPr>
          </a:p>
        </p:txBody>
      </p:sp>
      <p:pic>
        <p:nvPicPr>
          <p:cNvPr id="11267" name="内容占位符 5" descr="gs-flx-landing.jpg"/>
          <p:cNvPicPr>
            <a:picLocks noGrp="1" noChangeAspect="1"/>
          </p:cNvPicPr>
          <p:nvPr>
            <p:ph idx="1"/>
          </p:nvPr>
        </p:nvPicPr>
        <p:blipFill>
          <a:blip r:embed="rId2"/>
          <a:stretch>
            <a:fillRect/>
          </a:stretch>
        </p:blipFill>
        <p:spPr>
          <a:xfrm>
            <a:off x="6227763" y="3500438"/>
            <a:ext cx="2663825" cy="3200400"/>
          </a:xfrm>
        </p:spPr>
      </p:pic>
      <p:sp>
        <p:nvSpPr>
          <p:cNvPr id="11268" name="矩形 4"/>
          <p:cNvSpPr/>
          <p:nvPr/>
        </p:nvSpPr>
        <p:spPr>
          <a:xfrm>
            <a:off x="3276600" y="6165850"/>
            <a:ext cx="2419350" cy="460375"/>
          </a:xfrm>
          <a:prstGeom prst="rect">
            <a:avLst/>
          </a:prstGeom>
          <a:noFill/>
          <a:ln w="9525">
            <a:noFill/>
          </a:ln>
        </p:spPr>
        <p:txBody>
          <a:bodyPr wrap="none" anchor="t" anchorCtr="0">
            <a:spAutoFit/>
          </a:bodyPr>
          <a:p>
            <a:pPr algn="ctr" eaLnBrk="0" hangingPunct="0"/>
            <a:r>
              <a:rPr lang="en-US" altLang="zh-CN" dirty="0">
                <a:latin typeface="Comic Sans MS" panose="030F0702030302020204" pitchFamily="66" charset="0"/>
                <a:ea typeface="宋体" panose="02010600030101010101" pitchFamily="2" charset="-122"/>
              </a:rPr>
              <a:t>http://454.com</a:t>
            </a:r>
            <a:endParaRPr lang="zh-CN" altLang="en-US" dirty="0">
              <a:latin typeface="Comic Sans MS" panose="030F0702030302020204" pitchFamily="66" charset="0"/>
              <a:ea typeface="宋体" panose="02010600030101010101" pitchFamily="2"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Rectangle 2"/>
          <p:cNvSpPr>
            <a:spLocks noGrp="1"/>
          </p:cNvSpPr>
          <p:nvPr>
            <p:ph type="title"/>
          </p:nvPr>
        </p:nvSpPr>
        <p:spPr/>
        <p:txBody>
          <a:bodyPr wrap="square" lIns="90487" tIns="44450" rIns="90487" bIns="44450" anchor="b" anchorCtr="0"/>
          <a:p>
            <a:r>
              <a:rPr lang="fr-CH" altLang="zh-CN" dirty="0">
                <a:ea typeface="宋体" panose="02010600030101010101" pitchFamily="2" charset="-122"/>
              </a:rPr>
              <a:t>Prosite (pattern): example</a:t>
            </a:r>
            <a:endParaRPr lang="fr-FR" altLang="zh-CN" dirty="0">
              <a:ea typeface="宋体" panose="02010600030101010101" pitchFamily="2" charset="-122"/>
            </a:endParaRPr>
          </a:p>
        </p:txBody>
      </p:sp>
      <p:pic>
        <p:nvPicPr>
          <p:cNvPr id="89090" name="Picture 3"/>
          <p:cNvPicPr>
            <a:picLocks noChangeAspect="1"/>
          </p:cNvPicPr>
          <p:nvPr/>
        </p:nvPicPr>
        <p:blipFill>
          <a:blip r:embed="rId1"/>
          <a:srcRect b="47058"/>
          <a:stretch>
            <a:fillRect/>
          </a:stretch>
        </p:blipFill>
        <p:spPr>
          <a:xfrm>
            <a:off x="685800" y="1524000"/>
            <a:ext cx="7789863" cy="4343400"/>
          </a:xfrm>
          <a:prstGeom prst="rect">
            <a:avLst/>
          </a:prstGeom>
          <a:noFill/>
          <a:ln w="9525">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Rectangle 2"/>
          <p:cNvSpPr>
            <a:spLocks noGrp="1"/>
          </p:cNvSpPr>
          <p:nvPr>
            <p:ph type="title"/>
          </p:nvPr>
        </p:nvSpPr>
        <p:spPr/>
        <p:txBody>
          <a:bodyPr wrap="square" lIns="90487" tIns="44450" rIns="90487" bIns="44450" anchor="b" anchorCtr="0"/>
          <a:p>
            <a:r>
              <a:rPr lang="fr-CH" altLang="zh-CN" dirty="0">
                <a:ea typeface="宋体" panose="02010600030101010101" pitchFamily="2" charset="-122"/>
              </a:rPr>
              <a:t>Prosite (pattern): example</a:t>
            </a:r>
            <a:endParaRPr lang="fr-FR" altLang="zh-CN" dirty="0">
              <a:ea typeface="宋体" panose="02010600030101010101" pitchFamily="2" charset="-122"/>
            </a:endParaRPr>
          </a:p>
        </p:txBody>
      </p:sp>
      <p:pic>
        <p:nvPicPr>
          <p:cNvPr id="90114" name="Picture 3"/>
          <p:cNvPicPr>
            <a:picLocks noChangeAspect="1"/>
          </p:cNvPicPr>
          <p:nvPr/>
        </p:nvPicPr>
        <p:blipFill>
          <a:blip r:embed="rId1"/>
          <a:srcRect t="53049"/>
          <a:stretch>
            <a:fillRect/>
          </a:stretch>
        </p:blipFill>
        <p:spPr>
          <a:xfrm>
            <a:off x="533400" y="1600200"/>
            <a:ext cx="7910513" cy="3911600"/>
          </a:xfrm>
          <a:prstGeom prst="rect">
            <a:avLst/>
          </a:prstGeom>
          <a:noFill/>
          <a:ln w="9525">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Rectangle 2"/>
          <p:cNvSpPr>
            <a:spLocks noGrp="1"/>
          </p:cNvSpPr>
          <p:nvPr>
            <p:ph type="title"/>
          </p:nvPr>
        </p:nvSpPr>
        <p:spPr/>
        <p:txBody>
          <a:bodyPr wrap="square" lIns="90487" tIns="44450" rIns="90487" bIns="44450" anchor="b" anchorCtr="0"/>
          <a:p>
            <a:r>
              <a:rPr lang="fr-CH" altLang="zh-CN" dirty="0">
                <a:ea typeface="宋体" panose="02010600030101010101" pitchFamily="2" charset="-122"/>
              </a:rPr>
              <a:t>Prosite (profile): example</a:t>
            </a:r>
            <a:endParaRPr lang="fr-FR" altLang="zh-CN" dirty="0">
              <a:ea typeface="宋体" panose="02010600030101010101" pitchFamily="2" charset="-122"/>
            </a:endParaRPr>
          </a:p>
        </p:txBody>
      </p:sp>
      <p:pic>
        <p:nvPicPr>
          <p:cNvPr id="91138" name="Picture 3"/>
          <p:cNvPicPr>
            <a:picLocks noChangeAspect="1"/>
          </p:cNvPicPr>
          <p:nvPr/>
        </p:nvPicPr>
        <p:blipFill>
          <a:blip r:embed="rId1"/>
          <a:srcRect b="19598"/>
          <a:stretch>
            <a:fillRect/>
          </a:stretch>
        </p:blipFill>
        <p:spPr>
          <a:xfrm>
            <a:off x="685800" y="1371600"/>
            <a:ext cx="7848600" cy="4805363"/>
          </a:xfrm>
          <a:prstGeom prst="rect">
            <a:avLst/>
          </a:prstGeom>
          <a:noFill/>
          <a:ln w="9525">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Rectangle 2"/>
          <p:cNvSpPr>
            <a:spLocks noGrp="1"/>
          </p:cNvSpPr>
          <p:nvPr>
            <p:ph type="title"/>
          </p:nvPr>
        </p:nvSpPr>
        <p:spPr/>
        <p:txBody>
          <a:bodyPr wrap="square" lIns="90487" tIns="44450" rIns="90487" bIns="44450" anchor="b" anchorCtr="0"/>
          <a:p>
            <a:r>
              <a:rPr lang="fr-CH" altLang="zh-CN" dirty="0">
                <a:ea typeface="宋体" panose="02010600030101010101" pitchFamily="2" charset="-122"/>
              </a:rPr>
              <a:t>Prosite (profile): example</a:t>
            </a:r>
            <a:endParaRPr lang="fr-FR" altLang="zh-CN" dirty="0">
              <a:ea typeface="宋体" panose="02010600030101010101" pitchFamily="2" charset="-122"/>
            </a:endParaRPr>
          </a:p>
        </p:txBody>
      </p:sp>
      <p:pic>
        <p:nvPicPr>
          <p:cNvPr id="93186" name="Picture 3"/>
          <p:cNvPicPr>
            <a:picLocks noChangeAspect="1"/>
          </p:cNvPicPr>
          <p:nvPr/>
        </p:nvPicPr>
        <p:blipFill>
          <a:blip r:embed="rId1"/>
          <a:srcRect b="48843"/>
          <a:stretch>
            <a:fillRect/>
          </a:stretch>
        </p:blipFill>
        <p:spPr>
          <a:xfrm>
            <a:off x="609600" y="1371600"/>
            <a:ext cx="7848600" cy="3124200"/>
          </a:xfrm>
          <a:prstGeom prst="rect">
            <a:avLst/>
          </a:prstGeom>
          <a:noFill/>
          <a:ln w="9525">
            <a:noFill/>
          </a:ln>
        </p:spPr>
      </p:pic>
      <p:pic>
        <p:nvPicPr>
          <p:cNvPr id="93187" name="Picture 4"/>
          <p:cNvPicPr>
            <a:picLocks noChangeAspect="1"/>
          </p:cNvPicPr>
          <p:nvPr/>
        </p:nvPicPr>
        <p:blipFill>
          <a:blip r:embed="rId1"/>
          <a:srcRect t="78607" b="-2313"/>
          <a:stretch>
            <a:fillRect/>
          </a:stretch>
        </p:blipFill>
        <p:spPr>
          <a:xfrm>
            <a:off x="609600" y="4495800"/>
            <a:ext cx="7848600" cy="1447800"/>
          </a:xfrm>
          <a:prstGeom prst="rect">
            <a:avLst/>
          </a:prstGeom>
          <a:noFill/>
          <a:ln w="9525">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Rectangle 2"/>
          <p:cNvSpPr>
            <a:spLocks noGrp="1"/>
          </p:cNvSpPr>
          <p:nvPr>
            <p:ph type="title"/>
          </p:nvPr>
        </p:nvSpPr>
        <p:spPr/>
        <p:txBody>
          <a:bodyPr wrap="square" lIns="90487" tIns="44450" rIns="90487" bIns="44450" anchor="b" anchorCtr="0"/>
          <a:p>
            <a:r>
              <a:rPr lang="en-US" altLang="zh-CN" dirty="0">
                <a:ea typeface="宋体" panose="02010600030101010101" pitchFamily="2" charset="-122"/>
              </a:rPr>
              <a:t>BLOCKs database</a:t>
            </a:r>
            <a:endParaRPr lang="en-US" altLang="zh-CN" dirty="0">
              <a:ea typeface="宋体" panose="02010600030101010101" pitchFamily="2" charset="-122"/>
            </a:endParaRPr>
          </a:p>
        </p:txBody>
      </p:sp>
      <p:sp>
        <p:nvSpPr>
          <p:cNvPr id="94210" name="Rectangle 3"/>
          <p:cNvSpPr>
            <a:spLocks noGrp="1"/>
          </p:cNvSpPr>
          <p:nvPr>
            <p:ph idx="1"/>
          </p:nvPr>
        </p:nvSpPr>
        <p:spPr/>
        <p:txBody>
          <a:bodyPr wrap="square" lIns="90487" tIns="44450" rIns="90487" bIns="44450" anchor="t" anchorCtr="0"/>
          <a:p>
            <a:r>
              <a:rPr lang="en-US" altLang="zh-CN" dirty="0">
                <a:ea typeface="宋体" panose="02010600030101010101" pitchFamily="2" charset="-122"/>
              </a:rPr>
              <a:t>Blocks are multiply aligned ungapped segments corresponding to the most highly conserved regions of proteins</a:t>
            </a:r>
            <a:endParaRPr lang="en-US" altLang="zh-CN" dirty="0">
              <a:ea typeface="宋体" panose="02010600030101010101" pitchFamily="2" charset="-122"/>
            </a:endParaRPr>
          </a:p>
          <a:p>
            <a:pPr>
              <a:buNone/>
            </a:pPr>
            <a:endParaRPr lang="zh-CN" altLang="en-US" dirty="0">
              <a:ea typeface="宋体" panose="02010600030101010101" pitchFamily="2" charset="-122"/>
            </a:endParaRPr>
          </a:p>
        </p:txBody>
      </p:sp>
      <p:graphicFrame>
        <p:nvGraphicFramePr>
          <p:cNvPr id="94211" name="Object 4"/>
          <p:cNvGraphicFramePr>
            <a:graphicFrameLocks noChangeAspect="1"/>
          </p:cNvGraphicFramePr>
          <p:nvPr/>
        </p:nvGraphicFramePr>
        <p:xfrm>
          <a:off x="762000" y="2967038"/>
          <a:ext cx="7620000" cy="2695575"/>
        </p:xfrm>
        <a:graphic>
          <a:graphicData uri="http://schemas.openxmlformats.org/presentationml/2006/ole">
            <mc:AlternateContent xmlns:mc="http://schemas.openxmlformats.org/markup-compatibility/2006">
              <mc:Choice xmlns:v="urn:schemas-microsoft-com:vml" Requires="v">
                <p:oleObj spid="_x0000_s3080" name="" r:id="rId1" imgW="5600700" imgH="1981200" progId="Paint.Picture">
                  <p:embed/>
                </p:oleObj>
              </mc:Choice>
              <mc:Fallback>
                <p:oleObj name="" r:id="rId1" imgW="5600700" imgH="1981200" progId="Paint.Picture">
                  <p:embed/>
                  <p:pic>
                    <p:nvPicPr>
                      <p:cNvPr id="0" name="图片 3079"/>
                      <p:cNvPicPr/>
                      <p:nvPr/>
                    </p:nvPicPr>
                    <p:blipFill>
                      <a:blip r:embed="rId2"/>
                      <a:stretch>
                        <a:fillRect/>
                      </a:stretch>
                    </p:blipFill>
                    <p:spPr>
                      <a:xfrm>
                        <a:off x="762000" y="2967038"/>
                        <a:ext cx="7620000" cy="2695575"/>
                      </a:xfrm>
                      <a:prstGeom prst="rect">
                        <a:avLst/>
                      </a:prstGeom>
                      <a:noFill/>
                      <a:ln w="38100" cap="flat" cmpd="sng">
                        <a:solidFill>
                          <a:schemeClr val="hlink"/>
                        </a:solidFill>
                        <a:prstDash val="solid"/>
                        <a:miter/>
                        <a:headEnd type="none" w="med" len="med"/>
                        <a:tailEnd type="none" w="med" len="med"/>
                      </a:ln>
                    </p:spPr>
                  </p:pic>
                </p:oleObj>
              </mc:Fallback>
            </mc:AlternateContent>
          </a:graphicData>
        </a:graphic>
      </p:graphicFrame>
      <p:sp>
        <p:nvSpPr>
          <p:cNvPr id="94212" name="Text Box 5"/>
          <p:cNvSpPr txBox="1"/>
          <p:nvPr/>
        </p:nvSpPr>
        <p:spPr>
          <a:xfrm>
            <a:off x="5257800" y="5791200"/>
            <a:ext cx="184150" cy="457200"/>
          </a:xfrm>
          <a:prstGeom prst="rect">
            <a:avLst/>
          </a:prstGeom>
          <a:noFill/>
          <a:ln w="12700">
            <a:noFill/>
          </a:ln>
        </p:spPr>
        <p:txBody>
          <a:bodyPr wrap="none" anchor="t" anchorCtr="0">
            <a:spAutoFit/>
          </a:bodyPr>
          <a:p>
            <a:pPr algn="ctr" defTabSz="762000" eaLnBrk="0" hangingPunct="0"/>
            <a:endParaRPr lang="zh-CN" altLang="en-US" dirty="0">
              <a:latin typeface="Comic Sans MS" panose="030F0702030302020204" pitchFamily="66" charset="0"/>
              <a:ea typeface="宋体" panose="02010600030101010101" pitchFamily="2" charset="-122"/>
            </a:endParaRPr>
          </a:p>
        </p:txBody>
      </p:sp>
      <p:sp>
        <p:nvSpPr>
          <p:cNvPr id="94213" name="Text Box 6"/>
          <p:cNvSpPr txBox="1"/>
          <p:nvPr/>
        </p:nvSpPr>
        <p:spPr>
          <a:xfrm>
            <a:off x="4953000" y="5867400"/>
            <a:ext cx="1092200" cy="396875"/>
          </a:xfrm>
          <a:prstGeom prst="rect">
            <a:avLst/>
          </a:prstGeom>
          <a:noFill/>
          <a:ln w="12700">
            <a:noFill/>
          </a:ln>
        </p:spPr>
        <p:txBody>
          <a:bodyPr wrap="none" anchor="t" anchorCtr="0">
            <a:spAutoFit/>
          </a:bodyPr>
          <a:p>
            <a:pPr algn="ctr" defTabSz="762000" eaLnBrk="0" hangingPunct="0"/>
            <a:r>
              <a:rPr lang="en-US" altLang="zh-CN" sz="2000" dirty="0">
                <a:latin typeface="Comic Sans MS" panose="030F0702030302020204" pitchFamily="66" charset="0"/>
                <a:ea typeface="宋体" panose="02010600030101010101" pitchFamily="2" charset="-122"/>
              </a:rPr>
              <a:t>weights</a:t>
            </a:r>
            <a:endParaRPr lang="en-US" altLang="zh-CN" sz="2000" dirty="0">
              <a:latin typeface="Comic Sans MS" panose="030F0702030302020204" pitchFamily="66" charset="0"/>
              <a:ea typeface="宋体" panose="02010600030101010101" pitchFamily="2" charset="-122"/>
            </a:endParaRPr>
          </a:p>
        </p:txBody>
      </p:sp>
      <p:sp>
        <p:nvSpPr>
          <p:cNvPr id="94214" name="Text Box 7"/>
          <p:cNvSpPr txBox="1"/>
          <p:nvPr/>
        </p:nvSpPr>
        <p:spPr>
          <a:xfrm>
            <a:off x="2057400" y="5867400"/>
            <a:ext cx="1230313" cy="396875"/>
          </a:xfrm>
          <a:prstGeom prst="rect">
            <a:avLst/>
          </a:prstGeom>
          <a:noFill/>
          <a:ln w="12700">
            <a:noFill/>
          </a:ln>
        </p:spPr>
        <p:txBody>
          <a:bodyPr wrap="none" anchor="t" anchorCtr="0">
            <a:spAutoFit/>
          </a:bodyPr>
          <a:p>
            <a:pPr algn="ctr" defTabSz="762000" eaLnBrk="0" hangingPunct="0"/>
            <a:r>
              <a:rPr lang="en-US" altLang="zh-CN" sz="2000" dirty="0">
                <a:latin typeface="Comic Sans MS" panose="030F0702030302020204" pitchFamily="66" charset="0"/>
                <a:ea typeface="宋体" panose="02010600030101010101" pitchFamily="2" charset="-122"/>
              </a:rPr>
              <a:t>positions</a:t>
            </a:r>
            <a:endParaRPr lang="en-US" altLang="zh-CN" sz="2000" dirty="0">
              <a:latin typeface="Comic Sans MS" panose="030F0702030302020204" pitchFamily="66" charset="0"/>
              <a:ea typeface="宋体" panose="02010600030101010101" pitchFamily="2" charset="-122"/>
            </a:endParaRPr>
          </a:p>
        </p:txBody>
      </p:sp>
      <p:sp>
        <p:nvSpPr>
          <p:cNvPr id="94215" name="Line 9"/>
          <p:cNvSpPr/>
          <p:nvPr/>
        </p:nvSpPr>
        <p:spPr>
          <a:xfrm flipV="1">
            <a:off x="5638800" y="5638800"/>
            <a:ext cx="0" cy="304800"/>
          </a:xfrm>
          <a:prstGeom prst="line">
            <a:avLst/>
          </a:prstGeom>
          <a:ln w="31750" cap="flat" cmpd="sng">
            <a:solidFill>
              <a:schemeClr val="tx1"/>
            </a:solidFill>
            <a:prstDash val="solid"/>
            <a:round/>
            <a:headEnd type="none" w="med" len="med"/>
            <a:tailEnd type="triangle" w="med" len="med"/>
          </a:ln>
        </p:spPr>
      </p:sp>
      <p:sp>
        <p:nvSpPr>
          <p:cNvPr id="94216" name="Line 10"/>
          <p:cNvSpPr/>
          <p:nvPr/>
        </p:nvSpPr>
        <p:spPr>
          <a:xfrm flipV="1">
            <a:off x="2743200" y="5638800"/>
            <a:ext cx="0" cy="304800"/>
          </a:xfrm>
          <a:prstGeom prst="line">
            <a:avLst/>
          </a:prstGeom>
          <a:ln w="31750" cap="flat" cmpd="sng">
            <a:solidFill>
              <a:schemeClr val="tx1"/>
            </a:solidFill>
            <a:prstDash val="solid"/>
            <a:round/>
            <a:headEnd type="none" w="med" len="med"/>
            <a:tailEnd type="triangle" w="med" len="med"/>
          </a:ln>
        </p:spPr>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Rectangle 2"/>
          <p:cNvSpPr>
            <a:spLocks noGrp="1"/>
          </p:cNvSpPr>
          <p:nvPr>
            <p:ph type="title"/>
          </p:nvPr>
        </p:nvSpPr>
        <p:spPr/>
        <p:txBody>
          <a:bodyPr wrap="square" lIns="90487" tIns="44450" rIns="90487" bIns="44450" anchor="b" anchorCtr="0"/>
          <a:p>
            <a:r>
              <a:rPr lang="en-US" altLang="zh-CN" dirty="0">
                <a:ea typeface="宋体" panose="02010600030101010101" pitchFamily="2" charset="-122"/>
              </a:rPr>
              <a:t>PRINTS database</a:t>
            </a:r>
            <a:endParaRPr lang="en-US" altLang="zh-CN" dirty="0">
              <a:ea typeface="宋体" panose="02010600030101010101" pitchFamily="2" charset="-122"/>
            </a:endParaRPr>
          </a:p>
        </p:txBody>
      </p:sp>
      <p:sp>
        <p:nvSpPr>
          <p:cNvPr id="96258" name="Rectangle 3"/>
          <p:cNvSpPr>
            <a:spLocks noGrp="1"/>
          </p:cNvSpPr>
          <p:nvPr>
            <p:ph idx="1"/>
          </p:nvPr>
        </p:nvSpPr>
        <p:spPr/>
        <p:txBody>
          <a:bodyPr wrap="square" lIns="90487" tIns="44450" rIns="90487" bIns="44450" anchor="t" anchorCtr="0"/>
          <a:p>
            <a:r>
              <a:rPr lang="en-US" altLang="zh-CN" dirty="0">
                <a:ea typeface="宋体" panose="02010600030101010101" pitchFamily="2" charset="-122"/>
              </a:rPr>
              <a:t>PRINTS is a compendium of protein </a:t>
            </a:r>
            <a:r>
              <a:rPr lang="en-US" altLang="zh-CN" b="1" dirty="0">
                <a:ea typeface="宋体" panose="02010600030101010101" pitchFamily="2" charset="-122"/>
              </a:rPr>
              <a:t>fingerprints</a:t>
            </a:r>
            <a:r>
              <a:rPr lang="en-US" altLang="zh-CN" dirty="0">
                <a:ea typeface="宋体" panose="02010600030101010101" pitchFamily="2" charset="-122"/>
              </a:rPr>
              <a:t>. A fingerprint is a group of conserved motifs used to characterize a protein family</a:t>
            </a:r>
            <a:endParaRPr lang="en-US" altLang="zh-CN" dirty="0">
              <a:ea typeface="宋体" panose="02010600030101010101" pitchFamily="2" charset="-122"/>
            </a:endParaRPr>
          </a:p>
          <a:p>
            <a:r>
              <a:rPr lang="en-US" altLang="zh-CN" dirty="0">
                <a:ea typeface="宋体" panose="02010600030101010101" pitchFamily="2" charset="-122"/>
              </a:rPr>
              <a:t>Usually the motifs do not overlap, but are separated along a sequence</a:t>
            </a:r>
            <a:endParaRPr lang="en-US" altLang="zh-CN" dirty="0">
              <a:ea typeface="宋体" panose="02010600030101010101" pitchFamily="2" charset="-122"/>
            </a:endParaRPr>
          </a:p>
          <a:p>
            <a:r>
              <a:rPr lang="en-US" altLang="zh-CN" dirty="0">
                <a:ea typeface="宋体" panose="02010600030101010101" pitchFamily="2" charset="-122"/>
              </a:rPr>
              <a:t>A fingerprint is a set of motifs used to predict the occurrence of similar motifs, either in an individual sequence or in a database. </a:t>
            </a:r>
            <a:endParaRPr lang="zh-CN" altLang="en-US" dirty="0">
              <a:ea typeface="宋体" panose="02010600030101010101" pitchFamily="2"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Rectangle 2"/>
          <p:cNvSpPr>
            <a:spLocks noGrp="1"/>
          </p:cNvSpPr>
          <p:nvPr>
            <p:ph type="title"/>
          </p:nvPr>
        </p:nvSpPr>
        <p:spPr/>
        <p:txBody>
          <a:bodyPr wrap="square" lIns="90487" tIns="44450" rIns="90487" bIns="44450" anchor="b" anchorCtr="0"/>
          <a:p>
            <a:r>
              <a:rPr lang="en-US" altLang="zh-CN" dirty="0">
                <a:ea typeface="宋体" panose="02010600030101010101" pitchFamily="2" charset="-122"/>
              </a:rPr>
              <a:t>Pfam database</a:t>
            </a:r>
            <a:endParaRPr lang="en-US" altLang="zh-CN" dirty="0">
              <a:ea typeface="宋体" panose="02010600030101010101" pitchFamily="2" charset="-122"/>
            </a:endParaRPr>
          </a:p>
        </p:txBody>
      </p:sp>
      <p:sp>
        <p:nvSpPr>
          <p:cNvPr id="97282" name="Rectangle 3"/>
          <p:cNvSpPr>
            <a:spLocks noGrp="1"/>
          </p:cNvSpPr>
          <p:nvPr>
            <p:ph idx="1"/>
          </p:nvPr>
        </p:nvSpPr>
        <p:spPr/>
        <p:txBody>
          <a:bodyPr wrap="square" lIns="90487" tIns="44450" rIns="90487" bIns="44450" anchor="t" anchorCtr="0"/>
          <a:p>
            <a:pPr>
              <a:lnSpc>
                <a:spcPct val="90000"/>
              </a:lnSpc>
            </a:pPr>
            <a:r>
              <a:rPr lang="en-US" altLang="zh-CN" dirty="0">
                <a:ea typeface="宋体" panose="02010600030101010101" pitchFamily="2" charset="-122"/>
              </a:rPr>
              <a:t>Pfam is a large collection of multiple sequence alignments and hidden Markov models covering many common protein domains and families</a:t>
            </a:r>
            <a:endParaRPr lang="en-US" altLang="zh-CN" dirty="0">
              <a:ea typeface="宋体" panose="02010600030101010101" pitchFamily="2" charset="-122"/>
            </a:endParaRPr>
          </a:p>
          <a:p>
            <a:pPr>
              <a:lnSpc>
                <a:spcPct val="90000"/>
              </a:lnSpc>
            </a:pPr>
            <a:r>
              <a:rPr lang="en-US" altLang="zh-CN" dirty="0">
                <a:ea typeface="宋体" panose="02010600030101010101" pitchFamily="2" charset="-122"/>
              </a:rPr>
              <a:t>Each curated family in Pfam is represented by a seed and full</a:t>
            </a:r>
            <a:r>
              <a:rPr lang="en-US" altLang="zh-CN" baseline="30000" dirty="0">
                <a:ea typeface="宋体" panose="02010600030101010101" pitchFamily="2" charset="-122"/>
              </a:rPr>
              <a:t> </a:t>
            </a:r>
            <a:r>
              <a:rPr lang="en-US" altLang="zh-CN" dirty="0">
                <a:ea typeface="宋体" panose="02010600030101010101" pitchFamily="2" charset="-122"/>
              </a:rPr>
              <a:t>alignment. The seed contains representative members of the family,</a:t>
            </a:r>
            <a:r>
              <a:rPr lang="en-US" altLang="zh-CN" baseline="30000" dirty="0">
                <a:ea typeface="宋体" panose="02010600030101010101" pitchFamily="2" charset="-122"/>
              </a:rPr>
              <a:t> </a:t>
            </a:r>
            <a:r>
              <a:rPr lang="en-US" altLang="zh-CN" dirty="0">
                <a:ea typeface="宋体" panose="02010600030101010101" pitchFamily="2" charset="-122"/>
              </a:rPr>
              <a:t>while the full alignment contains all members of the family</a:t>
            </a:r>
            <a:r>
              <a:rPr lang="en-US" altLang="zh-CN" baseline="30000" dirty="0">
                <a:ea typeface="宋体" panose="02010600030101010101" pitchFamily="2" charset="-122"/>
              </a:rPr>
              <a:t> </a:t>
            </a:r>
            <a:r>
              <a:rPr lang="en-US" altLang="zh-CN" dirty="0">
                <a:ea typeface="宋体" panose="02010600030101010101" pitchFamily="2" charset="-122"/>
              </a:rPr>
              <a:t>as detected with a profile hidden Markov model (HMM) constructed</a:t>
            </a:r>
            <a:r>
              <a:rPr lang="en-US" altLang="zh-CN" baseline="30000" dirty="0">
                <a:ea typeface="宋体" panose="02010600030101010101" pitchFamily="2" charset="-122"/>
              </a:rPr>
              <a:t> </a:t>
            </a:r>
            <a:r>
              <a:rPr lang="en-US" altLang="zh-CN" dirty="0">
                <a:ea typeface="宋体" panose="02010600030101010101" pitchFamily="2" charset="-122"/>
              </a:rPr>
              <a:t>from the seed alignment using the HMMER2 software </a:t>
            </a:r>
            <a:endParaRPr lang="zh-CN" altLang="en-US" dirty="0">
              <a:ea typeface="宋体" panose="02010600030101010101" pitchFamily="2" charset="-122"/>
            </a:endParaRPr>
          </a:p>
        </p:txBody>
      </p:sp>
      <p:graphicFrame>
        <p:nvGraphicFramePr>
          <p:cNvPr id="97283" name="Object 9"/>
          <p:cNvGraphicFramePr>
            <a:graphicFrameLocks noChangeAspect="1"/>
          </p:cNvGraphicFramePr>
          <p:nvPr/>
        </p:nvGraphicFramePr>
        <p:xfrm>
          <a:off x="7162800" y="0"/>
          <a:ext cx="1981200" cy="1905000"/>
        </p:xfrm>
        <a:graphic>
          <a:graphicData uri="http://schemas.openxmlformats.org/presentationml/2006/ole">
            <mc:AlternateContent xmlns:mc="http://schemas.openxmlformats.org/markup-compatibility/2006">
              <mc:Choice xmlns:v="urn:schemas-microsoft-com:vml" Requires="v">
                <p:oleObj spid="_x0000_s3082" name="" r:id="rId1" imgW="6200775" imgH="5429250" progId="Paint.Picture">
                  <p:embed/>
                </p:oleObj>
              </mc:Choice>
              <mc:Fallback>
                <p:oleObj name="" r:id="rId1" imgW="6200775" imgH="5429250" progId="Paint.Picture">
                  <p:embed/>
                  <p:pic>
                    <p:nvPicPr>
                      <p:cNvPr id="0" name="图片 3081"/>
                      <p:cNvPicPr/>
                      <p:nvPr/>
                    </p:nvPicPr>
                    <p:blipFill>
                      <a:blip r:embed="rId2"/>
                      <a:stretch>
                        <a:fillRect/>
                      </a:stretch>
                    </p:blipFill>
                    <p:spPr>
                      <a:xfrm>
                        <a:off x="7162800" y="0"/>
                        <a:ext cx="1981200" cy="1905000"/>
                      </a:xfrm>
                      <a:prstGeom prst="rect">
                        <a:avLst/>
                      </a:prstGeom>
                      <a:noFill/>
                      <a:ln w="38100">
                        <a:noFill/>
                        <a:miter/>
                      </a:ln>
                    </p:spPr>
                  </p:pic>
                </p:oleObj>
              </mc:Fallback>
            </mc:AlternateContent>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Rectangle 2"/>
          <p:cNvSpPr>
            <a:spLocks noGrp="1"/>
          </p:cNvSpPr>
          <p:nvPr>
            <p:ph type="title"/>
          </p:nvPr>
        </p:nvSpPr>
        <p:spPr>
          <a:xfrm>
            <a:off x="838200" y="838200"/>
            <a:ext cx="7772400" cy="609600"/>
          </a:xfrm>
        </p:spPr>
        <p:txBody>
          <a:bodyPr wrap="square" lIns="90487" tIns="44450" rIns="90487" bIns="44450" anchor="b" anchorCtr="0"/>
          <a:p>
            <a:r>
              <a:rPr lang="en-US" altLang="zh-CN" sz="2400" dirty="0">
                <a:ea typeface="宋体" panose="02010600030101010101" pitchFamily="2" charset="-122"/>
              </a:rPr>
              <a:t>InterPro is an integrated documentation resource for protein families, domains and sites. </a:t>
            </a:r>
            <a:br>
              <a:rPr lang="en-US" altLang="zh-CN" sz="2400" dirty="0">
                <a:ea typeface="宋体" panose="02010600030101010101" pitchFamily="2" charset="-122"/>
              </a:rPr>
            </a:br>
            <a:endParaRPr lang="zh-CN" altLang="en-US" sz="2400" dirty="0">
              <a:ea typeface="宋体" panose="02010600030101010101" pitchFamily="2" charset="-122"/>
            </a:endParaRPr>
          </a:p>
        </p:txBody>
      </p:sp>
      <p:sp>
        <p:nvSpPr>
          <p:cNvPr id="98306" name="Rectangle 3"/>
          <p:cNvSpPr>
            <a:spLocks noGrp="1"/>
          </p:cNvSpPr>
          <p:nvPr>
            <p:ph idx="1"/>
          </p:nvPr>
        </p:nvSpPr>
        <p:spPr/>
        <p:txBody>
          <a:bodyPr wrap="square" lIns="90487" tIns="44450" rIns="90487" bIns="44450" anchor="t" anchorCtr="0"/>
          <a:p>
            <a:pPr>
              <a:lnSpc>
                <a:spcPct val="90000"/>
              </a:lnSpc>
            </a:pPr>
            <a:r>
              <a:rPr lang="en-US" altLang="zh-CN" sz="2000" dirty="0">
                <a:ea typeface="宋体" panose="02010600030101010101" pitchFamily="2" charset="-122"/>
              </a:rPr>
              <a:t>Sequence-motif methods: </a:t>
            </a:r>
            <a:endParaRPr lang="en-US" altLang="zh-CN" sz="2000" dirty="0">
              <a:ea typeface="宋体" panose="02010600030101010101" pitchFamily="2" charset="-122"/>
            </a:endParaRPr>
          </a:p>
          <a:p>
            <a:pPr lvl="1">
              <a:lnSpc>
                <a:spcPct val="90000"/>
              </a:lnSpc>
            </a:pPr>
            <a:r>
              <a:rPr lang="en-US" altLang="zh-CN" sz="1800" dirty="0">
                <a:ea typeface="宋体" panose="02010600030101010101" pitchFamily="2" charset="-122"/>
              </a:rPr>
              <a:t>PROSITE,home of regular expressions and profiles; </a:t>
            </a:r>
            <a:endParaRPr lang="en-US" altLang="zh-CN" sz="1800" dirty="0">
              <a:ea typeface="宋体" panose="02010600030101010101" pitchFamily="2" charset="-122"/>
            </a:endParaRPr>
          </a:p>
          <a:p>
            <a:pPr lvl="1">
              <a:lnSpc>
                <a:spcPct val="90000"/>
              </a:lnSpc>
            </a:pPr>
            <a:r>
              <a:rPr lang="en-US" altLang="zh-CN" sz="1800" dirty="0">
                <a:ea typeface="宋体" panose="02010600030101010101" pitchFamily="2" charset="-122"/>
              </a:rPr>
              <a:t>Pfam, SMART and TIGRFAMs, keepers of hidden markov models(HMMs); </a:t>
            </a:r>
            <a:endParaRPr lang="en-US" altLang="zh-CN" sz="1800" dirty="0">
              <a:ea typeface="宋体" panose="02010600030101010101" pitchFamily="2" charset="-122"/>
            </a:endParaRPr>
          </a:p>
          <a:p>
            <a:pPr lvl="1">
              <a:lnSpc>
                <a:spcPct val="90000"/>
              </a:lnSpc>
            </a:pPr>
            <a:r>
              <a:rPr lang="en-US" altLang="zh-CN" sz="1800" dirty="0">
                <a:ea typeface="宋体" panose="02010600030101010101" pitchFamily="2" charset="-122"/>
              </a:rPr>
              <a:t>PRINTS, provider of fingerprints (groups of aligned, un-weightedmotifs);</a:t>
            </a:r>
            <a:endParaRPr lang="en-US" altLang="zh-CN" sz="1800" dirty="0">
              <a:ea typeface="宋体" panose="02010600030101010101" pitchFamily="2" charset="-122"/>
            </a:endParaRPr>
          </a:p>
          <a:p>
            <a:pPr>
              <a:lnSpc>
                <a:spcPct val="90000"/>
              </a:lnSpc>
            </a:pPr>
            <a:r>
              <a:rPr lang="en-US" altLang="zh-CN" sz="2000" dirty="0">
                <a:ea typeface="宋体" panose="02010600030101010101" pitchFamily="2" charset="-122"/>
              </a:rPr>
              <a:t>Diagnostically, these resources have different areas of optimum application owing to the different underlying analysis methods. In terms of family coverage, the protein signature databases are similar in size but differ in content. </a:t>
            </a:r>
            <a:endParaRPr lang="en-US" altLang="zh-CN" sz="2000" dirty="0">
              <a:ea typeface="宋体" panose="02010600030101010101" pitchFamily="2" charset="-122"/>
            </a:endParaRPr>
          </a:p>
          <a:p>
            <a:pPr>
              <a:lnSpc>
                <a:spcPct val="90000"/>
              </a:lnSpc>
            </a:pPr>
            <a:r>
              <a:rPr lang="en-US" altLang="zh-CN" sz="2000" dirty="0">
                <a:ea typeface="宋体" panose="02010600030101010101" pitchFamily="2" charset="-122"/>
              </a:rPr>
              <a:t>While all of the methods share a common interest in protein sequence classification, some focus on divergent domains (e.g., Pfam), some focus on functional sites (e.g., PROSITE), and others focus on families, specialising in hierarchical definitions from superfamily down to subfamily levels in order to pin-point specific functions (e.g., PRINTS). TIGRFAMs focus on building HMMs for functionally equivalent proteins. </a:t>
            </a:r>
            <a:endParaRPr lang="en-US" altLang="zh-CN" sz="2000" dirty="0">
              <a:ea typeface="宋体" panose="02010600030101010101" pitchFamily="2" charset="-122"/>
            </a:endParaRPr>
          </a:p>
          <a:p>
            <a:pPr>
              <a:lnSpc>
                <a:spcPct val="90000"/>
              </a:lnSpc>
            </a:pPr>
            <a:endParaRPr lang="zh-CN" altLang="en-US" sz="2000" dirty="0">
              <a:ea typeface="宋体" panose="02010600030101010101" pitchFamily="2"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Rectangle 2"/>
          <p:cNvSpPr>
            <a:spLocks noGrp="1"/>
          </p:cNvSpPr>
          <p:nvPr>
            <p:ph type="title"/>
          </p:nvPr>
        </p:nvSpPr>
        <p:spPr/>
        <p:txBody>
          <a:bodyPr wrap="square" lIns="90487" tIns="44450" rIns="90487" bIns="44450" anchor="b" anchorCtr="0"/>
          <a:p>
            <a:r>
              <a:rPr lang="en-US" altLang="zh-CN" dirty="0">
                <a:ea typeface="宋体" panose="02010600030101010101" pitchFamily="2" charset="-122"/>
              </a:rPr>
              <a:t>InterPro release 6.0 (2003.3)</a:t>
            </a:r>
            <a:endParaRPr lang="zh-CN" altLang="en-US" dirty="0">
              <a:ea typeface="宋体" panose="02010600030101010101" pitchFamily="2" charset="-122"/>
            </a:endParaRPr>
          </a:p>
        </p:txBody>
      </p:sp>
      <p:sp>
        <p:nvSpPr>
          <p:cNvPr id="99330" name="Rectangle 3"/>
          <p:cNvSpPr>
            <a:spLocks noGrp="1"/>
          </p:cNvSpPr>
          <p:nvPr>
            <p:ph idx="1"/>
          </p:nvPr>
        </p:nvSpPr>
        <p:spPr>
          <a:xfrm>
            <a:off x="533400" y="1447800"/>
            <a:ext cx="8382000" cy="4572000"/>
          </a:xfrm>
        </p:spPr>
        <p:txBody>
          <a:bodyPr wrap="square" lIns="90487" tIns="44450" rIns="90487" bIns="44450" anchor="t" anchorCtr="0"/>
          <a:p>
            <a:r>
              <a:rPr lang="en-US" altLang="zh-CN" sz="2400" dirty="0">
                <a:ea typeface="宋体" panose="02010600030101010101" pitchFamily="2" charset="-122"/>
              </a:rPr>
              <a:t>Contains 7751 entries, representing 1748 domains, 5841 families, 147 repeats, and 15 post-translational modification sites.  Member databases:</a:t>
            </a:r>
            <a:endParaRPr lang="en-US" altLang="zh-CN" sz="2400" dirty="0">
              <a:ea typeface="宋体" panose="02010600030101010101" pitchFamily="2" charset="-122"/>
            </a:endParaRPr>
          </a:p>
          <a:p>
            <a:endParaRPr lang="zh-CN" altLang="en-US" sz="2400" dirty="0">
              <a:ea typeface="宋体" panose="02010600030101010101" pitchFamily="2" charset="-122"/>
            </a:endParaRPr>
          </a:p>
        </p:txBody>
      </p:sp>
      <p:graphicFrame>
        <p:nvGraphicFramePr>
          <p:cNvPr id="99331" name="Object 0"/>
          <p:cNvGraphicFramePr>
            <a:graphicFrameLocks noChangeAspect="1"/>
          </p:cNvGraphicFramePr>
          <p:nvPr/>
        </p:nvGraphicFramePr>
        <p:xfrm>
          <a:off x="914400" y="2667000"/>
          <a:ext cx="7620000" cy="3648075"/>
        </p:xfrm>
        <a:graphic>
          <a:graphicData uri="http://schemas.openxmlformats.org/presentationml/2006/ole">
            <mc:AlternateContent xmlns:mc="http://schemas.openxmlformats.org/markup-compatibility/2006">
              <mc:Choice xmlns:v="urn:schemas-microsoft-com:vml" Requires="v">
                <p:oleObj spid="_x0000_s3081" name="" r:id="rId1" imgW="4457700" imgH="2133600" progId="Paint.Picture">
                  <p:embed/>
                </p:oleObj>
              </mc:Choice>
              <mc:Fallback>
                <p:oleObj name="" r:id="rId1" imgW="4457700" imgH="2133600" progId="Paint.Picture">
                  <p:embed/>
                  <p:pic>
                    <p:nvPicPr>
                      <p:cNvPr id="0" name="图片 3080"/>
                      <p:cNvPicPr/>
                      <p:nvPr/>
                    </p:nvPicPr>
                    <p:blipFill>
                      <a:blip r:embed="rId2"/>
                      <a:stretch>
                        <a:fillRect/>
                      </a:stretch>
                    </p:blipFill>
                    <p:spPr>
                      <a:xfrm>
                        <a:off x="914400" y="2667000"/>
                        <a:ext cx="7620000" cy="3648075"/>
                      </a:xfrm>
                      <a:prstGeom prst="rect">
                        <a:avLst/>
                      </a:prstGeom>
                      <a:noFill/>
                      <a:ln w="12700" cap="flat" cmpd="sng">
                        <a:solidFill>
                          <a:srgbClr val="00FFFF"/>
                        </a:solidFill>
                        <a:prstDash val="solid"/>
                        <a:miter/>
                        <a:headEnd type="none" w="med" len="med"/>
                        <a:tailEnd type="none" w="med" len="med"/>
                      </a:ln>
                    </p:spPr>
                  </p:pic>
                </p:oleObj>
              </mc:Fallback>
            </mc:AlternateContent>
          </a:graphicData>
        </a:graphic>
      </p:graphicFrame>
      <p:sp>
        <p:nvSpPr>
          <p:cNvPr id="644102" name="Line 6"/>
          <p:cNvSpPr/>
          <p:nvPr/>
        </p:nvSpPr>
        <p:spPr>
          <a:xfrm>
            <a:off x="2438400" y="3200400"/>
            <a:ext cx="1143000" cy="0"/>
          </a:xfrm>
          <a:prstGeom prst="line">
            <a:avLst/>
          </a:prstGeom>
          <a:ln w="38100" cap="flat" cmpd="sng">
            <a:solidFill>
              <a:schemeClr val="hlink"/>
            </a:solidFill>
            <a:prstDash val="solid"/>
            <a:round/>
            <a:headEnd type="none" w="med" len="med"/>
            <a:tailEnd type="triangle" w="med" len="med"/>
          </a:ln>
        </p:spPr>
      </p:sp>
      <p:sp>
        <p:nvSpPr>
          <p:cNvPr id="644103" name="Line 7"/>
          <p:cNvSpPr/>
          <p:nvPr/>
        </p:nvSpPr>
        <p:spPr>
          <a:xfrm flipV="1">
            <a:off x="1905000" y="3276600"/>
            <a:ext cx="1676400" cy="609600"/>
          </a:xfrm>
          <a:prstGeom prst="line">
            <a:avLst/>
          </a:prstGeom>
          <a:ln w="38100" cap="flat" cmpd="sng">
            <a:solidFill>
              <a:schemeClr val="hlink"/>
            </a:solidFill>
            <a:prstDash val="solid"/>
            <a:round/>
            <a:headEnd type="none" w="med" len="med"/>
            <a:tailEnd type="triangle" w="med" len="med"/>
          </a:ln>
        </p:spPr>
      </p:sp>
      <p:sp>
        <p:nvSpPr>
          <p:cNvPr id="644104" name="Text Box 8"/>
          <p:cNvSpPr txBox="1"/>
          <p:nvPr/>
        </p:nvSpPr>
        <p:spPr>
          <a:xfrm>
            <a:off x="3562350" y="3048000"/>
            <a:ext cx="2184400" cy="404813"/>
          </a:xfrm>
          <a:prstGeom prst="rect">
            <a:avLst/>
          </a:prstGeom>
          <a:noFill/>
          <a:ln w="38100" cap="flat" cmpd="sng">
            <a:solidFill>
              <a:schemeClr val="hlink"/>
            </a:solidFill>
            <a:prstDash val="solid"/>
            <a:miter/>
            <a:headEnd type="none" w="med" len="med"/>
            <a:tailEnd type="none" w="med" len="med"/>
          </a:ln>
        </p:spPr>
        <p:txBody>
          <a:bodyPr wrap="none" anchor="t" anchorCtr="0">
            <a:spAutoFit/>
          </a:bodyPr>
          <a:p>
            <a:pPr algn="ctr" defTabSz="762000" eaLnBrk="0" hangingPunct="0"/>
            <a:r>
              <a:rPr lang="en-US" altLang="zh-CN" sz="1800" dirty="0">
                <a:latin typeface="Comic Sans MS" panose="030F0702030302020204" pitchFamily="66" charset="0"/>
                <a:ea typeface="宋体" panose="02010600030101010101" pitchFamily="2" charset="-122"/>
              </a:rPr>
              <a:t>Primary databases</a:t>
            </a:r>
            <a:endParaRPr lang="en-US" altLang="zh-CN" sz="1800" dirty="0">
              <a:latin typeface="Comic Sans MS" panose="030F0702030302020204" pitchFamily="66"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44102"/>
                                        </p:tgtEl>
                                        <p:attrNameLst>
                                          <p:attrName>style.visibility</p:attrName>
                                        </p:attrNameLst>
                                      </p:cBhvr>
                                      <p:to>
                                        <p:strVal val="visible"/>
                                      </p:to>
                                    </p:set>
                                    <p:animEffect transition="in" filter="dissolve">
                                      <p:cBhvr>
                                        <p:cTn id="7" dur="500"/>
                                        <p:tgtEl>
                                          <p:spTgt spid="64410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44103"/>
                                        </p:tgtEl>
                                        <p:attrNameLst>
                                          <p:attrName>style.visibility</p:attrName>
                                        </p:attrNameLst>
                                      </p:cBhvr>
                                      <p:to>
                                        <p:strVal val="visible"/>
                                      </p:to>
                                    </p:set>
                                    <p:animEffect transition="in" filter="dissolve">
                                      <p:cBhvr>
                                        <p:cTn id="11" dur="500"/>
                                        <p:tgtEl>
                                          <p:spTgt spid="64410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644104"/>
                                        </p:tgtEl>
                                        <p:attrNameLst>
                                          <p:attrName>style.visibility</p:attrName>
                                        </p:attrNameLst>
                                      </p:cBhvr>
                                      <p:to>
                                        <p:strVal val="visible"/>
                                      </p:to>
                                    </p:set>
                                    <p:anim calcmode="lin" valueType="num">
                                      <p:cBhvr additive="base">
                                        <p:cTn id="15" dur="500" fill="hold"/>
                                        <p:tgtEl>
                                          <p:spTgt spid="644104"/>
                                        </p:tgtEl>
                                        <p:attrNameLst>
                                          <p:attrName>ppt_x</p:attrName>
                                        </p:attrNameLst>
                                      </p:cBhvr>
                                      <p:tavLst>
                                        <p:tav tm="0">
                                          <p:val>
                                            <p:strVal val="0-#ppt_w/2"/>
                                          </p:val>
                                        </p:tav>
                                        <p:tav tm="100000">
                                          <p:val>
                                            <p:strVal val="#ppt_x"/>
                                          </p:val>
                                        </p:tav>
                                      </p:tavLst>
                                    </p:anim>
                                    <p:anim calcmode="lin" valueType="num">
                                      <p:cBhvr additive="base">
                                        <p:cTn id="16" dur="500" fill="hold"/>
                                        <p:tgtEl>
                                          <p:spTgt spid="6441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10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Rectangle 2"/>
          <p:cNvSpPr>
            <a:spLocks noGrp="1"/>
          </p:cNvSpPr>
          <p:nvPr>
            <p:ph type="title"/>
          </p:nvPr>
        </p:nvSpPr>
        <p:spPr/>
        <p:txBody>
          <a:bodyPr wrap="square" lIns="90487" tIns="44450" rIns="90487" bIns="44450" anchor="b" anchorCtr="0"/>
          <a:p>
            <a:r>
              <a:rPr lang="fr-FR" altLang="zh-CN" dirty="0">
                <a:ea typeface="宋体" panose="02010600030101010101" pitchFamily="2" charset="-122"/>
              </a:rPr>
              <a:t>InterPro: www.ebi.ac.uk/interpro</a:t>
            </a:r>
            <a:endParaRPr lang="fr-FR" altLang="zh-CN" dirty="0">
              <a:ea typeface="宋体" panose="02010600030101010101" pitchFamily="2" charset="-122"/>
            </a:endParaRPr>
          </a:p>
        </p:txBody>
      </p:sp>
      <p:pic>
        <p:nvPicPr>
          <p:cNvPr id="100354" name="Picture 3"/>
          <p:cNvPicPr>
            <a:picLocks noChangeAspect="1"/>
          </p:cNvPicPr>
          <p:nvPr/>
        </p:nvPicPr>
        <p:blipFill>
          <a:blip r:embed="rId1"/>
          <a:srcRect b="38071"/>
          <a:stretch>
            <a:fillRect/>
          </a:stretch>
        </p:blipFill>
        <p:spPr>
          <a:xfrm>
            <a:off x="838200" y="1371600"/>
            <a:ext cx="7285038" cy="46482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标题 1"/>
          <p:cNvSpPr>
            <a:spLocks noGrp="1"/>
          </p:cNvSpPr>
          <p:nvPr>
            <p:ph type="title"/>
          </p:nvPr>
        </p:nvSpPr>
        <p:spPr/>
        <p:txBody>
          <a:bodyPr wrap="square" lIns="90487" tIns="44450" rIns="90487" bIns="44450" anchor="b" anchorCtr="0"/>
          <a:p>
            <a:r>
              <a:rPr lang="en-US" altLang="zh-CN" dirty="0">
                <a:ea typeface="宋体" panose="02010600030101010101" pitchFamily="2" charset="-122"/>
              </a:rPr>
              <a:t>Comparison of three approaches</a:t>
            </a:r>
            <a:endParaRPr lang="zh-CN" altLang="en-US" dirty="0">
              <a:ea typeface="宋体" panose="02010600030101010101" pitchFamily="2" charset="-122"/>
            </a:endParaRPr>
          </a:p>
        </p:txBody>
      </p:sp>
      <p:grpSp>
        <p:nvGrpSpPr>
          <p:cNvPr id="12290" name="Group 2"/>
          <p:cNvGrpSpPr/>
          <p:nvPr/>
        </p:nvGrpSpPr>
        <p:grpSpPr>
          <a:xfrm>
            <a:off x="468313" y="1989138"/>
            <a:ext cx="7780337" cy="3316287"/>
            <a:chOff x="998" y="860"/>
            <a:chExt cx="4405" cy="1772"/>
          </a:xfrm>
        </p:grpSpPr>
        <p:sp>
          <p:nvSpPr>
            <p:cNvPr id="12291" name="Rectangle 3"/>
            <p:cNvSpPr/>
            <p:nvPr/>
          </p:nvSpPr>
          <p:spPr>
            <a:xfrm>
              <a:off x="998" y="860"/>
              <a:ext cx="1361" cy="356"/>
            </a:xfrm>
            <a:prstGeom prst="rect">
              <a:avLst/>
            </a:prstGeom>
            <a:noFill/>
            <a:ln w="9525">
              <a:noFill/>
            </a:ln>
          </p:spPr>
          <p:txBody>
            <a:bodyPr wrap="none" anchor="ctr" anchorCtr="0"/>
            <a:p>
              <a:pPr algn="ctr" eaLnBrk="0" hangingPunct="0"/>
              <a:endParaRPr lang="zh-CN" altLang="en-US" dirty="0">
                <a:latin typeface="Comic Sans MS" panose="030F0702030302020204" pitchFamily="66" charset="0"/>
                <a:ea typeface="宋体" panose="02010600030101010101" pitchFamily="2" charset="-122"/>
              </a:endParaRPr>
            </a:p>
          </p:txBody>
        </p:sp>
        <p:sp>
          <p:nvSpPr>
            <p:cNvPr id="12292" name="Rectangle 4"/>
            <p:cNvSpPr/>
            <p:nvPr/>
          </p:nvSpPr>
          <p:spPr>
            <a:xfrm>
              <a:off x="2343" y="937"/>
              <a:ext cx="938" cy="356"/>
            </a:xfrm>
            <a:prstGeom prst="rect">
              <a:avLst/>
            </a:prstGeom>
            <a:noFill/>
            <a:ln w="9525">
              <a:noFill/>
            </a:ln>
          </p:spPr>
          <p:txBody>
            <a:bodyPr lIns="0" tIns="0" rIns="0" bIns="0" anchor="t" anchorCtr="0"/>
            <a:p>
              <a:pPr algn="ctr" defTabSz="914400" eaLnBrk="0" hangingPunct="0">
                <a:lnSpc>
                  <a:spcPct val="95000"/>
                </a:lnSpc>
                <a:buClr>
                  <a:srgbClr val="DEDEDE"/>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800" b="1" dirty="0">
                  <a:latin typeface="Trebuchet MS" panose="020B0603020202020204" pitchFamily="34" charset="0"/>
                  <a:ea typeface="宋体" panose="02010600030101010101" pitchFamily="2" charset="-122"/>
                </a:rPr>
                <a:t>454 </a:t>
              </a:r>
              <a:endParaRPr lang="en-US" altLang="zh-CN" sz="2800" b="1" dirty="0">
                <a:latin typeface="Trebuchet MS" panose="020B0603020202020204" pitchFamily="34" charset="0"/>
                <a:ea typeface="宋体" panose="02010600030101010101" pitchFamily="2" charset="-122"/>
              </a:endParaRPr>
            </a:p>
          </p:txBody>
        </p:sp>
        <p:sp>
          <p:nvSpPr>
            <p:cNvPr id="12293" name="Rectangle 5"/>
            <p:cNvSpPr/>
            <p:nvPr/>
          </p:nvSpPr>
          <p:spPr>
            <a:xfrm>
              <a:off x="3281" y="937"/>
              <a:ext cx="1160" cy="356"/>
            </a:xfrm>
            <a:prstGeom prst="rect">
              <a:avLst/>
            </a:prstGeom>
            <a:noFill/>
            <a:ln w="9525">
              <a:noFill/>
            </a:ln>
          </p:spPr>
          <p:txBody>
            <a:bodyPr lIns="0" tIns="0" rIns="0" bIns="0" anchor="t" anchorCtr="0"/>
            <a:p>
              <a:pPr algn="ctr" defTabSz="914400" eaLnBrk="0" hangingPunct="0">
                <a:lnSpc>
                  <a:spcPct val="95000"/>
                </a:lnSpc>
                <a:buClr>
                  <a:srgbClr val="DEDEDE"/>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800" b="1" dirty="0">
                  <a:latin typeface="Trebuchet MS" panose="020B0603020202020204" pitchFamily="34" charset="0"/>
                  <a:ea typeface="宋体" panose="02010600030101010101" pitchFamily="2" charset="-122"/>
                </a:rPr>
                <a:t>Illumina</a:t>
              </a:r>
              <a:endParaRPr lang="en-US" altLang="zh-CN" sz="2800" b="1" dirty="0">
                <a:latin typeface="Trebuchet MS" panose="020B0603020202020204" pitchFamily="34" charset="0"/>
                <a:ea typeface="宋体" panose="02010600030101010101" pitchFamily="2" charset="-122"/>
              </a:endParaRPr>
            </a:p>
          </p:txBody>
        </p:sp>
        <p:sp>
          <p:nvSpPr>
            <p:cNvPr id="12294" name="Rectangle 6"/>
            <p:cNvSpPr/>
            <p:nvPr/>
          </p:nvSpPr>
          <p:spPr>
            <a:xfrm>
              <a:off x="4423" y="937"/>
              <a:ext cx="945" cy="356"/>
            </a:xfrm>
            <a:prstGeom prst="rect">
              <a:avLst/>
            </a:prstGeom>
            <a:noFill/>
            <a:ln w="9525">
              <a:noFill/>
            </a:ln>
          </p:spPr>
          <p:txBody>
            <a:bodyPr lIns="0" tIns="0" rIns="0" bIns="0" anchor="t" anchorCtr="0"/>
            <a:p>
              <a:pPr algn="ctr" defTabSz="914400" eaLnBrk="0" hangingPunct="0">
                <a:lnSpc>
                  <a:spcPct val="95000"/>
                </a:lnSpc>
                <a:buClr>
                  <a:srgbClr val="DEDEDE"/>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800" b="1" dirty="0">
                  <a:latin typeface="Trebuchet MS" panose="020B0603020202020204" pitchFamily="34" charset="0"/>
                  <a:ea typeface="宋体" panose="02010600030101010101" pitchFamily="2" charset="-122"/>
                </a:rPr>
                <a:t>SOLiD</a:t>
              </a:r>
              <a:endParaRPr lang="en-US" altLang="zh-CN" sz="2800" b="1" dirty="0">
                <a:latin typeface="Trebuchet MS" panose="020B0603020202020204" pitchFamily="34" charset="0"/>
                <a:ea typeface="宋体" panose="02010600030101010101" pitchFamily="2" charset="-122"/>
              </a:endParaRPr>
            </a:p>
          </p:txBody>
        </p:sp>
        <p:sp>
          <p:nvSpPr>
            <p:cNvPr id="12295" name="Rectangle 7"/>
            <p:cNvSpPr/>
            <p:nvPr/>
          </p:nvSpPr>
          <p:spPr>
            <a:xfrm>
              <a:off x="998" y="1216"/>
              <a:ext cx="1361" cy="376"/>
            </a:xfrm>
            <a:prstGeom prst="rect">
              <a:avLst/>
            </a:prstGeom>
            <a:noFill/>
            <a:ln w="9525">
              <a:noFill/>
            </a:ln>
          </p:spPr>
          <p:txBody>
            <a:bodyPr lIns="0" tIns="0" rIns="0" bIns="0" anchor="t" anchorCtr="0"/>
            <a:p>
              <a:pPr defTabSz="914400" eaLnBrk="0" hangingPunct="0">
                <a:lnSpc>
                  <a:spcPct val="95000"/>
                </a:lnSpc>
                <a:buClr>
                  <a:srgbClr val="DEDEDE"/>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dirty="0">
                  <a:latin typeface="Trebuchet MS" panose="020B0603020202020204" pitchFamily="34" charset="0"/>
                  <a:ea typeface="宋体" panose="02010600030101010101" pitchFamily="2" charset="-122"/>
                </a:rPr>
                <a:t>Paired end separation</a:t>
              </a:r>
              <a:endParaRPr lang="en-US" altLang="zh-CN" sz="2000" dirty="0">
                <a:latin typeface="Trebuchet MS" panose="020B0603020202020204" pitchFamily="34" charset="0"/>
                <a:ea typeface="宋体" panose="02010600030101010101" pitchFamily="2" charset="-122"/>
              </a:endParaRPr>
            </a:p>
          </p:txBody>
        </p:sp>
        <p:sp>
          <p:nvSpPr>
            <p:cNvPr id="12296" name="Rectangle 8"/>
            <p:cNvSpPr/>
            <p:nvPr/>
          </p:nvSpPr>
          <p:spPr>
            <a:xfrm>
              <a:off x="2359" y="1216"/>
              <a:ext cx="938" cy="376"/>
            </a:xfrm>
            <a:prstGeom prst="rect">
              <a:avLst/>
            </a:prstGeom>
            <a:noFill/>
            <a:ln w="9525">
              <a:noFill/>
            </a:ln>
          </p:spPr>
          <p:txBody>
            <a:bodyPr lIns="0" tIns="0" rIns="0" bIns="0" anchor="t" anchorCtr="0"/>
            <a:p>
              <a:pPr algn="ctr" defTabSz="914400" eaLnBrk="0" hangingPunct="0">
                <a:lnSpc>
                  <a:spcPct val="95000"/>
                </a:lnSpc>
                <a:buClr>
                  <a:srgbClr val="DEDEDE"/>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dirty="0">
                  <a:latin typeface="Trebuchet MS" panose="020B0603020202020204" pitchFamily="34" charset="0"/>
                  <a:ea typeface="宋体" panose="02010600030101010101" pitchFamily="2" charset="-122"/>
                </a:rPr>
                <a:t>3 kb</a:t>
              </a:r>
              <a:endParaRPr lang="en-US" altLang="zh-CN" sz="2000" dirty="0">
                <a:latin typeface="Trebuchet MS" panose="020B0603020202020204" pitchFamily="34" charset="0"/>
                <a:ea typeface="宋体" panose="02010600030101010101" pitchFamily="2" charset="-122"/>
              </a:endParaRPr>
            </a:p>
          </p:txBody>
        </p:sp>
        <p:sp>
          <p:nvSpPr>
            <p:cNvPr id="12297" name="Rectangle 9"/>
            <p:cNvSpPr/>
            <p:nvPr/>
          </p:nvSpPr>
          <p:spPr>
            <a:xfrm>
              <a:off x="3297" y="1216"/>
              <a:ext cx="1160" cy="376"/>
            </a:xfrm>
            <a:prstGeom prst="rect">
              <a:avLst/>
            </a:prstGeom>
            <a:noFill/>
            <a:ln w="9525">
              <a:noFill/>
            </a:ln>
          </p:spPr>
          <p:txBody>
            <a:bodyPr lIns="0" tIns="0" rIns="0" bIns="0" anchor="t" anchorCtr="0"/>
            <a:p>
              <a:pPr algn="ctr" defTabSz="914400" eaLnBrk="0" hangingPunct="0">
                <a:lnSpc>
                  <a:spcPct val="95000"/>
                </a:lnSpc>
                <a:buClr>
                  <a:srgbClr val="DEDEDE"/>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dirty="0">
                  <a:latin typeface="Trebuchet MS" panose="020B0603020202020204" pitchFamily="34" charset="0"/>
                  <a:ea typeface="宋体" panose="02010600030101010101" pitchFamily="2" charset="-122"/>
                </a:rPr>
                <a:t>up to 10kb</a:t>
              </a:r>
              <a:endParaRPr lang="en-US" altLang="zh-CN" sz="2000" dirty="0">
                <a:latin typeface="Trebuchet MS" panose="020B0603020202020204" pitchFamily="34" charset="0"/>
                <a:ea typeface="宋体" panose="02010600030101010101" pitchFamily="2" charset="-122"/>
              </a:endParaRPr>
            </a:p>
          </p:txBody>
        </p:sp>
        <p:sp>
          <p:nvSpPr>
            <p:cNvPr id="12298" name="Rectangle 10"/>
            <p:cNvSpPr/>
            <p:nvPr/>
          </p:nvSpPr>
          <p:spPr>
            <a:xfrm>
              <a:off x="4457" y="1216"/>
              <a:ext cx="945" cy="376"/>
            </a:xfrm>
            <a:prstGeom prst="rect">
              <a:avLst/>
            </a:prstGeom>
            <a:noFill/>
            <a:ln w="9525">
              <a:noFill/>
            </a:ln>
          </p:spPr>
          <p:txBody>
            <a:bodyPr lIns="0" tIns="0" rIns="0" bIns="0" anchor="t" anchorCtr="0"/>
            <a:p>
              <a:pPr algn="ctr" defTabSz="914400" eaLnBrk="0" hangingPunct="0">
                <a:lnSpc>
                  <a:spcPct val="95000"/>
                </a:lnSpc>
                <a:buClr>
                  <a:srgbClr val="DEDEDE"/>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dirty="0">
                  <a:latin typeface="Trebuchet MS" panose="020B0603020202020204" pitchFamily="34" charset="0"/>
                  <a:ea typeface="宋体" panose="02010600030101010101" pitchFamily="2" charset="-122"/>
                </a:rPr>
                <a:t>3 kb</a:t>
              </a:r>
              <a:endParaRPr lang="en-US" altLang="zh-CN" sz="2000" dirty="0">
                <a:latin typeface="Trebuchet MS" panose="020B0603020202020204" pitchFamily="34" charset="0"/>
                <a:ea typeface="宋体" panose="02010600030101010101" pitchFamily="2" charset="-122"/>
              </a:endParaRPr>
            </a:p>
          </p:txBody>
        </p:sp>
        <p:sp>
          <p:nvSpPr>
            <p:cNvPr id="12299" name="Rectangle 11"/>
            <p:cNvSpPr/>
            <p:nvPr/>
          </p:nvSpPr>
          <p:spPr>
            <a:xfrm>
              <a:off x="998" y="1592"/>
              <a:ext cx="1361" cy="376"/>
            </a:xfrm>
            <a:prstGeom prst="rect">
              <a:avLst/>
            </a:prstGeom>
            <a:noFill/>
            <a:ln w="9525">
              <a:noFill/>
            </a:ln>
          </p:spPr>
          <p:txBody>
            <a:bodyPr lIns="0" tIns="0" rIns="0" bIns="0" anchor="t" anchorCtr="0"/>
            <a:p>
              <a:pPr defTabSz="914400" eaLnBrk="0" hangingPunct="0">
                <a:lnSpc>
                  <a:spcPct val="95000"/>
                </a:lnSpc>
                <a:buClr>
                  <a:srgbClr val="DEDEDE"/>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dirty="0">
                  <a:latin typeface="Trebuchet MS" panose="020B0603020202020204" pitchFamily="34" charset="0"/>
                  <a:ea typeface="宋体" panose="02010600030101010101" pitchFamily="2" charset="-122"/>
                </a:rPr>
                <a:t>Read length (update)</a:t>
              </a:r>
              <a:r>
                <a:rPr lang="ar-SA" altLang="zh-CN" sz="2000" dirty="0">
                  <a:latin typeface="Trebuchet MS" panose="020B0603020202020204" pitchFamily="34" charset="0"/>
                </a:rPr>
                <a:t>‏</a:t>
              </a:r>
              <a:endParaRPr lang="en-US" altLang="zh-CN" sz="2000" dirty="0">
                <a:latin typeface="Trebuchet MS" panose="020B0603020202020204" pitchFamily="34" charset="0"/>
                <a:ea typeface="宋体" panose="02010600030101010101" pitchFamily="2" charset="-122"/>
              </a:endParaRPr>
            </a:p>
          </p:txBody>
        </p:sp>
        <p:sp>
          <p:nvSpPr>
            <p:cNvPr id="12300" name="Rectangle 12"/>
            <p:cNvSpPr/>
            <p:nvPr/>
          </p:nvSpPr>
          <p:spPr>
            <a:xfrm>
              <a:off x="2359" y="1592"/>
              <a:ext cx="938" cy="376"/>
            </a:xfrm>
            <a:prstGeom prst="rect">
              <a:avLst/>
            </a:prstGeom>
            <a:noFill/>
            <a:ln w="9525">
              <a:noFill/>
            </a:ln>
          </p:spPr>
          <p:txBody>
            <a:bodyPr lIns="0" tIns="0" rIns="0" bIns="0" anchor="t" anchorCtr="0"/>
            <a:p>
              <a:pPr algn="ctr" defTabSz="914400" eaLnBrk="0" hangingPunct="0">
                <a:lnSpc>
                  <a:spcPct val="95000"/>
                </a:lnSpc>
                <a:buClr>
                  <a:srgbClr val="DEDEDE"/>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dirty="0">
                  <a:latin typeface="Trebuchet MS" panose="020B0603020202020204" pitchFamily="34" charset="0"/>
                  <a:ea typeface="宋体" panose="02010600030101010101" pitchFamily="2" charset="-122"/>
                </a:rPr>
                <a:t>250 bp (400)</a:t>
              </a:r>
              <a:r>
                <a:rPr lang="ar-SA" altLang="zh-CN" sz="2000" dirty="0">
                  <a:latin typeface="Trebuchet MS" panose="020B0603020202020204" pitchFamily="34" charset="0"/>
                </a:rPr>
                <a:t>‏</a:t>
              </a:r>
              <a:endParaRPr lang="en-US" altLang="zh-CN" sz="2000" dirty="0">
                <a:latin typeface="Trebuchet MS" panose="020B0603020202020204" pitchFamily="34" charset="0"/>
                <a:ea typeface="宋体" panose="02010600030101010101" pitchFamily="2" charset="-122"/>
              </a:endParaRPr>
            </a:p>
          </p:txBody>
        </p:sp>
        <p:sp>
          <p:nvSpPr>
            <p:cNvPr id="12301" name="Rectangle 13"/>
            <p:cNvSpPr/>
            <p:nvPr/>
          </p:nvSpPr>
          <p:spPr>
            <a:xfrm>
              <a:off x="3297" y="1592"/>
              <a:ext cx="1160" cy="376"/>
            </a:xfrm>
            <a:prstGeom prst="rect">
              <a:avLst/>
            </a:prstGeom>
            <a:noFill/>
            <a:ln w="9525">
              <a:noFill/>
            </a:ln>
          </p:spPr>
          <p:txBody>
            <a:bodyPr lIns="0" tIns="0" rIns="0" bIns="0" anchor="t" anchorCtr="0"/>
            <a:p>
              <a:pPr algn="ctr" defTabSz="914400" eaLnBrk="0" hangingPunct="0">
                <a:lnSpc>
                  <a:spcPct val="95000"/>
                </a:lnSpc>
                <a:buClr>
                  <a:srgbClr val="DEDEDE"/>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dirty="0">
                  <a:latin typeface="Trebuchet MS" panose="020B0603020202020204" pitchFamily="34" charset="0"/>
                  <a:ea typeface="宋体" panose="02010600030101010101" pitchFamily="2" charset="-122"/>
                </a:rPr>
                <a:t>35, 75 and 100 bp</a:t>
              </a:r>
              <a:endParaRPr lang="en-US" altLang="zh-CN" sz="2000" dirty="0">
                <a:latin typeface="Trebuchet MS" panose="020B0603020202020204" pitchFamily="34" charset="0"/>
                <a:ea typeface="宋体" panose="02010600030101010101" pitchFamily="2" charset="-122"/>
              </a:endParaRPr>
            </a:p>
          </p:txBody>
        </p:sp>
        <p:sp>
          <p:nvSpPr>
            <p:cNvPr id="12302" name="Rectangle 14"/>
            <p:cNvSpPr/>
            <p:nvPr/>
          </p:nvSpPr>
          <p:spPr>
            <a:xfrm>
              <a:off x="4457" y="1592"/>
              <a:ext cx="945" cy="376"/>
            </a:xfrm>
            <a:prstGeom prst="rect">
              <a:avLst/>
            </a:prstGeom>
            <a:noFill/>
            <a:ln w="9525">
              <a:noFill/>
            </a:ln>
          </p:spPr>
          <p:txBody>
            <a:bodyPr lIns="0" tIns="0" rIns="0" bIns="0" anchor="t" anchorCtr="0"/>
            <a:p>
              <a:pPr algn="ctr" defTabSz="914400" eaLnBrk="0" hangingPunct="0">
                <a:lnSpc>
                  <a:spcPct val="95000"/>
                </a:lnSpc>
                <a:buClr>
                  <a:srgbClr val="DEDEDE"/>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dirty="0">
                  <a:latin typeface="Trebuchet MS" panose="020B0603020202020204" pitchFamily="34" charset="0"/>
                  <a:ea typeface="宋体" panose="02010600030101010101" pitchFamily="2" charset="-122"/>
                </a:rPr>
                <a:t>35 and 50 bp</a:t>
              </a:r>
              <a:endParaRPr lang="en-US" altLang="zh-CN" sz="2000" dirty="0">
                <a:latin typeface="Trebuchet MS" panose="020B0603020202020204" pitchFamily="34" charset="0"/>
                <a:ea typeface="宋体" panose="02010600030101010101" pitchFamily="2" charset="-122"/>
              </a:endParaRPr>
            </a:p>
          </p:txBody>
        </p:sp>
        <p:sp>
          <p:nvSpPr>
            <p:cNvPr id="12303" name="Rectangle 15"/>
            <p:cNvSpPr/>
            <p:nvPr/>
          </p:nvSpPr>
          <p:spPr>
            <a:xfrm>
              <a:off x="998" y="1968"/>
              <a:ext cx="1361" cy="287"/>
            </a:xfrm>
            <a:prstGeom prst="rect">
              <a:avLst/>
            </a:prstGeom>
            <a:noFill/>
            <a:ln w="9525">
              <a:noFill/>
            </a:ln>
          </p:spPr>
          <p:txBody>
            <a:bodyPr lIns="0" tIns="0" rIns="0" bIns="0" anchor="t" anchorCtr="0"/>
            <a:p>
              <a:pPr defTabSz="914400" eaLnBrk="0" hangingPunct="0">
                <a:lnSpc>
                  <a:spcPct val="95000"/>
                </a:lnSpc>
                <a:buClr>
                  <a:srgbClr val="DEDEDE"/>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dirty="0">
                  <a:latin typeface="Trebuchet MS" panose="020B0603020202020204" pitchFamily="34" charset="0"/>
                  <a:ea typeface="宋体" panose="02010600030101010101" pitchFamily="2" charset="-122"/>
                </a:rPr>
                <a:t>Cost per Mb</a:t>
              </a:r>
              <a:endParaRPr lang="en-US" altLang="zh-CN" sz="2000" dirty="0">
                <a:latin typeface="Trebuchet MS" panose="020B0603020202020204" pitchFamily="34" charset="0"/>
                <a:ea typeface="宋体" panose="02010600030101010101" pitchFamily="2" charset="-122"/>
              </a:endParaRPr>
            </a:p>
          </p:txBody>
        </p:sp>
        <p:sp>
          <p:nvSpPr>
            <p:cNvPr id="12304" name="Rectangle 16"/>
            <p:cNvSpPr/>
            <p:nvPr/>
          </p:nvSpPr>
          <p:spPr>
            <a:xfrm>
              <a:off x="2359" y="1968"/>
              <a:ext cx="938" cy="287"/>
            </a:xfrm>
            <a:prstGeom prst="rect">
              <a:avLst/>
            </a:prstGeom>
            <a:noFill/>
            <a:ln w="9525">
              <a:noFill/>
            </a:ln>
          </p:spPr>
          <p:txBody>
            <a:bodyPr lIns="0" tIns="0" rIns="0" bIns="0" anchor="t" anchorCtr="0"/>
            <a:p>
              <a:pPr algn="ctr" defTabSz="914400" eaLnBrk="0" hangingPunct="0">
                <a:lnSpc>
                  <a:spcPct val="95000"/>
                </a:lnSpc>
                <a:buClr>
                  <a:srgbClr val="DEDEDE"/>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dirty="0">
                  <a:latin typeface="Trebuchet MS" panose="020B0603020202020204" pitchFamily="34" charset="0"/>
                  <a:ea typeface="宋体" panose="02010600030101010101" pitchFamily="2" charset="-122"/>
                </a:rPr>
                <a:t>$ 84.39</a:t>
              </a:r>
              <a:endParaRPr lang="en-US" altLang="zh-CN" sz="2000" dirty="0">
                <a:latin typeface="Trebuchet MS" panose="020B0603020202020204" pitchFamily="34" charset="0"/>
                <a:ea typeface="宋体" panose="02010600030101010101" pitchFamily="2" charset="-122"/>
              </a:endParaRPr>
            </a:p>
          </p:txBody>
        </p:sp>
        <p:sp>
          <p:nvSpPr>
            <p:cNvPr id="12305" name="Rectangle 17"/>
            <p:cNvSpPr/>
            <p:nvPr/>
          </p:nvSpPr>
          <p:spPr>
            <a:xfrm>
              <a:off x="3297" y="1968"/>
              <a:ext cx="1160" cy="287"/>
            </a:xfrm>
            <a:prstGeom prst="rect">
              <a:avLst/>
            </a:prstGeom>
            <a:noFill/>
            <a:ln w="9525">
              <a:noFill/>
            </a:ln>
          </p:spPr>
          <p:txBody>
            <a:bodyPr lIns="0" tIns="0" rIns="0" bIns="0" anchor="t" anchorCtr="0"/>
            <a:p>
              <a:pPr algn="ctr" defTabSz="914400" eaLnBrk="0" hangingPunct="0">
                <a:lnSpc>
                  <a:spcPct val="95000"/>
                </a:lnSpc>
                <a:buClr>
                  <a:srgbClr val="DEDEDE"/>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dirty="0">
                  <a:latin typeface="Trebuchet MS" panose="020B0603020202020204" pitchFamily="34" charset="0"/>
                  <a:ea typeface="宋体" panose="02010600030101010101" pitchFamily="2" charset="-122"/>
                </a:rPr>
                <a:t>$ 5.97</a:t>
              </a:r>
              <a:endParaRPr lang="en-US" altLang="zh-CN" sz="2000" dirty="0">
                <a:latin typeface="Trebuchet MS" panose="020B0603020202020204" pitchFamily="34" charset="0"/>
                <a:ea typeface="宋体" panose="02010600030101010101" pitchFamily="2" charset="-122"/>
              </a:endParaRPr>
            </a:p>
          </p:txBody>
        </p:sp>
        <p:sp>
          <p:nvSpPr>
            <p:cNvPr id="12306" name="Rectangle 18"/>
            <p:cNvSpPr/>
            <p:nvPr/>
          </p:nvSpPr>
          <p:spPr>
            <a:xfrm>
              <a:off x="4457" y="1968"/>
              <a:ext cx="945" cy="287"/>
            </a:xfrm>
            <a:prstGeom prst="rect">
              <a:avLst/>
            </a:prstGeom>
            <a:noFill/>
            <a:ln w="9525">
              <a:noFill/>
            </a:ln>
          </p:spPr>
          <p:txBody>
            <a:bodyPr lIns="0" tIns="0" rIns="0" bIns="0" anchor="t" anchorCtr="0"/>
            <a:p>
              <a:pPr algn="ctr" defTabSz="914400" eaLnBrk="0" hangingPunct="0">
                <a:lnSpc>
                  <a:spcPct val="95000"/>
                </a:lnSpc>
                <a:buClr>
                  <a:srgbClr val="DEDEDE"/>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dirty="0">
                  <a:latin typeface="Trebuchet MS" panose="020B0603020202020204" pitchFamily="34" charset="0"/>
                  <a:ea typeface="宋体" panose="02010600030101010101" pitchFamily="2" charset="-122"/>
                </a:rPr>
                <a:t>$ 5.81</a:t>
              </a:r>
              <a:endParaRPr lang="en-US" altLang="zh-CN" sz="2000" dirty="0">
                <a:latin typeface="Trebuchet MS" panose="020B0603020202020204" pitchFamily="34" charset="0"/>
                <a:ea typeface="宋体" panose="02010600030101010101" pitchFamily="2" charset="-122"/>
              </a:endParaRPr>
            </a:p>
          </p:txBody>
        </p:sp>
        <p:sp>
          <p:nvSpPr>
            <p:cNvPr id="12307" name="Rectangle 19"/>
            <p:cNvSpPr/>
            <p:nvPr/>
          </p:nvSpPr>
          <p:spPr>
            <a:xfrm>
              <a:off x="998" y="2255"/>
              <a:ext cx="1361" cy="376"/>
            </a:xfrm>
            <a:prstGeom prst="rect">
              <a:avLst/>
            </a:prstGeom>
            <a:noFill/>
            <a:ln w="9525">
              <a:noFill/>
            </a:ln>
          </p:spPr>
          <p:txBody>
            <a:bodyPr lIns="0" tIns="0" rIns="0" bIns="0" anchor="t" anchorCtr="0"/>
            <a:p>
              <a:pPr defTabSz="914400" eaLnBrk="0" hangingPunct="0">
                <a:lnSpc>
                  <a:spcPct val="95000"/>
                </a:lnSpc>
                <a:buClr>
                  <a:srgbClr val="DEDEDE"/>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dirty="0">
                  <a:latin typeface="Trebuchet MS" panose="020B0603020202020204" pitchFamily="34" charset="0"/>
                  <a:ea typeface="宋体" panose="02010600030101010101" pitchFamily="2" charset="-122"/>
                </a:rPr>
                <a:t>Time per paired end run</a:t>
              </a:r>
              <a:endParaRPr lang="en-US" altLang="zh-CN" sz="2000" dirty="0">
                <a:latin typeface="Trebuchet MS" panose="020B0603020202020204" pitchFamily="34" charset="0"/>
                <a:ea typeface="宋体" panose="02010600030101010101" pitchFamily="2" charset="-122"/>
              </a:endParaRPr>
            </a:p>
          </p:txBody>
        </p:sp>
        <p:sp>
          <p:nvSpPr>
            <p:cNvPr id="12308" name="Rectangle 20"/>
            <p:cNvSpPr/>
            <p:nvPr/>
          </p:nvSpPr>
          <p:spPr>
            <a:xfrm>
              <a:off x="2359" y="2255"/>
              <a:ext cx="938" cy="376"/>
            </a:xfrm>
            <a:prstGeom prst="rect">
              <a:avLst/>
            </a:prstGeom>
            <a:noFill/>
            <a:ln w="9525">
              <a:noFill/>
            </a:ln>
          </p:spPr>
          <p:txBody>
            <a:bodyPr lIns="0" tIns="0" rIns="0" bIns="0" anchor="t" anchorCtr="0"/>
            <a:p>
              <a:pPr algn="ctr" defTabSz="914400" eaLnBrk="0" hangingPunct="0">
                <a:lnSpc>
                  <a:spcPct val="95000"/>
                </a:lnSpc>
                <a:buClr>
                  <a:srgbClr val="DEDEDE"/>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dirty="0">
                  <a:latin typeface="Trebuchet MS" panose="020B0603020202020204" pitchFamily="34" charset="0"/>
                  <a:ea typeface="宋体" panose="02010600030101010101" pitchFamily="2" charset="-122"/>
                </a:rPr>
                <a:t>7 hours</a:t>
              </a:r>
              <a:endParaRPr lang="en-US" altLang="zh-CN" sz="2000" dirty="0">
                <a:latin typeface="Trebuchet MS" panose="020B0603020202020204" pitchFamily="34" charset="0"/>
                <a:ea typeface="宋体" panose="02010600030101010101" pitchFamily="2" charset="-122"/>
              </a:endParaRPr>
            </a:p>
          </p:txBody>
        </p:sp>
        <p:sp>
          <p:nvSpPr>
            <p:cNvPr id="12309" name="Rectangle 21"/>
            <p:cNvSpPr/>
            <p:nvPr/>
          </p:nvSpPr>
          <p:spPr>
            <a:xfrm>
              <a:off x="3297" y="2255"/>
              <a:ext cx="1160" cy="376"/>
            </a:xfrm>
            <a:prstGeom prst="rect">
              <a:avLst/>
            </a:prstGeom>
            <a:noFill/>
            <a:ln w="9525">
              <a:noFill/>
            </a:ln>
          </p:spPr>
          <p:txBody>
            <a:bodyPr lIns="0" tIns="0" rIns="0" bIns="0" anchor="t" anchorCtr="0"/>
            <a:p>
              <a:pPr algn="ctr" defTabSz="914400" eaLnBrk="0" hangingPunct="0">
                <a:lnSpc>
                  <a:spcPct val="95000"/>
                </a:lnSpc>
                <a:buClr>
                  <a:srgbClr val="DEDEDE"/>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dirty="0">
                  <a:latin typeface="Trebuchet MS" panose="020B0603020202020204" pitchFamily="34" charset="0"/>
                  <a:ea typeface="宋体" panose="02010600030101010101" pitchFamily="2" charset="-122"/>
                </a:rPr>
                <a:t>4 days</a:t>
              </a:r>
              <a:endParaRPr lang="en-US" altLang="zh-CN" sz="2000" dirty="0">
                <a:latin typeface="Trebuchet MS" panose="020B0603020202020204" pitchFamily="34" charset="0"/>
                <a:ea typeface="宋体" panose="02010600030101010101" pitchFamily="2" charset="-122"/>
              </a:endParaRPr>
            </a:p>
          </p:txBody>
        </p:sp>
        <p:sp>
          <p:nvSpPr>
            <p:cNvPr id="12310" name="Rectangle 22"/>
            <p:cNvSpPr/>
            <p:nvPr/>
          </p:nvSpPr>
          <p:spPr>
            <a:xfrm>
              <a:off x="4457" y="2255"/>
              <a:ext cx="945" cy="376"/>
            </a:xfrm>
            <a:prstGeom prst="rect">
              <a:avLst/>
            </a:prstGeom>
            <a:noFill/>
            <a:ln w="9525">
              <a:noFill/>
            </a:ln>
          </p:spPr>
          <p:txBody>
            <a:bodyPr lIns="0" tIns="0" rIns="0" bIns="0" anchor="t" anchorCtr="0"/>
            <a:p>
              <a:pPr algn="ctr" defTabSz="914400" eaLnBrk="0" hangingPunct="0">
                <a:lnSpc>
                  <a:spcPct val="95000"/>
                </a:lnSpc>
                <a:buClr>
                  <a:srgbClr val="DEDEDE"/>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dirty="0">
                  <a:latin typeface="Trebuchet MS" panose="020B0603020202020204" pitchFamily="34" charset="0"/>
                  <a:ea typeface="宋体" panose="02010600030101010101" pitchFamily="2" charset="-122"/>
                </a:rPr>
                <a:t>5 days</a:t>
              </a:r>
              <a:endParaRPr lang="en-US" altLang="zh-CN" sz="2000" dirty="0">
                <a:latin typeface="Trebuchet MS" panose="020B0603020202020204" pitchFamily="34" charset="0"/>
                <a:ea typeface="宋体" panose="02010600030101010101" pitchFamily="2" charset="-122"/>
              </a:endParaRPr>
            </a:p>
          </p:txBody>
        </p:sp>
        <p:sp>
          <p:nvSpPr>
            <p:cNvPr id="12311" name="Line 23"/>
            <p:cNvSpPr/>
            <p:nvPr/>
          </p:nvSpPr>
          <p:spPr>
            <a:xfrm>
              <a:off x="4457" y="860"/>
              <a:ext cx="945" cy="1"/>
            </a:xfrm>
            <a:prstGeom prst="line">
              <a:avLst/>
            </a:prstGeom>
            <a:ln w="9525" cap="flat" cmpd="sng">
              <a:solidFill>
                <a:srgbClr val="000000"/>
              </a:solidFill>
              <a:prstDash val="solid"/>
              <a:miter/>
              <a:headEnd type="none" w="med" len="med"/>
              <a:tailEnd type="none" w="med" len="med"/>
            </a:ln>
          </p:spPr>
        </p:sp>
        <p:sp>
          <p:nvSpPr>
            <p:cNvPr id="12312" name="Line 24"/>
            <p:cNvSpPr/>
            <p:nvPr/>
          </p:nvSpPr>
          <p:spPr>
            <a:xfrm>
              <a:off x="4457" y="1216"/>
              <a:ext cx="945" cy="1"/>
            </a:xfrm>
            <a:prstGeom prst="line">
              <a:avLst/>
            </a:prstGeom>
            <a:ln w="9525" cap="flat" cmpd="sng">
              <a:solidFill>
                <a:srgbClr val="000000"/>
              </a:solidFill>
              <a:prstDash val="solid"/>
              <a:miter/>
              <a:headEnd type="none" w="med" len="med"/>
              <a:tailEnd type="none" w="med" len="med"/>
            </a:ln>
          </p:spPr>
        </p:sp>
        <p:sp>
          <p:nvSpPr>
            <p:cNvPr id="12313" name="Line 25"/>
            <p:cNvSpPr/>
            <p:nvPr/>
          </p:nvSpPr>
          <p:spPr>
            <a:xfrm>
              <a:off x="4457" y="1592"/>
              <a:ext cx="945" cy="1"/>
            </a:xfrm>
            <a:prstGeom prst="line">
              <a:avLst/>
            </a:prstGeom>
            <a:ln w="9525" cap="flat" cmpd="sng">
              <a:solidFill>
                <a:srgbClr val="000000"/>
              </a:solidFill>
              <a:prstDash val="solid"/>
              <a:miter/>
              <a:headEnd type="none" w="med" len="med"/>
              <a:tailEnd type="none" w="med" len="med"/>
            </a:ln>
          </p:spPr>
        </p:sp>
        <p:sp>
          <p:nvSpPr>
            <p:cNvPr id="12314" name="Line 26"/>
            <p:cNvSpPr/>
            <p:nvPr/>
          </p:nvSpPr>
          <p:spPr>
            <a:xfrm>
              <a:off x="4457" y="1968"/>
              <a:ext cx="945" cy="1"/>
            </a:xfrm>
            <a:prstGeom prst="line">
              <a:avLst/>
            </a:prstGeom>
            <a:ln w="9525" cap="flat" cmpd="sng">
              <a:solidFill>
                <a:srgbClr val="000000"/>
              </a:solidFill>
              <a:prstDash val="solid"/>
              <a:miter/>
              <a:headEnd type="none" w="med" len="med"/>
              <a:tailEnd type="none" w="med" len="med"/>
            </a:ln>
          </p:spPr>
        </p:sp>
        <p:sp>
          <p:nvSpPr>
            <p:cNvPr id="12315" name="Line 27"/>
            <p:cNvSpPr/>
            <p:nvPr/>
          </p:nvSpPr>
          <p:spPr>
            <a:xfrm>
              <a:off x="4457" y="2255"/>
              <a:ext cx="945" cy="1"/>
            </a:xfrm>
            <a:prstGeom prst="line">
              <a:avLst/>
            </a:prstGeom>
            <a:ln w="9525" cap="flat" cmpd="sng">
              <a:solidFill>
                <a:srgbClr val="000000"/>
              </a:solidFill>
              <a:prstDash val="solid"/>
              <a:miter/>
              <a:headEnd type="none" w="med" len="med"/>
              <a:tailEnd type="none" w="med" len="med"/>
            </a:ln>
          </p:spPr>
        </p:sp>
        <p:sp>
          <p:nvSpPr>
            <p:cNvPr id="12316" name="Line 28"/>
            <p:cNvSpPr/>
            <p:nvPr/>
          </p:nvSpPr>
          <p:spPr>
            <a:xfrm>
              <a:off x="4457" y="2631"/>
              <a:ext cx="945" cy="1"/>
            </a:xfrm>
            <a:prstGeom prst="line">
              <a:avLst/>
            </a:prstGeom>
            <a:ln w="9525" cap="flat" cmpd="sng">
              <a:solidFill>
                <a:srgbClr val="000000"/>
              </a:solidFill>
              <a:prstDash val="solid"/>
              <a:miter/>
              <a:headEnd type="none" w="med" len="med"/>
              <a:tailEnd type="none" w="med" len="med"/>
            </a:ln>
          </p:spPr>
        </p:sp>
        <p:sp>
          <p:nvSpPr>
            <p:cNvPr id="12317" name="Line 29"/>
            <p:cNvSpPr/>
            <p:nvPr/>
          </p:nvSpPr>
          <p:spPr>
            <a:xfrm>
              <a:off x="998" y="2255"/>
              <a:ext cx="1" cy="376"/>
            </a:xfrm>
            <a:prstGeom prst="line">
              <a:avLst/>
            </a:prstGeom>
            <a:ln w="9525" cap="flat" cmpd="sng">
              <a:solidFill>
                <a:srgbClr val="000000"/>
              </a:solidFill>
              <a:prstDash val="solid"/>
              <a:miter/>
              <a:headEnd type="none" w="med" len="med"/>
              <a:tailEnd type="none" w="med" len="med"/>
            </a:ln>
          </p:spPr>
        </p:sp>
        <p:sp>
          <p:nvSpPr>
            <p:cNvPr id="12318" name="Line 30"/>
            <p:cNvSpPr/>
            <p:nvPr/>
          </p:nvSpPr>
          <p:spPr>
            <a:xfrm>
              <a:off x="2359" y="2255"/>
              <a:ext cx="1" cy="376"/>
            </a:xfrm>
            <a:prstGeom prst="line">
              <a:avLst/>
            </a:prstGeom>
            <a:ln w="9525" cap="flat" cmpd="sng">
              <a:solidFill>
                <a:srgbClr val="000000"/>
              </a:solidFill>
              <a:prstDash val="solid"/>
              <a:miter/>
              <a:headEnd type="none" w="med" len="med"/>
              <a:tailEnd type="none" w="med" len="med"/>
            </a:ln>
          </p:spPr>
        </p:sp>
        <p:sp>
          <p:nvSpPr>
            <p:cNvPr id="12319" name="Line 31"/>
            <p:cNvSpPr/>
            <p:nvPr/>
          </p:nvSpPr>
          <p:spPr>
            <a:xfrm>
              <a:off x="3297" y="2255"/>
              <a:ext cx="1" cy="376"/>
            </a:xfrm>
            <a:prstGeom prst="line">
              <a:avLst/>
            </a:prstGeom>
            <a:ln w="9525" cap="flat" cmpd="sng">
              <a:solidFill>
                <a:srgbClr val="000000"/>
              </a:solidFill>
              <a:prstDash val="solid"/>
              <a:miter/>
              <a:headEnd type="none" w="med" len="med"/>
              <a:tailEnd type="none" w="med" len="med"/>
            </a:ln>
          </p:spPr>
        </p:sp>
        <p:sp>
          <p:nvSpPr>
            <p:cNvPr id="12320" name="Line 32"/>
            <p:cNvSpPr/>
            <p:nvPr/>
          </p:nvSpPr>
          <p:spPr>
            <a:xfrm>
              <a:off x="4457" y="2255"/>
              <a:ext cx="1" cy="376"/>
            </a:xfrm>
            <a:prstGeom prst="line">
              <a:avLst/>
            </a:prstGeom>
            <a:ln w="9525" cap="flat" cmpd="sng">
              <a:solidFill>
                <a:srgbClr val="000000"/>
              </a:solidFill>
              <a:prstDash val="solid"/>
              <a:miter/>
              <a:headEnd type="none" w="med" len="med"/>
              <a:tailEnd type="none" w="med" len="med"/>
            </a:ln>
          </p:spPr>
        </p:sp>
        <p:sp>
          <p:nvSpPr>
            <p:cNvPr id="12321" name="Line 33"/>
            <p:cNvSpPr/>
            <p:nvPr/>
          </p:nvSpPr>
          <p:spPr>
            <a:xfrm>
              <a:off x="5402" y="2255"/>
              <a:ext cx="1" cy="376"/>
            </a:xfrm>
            <a:prstGeom prst="line">
              <a:avLst/>
            </a:prstGeom>
            <a:ln w="9525" cap="flat" cmpd="sng">
              <a:solidFill>
                <a:srgbClr val="000000"/>
              </a:solidFill>
              <a:prstDash val="solid"/>
              <a:miter/>
              <a:headEnd type="none" w="med" len="med"/>
              <a:tailEnd type="none" w="med" len="med"/>
            </a:ln>
          </p:spPr>
        </p:sp>
        <p:sp>
          <p:nvSpPr>
            <p:cNvPr id="12322" name="Freeform 34"/>
            <p:cNvSpPr/>
            <p:nvPr/>
          </p:nvSpPr>
          <p:spPr>
            <a:xfrm>
              <a:off x="998" y="860"/>
              <a:ext cx="1361" cy="1"/>
            </a:xfrm>
            <a:custGeom>
              <a:avLst/>
              <a:gdLst/>
              <a:ahLst/>
              <a:cxnLst>
                <a:cxn ang="0">
                  <a:pos x="0" y="0"/>
                </a:cxn>
                <a:cxn ang="0">
                  <a:pos x="4" y="0"/>
                </a:cxn>
                <a:cxn ang="0">
                  <a:pos x="0" y="0"/>
                </a:cxn>
              </a:cxnLst>
              <a:pathLst>
                <a:path w="6003" h="1">
                  <a:moveTo>
                    <a:pt x="0" y="0"/>
                  </a:moveTo>
                  <a:lnTo>
                    <a:pt x="6002"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23" name="Freeform 35"/>
            <p:cNvSpPr/>
            <p:nvPr/>
          </p:nvSpPr>
          <p:spPr>
            <a:xfrm>
              <a:off x="998" y="860"/>
              <a:ext cx="1361" cy="1"/>
            </a:xfrm>
            <a:custGeom>
              <a:avLst/>
              <a:gdLst/>
              <a:ahLst/>
              <a:cxnLst>
                <a:cxn ang="0">
                  <a:pos x="0" y="0"/>
                </a:cxn>
                <a:cxn ang="0">
                  <a:pos x="4" y="0"/>
                </a:cxn>
                <a:cxn ang="0">
                  <a:pos x="0" y="0"/>
                </a:cxn>
              </a:cxnLst>
              <a:pathLst>
                <a:path w="6003" h="1">
                  <a:moveTo>
                    <a:pt x="0" y="0"/>
                  </a:moveTo>
                  <a:lnTo>
                    <a:pt x="6002"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24" name="Line 36"/>
            <p:cNvSpPr/>
            <p:nvPr/>
          </p:nvSpPr>
          <p:spPr>
            <a:xfrm>
              <a:off x="998" y="860"/>
              <a:ext cx="1361" cy="1"/>
            </a:xfrm>
            <a:prstGeom prst="line">
              <a:avLst/>
            </a:prstGeom>
            <a:ln w="9525" cap="flat" cmpd="sng">
              <a:solidFill>
                <a:srgbClr val="000000"/>
              </a:solidFill>
              <a:prstDash val="solid"/>
              <a:miter/>
              <a:headEnd type="none" w="med" len="med"/>
              <a:tailEnd type="none" w="med" len="med"/>
            </a:ln>
          </p:spPr>
        </p:sp>
        <p:sp>
          <p:nvSpPr>
            <p:cNvPr id="12325" name="Freeform 37"/>
            <p:cNvSpPr/>
            <p:nvPr/>
          </p:nvSpPr>
          <p:spPr>
            <a:xfrm>
              <a:off x="998" y="860"/>
              <a:ext cx="1" cy="356"/>
            </a:xfrm>
            <a:custGeom>
              <a:avLst/>
              <a:gdLst/>
              <a:ahLst/>
              <a:cxnLst>
                <a:cxn ang="0">
                  <a:pos x="0" y="0"/>
                </a:cxn>
                <a:cxn ang="0">
                  <a:pos x="0" y="1"/>
                </a:cxn>
                <a:cxn ang="0">
                  <a:pos x="0" y="0"/>
                </a:cxn>
              </a:cxnLst>
              <a:pathLst>
                <a:path w="1" h="1571">
                  <a:moveTo>
                    <a:pt x="0" y="0"/>
                  </a:moveTo>
                  <a:lnTo>
                    <a:pt x="0" y="157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26" name="Freeform 38"/>
            <p:cNvSpPr/>
            <p:nvPr/>
          </p:nvSpPr>
          <p:spPr>
            <a:xfrm>
              <a:off x="998" y="860"/>
              <a:ext cx="1" cy="356"/>
            </a:xfrm>
            <a:custGeom>
              <a:avLst/>
              <a:gdLst/>
              <a:ahLst/>
              <a:cxnLst>
                <a:cxn ang="0">
                  <a:pos x="0" y="0"/>
                </a:cxn>
                <a:cxn ang="0">
                  <a:pos x="0" y="1"/>
                </a:cxn>
                <a:cxn ang="0">
                  <a:pos x="0" y="0"/>
                </a:cxn>
              </a:cxnLst>
              <a:pathLst>
                <a:path w="1" h="1571">
                  <a:moveTo>
                    <a:pt x="0" y="0"/>
                  </a:moveTo>
                  <a:lnTo>
                    <a:pt x="0" y="157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27" name="Line 39"/>
            <p:cNvSpPr/>
            <p:nvPr/>
          </p:nvSpPr>
          <p:spPr>
            <a:xfrm>
              <a:off x="998" y="860"/>
              <a:ext cx="1" cy="356"/>
            </a:xfrm>
            <a:prstGeom prst="line">
              <a:avLst/>
            </a:prstGeom>
            <a:ln w="9525" cap="flat" cmpd="sng">
              <a:solidFill>
                <a:srgbClr val="000000"/>
              </a:solidFill>
              <a:prstDash val="solid"/>
              <a:miter/>
              <a:headEnd type="none" w="med" len="med"/>
              <a:tailEnd type="none" w="med" len="med"/>
            </a:ln>
          </p:spPr>
        </p:sp>
        <p:sp>
          <p:nvSpPr>
            <p:cNvPr id="12328" name="Freeform 40"/>
            <p:cNvSpPr/>
            <p:nvPr/>
          </p:nvSpPr>
          <p:spPr>
            <a:xfrm>
              <a:off x="2359" y="860"/>
              <a:ext cx="1" cy="356"/>
            </a:xfrm>
            <a:custGeom>
              <a:avLst/>
              <a:gdLst/>
              <a:ahLst/>
              <a:cxnLst>
                <a:cxn ang="0">
                  <a:pos x="0" y="0"/>
                </a:cxn>
                <a:cxn ang="0">
                  <a:pos x="0" y="1"/>
                </a:cxn>
                <a:cxn ang="0">
                  <a:pos x="0" y="0"/>
                </a:cxn>
              </a:cxnLst>
              <a:pathLst>
                <a:path w="1" h="1571">
                  <a:moveTo>
                    <a:pt x="0" y="0"/>
                  </a:moveTo>
                  <a:lnTo>
                    <a:pt x="0" y="157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29" name="Freeform 41"/>
            <p:cNvSpPr/>
            <p:nvPr/>
          </p:nvSpPr>
          <p:spPr>
            <a:xfrm>
              <a:off x="2359" y="860"/>
              <a:ext cx="1" cy="356"/>
            </a:xfrm>
            <a:custGeom>
              <a:avLst/>
              <a:gdLst/>
              <a:ahLst/>
              <a:cxnLst>
                <a:cxn ang="0">
                  <a:pos x="0" y="0"/>
                </a:cxn>
                <a:cxn ang="0">
                  <a:pos x="0" y="1"/>
                </a:cxn>
                <a:cxn ang="0">
                  <a:pos x="0" y="0"/>
                </a:cxn>
              </a:cxnLst>
              <a:pathLst>
                <a:path w="1" h="1571">
                  <a:moveTo>
                    <a:pt x="0" y="0"/>
                  </a:moveTo>
                  <a:lnTo>
                    <a:pt x="0" y="157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30" name="Line 42"/>
            <p:cNvSpPr/>
            <p:nvPr/>
          </p:nvSpPr>
          <p:spPr>
            <a:xfrm>
              <a:off x="2359" y="860"/>
              <a:ext cx="1" cy="356"/>
            </a:xfrm>
            <a:prstGeom prst="line">
              <a:avLst/>
            </a:prstGeom>
            <a:ln w="9525" cap="flat" cmpd="sng">
              <a:solidFill>
                <a:srgbClr val="000000"/>
              </a:solidFill>
              <a:prstDash val="solid"/>
              <a:miter/>
              <a:headEnd type="none" w="med" len="med"/>
              <a:tailEnd type="none" w="med" len="med"/>
            </a:ln>
          </p:spPr>
        </p:sp>
        <p:sp>
          <p:nvSpPr>
            <p:cNvPr id="12331" name="Freeform 43"/>
            <p:cNvSpPr/>
            <p:nvPr/>
          </p:nvSpPr>
          <p:spPr>
            <a:xfrm>
              <a:off x="998" y="1216"/>
              <a:ext cx="1361" cy="1"/>
            </a:xfrm>
            <a:custGeom>
              <a:avLst/>
              <a:gdLst/>
              <a:ahLst/>
              <a:cxnLst>
                <a:cxn ang="0">
                  <a:pos x="0" y="0"/>
                </a:cxn>
                <a:cxn ang="0">
                  <a:pos x="4" y="0"/>
                </a:cxn>
                <a:cxn ang="0">
                  <a:pos x="0" y="0"/>
                </a:cxn>
              </a:cxnLst>
              <a:pathLst>
                <a:path w="6003" h="1">
                  <a:moveTo>
                    <a:pt x="0" y="0"/>
                  </a:moveTo>
                  <a:lnTo>
                    <a:pt x="6002"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32" name="Freeform 44"/>
            <p:cNvSpPr/>
            <p:nvPr/>
          </p:nvSpPr>
          <p:spPr>
            <a:xfrm>
              <a:off x="998" y="1216"/>
              <a:ext cx="1361" cy="1"/>
            </a:xfrm>
            <a:custGeom>
              <a:avLst/>
              <a:gdLst/>
              <a:ahLst/>
              <a:cxnLst>
                <a:cxn ang="0">
                  <a:pos x="0" y="0"/>
                </a:cxn>
                <a:cxn ang="0">
                  <a:pos x="4" y="0"/>
                </a:cxn>
                <a:cxn ang="0">
                  <a:pos x="0" y="0"/>
                </a:cxn>
              </a:cxnLst>
              <a:pathLst>
                <a:path w="6003" h="1">
                  <a:moveTo>
                    <a:pt x="0" y="0"/>
                  </a:moveTo>
                  <a:lnTo>
                    <a:pt x="6002"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33" name="Freeform 46"/>
            <p:cNvSpPr/>
            <p:nvPr/>
          </p:nvSpPr>
          <p:spPr>
            <a:xfrm>
              <a:off x="2359" y="860"/>
              <a:ext cx="938" cy="1"/>
            </a:xfrm>
            <a:custGeom>
              <a:avLst/>
              <a:gdLst/>
              <a:ahLst/>
              <a:cxnLst>
                <a:cxn ang="0">
                  <a:pos x="0" y="0"/>
                </a:cxn>
                <a:cxn ang="0">
                  <a:pos x="2" y="0"/>
                </a:cxn>
                <a:cxn ang="0">
                  <a:pos x="0" y="0"/>
                </a:cxn>
              </a:cxnLst>
              <a:pathLst>
                <a:path w="4137" h="1">
                  <a:moveTo>
                    <a:pt x="0" y="0"/>
                  </a:moveTo>
                  <a:lnTo>
                    <a:pt x="4136"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34" name="Freeform 47"/>
            <p:cNvSpPr/>
            <p:nvPr/>
          </p:nvSpPr>
          <p:spPr>
            <a:xfrm>
              <a:off x="2359" y="860"/>
              <a:ext cx="938" cy="1"/>
            </a:xfrm>
            <a:custGeom>
              <a:avLst/>
              <a:gdLst/>
              <a:ahLst/>
              <a:cxnLst>
                <a:cxn ang="0">
                  <a:pos x="0" y="0"/>
                </a:cxn>
                <a:cxn ang="0">
                  <a:pos x="2" y="0"/>
                </a:cxn>
                <a:cxn ang="0">
                  <a:pos x="0" y="0"/>
                </a:cxn>
              </a:cxnLst>
              <a:pathLst>
                <a:path w="4137" h="1">
                  <a:moveTo>
                    <a:pt x="0" y="0"/>
                  </a:moveTo>
                  <a:lnTo>
                    <a:pt x="4136"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35" name="Line 48"/>
            <p:cNvSpPr/>
            <p:nvPr/>
          </p:nvSpPr>
          <p:spPr>
            <a:xfrm>
              <a:off x="2359" y="860"/>
              <a:ext cx="938" cy="1"/>
            </a:xfrm>
            <a:prstGeom prst="line">
              <a:avLst/>
            </a:prstGeom>
            <a:ln w="9525" cap="flat" cmpd="sng">
              <a:solidFill>
                <a:srgbClr val="000000"/>
              </a:solidFill>
              <a:prstDash val="solid"/>
              <a:miter/>
              <a:headEnd type="none" w="med" len="med"/>
              <a:tailEnd type="none" w="med" len="med"/>
            </a:ln>
          </p:spPr>
        </p:sp>
        <p:sp>
          <p:nvSpPr>
            <p:cNvPr id="12336" name="Freeform 49"/>
            <p:cNvSpPr/>
            <p:nvPr/>
          </p:nvSpPr>
          <p:spPr>
            <a:xfrm>
              <a:off x="3297" y="860"/>
              <a:ext cx="1" cy="356"/>
            </a:xfrm>
            <a:custGeom>
              <a:avLst/>
              <a:gdLst/>
              <a:ahLst/>
              <a:cxnLst>
                <a:cxn ang="0">
                  <a:pos x="0" y="0"/>
                </a:cxn>
                <a:cxn ang="0">
                  <a:pos x="0" y="1"/>
                </a:cxn>
                <a:cxn ang="0">
                  <a:pos x="0" y="0"/>
                </a:cxn>
              </a:cxnLst>
              <a:pathLst>
                <a:path w="1" h="1571">
                  <a:moveTo>
                    <a:pt x="0" y="0"/>
                  </a:moveTo>
                  <a:lnTo>
                    <a:pt x="0" y="157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37" name="Freeform 50"/>
            <p:cNvSpPr/>
            <p:nvPr/>
          </p:nvSpPr>
          <p:spPr>
            <a:xfrm>
              <a:off x="3297" y="860"/>
              <a:ext cx="1" cy="356"/>
            </a:xfrm>
            <a:custGeom>
              <a:avLst/>
              <a:gdLst/>
              <a:ahLst/>
              <a:cxnLst>
                <a:cxn ang="0">
                  <a:pos x="0" y="0"/>
                </a:cxn>
                <a:cxn ang="0">
                  <a:pos x="0" y="1"/>
                </a:cxn>
                <a:cxn ang="0">
                  <a:pos x="0" y="0"/>
                </a:cxn>
              </a:cxnLst>
              <a:pathLst>
                <a:path w="1" h="1571">
                  <a:moveTo>
                    <a:pt x="0" y="0"/>
                  </a:moveTo>
                  <a:lnTo>
                    <a:pt x="0" y="157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38" name="Line 51"/>
            <p:cNvSpPr/>
            <p:nvPr/>
          </p:nvSpPr>
          <p:spPr>
            <a:xfrm>
              <a:off x="3297" y="860"/>
              <a:ext cx="1" cy="356"/>
            </a:xfrm>
            <a:prstGeom prst="line">
              <a:avLst/>
            </a:prstGeom>
            <a:ln w="9525" cap="flat" cmpd="sng">
              <a:solidFill>
                <a:srgbClr val="000000"/>
              </a:solidFill>
              <a:prstDash val="solid"/>
              <a:miter/>
              <a:headEnd type="none" w="med" len="med"/>
              <a:tailEnd type="none" w="med" len="med"/>
            </a:ln>
          </p:spPr>
        </p:sp>
        <p:sp>
          <p:nvSpPr>
            <p:cNvPr id="12339" name="Freeform 52"/>
            <p:cNvSpPr/>
            <p:nvPr/>
          </p:nvSpPr>
          <p:spPr>
            <a:xfrm>
              <a:off x="2359" y="1216"/>
              <a:ext cx="938" cy="1"/>
            </a:xfrm>
            <a:custGeom>
              <a:avLst/>
              <a:gdLst/>
              <a:ahLst/>
              <a:cxnLst>
                <a:cxn ang="0">
                  <a:pos x="0" y="0"/>
                </a:cxn>
                <a:cxn ang="0">
                  <a:pos x="2" y="0"/>
                </a:cxn>
                <a:cxn ang="0">
                  <a:pos x="0" y="0"/>
                </a:cxn>
              </a:cxnLst>
              <a:pathLst>
                <a:path w="4137" h="1">
                  <a:moveTo>
                    <a:pt x="0" y="0"/>
                  </a:moveTo>
                  <a:lnTo>
                    <a:pt x="4136"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40" name="Freeform 53"/>
            <p:cNvSpPr/>
            <p:nvPr/>
          </p:nvSpPr>
          <p:spPr>
            <a:xfrm>
              <a:off x="2359" y="1216"/>
              <a:ext cx="938" cy="1"/>
            </a:xfrm>
            <a:custGeom>
              <a:avLst/>
              <a:gdLst/>
              <a:ahLst/>
              <a:cxnLst>
                <a:cxn ang="0">
                  <a:pos x="0" y="0"/>
                </a:cxn>
                <a:cxn ang="0">
                  <a:pos x="2" y="0"/>
                </a:cxn>
                <a:cxn ang="0">
                  <a:pos x="0" y="0"/>
                </a:cxn>
              </a:cxnLst>
              <a:pathLst>
                <a:path w="4137" h="1">
                  <a:moveTo>
                    <a:pt x="0" y="0"/>
                  </a:moveTo>
                  <a:lnTo>
                    <a:pt x="4136"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41" name="Freeform 55"/>
            <p:cNvSpPr/>
            <p:nvPr/>
          </p:nvSpPr>
          <p:spPr>
            <a:xfrm>
              <a:off x="3297" y="860"/>
              <a:ext cx="1160" cy="1"/>
            </a:xfrm>
            <a:custGeom>
              <a:avLst/>
              <a:gdLst/>
              <a:ahLst/>
              <a:cxnLst>
                <a:cxn ang="0">
                  <a:pos x="0" y="0"/>
                </a:cxn>
                <a:cxn ang="0">
                  <a:pos x="3" y="0"/>
                </a:cxn>
                <a:cxn ang="0">
                  <a:pos x="0" y="0"/>
                </a:cxn>
              </a:cxnLst>
              <a:pathLst>
                <a:path w="5116" h="1">
                  <a:moveTo>
                    <a:pt x="0" y="0"/>
                  </a:moveTo>
                  <a:lnTo>
                    <a:pt x="5115"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42" name="Freeform 56"/>
            <p:cNvSpPr/>
            <p:nvPr/>
          </p:nvSpPr>
          <p:spPr>
            <a:xfrm>
              <a:off x="3297" y="860"/>
              <a:ext cx="1160" cy="1"/>
            </a:xfrm>
            <a:custGeom>
              <a:avLst/>
              <a:gdLst/>
              <a:ahLst/>
              <a:cxnLst>
                <a:cxn ang="0">
                  <a:pos x="0" y="0"/>
                </a:cxn>
                <a:cxn ang="0">
                  <a:pos x="3" y="0"/>
                </a:cxn>
                <a:cxn ang="0">
                  <a:pos x="0" y="0"/>
                </a:cxn>
              </a:cxnLst>
              <a:pathLst>
                <a:path w="5116" h="1">
                  <a:moveTo>
                    <a:pt x="0" y="0"/>
                  </a:moveTo>
                  <a:lnTo>
                    <a:pt x="5115"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43" name="Line 57"/>
            <p:cNvSpPr/>
            <p:nvPr/>
          </p:nvSpPr>
          <p:spPr>
            <a:xfrm>
              <a:off x="3297" y="860"/>
              <a:ext cx="1160" cy="1"/>
            </a:xfrm>
            <a:prstGeom prst="line">
              <a:avLst/>
            </a:prstGeom>
            <a:ln w="9525" cap="flat" cmpd="sng">
              <a:solidFill>
                <a:srgbClr val="000000"/>
              </a:solidFill>
              <a:prstDash val="solid"/>
              <a:miter/>
              <a:headEnd type="none" w="med" len="med"/>
              <a:tailEnd type="none" w="med" len="med"/>
            </a:ln>
          </p:spPr>
        </p:sp>
        <p:sp>
          <p:nvSpPr>
            <p:cNvPr id="12344" name="Freeform 58"/>
            <p:cNvSpPr/>
            <p:nvPr/>
          </p:nvSpPr>
          <p:spPr>
            <a:xfrm>
              <a:off x="4457" y="860"/>
              <a:ext cx="1" cy="356"/>
            </a:xfrm>
            <a:custGeom>
              <a:avLst/>
              <a:gdLst/>
              <a:ahLst/>
              <a:cxnLst>
                <a:cxn ang="0">
                  <a:pos x="0" y="0"/>
                </a:cxn>
                <a:cxn ang="0">
                  <a:pos x="0" y="1"/>
                </a:cxn>
                <a:cxn ang="0">
                  <a:pos x="0" y="0"/>
                </a:cxn>
              </a:cxnLst>
              <a:pathLst>
                <a:path w="1" h="1571">
                  <a:moveTo>
                    <a:pt x="0" y="0"/>
                  </a:moveTo>
                  <a:lnTo>
                    <a:pt x="0" y="157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45" name="Freeform 59"/>
            <p:cNvSpPr/>
            <p:nvPr/>
          </p:nvSpPr>
          <p:spPr>
            <a:xfrm>
              <a:off x="4457" y="860"/>
              <a:ext cx="1" cy="356"/>
            </a:xfrm>
            <a:custGeom>
              <a:avLst/>
              <a:gdLst/>
              <a:ahLst/>
              <a:cxnLst>
                <a:cxn ang="0">
                  <a:pos x="0" y="0"/>
                </a:cxn>
                <a:cxn ang="0">
                  <a:pos x="0" y="1"/>
                </a:cxn>
                <a:cxn ang="0">
                  <a:pos x="0" y="0"/>
                </a:cxn>
              </a:cxnLst>
              <a:pathLst>
                <a:path w="1" h="1571">
                  <a:moveTo>
                    <a:pt x="0" y="0"/>
                  </a:moveTo>
                  <a:lnTo>
                    <a:pt x="0" y="157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46" name="Line 60"/>
            <p:cNvSpPr/>
            <p:nvPr/>
          </p:nvSpPr>
          <p:spPr>
            <a:xfrm>
              <a:off x="4457" y="860"/>
              <a:ext cx="1" cy="356"/>
            </a:xfrm>
            <a:prstGeom prst="line">
              <a:avLst/>
            </a:prstGeom>
            <a:ln w="9525" cap="flat" cmpd="sng">
              <a:solidFill>
                <a:srgbClr val="000000"/>
              </a:solidFill>
              <a:prstDash val="solid"/>
              <a:miter/>
              <a:headEnd type="none" w="med" len="med"/>
              <a:tailEnd type="none" w="med" len="med"/>
            </a:ln>
          </p:spPr>
        </p:sp>
        <p:sp>
          <p:nvSpPr>
            <p:cNvPr id="12347" name="Freeform 61"/>
            <p:cNvSpPr/>
            <p:nvPr/>
          </p:nvSpPr>
          <p:spPr>
            <a:xfrm>
              <a:off x="3297" y="1216"/>
              <a:ext cx="1160" cy="1"/>
            </a:xfrm>
            <a:custGeom>
              <a:avLst/>
              <a:gdLst/>
              <a:ahLst/>
              <a:cxnLst>
                <a:cxn ang="0">
                  <a:pos x="0" y="0"/>
                </a:cxn>
                <a:cxn ang="0">
                  <a:pos x="3" y="0"/>
                </a:cxn>
                <a:cxn ang="0">
                  <a:pos x="0" y="0"/>
                </a:cxn>
              </a:cxnLst>
              <a:pathLst>
                <a:path w="5116" h="1">
                  <a:moveTo>
                    <a:pt x="0" y="0"/>
                  </a:moveTo>
                  <a:lnTo>
                    <a:pt x="5115"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48" name="Freeform 62"/>
            <p:cNvSpPr/>
            <p:nvPr/>
          </p:nvSpPr>
          <p:spPr>
            <a:xfrm>
              <a:off x="3297" y="1216"/>
              <a:ext cx="1160" cy="1"/>
            </a:xfrm>
            <a:custGeom>
              <a:avLst/>
              <a:gdLst/>
              <a:ahLst/>
              <a:cxnLst>
                <a:cxn ang="0">
                  <a:pos x="0" y="0"/>
                </a:cxn>
                <a:cxn ang="0">
                  <a:pos x="3" y="0"/>
                </a:cxn>
                <a:cxn ang="0">
                  <a:pos x="0" y="0"/>
                </a:cxn>
              </a:cxnLst>
              <a:pathLst>
                <a:path w="5116" h="1">
                  <a:moveTo>
                    <a:pt x="0" y="0"/>
                  </a:moveTo>
                  <a:lnTo>
                    <a:pt x="5115"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49" name="Freeform 64"/>
            <p:cNvSpPr/>
            <p:nvPr/>
          </p:nvSpPr>
          <p:spPr>
            <a:xfrm>
              <a:off x="4457" y="860"/>
              <a:ext cx="945" cy="1"/>
            </a:xfrm>
            <a:custGeom>
              <a:avLst/>
              <a:gdLst/>
              <a:ahLst/>
              <a:cxnLst>
                <a:cxn ang="0">
                  <a:pos x="0" y="0"/>
                </a:cxn>
                <a:cxn ang="0">
                  <a:pos x="2" y="0"/>
                </a:cxn>
                <a:cxn ang="0">
                  <a:pos x="0" y="0"/>
                </a:cxn>
              </a:cxnLst>
              <a:pathLst>
                <a:path w="4168" h="1">
                  <a:moveTo>
                    <a:pt x="0" y="0"/>
                  </a:moveTo>
                  <a:lnTo>
                    <a:pt x="4167"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50" name="Freeform 65"/>
            <p:cNvSpPr/>
            <p:nvPr/>
          </p:nvSpPr>
          <p:spPr>
            <a:xfrm>
              <a:off x="4457" y="860"/>
              <a:ext cx="945" cy="1"/>
            </a:xfrm>
            <a:custGeom>
              <a:avLst/>
              <a:gdLst/>
              <a:ahLst/>
              <a:cxnLst>
                <a:cxn ang="0">
                  <a:pos x="0" y="0"/>
                </a:cxn>
                <a:cxn ang="0">
                  <a:pos x="2" y="0"/>
                </a:cxn>
                <a:cxn ang="0">
                  <a:pos x="0" y="0"/>
                </a:cxn>
              </a:cxnLst>
              <a:pathLst>
                <a:path w="4168" h="1">
                  <a:moveTo>
                    <a:pt x="0" y="0"/>
                  </a:moveTo>
                  <a:lnTo>
                    <a:pt x="4167"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51" name="Freeform 66"/>
            <p:cNvSpPr/>
            <p:nvPr/>
          </p:nvSpPr>
          <p:spPr>
            <a:xfrm>
              <a:off x="5402" y="860"/>
              <a:ext cx="1" cy="356"/>
            </a:xfrm>
            <a:custGeom>
              <a:avLst/>
              <a:gdLst/>
              <a:ahLst/>
              <a:cxnLst>
                <a:cxn ang="0">
                  <a:pos x="0" y="0"/>
                </a:cxn>
                <a:cxn ang="0">
                  <a:pos x="0" y="1"/>
                </a:cxn>
                <a:cxn ang="0">
                  <a:pos x="0" y="0"/>
                </a:cxn>
              </a:cxnLst>
              <a:pathLst>
                <a:path w="1" h="1571">
                  <a:moveTo>
                    <a:pt x="0" y="0"/>
                  </a:moveTo>
                  <a:lnTo>
                    <a:pt x="0" y="157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52" name="Freeform 67"/>
            <p:cNvSpPr/>
            <p:nvPr/>
          </p:nvSpPr>
          <p:spPr>
            <a:xfrm>
              <a:off x="5402" y="860"/>
              <a:ext cx="1" cy="356"/>
            </a:xfrm>
            <a:custGeom>
              <a:avLst/>
              <a:gdLst/>
              <a:ahLst/>
              <a:cxnLst>
                <a:cxn ang="0">
                  <a:pos x="0" y="0"/>
                </a:cxn>
                <a:cxn ang="0">
                  <a:pos x="0" y="1"/>
                </a:cxn>
                <a:cxn ang="0">
                  <a:pos x="0" y="0"/>
                </a:cxn>
              </a:cxnLst>
              <a:pathLst>
                <a:path w="1" h="1571">
                  <a:moveTo>
                    <a:pt x="0" y="0"/>
                  </a:moveTo>
                  <a:lnTo>
                    <a:pt x="0" y="157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53" name="Line 68"/>
            <p:cNvSpPr/>
            <p:nvPr/>
          </p:nvSpPr>
          <p:spPr>
            <a:xfrm>
              <a:off x="5402" y="860"/>
              <a:ext cx="1" cy="356"/>
            </a:xfrm>
            <a:prstGeom prst="line">
              <a:avLst/>
            </a:prstGeom>
            <a:ln w="9525" cap="flat" cmpd="sng">
              <a:solidFill>
                <a:srgbClr val="000000"/>
              </a:solidFill>
              <a:prstDash val="solid"/>
              <a:miter/>
              <a:headEnd type="none" w="med" len="med"/>
              <a:tailEnd type="none" w="med" len="med"/>
            </a:ln>
          </p:spPr>
        </p:sp>
        <p:sp>
          <p:nvSpPr>
            <p:cNvPr id="12354" name="Freeform 71"/>
            <p:cNvSpPr/>
            <p:nvPr/>
          </p:nvSpPr>
          <p:spPr>
            <a:xfrm>
              <a:off x="998" y="1216"/>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55" name="Freeform 72"/>
            <p:cNvSpPr/>
            <p:nvPr/>
          </p:nvSpPr>
          <p:spPr>
            <a:xfrm>
              <a:off x="998" y="1216"/>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56" name="Line 73"/>
            <p:cNvSpPr/>
            <p:nvPr/>
          </p:nvSpPr>
          <p:spPr>
            <a:xfrm>
              <a:off x="998" y="1216"/>
              <a:ext cx="1" cy="376"/>
            </a:xfrm>
            <a:prstGeom prst="line">
              <a:avLst/>
            </a:prstGeom>
            <a:ln w="9525" cap="flat" cmpd="sng">
              <a:solidFill>
                <a:srgbClr val="000000"/>
              </a:solidFill>
              <a:prstDash val="solid"/>
              <a:miter/>
              <a:headEnd type="none" w="med" len="med"/>
              <a:tailEnd type="none" w="med" len="med"/>
            </a:ln>
          </p:spPr>
        </p:sp>
        <p:sp>
          <p:nvSpPr>
            <p:cNvPr id="12357" name="Freeform 74"/>
            <p:cNvSpPr/>
            <p:nvPr/>
          </p:nvSpPr>
          <p:spPr>
            <a:xfrm>
              <a:off x="2359" y="1216"/>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58" name="Freeform 75"/>
            <p:cNvSpPr/>
            <p:nvPr/>
          </p:nvSpPr>
          <p:spPr>
            <a:xfrm>
              <a:off x="2359" y="1216"/>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59" name="Line 76"/>
            <p:cNvSpPr/>
            <p:nvPr/>
          </p:nvSpPr>
          <p:spPr>
            <a:xfrm>
              <a:off x="2359" y="1216"/>
              <a:ext cx="1" cy="376"/>
            </a:xfrm>
            <a:prstGeom prst="line">
              <a:avLst/>
            </a:prstGeom>
            <a:ln w="9525" cap="flat" cmpd="sng">
              <a:solidFill>
                <a:srgbClr val="000000"/>
              </a:solidFill>
              <a:prstDash val="solid"/>
              <a:miter/>
              <a:headEnd type="none" w="med" len="med"/>
              <a:tailEnd type="none" w="med" len="med"/>
            </a:ln>
          </p:spPr>
        </p:sp>
        <p:sp>
          <p:nvSpPr>
            <p:cNvPr id="12360" name="Freeform 77"/>
            <p:cNvSpPr/>
            <p:nvPr/>
          </p:nvSpPr>
          <p:spPr>
            <a:xfrm>
              <a:off x="998" y="1592"/>
              <a:ext cx="1361" cy="1"/>
            </a:xfrm>
            <a:custGeom>
              <a:avLst/>
              <a:gdLst/>
              <a:ahLst/>
              <a:cxnLst>
                <a:cxn ang="0">
                  <a:pos x="0" y="0"/>
                </a:cxn>
                <a:cxn ang="0">
                  <a:pos x="4" y="0"/>
                </a:cxn>
                <a:cxn ang="0">
                  <a:pos x="0" y="0"/>
                </a:cxn>
              </a:cxnLst>
              <a:pathLst>
                <a:path w="6003" h="1">
                  <a:moveTo>
                    <a:pt x="0" y="0"/>
                  </a:moveTo>
                  <a:lnTo>
                    <a:pt x="6002"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61" name="Freeform 78"/>
            <p:cNvSpPr/>
            <p:nvPr/>
          </p:nvSpPr>
          <p:spPr>
            <a:xfrm>
              <a:off x="998" y="1592"/>
              <a:ext cx="1361" cy="1"/>
            </a:xfrm>
            <a:custGeom>
              <a:avLst/>
              <a:gdLst/>
              <a:ahLst/>
              <a:cxnLst>
                <a:cxn ang="0">
                  <a:pos x="0" y="0"/>
                </a:cxn>
                <a:cxn ang="0">
                  <a:pos x="4" y="0"/>
                </a:cxn>
                <a:cxn ang="0">
                  <a:pos x="0" y="0"/>
                </a:cxn>
              </a:cxnLst>
              <a:pathLst>
                <a:path w="6003" h="1">
                  <a:moveTo>
                    <a:pt x="0" y="0"/>
                  </a:moveTo>
                  <a:lnTo>
                    <a:pt x="6002"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62" name="Line 79"/>
            <p:cNvSpPr/>
            <p:nvPr/>
          </p:nvSpPr>
          <p:spPr>
            <a:xfrm>
              <a:off x="998" y="1592"/>
              <a:ext cx="1361" cy="1"/>
            </a:xfrm>
            <a:prstGeom prst="line">
              <a:avLst/>
            </a:prstGeom>
            <a:ln w="9525" cap="flat" cmpd="sng">
              <a:solidFill>
                <a:srgbClr val="000000"/>
              </a:solidFill>
              <a:prstDash val="solid"/>
              <a:miter/>
              <a:headEnd type="none" w="med" len="med"/>
              <a:tailEnd type="none" w="med" len="med"/>
            </a:ln>
          </p:spPr>
        </p:sp>
        <p:sp>
          <p:nvSpPr>
            <p:cNvPr id="12363" name="Freeform 80"/>
            <p:cNvSpPr/>
            <p:nvPr/>
          </p:nvSpPr>
          <p:spPr>
            <a:xfrm>
              <a:off x="3297" y="1216"/>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64" name="Freeform 81"/>
            <p:cNvSpPr/>
            <p:nvPr/>
          </p:nvSpPr>
          <p:spPr>
            <a:xfrm>
              <a:off x="3297" y="1216"/>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65" name="Line 82"/>
            <p:cNvSpPr/>
            <p:nvPr/>
          </p:nvSpPr>
          <p:spPr>
            <a:xfrm>
              <a:off x="3297" y="1216"/>
              <a:ext cx="1" cy="376"/>
            </a:xfrm>
            <a:prstGeom prst="line">
              <a:avLst/>
            </a:prstGeom>
            <a:ln w="9525" cap="flat" cmpd="sng">
              <a:solidFill>
                <a:srgbClr val="000000"/>
              </a:solidFill>
              <a:prstDash val="solid"/>
              <a:miter/>
              <a:headEnd type="none" w="med" len="med"/>
              <a:tailEnd type="none" w="med" len="med"/>
            </a:ln>
          </p:spPr>
        </p:sp>
        <p:sp>
          <p:nvSpPr>
            <p:cNvPr id="12366" name="Freeform 83"/>
            <p:cNvSpPr/>
            <p:nvPr/>
          </p:nvSpPr>
          <p:spPr>
            <a:xfrm>
              <a:off x="2359" y="1592"/>
              <a:ext cx="938" cy="1"/>
            </a:xfrm>
            <a:custGeom>
              <a:avLst/>
              <a:gdLst/>
              <a:ahLst/>
              <a:cxnLst>
                <a:cxn ang="0">
                  <a:pos x="0" y="0"/>
                </a:cxn>
                <a:cxn ang="0">
                  <a:pos x="2" y="0"/>
                </a:cxn>
                <a:cxn ang="0">
                  <a:pos x="0" y="0"/>
                </a:cxn>
              </a:cxnLst>
              <a:pathLst>
                <a:path w="4137" h="1">
                  <a:moveTo>
                    <a:pt x="0" y="0"/>
                  </a:moveTo>
                  <a:lnTo>
                    <a:pt x="4136"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67" name="Freeform 84"/>
            <p:cNvSpPr/>
            <p:nvPr/>
          </p:nvSpPr>
          <p:spPr>
            <a:xfrm>
              <a:off x="2359" y="1592"/>
              <a:ext cx="938" cy="1"/>
            </a:xfrm>
            <a:custGeom>
              <a:avLst/>
              <a:gdLst/>
              <a:ahLst/>
              <a:cxnLst>
                <a:cxn ang="0">
                  <a:pos x="0" y="0"/>
                </a:cxn>
                <a:cxn ang="0">
                  <a:pos x="2" y="0"/>
                </a:cxn>
                <a:cxn ang="0">
                  <a:pos x="0" y="0"/>
                </a:cxn>
              </a:cxnLst>
              <a:pathLst>
                <a:path w="4137" h="1">
                  <a:moveTo>
                    <a:pt x="0" y="0"/>
                  </a:moveTo>
                  <a:lnTo>
                    <a:pt x="4136"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68" name="Line 85"/>
            <p:cNvSpPr/>
            <p:nvPr/>
          </p:nvSpPr>
          <p:spPr>
            <a:xfrm>
              <a:off x="2359" y="1592"/>
              <a:ext cx="938" cy="1"/>
            </a:xfrm>
            <a:prstGeom prst="line">
              <a:avLst/>
            </a:prstGeom>
            <a:ln w="9525" cap="flat" cmpd="sng">
              <a:solidFill>
                <a:srgbClr val="000000"/>
              </a:solidFill>
              <a:prstDash val="solid"/>
              <a:miter/>
              <a:headEnd type="none" w="med" len="med"/>
              <a:tailEnd type="none" w="med" len="med"/>
            </a:ln>
          </p:spPr>
        </p:sp>
        <p:sp>
          <p:nvSpPr>
            <p:cNvPr id="12369" name="Freeform 86"/>
            <p:cNvSpPr/>
            <p:nvPr/>
          </p:nvSpPr>
          <p:spPr>
            <a:xfrm>
              <a:off x="4457" y="1216"/>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70" name="Freeform 87"/>
            <p:cNvSpPr/>
            <p:nvPr/>
          </p:nvSpPr>
          <p:spPr>
            <a:xfrm>
              <a:off x="4457" y="1216"/>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71" name="Line 88"/>
            <p:cNvSpPr/>
            <p:nvPr/>
          </p:nvSpPr>
          <p:spPr>
            <a:xfrm>
              <a:off x="4457" y="1216"/>
              <a:ext cx="1" cy="376"/>
            </a:xfrm>
            <a:prstGeom prst="line">
              <a:avLst/>
            </a:prstGeom>
            <a:ln w="9525" cap="flat" cmpd="sng">
              <a:solidFill>
                <a:srgbClr val="000000"/>
              </a:solidFill>
              <a:prstDash val="solid"/>
              <a:miter/>
              <a:headEnd type="none" w="med" len="med"/>
              <a:tailEnd type="none" w="med" len="med"/>
            </a:ln>
          </p:spPr>
        </p:sp>
        <p:sp>
          <p:nvSpPr>
            <p:cNvPr id="12372" name="Freeform 89"/>
            <p:cNvSpPr/>
            <p:nvPr/>
          </p:nvSpPr>
          <p:spPr>
            <a:xfrm>
              <a:off x="3297" y="1592"/>
              <a:ext cx="1160" cy="1"/>
            </a:xfrm>
            <a:custGeom>
              <a:avLst/>
              <a:gdLst/>
              <a:ahLst/>
              <a:cxnLst>
                <a:cxn ang="0">
                  <a:pos x="0" y="0"/>
                </a:cxn>
                <a:cxn ang="0">
                  <a:pos x="3" y="0"/>
                </a:cxn>
                <a:cxn ang="0">
                  <a:pos x="0" y="0"/>
                </a:cxn>
              </a:cxnLst>
              <a:pathLst>
                <a:path w="5116" h="1">
                  <a:moveTo>
                    <a:pt x="0" y="0"/>
                  </a:moveTo>
                  <a:lnTo>
                    <a:pt x="5115"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73" name="Freeform 90"/>
            <p:cNvSpPr/>
            <p:nvPr/>
          </p:nvSpPr>
          <p:spPr>
            <a:xfrm>
              <a:off x="3297" y="1592"/>
              <a:ext cx="1160" cy="1"/>
            </a:xfrm>
            <a:custGeom>
              <a:avLst/>
              <a:gdLst/>
              <a:ahLst/>
              <a:cxnLst>
                <a:cxn ang="0">
                  <a:pos x="0" y="0"/>
                </a:cxn>
                <a:cxn ang="0">
                  <a:pos x="3" y="0"/>
                </a:cxn>
                <a:cxn ang="0">
                  <a:pos x="0" y="0"/>
                </a:cxn>
              </a:cxnLst>
              <a:pathLst>
                <a:path w="5116" h="1">
                  <a:moveTo>
                    <a:pt x="0" y="0"/>
                  </a:moveTo>
                  <a:lnTo>
                    <a:pt x="5115"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74" name="Line 91"/>
            <p:cNvSpPr/>
            <p:nvPr/>
          </p:nvSpPr>
          <p:spPr>
            <a:xfrm>
              <a:off x="3297" y="1592"/>
              <a:ext cx="1160" cy="1"/>
            </a:xfrm>
            <a:prstGeom prst="line">
              <a:avLst/>
            </a:prstGeom>
            <a:ln w="9525" cap="flat" cmpd="sng">
              <a:solidFill>
                <a:srgbClr val="000000"/>
              </a:solidFill>
              <a:prstDash val="solid"/>
              <a:miter/>
              <a:headEnd type="none" w="med" len="med"/>
              <a:tailEnd type="none" w="med" len="med"/>
            </a:ln>
          </p:spPr>
        </p:sp>
        <p:sp>
          <p:nvSpPr>
            <p:cNvPr id="12375" name="Freeform 92"/>
            <p:cNvSpPr/>
            <p:nvPr/>
          </p:nvSpPr>
          <p:spPr>
            <a:xfrm>
              <a:off x="5402" y="1216"/>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76" name="Freeform 93"/>
            <p:cNvSpPr/>
            <p:nvPr/>
          </p:nvSpPr>
          <p:spPr>
            <a:xfrm>
              <a:off x="5402" y="1216"/>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77" name="Line 94"/>
            <p:cNvSpPr/>
            <p:nvPr/>
          </p:nvSpPr>
          <p:spPr>
            <a:xfrm>
              <a:off x="5402" y="1216"/>
              <a:ext cx="1" cy="376"/>
            </a:xfrm>
            <a:prstGeom prst="line">
              <a:avLst/>
            </a:prstGeom>
            <a:ln w="9525" cap="flat" cmpd="sng">
              <a:solidFill>
                <a:srgbClr val="000000"/>
              </a:solidFill>
              <a:prstDash val="solid"/>
              <a:miter/>
              <a:headEnd type="none" w="med" len="med"/>
              <a:tailEnd type="none" w="med" len="med"/>
            </a:ln>
          </p:spPr>
        </p:sp>
        <p:sp>
          <p:nvSpPr>
            <p:cNvPr id="12378" name="Freeform 95"/>
            <p:cNvSpPr/>
            <p:nvPr/>
          </p:nvSpPr>
          <p:spPr>
            <a:xfrm>
              <a:off x="4457" y="1592"/>
              <a:ext cx="945" cy="1"/>
            </a:xfrm>
            <a:custGeom>
              <a:avLst/>
              <a:gdLst/>
              <a:ahLst/>
              <a:cxnLst>
                <a:cxn ang="0">
                  <a:pos x="0" y="0"/>
                </a:cxn>
                <a:cxn ang="0">
                  <a:pos x="2" y="0"/>
                </a:cxn>
                <a:cxn ang="0">
                  <a:pos x="0" y="0"/>
                </a:cxn>
              </a:cxnLst>
              <a:pathLst>
                <a:path w="4168" h="1">
                  <a:moveTo>
                    <a:pt x="0" y="0"/>
                  </a:moveTo>
                  <a:lnTo>
                    <a:pt x="4167"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79" name="Freeform 96"/>
            <p:cNvSpPr/>
            <p:nvPr/>
          </p:nvSpPr>
          <p:spPr>
            <a:xfrm>
              <a:off x="4457" y="1592"/>
              <a:ext cx="945" cy="1"/>
            </a:xfrm>
            <a:custGeom>
              <a:avLst/>
              <a:gdLst/>
              <a:ahLst/>
              <a:cxnLst>
                <a:cxn ang="0">
                  <a:pos x="0" y="0"/>
                </a:cxn>
                <a:cxn ang="0">
                  <a:pos x="2" y="0"/>
                </a:cxn>
                <a:cxn ang="0">
                  <a:pos x="0" y="0"/>
                </a:cxn>
              </a:cxnLst>
              <a:pathLst>
                <a:path w="4168" h="1">
                  <a:moveTo>
                    <a:pt x="0" y="0"/>
                  </a:moveTo>
                  <a:lnTo>
                    <a:pt x="4167"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80" name="Freeform 97"/>
            <p:cNvSpPr/>
            <p:nvPr/>
          </p:nvSpPr>
          <p:spPr>
            <a:xfrm>
              <a:off x="998" y="1592"/>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81" name="Freeform 98"/>
            <p:cNvSpPr/>
            <p:nvPr/>
          </p:nvSpPr>
          <p:spPr>
            <a:xfrm>
              <a:off x="998" y="1592"/>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82" name="Line 99"/>
            <p:cNvSpPr/>
            <p:nvPr/>
          </p:nvSpPr>
          <p:spPr>
            <a:xfrm>
              <a:off x="998" y="1592"/>
              <a:ext cx="1" cy="376"/>
            </a:xfrm>
            <a:prstGeom prst="line">
              <a:avLst/>
            </a:prstGeom>
            <a:ln w="9525" cap="flat" cmpd="sng">
              <a:solidFill>
                <a:srgbClr val="000000"/>
              </a:solidFill>
              <a:prstDash val="solid"/>
              <a:miter/>
              <a:headEnd type="none" w="med" len="med"/>
              <a:tailEnd type="none" w="med" len="med"/>
            </a:ln>
          </p:spPr>
        </p:sp>
        <p:sp>
          <p:nvSpPr>
            <p:cNvPr id="12383" name="Freeform 100"/>
            <p:cNvSpPr/>
            <p:nvPr/>
          </p:nvSpPr>
          <p:spPr>
            <a:xfrm>
              <a:off x="2359" y="1592"/>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84" name="Freeform 101"/>
            <p:cNvSpPr/>
            <p:nvPr/>
          </p:nvSpPr>
          <p:spPr>
            <a:xfrm>
              <a:off x="2359" y="1592"/>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85" name="Line 102"/>
            <p:cNvSpPr/>
            <p:nvPr/>
          </p:nvSpPr>
          <p:spPr>
            <a:xfrm>
              <a:off x="2359" y="1592"/>
              <a:ext cx="1" cy="376"/>
            </a:xfrm>
            <a:prstGeom prst="line">
              <a:avLst/>
            </a:prstGeom>
            <a:ln w="9525" cap="flat" cmpd="sng">
              <a:solidFill>
                <a:srgbClr val="000000"/>
              </a:solidFill>
              <a:prstDash val="solid"/>
              <a:miter/>
              <a:headEnd type="none" w="med" len="med"/>
              <a:tailEnd type="none" w="med" len="med"/>
            </a:ln>
          </p:spPr>
        </p:sp>
        <p:sp>
          <p:nvSpPr>
            <p:cNvPr id="12386" name="Freeform 103"/>
            <p:cNvSpPr/>
            <p:nvPr/>
          </p:nvSpPr>
          <p:spPr>
            <a:xfrm>
              <a:off x="998" y="1968"/>
              <a:ext cx="1361" cy="1"/>
            </a:xfrm>
            <a:custGeom>
              <a:avLst/>
              <a:gdLst/>
              <a:ahLst/>
              <a:cxnLst>
                <a:cxn ang="0">
                  <a:pos x="0" y="0"/>
                </a:cxn>
                <a:cxn ang="0">
                  <a:pos x="4" y="0"/>
                </a:cxn>
                <a:cxn ang="0">
                  <a:pos x="0" y="0"/>
                </a:cxn>
              </a:cxnLst>
              <a:pathLst>
                <a:path w="6003" h="1">
                  <a:moveTo>
                    <a:pt x="0" y="0"/>
                  </a:moveTo>
                  <a:lnTo>
                    <a:pt x="6002"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87" name="Freeform 104"/>
            <p:cNvSpPr/>
            <p:nvPr/>
          </p:nvSpPr>
          <p:spPr>
            <a:xfrm>
              <a:off x="998" y="1968"/>
              <a:ext cx="1361" cy="1"/>
            </a:xfrm>
            <a:custGeom>
              <a:avLst/>
              <a:gdLst/>
              <a:ahLst/>
              <a:cxnLst>
                <a:cxn ang="0">
                  <a:pos x="0" y="0"/>
                </a:cxn>
                <a:cxn ang="0">
                  <a:pos x="4" y="0"/>
                </a:cxn>
                <a:cxn ang="0">
                  <a:pos x="0" y="0"/>
                </a:cxn>
              </a:cxnLst>
              <a:pathLst>
                <a:path w="6003" h="1">
                  <a:moveTo>
                    <a:pt x="0" y="0"/>
                  </a:moveTo>
                  <a:lnTo>
                    <a:pt x="6002"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88" name="Line 105"/>
            <p:cNvSpPr/>
            <p:nvPr/>
          </p:nvSpPr>
          <p:spPr>
            <a:xfrm>
              <a:off x="998" y="1968"/>
              <a:ext cx="1361" cy="1"/>
            </a:xfrm>
            <a:prstGeom prst="line">
              <a:avLst/>
            </a:prstGeom>
            <a:ln w="9525" cap="flat" cmpd="sng">
              <a:solidFill>
                <a:srgbClr val="000000"/>
              </a:solidFill>
              <a:prstDash val="solid"/>
              <a:miter/>
              <a:headEnd type="none" w="med" len="med"/>
              <a:tailEnd type="none" w="med" len="med"/>
            </a:ln>
          </p:spPr>
        </p:sp>
        <p:sp>
          <p:nvSpPr>
            <p:cNvPr id="12389" name="Freeform 106"/>
            <p:cNvSpPr/>
            <p:nvPr/>
          </p:nvSpPr>
          <p:spPr>
            <a:xfrm>
              <a:off x="3297" y="1592"/>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90" name="Freeform 107"/>
            <p:cNvSpPr/>
            <p:nvPr/>
          </p:nvSpPr>
          <p:spPr>
            <a:xfrm>
              <a:off x="3297" y="1592"/>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91" name="Line 108"/>
            <p:cNvSpPr/>
            <p:nvPr/>
          </p:nvSpPr>
          <p:spPr>
            <a:xfrm>
              <a:off x="3297" y="1592"/>
              <a:ext cx="1" cy="376"/>
            </a:xfrm>
            <a:prstGeom prst="line">
              <a:avLst/>
            </a:prstGeom>
            <a:ln w="9525" cap="flat" cmpd="sng">
              <a:solidFill>
                <a:srgbClr val="000000"/>
              </a:solidFill>
              <a:prstDash val="solid"/>
              <a:miter/>
              <a:headEnd type="none" w="med" len="med"/>
              <a:tailEnd type="none" w="med" len="med"/>
            </a:ln>
          </p:spPr>
        </p:sp>
        <p:sp>
          <p:nvSpPr>
            <p:cNvPr id="12392" name="Freeform 109"/>
            <p:cNvSpPr/>
            <p:nvPr/>
          </p:nvSpPr>
          <p:spPr>
            <a:xfrm>
              <a:off x="2359" y="1968"/>
              <a:ext cx="938" cy="1"/>
            </a:xfrm>
            <a:custGeom>
              <a:avLst/>
              <a:gdLst/>
              <a:ahLst/>
              <a:cxnLst>
                <a:cxn ang="0">
                  <a:pos x="0" y="0"/>
                </a:cxn>
                <a:cxn ang="0">
                  <a:pos x="2" y="0"/>
                </a:cxn>
                <a:cxn ang="0">
                  <a:pos x="0" y="0"/>
                </a:cxn>
              </a:cxnLst>
              <a:pathLst>
                <a:path w="4137" h="1">
                  <a:moveTo>
                    <a:pt x="0" y="0"/>
                  </a:moveTo>
                  <a:lnTo>
                    <a:pt x="4136"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93" name="Freeform 110"/>
            <p:cNvSpPr/>
            <p:nvPr/>
          </p:nvSpPr>
          <p:spPr>
            <a:xfrm>
              <a:off x="2359" y="1968"/>
              <a:ext cx="938" cy="1"/>
            </a:xfrm>
            <a:custGeom>
              <a:avLst/>
              <a:gdLst/>
              <a:ahLst/>
              <a:cxnLst>
                <a:cxn ang="0">
                  <a:pos x="0" y="0"/>
                </a:cxn>
                <a:cxn ang="0">
                  <a:pos x="2" y="0"/>
                </a:cxn>
                <a:cxn ang="0">
                  <a:pos x="0" y="0"/>
                </a:cxn>
              </a:cxnLst>
              <a:pathLst>
                <a:path w="4137" h="1">
                  <a:moveTo>
                    <a:pt x="0" y="0"/>
                  </a:moveTo>
                  <a:lnTo>
                    <a:pt x="4136"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94" name="Line 111"/>
            <p:cNvSpPr/>
            <p:nvPr/>
          </p:nvSpPr>
          <p:spPr>
            <a:xfrm>
              <a:off x="2359" y="1968"/>
              <a:ext cx="938" cy="1"/>
            </a:xfrm>
            <a:prstGeom prst="line">
              <a:avLst/>
            </a:prstGeom>
            <a:ln w="9525" cap="flat" cmpd="sng">
              <a:solidFill>
                <a:srgbClr val="000000"/>
              </a:solidFill>
              <a:prstDash val="solid"/>
              <a:miter/>
              <a:headEnd type="none" w="med" len="med"/>
              <a:tailEnd type="none" w="med" len="med"/>
            </a:ln>
          </p:spPr>
        </p:sp>
        <p:sp>
          <p:nvSpPr>
            <p:cNvPr id="12395" name="Freeform 112"/>
            <p:cNvSpPr/>
            <p:nvPr/>
          </p:nvSpPr>
          <p:spPr>
            <a:xfrm>
              <a:off x="4457" y="1592"/>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96" name="Freeform 113"/>
            <p:cNvSpPr/>
            <p:nvPr/>
          </p:nvSpPr>
          <p:spPr>
            <a:xfrm>
              <a:off x="4457" y="1592"/>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97" name="Line 114"/>
            <p:cNvSpPr/>
            <p:nvPr/>
          </p:nvSpPr>
          <p:spPr>
            <a:xfrm>
              <a:off x="4457" y="1592"/>
              <a:ext cx="1" cy="376"/>
            </a:xfrm>
            <a:prstGeom prst="line">
              <a:avLst/>
            </a:prstGeom>
            <a:ln w="9525" cap="flat" cmpd="sng">
              <a:solidFill>
                <a:srgbClr val="000000"/>
              </a:solidFill>
              <a:prstDash val="solid"/>
              <a:miter/>
              <a:headEnd type="none" w="med" len="med"/>
              <a:tailEnd type="none" w="med" len="med"/>
            </a:ln>
          </p:spPr>
        </p:sp>
        <p:sp>
          <p:nvSpPr>
            <p:cNvPr id="12398" name="Freeform 115"/>
            <p:cNvSpPr/>
            <p:nvPr/>
          </p:nvSpPr>
          <p:spPr>
            <a:xfrm>
              <a:off x="3297" y="1968"/>
              <a:ext cx="1160" cy="1"/>
            </a:xfrm>
            <a:custGeom>
              <a:avLst/>
              <a:gdLst/>
              <a:ahLst/>
              <a:cxnLst>
                <a:cxn ang="0">
                  <a:pos x="0" y="0"/>
                </a:cxn>
                <a:cxn ang="0">
                  <a:pos x="3" y="0"/>
                </a:cxn>
                <a:cxn ang="0">
                  <a:pos x="0" y="0"/>
                </a:cxn>
              </a:cxnLst>
              <a:pathLst>
                <a:path w="5116" h="1">
                  <a:moveTo>
                    <a:pt x="0" y="0"/>
                  </a:moveTo>
                  <a:lnTo>
                    <a:pt x="5115"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399" name="Freeform 116"/>
            <p:cNvSpPr/>
            <p:nvPr/>
          </p:nvSpPr>
          <p:spPr>
            <a:xfrm>
              <a:off x="3297" y="1968"/>
              <a:ext cx="1160" cy="1"/>
            </a:xfrm>
            <a:custGeom>
              <a:avLst/>
              <a:gdLst/>
              <a:ahLst/>
              <a:cxnLst>
                <a:cxn ang="0">
                  <a:pos x="0" y="0"/>
                </a:cxn>
                <a:cxn ang="0">
                  <a:pos x="3" y="0"/>
                </a:cxn>
                <a:cxn ang="0">
                  <a:pos x="0" y="0"/>
                </a:cxn>
              </a:cxnLst>
              <a:pathLst>
                <a:path w="5116" h="1">
                  <a:moveTo>
                    <a:pt x="0" y="0"/>
                  </a:moveTo>
                  <a:lnTo>
                    <a:pt x="5115"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00" name="Line 117"/>
            <p:cNvSpPr/>
            <p:nvPr/>
          </p:nvSpPr>
          <p:spPr>
            <a:xfrm>
              <a:off x="3297" y="1968"/>
              <a:ext cx="1160" cy="1"/>
            </a:xfrm>
            <a:prstGeom prst="line">
              <a:avLst/>
            </a:prstGeom>
            <a:ln w="9525" cap="flat" cmpd="sng">
              <a:solidFill>
                <a:srgbClr val="000000"/>
              </a:solidFill>
              <a:prstDash val="solid"/>
              <a:miter/>
              <a:headEnd type="none" w="med" len="med"/>
              <a:tailEnd type="none" w="med" len="med"/>
            </a:ln>
          </p:spPr>
        </p:sp>
        <p:sp>
          <p:nvSpPr>
            <p:cNvPr id="12401" name="Freeform 118"/>
            <p:cNvSpPr/>
            <p:nvPr/>
          </p:nvSpPr>
          <p:spPr>
            <a:xfrm>
              <a:off x="5402" y="1592"/>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02" name="Freeform 119"/>
            <p:cNvSpPr/>
            <p:nvPr/>
          </p:nvSpPr>
          <p:spPr>
            <a:xfrm>
              <a:off x="5402" y="1592"/>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03" name="Line 120"/>
            <p:cNvSpPr/>
            <p:nvPr/>
          </p:nvSpPr>
          <p:spPr>
            <a:xfrm>
              <a:off x="5402" y="1592"/>
              <a:ext cx="1" cy="376"/>
            </a:xfrm>
            <a:prstGeom prst="line">
              <a:avLst/>
            </a:prstGeom>
            <a:ln w="9525" cap="flat" cmpd="sng">
              <a:solidFill>
                <a:srgbClr val="000000"/>
              </a:solidFill>
              <a:prstDash val="solid"/>
              <a:miter/>
              <a:headEnd type="none" w="med" len="med"/>
              <a:tailEnd type="none" w="med" len="med"/>
            </a:ln>
          </p:spPr>
        </p:sp>
        <p:sp>
          <p:nvSpPr>
            <p:cNvPr id="12404" name="Freeform 121"/>
            <p:cNvSpPr/>
            <p:nvPr/>
          </p:nvSpPr>
          <p:spPr>
            <a:xfrm>
              <a:off x="4457" y="1968"/>
              <a:ext cx="945" cy="1"/>
            </a:xfrm>
            <a:custGeom>
              <a:avLst/>
              <a:gdLst/>
              <a:ahLst/>
              <a:cxnLst>
                <a:cxn ang="0">
                  <a:pos x="0" y="0"/>
                </a:cxn>
                <a:cxn ang="0">
                  <a:pos x="2" y="0"/>
                </a:cxn>
                <a:cxn ang="0">
                  <a:pos x="0" y="0"/>
                </a:cxn>
              </a:cxnLst>
              <a:pathLst>
                <a:path w="4168" h="1">
                  <a:moveTo>
                    <a:pt x="0" y="0"/>
                  </a:moveTo>
                  <a:lnTo>
                    <a:pt x="4167"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05" name="Freeform 122"/>
            <p:cNvSpPr/>
            <p:nvPr/>
          </p:nvSpPr>
          <p:spPr>
            <a:xfrm>
              <a:off x="4457" y="1968"/>
              <a:ext cx="945" cy="1"/>
            </a:xfrm>
            <a:custGeom>
              <a:avLst/>
              <a:gdLst/>
              <a:ahLst/>
              <a:cxnLst>
                <a:cxn ang="0">
                  <a:pos x="0" y="0"/>
                </a:cxn>
                <a:cxn ang="0">
                  <a:pos x="2" y="0"/>
                </a:cxn>
                <a:cxn ang="0">
                  <a:pos x="0" y="0"/>
                </a:cxn>
              </a:cxnLst>
              <a:pathLst>
                <a:path w="4168" h="1">
                  <a:moveTo>
                    <a:pt x="0" y="0"/>
                  </a:moveTo>
                  <a:lnTo>
                    <a:pt x="4167"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06" name="Freeform 123"/>
            <p:cNvSpPr/>
            <p:nvPr/>
          </p:nvSpPr>
          <p:spPr>
            <a:xfrm>
              <a:off x="998" y="1968"/>
              <a:ext cx="1" cy="287"/>
            </a:xfrm>
            <a:custGeom>
              <a:avLst/>
              <a:gdLst/>
              <a:ahLst/>
              <a:cxnLst>
                <a:cxn ang="0">
                  <a:pos x="0" y="0"/>
                </a:cxn>
                <a:cxn ang="0">
                  <a:pos x="0" y="1"/>
                </a:cxn>
                <a:cxn ang="0">
                  <a:pos x="0" y="0"/>
                </a:cxn>
              </a:cxnLst>
              <a:pathLst>
                <a:path w="1" h="1267">
                  <a:moveTo>
                    <a:pt x="0" y="0"/>
                  </a:moveTo>
                  <a:lnTo>
                    <a:pt x="0" y="1266"/>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07" name="Freeform 124"/>
            <p:cNvSpPr/>
            <p:nvPr/>
          </p:nvSpPr>
          <p:spPr>
            <a:xfrm>
              <a:off x="998" y="1968"/>
              <a:ext cx="1" cy="287"/>
            </a:xfrm>
            <a:custGeom>
              <a:avLst/>
              <a:gdLst/>
              <a:ahLst/>
              <a:cxnLst>
                <a:cxn ang="0">
                  <a:pos x="0" y="0"/>
                </a:cxn>
                <a:cxn ang="0">
                  <a:pos x="0" y="1"/>
                </a:cxn>
                <a:cxn ang="0">
                  <a:pos x="0" y="0"/>
                </a:cxn>
              </a:cxnLst>
              <a:pathLst>
                <a:path w="1" h="1267">
                  <a:moveTo>
                    <a:pt x="0" y="0"/>
                  </a:moveTo>
                  <a:lnTo>
                    <a:pt x="0" y="1266"/>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08" name="Line 125"/>
            <p:cNvSpPr/>
            <p:nvPr/>
          </p:nvSpPr>
          <p:spPr>
            <a:xfrm>
              <a:off x="998" y="1968"/>
              <a:ext cx="1" cy="287"/>
            </a:xfrm>
            <a:prstGeom prst="line">
              <a:avLst/>
            </a:prstGeom>
            <a:ln w="9525" cap="flat" cmpd="sng">
              <a:solidFill>
                <a:srgbClr val="000000"/>
              </a:solidFill>
              <a:prstDash val="solid"/>
              <a:miter/>
              <a:headEnd type="none" w="med" len="med"/>
              <a:tailEnd type="none" w="med" len="med"/>
            </a:ln>
          </p:spPr>
        </p:sp>
        <p:sp>
          <p:nvSpPr>
            <p:cNvPr id="12409" name="Freeform 126"/>
            <p:cNvSpPr/>
            <p:nvPr/>
          </p:nvSpPr>
          <p:spPr>
            <a:xfrm>
              <a:off x="2359" y="1968"/>
              <a:ext cx="1" cy="287"/>
            </a:xfrm>
            <a:custGeom>
              <a:avLst/>
              <a:gdLst/>
              <a:ahLst/>
              <a:cxnLst>
                <a:cxn ang="0">
                  <a:pos x="0" y="0"/>
                </a:cxn>
                <a:cxn ang="0">
                  <a:pos x="0" y="1"/>
                </a:cxn>
                <a:cxn ang="0">
                  <a:pos x="0" y="0"/>
                </a:cxn>
              </a:cxnLst>
              <a:pathLst>
                <a:path w="1" h="1267">
                  <a:moveTo>
                    <a:pt x="0" y="0"/>
                  </a:moveTo>
                  <a:lnTo>
                    <a:pt x="0" y="1266"/>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10" name="Freeform 127"/>
            <p:cNvSpPr/>
            <p:nvPr/>
          </p:nvSpPr>
          <p:spPr>
            <a:xfrm>
              <a:off x="2359" y="1968"/>
              <a:ext cx="1" cy="287"/>
            </a:xfrm>
            <a:custGeom>
              <a:avLst/>
              <a:gdLst/>
              <a:ahLst/>
              <a:cxnLst>
                <a:cxn ang="0">
                  <a:pos x="0" y="0"/>
                </a:cxn>
                <a:cxn ang="0">
                  <a:pos x="0" y="1"/>
                </a:cxn>
                <a:cxn ang="0">
                  <a:pos x="0" y="0"/>
                </a:cxn>
              </a:cxnLst>
              <a:pathLst>
                <a:path w="1" h="1267">
                  <a:moveTo>
                    <a:pt x="0" y="0"/>
                  </a:moveTo>
                  <a:lnTo>
                    <a:pt x="0" y="1266"/>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11" name="Line 128"/>
            <p:cNvSpPr/>
            <p:nvPr/>
          </p:nvSpPr>
          <p:spPr>
            <a:xfrm>
              <a:off x="2359" y="1968"/>
              <a:ext cx="1" cy="287"/>
            </a:xfrm>
            <a:prstGeom prst="line">
              <a:avLst/>
            </a:prstGeom>
            <a:ln w="9525" cap="flat" cmpd="sng">
              <a:solidFill>
                <a:srgbClr val="000000"/>
              </a:solidFill>
              <a:prstDash val="solid"/>
              <a:miter/>
              <a:headEnd type="none" w="med" len="med"/>
              <a:tailEnd type="none" w="med" len="med"/>
            </a:ln>
          </p:spPr>
        </p:sp>
        <p:sp>
          <p:nvSpPr>
            <p:cNvPr id="12412" name="Freeform 129"/>
            <p:cNvSpPr/>
            <p:nvPr/>
          </p:nvSpPr>
          <p:spPr>
            <a:xfrm>
              <a:off x="998" y="2255"/>
              <a:ext cx="1361" cy="1"/>
            </a:xfrm>
            <a:custGeom>
              <a:avLst/>
              <a:gdLst/>
              <a:ahLst/>
              <a:cxnLst>
                <a:cxn ang="0">
                  <a:pos x="0" y="0"/>
                </a:cxn>
                <a:cxn ang="0">
                  <a:pos x="4" y="0"/>
                </a:cxn>
                <a:cxn ang="0">
                  <a:pos x="0" y="0"/>
                </a:cxn>
              </a:cxnLst>
              <a:pathLst>
                <a:path w="6003" h="1">
                  <a:moveTo>
                    <a:pt x="0" y="0"/>
                  </a:moveTo>
                  <a:lnTo>
                    <a:pt x="6002"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13" name="Freeform 130"/>
            <p:cNvSpPr/>
            <p:nvPr/>
          </p:nvSpPr>
          <p:spPr>
            <a:xfrm>
              <a:off x="998" y="2255"/>
              <a:ext cx="1361" cy="1"/>
            </a:xfrm>
            <a:custGeom>
              <a:avLst/>
              <a:gdLst/>
              <a:ahLst/>
              <a:cxnLst>
                <a:cxn ang="0">
                  <a:pos x="0" y="0"/>
                </a:cxn>
                <a:cxn ang="0">
                  <a:pos x="4" y="0"/>
                </a:cxn>
                <a:cxn ang="0">
                  <a:pos x="0" y="0"/>
                </a:cxn>
              </a:cxnLst>
              <a:pathLst>
                <a:path w="6003" h="1">
                  <a:moveTo>
                    <a:pt x="0" y="0"/>
                  </a:moveTo>
                  <a:lnTo>
                    <a:pt x="6002"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14" name="Line 131"/>
            <p:cNvSpPr/>
            <p:nvPr/>
          </p:nvSpPr>
          <p:spPr>
            <a:xfrm>
              <a:off x="998" y="2255"/>
              <a:ext cx="1361" cy="1"/>
            </a:xfrm>
            <a:prstGeom prst="line">
              <a:avLst/>
            </a:prstGeom>
            <a:ln w="9525" cap="flat" cmpd="sng">
              <a:solidFill>
                <a:srgbClr val="000000"/>
              </a:solidFill>
              <a:prstDash val="solid"/>
              <a:miter/>
              <a:headEnd type="none" w="med" len="med"/>
              <a:tailEnd type="none" w="med" len="med"/>
            </a:ln>
          </p:spPr>
        </p:sp>
        <p:sp>
          <p:nvSpPr>
            <p:cNvPr id="12415" name="Freeform 132"/>
            <p:cNvSpPr/>
            <p:nvPr/>
          </p:nvSpPr>
          <p:spPr>
            <a:xfrm>
              <a:off x="3297" y="1968"/>
              <a:ext cx="1" cy="287"/>
            </a:xfrm>
            <a:custGeom>
              <a:avLst/>
              <a:gdLst/>
              <a:ahLst/>
              <a:cxnLst>
                <a:cxn ang="0">
                  <a:pos x="0" y="0"/>
                </a:cxn>
                <a:cxn ang="0">
                  <a:pos x="0" y="1"/>
                </a:cxn>
                <a:cxn ang="0">
                  <a:pos x="0" y="0"/>
                </a:cxn>
              </a:cxnLst>
              <a:pathLst>
                <a:path w="1" h="1267">
                  <a:moveTo>
                    <a:pt x="0" y="0"/>
                  </a:moveTo>
                  <a:lnTo>
                    <a:pt x="0" y="1266"/>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16" name="Freeform 133"/>
            <p:cNvSpPr/>
            <p:nvPr/>
          </p:nvSpPr>
          <p:spPr>
            <a:xfrm>
              <a:off x="3297" y="1968"/>
              <a:ext cx="1" cy="287"/>
            </a:xfrm>
            <a:custGeom>
              <a:avLst/>
              <a:gdLst/>
              <a:ahLst/>
              <a:cxnLst>
                <a:cxn ang="0">
                  <a:pos x="0" y="0"/>
                </a:cxn>
                <a:cxn ang="0">
                  <a:pos x="0" y="1"/>
                </a:cxn>
                <a:cxn ang="0">
                  <a:pos x="0" y="0"/>
                </a:cxn>
              </a:cxnLst>
              <a:pathLst>
                <a:path w="1" h="1267">
                  <a:moveTo>
                    <a:pt x="0" y="0"/>
                  </a:moveTo>
                  <a:lnTo>
                    <a:pt x="0" y="1266"/>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17" name="Line 134"/>
            <p:cNvSpPr/>
            <p:nvPr/>
          </p:nvSpPr>
          <p:spPr>
            <a:xfrm>
              <a:off x="3297" y="1968"/>
              <a:ext cx="1" cy="287"/>
            </a:xfrm>
            <a:prstGeom prst="line">
              <a:avLst/>
            </a:prstGeom>
            <a:ln w="9525" cap="flat" cmpd="sng">
              <a:solidFill>
                <a:srgbClr val="000000"/>
              </a:solidFill>
              <a:prstDash val="solid"/>
              <a:miter/>
              <a:headEnd type="none" w="med" len="med"/>
              <a:tailEnd type="none" w="med" len="med"/>
            </a:ln>
          </p:spPr>
        </p:sp>
        <p:sp>
          <p:nvSpPr>
            <p:cNvPr id="12418" name="Freeform 135"/>
            <p:cNvSpPr/>
            <p:nvPr/>
          </p:nvSpPr>
          <p:spPr>
            <a:xfrm>
              <a:off x="2359" y="2255"/>
              <a:ext cx="938" cy="1"/>
            </a:xfrm>
            <a:custGeom>
              <a:avLst/>
              <a:gdLst/>
              <a:ahLst/>
              <a:cxnLst>
                <a:cxn ang="0">
                  <a:pos x="0" y="0"/>
                </a:cxn>
                <a:cxn ang="0">
                  <a:pos x="2" y="0"/>
                </a:cxn>
                <a:cxn ang="0">
                  <a:pos x="0" y="0"/>
                </a:cxn>
              </a:cxnLst>
              <a:pathLst>
                <a:path w="4137" h="1">
                  <a:moveTo>
                    <a:pt x="0" y="0"/>
                  </a:moveTo>
                  <a:lnTo>
                    <a:pt x="4136"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19" name="Freeform 136"/>
            <p:cNvSpPr/>
            <p:nvPr/>
          </p:nvSpPr>
          <p:spPr>
            <a:xfrm>
              <a:off x="2359" y="2255"/>
              <a:ext cx="938" cy="1"/>
            </a:xfrm>
            <a:custGeom>
              <a:avLst/>
              <a:gdLst/>
              <a:ahLst/>
              <a:cxnLst>
                <a:cxn ang="0">
                  <a:pos x="0" y="0"/>
                </a:cxn>
                <a:cxn ang="0">
                  <a:pos x="2" y="0"/>
                </a:cxn>
                <a:cxn ang="0">
                  <a:pos x="0" y="0"/>
                </a:cxn>
              </a:cxnLst>
              <a:pathLst>
                <a:path w="4137" h="1">
                  <a:moveTo>
                    <a:pt x="0" y="0"/>
                  </a:moveTo>
                  <a:lnTo>
                    <a:pt x="4136"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20" name="Line 137"/>
            <p:cNvSpPr/>
            <p:nvPr/>
          </p:nvSpPr>
          <p:spPr>
            <a:xfrm>
              <a:off x="2359" y="2255"/>
              <a:ext cx="938" cy="1"/>
            </a:xfrm>
            <a:prstGeom prst="line">
              <a:avLst/>
            </a:prstGeom>
            <a:ln w="9525" cap="flat" cmpd="sng">
              <a:solidFill>
                <a:srgbClr val="000000"/>
              </a:solidFill>
              <a:prstDash val="solid"/>
              <a:miter/>
              <a:headEnd type="none" w="med" len="med"/>
              <a:tailEnd type="none" w="med" len="med"/>
            </a:ln>
          </p:spPr>
        </p:sp>
        <p:sp>
          <p:nvSpPr>
            <p:cNvPr id="12421" name="Freeform 138"/>
            <p:cNvSpPr/>
            <p:nvPr/>
          </p:nvSpPr>
          <p:spPr>
            <a:xfrm>
              <a:off x="4457" y="1968"/>
              <a:ext cx="1" cy="287"/>
            </a:xfrm>
            <a:custGeom>
              <a:avLst/>
              <a:gdLst/>
              <a:ahLst/>
              <a:cxnLst>
                <a:cxn ang="0">
                  <a:pos x="0" y="0"/>
                </a:cxn>
                <a:cxn ang="0">
                  <a:pos x="0" y="1"/>
                </a:cxn>
                <a:cxn ang="0">
                  <a:pos x="0" y="0"/>
                </a:cxn>
              </a:cxnLst>
              <a:pathLst>
                <a:path w="1" h="1267">
                  <a:moveTo>
                    <a:pt x="0" y="0"/>
                  </a:moveTo>
                  <a:lnTo>
                    <a:pt x="0" y="1266"/>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22" name="Freeform 139"/>
            <p:cNvSpPr/>
            <p:nvPr/>
          </p:nvSpPr>
          <p:spPr>
            <a:xfrm>
              <a:off x="4457" y="1968"/>
              <a:ext cx="1" cy="287"/>
            </a:xfrm>
            <a:custGeom>
              <a:avLst/>
              <a:gdLst/>
              <a:ahLst/>
              <a:cxnLst>
                <a:cxn ang="0">
                  <a:pos x="0" y="0"/>
                </a:cxn>
                <a:cxn ang="0">
                  <a:pos x="0" y="1"/>
                </a:cxn>
                <a:cxn ang="0">
                  <a:pos x="0" y="0"/>
                </a:cxn>
              </a:cxnLst>
              <a:pathLst>
                <a:path w="1" h="1267">
                  <a:moveTo>
                    <a:pt x="0" y="0"/>
                  </a:moveTo>
                  <a:lnTo>
                    <a:pt x="0" y="1266"/>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23" name="Line 140"/>
            <p:cNvSpPr/>
            <p:nvPr/>
          </p:nvSpPr>
          <p:spPr>
            <a:xfrm>
              <a:off x="4457" y="1968"/>
              <a:ext cx="1" cy="287"/>
            </a:xfrm>
            <a:prstGeom prst="line">
              <a:avLst/>
            </a:prstGeom>
            <a:ln w="9525" cap="flat" cmpd="sng">
              <a:solidFill>
                <a:srgbClr val="000000"/>
              </a:solidFill>
              <a:prstDash val="solid"/>
              <a:miter/>
              <a:headEnd type="none" w="med" len="med"/>
              <a:tailEnd type="none" w="med" len="med"/>
            </a:ln>
          </p:spPr>
        </p:sp>
        <p:sp>
          <p:nvSpPr>
            <p:cNvPr id="12424" name="Freeform 141"/>
            <p:cNvSpPr/>
            <p:nvPr/>
          </p:nvSpPr>
          <p:spPr>
            <a:xfrm>
              <a:off x="3297" y="2255"/>
              <a:ext cx="1160" cy="1"/>
            </a:xfrm>
            <a:custGeom>
              <a:avLst/>
              <a:gdLst/>
              <a:ahLst/>
              <a:cxnLst>
                <a:cxn ang="0">
                  <a:pos x="0" y="0"/>
                </a:cxn>
                <a:cxn ang="0">
                  <a:pos x="3" y="0"/>
                </a:cxn>
                <a:cxn ang="0">
                  <a:pos x="0" y="0"/>
                </a:cxn>
              </a:cxnLst>
              <a:pathLst>
                <a:path w="5116" h="1">
                  <a:moveTo>
                    <a:pt x="0" y="0"/>
                  </a:moveTo>
                  <a:lnTo>
                    <a:pt x="5115"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25" name="Freeform 142"/>
            <p:cNvSpPr/>
            <p:nvPr/>
          </p:nvSpPr>
          <p:spPr>
            <a:xfrm>
              <a:off x="3297" y="2255"/>
              <a:ext cx="1160" cy="1"/>
            </a:xfrm>
            <a:custGeom>
              <a:avLst/>
              <a:gdLst/>
              <a:ahLst/>
              <a:cxnLst>
                <a:cxn ang="0">
                  <a:pos x="0" y="0"/>
                </a:cxn>
                <a:cxn ang="0">
                  <a:pos x="3" y="0"/>
                </a:cxn>
                <a:cxn ang="0">
                  <a:pos x="0" y="0"/>
                </a:cxn>
              </a:cxnLst>
              <a:pathLst>
                <a:path w="5116" h="1">
                  <a:moveTo>
                    <a:pt x="0" y="0"/>
                  </a:moveTo>
                  <a:lnTo>
                    <a:pt x="5115"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26" name="Line 143"/>
            <p:cNvSpPr/>
            <p:nvPr/>
          </p:nvSpPr>
          <p:spPr>
            <a:xfrm>
              <a:off x="3297" y="2255"/>
              <a:ext cx="1160" cy="1"/>
            </a:xfrm>
            <a:prstGeom prst="line">
              <a:avLst/>
            </a:prstGeom>
            <a:ln w="9525" cap="flat" cmpd="sng">
              <a:solidFill>
                <a:srgbClr val="000000"/>
              </a:solidFill>
              <a:prstDash val="solid"/>
              <a:miter/>
              <a:headEnd type="none" w="med" len="med"/>
              <a:tailEnd type="none" w="med" len="med"/>
            </a:ln>
          </p:spPr>
        </p:sp>
        <p:sp>
          <p:nvSpPr>
            <p:cNvPr id="12427" name="Freeform 144"/>
            <p:cNvSpPr/>
            <p:nvPr/>
          </p:nvSpPr>
          <p:spPr>
            <a:xfrm>
              <a:off x="5402" y="1968"/>
              <a:ext cx="1" cy="287"/>
            </a:xfrm>
            <a:custGeom>
              <a:avLst/>
              <a:gdLst/>
              <a:ahLst/>
              <a:cxnLst>
                <a:cxn ang="0">
                  <a:pos x="0" y="0"/>
                </a:cxn>
                <a:cxn ang="0">
                  <a:pos x="0" y="1"/>
                </a:cxn>
                <a:cxn ang="0">
                  <a:pos x="0" y="0"/>
                </a:cxn>
              </a:cxnLst>
              <a:pathLst>
                <a:path w="1" h="1267">
                  <a:moveTo>
                    <a:pt x="0" y="0"/>
                  </a:moveTo>
                  <a:lnTo>
                    <a:pt x="0" y="1266"/>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28" name="Freeform 145"/>
            <p:cNvSpPr/>
            <p:nvPr/>
          </p:nvSpPr>
          <p:spPr>
            <a:xfrm>
              <a:off x="5402" y="1968"/>
              <a:ext cx="1" cy="287"/>
            </a:xfrm>
            <a:custGeom>
              <a:avLst/>
              <a:gdLst/>
              <a:ahLst/>
              <a:cxnLst>
                <a:cxn ang="0">
                  <a:pos x="0" y="0"/>
                </a:cxn>
                <a:cxn ang="0">
                  <a:pos x="0" y="1"/>
                </a:cxn>
                <a:cxn ang="0">
                  <a:pos x="0" y="0"/>
                </a:cxn>
              </a:cxnLst>
              <a:pathLst>
                <a:path w="1" h="1267">
                  <a:moveTo>
                    <a:pt x="0" y="0"/>
                  </a:moveTo>
                  <a:lnTo>
                    <a:pt x="0" y="1266"/>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29" name="Line 146"/>
            <p:cNvSpPr/>
            <p:nvPr/>
          </p:nvSpPr>
          <p:spPr>
            <a:xfrm>
              <a:off x="5402" y="1968"/>
              <a:ext cx="1" cy="287"/>
            </a:xfrm>
            <a:prstGeom prst="line">
              <a:avLst/>
            </a:prstGeom>
            <a:ln w="9525" cap="flat" cmpd="sng">
              <a:solidFill>
                <a:srgbClr val="000000"/>
              </a:solidFill>
              <a:prstDash val="solid"/>
              <a:miter/>
              <a:headEnd type="none" w="med" len="med"/>
              <a:tailEnd type="none" w="med" len="med"/>
            </a:ln>
          </p:spPr>
        </p:sp>
        <p:sp>
          <p:nvSpPr>
            <p:cNvPr id="12430" name="Freeform 147"/>
            <p:cNvSpPr/>
            <p:nvPr/>
          </p:nvSpPr>
          <p:spPr>
            <a:xfrm>
              <a:off x="4457" y="2255"/>
              <a:ext cx="945" cy="1"/>
            </a:xfrm>
            <a:custGeom>
              <a:avLst/>
              <a:gdLst/>
              <a:ahLst/>
              <a:cxnLst>
                <a:cxn ang="0">
                  <a:pos x="0" y="0"/>
                </a:cxn>
                <a:cxn ang="0">
                  <a:pos x="2" y="0"/>
                </a:cxn>
                <a:cxn ang="0">
                  <a:pos x="0" y="0"/>
                </a:cxn>
              </a:cxnLst>
              <a:pathLst>
                <a:path w="4168" h="1">
                  <a:moveTo>
                    <a:pt x="0" y="0"/>
                  </a:moveTo>
                  <a:lnTo>
                    <a:pt x="4167"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31" name="Freeform 148"/>
            <p:cNvSpPr/>
            <p:nvPr/>
          </p:nvSpPr>
          <p:spPr>
            <a:xfrm>
              <a:off x="4457" y="2255"/>
              <a:ext cx="945" cy="1"/>
            </a:xfrm>
            <a:custGeom>
              <a:avLst/>
              <a:gdLst/>
              <a:ahLst/>
              <a:cxnLst>
                <a:cxn ang="0">
                  <a:pos x="0" y="0"/>
                </a:cxn>
                <a:cxn ang="0">
                  <a:pos x="2" y="0"/>
                </a:cxn>
                <a:cxn ang="0">
                  <a:pos x="0" y="0"/>
                </a:cxn>
              </a:cxnLst>
              <a:pathLst>
                <a:path w="4168" h="1">
                  <a:moveTo>
                    <a:pt x="0" y="0"/>
                  </a:moveTo>
                  <a:lnTo>
                    <a:pt x="4167"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32" name="Freeform 149"/>
            <p:cNvSpPr/>
            <p:nvPr/>
          </p:nvSpPr>
          <p:spPr>
            <a:xfrm>
              <a:off x="998" y="2255"/>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33" name="Freeform 150"/>
            <p:cNvSpPr/>
            <p:nvPr/>
          </p:nvSpPr>
          <p:spPr>
            <a:xfrm>
              <a:off x="998" y="2255"/>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34" name="Freeform 151"/>
            <p:cNvSpPr/>
            <p:nvPr/>
          </p:nvSpPr>
          <p:spPr>
            <a:xfrm>
              <a:off x="2359" y="2255"/>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35" name="Freeform 152"/>
            <p:cNvSpPr/>
            <p:nvPr/>
          </p:nvSpPr>
          <p:spPr>
            <a:xfrm>
              <a:off x="2359" y="2255"/>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36" name="Freeform 153"/>
            <p:cNvSpPr/>
            <p:nvPr/>
          </p:nvSpPr>
          <p:spPr>
            <a:xfrm>
              <a:off x="998" y="2631"/>
              <a:ext cx="1361" cy="1"/>
            </a:xfrm>
            <a:custGeom>
              <a:avLst/>
              <a:gdLst/>
              <a:ahLst/>
              <a:cxnLst>
                <a:cxn ang="0">
                  <a:pos x="0" y="0"/>
                </a:cxn>
                <a:cxn ang="0">
                  <a:pos x="4" y="0"/>
                </a:cxn>
                <a:cxn ang="0">
                  <a:pos x="0" y="0"/>
                </a:cxn>
              </a:cxnLst>
              <a:pathLst>
                <a:path w="6003" h="1">
                  <a:moveTo>
                    <a:pt x="0" y="0"/>
                  </a:moveTo>
                  <a:lnTo>
                    <a:pt x="6002"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37" name="Freeform 154"/>
            <p:cNvSpPr/>
            <p:nvPr/>
          </p:nvSpPr>
          <p:spPr>
            <a:xfrm>
              <a:off x="998" y="2631"/>
              <a:ext cx="1361" cy="1"/>
            </a:xfrm>
            <a:custGeom>
              <a:avLst/>
              <a:gdLst/>
              <a:ahLst/>
              <a:cxnLst>
                <a:cxn ang="0">
                  <a:pos x="0" y="0"/>
                </a:cxn>
                <a:cxn ang="0">
                  <a:pos x="4" y="0"/>
                </a:cxn>
                <a:cxn ang="0">
                  <a:pos x="0" y="0"/>
                </a:cxn>
              </a:cxnLst>
              <a:pathLst>
                <a:path w="6003" h="1">
                  <a:moveTo>
                    <a:pt x="0" y="0"/>
                  </a:moveTo>
                  <a:lnTo>
                    <a:pt x="6002"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38" name="Line 155"/>
            <p:cNvSpPr/>
            <p:nvPr/>
          </p:nvSpPr>
          <p:spPr>
            <a:xfrm>
              <a:off x="998" y="2631"/>
              <a:ext cx="1361" cy="1"/>
            </a:xfrm>
            <a:prstGeom prst="line">
              <a:avLst/>
            </a:prstGeom>
            <a:ln w="9525" cap="flat" cmpd="sng">
              <a:solidFill>
                <a:srgbClr val="000000"/>
              </a:solidFill>
              <a:prstDash val="solid"/>
              <a:miter/>
              <a:headEnd type="none" w="med" len="med"/>
              <a:tailEnd type="none" w="med" len="med"/>
            </a:ln>
          </p:spPr>
        </p:sp>
        <p:sp>
          <p:nvSpPr>
            <p:cNvPr id="12439" name="Freeform 156"/>
            <p:cNvSpPr/>
            <p:nvPr/>
          </p:nvSpPr>
          <p:spPr>
            <a:xfrm>
              <a:off x="3297" y="2255"/>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40" name="Freeform 157"/>
            <p:cNvSpPr/>
            <p:nvPr/>
          </p:nvSpPr>
          <p:spPr>
            <a:xfrm>
              <a:off x="3297" y="2255"/>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41" name="Freeform 158"/>
            <p:cNvSpPr/>
            <p:nvPr/>
          </p:nvSpPr>
          <p:spPr>
            <a:xfrm>
              <a:off x="2359" y="2631"/>
              <a:ext cx="938" cy="1"/>
            </a:xfrm>
            <a:custGeom>
              <a:avLst/>
              <a:gdLst/>
              <a:ahLst/>
              <a:cxnLst>
                <a:cxn ang="0">
                  <a:pos x="0" y="0"/>
                </a:cxn>
                <a:cxn ang="0">
                  <a:pos x="2" y="0"/>
                </a:cxn>
                <a:cxn ang="0">
                  <a:pos x="0" y="0"/>
                </a:cxn>
              </a:cxnLst>
              <a:pathLst>
                <a:path w="4137" h="1">
                  <a:moveTo>
                    <a:pt x="0" y="0"/>
                  </a:moveTo>
                  <a:lnTo>
                    <a:pt x="4136"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42" name="Freeform 159"/>
            <p:cNvSpPr/>
            <p:nvPr/>
          </p:nvSpPr>
          <p:spPr>
            <a:xfrm>
              <a:off x="2359" y="2631"/>
              <a:ext cx="938" cy="1"/>
            </a:xfrm>
            <a:custGeom>
              <a:avLst/>
              <a:gdLst/>
              <a:ahLst/>
              <a:cxnLst>
                <a:cxn ang="0">
                  <a:pos x="0" y="0"/>
                </a:cxn>
                <a:cxn ang="0">
                  <a:pos x="2" y="0"/>
                </a:cxn>
                <a:cxn ang="0">
                  <a:pos x="0" y="0"/>
                </a:cxn>
              </a:cxnLst>
              <a:pathLst>
                <a:path w="4137" h="1">
                  <a:moveTo>
                    <a:pt x="0" y="0"/>
                  </a:moveTo>
                  <a:lnTo>
                    <a:pt x="4136"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43" name="Line 160"/>
            <p:cNvSpPr/>
            <p:nvPr/>
          </p:nvSpPr>
          <p:spPr>
            <a:xfrm>
              <a:off x="2359" y="2631"/>
              <a:ext cx="938" cy="1"/>
            </a:xfrm>
            <a:prstGeom prst="line">
              <a:avLst/>
            </a:prstGeom>
            <a:ln w="9525" cap="flat" cmpd="sng">
              <a:solidFill>
                <a:srgbClr val="000000"/>
              </a:solidFill>
              <a:prstDash val="solid"/>
              <a:miter/>
              <a:headEnd type="none" w="med" len="med"/>
              <a:tailEnd type="none" w="med" len="med"/>
            </a:ln>
          </p:spPr>
        </p:sp>
        <p:sp>
          <p:nvSpPr>
            <p:cNvPr id="12444" name="Freeform 161"/>
            <p:cNvSpPr/>
            <p:nvPr/>
          </p:nvSpPr>
          <p:spPr>
            <a:xfrm>
              <a:off x="4457" y="2255"/>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45" name="Freeform 162"/>
            <p:cNvSpPr/>
            <p:nvPr/>
          </p:nvSpPr>
          <p:spPr>
            <a:xfrm>
              <a:off x="4457" y="2255"/>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46" name="Freeform 163"/>
            <p:cNvSpPr/>
            <p:nvPr/>
          </p:nvSpPr>
          <p:spPr>
            <a:xfrm>
              <a:off x="3297" y="2631"/>
              <a:ext cx="1160" cy="1"/>
            </a:xfrm>
            <a:custGeom>
              <a:avLst/>
              <a:gdLst/>
              <a:ahLst/>
              <a:cxnLst>
                <a:cxn ang="0">
                  <a:pos x="0" y="0"/>
                </a:cxn>
                <a:cxn ang="0">
                  <a:pos x="3" y="0"/>
                </a:cxn>
                <a:cxn ang="0">
                  <a:pos x="0" y="0"/>
                </a:cxn>
              </a:cxnLst>
              <a:pathLst>
                <a:path w="5116" h="1">
                  <a:moveTo>
                    <a:pt x="0" y="0"/>
                  </a:moveTo>
                  <a:lnTo>
                    <a:pt x="5115"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47" name="Freeform 164"/>
            <p:cNvSpPr/>
            <p:nvPr/>
          </p:nvSpPr>
          <p:spPr>
            <a:xfrm>
              <a:off x="3297" y="2631"/>
              <a:ext cx="1160" cy="1"/>
            </a:xfrm>
            <a:custGeom>
              <a:avLst/>
              <a:gdLst/>
              <a:ahLst/>
              <a:cxnLst>
                <a:cxn ang="0">
                  <a:pos x="0" y="0"/>
                </a:cxn>
                <a:cxn ang="0">
                  <a:pos x="3" y="0"/>
                </a:cxn>
                <a:cxn ang="0">
                  <a:pos x="0" y="0"/>
                </a:cxn>
              </a:cxnLst>
              <a:pathLst>
                <a:path w="5116" h="1">
                  <a:moveTo>
                    <a:pt x="0" y="0"/>
                  </a:moveTo>
                  <a:lnTo>
                    <a:pt x="5115"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48" name="Line 165"/>
            <p:cNvSpPr/>
            <p:nvPr/>
          </p:nvSpPr>
          <p:spPr>
            <a:xfrm>
              <a:off x="3297" y="2631"/>
              <a:ext cx="1160" cy="1"/>
            </a:xfrm>
            <a:prstGeom prst="line">
              <a:avLst/>
            </a:prstGeom>
            <a:ln w="9525" cap="flat" cmpd="sng">
              <a:solidFill>
                <a:srgbClr val="000000"/>
              </a:solidFill>
              <a:prstDash val="solid"/>
              <a:miter/>
              <a:headEnd type="none" w="med" len="med"/>
              <a:tailEnd type="none" w="med" len="med"/>
            </a:ln>
          </p:spPr>
        </p:sp>
        <p:sp>
          <p:nvSpPr>
            <p:cNvPr id="12449" name="Freeform 166"/>
            <p:cNvSpPr/>
            <p:nvPr/>
          </p:nvSpPr>
          <p:spPr>
            <a:xfrm>
              <a:off x="5402" y="2255"/>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50" name="Freeform 167"/>
            <p:cNvSpPr/>
            <p:nvPr/>
          </p:nvSpPr>
          <p:spPr>
            <a:xfrm>
              <a:off x="5402" y="2255"/>
              <a:ext cx="1" cy="376"/>
            </a:xfrm>
            <a:custGeom>
              <a:avLst/>
              <a:gdLst/>
              <a:ahLst/>
              <a:cxnLst>
                <a:cxn ang="0">
                  <a:pos x="0" y="0"/>
                </a:cxn>
                <a:cxn ang="0">
                  <a:pos x="0" y="1"/>
                </a:cxn>
                <a:cxn ang="0">
                  <a:pos x="0" y="0"/>
                </a:cxn>
              </a:cxnLst>
              <a:pathLst>
                <a:path w="1" h="1659">
                  <a:moveTo>
                    <a:pt x="0" y="0"/>
                  </a:moveTo>
                  <a:lnTo>
                    <a:pt x="0" y="1658"/>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51" name="Freeform 168"/>
            <p:cNvSpPr/>
            <p:nvPr/>
          </p:nvSpPr>
          <p:spPr>
            <a:xfrm>
              <a:off x="4457" y="2631"/>
              <a:ext cx="945" cy="1"/>
            </a:xfrm>
            <a:custGeom>
              <a:avLst/>
              <a:gdLst/>
              <a:ahLst/>
              <a:cxnLst>
                <a:cxn ang="0">
                  <a:pos x="0" y="0"/>
                </a:cxn>
                <a:cxn ang="0">
                  <a:pos x="2" y="0"/>
                </a:cxn>
                <a:cxn ang="0">
                  <a:pos x="0" y="0"/>
                </a:cxn>
              </a:cxnLst>
              <a:pathLst>
                <a:path w="4168" h="1">
                  <a:moveTo>
                    <a:pt x="0" y="0"/>
                  </a:moveTo>
                  <a:lnTo>
                    <a:pt x="4167"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sp>
          <p:nvSpPr>
            <p:cNvPr id="12452" name="Freeform 169"/>
            <p:cNvSpPr/>
            <p:nvPr/>
          </p:nvSpPr>
          <p:spPr>
            <a:xfrm>
              <a:off x="4457" y="2631"/>
              <a:ext cx="945" cy="1"/>
            </a:xfrm>
            <a:custGeom>
              <a:avLst/>
              <a:gdLst/>
              <a:ahLst/>
              <a:cxnLst>
                <a:cxn ang="0">
                  <a:pos x="0" y="0"/>
                </a:cxn>
                <a:cxn ang="0">
                  <a:pos x="2" y="0"/>
                </a:cxn>
                <a:cxn ang="0">
                  <a:pos x="0" y="0"/>
                </a:cxn>
              </a:cxnLst>
              <a:pathLst>
                <a:path w="4168" h="1">
                  <a:moveTo>
                    <a:pt x="0" y="0"/>
                  </a:moveTo>
                  <a:lnTo>
                    <a:pt x="4167" y="0"/>
                  </a:lnTo>
                  <a:lnTo>
                    <a:pt x="0" y="0"/>
                  </a:lnTo>
                </a:path>
              </a:pathLst>
            </a:custGeom>
            <a:solidFill>
              <a:srgbClr val="00CC99"/>
            </a:solidFill>
            <a:ln w="9360" cap="flat" cmpd="sng">
              <a:solidFill>
                <a:srgbClr val="000000"/>
              </a:solidFill>
              <a:prstDash val="solid"/>
              <a:miter/>
              <a:headEnd type="none" w="med" len="med"/>
              <a:tailEnd type="none" w="med" len="med"/>
            </a:ln>
          </p:spPr>
          <p:txBody>
            <a:bodyPr/>
            <a:p>
              <a:endParaRPr lang="zh-CN" altLang="en-US"/>
            </a:p>
          </p:txBody>
        </p:sp>
      </p:grpSp>
      <p:sp>
        <p:nvSpPr>
          <p:cNvPr id="12453" name="TextBox 170"/>
          <p:cNvSpPr txBox="1"/>
          <p:nvPr/>
        </p:nvSpPr>
        <p:spPr>
          <a:xfrm>
            <a:off x="468313" y="2060575"/>
            <a:ext cx="1050925" cy="461963"/>
          </a:xfrm>
          <a:prstGeom prst="rect">
            <a:avLst/>
          </a:prstGeom>
          <a:noFill/>
          <a:ln w="9525">
            <a:noFill/>
          </a:ln>
        </p:spPr>
        <p:txBody>
          <a:bodyPr wrap="none" anchor="t" anchorCtr="0">
            <a:spAutoFit/>
          </a:bodyPr>
          <a:p>
            <a:pPr algn="ctr" eaLnBrk="0" hangingPunct="0"/>
            <a:r>
              <a:rPr lang="en-US" altLang="zh-CN" b="1" dirty="0">
                <a:latin typeface="Comic Sans MS" panose="030F0702030302020204" pitchFamily="66" charset="0"/>
                <a:ea typeface="宋体" panose="02010600030101010101" pitchFamily="2" charset="-122"/>
              </a:rPr>
              <a:t>Iterm</a:t>
            </a:r>
            <a:endParaRPr lang="zh-CN" altLang="en-US" b="1" dirty="0">
              <a:latin typeface="Comic Sans MS" panose="030F0702030302020204" pitchFamily="66" charset="0"/>
              <a:ea typeface="宋体" panose="02010600030101010101" pitchFamily="2" charset="-122"/>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Rectangle 2"/>
          <p:cNvSpPr>
            <a:spLocks noGrp="1"/>
          </p:cNvSpPr>
          <p:nvPr>
            <p:ph type="title"/>
          </p:nvPr>
        </p:nvSpPr>
        <p:spPr/>
        <p:txBody>
          <a:bodyPr wrap="square" lIns="90487" tIns="44450" rIns="90487" bIns="44450" anchor="b" anchorCtr="0"/>
          <a:p>
            <a:r>
              <a:rPr lang="fr-FR" altLang="zh-CN" dirty="0">
                <a:ea typeface="宋体" panose="02010600030101010101" pitchFamily="2" charset="-122"/>
              </a:rPr>
              <a:t>InterPro example</a:t>
            </a:r>
            <a:endParaRPr lang="fr-FR" altLang="zh-CN" dirty="0">
              <a:ea typeface="宋体" panose="02010600030101010101" pitchFamily="2" charset="-122"/>
            </a:endParaRPr>
          </a:p>
        </p:txBody>
      </p:sp>
      <p:pic>
        <p:nvPicPr>
          <p:cNvPr id="101378" name="Picture 3"/>
          <p:cNvPicPr>
            <a:picLocks noChangeAspect="1"/>
          </p:cNvPicPr>
          <p:nvPr/>
        </p:nvPicPr>
        <p:blipFill>
          <a:blip r:embed="rId1"/>
          <a:srcRect t="18227"/>
          <a:stretch>
            <a:fillRect/>
          </a:stretch>
        </p:blipFill>
        <p:spPr>
          <a:xfrm>
            <a:off x="990600" y="1371600"/>
            <a:ext cx="6705600" cy="4960938"/>
          </a:xfrm>
          <a:prstGeom prst="rect">
            <a:avLst/>
          </a:prstGeom>
          <a:noFill/>
          <a:ln w="9525">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Rectangle 2"/>
          <p:cNvSpPr>
            <a:spLocks noGrp="1"/>
          </p:cNvSpPr>
          <p:nvPr>
            <p:ph type="title"/>
          </p:nvPr>
        </p:nvSpPr>
        <p:spPr/>
        <p:txBody>
          <a:bodyPr wrap="square" lIns="90487" tIns="44450" rIns="90487" bIns="44450" anchor="b" anchorCtr="0"/>
          <a:p>
            <a:r>
              <a:rPr lang="fr-FR" altLang="zh-CN" dirty="0">
                <a:ea typeface="宋体" panose="02010600030101010101" pitchFamily="2" charset="-122"/>
              </a:rPr>
              <a:t>InterPro example</a:t>
            </a:r>
            <a:endParaRPr lang="fr-FR" altLang="zh-CN" dirty="0">
              <a:ea typeface="宋体" panose="02010600030101010101" pitchFamily="2" charset="-122"/>
            </a:endParaRPr>
          </a:p>
        </p:txBody>
      </p:sp>
      <p:pic>
        <p:nvPicPr>
          <p:cNvPr id="102402" name="Picture 3"/>
          <p:cNvPicPr>
            <a:picLocks noChangeAspect="1"/>
          </p:cNvPicPr>
          <p:nvPr/>
        </p:nvPicPr>
        <p:blipFill>
          <a:blip r:embed="rId1"/>
          <a:stretch>
            <a:fillRect/>
          </a:stretch>
        </p:blipFill>
        <p:spPr>
          <a:xfrm>
            <a:off x="533400" y="1600200"/>
            <a:ext cx="7924800" cy="3946525"/>
          </a:xfrm>
          <a:prstGeom prst="rect">
            <a:avLst/>
          </a:prstGeom>
          <a:noFill/>
          <a:ln w="9525">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Rectangle 2"/>
          <p:cNvSpPr>
            <a:spLocks noGrp="1"/>
          </p:cNvSpPr>
          <p:nvPr>
            <p:ph type="title"/>
          </p:nvPr>
        </p:nvSpPr>
        <p:spPr/>
        <p:txBody>
          <a:bodyPr wrap="square" lIns="90487" tIns="44450" rIns="90487" bIns="44450" anchor="b" anchorCtr="0"/>
          <a:p>
            <a:r>
              <a:rPr lang="fr-FR" altLang="zh-CN" dirty="0">
                <a:ea typeface="宋体" panose="02010600030101010101" pitchFamily="2" charset="-122"/>
              </a:rPr>
              <a:t>InterPro graphic example</a:t>
            </a:r>
            <a:endParaRPr lang="fr-FR" altLang="zh-CN" dirty="0">
              <a:ea typeface="宋体" panose="02010600030101010101" pitchFamily="2" charset="-122"/>
            </a:endParaRPr>
          </a:p>
        </p:txBody>
      </p:sp>
      <p:pic>
        <p:nvPicPr>
          <p:cNvPr id="103426" name="Picture 3"/>
          <p:cNvPicPr>
            <a:picLocks noChangeAspect="1"/>
          </p:cNvPicPr>
          <p:nvPr/>
        </p:nvPicPr>
        <p:blipFill>
          <a:blip r:embed="rId1"/>
          <a:srcRect t="19710"/>
          <a:stretch>
            <a:fillRect/>
          </a:stretch>
        </p:blipFill>
        <p:spPr>
          <a:xfrm>
            <a:off x="1447800" y="1371600"/>
            <a:ext cx="6553200" cy="4957763"/>
          </a:xfrm>
          <a:prstGeom prst="rect">
            <a:avLst/>
          </a:prstGeom>
          <a:noFill/>
          <a:ln w="9525">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Rectangle 2"/>
          <p:cNvSpPr>
            <a:spLocks noGrp="1"/>
          </p:cNvSpPr>
          <p:nvPr>
            <p:ph type="title"/>
          </p:nvPr>
        </p:nvSpPr>
        <p:spPr/>
        <p:txBody>
          <a:bodyPr wrap="square" lIns="90487" tIns="44450" rIns="90487" bIns="44450" anchor="b" anchorCtr="0"/>
          <a:p>
            <a:r>
              <a:rPr lang="en-US" altLang="zh-CN" dirty="0">
                <a:ea typeface="宋体" panose="02010600030101010101" pitchFamily="2" charset="-122"/>
              </a:rPr>
              <a:t>2.6 Databases : proteomics</a:t>
            </a:r>
            <a:endParaRPr lang="fr-FR" altLang="zh-CN" dirty="0">
              <a:ea typeface="宋体" panose="02010600030101010101" pitchFamily="2" charset="-122"/>
            </a:endParaRPr>
          </a:p>
        </p:txBody>
      </p:sp>
      <p:sp>
        <p:nvSpPr>
          <p:cNvPr id="104450" name="Rectangle 3"/>
          <p:cNvSpPr>
            <a:spLocks noGrp="1"/>
          </p:cNvSpPr>
          <p:nvPr>
            <p:ph idx="1"/>
          </p:nvPr>
        </p:nvSpPr>
        <p:spPr/>
        <p:txBody>
          <a:bodyPr wrap="square" lIns="90487" tIns="44450" rIns="90487" bIns="44450" anchor="t" anchorCtr="0"/>
          <a:p>
            <a:pPr>
              <a:lnSpc>
                <a:spcPct val="90000"/>
              </a:lnSpc>
            </a:pPr>
            <a:r>
              <a:rPr lang="en-US" altLang="zh-CN" sz="2400" dirty="0">
                <a:ea typeface="宋体" panose="02010600030101010101" pitchFamily="2" charset="-122"/>
              </a:rPr>
              <a:t>Contain informations </a:t>
            </a:r>
            <a:r>
              <a:rPr lang="fr-FR" altLang="zh-CN" sz="2400" dirty="0">
                <a:ea typeface="宋体" panose="02010600030101010101" pitchFamily="2" charset="-122"/>
              </a:rPr>
              <a:t>obtained by</a:t>
            </a:r>
            <a:r>
              <a:rPr lang="en-US" altLang="zh-CN" sz="2400" dirty="0">
                <a:ea typeface="宋体" panose="02010600030101010101" pitchFamily="2" charset="-122"/>
              </a:rPr>
              <a:t> 2D-PAGE: master images of the gels and description of identified proteins</a:t>
            </a:r>
            <a:endParaRPr lang="en-US" altLang="zh-CN" sz="2400" dirty="0">
              <a:ea typeface="宋体" panose="02010600030101010101" pitchFamily="2" charset="-122"/>
            </a:endParaRPr>
          </a:p>
          <a:p>
            <a:pPr>
              <a:lnSpc>
                <a:spcPct val="90000"/>
              </a:lnSpc>
            </a:pPr>
            <a:r>
              <a:rPr lang="en-US" altLang="zh-CN" sz="2400" dirty="0">
                <a:ea typeface="宋体" panose="02010600030101010101" pitchFamily="2" charset="-122"/>
              </a:rPr>
              <a:t>Examples: SWISS-2DPAGE, ECO2DBASE, Maize-2DPAGE, Sub2D, Cyano2DBase, etc.</a:t>
            </a:r>
            <a:endParaRPr lang="en-US" altLang="zh-CN" sz="2400" dirty="0">
              <a:ea typeface="宋体" panose="02010600030101010101" pitchFamily="2" charset="-122"/>
            </a:endParaRPr>
          </a:p>
          <a:p>
            <a:pPr>
              <a:lnSpc>
                <a:spcPct val="90000"/>
              </a:lnSpc>
            </a:pPr>
            <a:r>
              <a:rPr lang="en-US" altLang="zh-CN" sz="2400" dirty="0">
                <a:ea typeface="宋体" panose="02010600030101010101" pitchFamily="2" charset="-122"/>
              </a:rPr>
              <a:t>Format: composed of image and text files</a:t>
            </a:r>
            <a:endParaRPr lang="en-US" altLang="zh-CN" sz="2400" dirty="0">
              <a:ea typeface="宋体" panose="02010600030101010101" pitchFamily="2" charset="-122"/>
            </a:endParaRPr>
          </a:p>
          <a:p>
            <a:pPr>
              <a:lnSpc>
                <a:spcPct val="90000"/>
              </a:lnSpc>
            </a:pPr>
            <a:r>
              <a:rPr lang="en-US" altLang="zh-CN" sz="2400" dirty="0">
                <a:ea typeface="宋体" panose="02010600030101010101" pitchFamily="2" charset="-122"/>
              </a:rPr>
              <a:t>Most 2D-PAGE databases are “federated” and </a:t>
            </a:r>
            <a:endParaRPr lang="en-US" altLang="zh-CN" sz="2400" dirty="0">
              <a:ea typeface="宋体" panose="02010600030101010101" pitchFamily="2" charset="-122"/>
            </a:endParaRPr>
          </a:p>
          <a:p>
            <a:pPr>
              <a:lnSpc>
                <a:spcPct val="90000"/>
              </a:lnSpc>
              <a:buNone/>
            </a:pPr>
            <a:r>
              <a:rPr lang="en-US" altLang="zh-CN" sz="2400" dirty="0">
                <a:ea typeface="宋体" panose="02010600030101010101" pitchFamily="2" charset="-122"/>
              </a:rPr>
              <a:t>   use SWISS-PROT as a master index</a:t>
            </a:r>
            <a:endParaRPr lang="en-US" altLang="zh-CN" sz="2400" dirty="0">
              <a:ea typeface="宋体" panose="02010600030101010101" pitchFamily="2" charset="-122"/>
            </a:endParaRPr>
          </a:p>
          <a:p>
            <a:pPr>
              <a:lnSpc>
                <a:spcPct val="90000"/>
              </a:lnSpc>
            </a:pPr>
            <a:r>
              <a:rPr lang="en-US" altLang="zh-CN" sz="2400" dirty="0">
                <a:ea typeface="宋体" panose="02010600030101010101" pitchFamily="2" charset="-122"/>
              </a:rPr>
              <a:t>There </a:t>
            </a:r>
            <a:r>
              <a:rPr lang="fr-FR" altLang="zh-CN" sz="2400" dirty="0">
                <a:ea typeface="宋体" panose="02010600030101010101" pitchFamily="2" charset="-122"/>
              </a:rPr>
              <a:t>is</a:t>
            </a:r>
            <a:r>
              <a:rPr lang="en-US" altLang="zh-CN" sz="2400" dirty="0">
                <a:ea typeface="宋体" panose="02010600030101010101" pitchFamily="2" charset="-122"/>
              </a:rPr>
              <a:t> currently no protein Mass Spectrometry (MS) database (not for long…)</a:t>
            </a:r>
            <a:endParaRPr lang="fr-FR" altLang="zh-CN" sz="2400" dirty="0">
              <a:ea typeface="宋体" panose="02010600030101010101" pitchFamily="2"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Rectangle 2"/>
          <p:cNvSpPr>
            <a:spLocks noGrp="1"/>
          </p:cNvSpPr>
          <p:nvPr>
            <p:ph type="title"/>
          </p:nvPr>
        </p:nvSpPr>
        <p:spPr/>
        <p:txBody>
          <a:bodyPr wrap="square" lIns="90487" tIns="44450" rIns="90487" bIns="44450" anchor="b" anchorCtr="0"/>
          <a:p>
            <a:r>
              <a:rPr lang="en-GB" altLang="zh-CN" sz="2400" b="0" dirty="0">
                <a:solidFill>
                  <a:schemeClr val="tx1"/>
                </a:solidFill>
                <a:ea typeface="宋体" panose="02010600030101010101" pitchFamily="2" charset="-122"/>
              </a:rPr>
              <a:t>This protein does not exist in the current release of SWISS-2DPAGE.</a:t>
            </a:r>
            <a:endParaRPr lang="fr-FR" altLang="zh-CN" sz="2400" b="0" dirty="0">
              <a:solidFill>
                <a:schemeClr val="tx1"/>
              </a:solidFill>
              <a:ea typeface="宋体" panose="02010600030101010101" pitchFamily="2" charset="-122"/>
            </a:endParaRPr>
          </a:p>
        </p:txBody>
      </p:sp>
      <p:pic>
        <p:nvPicPr>
          <p:cNvPr id="105474" name="Picture 3" descr="2d"/>
          <p:cNvPicPr>
            <a:picLocks noChangeAspect="1"/>
          </p:cNvPicPr>
          <p:nvPr/>
        </p:nvPicPr>
        <p:blipFill>
          <a:blip r:embed="rId1"/>
          <a:srcRect l="1071" t="1671" r="35759"/>
          <a:stretch>
            <a:fillRect/>
          </a:stretch>
        </p:blipFill>
        <p:spPr>
          <a:xfrm>
            <a:off x="533400" y="1524000"/>
            <a:ext cx="4495800" cy="4484688"/>
          </a:xfrm>
          <a:prstGeom prst="rect">
            <a:avLst/>
          </a:prstGeom>
          <a:noFill/>
          <a:ln w="9525">
            <a:noFill/>
          </a:ln>
        </p:spPr>
      </p:pic>
      <p:sp>
        <p:nvSpPr>
          <p:cNvPr id="105475" name="Text Box 4"/>
          <p:cNvSpPr txBox="1"/>
          <p:nvPr/>
        </p:nvSpPr>
        <p:spPr>
          <a:xfrm>
            <a:off x="5486400" y="2743200"/>
            <a:ext cx="2819400" cy="1581150"/>
          </a:xfrm>
          <a:prstGeom prst="rect">
            <a:avLst/>
          </a:prstGeom>
          <a:noFill/>
          <a:ln w="9525">
            <a:noFill/>
          </a:ln>
        </p:spPr>
        <p:txBody>
          <a:bodyPr anchor="t" anchorCtr="0">
            <a:spAutoFit/>
          </a:bodyPr>
          <a:p>
            <a:pPr eaLnBrk="0" hangingPunct="0">
              <a:spcBef>
                <a:spcPct val="50000"/>
              </a:spcBef>
            </a:pPr>
            <a:r>
              <a:rPr lang="fr-CH" altLang="zh-CN" b="1" dirty="0">
                <a:solidFill>
                  <a:srgbClr val="063DE8"/>
                </a:solidFill>
                <a:latin typeface="Comic Sans MS" panose="030F0702030302020204" pitchFamily="66" charset="0"/>
                <a:ea typeface="宋体" panose="02010600030101010101" pitchFamily="2" charset="-122"/>
              </a:rPr>
              <a:t>EPO_HUMAN (human plasma)</a:t>
            </a:r>
            <a:endParaRPr lang="fr-CH" altLang="zh-CN" b="1" dirty="0">
              <a:solidFill>
                <a:srgbClr val="063DE8"/>
              </a:solidFill>
              <a:latin typeface="Comic Sans MS" panose="030F0702030302020204" pitchFamily="66" charset="0"/>
              <a:ea typeface="宋体" panose="02010600030101010101" pitchFamily="2" charset="-122"/>
            </a:endParaRPr>
          </a:p>
          <a:p>
            <a:pPr eaLnBrk="0" hangingPunct="0">
              <a:spcBef>
                <a:spcPct val="50000"/>
              </a:spcBef>
            </a:pPr>
            <a:r>
              <a:rPr lang="fr-CH" altLang="zh-CN" b="1" dirty="0">
                <a:solidFill>
                  <a:srgbClr val="063DE8"/>
                </a:solidFill>
                <a:latin typeface="Comic Sans MS" panose="030F0702030302020204" pitchFamily="66" charset="0"/>
                <a:ea typeface="宋体" panose="02010600030101010101" pitchFamily="2" charset="-122"/>
              </a:rPr>
              <a:t>Should be here…</a:t>
            </a:r>
            <a:endParaRPr lang="fr-FR" altLang="zh-CN" b="1" dirty="0">
              <a:solidFill>
                <a:srgbClr val="063DE8"/>
              </a:solidFill>
              <a:latin typeface="Comic Sans MS" panose="030F0702030302020204" pitchFamily="66" charset="0"/>
              <a:ea typeface="宋体" panose="02010600030101010101" pitchFamily="2" charset="-122"/>
            </a:endParaRPr>
          </a:p>
        </p:txBody>
      </p:sp>
      <p:sp>
        <p:nvSpPr>
          <p:cNvPr id="105476" name="Line 5"/>
          <p:cNvSpPr/>
          <p:nvPr/>
        </p:nvSpPr>
        <p:spPr>
          <a:xfrm flipH="1">
            <a:off x="4953000" y="4267200"/>
            <a:ext cx="685800" cy="304800"/>
          </a:xfrm>
          <a:prstGeom prst="line">
            <a:avLst/>
          </a:prstGeom>
          <a:ln w="31750" cap="flat" cmpd="sng">
            <a:solidFill>
              <a:srgbClr val="FF3300"/>
            </a:solidFill>
            <a:prstDash val="solid"/>
            <a:round/>
            <a:headEnd type="none" w="med" len="med"/>
            <a:tailEnd type="triangle" w="med" len="med"/>
          </a:ln>
        </p:spPr>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Rectangle 2"/>
          <p:cNvSpPr>
            <a:spLocks noGrp="1"/>
          </p:cNvSpPr>
          <p:nvPr>
            <p:ph type="title"/>
          </p:nvPr>
        </p:nvSpPr>
        <p:spPr/>
        <p:txBody>
          <a:bodyPr wrap="square" lIns="90487" tIns="44450" rIns="90487" bIns="44450" anchor="b" anchorCtr="0"/>
          <a:p>
            <a:r>
              <a:rPr lang="en-US" altLang="zh-CN" dirty="0">
                <a:ea typeface="宋体" panose="02010600030101010101" pitchFamily="2" charset="-122"/>
              </a:rPr>
              <a:t>2.7 Databases : 3D structure</a:t>
            </a:r>
            <a:endParaRPr lang="fr-FR" altLang="zh-CN" dirty="0">
              <a:ea typeface="宋体" panose="02010600030101010101" pitchFamily="2" charset="-122"/>
            </a:endParaRPr>
          </a:p>
        </p:txBody>
      </p:sp>
      <p:sp>
        <p:nvSpPr>
          <p:cNvPr id="106498" name="Rectangle 3"/>
          <p:cNvSpPr>
            <a:spLocks noGrp="1"/>
          </p:cNvSpPr>
          <p:nvPr>
            <p:ph idx="1"/>
          </p:nvPr>
        </p:nvSpPr>
        <p:spPr/>
        <p:txBody>
          <a:bodyPr wrap="square" lIns="90487" tIns="44450" rIns="90487" bIns="44450" anchor="t" anchorCtr="0"/>
          <a:p>
            <a:pPr>
              <a:lnSpc>
                <a:spcPct val="90000"/>
              </a:lnSpc>
            </a:pPr>
            <a:r>
              <a:rPr lang="en-US" altLang="zh-CN" sz="2000" dirty="0">
                <a:ea typeface="宋体" panose="02010600030101010101" pitchFamily="2" charset="-122"/>
              </a:rPr>
              <a:t>Contain the spatial coordinates of macromolecules whose 3D structure has been obtained by X-ray or NMR studies</a:t>
            </a:r>
            <a:endParaRPr lang="en-US" altLang="zh-CN" sz="2000" dirty="0">
              <a:ea typeface="宋体" panose="02010600030101010101" pitchFamily="2" charset="-122"/>
            </a:endParaRPr>
          </a:p>
          <a:p>
            <a:pPr>
              <a:lnSpc>
                <a:spcPct val="90000"/>
              </a:lnSpc>
            </a:pPr>
            <a:r>
              <a:rPr lang="en-US" altLang="zh-CN" sz="2000" dirty="0">
                <a:ea typeface="宋体" panose="02010600030101010101" pitchFamily="2" charset="-122"/>
              </a:rPr>
              <a:t>Proteins represent more than 90% of available structures</a:t>
            </a:r>
            <a:r>
              <a:rPr lang="fr-FR" altLang="zh-CN" sz="2000" dirty="0">
                <a:ea typeface="宋体" panose="02010600030101010101" pitchFamily="2" charset="-122"/>
              </a:rPr>
              <a:t> (others are DNA, RNA, sugars, virus, complex protein/DNA…)</a:t>
            </a:r>
            <a:endParaRPr lang="en-US" altLang="zh-CN" sz="2000" dirty="0">
              <a:ea typeface="宋体" panose="02010600030101010101" pitchFamily="2" charset="-122"/>
            </a:endParaRPr>
          </a:p>
          <a:p>
            <a:pPr>
              <a:lnSpc>
                <a:spcPct val="90000"/>
              </a:lnSpc>
            </a:pPr>
            <a:r>
              <a:rPr lang="en-US" altLang="zh-CN" sz="2000" dirty="0">
                <a:ea typeface="宋体" panose="02010600030101010101" pitchFamily="2" charset="-122"/>
              </a:rPr>
              <a:t>RCSB or PDB (Protein Data Bank), CATH and SCOP (structural classification of proteins (according to the secondary structures)), BMRB (BioMagResBank; NMR results)</a:t>
            </a:r>
            <a:endParaRPr lang="en-US" altLang="zh-CN" sz="2000" dirty="0">
              <a:ea typeface="宋体" panose="02010600030101010101" pitchFamily="2" charset="-122"/>
            </a:endParaRPr>
          </a:p>
          <a:p>
            <a:pPr>
              <a:lnSpc>
                <a:spcPct val="90000"/>
              </a:lnSpc>
            </a:pPr>
            <a:r>
              <a:rPr lang="en-US" altLang="zh-CN" sz="1800" dirty="0">
                <a:ea typeface="宋体" panose="02010600030101010101" pitchFamily="2" charset="-122"/>
              </a:rPr>
              <a:t>DSSP: Database of Secondary Structure Assignments.</a:t>
            </a:r>
            <a:endParaRPr lang="en-US" altLang="zh-CN" sz="1800" dirty="0">
              <a:ea typeface="宋体" panose="02010600030101010101" pitchFamily="2" charset="-122"/>
            </a:endParaRPr>
          </a:p>
          <a:p>
            <a:pPr>
              <a:lnSpc>
                <a:spcPct val="90000"/>
              </a:lnSpc>
              <a:buNone/>
            </a:pPr>
            <a:r>
              <a:rPr lang="en-US" altLang="zh-CN" sz="1800" dirty="0">
                <a:ea typeface="宋体" panose="02010600030101010101" pitchFamily="2" charset="-122"/>
              </a:rPr>
              <a:t>	HSSP: </a:t>
            </a:r>
            <a:r>
              <a:rPr lang="fr-FR" altLang="zh-CN" sz="1800" dirty="0">
                <a:ea typeface="宋体" panose="02010600030101010101" pitchFamily="2" charset="-122"/>
              </a:rPr>
              <a:t>H</a:t>
            </a:r>
            <a:r>
              <a:rPr lang="en-US" altLang="zh-CN" sz="1800" dirty="0">
                <a:ea typeface="宋体" panose="02010600030101010101" pitchFamily="2" charset="-122"/>
              </a:rPr>
              <a:t>omology-derived secondary structure of proteins</a:t>
            </a:r>
            <a:r>
              <a:rPr lang="fr-FR" altLang="zh-CN" sz="1800" dirty="0">
                <a:ea typeface="宋体" panose="02010600030101010101" pitchFamily="2" charset="-122"/>
              </a:rPr>
              <a:t>.</a:t>
            </a:r>
            <a:endParaRPr lang="en-US" altLang="zh-CN" sz="1800" dirty="0">
              <a:ea typeface="宋体" panose="02010600030101010101" pitchFamily="2" charset="-122"/>
            </a:endParaRPr>
          </a:p>
          <a:p>
            <a:pPr>
              <a:lnSpc>
                <a:spcPct val="90000"/>
              </a:lnSpc>
              <a:buNone/>
            </a:pPr>
            <a:r>
              <a:rPr lang="en-US" altLang="zh-CN" sz="1800" dirty="0">
                <a:ea typeface="宋体" panose="02010600030101010101" pitchFamily="2" charset="-122"/>
              </a:rPr>
              <a:t>	FSSP: Fold Classification based on  Structure-Structure Assignments.</a:t>
            </a:r>
            <a:endParaRPr lang="en-US" altLang="zh-CN" sz="2000" dirty="0">
              <a:ea typeface="宋体" panose="02010600030101010101" pitchFamily="2" charset="-122"/>
            </a:endParaRPr>
          </a:p>
          <a:p>
            <a:pPr>
              <a:lnSpc>
                <a:spcPct val="90000"/>
              </a:lnSpc>
            </a:pPr>
            <a:r>
              <a:rPr lang="fr-FR" altLang="zh-CN" sz="2000" dirty="0">
                <a:ea typeface="宋体" panose="02010600030101010101" pitchFamily="2" charset="-122"/>
              </a:rPr>
              <a:t>SWISS-MODEL: Homology-derived 3D structure db</a:t>
            </a:r>
            <a:endParaRPr lang="fr-FR" altLang="zh-CN" sz="2000" dirty="0">
              <a:ea typeface="宋体" panose="02010600030101010101" pitchFamily="2" charset="-122"/>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Rectangle 2"/>
          <p:cNvSpPr>
            <a:spLocks noGrp="1"/>
          </p:cNvSpPr>
          <p:nvPr>
            <p:ph type="title"/>
          </p:nvPr>
        </p:nvSpPr>
        <p:spPr/>
        <p:txBody>
          <a:bodyPr wrap="square" lIns="90487" tIns="44450" rIns="90487" bIns="44450" anchor="b" anchorCtr="0"/>
          <a:p>
            <a:r>
              <a:rPr lang="fr-CH" altLang="zh-CN" dirty="0">
                <a:ea typeface="宋体" panose="02010600030101010101" pitchFamily="2" charset="-122"/>
              </a:rPr>
              <a:t>RCSB or PDB: </a:t>
            </a:r>
            <a:r>
              <a:rPr lang="en-US" altLang="zh-CN" sz="3200" dirty="0">
                <a:ea typeface="宋体" panose="02010600030101010101" pitchFamily="2" charset="-122"/>
              </a:rPr>
              <a:t>Protein Data Bank</a:t>
            </a:r>
            <a:endParaRPr lang="fr-FR" altLang="zh-CN" sz="3200" dirty="0">
              <a:ea typeface="宋体" panose="02010600030101010101" pitchFamily="2" charset="-122"/>
            </a:endParaRPr>
          </a:p>
        </p:txBody>
      </p:sp>
      <p:sp>
        <p:nvSpPr>
          <p:cNvPr id="107522" name="Rectangle 3"/>
          <p:cNvSpPr>
            <a:spLocks noGrp="1"/>
          </p:cNvSpPr>
          <p:nvPr>
            <p:ph idx="1"/>
          </p:nvPr>
        </p:nvSpPr>
        <p:spPr>
          <a:xfrm>
            <a:off x="304800" y="1295400"/>
            <a:ext cx="5791200" cy="4572000"/>
          </a:xfrm>
        </p:spPr>
        <p:txBody>
          <a:bodyPr wrap="square" lIns="90487" tIns="44450" rIns="90487" bIns="44450" anchor="t" anchorCtr="0"/>
          <a:p>
            <a:pPr>
              <a:lnSpc>
                <a:spcPct val="90000"/>
              </a:lnSpc>
            </a:pPr>
            <a:r>
              <a:rPr lang="en-US" altLang="zh-CN" sz="2000" dirty="0">
                <a:ea typeface="宋体" panose="02010600030101010101" pitchFamily="2" charset="-122"/>
              </a:rPr>
              <a:t>Managed by Research Collaboratory for Structural Bioinformatics (RCSB) </a:t>
            </a:r>
            <a:r>
              <a:rPr lang="fr-FR" altLang="zh-CN" sz="2000" dirty="0">
                <a:ea typeface="宋体" panose="02010600030101010101" pitchFamily="2" charset="-122"/>
              </a:rPr>
              <a:t>(USA).</a:t>
            </a:r>
            <a:endParaRPr lang="fr-FR" altLang="zh-CN" sz="2000" dirty="0">
              <a:ea typeface="宋体" panose="02010600030101010101" pitchFamily="2" charset="-122"/>
            </a:endParaRPr>
          </a:p>
          <a:p>
            <a:pPr>
              <a:lnSpc>
                <a:spcPct val="90000"/>
              </a:lnSpc>
            </a:pPr>
            <a:endParaRPr lang="en-US" altLang="zh-CN" sz="2000" dirty="0">
              <a:ea typeface="宋体" panose="02010600030101010101" pitchFamily="2" charset="-122"/>
            </a:endParaRPr>
          </a:p>
          <a:p>
            <a:pPr>
              <a:lnSpc>
                <a:spcPct val="90000"/>
              </a:lnSpc>
            </a:pPr>
            <a:r>
              <a:rPr lang="fr-FR" altLang="zh-CN" sz="2000" dirty="0">
                <a:ea typeface="宋体" panose="02010600030101010101" pitchFamily="2" charset="-122"/>
              </a:rPr>
              <a:t>Contains macromolecular structure data on proteins, nucleic acids, protein-nucleic acid complexes, and viruses.</a:t>
            </a:r>
            <a:endParaRPr lang="fr-FR" altLang="zh-CN" sz="2000" dirty="0">
              <a:ea typeface="宋体" panose="02010600030101010101" pitchFamily="2" charset="-122"/>
            </a:endParaRPr>
          </a:p>
          <a:p>
            <a:pPr>
              <a:lnSpc>
                <a:spcPct val="90000"/>
              </a:lnSpc>
            </a:pPr>
            <a:endParaRPr lang="fr-FR" altLang="zh-CN" sz="2000" dirty="0">
              <a:ea typeface="宋体" panose="02010600030101010101" pitchFamily="2" charset="-122"/>
            </a:endParaRPr>
          </a:p>
          <a:p>
            <a:pPr>
              <a:lnSpc>
                <a:spcPct val="90000"/>
              </a:lnSpc>
            </a:pPr>
            <a:r>
              <a:rPr lang="fr-FR" altLang="zh-CN" sz="2000" dirty="0">
                <a:ea typeface="宋体" panose="02010600030101010101" pitchFamily="2" charset="-122"/>
              </a:rPr>
              <a:t>Specialized programs allow the vizualisation of the corresponding 3D structure. (e.g., SwissPDB-viewer, Cn3D)</a:t>
            </a:r>
            <a:endParaRPr lang="fr-FR" altLang="zh-CN" sz="2000" dirty="0">
              <a:ea typeface="宋体" panose="02010600030101010101" pitchFamily="2" charset="-122"/>
            </a:endParaRPr>
          </a:p>
          <a:p>
            <a:pPr>
              <a:lnSpc>
                <a:spcPct val="90000"/>
              </a:lnSpc>
            </a:pPr>
            <a:endParaRPr lang="en-US" altLang="zh-CN" sz="2000" dirty="0">
              <a:ea typeface="宋体" panose="02010600030101010101" pitchFamily="2" charset="-122"/>
            </a:endParaRPr>
          </a:p>
          <a:p>
            <a:pPr>
              <a:lnSpc>
                <a:spcPct val="90000"/>
              </a:lnSpc>
            </a:pPr>
            <a:r>
              <a:rPr lang="en-US" altLang="zh-CN" sz="2000" dirty="0">
                <a:ea typeface="宋体" panose="02010600030101010101" pitchFamily="2" charset="-122"/>
              </a:rPr>
              <a:t>Currently there are ~1</a:t>
            </a:r>
            <a:r>
              <a:rPr lang="fr-FR" altLang="zh-CN" sz="2000" dirty="0">
                <a:ea typeface="宋体" panose="02010600030101010101" pitchFamily="2" charset="-122"/>
              </a:rPr>
              <a:t>8</a:t>
            </a:r>
            <a:r>
              <a:rPr lang="en-US" altLang="zh-CN" sz="2000" dirty="0">
                <a:ea typeface="宋体" panose="02010600030101010101" pitchFamily="2" charset="-122"/>
              </a:rPr>
              <a:t>’000 structure data for 6’000 different </a:t>
            </a:r>
            <a:r>
              <a:rPr lang="fr-FR" altLang="zh-CN" sz="2000" dirty="0">
                <a:ea typeface="宋体" panose="02010600030101010101" pitchFamily="2" charset="-122"/>
              </a:rPr>
              <a:t>molecule</a:t>
            </a:r>
            <a:r>
              <a:rPr lang="en-US" altLang="zh-CN" sz="2000" dirty="0">
                <a:ea typeface="宋体" panose="02010600030101010101" pitchFamily="2" charset="-122"/>
              </a:rPr>
              <a:t>s, but far less protein family (highly redundant) !</a:t>
            </a:r>
            <a:endParaRPr lang="fr-FR" altLang="zh-CN" sz="2400" dirty="0">
              <a:ea typeface="宋体" panose="02010600030101010101" pitchFamily="2" charset="-122"/>
            </a:endParaRPr>
          </a:p>
        </p:txBody>
      </p:sp>
      <p:pic>
        <p:nvPicPr>
          <p:cNvPr id="107523" name="Picture 4"/>
          <p:cNvPicPr>
            <a:picLocks noChangeAspect="1"/>
          </p:cNvPicPr>
          <p:nvPr/>
        </p:nvPicPr>
        <p:blipFill>
          <a:blip r:embed="rId1"/>
          <a:srcRect l="31757" t="7707" r="17433" b="3653"/>
          <a:stretch>
            <a:fillRect/>
          </a:stretch>
        </p:blipFill>
        <p:spPr>
          <a:xfrm>
            <a:off x="6096000" y="1524000"/>
            <a:ext cx="2438400" cy="3505200"/>
          </a:xfrm>
          <a:prstGeom prst="rect">
            <a:avLst/>
          </a:prstGeom>
          <a:noFill/>
          <a:ln w="9525">
            <a:noFill/>
          </a:ln>
        </p:spPr>
      </p:pic>
      <p:sp>
        <p:nvSpPr>
          <p:cNvPr id="107524" name="Text Box 5"/>
          <p:cNvSpPr txBox="1"/>
          <p:nvPr/>
        </p:nvSpPr>
        <p:spPr>
          <a:xfrm>
            <a:off x="6477000" y="5105400"/>
            <a:ext cx="1838325" cy="446088"/>
          </a:xfrm>
          <a:prstGeom prst="rect">
            <a:avLst/>
          </a:prstGeom>
          <a:noFill/>
          <a:ln w="9525">
            <a:noFill/>
          </a:ln>
        </p:spPr>
        <p:txBody>
          <a:bodyPr wrap="none" anchor="t" anchorCtr="0">
            <a:spAutoFit/>
          </a:bodyPr>
          <a:p>
            <a:pPr eaLnBrk="0" hangingPunct="0"/>
            <a:r>
              <a:rPr lang="fr-FR" altLang="zh-CN" sz="2000" b="1" dirty="0">
                <a:solidFill>
                  <a:srgbClr val="0000FF"/>
                </a:solidFill>
                <a:latin typeface="Comic Sans MS" panose="030F0702030302020204" pitchFamily="66" charset="0"/>
                <a:ea typeface="宋体" panose="02010600030101010101" pitchFamily="2" charset="-122"/>
              </a:rPr>
              <a:t>EPO_HUMAN</a:t>
            </a:r>
            <a:endParaRPr lang="fr-FR" altLang="zh-CN" sz="2000" b="1" dirty="0">
              <a:solidFill>
                <a:srgbClr val="0000FF"/>
              </a:solidFill>
              <a:latin typeface="Comic Sans MS" panose="030F0702030302020204" pitchFamily="66" charset="0"/>
              <a:ea typeface="宋体" panose="02010600030101010101" pitchFamily="2"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Rectangle 2"/>
          <p:cNvSpPr>
            <a:spLocks noGrp="1"/>
          </p:cNvSpPr>
          <p:nvPr>
            <p:ph type="title"/>
          </p:nvPr>
        </p:nvSpPr>
        <p:spPr>
          <a:xfrm>
            <a:off x="5257800" y="304800"/>
            <a:ext cx="3505200" cy="457200"/>
          </a:xfrm>
        </p:spPr>
        <p:txBody>
          <a:bodyPr wrap="square" lIns="90487" tIns="44450" rIns="90487" bIns="44450" anchor="b" anchorCtr="0"/>
          <a:p>
            <a:pPr algn="r"/>
            <a:r>
              <a:rPr lang="zh-CN" altLang="en-US" sz="1800" dirty="0">
                <a:ea typeface="宋体" panose="02010600030101010101" pitchFamily="2" charset="-122"/>
              </a:rPr>
              <a:t>5'-</a:t>
            </a:r>
            <a:r>
              <a:rPr lang="en-US" altLang="zh-CN" sz="1800" dirty="0">
                <a:ea typeface="宋体" panose="02010600030101010101" pitchFamily="2" charset="-122"/>
              </a:rPr>
              <a:t>Nucleotidase From E. Coli</a:t>
            </a:r>
            <a:endParaRPr lang="zh-CN" altLang="en-US" sz="1800" dirty="0">
              <a:ea typeface="宋体" panose="02010600030101010101" pitchFamily="2" charset="-122"/>
            </a:endParaRPr>
          </a:p>
        </p:txBody>
      </p:sp>
      <p:graphicFrame>
        <p:nvGraphicFramePr>
          <p:cNvPr id="108546" name="Object 4"/>
          <p:cNvGraphicFramePr>
            <a:graphicFrameLocks noChangeAspect="1"/>
          </p:cNvGraphicFramePr>
          <p:nvPr/>
        </p:nvGraphicFramePr>
        <p:xfrm>
          <a:off x="0" y="533400"/>
          <a:ext cx="5292725" cy="5543550"/>
        </p:xfrm>
        <a:graphic>
          <a:graphicData uri="http://schemas.openxmlformats.org/presentationml/2006/ole">
            <mc:AlternateContent xmlns:mc="http://schemas.openxmlformats.org/markup-compatibility/2006">
              <mc:Choice xmlns:v="urn:schemas-microsoft-com:vml" Requires="v">
                <p:oleObj spid="_x0000_s3083" name="" r:id="rId1" imgW="4619625" imgH="4838700" progId="Paint.Picture">
                  <p:embed/>
                </p:oleObj>
              </mc:Choice>
              <mc:Fallback>
                <p:oleObj name="" r:id="rId1" imgW="4619625" imgH="4838700" progId="Paint.Picture">
                  <p:embed/>
                  <p:pic>
                    <p:nvPicPr>
                      <p:cNvPr id="0" name="图片 3082"/>
                      <p:cNvPicPr/>
                      <p:nvPr/>
                    </p:nvPicPr>
                    <p:blipFill>
                      <a:blip r:embed="rId2"/>
                      <a:stretch>
                        <a:fillRect/>
                      </a:stretch>
                    </p:blipFill>
                    <p:spPr>
                      <a:xfrm>
                        <a:off x="0" y="533400"/>
                        <a:ext cx="5292725" cy="5543550"/>
                      </a:xfrm>
                      <a:prstGeom prst="rect">
                        <a:avLst/>
                      </a:prstGeom>
                      <a:noFill/>
                      <a:ln w="38100">
                        <a:noFill/>
                        <a:miter/>
                      </a:ln>
                    </p:spPr>
                  </p:pic>
                </p:oleObj>
              </mc:Fallback>
            </mc:AlternateContent>
          </a:graphicData>
        </a:graphic>
      </p:graphicFrame>
      <p:graphicFrame>
        <p:nvGraphicFramePr>
          <p:cNvPr id="651269" name="Object 5"/>
          <p:cNvGraphicFramePr>
            <a:graphicFrameLocks noChangeAspect="1"/>
          </p:cNvGraphicFramePr>
          <p:nvPr/>
        </p:nvGraphicFramePr>
        <p:xfrm>
          <a:off x="5257800" y="1066800"/>
          <a:ext cx="3667125" cy="4229100"/>
        </p:xfrm>
        <a:graphic>
          <a:graphicData uri="http://schemas.openxmlformats.org/presentationml/2006/ole">
            <mc:AlternateContent xmlns:mc="http://schemas.openxmlformats.org/markup-compatibility/2006">
              <mc:Choice xmlns:v="urn:schemas-microsoft-com:vml" Requires="v">
                <p:oleObj spid="_x0000_s3084" name="" r:id="rId3" imgW="3667125" imgH="4229100" progId="Paint.Picture">
                  <p:embed/>
                </p:oleObj>
              </mc:Choice>
              <mc:Fallback>
                <p:oleObj name="" r:id="rId3" imgW="3667125" imgH="4229100" progId="Paint.Picture">
                  <p:embed/>
                  <p:pic>
                    <p:nvPicPr>
                      <p:cNvPr id="0" name="图片 3083"/>
                      <p:cNvPicPr/>
                      <p:nvPr/>
                    </p:nvPicPr>
                    <p:blipFill>
                      <a:blip r:embed="rId4"/>
                      <a:stretch>
                        <a:fillRect/>
                      </a:stretch>
                    </p:blipFill>
                    <p:spPr>
                      <a:xfrm>
                        <a:off x="5257800" y="1066800"/>
                        <a:ext cx="3667125" cy="4229100"/>
                      </a:xfrm>
                      <a:prstGeom prst="rect">
                        <a:avLst/>
                      </a:prstGeom>
                      <a:noFill/>
                      <a:ln w="38100">
                        <a:noFill/>
                        <a:miter/>
                      </a:ln>
                    </p:spPr>
                  </p:pic>
                </p:oleObj>
              </mc:Fallback>
            </mc:AlternateContent>
          </a:graphicData>
        </a:graphic>
      </p:graphicFrame>
      <p:sp>
        <p:nvSpPr>
          <p:cNvPr id="651270" name="AutoShape 6"/>
          <p:cNvSpPr/>
          <p:nvPr/>
        </p:nvSpPr>
        <p:spPr>
          <a:xfrm>
            <a:off x="4648200" y="5638800"/>
            <a:ext cx="2667000" cy="685800"/>
          </a:xfrm>
          <a:prstGeom prst="curvedUpArrow">
            <a:avLst>
              <a:gd name="adj1" fmla="val 4592"/>
              <a:gd name="adj2" fmla="val 133571"/>
              <a:gd name="adj3" fmla="val 31657"/>
            </a:avLst>
          </a:prstGeom>
          <a:solidFill>
            <a:srgbClr val="00CC99"/>
          </a:solidFill>
          <a:ln w="12700" cap="flat" cmpd="sng">
            <a:solidFill>
              <a:schemeClr val="tx1"/>
            </a:solidFill>
            <a:prstDash val="solid"/>
            <a:miter/>
            <a:headEnd type="none" w="med" len="med"/>
            <a:tailEnd type="none" w="med" len="med"/>
          </a:ln>
        </p:spPr>
        <p:txBody>
          <a:bodyPr wrap="none" anchor="ctr" anchorCtr="0"/>
          <a:p>
            <a:pPr algn="ctr" eaLnBrk="0" hangingPunct="0"/>
            <a:endParaRPr lang="zh-CN" altLang="en-US" dirty="0">
              <a:latin typeface="Comic Sans MS" panose="030F0702030302020204" pitchFamily="66" charset="0"/>
              <a:ea typeface="宋体" panose="02010600030101010101" pitchFamily="2" charset="-122"/>
            </a:endParaRPr>
          </a:p>
        </p:txBody>
      </p:sp>
      <p:graphicFrame>
        <p:nvGraphicFramePr>
          <p:cNvPr id="651271" name="Object 7"/>
          <p:cNvGraphicFramePr>
            <a:graphicFrameLocks noChangeAspect="1"/>
          </p:cNvGraphicFramePr>
          <p:nvPr/>
        </p:nvGraphicFramePr>
        <p:xfrm>
          <a:off x="1295400" y="1066800"/>
          <a:ext cx="3725863" cy="4191000"/>
        </p:xfrm>
        <a:graphic>
          <a:graphicData uri="http://schemas.openxmlformats.org/presentationml/2006/ole">
            <mc:AlternateContent xmlns:mc="http://schemas.openxmlformats.org/markup-compatibility/2006">
              <mc:Choice xmlns:v="urn:schemas-microsoft-com:vml" Requires="v">
                <p:oleObj spid="_x0000_s3085" name="" r:id="rId5" imgW="1895475" imgH="2133600" progId="Paint.Picture">
                  <p:embed/>
                </p:oleObj>
              </mc:Choice>
              <mc:Fallback>
                <p:oleObj name="" r:id="rId5" imgW="1895475" imgH="2133600" progId="Paint.Picture">
                  <p:embed/>
                  <p:pic>
                    <p:nvPicPr>
                      <p:cNvPr id="0" name="图片 3084"/>
                      <p:cNvPicPr/>
                      <p:nvPr/>
                    </p:nvPicPr>
                    <p:blipFill>
                      <a:blip r:embed="rId6"/>
                      <a:stretch>
                        <a:fillRect/>
                      </a:stretch>
                    </p:blipFill>
                    <p:spPr>
                      <a:xfrm>
                        <a:off x="1295400" y="1066800"/>
                        <a:ext cx="3725863" cy="4191000"/>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1270"/>
                                        </p:tgtEl>
                                        <p:attrNameLst>
                                          <p:attrName>style.visibility</p:attrName>
                                        </p:attrNameLst>
                                      </p:cBhvr>
                                      <p:to>
                                        <p:strVal val="visible"/>
                                      </p:to>
                                    </p:set>
                                    <p:animEffect transition="in" filter="randombar(horizontal)">
                                      <p:cBhvr>
                                        <p:cTn id="7" dur="500"/>
                                        <p:tgtEl>
                                          <p:spTgt spid="65127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51269"/>
                                        </p:tgtEl>
                                        <p:attrNameLst>
                                          <p:attrName>style.visibility</p:attrName>
                                        </p:attrNameLst>
                                      </p:cBhvr>
                                      <p:to>
                                        <p:strVal val="visible"/>
                                      </p:to>
                                    </p:set>
                                    <p:animEffect transition="in" filter="dissolve">
                                      <p:cBhvr>
                                        <p:cTn id="11" dur="500"/>
                                        <p:tgtEl>
                                          <p:spTgt spid="65126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51271"/>
                                        </p:tgtEl>
                                        <p:attrNameLst>
                                          <p:attrName>style.visibility</p:attrName>
                                        </p:attrNameLst>
                                      </p:cBhvr>
                                      <p:to>
                                        <p:strVal val="visible"/>
                                      </p:to>
                                    </p:set>
                                    <p:animEffect transition="in" filter="dissolve">
                                      <p:cBhvr>
                                        <p:cTn id="16" dur="500"/>
                                        <p:tgtEl>
                                          <p:spTgt spid="65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70"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Rectangle 2"/>
          <p:cNvSpPr>
            <a:spLocks noGrp="1"/>
          </p:cNvSpPr>
          <p:nvPr>
            <p:ph type="title"/>
          </p:nvPr>
        </p:nvSpPr>
        <p:spPr/>
        <p:txBody>
          <a:bodyPr wrap="square" lIns="90487" tIns="44450" rIns="90487" bIns="44450" anchor="b" anchorCtr="0"/>
          <a:p>
            <a:r>
              <a:rPr lang="en-US" altLang="zh-CN" dirty="0">
                <a:solidFill>
                  <a:srgbClr val="000066"/>
                </a:solidFill>
                <a:latin typeface="Verdana" panose="020B0604030504040204" pitchFamily="34" charset="0"/>
                <a:ea typeface="宋体" panose="02010600030101010101" pitchFamily="2" charset="-122"/>
              </a:rPr>
              <a:t>PDB: Sequence Details</a:t>
            </a:r>
            <a:endParaRPr lang="zh-CN" altLang="en-US" dirty="0">
              <a:solidFill>
                <a:srgbClr val="000066"/>
              </a:solidFill>
              <a:latin typeface="Verdana" panose="020B0604030504040204" pitchFamily="34" charset="0"/>
              <a:ea typeface="宋体" panose="02010600030101010101" pitchFamily="2" charset="-122"/>
            </a:endParaRPr>
          </a:p>
        </p:txBody>
      </p:sp>
      <p:sp>
        <p:nvSpPr>
          <p:cNvPr id="110594" name="Rectangle 3"/>
          <p:cNvSpPr>
            <a:spLocks noGrp="1"/>
          </p:cNvSpPr>
          <p:nvPr>
            <p:ph idx="1"/>
          </p:nvPr>
        </p:nvSpPr>
        <p:spPr>
          <a:xfrm>
            <a:off x="609600" y="1752600"/>
            <a:ext cx="7772400" cy="4572000"/>
          </a:xfrm>
        </p:spPr>
        <p:txBody>
          <a:bodyPr wrap="square" lIns="90487" tIns="44450" rIns="90487" bIns="44450" anchor="t" anchorCtr="0"/>
          <a:p>
            <a:pPr>
              <a:lnSpc>
                <a:spcPct val="90000"/>
              </a:lnSpc>
            </a:pPr>
            <a:r>
              <a:rPr lang="en-US" altLang="zh-CN" dirty="0">
                <a:ea typeface="宋体" panose="02010600030101010101" pitchFamily="2" charset="-122"/>
              </a:rPr>
              <a:t>Each residue in the sequence is reported as a single letter code. Secondary structure is calculated and described according to an implementation of the method of Kabsch and Sander (1983) </a:t>
            </a:r>
            <a:r>
              <a:rPr lang="en-US" altLang="zh-CN" i="1" dirty="0">
                <a:ea typeface="宋体" panose="02010600030101010101" pitchFamily="2" charset="-122"/>
              </a:rPr>
              <a:t>Biopolymers</a:t>
            </a:r>
            <a:r>
              <a:rPr lang="en-US" altLang="zh-CN" b="1" dirty="0">
                <a:ea typeface="宋体" panose="02010600030101010101" pitchFamily="2" charset="-122"/>
              </a:rPr>
              <a:t> 22</a:t>
            </a:r>
            <a:r>
              <a:rPr lang="en-US" altLang="zh-CN" dirty="0">
                <a:ea typeface="宋体" panose="02010600030101010101" pitchFamily="2" charset="-122"/>
              </a:rPr>
              <a:t>, 2577-2637. </a:t>
            </a:r>
            <a:endParaRPr lang="en-US" altLang="zh-CN" dirty="0">
              <a:ea typeface="宋体" panose="02010600030101010101" pitchFamily="2" charset="-122"/>
            </a:endParaRPr>
          </a:p>
          <a:p>
            <a:pPr>
              <a:lnSpc>
                <a:spcPct val="90000"/>
              </a:lnSpc>
            </a:pPr>
            <a:r>
              <a:rPr lang="en-US" altLang="zh-CN" dirty="0">
                <a:ea typeface="宋体" panose="02010600030101010101" pitchFamily="2" charset="-122"/>
              </a:rPr>
              <a:t>The assignments are: H=helix; B=residue in isolated beta bridge; E=extended beta strand; G=310 helix; I=pi helix; T=hydrogen bonded turn; S=bend.</a:t>
            </a:r>
            <a:br>
              <a:rPr lang="en-US" altLang="zh-CN" dirty="0">
                <a:ea typeface="宋体" panose="02010600030101010101" pitchFamily="2" charset="-122"/>
              </a:rPr>
            </a:br>
            <a:br>
              <a:rPr lang="en-US" altLang="zh-CN" dirty="0">
                <a:ea typeface="宋体" panose="02010600030101010101" pitchFamily="2" charset="-122"/>
              </a:rPr>
            </a:br>
            <a:endParaRPr lang="en-US" altLang="zh-CN" dirty="0">
              <a:ea typeface="宋体" panose="02010600030101010101" pitchFamily="2" charset="-122"/>
            </a:endParaRPr>
          </a:p>
          <a:p>
            <a:pPr>
              <a:lnSpc>
                <a:spcPct val="90000"/>
              </a:lnSpc>
            </a:pPr>
            <a:endParaRPr lang="zh-CN" altLang="en-US" dirty="0">
              <a:ea typeface="宋体" panose="02010600030101010101" pitchFamily="2" charset="-122"/>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7" name="Rectangle 2"/>
          <p:cNvSpPr>
            <a:spLocks noGrp="1"/>
          </p:cNvSpPr>
          <p:nvPr>
            <p:ph type="title"/>
          </p:nvPr>
        </p:nvSpPr>
        <p:spPr/>
        <p:txBody>
          <a:bodyPr wrap="square" lIns="90487" tIns="44450" rIns="90487" bIns="44450" anchor="b" anchorCtr="0"/>
          <a:p>
            <a:r>
              <a:rPr lang="fr-FR" altLang="zh-CN" dirty="0">
                <a:ea typeface="宋体" panose="02010600030101010101" pitchFamily="2" charset="-122"/>
              </a:rPr>
              <a:t>PDB example 1eer</a:t>
            </a:r>
            <a:endParaRPr lang="fr-FR" altLang="zh-CN" dirty="0">
              <a:ea typeface="宋体" panose="02010600030101010101" pitchFamily="2" charset="-122"/>
            </a:endParaRPr>
          </a:p>
        </p:txBody>
      </p:sp>
      <p:sp>
        <p:nvSpPr>
          <p:cNvPr id="111618" name="Rectangle 3"/>
          <p:cNvSpPr>
            <a:spLocks noGrp="1"/>
          </p:cNvSpPr>
          <p:nvPr>
            <p:ph idx="1"/>
          </p:nvPr>
        </p:nvSpPr>
        <p:spPr>
          <a:xfrm>
            <a:off x="228600" y="1371600"/>
            <a:ext cx="4648200" cy="4572000"/>
          </a:xfrm>
        </p:spPr>
        <p:txBody>
          <a:bodyPr wrap="square" lIns="90487" tIns="44450" rIns="90487" bIns="44450" anchor="t" anchorCtr="0"/>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HEADER    COMPLEX (CYTOKINE/RECEPTOR)             24-JUL-98   1EER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TITLE     CRYSTAL STRUCTURE OF HUMAN ERYTHROPOIETIN COMPLEXED TO ITS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TITLE    2 RECEPTOR AT 1.9 ANGSTROMS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COMPND    MOL_ID: 1;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COMPND   2 MOLECULE: ERYTHROPOIETIN;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COMPND   3 CHAIN: A;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COMPND   4 ENGINEERED: YES;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COMPND   5 MUTATION: N24K, N38K, N83K, P121N, P122S;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COMPND   6 MOL_ID: 2;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COMPND   7 MOLECULE: ERYTHROPOIETIN RECEPTOR;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COMPND   8 CHAIN: B, C;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COMPND   9 FRAGMENT: EXTRACELLULAR DOMAIN;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COMPND  10 SYNONYM: EPOBP;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COMPND  11 ENGINEERED: YES;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COMPND  12 MUTATION: N52Q, N164Q, A211E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SOURCE    MOL_ID: 1;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SOURCE   2 ORGANISM_SCIENTIFIC: HOMO SAPIENS;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SOURCE   3 ORGANISM_COMMON: HUMAN;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SOURCE   4 EXPRESSION_SYSTEM: ESCHERICHIA COLI;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SOURCE   5 MOL_ID: 2;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SOURCE   6 ORGANISM_SCIENTIFIC: HOMO SAPIENS;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SOURCE   7 ORGANISM_COMMON: HUMAN;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SOURCE   8 EXPRESSION_SYSTEM: PICHIA PASTORIS;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SOURCE   9 EXPRESSION_SYSTEM_VECTOR: PHIL-S1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KEYWDS    ERYTHROPOIETIN, ERYTHROPOIETIN RECEPTOR, SIGNAL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KEYWDS   2 TRANSDUCTION, HEMATOPOIETIC CYTOKINE, CYTOKINE RECEPTOR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KEYWDS   3 CLASS 1, COMPLEX (CYTOKINE/RECEPTOR)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EXPDTA    X-RAY DIFFRACTION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AUTHOR    R.S.SYED,C.LI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REVDAT   1   01-OCT-99 1EER    0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JRNL        AUTH   R.S.SYED,S.W.REID,C.LI,J.C.CHEETHAM,K.H.AOKI,B.LIU,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JRNL        AUTH 2 H.ZHAN,T.D.OSSLUND,A.J.CHIRINO,J.ZHANG,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JRNL        AUTH 3 J.FINER-MOORE,S.ELLIOTT,K.SITNEY,B.A.KATZ,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r>
              <a:rPr lang="fr-FR" altLang="zh-CN" sz="900" dirty="0">
                <a:solidFill>
                  <a:srgbClr val="000000"/>
                </a:solidFill>
                <a:latin typeface="Courier" pitchFamily="17" charset="0"/>
                <a:ea typeface="宋体" panose="02010600030101010101" pitchFamily="2" charset="-122"/>
              </a:rPr>
              <a:t>JRNL        AUTH 4 D.J.MATTHEWS,J.J.WENDOLOSKI,J.EGRIE,R.M.STROUD               </a:t>
            </a:r>
            <a:endParaRPr lang="fr-FR" altLang="zh-CN" sz="900" dirty="0">
              <a:solidFill>
                <a:srgbClr val="000000"/>
              </a:solidFill>
              <a:latin typeface="Courier" pitchFamily="17" charset="0"/>
              <a:ea typeface="宋体" panose="02010600030101010101" pitchFamily="2" charset="-122"/>
            </a:endParaRPr>
          </a:p>
          <a:p>
            <a:pPr marL="300355" indent="-300355" defTabSz="802005">
              <a:lnSpc>
                <a:spcPct val="90000"/>
              </a:lnSpc>
            </a:pPr>
            <a:endParaRPr lang="fr-FR" altLang="zh-CN" sz="900" dirty="0">
              <a:solidFill>
                <a:srgbClr val="000000"/>
              </a:solidFill>
              <a:latin typeface="Courier" pitchFamily="17" charset="0"/>
              <a:ea typeface="宋体" panose="02010600030101010101" pitchFamily="2" charset="-122"/>
            </a:endParaRPr>
          </a:p>
        </p:txBody>
      </p:sp>
      <p:sp>
        <p:nvSpPr>
          <p:cNvPr id="111619" name="Rectangle 4"/>
          <p:cNvSpPr/>
          <p:nvPr/>
        </p:nvSpPr>
        <p:spPr>
          <a:xfrm>
            <a:off x="4724400" y="1371600"/>
            <a:ext cx="4419600" cy="4572000"/>
          </a:xfrm>
          <a:prstGeom prst="rect">
            <a:avLst/>
          </a:prstGeom>
          <a:noFill/>
          <a:ln w="12700">
            <a:noFill/>
          </a:ln>
        </p:spPr>
        <p:txBody>
          <a:bodyPr lIns="79330" tIns="38969" rIns="79330" bIns="38969" anchor="t" anchorCtr="0"/>
          <a:p>
            <a:pPr marL="342900" indent="-342900" eaLnBrk="0" hangingPunct="0">
              <a:lnSpc>
                <a:spcPct val="90000"/>
              </a:lnSpc>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SHEET    2   I 4 ILE C 154  ALA C 162 -1  N  VAL C 158   O  VAL C 172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SHEET    3   I 4 ARG C 191  MET C 200 -1  N  ARG C 199   O  ARG C 155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SHEET    4   I 4 VAL C 216  LEU C 219 -1  N  LEU C 218   O  TYR C 192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SSBOND   1 CYS A    7    CYS A  161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SSBOND   2 CYS A   29    CYS A   33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SSBOND   3 CYS B   28    CYS B   38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SSBOND   4 CYS B   67    CYS B   83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SSBOND   5 CYS C   28    CYS C   38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SSBOND   6 CYS C   67    CYS C   83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CISPEP   1 GLU B  202    PRO B  203          0         0.05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CISPEP   2 GLU C  202    PRO C  203          0         0.14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CRYST1   58.400   79.300  136.500  90.00  90.00  90.00 P 21 21 21    4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ORIGX1      1.000000  0.000000  0.000000        0.00000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ORIGX2      0.000000  1.000000  0.000000        0.00000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ORIGX3      0.000000  0.000000  1.000000        0.00000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SCALE1      0.017123  0.000000  0.000000        0.00000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SCALE2      0.000000  0.012610  0.000000        0.00000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SCALE3      0.000000  0.000000  0.007326        0.00000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ATOM      1  N   ALA A   1     -38.912  14.988  99.206  1.00 74.25           N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ATOM      2  CA  ALA A   1     -37.691  14.156  98.995  1.00 72.12           C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ATOM      3  C   ALA A   1     -36.476  15.045  98.733  1.00 70.30           C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ATOM      4  O   ALA A   1     -36.607  16.130  98.160  1.00 68.80           O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ATOM      5  CB  ALA A   1     -37.910  13.201  97.819  1.00 70.67           C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ATOM      6  N   PRO A   2     -35.278  14.597  99.162  1.00 70.55           N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900" i="1" dirty="0">
                <a:solidFill>
                  <a:srgbClr val="000000"/>
                </a:solidFill>
                <a:latin typeface="Courier" pitchFamily="17" charset="0"/>
                <a:ea typeface="宋体" panose="02010600030101010101" pitchFamily="2" charset="-122"/>
              </a:rPr>
              <a:t>ATOM      7  CA  PRO A   2     -34.022  15.337  98.982  1.00 66.55           C </a:t>
            </a:r>
            <a:endParaRPr lang="fr-FR" altLang="zh-CN" sz="900" i="1" dirty="0">
              <a:solidFill>
                <a:srgbClr val="000000"/>
              </a:solidFill>
              <a:latin typeface="Courier" pitchFamily="17" charset="0"/>
              <a:ea typeface="宋体" panose="02010600030101010101" pitchFamily="2" charset="-122"/>
            </a:endParaRPr>
          </a:p>
          <a:p>
            <a:pPr marL="342900" indent="-342900" eaLnBrk="0" hangingPunct="0">
              <a:spcBef>
                <a:spcPct val="20000"/>
              </a:spcBef>
              <a:buClr>
                <a:srgbClr val="00FF00"/>
              </a:buClr>
              <a:buSzPct val="75000"/>
              <a:buFont typeface="Monotype Sorts" pitchFamily="2" charset="2"/>
              <a:buChar char=""/>
            </a:pPr>
            <a:r>
              <a:rPr lang="fr-FR" altLang="zh-CN" sz="1200" b="1" i="1" dirty="0">
                <a:solidFill>
                  <a:srgbClr val="000000"/>
                </a:solidFill>
                <a:latin typeface="Courier" pitchFamily="17" charset="0"/>
                <a:ea typeface="宋体" panose="02010600030101010101" pitchFamily="2" charset="-122"/>
              </a:rPr>
              <a:t>........</a:t>
            </a:r>
            <a:endParaRPr lang="fr-FR" altLang="zh-CN" sz="1200" b="1" i="1" dirty="0">
              <a:solidFill>
                <a:srgbClr val="000000"/>
              </a:solidFill>
              <a:latin typeface="Courier" pitchFamily="17" charset="0"/>
              <a:ea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UNIT_PLACING_PICTURE_USER_VIEWPORT" val="{&quot;height&quot;:7200,&quot;width&quot;:5838}"/>
</p:tagLst>
</file>

<file path=ppt/theme/theme1.xml><?xml version="1.0" encoding="utf-8"?>
<a:theme xmlns:a="http://schemas.openxmlformats.org/drawingml/2006/main" name="Sans titre 1">
  <a:themeElements>
    <a:clrScheme name="">
      <a:dk1>
        <a:srgbClr val="000000"/>
      </a:dk1>
      <a:lt1>
        <a:srgbClr val="FFFFFF"/>
      </a:lt1>
      <a:dk2>
        <a:srgbClr val="000000"/>
      </a:dk2>
      <a:lt2>
        <a:srgbClr val="404040"/>
      </a:lt2>
      <a:accent1>
        <a:srgbClr val="FF00FF"/>
      </a:accent1>
      <a:accent2>
        <a:srgbClr val="00FF00"/>
      </a:accent2>
      <a:accent3>
        <a:srgbClr val="FFFFFF"/>
      </a:accent3>
      <a:accent4>
        <a:srgbClr val="000000"/>
      </a:accent4>
      <a:accent5>
        <a:srgbClr val="FFAAFF"/>
      </a:accent5>
      <a:accent6>
        <a:srgbClr val="00E700"/>
      </a:accent6>
      <a:hlink>
        <a:srgbClr val="00FFFF"/>
      </a:hlink>
      <a:folHlink>
        <a:srgbClr val="808080"/>
      </a:folHlink>
    </a:clrScheme>
    <a:fontScheme name="Sans titre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fr-FR" sz="2400" b="0" i="0" u="none" strike="noStrike" cap="none" normalizeH="0" baseline="0" smtClean="0">
            <a:ln>
              <a:noFill/>
            </a:ln>
            <a:solidFill>
              <a:schemeClr val="tx1"/>
            </a:solidFill>
            <a:effectLst/>
            <a:latin typeface="Comic Sans MS" panose="030F0702030302020204" pitchFamily="66" charset="0"/>
          </a:defRPr>
        </a:defPPr>
      </a:lstStyle>
    </a:spDef>
    <a:lnDef>
      <a:spPr bwMode="auto">
        <a:xfrm>
          <a:off x="0" y="0"/>
          <a:ext cx="1" cy="1"/>
        </a:xfrm>
        <a:custGeom>
          <a:avLst/>
          <a:gdLst/>
          <a:ahLst/>
          <a:cxnLst/>
          <a:rect l="0" t="0" r="0" b="0"/>
          <a:pathLst/>
        </a:custGeom>
        <a:solidFill>
          <a:srgbClr val="00CC99"/>
        </a:solidFill>
        <a:ln w="12700"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fr-FR" sz="2400" b="0" i="0" u="none" strike="noStrike" cap="none" normalizeH="0" baseline="0" smtClean="0">
            <a:ln>
              <a:noFill/>
            </a:ln>
            <a:solidFill>
              <a:schemeClr val="tx1"/>
            </a:solidFill>
            <a:effectLst/>
            <a:latin typeface="Comic Sans MS" panose="030F0702030302020204" pitchFamily="66" charset="0"/>
          </a:defRPr>
        </a:defPPr>
      </a:lstStyle>
    </a:lnDef>
  </a:objectDefaults>
  <a:extraClrSchemeLst>
    <a:extraClrScheme>
      <a:clrScheme name="Sans titre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ns titre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ns titre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ns titre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ns titre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ns titre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ns titre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C:\My Documents\POWERPNT\Immuno_EPFL.ppt</Template>
  <TotalTime>0</TotalTime>
  <Words>42679</Words>
  <Application>WPS 演示</Application>
  <PresentationFormat/>
  <Paragraphs>1298</Paragraphs>
  <Slides>115</Slides>
  <Notes>17</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13</vt:i4>
      </vt:variant>
      <vt:variant>
        <vt:lpstr>幻灯片标题</vt:lpstr>
      </vt:variant>
      <vt:variant>
        <vt:i4>115</vt:i4>
      </vt:variant>
    </vt:vector>
  </HeadingPairs>
  <TitlesOfParts>
    <vt:vector size="146" baseType="lpstr">
      <vt:lpstr>Arial</vt:lpstr>
      <vt:lpstr>宋体</vt:lpstr>
      <vt:lpstr>Wingdings</vt:lpstr>
      <vt:lpstr>Comic Sans MS</vt:lpstr>
      <vt:lpstr>Monotype Sorts</vt:lpstr>
      <vt:lpstr>Wingdings</vt:lpstr>
      <vt:lpstr>Times New Roman</vt:lpstr>
      <vt:lpstr>黑体</vt:lpstr>
      <vt:lpstr>Arial Unicode MS</vt:lpstr>
      <vt:lpstr>Trebuchet MS</vt:lpstr>
      <vt:lpstr>微软雅黑</vt:lpstr>
      <vt:lpstr>Courier</vt:lpstr>
      <vt:lpstr>Courier New</vt:lpstr>
      <vt:lpstr>MS Mincho</vt:lpstr>
      <vt:lpstr>仿宋_GB2312</vt:lpstr>
      <vt:lpstr>仿宋</vt:lpstr>
      <vt:lpstr>Verdana</vt:lpstr>
      <vt:lpstr>Sans titre 1</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Collect and store sequences</vt:lpstr>
      <vt:lpstr>» Collect sequences</vt:lpstr>
      <vt:lpstr>PowerPoint 演示文稿</vt:lpstr>
      <vt:lpstr>PowerPoint 演示文稿</vt:lpstr>
      <vt:lpstr>PowerPoint 演示文稿</vt:lpstr>
      <vt:lpstr>第一台高通量测序仪（454）发明人</vt:lpstr>
      <vt:lpstr>Illumina: the sequencing-by-synthesis (SBS) </vt:lpstr>
      <vt:lpstr>454: pyrosequencing</vt:lpstr>
      <vt:lpstr>Comparison of three approaches</vt:lpstr>
      <vt:lpstr>Sequence accuracy varies</vt:lpstr>
      <vt:lpstr>Brief relationship between sequencing error rate and sequencing quality</vt:lpstr>
      <vt:lpstr>Submitting sequences to the databases is easy</vt:lpstr>
      <vt:lpstr>»» Store sequences…</vt:lpstr>
      <vt:lpstr>PowerPoint 演示文稿</vt:lpstr>
      <vt:lpstr>What is a database ?</vt:lpstr>
      <vt:lpstr>Why biological databases ?</vt:lpstr>
      <vt:lpstr>Some statistics</vt:lpstr>
      <vt:lpstr>Categories of databases for Life Sciences</vt:lpstr>
      <vt:lpstr>Sequences are stored using specified formats</vt:lpstr>
      <vt:lpstr>Sequence Databases: some « technical » definitions</vt:lpstr>
      <vt:lpstr>One sequence format can be converted to another</vt:lpstr>
      <vt:lpstr>Examples of entries</vt:lpstr>
      <vt:lpstr>Sequence database : example</vt:lpstr>
      <vt:lpstr>Sequence database: example (cont.)</vt:lpstr>
      <vt:lpstr>Sequence database: example</vt:lpstr>
      <vt:lpstr>PowerPoint 演示文稿</vt:lpstr>
      <vt:lpstr>PowerPoint 演示文稿</vt:lpstr>
      <vt:lpstr>分子数据库及其开放共享的先驱</vt:lpstr>
      <vt:lpstr>2.1 Database : nucleotide sequences</vt:lpstr>
      <vt:lpstr>PowerPoint 演示文稿</vt:lpstr>
      <vt:lpstr>EMBL/GenBank/DDBJ</vt:lpstr>
      <vt:lpstr>GenBank</vt:lpstr>
      <vt:lpstr>The tremendous increase in nucleotide sequences</vt:lpstr>
      <vt:lpstr>PowerPoint 演示文稿</vt:lpstr>
      <vt:lpstr>EMBL/GenBank/DDBJ</vt:lpstr>
      <vt:lpstr>BIGD（BIG Data Center）</vt:lpstr>
      <vt:lpstr>PowerPoint 演示文稿</vt:lpstr>
      <vt:lpstr>EMBL entry: example</vt:lpstr>
      <vt:lpstr>EMBL entry (cont.)</vt:lpstr>
      <vt:lpstr>GenBank entry: same entry</vt:lpstr>
      <vt:lpstr>GenBank entry (cont.)</vt:lpstr>
      <vt:lpstr>PowerPoint 演示文稿</vt:lpstr>
      <vt:lpstr>PowerPoint 演示文稿</vt:lpstr>
      <vt:lpstr>PowerPoint 演示文稿</vt:lpstr>
      <vt:lpstr>PowerPoint 演示文稿</vt:lpstr>
      <vt:lpstr>PowerPoint 演示文稿</vt:lpstr>
      <vt:lpstr>2.2 Database : protein sequences </vt:lpstr>
      <vt:lpstr>PIR</vt:lpstr>
      <vt:lpstr>Swiss-Prot</vt:lpstr>
      <vt:lpstr>SWISS-PROT</vt:lpstr>
      <vt:lpstr>TrEMBL (Translation of EMBL)</vt:lpstr>
      <vt:lpstr>The simplified story of a SWISS-PROT entry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2.3 Databases : ‘genomics’</vt:lpstr>
      <vt:lpstr>MIM</vt:lpstr>
      <vt:lpstr>PowerPoint 演示文稿</vt:lpstr>
      <vt:lpstr>PowerPoint 演示文稿</vt:lpstr>
      <vt:lpstr>2.4 Databases : mutation/polymorphism</vt:lpstr>
      <vt:lpstr>Mutation/polymorphism: definitions</vt:lpstr>
      <vt:lpstr>Mutation/polymorphism</vt:lpstr>
      <vt:lpstr>2.5 Database : protein domain/family</vt:lpstr>
      <vt:lpstr>Protein domain/family</vt:lpstr>
      <vt:lpstr>PowerPoint 演示文稿</vt:lpstr>
      <vt:lpstr>PowerPoint 演示文稿</vt:lpstr>
      <vt:lpstr>PowerPoint 演示文稿</vt:lpstr>
      <vt:lpstr>Protein domain/family db</vt:lpstr>
      <vt:lpstr>Protein domain/family db</vt:lpstr>
      <vt:lpstr>Prosite (pattern): example</vt:lpstr>
      <vt:lpstr>Prosite (pattern): example</vt:lpstr>
      <vt:lpstr>Prosite (profile): example</vt:lpstr>
      <vt:lpstr>Prosite (profile): example</vt:lpstr>
      <vt:lpstr>BLOCKs database</vt:lpstr>
      <vt:lpstr>PRINTS database</vt:lpstr>
      <vt:lpstr>Pfam database</vt:lpstr>
      <vt:lpstr>InterPro is an integrated documentation resource for protein families, domains and sites.  </vt:lpstr>
      <vt:lpstr>InterPro release 6.0 (2003.3)</vt:lpstr>
      <vt:lpstr>InterPro: www.ebi.ac.uk/interpro</vt:lpstr>
      <vt:lpstr>InterPro example</vt:lpstr>
      <vt:lpstr>InterPro example</vt:lpstr>
      <vt:lpstr>InterPro graphic example</vt:lpstr>
      <vt:lpstr>2.6 Databases : proteomics</vt:lpstr>
      <vt:lpstr>This protein does not exist in the current release of SWISS-2DPAGE.</vt:lpstr>
      <vt:lpstr>2.7 Databases : 3D structure</vt:lpstr>
      <vt:lpstr>RCSB or PDB: Protein Data Bank</vt:lpstr>
      <vt:lpstr>5'-Nucleotidase From E. Coli</vt:lpstr>
      <vt:lpstr>PDB: Sequence Details</vt:lpstr>
      <vt:lpstr>PDB example 1eer</vt:lpstr>
      <vt:lpstr>Secondary structural databases</vt:lpstr>
      <vt:lpstr>2.8 Databases : metabolic</vt:lpstr>
      <vt:lpstr>KEGG: Kyoto Encyclopedia of Genes and Genomes </vt:lpstr>
      <vt:lpstr>2.9 Databases : bibliographic</vt:lpstr>
      <vt:lpstr>Medline</vt:lpstr>
      <vt:lpstr>Medline/Pubmed</vt:lpstr>
      <vt:lpstr>2.10 Databases : others</vt:lpstr>
      <vt:lpstr>PowerPoint 演示文稿</vt:lpstr>
      <vt:lpstr>PowerPoint 演示文稿</vt:lpstr>
      <vt:lpstr>PowerPoint 演示文稿</vt:lpstr>
      <vt:lpstr>BUSCO  (Benchmarking Universal Single-Copy Ortholog)</vt:lpstr>
      <vt:lpstr>iProClass</vt:lpstr>
      <vt:lpstr>PowerPoint 演示文稿</vt:lpstr>
      <vt:lpstr>Some important practical remarks</vt:lpstr>
      <vt:lpstr>»»» Use sequences Databases can be accessed easily using retrieval tools</vt:lpstr>
      <vt:lpstr>Information Retrieval System</vt:lpstr>
    </vt:vector>
  </TitlesOfParts>
  <LinksUpToDate>false</LinksUpToDate>
  <SharedDoc>false</SharedDoc>
  <HyperlinksChanged>false</HyperlinksChanged>
  <AppVersion>14.0000</AppVersion>
  <Pages>27</Page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informatics</dc:title>
  <dc:creator>Victor Jongeneel</dc:creator>
  <cp:lastModifiedBy>樊龙江</cp:lastModifiedBy>
  <cp:revision>1139</cp:revision>
  <cp:lastPrinted>2000-08-24T11:56:00Z</cp:lastPrinted>
  <dcterms:created xsi:type="dcterms:W3CDTF">1998-08-25T15:04:00Z</dcterms:created>
  <dcterms:modified xsi:type="dcterms:W3CDTF">2021-07-17T04:42:18Z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D19DE442A0BF46D98322BC1CB122E066</vt:lpwstr>
  </property>
</Properties>
</file>