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6" r:id="rId5"/>
  </p:sldMasterIdLst>
  <p:notesMasterIdLst>
    <p:notesMasterId r:id="rId7"/>
  </p:notesMasterIdLst>
  <p:sldIdLst>
    <p:sldId id="256" r:id="rId6"/>
    <p:sldId id="553" r:id="rId8"/>
    <p:sldId id="554" r:id="rId9"/>
    <p:sldId id="555" r:id="rId10"/>
    <p:sldId id="348" r:id="rId11"/>
    <p:sldId id="441" r:id="rId12"/>
    <p:sldId id="513" r:id="rId13"/>
    <p:sldId id="556" r:id="rId14"/>
    <p:sldId id="514" r:id="rId15"/>
    <p:sldId id="557" r:id="rId16"/>
    <p:sldId id="559" r:id="rId17"/>
    <p:sldId id="558" r:id="rId18"/>
    <p:sldId id="516" r:id="rId19"/>
    <p:sldId id="356" r:id="rId20"/>
    <p:sldId id="372" r:id="rId21"/>
    <p:sldId id="337" r:id="rId22"/>
    <p:sldId id="359" r:id="rId23"/>
    <p:sldId id="560" r:id="rId24"/>
    <p:sldId id="564" r:id="rId25"/>
    <p:sldId id="259" r:id="rId26"/>
    <p:sldId id="602" r:id="rId27"/>
    <p:sldId id="371" r:id="rId28"/>
    <p:sldId id="360" r:id="rId29"/>
    <p:sldId id="361" r:id="rId30"/>
    <p:sldId id="362" r:id="rId31"/>
    <p:sldId id="363" r:id="rId32"/>
    <p:sldId id="364" r:id="rId33"/>
    <p:sldId id="365" r:id="rId34"/>
    <p:sldId id="366" r:id="rId35"/>
    <p:sldId id="369" r:id="rId36"/>
    <p:sldId id="349" r:id="rId37"/>
    <p:sldId id="517" r:id="rId38"/>
    <p:sldId id="518" r:id="rId39"/>
    <p:sldId id="352" r:id="rId40"/>
    <p:sldId id="340" r:id="rId41"/>
    <p:sldId id="355" r:id="rId42"/>
    <p:sldId id="375" r:id="rId43"/>
    <p:sldId id="373" r:id="rId44"/>
    <p:sldId id="374" r:id="rId45"/>
    <p:sldId id="263" r:id="rId46"/>
    <p:sldId id="367" r:id="rId47"/>
    <p:sldId id="368" r:id="rId48"/>
    <p:sldId id="370" r:id="rId49"/>
    <p:sldId id="301" r:id="rId50"/>
    <p:sldId id="302" r:id="rId51"/>
    <p:sldId id="358" r:id="rId52"/>
    <p:sldId id="565" r:id="rId53"/>
    <p:sldId id="633" r:id="rId54"/>
    <p:sldId id="638" r:id="rId55"/>
    <p:sldId id="303" r:id="rId56"/>
    <p:sldId id="353" r:id="rId57"/>
    <p:sldId id="354" r:id="rId58"/>
    <p:sldId id="335" r:id="rId59"/>
  </p:sldIdLst>
  <p:sldSz cx="9144000" cy="6858000" type="screen4x3"/>
  <p:notesSz cx="6858000" cy="9144000"/>
  <p:defaultTextStyle>
    <a:defPPr>
      <a:defRPr lang="en-US"/>
    </a:defPPr>
    <a:lvl1pPr marL="0" lvl="0"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M" initials="WM" lastIdx="1" clrIdx="0"/>
  <p:cmAuthor id="2" name="dell" initials="d" lastIdx="1" clrIdx="1"/>
  <p:cmAuthor id="3" name="user" initials="u"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clrMru>
    <a:srgbClr val="CCECFF"/>
    <a:srgbClr val="FFFFCC"/>
    <a:srgbClr val="336600"/>
    <a:srgbClr val="996633"/>
    <a:srgbClr val="663300"/>
    <a:srgbClr val="FFFF7B"/>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2786"/>
    <p:restoredTop sz="80574"/>
  </p:normalViewPr>
  <p:slideViewPr>
    <p:cSldViewPr showGuides="1">
      <p:cViewPr varScale="1">
        <p:scale>
          <a:sx n="131" d="100"/>
          <a:sy n="131" d="100"/>
        </p:scale>
        <p:origin x="-2952" y="-102"/>
      </p:cViewPr>
      <p:guideLst>
        <p:guide orient="horz" pos="2160"/>
        <p:guide pos="297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12-22T09:54:31.431"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6" name="Rectangle 4"/>
          <p:cNvSpPr>
            <a:spLocks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fld id="{9A0DB2DC-4C9A-4742-B13C-FB6460FD3503}" type="slidenum">
              <a:rPr lang="zh-CN" altLang="en-US" sz="1200" strike="noStrike" noProof="1" dirty="0">
                <a:latin typeface="Times New Roman" panose="02020603050405020304" pitchFamily="18" charset="0"/>
                <a:ea typeface="宋体" panose="02010600030101010101" pitchFamily="2" charset="-122"/>
                <a:cs typeface="+mn-ea"/>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2"/>
          <p:cNvSpPr>
            <a:spLocks noTextEdit="1"/>
          </p:cNvSpPr>
          <p:nvPr>
            <p:ph type="sldImg"/>
          </p:nvPr>
        </p:nvSpPr>
        <p:spPr/>
      </p:sp>
      <p:sp>
        <p:nvSpPr>
          <p:cNvPr id="5122" name="Rectangle 3"/>
          <p:cNvSpPr>
            <a:spLocks noGrp="1"/>
          </p:cNvSpPr>
          <p:nvPr>
            <p:ph type="body"/>
          </p:nvPr>
        </p:nvSpPr>
        <p:spPr/>
        <p:txBody>
          <a:bodyPr wrap="square" lIns="91440" tIns="45720" rIns="91440" bIns="45720" anchor="t"/>
          <a:p>
            <a:pPr lvl="0"/>
            <a:r>
              <a:rPr lang="en-US" altLang="zh-CN" dirty="0"/>
              <a:t>For second time:</a:t>
            </a:r>
            <a:endParaRPr lang="en-US" altLang="zh-CN" dirty="0"/>
          </a:p>
          <a:p>
            <a:pPr lvl="0"/>
            <a:r>
              <a:rPr lang="en-US" altLang="zh-CN" dirty="0"/>
              <a:t>First three slides; bioinformatics history; bioinformatics map</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noTextEdit="1"/>
          </p:cNvSpPr>
          <p:nvPr>
            <p:ph type="sldImg"/>
          </p:nvPr>
        </p:nvSpPr>
        <p:spPr/>
      </p:sp>
      <p:sp>
        <p:nvSpPr>
          <p:cNvPr id="48130" name="备注占位符 2"/>
          <p:cNvSpPr>
            <a:spLocks noGrp="1"/>
          </p:cNvSpPr>
          <p:nvPr>
            <p:ph type="body"/>
          </p:nvPr>
        </p:nvSpPr>
        <p:spPr/>
        <p:txBody>
          <a:bodyPr wrap="square" lIns="91440" tIns="45720" rIns="91440" bIns="45720" anchor="t"/>
          <a:p>
            <a:pPr lvl="0"/>
            <a:endParaRPr lang="zh-CN" altLang="en-US" dirty="0"/>
          </a:p>
        </p:txBody>
      </p:sp>
      <p:sp>
        <p:nvSpPr>
          <p:cNvPr id="48131"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noTextEdit="1"/>
          </p:cNvSpPr>
          <p:nvPr>
            <p:ph type="sldImg"/>
          </p:nvPr>
        </p:nvSpPr>
        <p:spPr/>
      </p:sp>
      <p:sp>
        <p:nvSpPr>
          <p:cNvPr id="51202" name="备注占位符 2"/>
          <p:cNvSpPr>
            <a:spLocks noGrp="1"/>
          </p:cNvSpPr>
          <p:nvPr>
            <p:ph type="body"/>
          </p:nvPr>
        </p:nvSpPr>
        <p:spPr/>
        <p:txBody>
          <a:bodyPr wrap="square" lIns="91440" tIns="45720" rIns="91440" bIns="45720" anchor="t"/>
          <a:p>
            <a:pPr lvl="0"/>
            <a:r>
              <a:rPr lang="zh-CN" altLang="zh-CN" dirty="0"/>
              <a:t> “生物信息学</a:t>
            </a:r>
            <a:r>
              <a:rPr lang="en-US" altLang="zh-CN" dirty="0"/>
              <a:t>(Bioinformatics)</a:t>
            </a:r>
            <a:r>
              <a:rPr lang="zh-CN" altLang="zh-CN" dirty="0"/>
              <a:t>”一词的出现则是</a:t>
            </a:r>
            <a:r>
              <a:rPr lang="en-US" altLang="zh-CN" dirty="0"/>
              <a:t>1990</a:t>
            </a:r>
            <a:r>
              <a:rPr lang="zh-CN" altLang="zh-CN" dirty="0"/>
              <a:t>年</a:t>
            </a:r>
            <a:r>
              <a:rPr lang="en-US" altLang="zh-CN" dirty="0"/>
              <a:t>(</a:t>
            </a:r>
            <a:r>
              <a:rPr lang="zh-CN" altLang="zh-CN" dirty="0"/>
              <a:t>见：“</a:t>
            </a:r>
            <a:r>
              <a:rPr lang="en-US" altLang="zh-CN" dirty="0"/>
              <a:t>A term coined in 1990 to define the use of computers in sequence analysis</a:t>
            </a:r>
            <a:r>
              <a:rPr lang="zh-CN" altLang="zh-CN" dirty="0"/>
              <a:t>”</a:t>
            </a:r>
            <a:r>
              <a:rPr lang="en-US" altLang="zh-CN" dirty="0"/>
              <a:t> (Claverie, 2000)</a:t>
            </a:r>
            <a:r>
              <a:rPr lang="zh-CN" altLang="zh-CN" dirty="0"/>
              <a:t>，据说是由出生于马来西亚的美籍学者林华安（</a:t>
            </a:r>
            <a:r>
              <a:rPr lang="en-US" altLang="zh-CN" dirty="0"/>
              <a:t>Hwa A. Lim</a:t>
            </a:r>
            <a:r>
              <a:rPr lang="zh-CN" altLang="zh-CN" dirty="0"/>
              <a:t>）首次使用的（郝柏林和张淑誉，</a:t>
            </a:r>
            <a:r>
              <a:rPr lang="en-US" altLang="zh-CN" dirty="0"/>
              <a:t>2002</a:t>
            </a:r>
            <a:r>
              <a:rPr lang="zh-CN" altLang="zh-CN" dirty="0"/>
              <a:t>）。</a:t>
            </a:r>
            <a:r>
              <a:rPr lang="en-US" altLang="zh-CN" dirty="0"/>
              <a:t>1987</a:t>
            </a:r>
            <a:r>
              <a:rPr lang="zh-CN" altLang="zh-CN" dirty="0"/>
              <a:t>年佛罗里达州立大学任教期间，他认为生物学和信息学结合交叉是未来发展趋势，构思了“</a:t>
            </a:r>
            <a:r>
              <a:rPr lang="en-US" altLang="zh-CN" dirty="0"/>
              <a:t>Bioinformatics</a:t>
            </a:r>
            <a:r>
              <a:rPr lang="zh-CN" altLang="zh-CN" dirty="0"/>
              <a:t>”一词作为这个新领域名字，并于</a:t>
            </a:r>
            <a:r>
              <a:rPr lang="en-US" altLang="zh-CN" dirty="0"/>
              <a:t>1990</a:t>
            </a:r>
            <a:r>
              <a:rPr lang="zh-CN" altLang="zh-CN" dirty="0"/>
              <a:t>年组织了第一届生物信息学与基因组研究国际会议（</a:t>
            </a:r>
            <a:r>
              <a:rPr lang="en-US" altLang="zh-CN" dirty="0"/>
              <a:t>Bioinformatics and Genome Research International Conference</a:t>
            </a:r>
            <a:r>
              <a:rPr lang="zh-CN" altLang="zh-CN" dirty="0"/>
              <a:t>）。但据</a:t>
            </a:r>
            <a:r>
              <a:rPr lang="en-US" altLang="zh-CN" dirty="0"/>
              <a:t>Wikipedia</a:t>
            </a:r>
            <a:r>
              <a:rPr lang="zh-CN" altLang="zh-CN" dirty="0"/>
              <a:t>有关“</a:t>
            </a:r>
            <a:r>
              <a:rPr lang="en-US" altLang="zh-CN" dirty="0"/>
              <a:t>Bioinformatics</a:t>
            </a:r>
            <a:r>
              <a:rPr lang="zh-CN" altLang="zh-CN" dirty="0"/>
              <a:t>”词条介绍，该词最早由荷兰理论生物学家Paulien Hogeweg于1978年首先提出的（Hogeweg, P. 1978. Simulating the growth of cellular forms. Simulation 31, 90-96; Hogeweg, P. and Hesper, B. 1978. Interactive instruction on population interactions. Comput Biol Med 8:319-27），他在1977年便在他所在的荷兰乌特勒支大学（Utrecht University）建立理论生物学和生物信息学研究小组。</a:t>
            </a:r>
            <a:endParaRPr lang="zh-CN" altLang="zh-CN" dirty="0"/>
          </a:p>
          <a:p>
            <a:pPr lvl="0"/>
            <a:endParaRPr lang="zh-CN" altLang="en-US" dirty="0"/>
          </a:p>
        </p:txBody>
      </p:sp>
      <p:sp>
        <p:nvSpPr>
          <p:cNvPr id="51203"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p:sp>
      <p:sp>
        <p:nvSpPr>
          <p:cNvPr id="53250" name="备注占位符 2"/>
          <p:cNvSpPr>
            <a:spLocks noGrp="1"/>
          </p:cNvSpPr>
          <p:nvPr>
            <p:ph type="body"/>
          </p:nvPr>
        </p:nvSpPr>
        <p:spPr/>
        <p:txBody>
          <a:bodyPr wrap="square" lIns="91440" tIns="45720" rIns="91440" bIns="45720" anchor="t"/>
          <a:p>
            <a:pPr lvl="0"/>
            <a:r>
              <a:rPr lang="zh-CN" altLang="en-US" dirty="0"/>
              <a:t>高通量测序技术、短序列拼接方法、</a:t>
            </a:r>
            <a:r>
              <a:rPr lang="en-US" altLang="zh-CN" dirty="0"/>
              <a:t>RNA-SEQ</a:t>
            </a:r>
            <a:r>
              <a:rPr lang="zh-CN" altLang="en-US" dirty="0"/>
              <a:t>等技术、基因组重测序及其变异检测方法、非编码序列分析方法、合成生物学（</a:t>
            </a:r>
            <a:r>
              <a:rPr lang="en-US" altLang="zh-CN" dirty="0"/>
              <a:t>WENTER</a:t>
            </a:r>
            <a:r>
              <a:rPr lang="zh-CN" altLang="en-US" dirty="0"/>
              <a:t>）</a:t>
            </a:r>
            <a:r>
              <a:rPr lang="en-US" altLang="zh-CN" dirty="0"/>
              <a:t>--2013</a:t>
            </a:r>
            <a:r>
              <a:rPr lang="zh-CN" altLang="en-US" dirty="0"/>
              <a:t>补充</a:t>
            </a:r>
            <a:endParaRPr lang="zh-CN" altLang="en-US" dirty="0"/>
          </a:p>
        </p:txBody>
      </p:sp>
      <p:sp>
        <p:nvSpPr>
          <p:cNvPr id="53251"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noTextEdit="1"/>
          </p:cNvSpPr>
          <p:nvPr>
            <p:ph type="sldImg"/>
          </p:nvPr>
        </p:nvSpPr>
        <p:spPr/>
      </p:sp>
      <p:sp>
        <p:nvSpPr>
          <p:cNvPr id="57346" name="备注占位符 2"/>
          <p:cNvSpPr>
            <a:spLocks noGrp="1"/>
          </p:cNvSpPr>
          <p:nvPr>
            <p:ph type="body"/>
          </p:nvPr>
        </p:nvSpPr>
        <p:spPr/>
        <p:txBody>
          <a:bodyPr wrap="square" lIns="91440" tIns="45720" rIns="91440" bIns="45720" anchor="t"/>
          <a:p>
            <a:pPr lvl="0"/>
            <a:endParaRPr lang="zh-CN" altLang="en-US" dirty="0"/>
          </a:p>
        </p:txBody>
      </p:sp>
      <p:sp>
        <p:nvSpPr>
          <p:cNvPr id="57347"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幻灯片图像占位符 1"/>
          <p:cNvSpPr>
            <a:spLocks noGrp="1" noRot="1" noChangeAspect="1" noTextEdit="1"/>
          </p:cNvSpPr>
          <p:nvPr>
            <p:ph type="sldImg"/>
          </p:nvPr>
        </p:nvSpPr>
        <p:spPr/>
      </p:sp>
      <p:sp>
        <p:nvSpPr>
          <p:cNvPr id="37891" name="备注占位符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1" i="0" u="none" strike="noStrike" kern="0" cap="none" spc="0" normalizeH="0" baseline="0" noProof="0" dirty="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rPr>
              <a:t>第四节：（重点是找基因，包括小</a:t>
            </a:r>
            <a:r>
              <a:rPr kumimoji="1" lang="en-US" altLang="zh-CN" sz="1200" b="1" i="0" u="none" strike="noStrike" kern="0" cap="none" spc="0" normalizeH="0" baseline="0" noProof="0" dirty="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rPr>
              <a:t>RNA</a:t>
            </a:r>
            <a:r>
              <a:rPr kumimoji="1" lang="zh-CN" altLang="en-US" sz="1200" b="1" i="0" u="none" strike="noStrike" kern="0" cap="none" spc="0" normalizeH="0" baseline="0" noProof="0" dirty="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rPr>
              <a:t>和</a:t>
            </a:r>
            <a:r>
              <a:rPr kumimoji="1" lang="en-US" altLang="zh-CN" sz="1200" b="1" i="0" u="none" strike="noStrike" kern="0" cap="none" spc="0" normalizeH="0" baseline="0" noProof="0" dirty="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rPr>
              <a:t>RNA-SEQ</a:t>
            </a:r>
            <a:r>
              <a:rPr kumimoji="1" lang="zh-CN" altLang="en-US" sz="1200" b="1" i="0" u="none" strike="noStrike" kern="0" cap="none" spc="0" normalizeH="0" baseline="0" noProof="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rPr>
              <a:t>。本科生转录组不讲，基因组倍增在基因组学课程讲）</a:t>
            </a:r>
            <a:endParaRPr kumimoji="1" lang="zh-CN" altLang="zh-CN" sz="1200" b="1" i="0" u="none" strike="noStrike" kern="0" cap="none" spc="0" normalizeH="0" baseline="0" noProof="0" dirty="0" smtClean="0">
              <a:ln>
                <a:noFill/>
              </a:ln>
              <a:solidFill>
                <a:schemeClr val="bg2"/>
              </a:solidFill>
              <a:effectLst/>
              <a:uLnTx/>
              <a:uFillTx/>
              <a:latin typeface="Verdana" panose="020B0604030504040204"/>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1" lang="zh-CN"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171"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noTextEdit="1"/>
          </p:cNvSpPr>
          <p:nvPr>
            <p:ph type="sldImg"/>
          </p:nvPr>
        </p:nvSpPr>
        <p:spPr/>
      </p:sp>
      <p:sp>
        <p:nvSpPr>
          <p:cNvPr id="15362" name="备注占位符 2"/>
          <p:cNvSpPr>
            <a:spLocks noGrp="1"/>
          </p:cNvSpPr>
          <p:nvPr>
            <p:ph type="body"/>
          </p:nvPr>
        </p:nvSpPr>
        <p:spPr/>
        <p:txBody>
          <a:bodyPr wrap="square" lIns="91440" tIns="45720" rIns="91440" bIns="45720" anchor="t"/>
          <a:p>
            <a:pPr lvl="0"/>
            <a:r>
              <a:rPr lang="en-US" altLang="zh-CN" dirty="0"/>
              <a:t>Two students for each topic and total six students</a:t>
            </a:r>
            <a:endParaRPr lang="zh-CN" altLang="en-US" dirty="0"/>
          </a:p>
        </p:txBody>
      </p:sp>
      <p:sp>
        <p:nvSpPr>
          <p:cNvPr id="15363"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p:sp>
      <p:sp>
        <p:nvSpPr>
          <p:cNvPr id="21506" name="备注占位符 2"/>
          <p:cNvSpPr>
            <a:spLocks noGrp="1"/>
          </p:cNvSpPr>
          <p:nvPr>
            <p:ph type="body"/>
          </p:nvPr>
        </p:nvSpPr>
        <p:spPr/>
        <p:txBody>
          <a:bodyPr wrap="square" lIns="91440" tIns="45720" rIns="91440" bIns="45720" anchor="t"/>
          <a:p>
            <a:pPr lvl="0"/>
            <a:r>
              <a:rPr lang="zh-CN" altLang="en-US" dirty="0"/>
              <a:t>问题：学生可以想到的分子方面研究内容和利用</a:t>
            </a:r>
            <a:endParaRPr lang="zh-CN" altLang="en-US" dirty="0"/>
          </a:p>
        </p:txBody>
      </p:sp>
      <p:sp>
        <p:nvSpPr>
          <p:cNvPr id="21507"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noTextEdit="1"/>
          </p:cNvSpPr>
          <p:nvPr>
            <p:ph type="sldImg"/>
          </p:nvPr>
        </p:nvSpPr>
        <p:spPr/>
      </p:sp>
      <p:sp>
        <p:nvSpPr>
          <p:cNvPr id="25602" name="备注占位符 2"/>
          <p:cNvSpPr>
            <a:spLocks noGrp="1"/>
          </p:cNvSpPr>
          <p:nvPr>
            <p:ph type="body"/>
          </p:nvPr>
        </p:nvSpPr>
        <p:spPr/>
        <p:txBody>
          <a:bodyPr wrap="square" lIns="91440" tIns="45720" rIns="91440" bIns="45720" anchor="t"/>
          <a:p>
            <a:pPr lvl="0"/>
            <a:r>
              <a:rPr lang="zh-CN" altLang="zh-CN" dirty="0"/>
              <a:t>这些高通量测序技术还在不断改善中，如</a:t>
            </a:r>
            <a:r>
              <a:rPr lang="en-US" altLang="zh-CN" dirty="0"/>
              <a:t>Illumina</a:t>
            </a:r>
            <a:r>
              <a:rPr lang="zh-CN" altLang="zh-CN" dirty="0"/>
              <a:t>测序仪应用的是合成测序法（</a:t>
            </a:r>
            <a:r>
              <a:rPr lang="en-US" altLang="zh-CN" dirty="0"/>
              <a:t>Sequencing by synthesis</a:t>
            </a:r>
            <a:r>
              <a:rPr lang="zh-CN" altLang="zh-CN" dirty="0"/>
              <a:t>）最初测序长度仅为</a:t>
            </a:r>
            <a:r>
              <a:rPr lang="en-US" altLang="zh-CN" dirty="0"/>
              <a:t>35bp</a:t>
            </a:r>
            <a:r>
              <a:rPr lang="zh-CN" altLang="zh-CN" dirty="0"/>
              <a:t>，但经过很短时间的改进，就到达了</a:t>
            </a:r>
            <a:r>
              <a:rPr lang="en-US" altLang="zh-CN" dirty="0"/>
              <a:t>100bp</a:t>
            </a:r>
            <a:r>
              <a:rPr lang="zh-CN" altLang="zh-CN" dirty="0"/>
              <a:t>，甚至更长；</a:t>
            </a:r>
            <a:r>
              <a:rPr lang="en-US" altLang="zh-CN" dirty="0"/>
              <a:t>454</a:t>
            </a:r>
            <a:r>
              <a:rPr lang="zh-CN" altLang="zh-CN" dirty="0"/>
              <a:t>测序仪应用焦磷酸测序方法，其阅读能力最初只有</a:t>
            </a:r>
            <a:r>
              <a:rPr lang="en-US" altLang="zh-CN" dirty="0"/>
              <a:t>100bp</a:t>
            </a:r>
            <a:r>
              <a:rPr lang="zh-CN" altLang="zh-CN" dirty="0"/>
              <a:t>，推向市场</a:t>
            </a:r>
            <a:r>
              <a:rPr lang="en-US" altLang="zh-CN" dirty="0"/>
              <a:t>16</a:t>
            </a:r>
            <a:r>
              <a:rPr lang="zh-CN" altLang="zh-CN" dirty="0"/>
              <a:t>个月后增加至</a:t>
            </a:r>
            <a:r>
              <a:rPr lang="en-US" altLang="zh-CN" dirty="0"/>
              <a:t>250bp</a:t>
            </a:r>
            <a:r>
              <a:rPr lang="zh-CN" altLang="zh-CN" dirty="0"/>
              <a:t>，随着技术的不断完善，目前已达到了</a:t>
            </a:r>
            <a:r>
              <a:rPr lang="en-US" altLang="zh-CN" dirty="0"/>
              <a:t>400bp</a:t>
            </a:r>
            <a:r>
              <a:rPr lang="zh-CN" altLang="zh-CN" dirty="0"/>
              <a:t>以上，很快就接近桑格技术目前的水平。测序通量上看，一个</a:t>
            </a:r>
            <a:r>
              <a:rPr lang="en-US" altLang="zh-CN" dirty="0"/>
              <a:t>Run</a:t>
            </a:r>
            <a:r>
              <a:rPr lang="zh-CN" altLang="zh-CN" dirty="0"/>
              <a:t>的测序量的变化也是惊人的。以</a:t>
            </a:r>
            <a:r>
              <a:rPr lang="en-US" altLang="zh-CN" dirty="0"/>
              <a:t>Illumina</a:t>
            </a:r>
            <a:r>
              <a:rPr lang="zh-CN" altLang="zh-CN" dirty="0"/>
              <a:t>测序仪为例（图</a:t>
            </a:r>
            <a:r>
              <a:rPr lang="en-US" altLang="zh-CN" dirty="0"/>
              <a:t>2-6</a:t>
            </a:r>
            <a:r>
              <a:rPr lang="zh-CN" altLang="zh-CN" dirty="0"/>
              <a:t>），其最新型的测序仪</a:t>
            </a:r>
            <a:r>
              <a:rPr lang="en-US" altLang="zh-CN" dirty="0"/>
              <a:t>HiSeq2000</a:t>
            </a:r>
            <a:r>
              <a:rPr lang="zh-CN" altLang="zh-CN" dirty="0"/>
              <a:t>一个</a:t>
            </a:r>
            <a:r>
              <a:rPr lang="en-US" altLang="zh-CN" dirty="0"/>
              <a:t>Run</a:t>
            </a:r>
            <a:r>
              <a:rPr lang="zh-CN" altLang="zh-CN" dirty="0"/>
              <a:t>可以获得</a:t>
            </a:r>
            <a:r>
              <a:rPr lang="en-US" altLang="zh-CN" dirty="0"/>
              <a:t>2</a:t>
            </a:r>
            <a:r>
              <a:rPr lang="zh-CN" altLang="zh-CN" dirty="0"/>
              <a:t>个人类基因组</a:t>
            </a:r>
            <a:r>
              <a:rPr lang="en-US" altLang="zh-CN" dirty="0"/>
              <a:t>30X</a:t>
            </a:r>
            <a:r>
              <a:rPr lang="zh-CN" altLang="zh-CN" dirty="0"/>
              <a:t>的覆盖度，测序成本在</a:t>
            </a:r>
            <a:r>
              <a:rPr lang="en-US" altLang="zh-CN" dirty="0"/>
              <a:t>1</a:t>
            </a:r>
            <a:r>
              <a:rPr lang="zh-CN" altLang="zh-CN" dirty="0"/>
              <a:t>万美元以内（</a:t>
            </a:r>
            <a:r>
              <a:rPr lang="en-US" altLang="zh-CN" dirty="0"/>
              <a:t>www.illumina.com</a:t>
            </a:r>
            <a:r>
              <a:rPr lang="zh-CN" altLang="zh-CN" dirty="0"/>
              <a:t>）。</a:t>
            </a:r>
            <a:endParaRPr lang="zh-CN" altLang="en-US" dirty="0"/>
          </a:p>
        </p:txBody>
      </p:sp>
      <p:sp>
        <p:nvSpPr>
          <p:cNvPr id="25603"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en-US" altLang="zh-CN" sz="1200" dirty="0"/>
            </a:fld>
            <a:endParaRPr lang="en-US" altLang="zh-CN"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noTextEdit="1"/>
          </p:cNvSpPr>
          <p:nvPr>
            <p:ph type="sldImg"/>
          </p:nvPr>
        </p:nvSpPr>
        <p:spPr/>
      </p:sp>
      <p:sp>
        <p:nvSpPr>
          <p:cNvPr id="31746" name="备注占位符 2"/>
          <p:cNvSpPr>
            <a:spLocks noGrp="1"/>
          </p:cNvSpPr>
          <p:nvPr>
            <p:ph type="body"/>
          </p:nvPr>
        </p:nvSpPr>
        <p:spPr/>
        <p:txBody>
          <a:bodyPr wrap="square" lIns="91440" tIns="45720" rIns="91440" bIns="45720" anchor="t"/>
          <a:p>
            <a:pPr lvl="0"/>
            <a:endParaRPr lang="zh-CN" altLang="en-US" dirty="0"/>
          </a:p>
        </p:txBody>
      </p:sp>
      <p:sp>
        <p:nvSpPr>
          <p:cNvPr id="31747"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noTextEdit="1"/>
          </p:cNvSpPr>
          <p:nvPr>
            <p:ph type="sldImg"/>
          </p:nvPr>
        </p:nvSpPr>
        <p:spPr/>
      </p:sp>
      <p:sp>
        <p:nvSpPr>
          <p:cNvPr id="33794" name="备注占位符 2"/>
          <p:cNvSpPr>
            <a:spLocks noGrp="1"/>
          </p:cNvSpPr>
          <p:nvPr>
            <p:ph type="body"/>
          </p:nvPr>
        </p:nvSpPr>
        <p:spPr/>
        <p:txBody>
          <a:bodyPr wrap="square" lIns="91440" tIns="45720" rIns="91440" bIns="45720" anchor="t"/>
          <a:p>
            <a:pPr lvl="0"/>
            <a:endParaRPr lang="zh-CN" altLang="en-US" dirty="0"/>
          </a:p>
        </p:txBody>
      </p:sp>
      <p:sp>
        <p:nvSpPr>
          <p:cNvPr id="33795"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Rectangle 7"/>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fld>
            <a:endParaRPr lang="zh-CN" altLang="en-US" sz="1200" dirty="0"/>
          </a:p>
        </p:txBody>
      </p:sp>
      <p:sp>
        <p:nvSpPr>
          <p:cNvPr id="36866" name="Rectangle 2"/>
          <p:cNvSpPr>
            <a:spLocks noTextEdit="1"/>
          </p:cNvSpPr>
          <p:nvPr>
            <p:ph type="sldImg"/>
          </p:nvPr>
        </p:nvSpPr>
        <p:spPr/>
      </p:sp>
      <p:sp>
        <p:nvSpPr>
          <p:cNvPr id="36867" name="Rectangle 3"/>
          <p:cNvSpPr>
            <a:spLocks noGrp="1"/>
          </p:cNvSpPr>
          <p:nvPr>
            <p:ph type="body"/>
          </p:nvPr>
        </p:nvSpPr>
        <p:spPr/>
        <p:txBody>
          <a:bodyPr wrap="square" lIns="91440" tIns="45720" rIns="91440" bIns="45720" anchor="t"/>
          <a:p>
            <a:pPr lvl="0" eaLnBrk="1" hangingPunct="1"/>
            <a:r>
              <a:rPr lang="en-US" altLang="zh-CN" dirty="0"/>
              <a:t>Bioinformatics map</a:t>
            </a:r>
            <a:endParaRPr lang="en-US" altLang="zh-CN" dirty="0"/>
          </a:p>
          <a:p>
            <a:pPr lvl="0" eaLnBrk="1" hangingPunct="1"/>
            <a:r>
              <a:rPr lang="en-US" altLang="zh-CN" dirty="0"/>
              <a:t>Flowchart</a:t>
            </a:r>
            <a:endParaRPr lang="en-US" altLang="zh-CN" dirty="0"/>
          </a:p>
          <a:p>
            <a:pPr lvl="0" eaLnBrk="1" hangingPunct="1"/>
            <a:r>
              <a:rPr lang="en-US" altLang="zh-CN" dirty="0"/>
              <a:t>A roadmap for bioinformatics</a:t>
            </a:r>
            <a:endParaRPr lang="en-US"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Rectangle 7"/>
          <p:cNvSpPr txBox="1">
            <a:spLocks noGrp="1"/>
          </p:cNvSpPr>
          <p:nvPr/>
        </p:nvSpPr>
        <p:spPr>
          <a:xfrm>
            <a:off x="3886200" y="8686800"/>
            <a:ext cx="2971800" cy="457200"/>
          </a:xfrm>
          <a:prstGeom prst="rect">
            <a:avLst/>
          </a:prstGeom>
          <a:noFill/>
          <a:ln w="9525">
            <a:noFill/>
          </a:ln>
        </p:spPr>
        <p:txBody>
          <a:bodyPr anchor="b"/>
          <a:p>
            <a:pPr lvl="0" indent="0" algn="r"/>
            <a:fld id="{9A0DB2DC-4C9A-4742-B13C-FB6460FD3503}" type="slidenum">
              <a:rPr lang="en-US" altLang="zh-CN" sz="1200" dirty="0"/>
            </a:fld>
            <a:endParaRPr lang="en-US" altLang="zh-CN" sz="1200" dirty="0"/>
          </a:p>
        </p:txBody>
      </p:sp>
      <p:sp>
        <p:nvSpPr>
          <p:cNvPr id="38914" name="Rectangle 2"/>
          <p:cNvSpPr>
            <a:spLocks noTextEdit="1"/>
          </p:cNvSpPr>
          <p:nvPr>
            <p:ph type="sldImg"/>
          </p:nvPr>
        </p:nvSpPr>
        <p:spPr>
          <a:solidFill>
            <a:srgbClr val="FFFFFF"/>
          </a:solidFill>
        </p:spPr>
      </p:sp>
      <p:sp>
        <p:nvSpPr>
          <p:cNvPr id="38915" name="Rectangle 3"/>
          <p:cNvSpPr/>
          <p:nvPr>
            <p:ph type="body"/>
          </p:nvPr>
        </p:nvSpPr>
        <p:spPr>
          <a:solidFill>
            <a:srgbClr val="FFFFFF"/>
          </a:solidFill>
          <a:ln>
            <a:solidFill>
              <a:srgbClr val="000000"/>
            </a:solidFill>
            <a:miter/>
          </a:ln>
        </p:spPr>
        <p:txBody>
          <a:bodyPr wrap="square" lIns="91440" tIns="45720" rIns="91440" bIns="45720" anchor="t"/>
          <a:p>
            <a:pPr lvl="0" eaLnBrk="1" hangingPunct="1"/>
            <a:r>
              <a:rPr lang="en-US" altLang="zh-CN" dirty="0"/>
              <a:t>Bioinformatics map</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1" name="Group 2"/>
            <p:cNvGrpSpPr/>
            <p:nvPr userDrawn="1"/>
          </p:nvGrpSpPr>
          <p:grpSpPr>
            <a:xfrm>
              <a:off x="0" y="0"/>
              <a:ext cx="5568" cy="4320"/>
              <a:chOff x="0" y="0"/>
              <a:chExt cx="5568" cy="4320"/>
            </a:xfrm>
          </p:grpSpPr>
          <p:grpSp>
            <p:nvGrpSpPr>
              <p:cNvPr id="2052" name="Group 3"/>
              <p:cNvGrpSpPr/>
              <p:nvPr userDrawn="1"/>
            </p:nvGrpSpPr>
            <p:grpSpPr>
              <a:xfrm>
                <a:off x="0" y="0"/>
                <a:ext cx="3216" cy="3072"/>
                <a:chOff x="0" y="0"/>
                <a:chExt cx="2928" cy="2784"/>
              </a:xfrm>
            </p:grpSpPr>
            <p:sp>
              <p:nvSpPr>
                <p:cNvPr id="2053" name="Oval 4"/>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54" name="Oval 5"/>
                <p:cNvSpPr/>
                <p:nvPr userDrawn="1"/>
              </p:nvSpPr>
              <p:spPr>
                <a:xfrm>
                  <a:off x="240" y="240"/>
                  <a:ext cx="2445" cy="230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55" name="Oval 6"/>
                <p:cNvSpPr/>
                <p:nvPr userDrawn="1"/>
              </p:nvSpPr>
              <p:spPr>
                <a:xfrm>
                  <a:off x="480" y="480"/>
                  <a:ext cx="1968" cy="1822"/>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56" name="Oval 7"/>
                <p:cNvSpPr/>
                <p:nvPr userDrawn="1"/>
              </p:nvSpPr>
              <p:spPr>
                <a:xfrm>
                  <a:off x="720" y="720"/>
                  <a:ext cx="1488" cy="1349"/>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57" name="Oval 8"/>
                <p:cNvSpPr/>
                <p:nvPr userDrawn="1"/>
              </p:nvSpPr>
              <p:spPr>
                <a:xfrm>
                  <a:off x="912" y="912"/>
                  <a:ext cx="1103" cy="962"/>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p>
              </p:txBody>
            </p:sp>
          </p:grpSp>
          <p:grpSp>
            <p:nvGrpSpPr>
              <p:cNvPr id="2058" name="Group 9"/>
              <p:cNvGrpSpPr/>
              <p:nvPr userDrawn="1"/>
            </p:nvGrpSpPr>
            <p:grpSpPr>
              <a:xfrm>
                <a:off x="2016" y="2016"/>
                <a:ext cx="2448" cy="2304"/>
                <a:chOff x="0" y="0"/>
                <a:chExt cx="2928" cy="2784"/>
              </a:xfrm>
            </p:grpSpPr>
            <p:sp>
              <p:nvSpPr>
                <p:cNvPr id="2059" name="Oval 10"/>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0" name="Oval 11"/>
                <p:cNvSpPr/>
                <p:nvPr userDrawn="1"/>
              </p:nvSpPr>
              <p:spPr>
                <a:xfrm>
                  <a:off x="240" y="240"/>
                  <a:ext cx="2447" cy="2303"/>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1" name="Oval 12"/>
                <p:cNvSpPr/>
                <p:nvPr userDrawn="1"/>
              </p:nvSpPr>
              <p:spPr>
                <a:xfrm>
                  <a:off x="480" y="480"/>
                  <a:ext cx="1970" cy="1826"/>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2" name="Oval 13"/>
                <p:cNvSpPr/>
                <p:nvPr userDrawn="1"/>
              </p:nvSpPr>
              <p:spPr>
                <a:xfrm>
                  <a:off x="720" y="720"/>
                  <a:ext cx="1488" cy="134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3" name="Oval 14"/>
                <p:cNvSpPr/>
                <p:nvPr userDrawn="1"/>
              </p:nvSpPr>
              <p:spPr>
                <a:xfrm>
                  <a:off x="911" y="912"/>
                  <a:ext cx="1105" cy="958"/>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p>
              </p:txBody>
            </p:sp>
          </p:grpSp>
          <p:grpSp>
            <p:nvGrpSpPr>
              <p:cNvPr id="2064" name="Group 15"/>
              <p:cNvGrpSpPr/>
              <p:nvPr userDrawn="1"/>
            </p:nvGrpSpPr>
            <p:grpSpPr>
              <a:xfrm>
                <a:off x="2832" y="96"/>
                <a:ext cx="2736" cy="2592"/>
                <a:chOff x="0" y="0"/>
                <a:chExt cx="2928" cy="2784"/>
              </a:xfrm>
            </p:grpSpPr>
            <p:sp>
              <p:nvSpPr>
                <p:cNvPr id="2065" name="Oval 16"/>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6" name="Oval 17"/>
                <p:cNvSpPr/>
                <p:nvPr userDrawn="1"/>
              </p:nvSpPr>
              <p:spPr>
                <a:xfrm>
                  <a:off x="240" y="240"/>
                  <a:ext cx="2452" cy="2305"/>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7" name="Oval 18"/>
                <p:cNvSpPr/>
                <p:nvPr userDrawn="1"/>
              </p:nvSpPr>
              <p:spPr>
                <a:xfrm>
                  <a:off x="481" y="480"/>
                  <a:ext cx="1967" cy="182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068" name="Oval 19"/>
                <p:cNvSpPr/>
                <p:nvPr userDrawn="1"/>
              </p:nvSpPr>
              <p:spPr>
                <a:xfrm>
                  <a:off x="720" y="720"/>
                  <a:ext cx="1488" cy="1347"/>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p>
              </p:txBody>
            </p:sp>
            <p:sp>
              <p:nvSpPr>
                <p:cNvPr id="2" name="Oval 20"/>
                <p:cNvSpPr/>
                <p:nvPr userDrawn="1"/>
              </p:nvSpPr>
              <p:spPr>
                <a:xfrm>
                  <a:off x="912" y="912"/>
                  <a:ext cx="1104" cy="960"/>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p>
              </p:txBody>
            </p:sp>
          </p:grpSp>
        </p:grpSp>
        <p:sp>
          <p:nvSpPr>
            <p:cNvPr id="3" name="Line 26"/>
            <p:cNvSpPr/>
            <p:nvPr userDrawn="1"/>
          </p:nvSpPr>
          <p:spPr>
            <a:xfrm flipH="1">
              <a:off x="0" y="1536"/>
              <a:ext cx="1584" cy="2160"/>
            </a:xfrm>
            <a:prstGeom prst="line">
              <a:avLst/>
            </a:prstGeom>
            <a:ln w="9525" cap="flat" cmpd="sng">
              <a:solidFill>
                <a:schemeClr val="accent1"/>
              </a:solidFill>
              <a:prstDash val="dash"/>
              <a:round/>
              <a:headEnd type="none" w="med" len="med"/>
              <a:tailEnd type="none" w="med" len="med"/>
            </a:ln>
          </p:spPr>
        </p:sp>
        <p:sp>
          <p:nvSpPr>
            <p:cNvPr id="2071" name="Line 27"/>
            <p:cNvSpPr/>
            <p:nvPr userDrawn="1"/>
          </p:nvSpPr>
          <p:spPr>
            <a:xfrm>
              <a:off x="4176" y="1392"/>
              <a:ext cx="1584" cy="1728"/>
            </a:xfrm>
            <a:prstGeom prst="line">
              <a:avLst/>
            </a:prstGeom>
            <a:ln w="9525" cap="flat" cmpd="sng">
              <a:solidFill>
                <a:schemeClr val="accent1"/>
              </a:solidFill>
              <a:prstDash val="dash"/>
              <a:round/>
              <a:headEnd type="none" w="med" len="med"/>
              <a:tailEnd type="none" w="med" len="med"/>
            </a:ln>
          </p:spPr>
        </p:sp>
        <p:sp>
          <p:nvSpPr>
            <p:cNvPr id="2072" name="Line 28"/>
            <p:cNvSpPr/>
            <p:nvPr userDrawn="1"/>
          </p:nvSpPr>
          <p:spPr>
            <a:xfrm flipV="1">
              <a:off x="3216" y="0"/>
              <a:ext cx="240" cy="3120"/>
            </a:xfrm>
            <a:prstGeom prst="line">
              <a:avLst/>
            </a:prstGeom>
            <a:ln w="9525" cap="flat" cmpd="sng">
              <a:solidFill>
                <a:schemeClr val="accent1"/>
              </a:solidFill>
              <a:prstDash val="solid"/>
              <a:round/>
              <a:headEnd type="none" w="med" len="med"/>
              <a:tailEnd type="none" w="med" len="med"/>
            </a:ln>
          </p:spPr>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zh-CN" altLang="en-US" strike="noStrike" noProof="1"/>
              <a:t>单击此处编辑母版副标题样式</a:t>
            </a:r>
            <a:endParaRPr lang="zh-CN" altLang="en-US" strike="noStrike" noProof="1"/>
          </a:p>
        </p:txBody>
      </p:sp>
      <p:sp>
        <p:nvSpPr>
          <p:cNvPr id="49" name="Rectangle 23"/>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indent="0" algn="l" defTabSz="914400" rtl="0" eaLnBrk="1" fontAlgn="base" latinLnBrk="0" hangingPunct="1">
              <a:lnSpc>
                <a:spcPct val="100000"/>
              </a:lnSpc>
              <a:spcBef>
                <a:spcPct val="0"/>
              </a:spcBef>
              <a:spcAft>
                <a:spcPct val="0"/>
              </a:spcAft>
              <a:buClrTx/>
              <a:buSzTx/>
              <a:buFontTx/>
              <a:buNone/>
              <a:defRPr/>
            </a:pPr>
            <a:endParaRPr kumimoji="0" lang="zh-CN" altLang="en-US" i="0" kern="1200" cap="none" spc="0" normalizeH="0" baseline="0" noProof="0">
              <a:solidFill>
                <a:schemeClr val="tx1"/>
              </a:solidFill>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indent="0" defTabSz="914400" rtl="0" eaLnBrk="1" fontAlgn="base" latinLnBrk="0" hangingPunct="1">
              <a:lnSpc>
                <a:spcPct val="100000"/>
              </a:lnSpc>
              <a:spcBef>
                <a:spcPct val="0"/>
              </a:spcBef>
              <a:spcAft>
                <a:spcPct val="0"/>
              </a:spcAft>
              <a:buClrTx/>
              <a:buSzTx/>
              <a:buFontTx/>
              <a:buNone/>
              <a:defRPr/>
            </a:pPr>
            <a:endParaRPr kumimoji="0" lang="zh-CN" altLang="en-US" i="0" kern="1200" cap="none" spc="0" normalizeH="0" baseline="0" noProof="0">
              <a:solidFill>
                <a:schemeClr val="tx1"/>
              </a:solidFill>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p>
            <a:pPr algn="r" eaLnBrk="1" fontAlgn="base" hangingPunct="1"/>
            <a:fld id="{9A0DB2DC-4C9A-4742-B13C-FB6460FD3503}" type="slidenum">
              <a:rPr lang="zh-CN" altLang="en-US" sz="1400" noProof="1" dirty="0">
                <a:latin typeface="Times New Roman" panose="02020603050405020304" pitchFamily="18" charset="0"/>
                <a:ea typeface="宋体" panose="02010600030101010101" pitchFamily="2" charset="-122"/>
                <a:cs typeface="+mn-ea"/>
              </a:rPr>
            </a:fld>
            <a:endParaRPr lang="zh-CN" altLang="en-US" sz="1400"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矩形 20"/>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矩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矩形 21"/>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矩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标题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zh-CN" altLang="en-US" smtClean="0"/>
              <a:t>单击此处编辑母版标题样式</a:t>
            </a:r>
            <a:endParaRPr lang="en-US"/>
          </a:p>
        </p:txBody>
      </p:sp>
      <p:sp>
        <p:nvSpPr>
          <p:cNvPr id="9" name="副标题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10" name="日期占位符 27"/>
          <p:cNvSpPr>
            <a:spLocks noGrp="1"/>
          </p:cNvSpPr>
          <p:nvPr>
            <p:ph type="dt" sz="half" idx="10"/>
          </p:nvPr>
        </p:nvSpPr>
        <p:spPr>
          <a:xfrm>
            <a:off x="6400800" y="6354763"/>
            <a:ext cx="2286000" cy="366712"/>
          </a:xfrm>
        </p:spPr>
        <p:txBody>
          <a:bodyPr/>
          <a:lstStyle>
            <a:lvl1pPr>
              <a:defRPr sz="1400"/>
            </a:lvl1pPr>
          </a:lstStyle>
          <a:p>
            <a:pPr>
              <a:defRPr/>
            </a:pPr>
            <a:fld id="{B879477A-C075-42A9-9E08-C94DDF3C8272}" type="datetimeFigureOut">
              <a:rPr lang="zh-CN" altLang="en-US"/>
            </a:fld>
            <a:endParaRPr lang="zh-CN" altLang="en-US"/>
          </a:p>
        </p:txBody>
      </p:sp>
      <p:sp>
        <p:nvSpPr>
          <p:cNvPr id="11"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12" name="灯片编号占位符 28"/>
          <p:cNvSpPr>
            <a:spLocks noGrp="1"/>
          </p:cNvSpPr>
          <p:nvPr>
            <p:ph type="sldNum" sz="quarter" idx="12"/>
          </p:nvPr>
        </p:nvSpPr>
        <p:spPr>
          <a:xfrm>
            <a:off x="1216025" y="6354763"/>
            <a:ext cx="1219200" cy="366712"/>
          </a:xfrm>
        </p:spPr>
        <p:txBody>
          <a:bodyPr/>
          <a:lstStyle>
            <a:lvl1pPr>
              <a:defRPr/>
            </a:lvl1pPr>
          </a:lstStyle>
          <a:p>
            <a:pPr>
              <a:defRPr/>
            </a:pPr>
            <a:fld id="{7693A295-7C54-4C22-8217-9FB56E2E6CC4}"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8" name="内容占位符 7"/>
          <p:cNvSpPr>
            <a:spLocks noGrp="1"/>
          </p:cNvSpPr>
          <p:nvPr>
            <p:ph sz="quarter" idx="1"/>
          </p:nvPr>
        </p:nvSpPr>
        <p:spPr>
          <a:xfrm>
            <a:off x="457200" y="1219200"/>
            <a:ext cx="8229600" cy="493776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CCBAA538-2B57-4734-AAA1-B998362DF84B}" type="datetimeFigureOut">
              <a:rPr lang="zh-CN" altLang="en-US"/>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072616F8-B6B9-448D-9A94-F99EF899A1F8}"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bg>
      <p:bgRef idx="1001">
        <a:schemeClr val="bg2"/>
      </p:bgRef>
    </p:bg>
    <p:spTree>
      <p:nvGrpSpPr>
        <p:cNvPr id="1" name=""/>
        <p:cNvGrpSpPr/>
        <p:nvPr/>
      </p:nvGrpSpPr>
      <p:grpSpPr>
        <a:xfrm>
          <a:off x="0" y="0"/>
          <a:ext cx="0" cy="0"/>
          <a:chOff x="0" y="0"/>
          <a:chExt cx="0" cy="0"/>
        </a:xfrm>
      </p:grpSpPr>
      <p:sp>
        <p:nvSpPr>
          <p:cNvPr id="4" name="矩形 6"/>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矩形 7"/>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smtClean="0"/>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endParaRPr lang="zh-CN" altLang="en-US" smtClean="0"/>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14693E68-4D3E-468F-97D8-47B40688198D}" type="datetimeFigureOut">
              <a:rPr lang="zh-CN" altLang="en-US"/>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pPr>
              <a:defRPr/>
            </a:pPr>
            <a:fld id="{5B990C65-E655-44AE-A525-B42E050AB4AD}" type="slidenum">
              <a:rPr lang="zh-CN" altLang="en-US"/>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smtClean="0"/>
              <a:t>单击此处编辑母版标题样式</a:t>
            </a:r>
            <a:endParaRPr lang="en-US"/>
          </a:p>
        </p:txBody>
      </p:sp>
      <p:sp>
        <p:nvSpPr>
          <p:cNvPr id="9" name="内容占位符 8"/>
          <p:cNvSpPr>
            <a:spLocks noGrp="1"/>
          </p:cNvSpPr>
          <p:nvPr>
            <p:ph sz="quarter" idx="1"/>
          </p:nvPr>
        </p:nvSpPr>
        <p:spPr>
          <a:xfrm>
            <a:off x="457200" y="1219200"/>
            <a:ext cx="4041648" cy="493776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fld id="{83EFD8A6-69D8-495D-B767-CA7EF8C7716E}" type="datetimeFigureOut">
              <a:rPr lang="zh-CN" altLang="en-US"/>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1AF517C7-8230-4D72-AF39-863874F53B5B}"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endParaRPr lang="zh-CN" altLang="en-US" smtClean="0"/>
          </a:p>
        </p:txBody>
      </p:sp>
      <p:sp>
        <p:nvSpPr>
          <p:cNvPr id="4" name="文本占位符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endParaRPr lang="zh-CN" altLang="en-US" smtClean="0"/>
          </a:p>
        </p:txBody>
      </p:sp>
      <p:sp>
        <p:nvSpPr>
          <p:cNvPr id="11" name="内容占位符 10"/>
          <p:cNvSpPr>
            <a:spLocks noGrp="1"/>
          </p:cNvSpPr>
          <p:nvPr>
            <p:ph sz="quarter" idx="2"/>
          </p:nvPr>
        </p:nvSpPr>
        <p:spPr>
          <a:xfrm>
            <a:off x="457200" y="2133600"/>
            <a:ext cx="4038600" cy="40386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13"/>
          <p:cNvSpPr>
            <a:spLocks noGrp="1"/>
          </p:cNvSpPr>
          <p:nvPr>
            <p:ph type="dt" sz="half" idx="10"/>
          </p:nvPr>
        </p:nvSpPr>
        <p:spPr/>
        <p:txBody>
          <a:bodyPr/>
          <a:lstStyle>
            <a:lvl1pPr>
              <a:defRPr/>
            </a:lvl1pPr>
          </a:lstStyle>
          <a:p>
            <a:pPr>
              <a:defRPr/>
            </a:pPr>
            <a:fld id="{47004DBF-C841-4927-9CF6-DA0F7C31B0F8}" type="datetimeFigureOut">
              <a:rPr lang="zh-CN" altLang="en-US"/>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pPr>
              <a:defRPr/>
            </a:pPr>
            <a:fld id="{A3E26E14-F157-4801-9DA0-FDECBBFD3875}"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457200" y="228600"/>
            <a:ext cx="8229600" cy="914400"/>
          </a:xfrm>
        </p:spPr>
        <p:txBody>
          <a:bodyPr/>
          <a:lstStyle/>
          <a:p>
            <a:r>
              <a:rPr lang="zh-CN" altLang="en-US" smtClean="0"/>
              <a:t>单击此处编辑母版标题样式</a:t>
            </a:r>
            <a:endParaRPr lang="en-US"/>
          </a:p>
        </p:txBody>
      </p:sp>
      <p:sp>
        <p:nvSpPr>
          <p:cNvPr id="4" name="日期占位符 2"/>
          <p:cNvSpPr>
            <a:spLocks noGrp="1"/>
          </p:cNvSpPr>
          <p:nvPr>
            <p:ph type="dt" sz="half" idx="10"/>
          </p:nvPr>
        </p:nvSpPr>
        <p:spPr/>
        <p:txBody>
          <a:bodyPr/>
          <a:lstStyle>
            <a:lvl1pPr>
              <a:defRPr/>
            </a:lvl1pPr>
          </a:lstStyle>
          <a:p>
            <a:pPr>
              <a:defRPr/>
            </a:pPr>
            <a:fld id="{A8EC0BB0-DDAC-4286-9C00-DF0E3BF9B557}" type="datetimeFigureOut">
              <a:rPr lang="zh-CN" altLang="en-US"/>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pPr>
              <a:defRPr/>
            </a:pPr>
            <a:fld id="{58E676C7-1D85-4F82-B7C6-50A97D1D6069}"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3"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日期占位符 1"/>
          <p:cNvSpPr>
            <a:spLocks noGrp="1"/>
          </p:cNvSpPr>
          <p:nvPr>
            <p:ph type="dt" sz="half" idx="10"/>
          </p:nvPr>
        </p:nvSpPr>
        <p:spPr/>
        <p:txBody>
          <a:bodyPr/>
          <a:lstStyle>
            <a:lvl1pPr>
              <a:defRPr/>
            </a:lvl1pPr>
          </a:lstStyle>
          <a:p>
            <a:pPr>
              <a:defRPr/>
            </a:pPr>
            <a:fld id="{CA832697-FCDA-4D4C-8C2E-A7FAA33D3098}" type="datetimeFigureOut">
              <a:rPr lang="zh-CN" altLang="en-US"/>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pPr>
              <a:defRPr/>
            </a:pPr>
            <a:fld id="{072D4F45-8C3F-4B4D-A5D8-0365AD28CE95}"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5"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直接连接符 9"/>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mn-lt"/>
              <a:ea typeface="+mn-ea"/>
            </a:endParaRPr>
          </a:p>
        </p:txBody>
      </p:sp>
      <p:sp>
        <p:nvSpPr>
          <p:cNvPr id="7" name="等腰三角形 8"/>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smtClean="0"/>
              <a:t>单击此处编辑母版文本样式</a:t>
            </a:r>
            <a:endParaRPr lang="zh-CN" altLang="en-US" smtClean="0"/>
          </a:p>
        </p:txBody>
      </p:sp>
      <p:sp>
        <p:nvSpPr>
          <p:cNvPr id="12" name="内容占位符 11"/>
          <p:cNvSpPr>
            <a:spLocks noGrp="1"/>
          </p:cNvSpPr>
          <p:nvPr>
            <p:ph sz="quarter" idx="1"/>
          </p:nvPr>
        </p:nvSpPr>
        <p:spPr>
          <a:xfrm>
            <a:off x="304800" y="304800"/>
            <a:ext cx="5715000" cy="57150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8" name="日期占位符 4"/>
          <p:cNvSpPr>
            <a:spLocks noGrp="1"/>
          </p:cNvSpPr>
          <p:nvPr>
            <p:ph type="dt" sz="half" idx="10"/>
          </p:nvPr>
        </p:nvSpPr>
        <p:spPr/>
        <p:txBody>
          <a:bodyPr/>
          <a:lstStyle>
            <a:lvl1pPr>
              <a:defRPr/>
            </a:lvl1pPr>
          </a:lstStyle>
          <a:p>
            <a:pPr>
              <a:defRPr/>
            </a:pPr>
            <a:fld id="{ECA8F754-DFE3-417D-8B70-1F48DE897A69}" type="datetimeFigureOut">
              <a:rPr lang="zh-CN" altLang="en-US"/>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pPr>
              <a:defRPr/>
            </a:pPr>
            <a:fld id="{13F2DFED-CC08-4A43-AB78-6C49919DA314}"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Ref idx="1001">
        <a:schemeClr val="bg2"/>
      </p:bgRef>
    </p:bg>
    <p:spTree>
      <p:nvGrpSpPr>
        <p:cNvPr id="1" name=""/>
        <p:cNvGrpSpPr/>
        <p:nvPr/>
      </p:nvGrpSpPr>
      <p:grpSpPr>
        <a:xfrm>
          <a:off x="0" y="0"/>
          <a:ext cx="0" cy="0"/>
          <a:chOff x="0" y="0"/>
          <a:chExt cx="0" cy="0"/>
        </a:xfrm>
      </p:grpSpPr>
      <p:sp>
        <p:nvSpPr>
          <p:cNvPr id="5"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等腰三角形 8"/>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矩形 9"/>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smtClean="0"/>
              <a:t>单击此处编辑母版文本样式</a:t>
            </a:r>
            <a:endParaRPr lang="zh-CN" altLang="en-US" smtClean="0"/>
          </a:p>
        </p:txBody>
      </p:sp>
      <p:sp>
        <p:nvSpPr>
          <p:cNvPr id="8" name="日期占位符 4"/>
          <p:cNvSpPr>
            <a:spLocks noGrp="1"/>
          </p:cNvSpPr>
          <p:nvPr>
            <p:ph type="dt" sz="half" idx="10"/>
          </p:nvPr>
        </p:nvSpPr>
        <p:spPr/>
        <p:txBody>
          <a:bodyPr/>
          <a:lstStyle>
            <a:lvl1pPr>
              <a:defRPr/>
            </a:lvl1pPr>
          </a:lstStyle>
          <a:p>
            <a:pPr>
              <a:defRPr/>
            </a:pPr>
            <a:fld id="{6378725B-663D-49E8-AD28-A7BF39A76849}" type="datetimeFigureOut">
              <a:rPr lang="zh-CN" altLang="en-US"/>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pPr>
              <a:defRPr/>
            </a:pPr>
            <a:fld id="{29387D17-773E-4720-879D-3EA16AEA16D4}" type="slidenum">
              <a:rPr lang="zh-CN" altLang="en-US"/>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63A9D938-9F83-457D-B78B-C04922432C29}" type="datetimeFigureOut">
              <a:rPr lang="zh-CN" altLang="en-US"/>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B6BC9BE7-23AB-40F2-AE07-81078682E29A}"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4"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5" name="等腰三角形 7"/>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直接连接符 8"/>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3"/>
          <p:cNvSpPr>
            <a:spLocks noGrp="1"/>
          </p:cNvSpPr>
          <p:nvPr>
            <p:ph type="dt" sz="half" idx="10"/>
          </p:nvPr>
        </p:nvSpPr>
        <p:spPr/>
        <p:txBody>
          <a:bodyPr/>
          <a:lstStyle>
            <a:lvl1pPr>
              <a:defRPr/>
            </a:lvl1pPr>
          </a:lstStyle>
          <a:p>
            <a:pPr>
              <a:defRPr/>
            </a:pPr>
            <a:fld id="{8D007AA8-4CF8-4B9A-A8A9-FF9FCCC1632F}"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EC2109F-F7CC-43FA-AD4D-C5D1BC48DB2D}"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1" name="Group 2"/>
            <p:cNvGrpSpPr/>
            <p:nvPr userDrawn="1"/>
          </p:nvGrpSpPr>
          <p:grpSpPr>
            <a:xfrm>
              <a:off x="0" y="0"/>
              <a:ext cx="5568" cy="4320"/>
              <a:chOff x="0" y="0"/>
              <a:chExt cx="5568" cy="4320"/>
            </a:xfrm>
          </p:grpSpPr>
          <p:grpSp>
            <p:nvGrpSpPr>
              <p:cNvPr id="2052" name="Group 3"/>
              <p:cNvGrpSpPr/>
              <p:nvPr userDrawn="1"/>
            </p:nvGrpSpPr>
            <p:grpSpPr>
              <a:xfrm>
                <a:off x="0" y="0"/>
                <a:ext cx="3216" cy="3072"/>
                <a:chOff x="0" y="0"/>
                <a:chExt cx="2928" cy="2784"/>
              </a:xfrm>
            </p:grpSpPr>
            <p:sp>
              <p:nvSpPr>
                <p:cNvPr id="44" name="Oval 4"/>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5" name="Oval 5"/>
                <p:cNvSpPr>
                  <a:spLocks noChangeArrowheads="1"/>
                </p:cNvSpPr>
                <p:nvPr/>
              </p:nvSpPr>
              <p:spPr bwMode="auto">
                <a:xfrm>
                  <a:off x="240" y="240"/>
                  <a:ext cx="2445" cy="230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6" name="Oval 6"/>
                <p:cNvSpPr>
                  <a:spLocks noChangeArrowheads="1"/>
                </p:cNvSpPr>
                <p:nvPr/>
              </p:nvSpPr>
              <p:spPr bwMode="auto">
                <a:xfrm>
                  <a:off x="480" y="480"/>
                  <a:ext cx="1968" cy="1822"/>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7" name="Oval 7"/>
                <p:cNvSpPr>
                  <a:spLocks noChangeArrowheads="1"/>
                </p:cNvSpPr>
                <p:nvPr/>
              </p:nvSpPr>
              <p:spPr bwMode="auto">
                <a:xfrm>
                  <a:off x="720" y="720"/>
                  <a:ext cx="1488" cy="1349"/>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8" name="Oval 8"/>
                <p:cNvSpPr>
                  <a:spLocks noChangeArrowheads="1"/>
                </p:cNvSpPr>
                <p:nvPr/>
              </p:nvSpPr>
              <p:spPr bwMode="auto">
                <a:xfrm>
                  <a:off x="912" y="912"/>
                  <a:ext cx="1103" cy="962"/>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nvGrpSpPr>
              <p:cNvPr id="2058" name="Group 9"/>
              <p:cNvGrpSpPr/>
              <p:nvPr userDrawn="1"/>
            </p:nvGrpSpPr>
            <p:grpSpPr>
              <a:xfrm>
                <a:off x="2016" y="2016"/>
                <a:ext cx="2448" cy="2304"/>
                <a:chOff x="0" y="0"/>
                <a:chExt cx="2928" cy="2784"/>
              </a:xfrm>
            </p:grpSpPr>
            <p:sp>
              <p:nvSpPr>
                <p:cNvPr id="39" name="Oval 10"/>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0" name="Oval 11"/>
                <p:cNvSpPr>
                  <a:spLocks noChangeArrowheads="1"/>
                </p:cNvSpPr>
                <p:nvPr/>
              </p:nvSpPr>
              <p:spPr bwMode="auto">
                <a:xfrm>
                  <a:off x="240" y="240"/>
                  <a:ext cx="2447" cy="2303"/>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1" name="Oval 12"/>
                <p:cNvSpPr>
                  <a:spLocks noChangeArrowheads="1"/>
                </p:cNvSpPr>
                <p:nvPr/>
              </p:nvSpPr>
              <p:spPr bwMode="auto">
                <a:xfrm>
                  <a:off x="480" y="480"/>
                  <a:ext cx="1970" cy="1826"/>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2" name="Oval 13"/>
                <p:cNvSpPr>
                  <a:spLocks noChangeArrowheads="1"/>
                </p:cNvSpPr>
                <p:nvPr/>
              </p:nvSpPr>
              <p:spPr bwMode="auto">
                <a:xfrm>
                  <a:off x="720" y="720"/>
                  <a:ext cx="1488" cy="134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3" name="Oval 14"/>
                <p:cNvSpPr>
                  <a:spLocks noChangeArrowheads="1"/>
                </p:cNvSpPr>
                <p:nvPr/>
              </p:nvSpPr>
              <p:spPr bwMode="auto">
                <a:xfrm>
                  <a:off x="911" y="912"/>
                  <a:ext cx="1105" cy="958"/>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nvGrpSpPr>
              <p:cNvPr id="2064" name="Group 15"/>
              <p:cNvGrpSpPr/>
              <p:nvPr userDrawn="1"/>
            </p:nvGrpSpPr>
            <p:grpSpPr>
              <a:xfrm>
                <a:off x="2832" y="96"/>
                <a:ext cx="2736" cy="2592"/>
                <a:chOff x="0" y="0"/>
                <a:chExt cx="2928" cy="2784"/>
              </a:xfrm>
            </p:grpSpPr>
            <p:sp>
              <p:nvSpPr>
                <p:cNvPr id="34" name="Oval 16"/>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5" name="Oval 17"/>
                <p:cNvSpPr>
                  <a:spLocks noChangeArrowheads="1"/>
                </p:cNvSpPr>
                <p:nvPr/>
              </p:nvSpPr>
              <p:spPr bwMode="auto">
                <a:xfrm>
                  <a:off x="240" y="240"/>
                  <a:ext cx="2452" cy="2305"/>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6" name="Oval 18"/>
                <p:cNvSpPr>
                  <a:spLocks noChangeArrowheads="1"/>
                </p:cNvSpPr>
                <p:nvPr/>
              </p:nvSpPr>
              <p:spPr bwMode="auto">
                <a:xfrm>
                  <a:off x="481" y="480"/>
                  <a:ext cx="1967" cy="182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7" name="Oval 19"/>
                <p:cNvSpPr>
                  <a:spLocks noChangeArrowheads="1"/>
                </p:cNvSpPr>
                <p:nvPr/>
              </p:nvSpPr>
              <p:spPr bwMode="auto">
                <a:xfrm>
                  <a:off x="720" y="720"/>
                  <a:ext cx="1488" cy="1347"/>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8" name="Oval 20"/>
                <p:cNvSpPr>
                  <a:spLocks noChangeArrowheads="1"/>
                </p:cNvSpPr>
                <p:nvPr/>
              </p:nvSpPr>
              <p:spPr bwMode="auto">
                <a:xfrm>
                  <a:off x="912" y="912"/>
                  <a:ext cx="1104" cy="960"/>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sp>
          <p:nvSpPr>
            <p:cNvPr id="28" name="Line 26"/>
            <p:cNvSpPr>
              <a:spLocks noChangeShapeType="1"/>
            </p:cNvSpPr>
            <p:nvPr/>
          </p:nvSpPr>
          <p:spPr bwMode="auto">
            <a:xfrm flipH="1">
              <a:off x="0" y="1536"/>
              <a:ext cx="1584" cy="2160"/>
            </a:xfrm>
            <a:prstGeom prst="line">
              <a:avLst/>
            </a:prstGeom>
            <a:noFill/>
            <a:ln w="9525">
              <a:solidFill>
                <a:schemeClr val="accent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9" name="Line 27"/>
            <p:cNvSpPr>
              <a:spLocks noChangeShapeType="1"/>
            </p:cNvSpPr>
            <p:nvPr/>
          </p:nvSpPr>
          <p:spPr bwMode="auto">
            <a:xfrm>
              <a:off x="4176" y="1392"/>
              <a:ext cx="1584" cy="1728"/>
            </a:xfrm>
            <a:prstGeom prst="line">
              <a:avLst/>
            </a:prstGeom>
            <a:noFill/>
            <a:ln w="9525">
              <a:solidFill>
                <a:schemeClr val="accent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 name="Line 28"/>
            <p:cNvSpPr>
              <a:spLocks noChangeShapeType="1"/>
            </p:cNvSpPr>
            <p:nvPr/>
          </p:nvSpPr>
          <p:spPr bwMode="auto">
            <a:xfrm flipV="1">
              <a:off x="3216" y="0"/>
              <a:ext cx="240" cy="3120"/>
            </a:xfrm>
            <a:prstGeom prst="line">
              <a:avLst/>
            </a:prstGeom>
            <a:noFill/>
            <a:ln w="9525">
              <a:solidFill>
                <a:schemeClr val="accent1"/>
              </a:solidFill>
              <a:roun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zh-CN" altLang="en-US" strike="noStrike" noProof="1"/>
              <a:t>单击此处编辑母版副标题样式</a:t>
            </a:r>
            <a:endParaRPr lang="zh-CN" altLang="en-US" strike="noStrike" noProof="1"/>
          </a:p>
        </p:txBody>
      </p:sp>
      <p:sp>
        <p:nvSpPr>
          <p:cNvPr id="49" name="Rectangle 23"/>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p>
            <a:pPr algn="r"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p:grpSp>
        <p:nvGrpSpPr>
          <p:cNvPr id="1026" name="Group 25"/>
          <p:cNvGrpSpPr/>
          <p:nvPr/>
        </p:nvGrpSpPr>
        <p:grpSpPr>
          <a:xfrm>
            <a:off x="0" y="0"/>
            <a:ext cx="8839200" cy="6858000"/>
            <a:chOff x="0" y="0"/>
            <a:chExt cx="5568" cy="4320"/>
          </a:xfrm>
        </p:grpSpPr>
        <p:grpSp>
          <p:nvGrpSpPr>
            <p:cNvPr id="1027" name="Group 12"/>
            <p:cNvGrpSpPr/>
            <p:nvPr userDrawn="1"/>
          </p:nvGrpSpPr>
          <p:grpSpPr>
            <a:xfrm>
              <a:off x="0" y="0"/>
              <a:ext cx="3216" cy="3072"/>
              <a:chOff x="0" y="0"/>
              <a:chExt cx="2928" cy="2784"/>
            </a:xfrm>
          </p:grpSpPr>
          <p:sp>
            <p:nvSpPr>
              <p:cNvPr id="1028" name="Oval 7"/>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29" name="Oval 8"/>
              <p:cNvSpPr/>
              <p:nvPr userDrawn="1"/>
            </p:nvSpPr>
            <p:spPr>
              <a:xfrm>
                <a:off x="240" y="240"/>
                <a:ext cx="2445" cy="230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0" name="Oval 9"/>
              <p:cNvSpPr/>
              <p:nvPr userDrawn="1"/>
            </p:nvSpPr>
            <p:spPr>
              <a:xfrm>
                <a:off x="480" y="480"/>
                <a:ext cx="1968" cy="1822"/>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1" name="Oval 10"/>
              <p:cNvSpPr/>
              <p:nvPr userDrawn="1"/>
            </p:nvSpPr>
            <p:spPr>
              <a:xfrm>
                <a:off x="720" y="720"/>
                <a:ext cx="1488" cy="1349"/>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2" name="Oval 11"/>
              <p:cNvSpPr/>
              <p:nvPr userDrawn="1"/>
            </p:nvSpPr>
            <p:spPr>
              <a:xfrm>
                <a:off x="912" y="912"/>
                <a:ext cx="1103" cy="962"/>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grpSp>
        <p:grpSp>
          <p:nvGrpSpPr>
            <p:cNvPr id="1033" name="Group 13"/>
            <p:cNvGrpSpPr/>
            <p:nvPr userDrawn="1"/>
          </p:nvGrpSpPr>
          <p:grpSpPr>
            <a:xfrm>
              <a:off x="2016" y="2016"/>
              <a:ext cx="2448" cy="2304"/>
              <a:chOff x="0" y="0"/>
              <a:chExt cx="2928" cy="2784"/>
            </a:xfrm>
          </p:grpSpPr>
          <p:sp>
            <p:nvSpPr>
              <p:cNvPr id="1034" name="Oval 14"/>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5" name="Oval 15"/>
              <p:cNvSpPr/>
              <p:nvPr userDrawn="1"/>
            </p:nvSpPr>
            <p:spPr>
              <a:xfrm>
                <a:off x="240" y="240"/>
                <a:ext cx="2447" cy="2303"/>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6" name="Oval 16"/>
              <p:cNvSpPr/>
              <p:nvPr userDrawn="1"/>
            </p:nvSpPr>
            <p:spPr>
              <a:xfrm>
                <a:off x="480" y="480"/>
                <a:ext cx="1970" cy="1826"/>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7" name="Oval 17"/>
              <p:cNvSpPr/>
              <p:nvPr userDrawn="1"/>
            </p:nvSpPr>
            <p:spPr>
              <a:xfrm>
                <a:off x="720" y="720"/>
                <a:ext cx="1488" cy="134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38" name="Oval 18"/>
              <p:cNvSpPr/>
              <p:nvPr userDrawn="1"/>
            </p:nvSpPr>
            <p:spPr>
              <a:xfrm>
                <a:off x="911" y="912"/>
                <a:ext cx="1105" cy="958"/>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grpSp>
        <p:grpSp>
          <p:nvGrpSpPr>
            <p:cNvPr id="1039" name="Group 19"/>
            <p:cNvGrpSpPr/>
            <p:nvPr userDrawn="1"/>
          </p:nvGrpSpPr>
          <p:grpSpPr>
            <a:xfrm>
              <a:off x="2832" y="96"/>
              <a:ext cx="2736" cy="2592"/>
              <a:chOff x="0" y="0"/>
              <a:chExt cx="2928" cy="2784"/>
            </a:xfrm>
          </p:grpSpPr>
          <p:sp>
            <p:nvSpPr>
              <p:cNvPr id="1040" name="Oval 20"/>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41" name="Oval 21"/>
              <p:cNvSpPr/>
              <p:nvPr userDrawn="1"/>
            </p:nvSpPr>
            <p:spPr>
              <a:xfrm>
                <a:off x="240" y="240"/>
                <a:ext cx="2452" cy="2305"/>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42" name="Oval 22"/>
              <p:cNvSpPr/>
              <p:nvPr userDrawn="1"/>
            </p:nvSpPr>
            <p:spPr>
              <a:xfrm>
                <a:off x="481" y="480"/>
                <a:ext cx="1967" cy="1824"/>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43" name="Oval 23"/>
              <p:cNvSpPr/>
              <p:nvPr userDrawn="1"/>
            </p:nvSpPr>
            <p:spPr>
              <a:xfrm>
                <a:off x="720" y="720"/>
                <a:ext cx="1488" cy="1347"/>
              </a:xfrm>
              <a:prstGeom prst="ellipse">
                <a:avLst/>
              </a:prstGeom>
              <a:noFill/>
              <a:ln w="9525" cap="flat" cmpd="sng">
                <a:solidFill>
                  <a:schemeClr val="accent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1044" name="Oval 24"/>
              <p:cNvSpPr/>
              <p:nvPr userDrawn="1"/>
            </p:nvSpPr>
            <p:spPr>
              <a:xfrm>
                <a:off x="912" y="912"/>
                <a:ext cx="1104" cy="960"/>
              </a:xfrm>
              <a:prstGeom prst="ellipse">
                <a:avLst/>
              </a:prstGeom>
              <a:noFill/>
              <a:ln w="9525" cap="flat" cmpd="sng">
                <a:solidFill>
                  <a:schemeClr val="accent1"/>
                </a:solidFill>
                <a:prstDash val="sysDot"/>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grpSp>
      </p:grpSp>
      <p:sp>
        <p:nvSpPr>
          <p:cNvPr id="1045" name="Rectangle 2"/>
          <p:cNvSpPr>
            <a:spLocks noGrp="1"/>
          </p:cNvSpPr>
          <p:nvPr>
            <p:ph type="title"/>
          </p:nvPr>
        </p:nvSpPr>
        <p:spPr>
          <a:xfrm>
            <a:off x="685800" y="609600"/>
            <a:ext cx="77724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46" name="Rectangle 3"/>
          <p:cNvSpPr>
            <a:spLocks noGrp="1"/>
          </p:cNvSpPr>
          <p:nvPr>
            <p:ph type="body"/>
          </p:nvPr>
        </p:nvSpPr>
        <p:spPr>
          <a:xfrm>
            <a:off x="685800" y="1981200"/>
            <a:ext cx="7772400" cy="4114800"/>
          </a:xfrm>
          <a:prstGeom prst="rect">
            <a:avLst/>
          </a:prstGeom>
          <a:noFill/>
          <a:ln w="9525">
            <a:noFill/>
          </a:ln>
        </p:spPr>
        <p:txBody>
          <a:bodyPr anchor="t"/>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p>
            <a:pPr lvl="0" algn="r" eaLnBrk="1" fontAlgn="base" hangingPunct="1"/>
            <a:fld id="{9A0DB2DC-4C9A-4742-B13C-FB6460FD3503}" type="slidenum">
              <a:rPr lang="zh-CN" altLang="en-US" sz="1400" b="1" strike="noStrike" noProof="1" dirty="0">
                <a:latin typeface="Times New Roman" panose="02020603050405020304" pitchFamily="18" charset="0"/>
                <a:ea typeface="宋体" panose="02010600030101010101" pitchFamily="2" charset="-122"/>
                <a:cs typeface="+mn-ea"/>
              </a:rPr>
            </a:fld>
            <a:endParaRPr lang="zh-CN" altLang="en-US" sz="1400" b="1" strike="noStrike" noProof="1"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21"/>
          <p:cNvSpPr>
            <a:spLocks noGrp="1"/>
          </p:cNvSpPr>
          <p:nvPr>
            <p:ph type="title"/>
          </p:nvPr>
        </p:nvSpPr>
        <p:spPr bwMode="auto">
          <a:xfrm>
            <a:off x="457200" y="152400"/>
            <a:ext cx="8229600" cy="990600"/>
          </a:xfrm>
          <a:prstGeom prst="rect">
            <a:avLst/>
          </a:prstGeom>
          <a:noFill/>
          <a:ln w="9525">
            <a:noFill/>
            <a:miter lim="800000"/>
          </a:ln>
        </p:spPr>
        <p:txBody>
          <a:bodyPr vert="horz" wrap="square" lIns="91440" tIns="45720" rIns="91440" bIns="45720" numCol="1" anchor="b" anchorCtr="0" compatLnSpc="1"/>
          <a:lstStyle/>
          <a:p>
            <a:pPr lvl="0"/>
            <a:r>
              <a:rPr lang="zh-CN" altLang="en-US" smtClean="0"/>
              <a:t>单击此处编辑母版标题样式</a:t>
            </a:r>
            <a:endParaRPr lang="en-US" smtClean="0"/>
          </a:p>
        </p:txBody>
      </p:sp>
      <p:sp>
        <p:nvSpPr>
          <p:cNvPr id="1027" name="文本占位符 12"/>
          <p:cNvSpPr>
            <a:spLocks noGrp="1"/>
          </p:cNvSpPr>
          <p:nvPr>
            <p:ph type="body" idx="1"/>
          </p:nvPr>
        </p:nvSpPr>
        <p:spPr bwMode="auto">
          <a:xfrm>
            <a:off x="457200" y="1219200"/>
            <a:ext cx="8229600" cy="49101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smtClean="0"/>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1DAF6C6C-21FF-4DD8-B128-7DCF50D12D65}" type="datetimeFigureOut">
              <a:rPr lang="zh-CN" altLang="en-US"/>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32F782C5-646F-43B4-BE83-CEE7A4852C64}" type="slidenum">
              <a:rPr lang="zh-CN" altLang="en-US"/>
            </a:fld>
            <a:endParaRPr lang="zh-CN" altLang="en-US"/>
          </a:p>
        </p:txBody>
      </p:sp>
      <p:sp>
        <p:nvSpPr>
          <p:cNvPr id="28" name="直接连接符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9" name="直接连接符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8005"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7280"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p:grpSp>
        <p:nvGrpSpPr>
          <p:cNvPr id="1026" name="Group 25"/>
          <p:cNvGrpSpPr/>
          <p:nvPr/>
        </p:nvGrpSpPr>
        <p:grpSpPr>
          <a:xfrm>
            <a:off x="0" y="0"/>
            <a:ext cx="8839200" cy="6858000"/>
            <a:chOff x="0" y="0"/>
            <a:chExt cx="5568" cy="4320"/>
          </a:xfrm>
        </p:grpSpPr>
        <p:grpSp>
          <p:nvGrpSpPr>
            <p:cNvPr id="1027" name="Group 12"/>
            <p:cNvGrpSpPr/>
            <p:nvPr userDrawn="1"/>
          </p:nvGrpSpPr>
          <p:grpSpPr>
            <a:xfrm>
              <a:off x="0" y="0"/>
              <a:ext cx="3216" cy="3072"/>
              <a:chOff x="0" y="0"/>
              <a:chExt cx="2928" cy="2784"/>
            </a:xfrm>
          </p:grpSpPr>
          <p:sp>
            <p:nvSpPr>
              <p:cNvPr id="1028" name="Oval 7"/>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Oval 8"/>
              <p:cNvSpPr>
                <a:spLocks noChangeArrowheads="1"/>
              </p:cNvSpPr>
              <p:nvPr/>
            </p:nvSpPr>
            <p:spPr bwMode="auto">
              <a:xfrm>
                <a:off x="240" y="240"/>
                <a:ext cx="2445" cy="230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Oval 9"/>
              <p:cNvSpPr>
                <a:spLocks noChangeArrowheads="1"/>
              </p:cNvSpPr>
              <p:nvPr/>
            </p:nvSpPr>
            <p:spPr bwMode="auto">
              <a:xfrm>
                <a:off x="480" y="480"/>
                <a:ext cx="1968" cy="1822"/>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1" name="Oval 10"/>
              <p:cNvSpPr>
                <a:spLocks noChangeArrowheads="1"/>
              </p:cNvSpPr>
              <p:nvPr/>
            </p:nvSpPr>
            <p:spPr bwMode="auto">
              <a:xfrm>
                <a:off x="720" y="720"/>
                <a:ext cx="1488" cy="1349"/>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2" name="Oval 11"/>
              <p:cNvSpPr>
                <a:spLocks noChangeArrowheads="1"/>
              </p:cNvSpPr>
              <p:nvPr/>
            </p:nvSpPr>
            <p:spPr bwMode="auto">
              <a:xfrm>
                <a:off x="912" y="912"/>
                <a:ext cx="1103" cy="962"/>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nvGrpSpPr>
            <p:cNvPr id="1033" name="Group 13"/>
            <p:cNvGrpSpPr/>
            <p:nvPr userDrawn="1"/>
          </p:nvGrpSpPr>
          <p:grpSpPr>
            <a:xfrm>
              <a:off x="2016" y="2016"/>
              <a:ext cx="2448" cy="2304"/>
              <a:chOff x="0" y="0"/>
              <a:chExt cx="2928" cy="2784"/>
            </a:xfrm>
          </p:grpSpPr>
          <p:sp>
            <p:nvSpPr>
              <p:cNvPr id="1034" name="Oval 14"/>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5" name="Oval 15"/>
              <p:cNvSpPr>
                <a:spLocks noChangeArrowheads="1"/>
              </p:cNvSpPr>
              <p:nvPr/>
            </p:nvSpPr>
            <p:spPr bwMode="auto">
              <a:xfrm>
                <a:off x="240" y="240"/>
                <a:ext cx="2447" cy="2303"/>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6" name="Oval 16"/>
              <p:cNvSpPr>
                <a:spLocks noChangeArrowheads="1"/>
              </p:cNvSpPr>
              <p:nvPr/>
            </p:nvSpPr>
            <p:spPr bwMode="auto">
              <a:xfrm>
                <a:off x="480" y="480"/>
                <a:ext cx="1970" cy="1826"/>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7" name="Oval 17"/>
              <p:cNvSpPr>
                <a:spLocks noChangeArrowheads="1"/>
              </p:cNvSpPr>
              <p:nvPr/>
            </p:nvSpPr>
            <p:spPr bwMode="auto">
              <a:xfrm>
                <a:off x="720" y="720"/>
                <a:ext cx="1488" cy="134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8" name="Oval 18"/>
              <p:cNvSpPr>
                <a:spLocks noChangeArrowheads="1"/>
              </p:cNvSpPr>
              <p:nvPr/>
            </p:nvSpPr>
            <p:spPr bwMode="auto">
              <a:xfrm>
                <a:off x="911" y="912"/>
                <a:ext cx="1105" cy="958"/>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nvGrpSpPr>
            <p:cNvPr id="1039" name="Group 19"/>
            <p:cNvGrpSpPr/>
            <p:nvPr userDrawn="1"/>
          </p:nvGrpSpPr>
          <p:grpSpPr>
            <a:xfrm>
              <a:off x="2832" y="96"/>
              <a:ext cx="2736" cy="2592"/>
              <a:chOff x="0" y="0"/>
              <a:chExt cx="2928" cy="2784"/>
            </a:xfrm>
          </p:grpSpPr>
          <p:sp>
            <p:nvSpPr>
              <p:cNvPr id="1040" name="Oval 20"/>
              <p:cNvSpPr>
                <a:spLocks noChangeArrowheads="1"/>
              </p:cNvSpPr>
              <p:nvPr/>
            </p:nvSpPr>
            <p:spPr bwMode="auto">
              <a:xfrm>
                <a:off x="0" y="0"/>
                <a:ext cx="2928" cy="278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41" name="Oval 21"/>
              <p:cNvSpPr>
                <a:spLocks noChangeArrowheads="1"/>
              </p:cNvSpPr>
              <p:nvPr/>
            </p:nvSpPr>
            <p:spPr bwMode="auto">
              <a:xfrm>
                <a:off x="240" y="240"/>
                <a:ext cx="2452" cy="2305"/>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42" name="Oval 22"/>
              <p:cNvSpPr>
                <a:spLocks noChangeArrowheads="1"/>
              </p:cNvSpPr>
              <p:nvPr/>
            </p:nvSpPr>
            <p:spPr bwMode="auto">
              <a:xfrm>
                <a:off x="481" y="480"/>
                <a:ext cx="1967" cy="1824"/>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43" name="Oval 23"/>
              <p:cNvSpPr>
                <a:spLocks noChangeArrowheads="1"/>
              </p:cNvSpPr>
              <p:nvPr/>
            </p:nvSpPr>
            <p:spPr bwMode="auto">
              <a:xfrm>
                <a:off x="720" y="720"/>
                <a:ext cx="1488" cy="1347"/>
              </a:xfrm>
              <a:prstGeom prst="ellipse">
                <a:avLst/>
              </a:prstGeom>
              <a:noFill/>
              <a:ln w="9525">
                <a:solidFill>
                  <a:schemeClr val="accent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44" name="Oval 24"/>
              <p:cNvSpPr>
                <a:spLocks noChangeArrowheads="1"/>
              </p:cNvSpPr>
              <p:nvPr/>
            </p:nvSpPr>
            <p:spPr bwMode="auto">
              <a:xfrm>
                <a:off x="912" y="912"/>
                <a:ext cx="1104" cy="960"/>
              </a:xfrm>
              <a:prstGeom prst="ellipse">
                <a:avLst/>
              </a:prstGeom>
              <a:noFill/>
              <a:ln w="9525">
                <a:solidFill>
                  <a:schemeClr val="accent1"/>
                </a:solidFill>
                <a:prstDash val="sysDot"/>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grpSp>
      <p:sp>
        <p:nvSpPr>
          <p:cNvPr id="1045" name="Rectangle 2"/>
          <p:cNvSpPr>
            <a:spLocks noGrp="1"/>
          </p:cNvSpPr>
          <p:nvPr>
            <p:ph type="title"/>
          </p:nvPr>
        </p:nvSpPr>
        <p:spPr>
          <a:xfrm>
            <a:off x="685800" y="609600"/>
            <a:ext cx="77724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46" name="Rectangle 3"/>
          <p:cNvSpPr>
            <a:spLocks noGrp="1"/>
          </p:cNvSpPr>
          <p:nvPr>
            <p:ph type="body"/>
          </p:nvPr>
        </p:nvSpPr>
        <p:spPr>
          <a:xfrm>
            <a:off x="685800" y="1981200"/>
            <a:ext cx="7772400" cy="4114800"/>
          </a:xfrm>
          <a:prstGeom prst="rect">
            <a:avLst/>
          </a:prstGeom>
          <a:noFill/>
          <a:ln w="9525">
            <a:noFill/>
          </a:ln>
        </p:spPr>
        <p:txBody>
          <a:bodyPr anchor="t"/>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buFontTx/>
              <a:buNone/>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buFontTx/>
              <a:buNone/>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1"/>
            </a:lvl1pPr>
          </a:lstStyle>
          <a:p>
            <a:pPr lvl="0" eaLnBrk="1" fontAlgn="base" hangingPunct="1"/>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fld>
            <a:endParaRPr lang="zh-CN" altLang="en-US" strike="noStrike" noProof="1"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D38CC61-E415-4A11-9F04-D31149791E8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hyperlink" Target="http://ibi.zju.edu.cn/bioinplant" TargetMode="External"/><Relationship Id="rId3" Type="http://schemas.openxmlformats.org/officeDocument/2006/relationships/hyperlink" Target="http://ibi.zju.edu.cn/" TargetMode="External"/><Relationship Id="rId2" Type="http://schemas.openxmlformats.org/officeDocument/2006/relationships/hyperlink" Target="http://wigs.zju.edu.cn/" TargetMode="External"/><Relationship Id="rId1" Type="http://schemas.openxmlformats.org/officeDocument/2006/relationships/hyperlink" Target="http://cab.zju.edu.cn/nxx/"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5.xml"/><Relationship Id="rId2" Type="http://schemas.openxmlformats.org/officeDocument/2006/relationships/image" Target="../media/image12.wmf"/><Relationship Id="rId1"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slideLayout" Target="../slideLayouts/slideLayout25.xml"/><Relationship Id="rId3" Type="http://schemas.openxmlformats.org/officeDocument/2006/relationships/image" Target="../media/image3.jpeg"/><Relationship Id="rId2" Type="http://schemas.openxmlformats.org/officeDocument/2006/relationships/tags" Target="../tags/tag7.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5.jpeg"/><Relationship Id="rId4" Type="http://schemas.openxmlformats.org/officeDocument/2006/relationships/tags" Target="../tags/tag3.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hyperlink" Target="http://www.sanger.ac.uk/Projects/C_elegans/" TargetMode="External"/><Relationship Id="rId3" Type="http://schemas.openxmlformats.org/officeDocument/2006/relationships/hyperlink" Target="http://www.ncbi.nlm.nih.gov/BLAST/" TargetMode="External"/><Relationship Id="rId2" Type="http://schemas.openxmlformats.org/officeDocument/2006/relationships/hyperlink" Target="http://genome-www.stanford.edu/Saccharomyces/" TargetMode="Externa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47.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7.xml"/><Relationship Id="rId4" Type="http://schemas.openxmlformats.org/officeDocument/2006/relationships/image" Target="../media/image38.wmf"/><Relationship Id="rId3" Type="http://schemas.openxmlformats.org/officeDocument/2006/relationships/oleObject" Target="../embeddings/oleObject4.bin"/><Relationship Id="rId2" Type="http://schemas.openxmlformats.org/officeDocument/2006/relationships/image" Target="../media/image37.wmf"/><Relationship Id="rId1"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9.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10.wmf"/><Relationship Id="rId1"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noChangeArrowheads="1"/>
          </p:cNvSpPr>
          <p:nvPr>
            <p:ph type="ctrTitle"/>
          </p:nvPr>
        </p:nvSpPr>
        <p:spPr>
          <a:xfrm>
            <a:off x="1000125" y="404813"/>
            <a:ext cx="7772400" cy="1143000"/>
          </a:xfrm>
        </p:spPr>
        <p:txBody>
          <a:bodyPr vert="horz" wrap="square" lIns="91440" tIns="45720" rIns="91440" bIns="45720" numCol="1" anchor="ctr" anchorCtr="0" compatLnSpc="1"/>
          <a:p>
            <a:pPr lvl="0" algn="l" eaLnBrk="1" fontAlgn="base" hangingPunct="1"/>
            <a:r>
              <a:rPr lang="en-US" altLang="zh-CN" b="1" strike="noStrike" noProof="1" dirty="0">
                <a:effectLst>
                  <a:outerShdw blurRad="38100" dist="38100" dir="2700000">
                    <a:srgbClr val="C0C0C0"/>
                  </a:outerShdw>
                </a:effectLst>
                <a:latin typeface="Constantia" panose="02030602050306030303" pitchFamily="18" charset="0"/>
                <a:ea typeface="DotumChe" pitchFamily="49" charset="-127"/>
              </a:rPr>
              <a:t>Bioinformatics</a:t>
            </a:r>
            <a:br>
              <a:rPr lang="en-US" altLang="zh-CN" b="1" dirty="0">
                <a:effectLst>
                  <a:outerShdw blurRad="38100" dist="38100" dir="2700000">
                    <a:srgbClr val="C0C0C0"/>
                  </a:outerShdw>
                </a:effectLst>
                <a:latin typeface="Constantia" panose="02030602050306030303" pitchFamily="18" charset="0"/>
                <a:ea typeface="DotumChe" pitchFamily="49" charset="-127"/>
              </a:rPr>
            </a:br>
            <a:endParaRPr lang="en-US" altLang="zh-CN" b="1" strike="noStrike" noProof="1" dirty="0">
              <a:effectLst>
                <a:outerShdw blurRad="38100" dist="38100" dir="2700000">
                  <a:srgbClr val="C0C0C0"/>
                </a:outerShdw>
              </a:effectLst>
              <a:latin typeface="Constantia" panose="02030602050306030303" pitchFamily="18" charset="0"/>
              <a:ea typeface="DotumChe" pitchFamily="49" charset="-127"/>
            </a:endParaRPr>
          </a:p>
        </p:txBody>
      </p:sp>
      <p:sp>
        <p:nvSpPr>
          <p:cNvPr id="4098" name="Rectangle 3"/>
          <p:cNvSpPr>
            <a:spLocks noGrp="1"/>
          </p:cNvSpPr>
          <p:nvPr>
            <p:ph type="subTitle" idx="1"/>
          </p:nvPr>
        </p:nvSpPr>
        <p:spPr>
          <a:xfrm>
            <a:off x="990600" y="1341438"/>
            <a:ext cx="8153400" cy="1752600"/>
          </a:xfrm>
        </p:spPr>
        <p:txBody>
          <a:bodyPr wrap="square" lIns="91440" tIns="45720" rIns="91440" bIns="45720" anchor="t"/>
          <a:p>
            <a:pPr algn="l" eaLnBrk="1" hangingPunct="1">
              <a:lnSpc>
                <a:spcPct val="80000"/>
              </a:lnSpc>
              <a:buSzPct val="110000"/>
            </a:pPr>
            <a:r>
              <a:rPr kumimoji="1" lang="en-US" altLang="zh-CN" sz="2000" dirty="0">
                <a:latin typeface="Arial" panose="020B0604020202020204" pitchFamily="34" charset="0"/>
                <a:ea typeface="+mn-ea"/>
                <a:cs typeface="+mn-cs"/>
              </a:rPr>
              <a:t>Longjiang Fan (</a:t>
            </a:r>
            <a:r>
              <a:rPr kumimoji="1" lang="zh-CN" altLang="en-US" sz="2000" dirty="0">
                <a:latin typeface="Arial" panose="020B0604020202020204" pitchFamily="34" charset="0"/>
                <a:ea typeface="+mn-ea"/>
                <a:cs typeface="+mn-cs"/>
              </a:rPr>
              <a:t>樊龙江 </a:t>
            </a:r>
            <a:r>
              <a:rPr kumimoji="1" lang="en-US" altLang="zh-CN" sz="2000" dirty="0">
                <a:latin typeface="Arial" panose="020B0604020202020204" pitchFamily="34" charset="0"/>
                <a:ea typeface="+mn-ea"/>
                <a:cs typeface="+mn-cs"/>
              </a:rPr>
              <a:t>)</a:t>
            </a:r>
            <a:endParaRPr kumimoji="1" lang="en-US" altLang="zh-CN" sz="2000" dirty="0">
              <a:latin typeface="Arial" panose="020B0604020202020204" pitchFamily="34" charset="0"/>
              <a:ea typeface="+mn-ea"/>
              <a:cs typeface="+mn-cs"/>
            </a:endParaRPr>
          </a:p>
          <a:p>
            <a:pPr algn="l" eaLnBrk="1" hangingPunct="1">
              <a:lnSpc>
                <a:spcPct val="80000"/>
              </a:lnSpc>
              <a:buSzPct val="110000"/>
            </a:pPr>
            <a:endParaRPr kumimoji="1" lang="zh-CN" altLang="en-US"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Prof. of crop genetics and breeding</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Institute of Crop Science </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College of Agriculture and Biotechnology, Zhejiang University</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hlinkClick r:id="rId1"/>
              </a:rPr>
              <a:t>http://cab.zju.edu.cn/nxx/</a:t>
            </a:r>
            <a:endParaRPr kumimoji="1" lang="en-US" altLang="zh-CN" sz="2000" dirty="0">
              <a:latin typeface="Arial" panose="020B0604020202020204" pitchFamily="34" charset="0"/>
              <a:ea typeface="+mn-ea"/>
              <a:cs typeface="+mn-cs"/>
            </a:endParaRPr>
          </a:p>
          <a:p>
            <a:pPr algn="l" eaLnBrk="1" hangingPunct="1">
              <a:lnSpc>
                <a:spcPct val="80000"/>
              </a:lnSpc>
              <a:buSzPct val="110000"/>
            </a:pP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Prof. of bioinformatics</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James D. Watson Institute of Genome Sciences, Zhejiang University</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hlinkClick r:id="rId2"/>
              </a:rPr>
              <a:t>http://wigs.zju.edu.cn</a:t>
            </a:r>
            <a:endParaRPr kumimoji="1" lang="en-US" altLang="zh-CN" sz="2000" dirty="0">
              <a:latin typeface="Arial" panose="020B0604020202020204" pitchFamily="34" charset="0"/>
              <a:ea typeface="+mn-ea"/>
              <a:cs typeface="+mn-cs"/>
            </a:endParaRPr>
          </a:p>
          <a:p>
            <a:pPr algn="l" eaLnBrk="1" hangingPunct="1">
              <a:lnSpc>
                <a:spcPct val="80000"/>
              </a:lnSpc>
              <a:buSzPct val="110000"/>
            </a:pP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Institute of Bioinformatics and IBM Biocomputational Lab, Zhejiang University</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hlinkClick r:id="rId3"/>
              </a:rPr>
              <a:t>http://ibi.zju.edu.cn</a:t>
            </a:r>
            <a:endParaRPr kumimoji="1" lang="en-US" altLang="zh-CN" sz="2000" dirty="0">
              <a:latin typeface="Arial" panose="020B0604020202020204" pitchFamily="34" charset="0"/>
              <a:ea typeface="+mn-ea"/>
              <a:cs typeface="+mn-cs"/>
            </a:endParaRPr>
          </a:p>
          <a:p>
            <a:pPr algn="l" eaLnBrk="1" hangingPunct="1">
              <a:lnSpc>
                <a:spcPct val="80000"/>
              </a:lnSpc>
              <a:buSzPct val="110000"/>
            </a:pP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The Bioinplant Lab</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rPr>
              <a:t>(</a:t>
            </a:r>
            <a:r>
              <a:rPr kumimoji="1" lang="en-US" altLang="zh-CN" sz="2000" u="sng" dirty="0">
                <a:latin typeface="Arial" panose="020B0604020202020204" pitchFamily="34" charset="0"/>
                <a:ea typeface="+mn-ea"/>
                <a:cs typeface="+mn-cs"/>
              </a:rPr>
              <a:t>Bioin</a:t>
            </a:r>
            <a:r>
              <a:rPr kumimoji="1" lang="en-US" altLang="zh-CN" sz="2000" dirty="0">
                <a:latin typeface="Arial" panose="020B0604020202020204" pitchFamily="34" charset="0"/>
                <a:ea typeface="+mn-ea"/>
                <a:cs typeface="+mn-cs"/>
              </a:rPr>
              <a:t>formatics and </a:t>
            </a:r>
            <a:r>
              <a:rPr kumimoji="1" lang="en-US" altLang="zh-CN" sz="2000" u="sng" dirty="0">
                <a:latin typeface="Arial" panose="020B0604020202020204" pitchFamily="34" charset="0"/>
                <a:ea typeface="+mn-ea"/>
                <a:cs typeface="+mn-cs"/>
              </a:rPr>
              <a:t>Plant</a:t>
            </a:r>
            <a:r>
              <a:rPr kumimoji="1" lang="en-US" altLang="zh-CN" sz="2000" dirty="0">
                <a:latin typeface="Arial" panose="020B0604020202020204" pitchFamily="34" charset="0"/>
                <a:ea typeface="+mn-ea"/>
                <a:cs typeface="+mn-cs"/>
              </a:rPr>
              <a:t> Genomics Lab)</a:t>
            </a:r>
            <a:endParaRPr kumimoji="1" lang="en-US" altLang="zh-CN" sz="2000" dirty="0">
              <a:latin typeface="Arial" panose="020B0604020202020204" pitchFamily="34" charset="0"/>
              <a:ea typeface="+mn-ea"/>
              <a:cs typeface="+mn-cs"/>
            </a:endParaRPr>
          </a:p>
          <a:p>
            <a:pPr algn="l" eaLnBrk="1" hangingPunct="1">
              <a:lnSpc>
                <a:spcPct val="80000"/>
              </a:lnSpc>
              <a:buSzPct val="110000"/>
            </a:pPr>
            <a:r>
              <a:rPr kumimoji="1" lang="en-US" altLang="zh-CN" sz="2000" dirty="0">
                <a:latin typeface="Arial" panose="020B0604020202020204" pitchFamily="34" charset="0"/>
                <a:ea typeface="+mn-ea"/>
                <a:cs typeface="+mn-cs"/>
                <a:hlinkClick r:id="rId4"/>
              </a:rPr>
              <a:t>http://ibi.zju.edu.cn/bioinplant</a:t>
            </a:r>
            <a:r>
              <a:rPr kumimoji="1" lang="en-US" altLang="zh-CN" sz="2000" dirty="0">
                <a:solidFill>
                  <a:schemeClr val="hlink"/>
                </a:solidFill>
                <a:latin typeface="Arial" panose="020B0604020202020204" pitchFamily="34" charset="0"/>
                <a:ea typeface="+mn-ea"/>
                <a:cs typeface="+mn-cs"/>
              </a:rPr>
              <a:t>/</a:t>
            </a:r>
            <a:endParaRPr kumimoji="1" lang="en-US" altLang="zh-CN" sz="2000" dirty="0">
              <a:solidFill>
                <a:schemeClr val="hlink"/>
              </a:solidFill>
              <a:latin typeface="Arial" panose="020B0604020202020204" pitchFamily="34" charset="0"/>
              <a:ea typeface="+mn-ea"/>
              <a:cs typeface="+mn-cs"/>
            </a:endParaRPr>
          </a:p>
          <a:p>
            <a:pPr eaLnBrk="1" hangingPunct="1">
              <a:lnSpc>
                <a:spcPct val="80000"/>
              </a:lnSpc>
              <a:buSzPct val="110000"/>
            </a:pPr>
            <a:endParaRPr kumimoji="1" lang="zh-CN" altLang="en-US" sz="2000" dirty="0">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t>我是谁？</a:t>
            </a:r>
            <a:endParaRPr lang="zh-CN" altLang="en-US" b="1"/>
          </a:p>
        </p:txBody>
      </p:sp>
      <p:pic>
        <p:nvPicPr>
          <p:cNvPr id="4" name="图片 4"/>
          <p:cNvPicPr>
            <a:picLocks noChangeAspect="1"/>
          </p:cNvPicPr>
          <p:nvPr>
            <p:ph idx="1"/>
          </p:nvPr>
        </p:nvPicPr>
        <p:blipFill>
          <a:blip r:embed="rId1"/>
          <a:stretch>
            <a:fillRect/>
          </a:stretch>
        </p:blipFill>
        <p:spPr>
          <a:xfrm>
            <a:off x="3344545" y="2161540"/>
            <a:ext cx="2305050" cy="35172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内容占位符 3"/>
          <p:cNvGraphicFramePr>
            <a:graphicFrameLocks noChangeAspect="1"/>
          </p:cNvGraphicFramePr>
          <p:nvPr>
            <p:ph idx="1"/>
          </p:nvPr>
        </p:nvGraphicFramePr>
        <p:xfrm>
          <a:off x="1835785" y="332740"/>
          <a:ext cx="4553585" cy="6395085"/>
        </p:xfrm>
        <a:graphic>
          <a:graphicData uri="http://schemas.openxmlformats.org/presentationml/2006/ole">
            <mc:AlternateContent xmlns:mc="http://schemas.openxmlformats.org/markup-compatibility/2006">
              <mc:Choice xmlns:v="urn:schemas-microsoft-com:vml" Requires="v">
                <p:oleObj spid="_x0000_s5" name="" r:id="rId1" imgW="5467350" imgH="7677150" progId="Paint.Picture">
                  <p:embed/>
                </p:oleObj>
              </mc:Choice>
              <mc:Fallback>
                <p:oleObj name="" r:id="rId1" imgW="5467350" imgH="7677150" progId="Paint.Picture">
                  <p:embed/>
                  <p:pic>
                    <p:nvPicPr>
                      <p:cNvPr id="0" name="图片 4"/>
                      <p:cNvPicPr/>
                      <p:nvPr/>
                    </p:nvPicPr>
                    <p:blipFill>
                      <a:blip r:embed="rId2"/>
                      <a:stretch>
                        <a:fillRect/>
                      </a:stretch>
                    </p:blipFill>
                    <p:spPr>
                      <a:xfrm>
                        <a:off x="1835785" y="332740"/>
                        <a:ext cx="4553585" cy="6395085"/>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p:pic>
        <p:nvPicPr>
          <p:cNvPr id="4" name="内容占位符 3"/>
          <p:cNvPicPr>
            <a:picLocks noChangeAspect="1"/>
          </p:cNvPicPr>
          <p:nvPr>
            <p:ph sz="quarter" idx="1"/>
          </p:nvPr>
        </p:nvPicPr>
        <p:blipFill>
          <a:blip r:embed="rId1" cstate="print"/>
          <a:srcRect l="-1066" t="-3274" r="166"/>
          <a:stretch>
            <a:fillRect/>
          </a:stretch>
        </p:blipFill>
        <p:spPr>
          <a:xfrm>
            <a:off x="2007235" y="2637790"/>
            <a:ext cx="5313680" cy="2583180"/>
          </a:xfrm>
          <a:prstGeom prst="can">
            <a:avLst/>
          </a:prstGeom>
        </p:spPr>
      </p:pic>
      <p:sp>
        <p:nvSpPr>
          <p:cNvPr id="6" name="Rectangle 2"/>
          <p:cNvSpPr>
            <a:spLocks noGrp="1"/>
          </p:cNvSpPr>
          <p:nvPr/>
        </p:nvSpPr>
        <p:spPr>
          <a:xfrm>
            <a:off x="-419735" y="1825625"/>
            <a:ext cx="9753600" cy="6324600"/>
          </a:xfrm>
          <a:prstGeom prst="rect">
            <a:avLst/>
          </a:prstGeom>
          <a:noFill/>
          <a:ln w="9525">
            <a:noFill/>
          </a:ln>
        </p:spPr>
        <p:txBody>
          <a:bodyPr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eaLnBrk="1" hangingPunct="1">
              <a:lnSpc>
                <a:spcPct val="90000"/>
              </a:lnSpc>
              <a:buNone/>
            </a:pPr>
            <a:r>
              <a:rPr lang="zh-CN" altLang="en-US" sz="600" dirty="0">
                <a:solidFill>
                  <a:schemeClr val="bg2">
                    <a:lumMod val="95000"/>
                    <a:lumOff val="5000"/>
                  </a:schemeClr>
                </a:solidFill>
                <a:latin typeface="Arial" panose="020B0604020202020204" pitchFamily="34" charset="0"/>
              </a:rPr>
              <a:t> </a:t>
            </a:r>
            <a:r>
              <a:rPr lang="en-US" altLang="zh-CN" sz="600" dirty="0">
                <a:solidFill>
                  <a:schemeClr val="bg2">
                    <a:lumMod val="95000"/>
                    <a:lumOff val="5000"/>
                  </a:schemeClr>
                </a:solidFill>
                <a:latin typeface="Arial" panose="020B0604020202020204" pitchFamily="34" charset="0"/>
              </a:rPr>
              <a:t>CACTAGTCTCTGTACTAGCCACTAGAAGTACTAACCTTTCACACTAATATATCTATCTCCTGCTGCATTTAGTACACAAGTTCATAAAAGCACCCTATTTCTATAAAAAAAATACGGTAAATGTAGCAACTTACTAGTACCATAAGAAATTTTGCTGATCTAGCTAACTTATTACTAGCTACTTGCTAGGTCTGAACACTATTAAAATGTAACAATACACTTACCTCCTTGATCTGTGCAGCCCTGTTCTCACGCTGGCTTCTATGGTGCGAGTAGTATTCCTAGGTTTTCGTAGGCTTTTATAGCAACAGCTTTCTTCGGACCGAATGAGACACCTGCCTTGTTTATGAGAGGGATGGATAGCTTTCACCTGCTGGACATTTATTTGTTTTTTTTTACTGGTCACTACATTCCTATCCACTGGTGCATATCTATCCTATCCCCTTTGGTCAGTAAAATATACTGCCTCCCCCATTCTCTTTCTTTCTCTATCTTTCTCTAAGCTTAACACACTTTAAGTTCACAAAATTATTATTATTATTATTATTATTATTATTATTATTATTATTATTATTATTATTATTATTATTATTATTATTAGCAGGCTTCCCTCCTTTAGAAATTTCATCGTCGAAATTATTATACCTTGGTGATGGAAAAACTGAGGCTAGTTTTTTCTGGAGATCATCTTCCTTCTCCCATGTGGCCTCATCCATGGTGTGATGACTCCATTGTACCTTTAAAAATCTAATTGTTTGGTTCCTTGTTTTTAGATCTTTAATATCCAAGATACAAACAGGATATTCCTGATATGTCAAATCGTTATGCAACTCAGCCATAGGAATTTCAACTTAATCACTTGGCCTCCGAAGGCATTTACGAAGCATGGAGATGTGGAATACATCATGTACCCCGGTGAAAGCATCTGGTAGCTTTAGCATGTAAGGCACTTCTCCTATTTGCTTAACAATTGTAAATGGTCCAACATATCTGGAACTTATTTTTTTTCCAAGTCCGAATCGCTTAATTCCCTTTATAGGTGATACTTTTAAATATACCCAGTCACCTATATCAAAGTTAAGATCCCTTCTCCTATTATCTGCATAACTTTTTTTGTCTATTTTGAGCTGTTTGCAGTCGTTCCCGTATCAGTCGTATTGTTTCTTCTATCTGTTGTATTATATCCGGTCCTAACAATTTTCTTTCTCCTACTTCGTTCCAGCAAACAGGTGTTCTGCATTTCCTTCCATATAAGGCTTCATACGGAGCCATTTGTATACTAGATTGATAACTATTGTTATATGCAAATTCTGCTAATGGCATAAATTCTTTCCATGATCCTTTAAATTCTAGGATGCAAGATCGTAAAATATTTTCAATTATTTGATTCACCCTTTCAGTTTGTCCATCGGTTTGGGGGTGATACGCTGCACTGAAATCTAATGTTGTTCCCACGGGCTTGTGTAGTCTTTTCTAGAAATTGGACAGAAACTGTGTATCTCTGTCTGACACAATCCTTCTTGGAACACCATGTAAAGATACTATTTCTTTGACATATAGTTTAGCTAACCTTTCCAAAGAAAATTTGCTTTTAACGGGTATGAAATGAGCAGATTTTGTTAACCGATCCACTATTCAGATACTATCATTTCCTGGAGGTGTGGTAGGTAATCCTTGAACAAAGTCCATACTGATTTCTTCTCATTTCCATAGTGGAATACTTAAGGGTTGTAACAGTCTTGCCGGCCTTTGATGTTCAACTTTTACGCATTGGCAGATATCACATTCTGCAATGAATTTTGCAATTTCTATTTTCATGATACATTTTGGTACTTCCTGGATGTATGGTATAGGGAGAGAAATGTGATTCTTCCAATATTCTCTGTTTTAAATTAGGGTCGTTAGGCACACACAATCTATTTTTGAAACATATAGCACCATTATGATCAATTCGAAATTCAGACACCTTCCCTTCTTCAATATTTTTCTTTGCCTTTTGCAATCCACTGTCGTCTCTTTGTTTCTCTAGAATATTTTCTTCTAAAGTAGGCTTTATTTGAAGCACGGGTAATAATACTCTGGGTTCATGGATCTTTAATTCCACATCCAATCTTTCCAAGTCTCTAAGTATATGTTGATCCTGTGTGATCTGAATAGCCATATTACAAAGAGCTTTTCGACTTAGAGCATCTTCCACAATGTTGGCTTTCAGAGGGTGATAATGAATATTCAAATCATAATCTTTCAATAATTCTAACCATCCCCTTTATCTCATATTCAATTCCTTCTGAGTAAATATGTACTTTAAACTTTTGTGGTCAGTAAATATTTCACAATGCTCACCATATAGGTAATGTCTCCAGATTTTTAAGGCAAAAATAACAGCAGCTAATTCCATATCATGGGTTGGATAATTTTGCTCGTATGGCTTTAATTGACGCGAAGCATAGGCAATTACCTTAGCTTTTTGCATGAGAACACAACCTAATCCAATTTTTGAAGCATCACAGTAAATAGTAAATTCTTCTCCCATTATAGGCAAGGCAAGAATAGTAAATTCTTTGCAATTCTGAGTCCACTCATATTTTACTCCCTTTTGTGTCAACCGGGTTAGAGGAGCTGCAATTCTAGCGAAGTTACTAATAAATCGACGGTAATATCCCGCCAACCCAAGAAAACTTCGTATCTCGGTTACCGATGAGGGCCTTTTCCACTCTGAGACGGTTTTGACCTTTTCAGGGTCCACTGATATACCTTCACCCGAAATAACATGACCAAGCAAAAATACTTTATCCATCCAGAAATCGCATTTCTTTAATTTGGCAAATAGTTTATGATCTCGCAATGTCTTGTAGTACTATTCTCAAATGATTTGCATGATCTTCCTTAGTCTTGGAATATATCAAAATATCATCTATATATAAATACAACTACAAATTAATCAAGATAAGGCTTGAATTTACGATTCATTAAATCCATAAAAGCTGCCGGTGCATTAGTCAAACCAAATGGCATTACTAGATATTCATAGTGTCCATAGCATGCACGGAAAGCAGTCTTGGGTATATCACTAGGTTTAATCTTTAGTTGATGGTAGCCTGATTGAAGATCAATTTTTGAGAAAACCCGAGCTCCTTGTAGTTGATCAAATAGATCGTCTATCCTTGGTAAAGGATATTTGTTTTTGATAGTCACCTTATTCAGTTCTCGGTAATCCGTGCATAATCGCATAGTTCCATCCTTTTTCTTGACAAATAGAACAGGAACACCCCCACGGGGAGACACTAGGACAAATGAATCCTTTATCTTCTAATTCTTTTAATTGTACATTTAGTTCCTTTAGCTCAACAGGGGCCATTATGTAGGGTGCCTAATAAATCGGAGTAGTTCCTGGTCCTATTTCAATACCAAATTCAATCTCTCGATCTAGTGCTAATCCTGGTAATTCAGCTGGAAAAACTGGAAACTCATTCACAATTGGCATTCCTTCCCAACTTGCTTCCTTTCTCATGATTTCTGCCACTAAAGGTCTTGGTAAATTGTTTTAATCTCCATGGTAAGTAATTTGGTTTTGATCCCATGGTTTAAGTGTAATTTGTTTTTCATGGCAATCAATATTTGCTTTGTTCTTACATAACCAATCCATACCAAGTATAATATCAAAATCATGCATATCCAAGGGTATGAGGTCAGCAGTTAATTCCCATCCATCAATAGTAATTGGACACAATTTGCAAATTAAATTAGTTATTTGGCTATCCAAAGGAGTTTCTATGCAAATCCTTTCTTTTAATTGACTAGTAGGGATGGTGTATTTTCTCACGAAGTTGGTGGAGATAAACGAATGTGTTGCGCCAGAATCAAATAAAACTTTACCAGGATAAGAGCACACTAAGACATTACCTGTAACCACGGTGTTGGATTTTTCGGCTGTGCTCTTAGTTAAGTTGTATACCCCAAGCGCGATTCCCACCTTGTGAATTATTCGACCGTATTCCTCATGTAGTATTAGTATTTGCAGGTGGCTTTCCTTGATTTGGCCCATTATTATTTGCTGAAGATGGTCCAGGTAAATAAAGCGACGGTACTGAAGTCAATACTTTAGTACTTGGCTGAGTAGTTCAATTAACTCGATTTTTACCCTTCTGTAACAGAGGACAAAGGTATCTAGTATGTCCTGCTTCTCCACACTCAAAGCACCTTCCCCACCGATTAGGACAAATTGATGGAACATGGCCACCTTGGCATATTGGACATTTTCTGTCTTGATTTTCTAAAGATTCCCTCTACATTTTTCCAGAGTAGTTTCCACGGAATCTTCCCTGGTTTTGTTGATTATTTGTCTTGAATTTCTTTTGGGGTTGTCCGTGTTCTATTCTTTGTTCATGATACCCCTTCTCAAGAAGTTGTGCTTTACTTACTACCTCCCTGAATATGGTTAATTCAAAGGCTTCGACACACCTTTTGAGAGGTTGGCGTAATCCACTTTCAAATCGTCGAGCTTTAGAGCCGTCCGTTTGTACAAATTCAGGAGCAAATCTTGCAAGTCTCGAAAATTCTATTTCATATTCTACTACAGATTTATTACCTTACTTAAGCTCTAGAAATTCCTTCTTCATTCTCTTCACACTTTCTGGAAAATATTTCTTGTAAAAAGCTTCTTTGAATATTTCCCATGTAATAGAGATACGTTCCGAATATGACTTTTTGTGAGCATCCCACCATTCAAAAGCACTAGACTGAAGCATATAGGTAGCATATGTAATCTTTTCTTTATCTGTACAACCCATAGCTTCAAATGCCTTTTCCATTGCTACTATCCAAACTTCCGCTTCAAGTGGATTGGTAGTTCCTGAAAGGAAAAAGTATGAATTACCCCCTGAACTATTGCGAGAGTATGAATTACCCCCCCCCCCCAAAACCACAAAACCAGACATATTAAACCTCAAACTATTGAAATCGGATTACCCCCCCTGATTCAATCCGGAGCGGTTTGGTCCTACGTGGCATACACGTGGCACCGCCATGGAAATCCAATCAGCAATATTAGGTGGTCCCACATGTCATGATCATGTATTTCTTCCACTTTCCCCTCTCTTCATCTCCTCCAGGGCAAATAGAAAGCGGCGCGGTGGTGGCGCTCTCCAGGGCGGCCGGGGGAAGCGGCGGCGGCGGCGTCCAGGGCGGGTGGGGGAAGCGGCGGCGTCCAGGGCGGCTGCGGAAGCGACGGCGGCGTCCAGGGTGGGCTAGGGAAGCGGCGGCTTCTAGGGCAAGCTGGGGAAGTGGCGGCGGTGGCGGCGACGGCGGCGTCCAGGGCGGGCTGGGGAAGCAGCGGCGTCCAGGGCAGGCGGGGAAGTGGCGGTGATGACGGCGCCCTCCAGGTCGAACTGGGGTGGTGGCGGGGAAGTGACGGCAGCGACGGCGCCCTCCAGGGCAGGTAGGGGAAGCGGTGGCGGCGGGTGTGGCGGGAGCGCTCGTGCGGTGGGCGCGGCGGGAGCGGGAGCGGGCGCGGCGAGGAGCAGGCGCTTGTGCTCCTCCTCCGTGGCGCCAGAGATGGAGCGGGCGCTCGTGAGCGGGTCGGCCGCCGCTGCGAGCTCGCCGTGGAGGCGGCGAGAATCGAGATCGACGGCGAGCTCCACGGAGATGGAGAGAAGAAGGGAAGGGGCAAAGAGGAGGGGGAGAAGAGGAGGGTTGGGCAGACAGTGGGCCCCACCATATTTATTTGTTGTGGCTGACAAGTGGGTCCTATATATTTTTCTTTTGTTTTAGCTGACCAGACTGCCACATGGGCATCCACGTAGGACCGAAACCACCCTATATCGATCTAGGGGGTAATTCATCCGGTTTGTAAAGTTCAGGGTTAAAAATAACTGGTATTGGAGTTCAGGGTTAAAAATCGGACGACCGTAATTGTTGAGGGGGTAATTCGTACTTTTTCCTTCTTGAAAATGTTGGTGGCTTCAATTTCTGAAATTCCCCAAGTCCATTCCGGTTAGCATCACTTTTAGTAGTACGTTCTAAAATCTCCATCTATCGTTGTTGGGTTTCCTGTTGCTTGCCCAATATATTCGCGAGTAAGTTAGCCCAAGGGTCTTGACTACTTGCACTAGGTATTATTGATCCAGTGGCACCATTACTAGTATTATTTCCATCCTGACTAGTACCATTGTTGTCGTTGTTTTGCTCCATCTATCATATTCAACTCATTAGCCAGAATACATAAATGATCATTGGATGGATCTCAAAATGGTAACAAAAATCAGATTTACTATAAAATATTCAATATAGGTAATATTAAAATAAAACTATTTAGTTATATTATCATCATTATACTTTTCTCTTCTTATTTTAGTCTTATCATTATTCTTAACATGCACCAGTTAAAAAATAAATAAATAAAATTAGTACAAACCACAAGCACCACAGCACTAGTGCATTACGGTCATGTTTAGATTCAAATTTTTTTCTTCAAACTTCTAACTTTTCCGTCACATCAAATGTTTGGACACATGCATGGAGCATTAAATGTGGAGAAAAAAACAATTGCACAGTTTGCATGTAAATTGTGAGACGAATCTTTTGAGCCTAATTACACCATGATTTGACAATGTGATGCTATAGTAAACATTTGTTAATGATAGATTAATTAGTCTTAATAAATTCATCTCGCAGTTTACAGGTGAAATCTGTAATTTGTTTTGTTATTAGTCTACATTTAATACTTCAAATGTATATCCATATACTTGAAAAAAAATTTGGCACACGAACTAAACACAGCCTACTTCGACGAAAAGAAAGTGCAGGAGCCTATCATGCTACACAAACACTAAGGCAAACACCTACTGGTGTACTAGTGCCACATACAGAGCTCTGGTTGTTTACACAAGATGTCTAGAAAGACATCACCATGAGTTCTGATGTTAACTCTTCAGTTCTAAAAGCTCCTTTGGCTGTCTCGTGACCCATCCACACATGCTACTAACACTAAGGGTGTGTAGGGTGTGTTTAGTTCACACCAAAATTGAAAGTTTGGTTGAAATTGAAACGATGTGACGGAAAAGTTGAAGTTTACGTGTGTAGGAGAGTTTTGATGTGATGAAAAAGTTAAAAGTTTGAAGAAAAATTTTGGAACTAAACTCAGCCTAAAGGACTTATTATAGTGGAGTACATCCCATCCCAAGGGAAAACAAAACCCATACTGACACCACTCCTACATCTCACACACTGCCACTAGAGCTGTCACTACCCCCAACCCCACTCTGCAGAACAGTAAATGGTTTCACTCAGGTAGCAGACGCGGTGGTACAGGCGATAGGTGAGGCGCTCCAGAAACATAGGCTGTGTTTAGATGGTGGAAAAGTTGGGAGGTTGGGAGAAAGTTAGTAGTTTGGAGAAAAAGTTGGTAGTTTATGTGTGTACGAAAGTTTTCGATGTGATGTGATGTGATGGAAAGTTAGGAATTTGGGGGGAACTAAACACGGCCATAACTTCATTCTCACTGGAGCGAACAATAGTCGGCAGTTATTTTTATATACATATTTGTTAAAGAAGAAATATTACTGTCCATGGATATTAATGGCCGATAAATAGTATAAAAAACATTAAATATAGTAAGTGATTTAAATACATTCTGCAGAGGTATTAAAATAATTGTCATAATCTCGTTCCTTCAATCCATTTTTTTCCAACTAGTGATACCTCATCTGAGAATCACGGCGCCGAATTCCCTACTTGTGTGAGGCATTCCTTCTCTCACACTGATATCAGCCGACCCGATATCGTTGTTTCAGGTATCGGCCGTCTCAGGCTAAGTATCAAAATCATGTTCCATGATTATGACGTTATTATTCTCACTGATAAAATCATCAATCAATTATTCGGGAGTTAATAATATTTACCGTTAGATCGTTAGTATCATCATCCCAATATATAATACAGGTAAGCGAATTTAGTTAGAGATGATTAAGTAAAATAGTTGATGGACACAGTCTTGCCTTCTCTTTTGTTGTTCTTCCTCTGCATCCCACCTAATCAAATATACATGTCTTTGGTATTAATTTATATCTATATTTGTTATGCAGGACATTAGCTACTGGAACCAGCTACTAGGACCATAGATAGCTAGTTGATGTGACTCTACTGGAGAAAGAAAACCAACATGTAGGCCTAGTTTATTTCCCCCAAAATTTTTCCCAAAAACATCACATTGAATCTTTGGACATATGCATGGAGCATTAAATATAGATTAAAAAAACTAATTGCACAGTTAGGGGGAAAATCACGAGACGAATCTTTTGAGCCTTATTAATCCATGATTAGCCATAAGTGCTACAGTAATGCC</a:t>
            </a:r>
            <a:endParaRPr lang="en-US" altLang="zh-CN" sz="600" dirty="0">
              <a:solidFill>
                <a:schemeClr val="bg2">
                  <a:lumMod val="95000"/>
                  <a:lumOff val="5000"/>
                </a:schemeClr>
              </a:solidFill>
              <a:latin typeface="Arial" panose="020B0604020202020204" pitchFamily="34" charset="0"/>
            </a:endParaRPr>
          </a:p>
        </p:txBody>
      </p:sp>
      <p:sp>
        <p:nvSpPr>
          <p:cNvPr id="2" name="文本框 1"/>
          <p:cNvSpPr txBox="1"/>
          <p:nvPr/>
        </p:nvSpPr>
        <p:spPr>
          <a:xfrm>
            <a:off x="2443480" y="953135"/>
            <a:ext cx="4753610" cy="706755"/>
          </a:xfrm>
          <a:prstGeom prst="rect">
            <a:avLst/>
          </a:prstGeom>
          <a:noFill/>
        </p:spPr>
        <p:txBody>
          <a:bodyPr wrap="square" rtlCol="0">
            <a:spAutoFit/>
          </a:bodyPr>
          <a:p>
            <a:r>
              <a:rPr lang="zh-CN" altLang="en-US" sz="4000" b="1">
                <a:solidFill>
                  <a:schemeClr val="bg2">
                    <a:lumMod val="95000"/>
                    <a:lumOff val="5000"/>
                  </a:schemeClr>
                </a:solidFill>
                <a:latin typeface="汉仪青云简" panose="00020600040101010101" charset="-122"/>
                <a:ea typeface="汉仪青云简" panose="00020600040101010101" charset="-122"/>
                <a:cs typeface="汉仪青云简" panose="00020600040101010101" charset="-122"/>
              </a:rPr>
              <a:t>生物信息学（第</a:t>
            </a:r>
            <a:r>
              <a:rPr lang="en-US" altLang="zh-CN" sz="4000" b="1">
                <a:solidFill>
                  <a:schemeClr val="bg2">
                    <a:lumMod val="95000"/>
                    <a:lumOff val="5000"/>
                  </a:schemeClr>
                </a:solidFill>
                <a:latin typeface="汉仪青云简" panose="00020600040101010101" charset="-122"/>
                <a:ea typeface="汉仪青云简" panose="00020600040101010101" charset="-122"/>
                <a:cs typeface="汉仪青云简" panose="00020600040101010101" charset="-122"/>
              </a:rPr>
              <a:t>2</a:t>
            </a:r>
            <a:r>
              <a:rPr lang="zh-CN" altLang="en-US" sz="4000" b="1">
                <a:solidFill>
                  <a:schemeClr val="bg2">
                    <a:lumMod val="95000"/>
                    <a:lumOff val="5000"/>
                  </a:schemeClr>
                </a:solidFill>
                <a:latin typeface="汉仪青云简" panose="00020600040101010101" charset="-122"/>
                <a:ea typeface="汉仪青云简" panose="00020600040101010101" charset="-122"/>
                <a:cs typeface="汉仪青云简" panose="00020600040101010101" charset="-122"/>
              </a:rPr>
              <a:t>版）</a:t>
            </a:r>
            <a:endParaRPr lang="zh-CN" altLang="en-US" sz="4000" b="1">
              <a:solidFill>
                <a:schemeClr val="bg2">
                  <a:lumMod val="95000"/>
                  <a:lumOff val="5000"/>
                </a:schemeClr>
              </a:solidFill>
              <a:latin typeface="汉仪青云简" panose="00020600040101010101" charset="-122"/>
              <a:ea typeface="汉仪青云简" panose="00020600040101010101" charset="-122"/>
              <a:cs typeface="汉仪青云简" panose="00020600040101010101" charset="-122"/>
            </a:endParaRPr>
          </a:p>
        </p:txBody>
      </p:sp>
      <p:sp>
        <p:nvSpPr>
          <p:cNvPr id="3" name="文本框 2"/>
          <p:cNvSpPr txBox="1"/>
          <p:nvPr/>
        </p:nvSpPr>
        <p:spPr>
          <a:xfrm>
            <a:off x="3627120" y="5998210"/>
            <a:ext cx="3983990" cy="460375"/>
          </a:xfrm>
          <a:prstGeom prst="rect">
            <a:avLst/>
          </a:prstGeom>
          <a:noFill/>
        </p:spPr>
        <p:txBody>
          <a:bodyPr wrap="square" rtlCol="0">
            <a:spAutoFit/>
          </a:bodyPr>
          <a:p>
            <a:r>
              <a:rPr lang="zh-CN" altLang="en-US">
                <a:solidFill>
                  <a:schemeClr val="bg2"/>
                </a:solidFill>
              </a:rPr>
              <a:t>科学出版社，</a:t>
            </a:r>
            <a:r>
              <a:rPr lang="en-US" altLang="zh-CN">
                <a:solidFill>
                  <a:schemeClr val="bg2"/>
                </a:solidFill>
              </a:rPr>
              <a:t>2021</a:t>
            </a:r>
            <a:endParaRPr lang="en-US" altLang="zh-CN">
              <a:solidFill>
                <a:schemeClr val="bg2"/>
              </a:solidFill>
            </a:endParaRPr>
          </a:p>
        </p:txBody>
      </p:sp>
      <p:pic>
        <p:nvPicPr>
          <p:cNvPr id="8" name="图片 7" descr="生物信息学第二版封面图片_20210113101329"/>
          <p:cNvPicPr>
            <a:picLocks noChangeAspect="1"/>
          </p:cNvPicPr>
          <p:nvPr>
            <p:custDataLst>
              <p:tags r:id="rId2"/>
            </p:custDataLst>
          </p:nvPr>
        </p:nvPicPr>
        <p:blipFill>
          <a:blip r:embed="rId3"/>
          <a:stretch>
            <a:fillRect/>
          </a:stretch>
        </p:blipFill>
        <p:spPr>
          <a:xfrm>
            <a:off x="-36195" y="3789045"/>
            <a:ext cx="2305050" cy="28822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3"/>
          <p:cNvPicPr>
            <a:picLocks noChangeAspect="1"/>
          </p:cNvPicPr>
          <p:nvPr/>
        </p:nvPicPr>
        <p:blipFill>
          <a:blip r:embed="rId1"/>
          <a:stretch>
            <a:fillRect/>
          </a:stretch>
        </p:blipFill>
        <p:spPr>
          <a:xfrm>
            <a:off x="3209290" y="2369185"/>
            <a:ext cx="2464435" cy="2529840"/>
          </a:xfrm>
          <a:prstGeom prst="rect">
            <a:avLst/>
          </a:prstGeom>
          <a:noFill/>
          <a:ln w="9525">
            <a:noFill/>
          </a:ln>
        </p:spPr>
      </p:pic>
      <p:sp>
        <p:nvSpPr>
          <p:cNvPr id="32769" name="Rectangle 2"/>
          <p:cNvSpPr>
            <a:spLocks noGrp="1"/>
          </p:cNvSpPr>
          <p:nvPr/>
        </p:nvSpPr>
        <p:spPr>
          <a:xfrm>
            <a:off x="-434975" y="-245745"/>
            <a:ext cx="9753600" cy="6324600"/>
          </a:xfrm>
          <a:prstGeom prst="rect">
            <a:avLst/>
          </a:prstGeom>
          <a:noFill/>
          <a:ln w="9525">
            <a:noFill/>
          </a:ln>
        </p:spPr>
        <p:txBody>
          <a:bodyPr wrap="square" lIns="91440" tIns="45720" rIns="91440" bIns="45720" anchor="t"/>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eaLnBrk="1" hangingPunct="1">
              <a:lnSpc>
                <a:spcPct val="90000"/>
              </a:lnSpc>
              <a:buNone/>
            </a:pPr>
            <a:r>
              <a:rPr lang="zh-CN" altLang="en-US" sz="800" b="1" dirty="0">
                <a:solidFill>
                  <a:schemeClr val="tx1"/>
                </a:solidFill>
                <a:latin typeface="Arial" panose="020B0604020202020204" pitchFamily="34" charset="0"/>
              </a:rPr>
              <a:t> </a:t>
            </a:r>
            <a:r>
              <a:rPr lang="en-US" altLang="zh-CN" sz="800" b="1" dirty="0">
                <a:solidFill>
                  <a:schemeClr val="tx1"/>
                </a:solidFill>
                <a:latin typeface="Arial" panose="020B0604020202020204" pitchFamily="34" charset="0"/>
              </a:rPr>
              <a:t>CACTAGTCTCTGTACTAGCCACTAGAAGTACTAACCTTTCACACTAATATATCTATCTCCTGCTGCATTTAGTACACAAGTTCATAAAAGCACCCTATTTCTATAAAAAAAATACGGTAAATGTAGCAACTTACTAGTACCATAAGAAATTTTGCTGATCTAGCTAACTTATTACTAGCTACTTGCTAGGTCTGAACACTATTAAAATGTAACAATACACTTACCTCCTTGATCTGTGCAGCCCTGTTCTCACGCTGGCTTCTATGGTGCGAGTAGTATTCCTAGGTTTTCGTAGGCTTTTATAGCAACAGCTTTCTTCGGACCGAATGAGACACCTGCCTTGTTTATGAGAGGGATGGATAGCTTTCACCTGCTGGACATTTATTTGTTTTTTTTTACTGGTCACTACATTCCTATCCACTGGTGCATATCTATCCTATCCCCTTTGGTCAGTAAAATATACTGCCTCCCCCATTCTCTTTCTTTCTCTATCTTTCTCTAAGCTTAACACACTTTAAGTTCACAAAATTATTATTATTATTATTATTATTATTATTATTATTATTATTATTATTATTATTATTATTATTATTATTATTAGCAGGCTTCCCTCCTTTAGAAATTTCATCGTCGAAATTATTATACCTTGGTGATGGAAAAACTGAGGCTAGTTTTTTCTGGAGATCATCTTCCTTCTCCCATGTGGCCTCATCCATGGTGTGATGACTCCATTGTACCTTTAAAAATCTAATTGTTTGGTTCCTTGTTTTTAGATCTTTAATATCCAAGATACAAACAGGATATTCCTGATATGTCAAATCGTTATGCAACTCAGCCATAGGAATTTCAACTTAATCACTTGGCCTCCGAAGGCATTTACGAAGCATGGAGATGTGGAATACATCATGTACCCCGGTGAAAGCATCTGGTAGCTTTAGCATGTAAGGCACTTCTCCTATTTGCTTAACAATTGTAAATGGTCCAACATATCTGGAACTTATTTTTTTTCCAAGTCCGAATCGCTTAATTCCCTTTATAGGTGATACTTTTAAATATACCCAGTCACCTATATCAAAGTTAAGATCCCTTCTCCTATTATCTGCATAACTTTTTTTGTCTATTTTGAGCTGTTTGCAGTCGTTCCCGTATCAGTCGTATTGTTTCTTCTATCTGTTGTATTATATCCGGTCCTAACAATTTTCTTTCTCCTACTTCGTTCCAGCAAACAGGTGTTCTGCATTTCCTTCCATATAAGGCTTCATACGGAGCCATTTGTATACTAGATTGATAACTATTGTTATATGCAAATTCTGCTAATGGCATAAATTCTTTCCATGATCCTTTAAATTCTAGGATGCAAGATCGTAAAATATTTTCAATTATTTGATTCACCCTTTCAGTTTGTCCATCGGTTTGGGGGTGATACGCTGCACTGAAATCTAATGTTGTTCCCACGGGCTTGTGTAGTCTTTTCTAGAAATTGGACAGAAACTGTGTATCTCTGTCTGACACAATCCTTCTTGGAACACCATGTAAAGATACTATTTCTTTGACATATAGTTTAGCTAACCTTTCCAAAGAAAATTTGCTTTTAACGGGTATGAAATGAGCAGATTTTGTTAACCGATCCACTATTCAGATACTATCATTTCCTGGAGGTGTGGTAGGTAATCCTTGAACAAAGTCCATACTGATTTCTTCTCATTTCCATAGTGGAATACTTAAGGGTTGTAACAGTCTTGCCGGCCTTTGATGTTCAACTTTTACGCATTGGCAGATATCACATTCTGCAATGAATTTTGCAATTTCTATTTTCATGATACATTTTGGTACTTCCTGGATGTATGGTATAGGGAGAGAAATGTGATTCTTCCAATATTCTCTGTTTTAAATTAGGGTCGTTAGGCACACACAATCTATTTTTGAAACATATAGCACCATTATGATCAATTCGAAATT</a:t>
            </a:r>
            <a:r>
              <a:rPr lang="en-US" altLang="zh-CN" sz="800" b="1" dirty="0">
                <a:solidFill>
                  <a:schemeClr val="tx1"/>
                </a:solidFill>
                <a:latin typeface="Arial" panose="020B0604020202020204" pitchFamily="34" charset="0"/>
                <a:sym typeface="+mn-ea"/>
              </a:rPr>
              <a:t>POPULUS</a:t>
            </a:r>
            <a:r>
              <a:rPr lang="en-US" altLang="zh-CN" sz="800" b="1" dirty="0">
                <a:solidFill>
                  <a:schemeClr val="tx1"/>
                </a:solidFill>
                <a:latin typeface="Arial" panose="020B0604020202020204" pitchFamily="34" charset="0"/>
              </a:rPr>
              <a:t>CAGACACCTTCCCTTCTTCAATATTTTTCTTTGCCTTTTGCAATCCACTGTCGTCTCTTTGTTTCTCTAGAATATTTTCTTCTAAAGTAGGCTTTATTTGAAGCACGGGTAATAATACTCTGGGTTCATGGATCTTTAATTCCACATCCAATCTTTCCAAGTCTCTAAGTATATGTTGATCCTGTGTGATCTGAATAGCCATATTACAAAGAGCTTTTCGACTTAGAGCATCTTCCACAATGTTGGCTTTCAGAGGGTGATAATGAATATTCAAATCATAATCTTTCAATAATTCTAACCATCCCCTTTATCTCATATTCAATTCCTTCTGAGTAAATATGTACTTTAAACTTTTGTGGTCAGTAAATATTTCACAATGCTCACCATATAGGTAATGTCTCCAGATTTTTAAGGCAAAAATAACAGCAGCTAATTCCATATCATGGGTTGGATAATTTTGCTCGTATGGCTTTAATTGACGCGAAGCATAGGCAATTACCTTAGCTTTTTGCATGAGAACACAACCTAATCCAATTTTTGAAGCATCACAGTAAATAGTAAATTCTTCTCCCATTATAGGCAAGGCAAGAATAGTAAATTCTTTGCARABIDOPSISTTCTGAGTCCACTCATATTTTACTCCCTTTTGTGTCAACCGGGTTAGAGGAGCTGCAATTCTAGCGAAGTTACTAATAAATCGACGGTAATATCCCGCCAACCCAAGAAAACTTCGTATCTCGGTTACCGATGAGGGCCTTTTCCACTCTGAGACGGTTTTGACCTTTTCAGGGTCCACTGATATACCTTCCCGAAATAACATGACCAAGCAAAAATACTTTATCCATCCAGAAATCGCATTTCTTTAATTTGGCAAATAGTTTATGATCTCGCAATGTCTTGTAGTACTATTCTCAAATGATTTGCATGATCTTCCTTAGTCTTGGAATATATCAAAATATCATCTATATATAAATACAACTACAAATTAATCAAGATAAGGCTTGAATTTACGATTCATTAAATCCATAAAARICEGCTGCCGGTGCATTAGTCAAACCAAATGGCUCATTACTAGATATTCATAGTGTCCATAGCATGCACGGAAAGCAGTCTTGGGTATATCACTAGGTTTAATCTTTAGTTGATGTGTAGCCTGATTGAAGATCAATTTTTGAGAAAACCCGAGCTCCTTGTAGTTGATCAAATAGATCGTCTATCCTTGGTAAAGGATATTTGTTTTTGATAGTCACCTTATTCAGTTCTCGGTAATCCGTGCATAATCGCATAGTTCCATCCTTTTTCTTGACAAATAGAACAGGAACACCCCCACGGGGAGACACTAGGACAAATGAATCCTTTATCTTCTAATTCTTTTAATTGPATATOTACATTTAGTTCCTTT</a:t>
            </a:r>
            <a:r>
              <a:rPr lang="en-US" altLang="zh-CN" sz="800" b="1" dirty="0">
                <a:solidFill>
                  <a:schemeClr val="tx1"/>
                </a:solidFill>
                <a:latin typeface="Arial" panose="020B0604020202020204" pitchFamily="34" charset="0"/>
                <a:sym typeface="+mn-ea"/>
              </a:rPr>
              <a:t>ATO</a:t>
            </a:r>
            <a:r>
              <a:rPr lang="en-US" altLang="zh-CN" sz="800" b="1" dirty="0">
                <a:solidFill>
                  <a:schemeClr val="tx1"/>
                </a:solidFill>
                <a:latin typeface="Arial" panose="020B0604020202020204" pitchFamily="34" charset="0"/>
              </a:rPr>
              <a:t>AGCTCAACAGGGGCCATTATGTAGGGTGCCTAATAAATCGGAGTAGTTCCTGGTCCTATTTCAATACCAAATTCAATCTCTCGATCTAGTGCTAATCCTGGTAATTCAGCTGGAAAAACTGAGAEGAAACTCATTCACAATTGGCATTCCTTCCCAACTTGCTTCCTTTCTCATGATTTCTGCCACTAAAGGTCTTGGTAAATTGTTTTAATCTCCATGGTAAGTAATTTGGTTTTGATCCCATGGTTTAAGTGTAATTTGTTTTTCATGGCAATCAATATTTGCTTT</a:t>
            </a:r>
            <a:r>
              <a:rPr lang="en-US" altLang="zh-CN" sz="800" b="1" dirty="0">
                <a:solidFill>
                  <a:schemeClr val="tx1"/>
                </a:solidFill>
                <a:latin typeface="Arial" panose="020B0604020202020204" pitchFamily="34" charset="0"/>
                <a:sym typeface="+mn-ea"/>
              </a:rPr>
              <a:t>VITIS</a:t>
            </a:r>
            <a:r>
              <a:rPr lang="en-US" altLang="zh-CN" sz="800" b="1" dirty="0">
                <a:solidFill>
                  <a:schemeClr val="tx1"/>
                </a:solidFill>
                <a:latin typeface="Arial" panose="020B0604020202020204" pitchFamily="34" charset="0"/>
              </a:rPr>
              <a:t>GTTCTTACATAACCAATCCATACCAAGTATAATATCAAAATCATGCATATCCAAGGGTATGAGGTCAGCAGTTAATTCCCATCCATCAATAGTAATTGGACACAATTTGCAAATTAAATTAGTTATTTGGCTATCCAAAGGAGTTTCTATGCAAATCCTTTCTTTTAATTGACTAGTAGGGATGGTGTATTTTCTCACGAAGTTGGTGGAGATAAACGAATGTGTTGCGCCPAPAYAGAATCAAATAAAACTTTACCAGGATAAGAGCACACTAAGACATTACCTGTAACCACGGTGTTGGATTTTTCGGCTGTGCTCTTAGTTAAGTTGTATACCCCAAGCGCGATTCCCACCTTGTGAATTATTCGACCGTATTCCTCATGTAGTATTAGTATTTGCAGGTGGCTTTCCTTGATTTGGCCCATTATTATTTGCTGAAGATGGTCCAGGTAAATAAAGCGACGGTACTGAAGTCAATACTTTAGTACTTGGCTGAGTAGTTCAATTAACTCGATTTTTACCCTTCTGTAACAGAGGACAAAGGTATCTAGTATGTCCTGCTTCTCCACACTCAAAGCACCTTCCCCACCGATTAGGACAAATTGATGGAACATGGCCACCTTGGCATTTGGACATTTTCTGTCTTGATTTTCTAAAGATTCCCTCTACATTTTTCCAGAGTAGTTTCCACGGAATCTTCCCTGGTTTTGTTGATTATTTGTCTTGAATTTCTTTTTEAGGGGTTGTCCGTGTTCTATTCTTTGTTCATGATACCCCTTCTCAAGAAGTTGTGCTTTACTTACTACCTCCCTGAATATGGTTAATTCAAAGGCTTCGACACACCTTTTGAGAGGTTGGCGTAAT</a:t>
            </a:r>
            <a:r>
              <a:rPr lang="en-US" altLang="zh-CN" sz="800" b="1" dirty="0">
                <a:solidFill>
                  <a:schemeClr val="tx1"/>
                </a:solidFill>
                <a:latin typeface="Arial" panose="020B0604020202020204" pitchFamily="34" charset="0"/>
                <a:sym typeface="+mn-ea"/>
              </a:rPr>
              <a:t>T</a:t>
            </a:r>
            <a:r>
              <a:rPr lang="en-US" altLang="zh-CN" sz="800" b="1" dirty="0">
                <a:solidFill>
                  <a:schemeClr val="tx1"/>
                </a:solidFill>
                <a:latin typeface="Arial" panose="020B0604020202020204" pitchFamily="34" charset="0"/>
              </a:rPr>
              <a:t>CCACTTTCAAATCGTCGAGCTTTAGAGCCGTCCGTTTGTACAAATT</a:t>
            </a:r>
            <a:r>
              <a:rPr lang="en-US" altLang="zh-CN" sz="800" b="1" dirty="0">
                <a:solidFill>
                  <a:schemeClr val="tx1"/>
                </a:solidFill>
                <a:latin typeface="Arial" panose="020B0604020202020204" pitchFamily="34" charset="0"/>
                <a:sym typeface="+mn-ea"/>
              </a:rPr>
              <a:t>CA</a:t>
            </a:r>
            <a:r>
              <a:rPr lang="en-US" altLang="zh-CN" sz="800" b="1" dirty="0">
                <a:solidFill>
                  <a:schemeClr val="tx1"/>
                </a:solidFill>
                <a:latin typeface="Arial" panose="020B0604020202020204" pitchFamily="34" charset="0"/>
              </a:rPr>
              <a:t>CAGGAGCAAATCTTGCAAGTCTCGAAAATTCTATTTCATATTCTACTACAGATTTATTACCTTACTTAAGCTCTAGAAATTCCTTCTTCATTCTCTTCACACTTTCTGGAAAATATTTCTTGTAAAAAGCTTCTTTGAATATTTCCCATGTAATAGAGATACGTTCCGAATATGACTTTTTGTGAGCATCCCACCATTCAAAAGCACTAGACTGAAGCATATAGGTAGCAFERNTATGTAATCTTTTCTTTATCTGTACAACCCATAGCTTCAAATGCCTTTTCCATTGCTACTATCCAAACTTCCGCTTCAAGTGGATTGGTAGTTCCTGAAAGGAAAAAGTATGAATTACCCCCTGAACTATTGCGAGAGTATGAATTACCCCCCCCCCCCAAAACCACAAAACCAGACATATTAA</a:t>
            </a:r>
            <a:r>
              <a:rPr lang="en-US" altLang="zh-CN" sz="800" b="1" dirty="0">
                <a:solidFill>
                  <a:schemeClr val="tx1"/>
                </a:solidFill>
                <a:latin typeface="Arial" panose="020B0604020202020204" pitchFamily="34" charset="0"/>
                <a:sym typeface="+mn-ea"/>
              </a:rPr>
              <a:t>COTT</a:t>
            </a:r>
            <a:r>
              <a:rPr lang="en-US" altLang="zh-CN" sz="800" b="1" dirty="0">
                <a:solidFill>
                  <a:schemeClr val="tx1"/>
                </a:solidFill>
                <a:latin typeface="Arial" panose="020B0604020202020204" pitchFamily="34" charset="0"/>
              </a:rPr>
              <a:t>ACCTCAAACTATTGAAATCGGATTACCCCCCCTGATTCAATCCGGAGCGGTTTGGTCCTACGTGGCATACACGTGGCACCGCCATGGAAATCCAATCAGCAATATTAGGTGGTCCCACATGTCATGATCATGTATTTCTTCCACTTTCCCCTCTCTTCATCTCCTCCAGGGCAAATAGAAAGCGGCGCGGTGGTGGCGCTCTCCAGGGCGGCCGGGGGAAGCGCGCCAGAGATGGAGCGGGCGCTCGTGAGCGGGTCGGCCGCCGCTGCGAGCTCGCCGTGGAGGCGGCGAGAATCGAGATCGACGGCGAGCTCCACGGAGATGGAGAGAAGAAGGGACAGTGGGCCCCACCATATTTATTTGTTGTGGCTGACAAGTGGGTCCTATATATTTTTCTTTTGTTTTAGCTGACCAGACTGCCACATGGGCATCCACGTAGGACCGAAACCACCCTATATCGATCTAGG</a:t>
            </a:r>
            <a:r>
              <a:rPr lang="en-US" altLang="zh-CN" sz="800" b="1" dirty="0">
                <a:solidFill>
                  <a:schemeClr val="tx1"/>
                </a:solidFill>
                <a:latin typeface="Arial" panose="020B0604020202020204" pitchFamily="34" charset="0"/>
                <a:sym typeface="+mn-ea"/>
              </a:rPr>
              <a:t>APPLE</a:t>
            </a:r>
            <a:r>
              <a:rPr lang="en-US" altLang="zh-CN" sz="800" b="1" dirty="0">
                <a:solidFill>
                  <a:schemeClr val="tx1"/>
                </a:solidFill>
                <a:latin typeface="Arial" panose="020B0604020202020204" pitchFamily="34" charset="0"/>
              </a:rPr>
              <a:t>GGGTAATTCATCCGGTTTGTAAAGTTCAGGGTTAAAAATAACTGGTATTGGAGTTCAGGGTTAAAAATCGGACGACCGTAATTGTTGAGGGGGTAATTCGTACTTTTTCCTTCTTGAAAATGTTGGTGGCTTCAATTTCTGAAATTCCCCAAGTCCATTCCGGTTAGCATCACTTTTAGTAGTACGTTCTAAAATCTCCATCTATCGTTGTTGGGTTTCCTGTTGCTTGCCCAATATATTCGCGAGTAAGTTAGCCCAAGGGTCTTGACTACTTGCACTAGGTATTATTGATCCAGTGGCACCATTACTAGTATTATTTCCATCCTGACTAGTACCATTGTTGTCGTTGTTTTGCTCCATCTATCATATTCAACTCATTAGCCAGAATACATAAATGATCATTGGATGGATCTCAAAATGGTAACAAAAATCAGATTTACTATAAAATATTCAATATAGGTAATATTAAAATAAAACTATTTAGTTATATTATCATCATTATACTTTTCTCTTCTTATTTTAGTCTTATCATTATTCTTAACATGCACCAGTTAAAAAATAAATAAATAAAATTAGTACAAACCACAAGCACCACAGCACTAGTGCATTACGGTCATGTTTABIOINPLANTGATTCAAATTTTTTTCTTCAAACTTCTAACTTTTCCGTCACATCAAATGTTTGGACACATGCATGGAGCATTAAATGTGGAGAAAAAACAATTGCACAGTTTGCATGTAAATTGTGAGACGAATCTTTTGAGCCTAATTACACCATGATTTGACAATGTGATGCTATAGTAAACATTTGTTAATGATAGATTAATTAGTCTTAATAAATTCATCTCGCAGTTTACAGGTGAAATCTGTAATTTGTTTTGTTATTAGTCTACATTTAATACTTCAAATGTATATCCATATACTTGAAAAAAAATTTGGCACACGAACTAAACACAGCCTACTTCGACGAAAAGAAAGTGCAGGFANLJ@ZJU.EDU.CNAGCCTATCATGCTACACAAACACTAAGGCAAACACCTACTGGTGTACTAGTGCCACATACAGAGCTCTGGTTGTTTACACAAGATGTCTAGAAAGACATCACCATGAGTTCTGATGTTAACTCTTCAGTTCTAAAAGCTCCTTTGGCTGTCTCGTGACCCATCCACACATGCTACTAACACTAAGGGTGTGTAGGGTGTGTTTAGTTCACACCAAAATTGAAAGTTTGGTTGAAAZHEJIANGTTUNIVERSITYGAAACGATGTGACGGAAAAGTTGAAGTTTACGTGTGTAGGAGAGTTTTGATGTGATGAAAAAGTTAAAAGTTTGAAGAAAAATTTTGGAACTAAACTCAGCCTAAAGGACTTATTATAGTGGAGTACATCCCATCCCAAGGGAAAACAAAACCCATACTGACACCACTCCTACATCTCACACACTGCCACTAGAGCTGTCACTACCCCCAACCCCACTCTGCAGAACAGTAAATGGTTTCACTCAGGTAGCAGACGCGGTGGTACAGGCGATAGGTGAGGCGCTCCAGAAACATAGGCTGTGTTTAGATGGTGGAAAAGTTGGGAGGTTGGGAGAAAGTTAGTAGTTTGGAGAAAAAGTTGGTAGTTTATGTGTGTACGAAAGTTTTCGATGTGATGTGATGTGATGGAAAGTTAGGAATTTGGGGGGAACTAAACACGGCCATAACTTCATTCTCACTGGAGCGAACAATAGTCGGCAGTTATTTTTATATACATATTTGTTAAAGAAGAAATATTACTGTCCATGGATATTAATGGCCGATAAATAGTATAAAAAACATTAAATATAGTAAGTGATTTAAATACATTCTGCAGAGGTATTAAAATAATTGTCATAATCTCGTTCCTTCAATCCATTTTTTTCCAACTAGTGATACCTCATCTGAGAATCACGGCGCCGAATTCCCTACTTGTGTGAGGCATTCCTTCTCTCACACTGATATCAGCCGACCCGATATCGTTGTTTCAGGTATCGGCCGTCTCAGGCTAAGTATCAAAATCATGTTCCATGATTATGACGTTATTATTCTCACTGATAAAATCATCAATCAATTATTCGGGAGTTAATAATATTTACCGTTAGATCGTTAGTATCATCATCCCAATATATAATACAGGTAAGCGAATTTAGTTAGAGATGATTAAGTAAAATAGTTGATGGACACAGTCTTGCCTTCTCTTTTGTTGTTCTTCCTCTGCATCCCACCTAATCAAATATACATGTCTTTGGTATTAATTTATATCTATATTTGTTATGCAGGACATTAGCTACTGGAACCAGCTACTAGGACCATAGATAGCTAGTTGATGTGACTCTACTGGAGAAAGAAAACCAACATGTAGGCCTAGTTTATTTCCCCCAAAATTTTTCCCAAAAACATCACATTGAATCTTTGGACATATGCATGGAGCATTAAATATAGATTAAAAAAACTAATTGCACAGTTAGGGGGAAAATCACGAGACGAATCTTTTGAGCCTTATTAATCCATGATTAGCCATAAGTGCTACAGTAATGCCAGCTGGGCGAGGAGAGGTGGCAGTGGTGGTGAGCCCAGCTGGGTGGATGTGTGGAGGGTGGAGAGGAGACGGGGAGGGAGGGAGGGAGGGAGAGAGGACTAGG</a:t>
            </a:r>
            <a:r>
              <a:rPr lang="en-US" altLang="zh-CN" sz="800" b="1" dirty="0">
                <a:solidFill>
                  <a:schemeClr val="tx1"/>
                </a:solidFill>
                <a:latin typeface="Arial" panose="020B0604020202020204" pitchFamily="34" charset="0"/>
                <a:sym typeface="+mn-ea"/>
              </a:rPr>
              <a:t>GTTTAGTTCACACCAAAATTGAAAGTTTGGTTGAAATTGAAACGATGTGACGGAAAAGTTGAAGTTTACGTGTGTAGGAGAGTTTTGATGTGATGAAAAAGTTAAAAGTTTGAAGAAAAATTTTGGAACTAAACTCAGCCTAAAGGACTTATTATAGTGGAGTACATCCCATCCCAAGGGAAAACAAAACCCATACTGACACCACTCCTACATCTCACACACTGCCACTAGAGCTGTCACTACCCCCAACCCCACTCTGCAGAACAGTAAATGGTTTCACTCAGGTA</a:t>
            </a:r>
            <a:endParaRPr lang="en-US" altLang="zh-CN" sz="800" b="1" dirty="0">
              <a:solidFill>
                <a:schemeClr val="tx1"/>
              </a:solidFill>
              <a:latin typeface="Arial" panose="020B0604020202020204" pitchFamily="34"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标题 1"/>
          <p:cNvSpPr>
            <a:spLocks noGrp="1"/>
          </p:cNvSpPr>
          <p:nvPr>
            <p:ph type="title"/>
          </p:nvPr>
        </p:nvSpPr>
        <p:spPr/>
        <p:txBody>
          <a:bodyPr wrap="square" lIns="91440" tIns="45720" rIns="91440" bIns="45720" anchor="ctr"/>
          <a:p>
            <a:r>
              <a:rPr lang="en-US" altLang="zh-CN" b="1" dirty="0"/>
              <a:t>Grading</a:t>
            </a:r>
            <a:endParaRPr lang="zh-CN" altLang="en-US" b="1" dirty="0"/>
          </a:p>
        </p:txBody>
      </p:sp>
      <p:sp>
        <p:nvSpPr>
          <p:cNvPr id="14338" name="内容占位符 2"/>
          <p:cNvSpPr>
            <a:spLocks noGrp="1"/>
          </p:cNvSpPr>
          <p:nvPr>
            <p:ph idx="1"/>
          </p:nvPr>
        </p:nvSpPr>
        <p:spPr>
          <a:xfrm>
            <a:off x="685800" y="2341563"/>
            <a:ext cx="7772400" cy="1592262"/>
          </a:xfrm>
        </p:spPr>
        <p:txBody>
          <a:bodyPr wrap="square" lIns="91440" tIns="45720" rIns="91440" bIns="45720" anchor="t"/>
          <a:p>
            <a:r>
              <a:rPr lang="en-US" altLang="zh-CN" dirty="0"/>
              <a:t>Mini tests during the course (40 points)</a:t>
            </a:r>
            <a:endParaRPr lang="en-US" altLang="zh-CN" dirty="0"/>
          </a:p>
          <a:p>
            <a:r>
              <a:rPr lang="en-US" altLang="zh-CN" dirty="0"/>
              <a:t>Presentation (15 point)</a:t>
            </a:r>
            <a:endParaRPr lang="en-US" altLang="zh-CN" dirty="0"/>
          </a:p>
          <a:p>
            <a:r>
              <a:rPr lang="en-US" altLang="zh-CN" dirty="0"/>
              <a:t>Homework (45 points) (practice report )</a:t>
            </a:r>
            <a:endParaRPr lang="en-US" altLang="zh-CN" dirty="0"/>
          </a:p>
          <a:p>
            <a:endParaRPr lang="en-US" altLang="zh-C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标题 1"/>
          <p:cNvSpPr>
            <a:spLocks noGrp="1"/>
          </p:cNvSpPr>
          <p:nvPr>
            <p:ph type="title"/>
          </p:nvPr>
        </p:nvSpPr>
        <p:spPr>
          <a:xfrm>
            <a:off x="685800" y="35560"/>
            <a:ext cx="7772400" cy="1143000"/>
          </a:xfrm>
        </p:spPr>
        <p:txBody>
          <a:bodyPr wrap="square" lIns="91440" tIns="45720" rIns="91440" bIns="45720" anchor="ctr"/>
          <a:p>
            <a:r>
              <a:rPr lang="en-US" altLang="zh-CN" b="1" dirty="0"/>
              <a:t>Paper reading</a:t>
            </a:r>
            <a:endParaRPr lang="zh-CN" altLang="en-US" b="1" dirty="0"/>
          </a:p>
        </p:txBody>
      </p:sp>
      <p:sp>
        <p:nvSpPr>
          <p:cNvPr id="6147" name="内容占位符 3"/>
          <p:cNvSpPr>
            <a:spLocks noGrp="1"/>
          </p:cNvSpPr>
          <p:nvPr>
            <p:ph idx="1"/>
          </p:nvPr>
        </p:nvSpPr>
        <p:spPr>
          <a:xfrm>
            <a:off x="685800" y="1414780"/>
            <a:ext cx="8458200" cy="5949315"/>
          </a:xfrm>
        </p:spPr>
        <p:txBody>
          <a:bodyPr vert="horz" wrap="square" lIns="91440" tIns="45720" rIns="91440" bIns="45720" numCol="1" anchor="t" anchorCtr="0" compatLnSpc="1">
            <a:spAutoFit/>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2800" i="0" u="none" strike="noStrike" kern="0" cap="none" spc="0" normalizeH="0" baseline="0" noProof="0" dirty="0">
                <a:ln>
                  <a:noFill/>
                </a:ln>
                <a:solidFill>
                  <a:schemeClr val="tx2"/>
                </a:solidFill>
                <a:effectLst/>
                <a:uLnTx/>
                <a:uFillTx/>
                <a:latin typeface="+mn-lt"/>
                <a:ea typeface="+mn-ea"/>
                <a:cs typeface="+mn-cs"/>
              </a:rPr>
              <a:t>Marand et al. 2021. A cis-regulatory atlas in maize at single-cell resolution. Cell</a:t>
            </a:r>
            <a:r>
              <a:rPr kumimoji="1" lang="en-US" altLang="zh-CN" sz="2800" b="1" i="0" u="none" strike="noStrike" kern="0" cap="none" spc="0" normalizeH="0" baseline="0" noProof="0" dirty="0">
                <a:ln>
                  <a:noFill/>
                </a:ln>
                <a:solidFill>
                  <a:schemeClr val="tx2"/>
                </a:solidFill>
                <a:effectLst/>
                <a:uLnTx/>
                <a:uFillTx/>
                <a:latin typeface="+mn-lt"/>
                <a:ea typeface="+mn-ea"/>
                <a:cs typeface="+mn-cs"/>
              </a:rPr>
              <a:t> </a:t>
            </a:r>
            <a:r>
              <a:rPr kumimoji="1" lang="zh-CN" altLang="en-US" sz="2800" b="1" i="0" u="none" strike="noStrike" kern="0" cap="none" spc="0" normalizeH="0" baseline="0" noProof="0" dirty="0">
                <a:ln>
                  <a:noFill/>
                </a:ln>
                <a:solidFill>
                  <a:schemeClr val="tx2"/>
                </a:solidFill>
                <a:effectLst/>
                <a:uLnTx/>
                <a:uFillTx/>
                <a:latin typeface="+mn-lt"/>
                <a:ea typeface="+mn-ea"/>
                <a:cs typeface="+mn-cs"/>
              </a:rPr>
              <a:t>【</a:t>
            </a:r>
            <a:r>
              <a:rPr kumimoji="1" lang="en-US" altLang="zh-CN" sz="2800" b="1" i="0" u="none" strike="noStrike" kern="0" cap="none" spc="0" normalizeH="0" baseline="0" noProof="0" dirty="0">
                <a:ln>
                  <a:noFill/>
                </a:ln>
                <a:solidFill>
                  <a:schemeClr val="tx2"/>
                </a:solidFill>
                <a:effectLst/>
                <a:uLnTx/>
                <a:uFillTx/>
                <a:latin typeface="+mn-lt"/>
                <a:ea typeface="+mn-ea"/>
                <a:cs typeface="+mn-cs"/>
              </a:rPr>
              <a:t>7</a:t>
            </a:r>
            <a:r>
              <a:rPr kumimoji="1" lang="zh-CN" altLang="en-US" sz="2800" b="1" i="0" u="none" strike="noStrike" kern="0" cap="none" spc="0" normalizeH="0" baseline="0" noProof="0" dirty="0">
                <a:ln>
                  <a:noFill/>
                </a:ln>
                <a:solidFill>
                  <a:schemeClr val="tx2"/>
                </a:solidFill>
                <a:effectLst/>
                <a:uLnTx/>
                <a:uFillTx/>
                <a:latin typeface="+mn-lt"/>
                <a:ea typeface="+mn-ea"/>
                <a:cs typeface="+mn-cs"/>
              </a:rPr>
              <a:t>组</a:t>
            </a:r>
            <a:r>
              <a:rPr kumimoji="1" lang="zh-CN" altLang="en-US" sz="2800" b="1" i="0" u="none" strike="noStrike" kern="0" cap="none" spc="0" normalizeH="0" baseline="0" noProof="0" dirty="0">
                <a:ln>
                  <a:noFill/>
                </a:ln>
                <a:solidFill>
                  <a:schemeClr val="tx2"/>
                </a:solidFill>
                <a:effectLst/>
                <a:uLnTx/>
                <a:uFillTx/>
                <a:latin typeface="+mn-lt"/>
                <a:ea typeface="+mn-ea"/>
                <a:cs typeface="+mn-cs"/>
              </a:rPr>
              <a:t>】</a:t>
            </a: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2800" i="0" u="none" strike="noStrike" kern="0" cap="none" spc="0" normalizeH="0" baseline="0" noProof="0" dirty="0">
                <a:ln>
                  <a:noFill/>
                </a:ln>
                <a:solidFill>
                  <a:schemeClr val="tx2"/>
                </a:solidFill>
                <a:effectLst/>
                <a:uLnTx/>
                <a:uFillTx/>
                <a:latin typeface="+mn-lt"/>
                <a:ea typeface="+mn-ea"/>
                <a:cs typeface="+mn-cs"/>
              </a:rPr>
              <a:t>Liu et al., 2021. Genomic basis of geographical adaptation to soil nitrogen in rice. Nature </a:t>
            </a:r>
            <a:r>
              <a:rPr lang="en-US" altLang="zh-CN" sz="2800" noProof="0" dirty="0">
                <a:ln>
                  <a:noFill/>
                </a:ln>
                <a:solidFill>
                  <a:schemeClr val="tx2"/>
                </a:solidFill>
                <a:effectLst/>
                <a:uLnTx/>
                <a:uFillTx/>
                <a:sym typeface="+mn-ea"/>
              </a:rPr>
              <a:t>【5组】</a:t>
            </a:r>
            <a:endParaRPr lang="en-US" altLang="zh-CN" sz="2800" noProof="0" dirty="0">
              <a:ln>
                <a:noFill/>
              </a:ln>
              <a:solidFill>
                <a:schemeClr val="tx2"/>
              </a:solidFill>
              <a:effectLst/>
              <a:uLnTx/>
              <a:uFillTx/>
              <a:sym typeface="+mn-ea"/>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2800" i="0" u="none" strike="noStrike" kern="0" cap="none" spc="0" normalizeH="0" baseline="0" noProof="0" dirty="0">
                <a:ln>
                  <a:noFill/>
                </a:ln>
                <a:solidFill>
                  <a:schemeClr val="tx2"/>
                </a:solidFill>
                <a:effectLst/>
                <a:uLnTx/>
                <a:uFillTx/>
                <a:latin typeface="+mn-lt"/>
                <a:ea typeface="+mn-ea"/>
                <a:cs typeface="+mn-cs"/>
              </a:rPr>
              <a:t>Miga KH. 2021. Breaking through the unknowns of the human reference genome. Nature </a:t>
            </a:r>
            <a:r>
              <a:rPr lang="en-US" altLang="zh-CN" sz="2800" noProof="0" dirty="0">
                <a:ln>
                  <a:noFill/>
                </a:ln>
                <a:solidFill>
                  <a:schemeClr val="tx2"/>
                </a:solidFill>
                <a:effectLst/>
                <a:uLnTx/>
                <a:uFillTx/>
                <a:sym typeface="+mn-ea"/>
              </a:rPr>
              <a:t>【1组】</a:t>
            </a: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2800" i="0" u="none" strike="noStrike" kern="0" cap="none" spc="0" normalizeH="0" baseline="0" noProof="0" dirty="0">
              <a:ln>
                <a:noFill/>
              </a:ln>
              <a:solidFill>
                <a:schemeClr val="tx2"/>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en-US" altLang="zh-CN" sz="2800" b="1" i="0" u="none" strike="noStrike" kern="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2"/>
          <p:cNvSpPr>
            <a:spLocks noGrp="1" noChangeArrowheads="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rPr>
              <a:t>1. Historical Introduction and Overview</a:t>
            </a:r>
            <a:endParaRPr kumimoji="1" lang="zh-CN" altLang="en-US" sz="4400" b="1" i="0" u="none" strike="noStrike" kern="0" cap="none" spc="0" normalizeH="0" baseline="0" noProof="0" smtClean="0">
              <a:ln>
                <a:noFill/>
              </a:ln>
              <a:solidFill>
                <a:srgbClr val="FF3300"/>
              </a:solidFill>
              <a:effectLst>
                <a:outerShdw blurRad="38100" dist="38100" dir="2700000" algn="tl">
                  <a:srgbClr val="000000"/>
                </a:outerShdw>
              </a:effectLst>
              <a:uLnTx/>
              <a:uFillTx/>
              <a:latin typeface="+mj-lt"/>
              <a:ea typeface="+mj-ea"/>
              <a:cs typeface="+mj-cs"/>
            </a:endParaRPr>
          </a:p>
        </p:txBody>
      </p:sp>
      <p:sp>
        <p:nvSpPr>
          <p:cNvPr id="17410" name="Rectangle 3"/>
          <p:cNvSpPr>
            <a:spLocks noGrp="1"/>
          </p:cNvSpPr>
          <p:nvPr>
            <p:ph idx="1"/>
          </p:nvPr>
        </p:nvSpPr>
        <p:spPr>
          <a:xfrm>
            <a:off x="990600" y="3124200"/>
            <a:ext cx="6705600" cy="1524000"/>
          </a:xfrm>
        </p:spPr>
        <p:txBody>
          <a:bodyPr wrap="square" lIns="91440" tIns="45720" rIns="91440" bIns="45720" anchor="t"/>
          <a:p>
            <a:pPr eaLnBrk="1" hangingPunct="1">
              <a:buNone/>
            </a:pPr>
            <a:r>
              <a:rPr lang="zh-CN" altLang="en-US" sz="4000" dirty="0"/>
              <a:t>1.1 </a:t>
            </a:r>
            <a:r>
              <a:rPr lang="en-US" altLang="zh-CN" sz="4000" dirty="0"/>
              <a:t>What’s bioinformatics?</a:t>
            </a:r>
            <a:endParaRPr lang="en-US" altLang="zh-CN" sz="4000" dirty="0"/>
          </a:p>
          <a:p>
            <a:pPr eaLnBrk="1" hangingPunct="1">
              <a:buNone/>
            </a:pPr>
            <a:endParaRPr lang="en-US" altLang="zh-CN" sz="4000" dirty="0"/>
          </a:p>
          <a:p>
            <a:pPr eaLnBrk="1" hangingPunct="1">
              <a:buNone/>
            </a:pPr>
            <a:r>
              <a:rPr lang="en-US" altLang="zh-CN" sz="4000" dirty="0"/>
              <a:t>1.2 Bioinformatics milestones</a:t>
            </a:r>
            <a:endParaRPr lang="en-US" altLang="zh-CN" sz="4000" dirty="0"/>
          </a:p>
          <a:p>
            <a:pPr eaLnBrk="1" hangingPunct="1"/>
            <a:endParaRPr lang="en-US" altLang="zh-CN"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标题 1"/>
          <p:cNvSpPr>
            <a:spLocks noGrp="1"/>
          </p:cNvSpPr>
          <p:nvPr>
            <p:ph type="title"/>
          </p:nvPr>
        </p:nvSpPr>
        <p:spPr>
          <a:xfrm>
            <a:off x="728663" y="2857500"/>
            <a:ext cx="7772400" cy="1143000"/>
          </a:xfrm>
        </p:spPr>
        <p:txBody>
          <a:bodyPr wrap="square" lIns="91440" tIns="45720" rIns="91440" bIns="45720" anchor="ctr"/>
          <a:p>
            <a:r>
              <a:rPr lang="en-US" altLang="zh-CN" dirty="0">
                <a:latin typeface="Book Antiqua" panose="02040602050305030304" pitchFamily="18" charset="0"/>
              </a:rPr>
              <a:t>Google “bioinformatics”</a:t>
            </a:r>
            <a:endParaRPr lang="zh-CN" altLang="en-US" dirty="0">
              <a:latin typeface="Book Antiqua" panose="0204060205030503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图片 1" descr="bioinformatics.gif"/>
          <p:cNvPicPr>
            <a:picLocks noChangeAspect="1"/>
          </p:cNvPicPr>
          <p:nvPr/>
        </p:nvPicPr>
        <p:blipFill>
          <a:blip r:embed="rId1"/>
          <a:stretch>
            <a:fillRect/>
          </a:stretch>
        </p:blipFill>
        <p:spPr>
          <a:xfrm>
            <a:off x="179070" y="116840"/>
            <a:ext cx="7409815" cy="5310505"/>
          </a:xfrm>
          <a:prstGeom prst="rect">
            <a:avLst/>
          </a:prstGeom>
          <a:noFill/>
          <a:ln w="9525">
            <a:noFill/>
          </a:ln>
        </p:spPr>
      </p:pic>
      <p:pic>
        <p:nvPicPr>
          <p:cNvPr id="4098" name="图片 16" descr="Bioinformatics.jpg"/>
          <p:cNvPicPr>
            <a:picLocks noChangeAspect="1"/>
          </p:cNvPicPr>
          <p:nvPr/>
        </p:nvPicPr>
        <p:blipFill>
          <a:blip r:embed="rId2"/>
          <a:stretch>
            <a:fillRect/>
          </a:stretch>
        </p:blipFill>
        <p:spPr>
          <a:xfrm>
            <a:off x="971550" y="548640"/>
            <a:ext cx="6801485" cy="5478780"/>
          </a:xfrm>
          <a:prstGeom prst="rect">
            <a:avLst/>
          </a:prstGeom>
          <a:noFill/>
          <a:ln w="9525">
            <a:noFill/>
          </a:ln>
        </p:spPr>
      </p:pic>
      <p:pic>
        <p:nvPicPr>
          <p:cNvPr id="5122" name="图片 1" descr="bioinformatics1.jpg"/>
          <p:cNvPicPr>
            <a:picLocks noChangeAspect="1"/>
          </p:cNvPicPr>
          <p:nvPr/>
        </p:nvPicPr>
        <p:blipFill>
          <a:blip r:embed="rId3"/>
          <a:stretch>
            <a:fillRect/>
          </a:stretch>
        </p:blipFill>
        <p:spPr>
          <a:xfrm>
            <a:off x="2339975" y="1124585"/>
            <a:ext cx="5977890" cy="56318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1" descr="bioinformatics-day_1001.jpg"/>
          <p:cNvPicPr>
            <a:picLocks noChangeAspect="1"/>
          </p:cNvPicPr>
          <p:nvPr/>
        </p:nvPicPr>
        <p:blipFill>
          <a:blip r:embed="rId1"/>
          <a:stretch>
            <a:fillRect/>
          </a:stretch>
        </p:blipFill>
        <p:spPr>
          <a:xfrm>
            <a:off x="1619885" y="764540"/>
            <a:ext cx="6459855" cy="4845050"/>
          </a:xfrm>
          <a:prstGeom prst="rect">
            <a:avLst/>
          </a:prstGeom>
          <a:noFill/>
          <a:ln w="9525">
            <a:noFill/>
          </a:ln>
        </p:spPr>
      </p:pic>
      <p:sp>
        <p:nvSpPr>
          <p:cNvPr id="2" name="矩形 1"/>
          <p:cNvSpPr/>
          <p:nvPr/>
        </p:nvSpPr>
        <p:spPr>
          <a:xfrm>
            <a:off x="5724525" y="692785"/>
            <a:ext cx="2664460" cy="648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6145" name="Rectangle 8"/>
          <p:cNvSpPr/>
          <p:nvPr/>
        </p:nvSpPr>
        <p:spPr>
          <a:xfrm>
            <a:off x="2265363" y="627063"/>
            <a:ext cx="7888287" cy="521970"/>
          </a:xfrm>
          <a:prstGeom prst="rect">
            <a:avLst/>
          </a:prstGeom>
          <a:noFill/>
          <a:ln w="9525">
            <a:noFill/>
          </a:ln>
        </p:spPr>
        <p:txBody>
          <a:bodyPr anchor="t">
            <a:spAutoFit/>
          </a:bodyPr>
          <a:lstStyle/>
          <a:p>
            <a:r>
              <a:rPr lang="zh-CN" altLang="en-US" sz="2800" b="1" dirty="0">
                <a:solidFill>
                  <a:schemeClr val="bg2"/>
                </a:solidFill>
                <a:latin typeface="黑体" panose="02010609060101010101" pitchFamily="49" charset="-122"/>
                <a:ea typeface="黑体" panose="02010609060101010101" pitchFamily="49" charset="-122"/>
              </a:rPr>
              <a:t>樊龙江</a:t>
            </a:r>
            <a:endParaRPr lang="zh-CN" altLang="en-US" sz="2800" b="1" dirty="0">
              <a:solidFill>
                <a:schemeClr val="bg2"/>
              </a:solidFill>
              <a:latin typeface="黑体" panose="02010609060101010101" pitchFamily="49" charset="-122"/>
              <a:ea typeface="黑体" panose="02010609060101010101" pitchFamily="49" charset="-122"/>
            </a:endParaRPr>
          </a:p>
        </p:txBody>
      </p:sp>
      <p:sp>
        <p:nvSpPr>
          <p:cNvPr id="6146" name="矩形 5"/>
          <p:cNvSpPr/>
          <p:nvPr/>
        </p:nvSpPr>
        <p:spPr>
          <a:xfrm>
            <a:off x="715645" y="1916430"/>
            <a:ext cx="8720455" cy="4477385"/>
          </a:xfrm>
          <a:prstGeom prst="rect">
            <a:avLst/>
          </a:prstGeom>
          <a:noFill/>
          <a:ln w="9525">
            <a:noFill/>
          </a:ln>
        </p:spPr>
        <p:txBody>
          <a:bodyPr wrap="square" anchor="t">
            <a:spAutoFit/>
          </a:bodyPr>
          <a:lstStyle/>
          <a:p>
            <a:pPr>
              <a:lnSpc>
                <a:spcPct val="150000"/>
              </a:lnSpc>
            </a:pPr>
            <a:endParaRPr lang="zh-CN" altLang="en-US" sz="1800" b="1" dirty="0">
              <a:solidFill>
                <a:schemeClr val="bg2"/>
              </a:solidFill>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en-US" sz="2000" b="1" dirty="0">
                <a:solidFill>
                  <a:schemeClr val="bg2"/>
                </a:solidFill>
                <a:latin typeface="黑体" panose="02010609060101010101" pitchFamily="49" charset="-122"/>
                <a:ea typeface="黑体" panose="02010609060101010101" pitchFamily="49" charset="-122"/>
              </a:rPr>
              <a:t>浙江大学生物信息与大数据技术中心</a:t>
            </a:r>
            <a:r>
              <a:rPr lang="en-US" altLang="zh-CN" sz="2000" b="1" dirty="0">
                <a:solidFill>
                  <a:schemeClr val="bg2"/>
                </a:solidFill>
                <a:latin typeface="黑体" panose="02010609060101010101" pitchFamily="49" charset="-122"/>
                <a:ea typeface="黑体" panose="02010609060101010101" pitchFamily="49" charset="-122"/>
              </a:rPr>
              <a:t> </a:t>
            </a:r>
            <a:r>
              <a:rPr lang="zh-CN" altLang="en-US" sz="2000" b="1" dirty="0">
                <a:solidFill>
                  <a:schemeClr val="bg2"/>
                </a:solidFill>
                <a:latin typeface="黑体" panose="02010609060101010101" pitchFamily="49" charset="-122"/>
                <a:ea typeface="黑体" panose="02010609060101010101" pitchFamily="49" charset="-122"/>
              </a:rPr>
              <a:t>负责人</a:t>
            </a:r>
            <a:endParaRPr lang="zh-CN" altLang="en-US" sz="2000" b="1" dirty="0">
              <a:solidFill>
                <a:schemeClr val="bg2"/>
              </a:solidFill>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en-US" sz="2000" b="1" dirty="0">
                <a:solidFill>
                  <a:schemeClr val="bg2"/>
                </a:solidFill>
                <a:latin typeface="黑体" panose="02010609060101010101" pitchFamily="49" charset="-122"/>
                <a:ea typeface="黑体" panose="02010609060101010101" pitchFamily="49" charset="-122"/>
                <a:sym typeface="+mn-ea"/>
              </a:rPr>
              <a:t>浙江大学生物信息学研究所 执行所长</a:t>
            </a:r>
            <a:endParaRPr lang="zh-CN" altLang="en-US" sz="2000" b="1" dirty="0">
              <a:solidFill>
                <a:schemeClr val="bg2"/>
              </a:solidFill>
              <a:latin typeface="黑体" panose="02010609060101010101" pitchFamily="49" charset="-122"/>
              <a:ea typeface="黑体" panose="02010609060101010101" pitchFamily="49" charset="-122"/>
              <a:sym typeface="+mn-ea"/>
            </a:endParaRPr>
          </a:p>
          <a:p>
            <a:pPr>
              <a:lnSpc>
                <a:spcPct val="150000"/>
              </a:lnSpc>
              <a:buFont typeface="Wingdings" panose="05000000000000000000" pitchFamily="2" charset="2"/>
              <a:buChar char="ü"/>
            </a:pPr>
            <a:r>
              <a:rPr lang="zh-CN" altLang="en-US" sz="2000" b="1" dirty="0">
                <a:solidFill>
                  <a:schemeClr val="bg2"/>
                </a:solidFill>
                <a:latin typeface="黑体" panose="02010609060101010101" pitchFamily="49" charset="-122"/>
                <a:ea typeface="黑体" panose="02010609060101010101" pitchFamily="49" charset="-122"/>
                <a:sym typeface="+mn-ea"/>
              </a:rPr>
              <a:t>浙江大学</a:t>
            </a:r>
            <a:r>
              <a:rPr lang="en-US" altLang="zh-CN" sz="2000" b="1" dirty="0">
                <a:solidFill>
                  <a:schemeClr val="bg2"/>
                </a:solidFill>
                <a:latin typeface="黑体" panose="02010609060101010101" pitchFamily="49" charset="-122"/>
                <a:ea typeface="黑体" panose="02010609060101010101" pitchFamily="49" charset="-122"/>
                <a:sym typeface="+mn-ea"/>
              </a:rPr>
              <a:t>IBM</a:t>
            </a:r>
            <a:r>
              <a:rPr lang="zh-CN" altLang="en-US" sz="2000" b="1" dirty="0">
                <a:solidFill>
                  <a:schemeClr val="bg2"/>
                </a:solidFill>
                <a:latin typeface="黑体" panose="02010609060101010101" pitchFamily="49" charset="-122"/>
                <a:ea typeface="黑体" panose="02010609060101010101" pitchFamily="49" charset="-122"/>
                <a:sym typeface="+mn-ea"/>
              </a:rPr>
              <a:t>生物计算实验室</a:t>
            </a:r>
            <a:r>
              <a:rPr lang="en-US" altLang="zh-CN" sz="2000" b="1" dirty="0">
                <a:solidFill>
                  <a:schemeClr val="bg2"/>
                </a:solidFill>
                <a:latin typeface="黑体" panose="02010609060101010101" pitchFamily="49" charset="-122"/>
                <a:ea typeface="黑体" panose="02010609060101010101" pitchFamily="49" charset="-122"/>
                <a:sym typeface="+mn-ea"/>
              </a:rPr>
              <a:t> </a:t>
            </a:r>
            <a:r>
              <a:rPr lang="zh-CN" altLang="en-US" sz="2000" b="1" dirty="0">
                <a:solidFill>
                  <a:schemeClr val="bg2"/>
                </a:solidFill>
                <a:latin typeface="黑体" panose="02010609060101010101" pitchFamily="49" charset="-122"/>
                <a:ea typeface="黑体" panose="02010609060101010101" pitchFamily="49" charset="-122"/>
                <a:sym typeface="+mn-ea"/>
              </a:rPr>
              <a:t>主任</a:t>
            </a:r>
            <a:endParaRPr lang="zh-CN" altLang="en-US" sz="2000" b="1" dirty="0">
              <a:solidFill>
                <a:schemeClr val="bg2"/>
              </a:solidFill>
              <a:latin typeface="黑体" panose="02010609060101010101" pitchFamily="49" charset="-122"/>
              <a:ea typeface="黑体" panose="02010609060101010101" pitchFamily="49" charset="-122"/>
              <a:sym typeface="+mn-ea"/>
            </a:endParaRPr>
          </a:p>
          <a:p>
            <a:pPr>
              <a:lnSpc>
                <a:spcPct val="150000"/>
              </a:lnSpc>
              <a:buFont typeface="Wingdings" panose="05000000000000000000" pitchFamily="2" charset="2"/>
              <a:buChar char="ü"/>
            </a:pPr>
            <a:r>
              <a:rPr lang="zh-CN" altLang="en-US" sz="2000" b="1" dirty="0">
                <a:solidFill>
                  <a:schemeClr val="bg2"/>
                </a:solidFill>
                <a:latin typeface="黑体" panose="02010609060101010101" pitchFamily="49" charset="-122"/>
                <a:ea typeface="黑体" panose="02010609060101010101" pitchFamily="49" charset="-122"/>
              </a:rPr>
              <a:t>浙江大学作物科学研究所 </a:t>
            </a:r>
            <a:endParaRPr lang="en-US" altLang="zh-CN" sz="2000" b="1" dirty="0">
              <a:solidFill>
                <a:schemeClr val="bg2"/>
              </a:solidFill>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en-US" sz="2000" b="1" dirty="0">
                <a:solidFill>
                  <a:schemeClr val="bg2"/>
                </a:solidFill>
                <a:latin typeface="黑体" panose="02010609060101010101" pitchFamily="49" charset="-122"/>
                <a:ea typeface="黑体" panose="02010609060101010101" pitchFamily="49" charset="-122"/>
                <a:sym typeface="+mn-ea"/>
              </a:rPr>
              <a:t>浙大中美作物分子育种联合实验室</a:t>
            </a:r>
            <a:r>
              <a:rPr lang="en-US" altLang="zh-CN" sz="2000" b="1" dirty="0">
                <a:solidFill>
                  <a:schemeClr val="bg2"/>
                </a:solidFill>
                <a:latin typeface="黑体" panose="02010609060101010101" pitchFamily="49" charset="-122"/>
                <a:ea typeface="黑体" panose="02010609060101010101" pitchFamily="49" charset="-122"/>
                <a:sym typeface="+mn-ea"/>
              </a:rPr>
              <a:t> </a:t>
            </a:r>
            <a:r>
              <a:rPr lang="zh-CN" altLang="en-US" sz="2000" b="1" dirty="0">
                <a:solidFill>
                  <a:schemeClr val="bg2"/>
                </a:solidFill>
                <a:latin typeface="黑体" panose="02010609060101010101" pitchFamily="49" charset="-122"/>
                <a:ea typeface="黑体" panose="02010609060101010101" pitchFamily="49" charset="-122"/>
                <a:sym typeface="+mn-ea"/>
              </a:rPr>
              <a:t>主任</a:t>
            </a:r>
            <a:endParaRPr lang="zh-CN" altLang="en-US" sz="2000" b="1" dirty="0">
              <a:solidFill>
                <a:schemeClr val="bg2"/>
              </a:solidFill>
              <a:latin typeface="黑体" panose="02010609060101010101" pitchFamily="49" charset="-122"/>
              <a:ea typeface="黑体" panose="02010609060101010101" pitchFamily="49" charset="-122"/>
              <a:sym typeface="+mn-ea"/>
            </a:endParaRPr>
          </a:p>
          <a:p>
            <a:pPr>
              <a:lnSpc>
                <a:spcPct val="150000"/>
              </a:lnSpc>
              <a:buFont typeface="Wingdings" panose="05000000000000000000" pitchFamily="2" charset="2"/>
              <a:buChar char="ü"/>
            </a:pPr>
            <a:endParaRPr lang="en-US" altLang="zh-CN" sz="1800" b="1" dirty="0">
              <a:solidFill>
                <a:schemeClr val="bg2"/>
              </a:solidFill>
              <a:latin typeface="黑体" panose="02010609060101010101" pitchFamily="49" charset="-122"/>
              <a:ea typeface="黑体" panose="02010609060101010101" pitchFamily="49" charset="-122"/>
            </a:endParaRPr>
          </a:p>
          <a:p>
            <a:pPr>
              <a:lnSpc>
                <a:spcPct val="150000"/>
              </a:lnSpc>
            </a:pPr>
            <a:endParaRPr lang="en-US" altLang="zh-CN" sz="1800" b="1" dirty="0">
              <a:solidFill>
                <a:schemeClr val="bg2"/>
              </a:solidFill>
              <a:latin typeface="黑体" panose="02010609060101010101" pitchFamily="49" charset="-122"/>
              <a:ea typeface="黑体" panose="02010609060101010101" pitchFamily="49" charset="-122"/>
            </a:endParaRPr>
          </a:p>
          <a:p>
            <a:pPr>
              <a:lnSpc>
                <a:spcPct val="150000"/>
              </a:lnSpc>
            </a:pPr>
            <a:endParaRPr lang="en-US" altLang="zh-CN" sz="1800" b="1" dirty="0">
              <a:solidFill>
                <a:schemeClr val="bg2"/>
              </a:solidFill>
              <a:latin typeface="黑体" panose="02010609060101010101" pitchFamily="49" charset="-122"/>
              <a:ea typeface="黑体" panose="02010609060101010101" pitchFamily="49" charset="-122"/>
            </a:endParaRPr>
          </a:p>
          <a:p>
            <a:pPr>
              <a:lnSpc>
                <a:spcPct val="150000"/>
              </a:lnSpc>
            </a:pPr>
            <a:endParaRPr lang="en-US" altLang="zh-CN" sz="1800" b="1" dirty="0">
              <a:solidFill>
                <a:schemeClr val="bg2"/>
              </a:solidFill>
              <a:latin typeface="黑体" panose="02010609060101010101" pitchFamily="49" charset="-122"/>
              <a:ea typeface="黑体" panose="02010609060101010101" pitchFamily="49" charset="-122"/>
            </a:endParaRPr>
          </a:p>
        </p:txBody>
      </p:sp>
      <p:sp>
        <p:nvSpPr>
          <p:cNvPr id="6148" name="矩形 1"/>
          <p:cNvSpPr/>
          <p:nvPr/>
        </p:nvSpPr>
        <p:spPr>
          <a:xfrm>
            <a:off x="2265363" y="1149350"/>
            <a:ext cx="3848100" cy="922020"/>
          </a:xfrm>
          <a:prstGeom prst="rect">
            <a:avLst/>
          </a:prstGeom>
          <a:noFill/>
          <a:ln w="9525">
            <a:noFill/>
          </a:ln>
        </p:spPr>
        <p:txBody>
          <a:bodyPr anchor="t">
            <a:spAutoFit/>
          </a:bodyPr>
          <a:lstStyle/>
          <a:p>
            <a:pPr>
              <a:lnSpc>
                <a:spcPct val="150000"/>
              </a:lnSpc>
            </a:pPr>
            <a:r>
              <a:rPr lang="zh-CN" altLang="en-US" sz="1800" b="1" dirty="0">
                <a:solidFill>
                  <a:schemeClr val="bg2"/>
                </a:solidFill>
                <a:latin typeface="黑体" panose="02010609060101010101" pitchFamily="49" charset="-122"/>
                <a:ea typeface="黑体" panose="02010609060101010101" pitchFamily="49" charset="-122"/>
                <a:sym typeface="宋体" panose="02010600030101010101" pitchFamily="2" charset="-122"/>
              </a:rPr>
              <a:t>作物遗传育种专业博导</a:t>
            </a:r>
            <a:endParaRPr lang="zh-CN" altLang="en-US" sz="1800" b="1" dirty="0">
              <a:solidFill>
                <a:schemeClr val="bg2"/>
              </a:solidFill>
              <a:latin typeface="黑体" panose="02010609060101010101" pitchFamily="49" charset="-122"/>
              <a:ea typeface="黑体" panose="02010609060101010101" pitchFamily="49" charset="-122"/>
              <a:sym typeface="宋体" panose="02010600030101010101" pitchFamily="2" charset="-122"/>
            </a:endParaRPr>
          </a:p>
          <a:p>
            <a:pPr>
              <a:lnSpc>
                <a:spcPct val="150000"/>
              </a:lnSpc>
            </a:pPr>
            <a:r>
              <a:rPr lang="zh-CN" altLang="en-US" sz="1800" b="1" dirty="0">
                <a:solidFill>
                  <a:schemeClr val="bg2"/>
                </a:solidFill>
                <a:latin typeface="黑体" panose="02010609060101010101" pitchFamily="49" charset="-122"/>
                <a:ea typeface="黑体" panose="02010609060101010101" pitchFamily="49" charset="-122"/>
              </a:rPr>
              <a:t>生物信息学专业博导</a:t>
            </a:r>
            <a:endParaRPr lang="zh-CN" altLang="en-US" sz="1800" b="1" dirty="0">
              <a:solidFill>
                <a:schemeClr val="bg2"/>
              </a:solidFill>
              <a:latin typeface="黑体" panose="02010609060101010101" pitchFamily="49" charset="-122"/>
              <a:ea typeface="黑体" panose="02010609060101010101" pitchFamily="49" charset="-122"/>
              <a:sym typeface="宋体" panose="02010600030101010101" pitchFamily="2" charset="-122"/>
            </a:endParaRPr>
          </a:p>
        </p:txBody>
      </p:sp>
      <p:sp>
        <p:nvSpPr>
          <p:cNvPr id="6150" name="矩形 6"/>
          <p:cNvSpPr/>
          <p:nvPr/>
        </p:nvSpPr>
        <p:spPr>
          <a:xfrm>
            <a:off x="715645" y="4756785"/>
            <a:ext cx="8372475" cy="1476375"/>
          </a:xfrm>
          <a:prstGeom prst="rect">
            <a:avLst/>
          </a:prstGeom>
          <a:noFill/>
          <a:ln w="9525">
            <a:noFill/>
          </a:ln>
        </p:spPr>
        <p:txBody>
          <a:bodyPr wrap="square" anchor="t">
            <a:spAutoFit/>
          </a:bodyPr>
          <a:lstStyle/>
          <a:p>
            <a:pPr>
              <a:lnSpc>
                <a:spcPct val="150000"/>
              </a:lnSpc>
            </a:pPr>
            <a:r>
              <a:rPr lang="zh-CN" altLang="en-US" sz="2000" b="1" dirty="0">
                <a:solidFill>
                  <a:srgbClr val="FF0000"/>
                </a:solidFill>
                <a:latin typeface="黑体" panose="02010609060101010101" pitchFamily="49" charset="-122"/>
                <a:ea typeface="黑体" panose="02010609060101010101" pitchFamily="49" charset="-122"/>
              </a:rPr>
              <a:t>主编两本规划教材：</a:t>
            </a:r>
            <a:endParaRPr lang="zh-CN" altLang="en-US" sz="20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000" b="1" u="sng" dirty="0">
                <a:solidFill>
                  <a:schemeClr val="bg2"/>
                </a:solidFill>
                <a:latin typeface="黑体" panose="02010609060101010101" pitchFamily="49" charset="-122"/>
                <a:ea typeface="黑体" panose="02010609060101010101" pitchFamily="49" charset="-122"/>
              </a:rPr>
              <a:t>《植物基因组学》</a:t>
            </a:r>
            <a:r>
              <a:rPr lang="zh-CN" altLang="en-US" sz="2000" b="1" dirty="0">
                <a:solidFill>
                  <a:schemeClr val="bg2"/>
                </a:solidFill>
                <a:latin typeface="黑体" panose="02010609060101010101" pitchFamily="49" charset="-122"/>
                <a:ea typeface="黑体" panose="02010609060101010101" pitchFamily="49" charset="-122"/>
              </a:rPr>
              <a:t>（科学出版社，</a:t>
            </a:r>
            <a:r>
              <a:rPr lang="en-US" altLang="zh-CN" sz="2000" b="1" dirty="0">
                <a:solidFill>
                  <a:schemeClr val="bg2"/>
                </a:solidFill>
                <a:latin typeface="黑体" panose="02010609060101010101" pitchFamily="49" charset="-122"/>
                <a:ea typeface="黑体" panose="02010609060101010101" pitchFamily="49" charset="-122"/>
              </a:rPr>
              <a:t>2020</a:t>
            </a:r>
            <a:r>
              <a:rPr lang="zh-CN" altLang="en-US" sz="2000" b="1" dirty="0">
                <a:solidFill>
                  <a:schemeClr val="bg2"/>
                </a:solidFill>
                <a:latin typeface="黑体" panose="02010609060101010101" pitchFamily="49" charset="-122"/>
                <a:ea typeface="黑体" panose="02010609060101010101" pitchFamily="49" charset="-122"/>
              </a:rPr>
              <a:t>）</a:t>
            </a:r>
            <a:endParaRPr lang="zh-CN" altLang="en-US" sz="2000" b="1" dirty="0">
              <a:solidFill>
                <a:schemeClr val="bg2"/>
              </a:solidFill>
              <a:latin typeface="黑体" panose="02010609060101010101" pitchFamily="49" charset="-122"/>
              <a:ea typeface="黑体" panose="02010609060101010101" pitchFamily="49" charset="-122"/>
            </a:endParaRPr>
          </a:p>
          <a:p>
            <a:pPr>
              <a:lnSpc>
                <a:spcPct val="150000"/>
              </a:lnSpc>
            </a:pPr>
            <a:r>
              <a:rPr lang="en-US" altLang="zh-CN" sz="2000" b="1" u="sng" dirty="0">
                <a:solidFill>
                  <a:schemeClr val="bg2"/>
                </a:solidFill>
                <a:latin typeface="黑体" panose="02010609060101010101" pitchFamily="49" charset="-122"/>
                <a:ea typeface="黑体" panose="02010609060101010101" pitchFamily="49" charset="-122"/>
                <a:sym typeface="+mn-ea"/>
              </a:rPr>
              <a:t>《</a:t>
            </a:r>
            <a:r>
              <a:rPr lang="zh-CN" altLang="en-US" sz="2000" b="1" u="sng" dirty="0">
                <a:solidFill>
                  <a:schemeClr val="bg2"/>
                </a:solidFill>
                <a:latin typeface="黑体" panose="02010609060101010101" pitchFamily="49" charset="-122"/>
                <a:ea typeface="黑体" panose="02010609060101010101" pitchFamily="49" charset="-122"/>
                <a:sym typeface="+mn-ea"/>
              </a:rPr>
              <a:t>生物信息学</a:t>
            </a:r>
            <a:r>
              <a:rPr lang="en-US" altLang="zh-CN" sz="2000" b="1" u="sng" dirty="0">
                <a:solidFill>
                  <a:schemeClr val="bg2"/>
                </a:solidFill>
                <a:latin typeface="黑体" panose="02010609060101010101" pitchFamily="49" charset="-122"/>
                <a:ea typeface="黑体" panose="02010609060101010101" pitchFamily="49" charset="-122"/>
                <a:sym typeface="+mn-ea"/>
              </a:rPr>
              <a:t>》</a:t>
            </a:r>
            <a:r>
              <a:rPr lang="zh-CN" altLang="en-US" sz="2000" b="1" dirty="0">
                <a:solidFill>
                  <a:schemeClr val="bg2"/>
                </a:solidFill>
                <a:latin typeface="黑体" panose="02010609060101010101" pitchFamily="49" charset="-122"/>
                <a:ea typeface="黑体" panose="02010609060101010101" pitchFamily="49" charset="-122"/>
                <a:sym typeface="+mn-ea"/>
              </a:rPr>
              <a:t>（浙江大学出版社，</a:t>
            </a:r>
            <a:r>
              <a:rPr lang="en-US" altLang="zh-CN" sz="2000" b="1" dirty="0">
                <a:solidFill>
                  <a:schemeClr val="bg2"/>
                </a:solidFill>
                <a:latin typeface="黑体" panose="02010609060101010101" pitchFamily="49" charset="-122"/>
                <a:ea typeface="黑体" panose="02010609060101010101" pitchFamily="49" charset="-122"/>
                <a:sym typeface="+mn-ea"/>
              </a:rPr>
              <a:t>2017</a:t>
            </a:r>
            <a:r>
              <a:rPr lang="zh-CN" altLang="en-US" sz="2000" b="1" dirty="0">
                <a:solidFill>
                  <a:schemeClr val="bg2"/>
                </a:solidFill>
                <a:latin typeface="黑体" panose="02010609060101010101" pitchFamily="49" charset="-122"/>
                <a:ea typeface="黑体" panose="02010609060101010101" pitchFamily="49" charset="-122"/>
                <a:sym typeface="+mn-ea"/>
              </a:rPr>
              <a:t>；</a:t>
            </a:r>
            <a:r>
              <a:rPr lang="zh-CN" altLang="en-US" sz="2000" b="1" dirty="0">
                <a:solidFill>
                  <a:schemeClr val="bg2"/>
                </a:solidFill>
                <a:latin typeface="黑体" panose="02010609060101010101" pitchFamily="49" charset="-122"/>
                <a:ea typeface="黑体" panose="02010609060101010101" pitchFamily="49" charset="-122"/>
                <a:sym typeface="+mn-ea"/>
              </a:rPr>
              <a:t>第二</a:t>
            </a:r>
            <a:r>
              <a:rPr lang="zh-CN" altLang="en-US" sz="2000" b="1" dirty="0">
                <a:solidFill>
                  <a:schemeClr val="bg2"/>
                </a:solidFill>
                <a:latin typeface="黑体" panose="02010609060101010101" pitchFamily="49" charset="-122"/>
                <a:ea typeface="黑体" panose="02010609060101010101" pitchFamily="49" charset="-122"/>
                <a:sym typeface="+mn-ea"/>
              </a:rPr>
              <a:t>版：</a:t>
            </a:r>
            <a:r>
              <a:rPr lang="zh-CN" altLang="en-US" sz="2000" b="1" dirty="0">
                <a:solidFill>
                  <a:schemeClr val="bg2"/>
                </a:solidFill>
                <a:latin typeface="黑体" panose="02010609060101010101" pitchFamily="49" charset="-122"/>
                <a:ea typeface="黑体" panose="02010609060101010101" pitchFamily="49" charset="-122"/>
                <a:sym typeface="+mn-ea"/>
              </a:rPr>
              <a:t>科学出版社，</a:t>
            </a:r>
            <a:r>
              <a:rPr lang="en-US" altLang="zh-CN" sz="2000" b="1" dirty="0">
                <a:solidFill>
                  <a:schemeClr val="bg2"/>
                </a:solidFill>
                <a:latin typeface="黑体" panose="02010609060101010101" pitchFamily="49" charset="-122"/>
                <a:ea typeface="黑体" panose="02010609060101010101" pitchFamily="49" charset="-122"/>
                <a:sym typeface="+mn-ea"/>
              </a:rPr>
              <a:t>2021</a:t>
            </a:r>
            <a:r>
              <a:rPr lang="zh-CN" altLang="en-US" sz="2000" b="1" dirty="0">
                <a:solidFill>
                  <a:schemeClr val="bg2"/>
                </a:solidFill>
                <a:latin typeface="黑体" panose="02010609060101010101" pitchFamily="49" charset="-122"/>
                <a:ea typeface="黑体" panose="02010609060101010101" pitchFamily="49" charset="-122"/>
                <a:sym typeface="+mn-ea"/>
              </a:rPr>
              <a:t>）</a:t>
            </a:r>
            <a:endParaRPr lang="zh-CN" altLang="en-US" sz="2000" b="1" dirty="0">
              <a:solidFill>
                <a:schemeClr val="bg2"/>
              </a:solidFill>
              <a:latin typeface="黑体" panose="02010609060101010101" pitchFamily="49" charset="-122"/>
              <a:ea typeface="黑体" panose="02010609060101010101" pitchFamily="49" charset="-122"/>
              <a:sym typeface="+mn-ea"/>
            </a:endParaRPr>
          </a:p>
        </p:txBody>
      </p:sp>
      <p:pic>
        <p:nvPicPr>
          <p:cNvPr id="15366" name="Picture 6" descr="G:\F\B_ZhejiangUniversity\个人\公示\图片\xiaohui.png"/>
          <p:cNvPicPr>
            <a:picLocks noChangeAspect="1"/>
          </p:cNvPicPr>
          <p:nvPr>
            <p:custDataLst>
              <p:tags r:id="rId1"/>
            </p:custDataLst>
          </p:nvPr>
        </p:nvPicPr>
        <p:blipFill>
          <a:blip r:embed="rId2"/>
          <a:stretch>
            <a:fillRect/>
          </a:stretch>
        </p:blipFill>
        <p:spPr>
          <a:xfrm>
            <a:off x="588010" y="729933"/>
            <a:ext cx="1474788" cy="1458912"/>
          </a:xfrm>
          <a:prstGeom prst="rect">
            <a:avLst/>
          </a:prstGeom>
          <a:noFill/>
          <a:ln w="9525">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Rectangle 3"/>
          <p:cNvSpPr>
            <a:spLocks noGrp="1"/>
          </p:cNvSpPr>
          <p:nvPr>
            <p:ph idx="1"/>
          </p:nvPr>
        </p:nvSpPr>
        <p:spPr>
          <a:xfrm>
            <a:off x="685800" y="3352800"/>
            <a:ext cx="7772400" cy="1219200"/>
          </a:xfrm>
        </p:spPr>
        <p:txBody>
          <a:bodyPr wrap="square" lIns="91440" tIns="45720" rIns="91440" bIns="45720" anchor="t"/>
          <a:p>
            <a:pPr algn="just" eaLnBrk="1" hangingPunct="1">
              <a:spcBef>
                <a:spcPct val="0"/>
              </a:spcBef>
              <a:buNone/>
            </a:pPr>
            <a:r>
              <a:rPr lang="en-US" altLang="zh-CN" sz="4000" b="1" i="1" dirty="0">
                <a:latin typeface="Arial" panose="020B0604020202020204" pitchFamily="34" charset="0"/>
              </a:rPr>
              <a:t>1.1  What’s Bioinformatics ?</a:t>
            </a:r>
            <a:endParaRPr lang="zh-CN" altLang="en-US" sz="4000" b="1" i="1" dirty="0"/>
          </a:p>
        </p:txBody>
      </p:sp>
      <p:pic>
        <p:nvPicPr>
          <p:cNvPr id="23560" name="Picture 8" descr="E:\临时文件\Bioinformatics-builting-bridge.jpg"/>
          <p:cNvPicPr>
            <a:picLocks noChangeAspect="1"/>
          </p:cNvPicPr>
          <p:nvPr/>
        </p:nvPicPr>
        <p:blipFill>
          <a:blip r:embed="rId1"/>
          <a:stretch>
            <a:fillRect/>
          </a:stretch>
        </p:blipFill>
        <p:spPr>
          <a:xfrm>
            <a:off x="0" y="457200"/>
            <a:ext cx="9144000" cy="5926138"/>
          </a:xfrm>
          <a:prstGeom prst="rect">
            <a:avLst/>
          </a:prstGeom>
          <a:noFill/>
          <a:ln w="9525">
            <a:noFill/>
          </a:ln>
        </p:spPr>
      </p:pic>
      <p:pic>
        <p:nvPicPr>
          <p:cNvPr id="23562" name="Picture 10" descr="E:\临时文件\Bioinformatics-builting-bridge-1.jpg"/>
          <p:cNvPicPr>
            <a:picLocks noChangeAspect="1"/>
          </p:cNvPicPr>
          <p:nvPr/>
        </p:nvPicPr>
        <p:blipFill>
          <a:blip r:embed="rId2"/>
          <a:stretch>
            <a:fillRect/>
          </a:stretch>
        </p:blipFill>
        <p:spPr>
          <a:xfrm>
            <a:off x="0" y="457200"/>
            <a:ext cx="9144000" cy="5959475"/>
          </a:xfrm>
          <a:prstGeom prst="rect">
            <a:avLst/>
          </a:prstGeom>
          <a:noFill/>
          <a:ln w="9525">
            <a:noFill/>
          </a:ln>
        </p:spPr>
      </p:pic>
      <p:sp>
        <p:nvSpPr>
          <p:cNvPr id="23563" name="Text Box 11"/>
          <p:cNvSpPr txBox="1">
            <a:spLocks noChangeArrowheads="1"/>
          </p:cNvSpPr>
          <p:nvPr/>
        </p:nvSpPr>
        <p:spPr bwMode="auto">
          <a:xfrm>
            <a:off x="533400" y="1344613"/>
            <a:ext cx="8321675" cy="5513388"/>
          </a:xfrm>
          <a:prstGeom prst="rect">
            <a:avLst/>
          </a:prstGeom>
          <a:noFill/>
          <a:ln w="9525">
            <a:noFill/>
            <a:miter lim="800000"/>
          </a:ln>
          <a:effectLst/>
        </p:spPr>
        <p:txBody>
          <a:bodyPr>
            <a:spAutoFit/>
          </a:bodyPr>
          <a:lstStyle/>
          <a:p>
            <a:pPr marL="0" marR="0" lvl="0" indent="0" algn="l" defTabSz="914400" rtl="0" eaLnBrk="1" fontAlgn="base" latinLnBrk="0" hangingPunct="1">
              <a:lnSpc>
                <a:spcPct val="90000"/>
              </a:lnSpc>
              <a:spcBef>
                <a:spcPct val="0"/>
              </a:spcBef>
              <a:spcAft>
                <a:spcPct val="0"/>
              </a:spcAft>
              <a:buClr>
                <a:schemeClr val="accent2"/>
              </a:buClr>
              <a:buSzPct val="110000"/>
              <a:buFontTx/>
              <a:buChar char="•"/>
              <a:defRPr/>
            </a:pPr>
            <a:r>
              <a:rPr kumimoji="1" lang="en-US" altLang="zh-CN" sz="2800" b="1" i="0" u="sng" strike="noStrike" kern="1200" cap="none" spc="0" normalizeH="0" baseline="0" noProof="0">
                <a:ln>
                  <a:noFill/>
                </a:ln>
                <a:solidFill>
                  <a:srgbClr val="0000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Bioinformatics is the science of using information to understand biology. It’s the discipline of obtaining information about genomic or protein sequence data. This may involve similarity searches of databases, comparing your unidentified sequence to the sequences in a database, or making predictions about the sequence based on current knowledge of similar sequences. </a:t>
            </a:r>
            <a:endParaRPr kumimoji="1" lang="en-US" altLang="zh-CN" sz="2800" b="1" i="0" u="sng" strike="noStrike" kern="1200" cap="none" spc="0" normalizeH="0" baseline="0" noProof="0">
              <a:ln>
                <a:noFill/>
              </a:ln>
              <a:solidFill>
                <a:srgbClr val="0000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90000"/>
              </a:lnSpc>
              <a:spcBef>
                <a:spcPct val="0"/>
              </a:spcBef>
              <a:spcAft>
                <a:spcPct val="0"/>
              </a:spcAft>
              <a:buClr>
                <a:schemeClr val="accent2"/>
              </a:buClr>
              <a:buSzPct val="110000"/>
              <a:buFontTx/>
              <a:buNone/>
              <a:defRPr/>
            </a:pPr>
            <a:endParaRPr kumimoji="1" lang="en-US" altLang="zh-CN" sz="2800" b="1" i="0" u="sng" strike="noStrike" kern="1200" cap="none" spc="0" normalizeH="0" baseline="0" noProof="0">
              <a:ln>
                <a:noFill/>
              </a:ln>
              <a:solidFill>
                <a:srgbClr val="0000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90000"/>
              </a:lnSpc>
              <a:spcBef>
                <a:spcPct val="0"/>
              </a:spcBef>
              <a:spcAft>
                <a:spcPct val="0"/>
              </a:spcAft>
              <a:buClr>
                <a:schemeClr val="accent2"/>
              </a:buClr>
              <a:buSzPct val="110000"/>
              <a:buFontTx/>
              <a:buChar char="•"/>
              <a:defRPr/>
            </a:pPr>
            <a:r>
              <a:rPr kumimoji="1" lang="en-US" altLang="zh-CN" sz="2800" b="1" i="0" u="sng" strike="noStrike" kern="1200" cap="none" spc="0" normalizeH="0" baseline="0" noProof="0">
                <a:ln>
                  <a:noFill/>
                </a:ln>
                <a:solidFill>
                  <a:srgbClr val="0000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“A term coined in 1990 to define the use of computers in sequence analysis” (Claverie, 2000)</a:t>
            </a:r>
            <a:endParaRPr kumimoji="1" lang="zh-CN" altLang="en-US" sz="2800" b="1" i="0" u="sng" strike="noStrike" kern="1200" cap="none" spc="0" normalizeH="0" baseline="0" noProof="0">
              <a:ln>
                <a:noFill/>
              </a:ln>
              <a:solidFill>
                <a:srgbClr val="0000FF"/>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800" b="1" i="0" u="sng" strike="noStrike" kern="1200" cap="none" spc="0" normalizeH="0" baseline="0" noProof="0">
              <a:ln>
                <a:noFill/>
              </a:ln>
              <a:solidFill>
                <a:srgbClr val="0000FF"/>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0-#ppt_w/2"/>
                                          </p:val>
                                        </p:tav>
                                        <p:tav tm="100000">
                                          <p:val>
                                            <p:strVal val="#ppt_x"/>
                                          </p:val>
                                        </p:tav>
                                      </p:tavLst>
                                    </p:anim>
                                    <p:anim calcmode="lin" valueType="num">
                                      <p:cBhvr additive="base">
                                        <p:cTn id="8"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3562"/>
                                        </p:tgtEl>
                                        <p:attrNameLst>
                                          <p:attrName>style.visibility</p:attrName>
                                        </p:attrNameLst>
                                      </p:cBhvr>
                                      <p:to>
                                        <p:strVal val="visible"/>
                                      </p:to>
                                    </p:set>
                                    <p:animEffect transition="in" filter="dissolve">
                                      <p:cBhvr>
                                        <p:cTn id="13" dur="500"/>
                                        <p:tgtEl>
                                          <p:spTgt spid="23562"/>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23563"/>
                                        </p:tgtEl>
                                        <p:attrNameLst>
                                          <p:attrName>style.visibility</p:attrName>
                                        </p:attrNameLst>
                                      </p:cBhvr>
                                      <p:to>
                                        <p:strVal val="visible"/>
                                      </p:to>
                                    </p:set>
                                    <p:animEffect transition="in" filter="dissolve">
                                      <p:cBhvr>
                                        <p:cTn id="17"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3825" y="609600"/>
            <a:ext cx="8621395" cy="1143000"/>
          </a:xfrm>
        </p:spPr>
        <p:txBody>
          <a:bodyPr/>
          <a:p>
            <a:r>
              <a:rPr lang="en-US" altLang="zh-CN" sz="3600">
                <a:latin typeface="黑体" panose="02010609060101010101" pitchFamily="49" charset="-122"/>
                <a:ea typeface="黑体" panose="02010609060101010101" pitchFamily="49" charset="-122"/>
                <a:cs typeface="黑体" panose="02010609060101010101" pitchFamily="49" charset="-122"/>
              </a:rPr>
              <a:t>“Bioinformatics”</a:t>
            </a:r>
            <a:r>
              <a:rPr lang="zh-CN" altLang="en-US" sz="3600">
                <a:latin typeface="黑体" panose="02010609060101010101" pitchFamily="49" charset="-122"/>
                <a:ea typeface="黑体" panose="02010609060101010101" pitchFamily="49" charset="-122"/>
                <a:cs typeface="黑体" panose="02010609060101010101" pitchFamily="49" charset="-122"/>
              </a:rPr>
              <a:t>有关的两个关键人物</a:t>
            </a:r>
            <a:endParaRPr lang="zh-CN" altLang="en-US" sz="3600">
              <a:latin typeface="黑体" panose="02010609060101010101" pitchFamily="49" charset="-122"/>
              <a:ea typeface="黑体" panose="02010609060101010101" pitchFamily="49" charset="-122"/>
              <a:cs typeface="黑体" panose="02010609060101010101" pitchFamily="49" charset="-122"/>
            </a:endParaRPr>
          </a:p>
        </p:txBody>
      </p:sp>
      <p:pic>
        <p:nvPicPr>
          <p:cNvPr id="6" name="图片 6"/>
          <p:cNvPicPr>
            <a:picLocks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11505" y="2205355"/>
            <a:ext cx="3399790" cy="2553335"/>
          </a:xfrm>
          <a:prstGeom prst="rect">
            <a:avLst/>
          </a:prstGeom>
        </p:spPr>
      </p:pic>
      <p:sp>
        <p:nvSpPr>
          <p:cNvPr id="100" name="文本框 99"/>
          <p:cNvSpPr txBox="1"/>
          <p:nvPr/>
        </p:nvSpPr>
        <p:spPr>
          <a:xfrm>
            <a:off x="467360" y="5301615"/>
            <a:ext cx="5080000" cy="398780"/>
          </a:xfrm>
          <a:prstGeom prst="rect">
            <a:avLst/>
          </a:prstGeom>
          <a:noFill/>
          <a:ln w="9525">
            <a:noFill/>
          </a:ln>
        </p:spPr>
        <p:txBody>
          <a:bodyPr>
            <a:spAutoFit/>
          </a:bodyPr>
          <a:p>
            <a:pPr indent="127000"/>
            <a:r>
              <a:rPr lang="zh-CN" sz="2000">
                <a:solidFill>
                  <a:schemeClr val="tx2"/>
                </a:solidFill>
                <a:ea typeface="宋体" panose="02010600030101010101" pitchFamily="2" charset="-122"/>
              </a:rPr>
              <a:t>宝琳</a:t>
            </a:r>
            <a:r>
              <a:rPr lang="en-US" sz="2000">
                <a:solidFill>
                  <a:schemeClr val="tx2"/>
                </a:solidFill>
                <a:latin typeface="Times New Roman" panose="02020603050405020304" pitchFamily="18" charset="0"/>
                <a:ea typeface="宋体" panose="02010600030101010101" pitchFamily="2" charset="-122"/>
              </a:rPr>
              <a:t>•</a:t>
            </a:r>
            <a:r>
              <a:rPr lang="zh-CN" sz="2000">
                <a:solidFill>
                  <a:schemeClr val="tx2"/>
                </a:solidFill>
                <a:ea typeface="宋体" panose="02010600030101010101" pitchFamily="2" charset="-122"/>
              </a:rPr>
              <a:t>霍格维（</a:t>
            </a:r>
            <a:r>
              <a:rPr lang="en-US" sz="2000">
                <a:solidFill>
                  <a:schemeClr val="tx2"/>
                </a:solidFill>
                <a:latin typeface="Times New Roman" panose="02020603050405020304" pitchFamily="18" charset="0"/>
                <a:ea typeface="宋体" panose="02010600030101010101" pitchFamily="2" charset="-122"/>
              </a:rPr>
              <a:t>Paulien Hogeweg</a:t>
            </a:r>
            <a:r>
              <a:rPr lang="zh-CN" sz="2000">
                <a:solidFill>
                  <a:schemeClr val="tx2"/>
                </a:solidFill>
                <a:ea typeface="宋体" panose="02010600030101010101" pitchFamily="2" charset="-122"/>
              </a:rPr>
              <a:t>）（</a:t>
            </a:r>
            <a:r>
              <a:rPr lang="en-US" sz="2000">
                <a:solidFill>
                  <a:schemeClr val="tx2"/>
                </a:solidFill>
                <a:latin typeface="Times New Roman" panose="02020603050405020304" pitchFamily="18" charset="0"/>
                <a:ea typeface="宋体" panose="02010600030101010101" pitchFamily="2" charset="-122"/>
              </a:rPr>
              <a:t>1943-</a:t>
            </a:r>
            <a:r>
              <a:rPr lang="zh-CN" sz="2000">
                <a:solidFill>
                  <a:schemeClr val="tx2"/>
                </a:solidFill>
                <a:ea typeface="宋体" panose="02010600030101010101" pitchFamily="2" charset="-122"/>
              </a:rPr>
              <a:t>）</a:t>
            </a:r>
            <a:endParaRPr lang="zh-CN" altLang="en-US" sz="2000">
              <a:solidFill>
                <a:schemeClr val="tx2"/>
              </a:solidFill>
              <a:ea typeface="宋体" panose="02010600030101010101" pitchFamily="2" charset="-122"/>
            </a:endParaRPr>
          </a:p>
        </p:txBody>
      </p:sp>
      <p:sp>
        <p:nvSpPr>
          <p:cNvPr id="4" name="文本框 3"/>
          <p:cNvSpPr txBox="1"/>
          <p:nvPr/>
        </p:nvSpPr>
        <p:spPr>
          <a:xfrm>
            <a:off x="4641215" y="6021705"/>
            <a:ext cx="5080000" cy="398780"/>
          </a:xfrm>
          <a:prstGeom prst="rect">
            <a:avLst/>
          </a:prstGeom>
          <a:noFill/>
          <a:ln w="9525">
            <a:noFill/>
          </a:ln>
        </p:spPr>
        <p:txBody>
          <a:bodyPr>
            <a:spAutoFit/>
          </a:bodyPr>
          <a:p>
            <a:pPr indent="127000"/>
            <a:r>
              <a:rPr lang="zh-CN" sz="2000">
                <a:solidFill>
                  <a:schemeClr val="tx2"/>
                </a:solidFill>
                <a:ea typeface="宋体" panose="02010600030101010101" pitchFamily="2" charset="-122"/>
              </a:rPr>
              <a:t>林华安（</a:t>
            </a:r>
            <a:r>
              <a:rPr lang="en-US" sz="2000">
                <a:solidFill>
                  <a:schemeClr val="tx2"/>
                </a:solidFill>
                <a:latin typeface="Times New Roman" panose="02020603050405020304" pitchFamily="18" charset="0"/>
                <a:ea typeface="宋体" panose="02010600030101010101" pitchFamily="2" charset="-122"/>
              </a:rPr>
              <a:t>Hwa A. Lim</a:t>
            </a:r>
            <a:r>
              <a:rPr lang="zh-CN" sz="2000">
                <a:solidFill>
                  <a:schemeClr val="tx2"/>
                </a:solidFill>
                <a:ea typeface="宋体" panose="02010600030101010101" pitchFamily="2" charset="-122"/>
              </a:rPr>
              <a:t>）博士（</a:t>
            </a:r>
            <a:r>
              <a:rPr lang="en-US" sz="2000">
                <a:solidFill>
                  <a:schemeClr val="tx2"/>
                </a:solidFill>
                <a:latin typeface="Times New Roman" panose="02020603050405020304" pitchFamily="18" charset="0"/>
                <a:ea typeface="宋体" panose="02010600030101010101" pitchFamily="2" charset="-122"/>
              </a:rPr>
              <a:t>1957-</a:t>
            </a:r>
            <a:r>
              <a:rPr lang="zh-CN" sz="2000">
                <a:solidFill>
                  <a:schemeClr val="tx2"/>
                </a:solidFill>
                <a:ea typeface="宋体" panose="02010600030101010101" pitchFamily="2" charset="-122"/>
              </a:rPr>
              <a:t>）</a:t>
            </a:r>
            <a:endParaRPr lang="zh-CN" altLang="en-US" sz="2000">
              <a:solidFill>
                <a:schemeClr val="tx2"/>
              </a:solidFill>
              <a:ea typeface="宋体" panose="02010600030101010101" pitchFamily="2" charset="-122"/>
            </a:endParaRPr>
          </a:p>
        </p:txBody>
      </p:sp>
      <p:pic>
        <p:nvPicPr>
          <p:cNvPr id="5" name="图片 6" descr="timg (5)"/>
          <p:cNvPicPr>
            <a:picLocks noChangeAspect="1"/>
          </p:cNvPicPr>
          <p:nvPr/>
        </p:nvPicPr>
        <p:blipFill>
          <a:blip r:embed="rId2"/>
          <a:stretch>
            <a:fillRect/>
          </a:stretch>
        </p:blipFill>
        <p:spPr>
          <a:xfrm>
            <a:off x="5868035" y="2197100"/>
            <a:ext cx="2768600" cy="33978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标题 1"/>
          <p:cNvSpPr>
            <a:spLocks noGrp="1"/>
          </p:cNvSpPr>
          <p:nvPr>
            <p:ph type="title"/>
          </p:nvPr>
        </p:nvSpPr>
        <p:spPr>
          <a:xfrm>
            <a:off x="4859338" y="3716338"/>
            <a:ext cx="3960812" cy="1143000"/>
          </a:xfrm>
        </p:spPr>
        <p:txBody>
          <a:bodyPr wrap="square" lIns="91440" tIns="45720" rIns="91440" bIns="45720" anchor="ctr"/>
          <a:p>
            <a:pPr algn="l"/>
            <a:r>
              <a:rPr lang="en-US" altLang="zh-CN" sz="2400" dirty="0"/>
              <a:t>Wikipedia_bioinformatics</a:t>
            </a:r>
            <a:endParaRPr lang="zh-CN" altLang="en-US" sz="2400" dirty="0"/>
          </a:p>
        </p:txBody>
      </p:sp>
      <p:sp>
        <p:nvSpPr>
          <p:cNvPr id="20482" name="内容占位符 2"/>
          <p:cNvSpPr>
            <a:spLocks noGrp="1"/>
          </p:cNvSpPr>
          <p:nvPr>
            <p:ph idx="1"/>
          </p:nvPr>
        </p:nvSpPr>
        <p:spPr>
          <a:xfrm>
            <a:off x="539750" y="393700"/>
            <a:ext cx="8135938" cy="4114800"/>
          </a:xfrm>
        </p:spPr>
        <p:txBody>
          <a:bodyPr wrap="square" lIns="91440" tIns="45720" rIns="91440" bIns="45720" anchor="t"/>
          <a:p>
            <a:r>
              <a:rPr lang="en-US" altLang="zh-CN" sz="1500" b="1" dirty="0">
                <a:solidFill>
                  <a:srgbClr val="FF0000"/>
                </a:solidFill>
              </a:rPr>
              <a:t>Bioinformatics</a:t>
            </a:r>
            <a:r>
              <a:rPr lang="en-US" altLang="zh-CN" sz="1500" dirty="0">
                <a:solidFill>
                  <a:srgbClr val="FF0000"/>
                </a:solidFill>
              </a:rPr>
              <a:t> </a:t>
            </a:r>
            <a:r>
              <a:rPr lang="en-US" altLang="zh-CN" sz="1500" dirty="0"/>
              <a:t>is a branch of biological science which deals with the study of methods for storing, retrieving and analyzing biological data, such as nucleic acid (DNA/RNA) and protein sequence, structure, function, pathways and genetic interactions. It generates new knowledge that is useful in such fields as drug design and development of new software tools to create that knowledge. Bioinformatics also deals with algorithms, databases and information systems, web technologies, artificial intelligence and soft computing, information and computation theory, structural biology, software engineering, data mining, image processing, modeling and simulation, discrete mathematics, control and system theory, circuit theory, and statistics.</a:t>
            </a:r>
            <a:endParaRPr lang="en-US" altLang="zh-CN" sz="1500" dirty="0"/>
          </a:p>
          <a:p>
            <a:r>
              <a:rPr lang="en-US" altLang="zh-CN" sz="1500" b="1" dirty="0">
                <a:solidFill>
                  <a:srgbClr val="FF0000"/>
                </a:solidFill>
              </a:rPr>
              <a:t>Major research areas:</a:t>
            </a:r>
            <a:endParaRPr lang="en-US" altLang="zh-CN" sz="1500" b="1" dirty="0">
              <a:solidFill>
                <a:srgbClr val="FF0000"/>
              </a:solidFill>
            </a:endParaRPr>
          </a:p>
          <a:p>
            <a:pPr lvl="1"/>
            <a:r>
              <a:rPr lang="en-US" altLang="zh-CN" sz="1500" dirty="0"/>
              <a:t>Sequence analysis</a:t>
            </a:r>
            <a:endParaRPr lang="en-US" altLang="zh-CN" sz="1500" dirty="0"/>
          </a:p>
          <a:p>
            <a:pPr lvl="1"/>
            <a:r>
              <a:rPr lang="en-US" altLang="zh-CN" sz="1500" dirty="0"/>
              <a:t>Genome annotation</a:t>
            </a:r>
            <a:endParaRPr lang="en-US" altLang="zh-CN" sz="1500" dirty="0"/>
          </a:p>
          <a:p>
            <a:pPr lvl="1"/>
            <a:r>
              <a:rPr lang="en-US" altLang="zh-CN" sz="1500" dirty="0"/>
              <a:t>Computational evolutionary biology</a:t>
            </a:r>
            <a:endParaRPr lang="en-US" altLang="zh-CN" sz="1500" dirty="0"/>
          </a:p>
          <a:p>
            <a:pPr lvl="1"/>
            <a:r>
              <a:rPr lang="en-US" altLang="zh-CN" sz="1500" dirty="0"/>
              <a:t>Literature analysis</a:t>
            </a:r>
            <a:endParaRPr lang="en-US" altLang="zh-CN" sz="1500" dirty="0"/>
          </a:p>
          <a:p>
            <a:pPr lvl="1"/>
            <a:r>
              <a:rPr lang="en-US" altLang="zh-CN" sz="1500" dirty="0"/>
              <a:t>Analysis of gene expression</a:t>
            </a:r>
            <a:endParaRPr lang="en-US" altLang="zh-CN" sz="1500" dirty="0"/>
          </a:p>
          <a:p>
            <a:pPr lvl="1"/>
            <a:r>
              <a:rPr lang="en-US" altLang="zh-CN" sz="1500" dirty="0"/>
              <a:t>Analysis of regulation</a:t>
            </a:r>
            <a:endParaRPr lang="en-US" altLang="zh-CN" sz="1500" dirty="0"/>
          </a:p>
          <a:p>
            <a:pPr lvl="1"/>
            <a:r>
              <a:rPr lang="en-US" altLang="zh-CN" sz="1500" dirty="0"/>
              <a:t>Analysis of protein expression</a:t>
            </a:r>
            <a:endParaRPr lang="en-US" altLang="zh-CN" sz="1500" dirty="0"/>
          </a:p>
          <a:p>
            <a:pPr lvl="1"/>
            <a:r>
              <a:rPr lang="en-US" altLang="zh-CN" sz="1500" dirty="0"/>
              <a:t>Analysis of mutations in cancer</a:t>
            </a:r>
            <a:endParaRPr lang="en-US" altLang="zh-CN" sz="1500" dirty="0"/>
          </a:p>
          <a:p>
            <a:pPr lvl="1"/>
            <a:r>
              <a:rPr lang="en-US" altLang="zh-CN" sz="1500" dirty="0"/>
              <a:t>Comparative genomics</a:t>
            </a:r>
            <a:endParaRPr lang="en-US" altLang="zh-CN" sz="1500" dirty="0"/>
          </a:p>
          <a:p>
            <a:pPr lvl="1"/>
            <a:r>
              <a:rPr lang="en-US" altLang="zh-CN" sz="1500" dirty="0"/>
              <a:t>Modeling biological systems</a:t>
            </a:r>
            <a:endParaRPr lang="en-US" altLang="zh-CN" sz="1500" dirty="0"/>
          </a:p>
          <a:p>
            <a:pPr lvl="1"/>
            <a:r>
              <a:rPr lang="en-US" altLang="zh-CN" sz="1500" dirty="0"/>
              <a:t>High-throughput image analysis</a:t>
            </a:r>
            <a:endParaRPr lang="en-US" altLang="zh-CN" sz="1500" dirty="0"/>
          </a:p>
          <a:p>
            <a:pPr lvl="1"/>
            <a:r>
              <a:rPr lang="en-US" altLang="zh-CN" sz="1500" dirty="0"/>
              <a:t>Structural bioinformatic approaches</a:t>
            </a:r>
            <a:endParaRPr lang="en-US" altLang="zh-CN" sz="1500" dirty="0"/>
          </a:p>
          <a:p>
            <a:pPr lvl="1"/>
            <a:r>
              <a:rPr lang="en-US" altLang="zh-CN" sz="1500" dirty="0"/>
              <a:t>Prediction of protein structure</a:t>
            </a:r>
            <a:endParaRPr lang="en-US" altLang="zh-CN" sz="1500" dirty="0"/>
          </a:p>
          <a:p>
            <a:pPr lvl="1"/>
            <a:r>
              <a:rPr lang="en-US" altLang="zh-CN" sz="1500" dirty="0"/>
              <a:t>Molecular Interaction</a:t>
            </a:r>
            <a:endParaRPr lang="en-US" altLang="zh-CN" sz="1500" dirty="0"/>
          </a:p>
          <a:p>
            <a:pPr lvl="1"/>
            <a:r>
              <a:rPr lang="en-US" altLang="zh-CN" sz="1500" dirty="0"/>
              <a:t>Docking algorithms</a:t>
            </a:r>
            <a:endParaRPr lang="en-US" altLang="zh-CN" sz="1500" dirty="0"/>
          </a:p>
          <a:p>
            <a:endParaRPr lang="zh-CN" altLang="en-US"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Rectangle 2"/>
          <p:cNvSpPr>
            <a:spLocks noGrp="1"/>
          </p:cNvSpPr>
          <p:nvPr>
            <p:ph type="title"/>
          </p:nvPr>
        </p:nvSpPr>
        <p:spPr/>
        <p:txBody>
          <a:bodyPr wrap="square" lIns="91440" tIns="45720" rIns="91440" bIns="45720" anchor="ctr"/>
          <a:p>
            <a:pPr eaLnBrk="1" hangingPunct="1"/>
            <a:r>
              <a:rPr lang="fr-FR" altLang="zh-CN" dirty="0"/>
              <a:t>Role of bioinformatics</a:t>
            </a:r>
            <a:endParaRPr lang="fr-FR" altLang="zh-CN" dirty="0"/>
          </a:p>
        </p:txBody>
      </p:sp>
      <p:sp>
        <p:nvSpPr>
          <p:cNvPr id="22530" name="Rectangle 3"/>
          <p:cNvSpPr>
            <a:spLocks noGrp="1"/>
          </p:cNvSpPr>
          <p:nvPr>
            <p:ph idx="1"/>
          </p:nvPr>
        </p:nvSpPr>
        <p:spPr/>
        <p:txBody>
          <a:bodyPr wrap="square" lIns="91440" tIns="45720" rIns="91440" bIns="45720" anchor="t"/>
          <a:p>
            <a:pPr eaLnBrk="1" hangingPunct="1"/>
            <a:r>
              <a:rPr lang="fr-FR" altLang="zh-CN" sz="2800" dirty="0"/>
              <a:t>Control and management of the </a:t>
            </a:r>
            <a:r>
              <a:rPr lang="fr-FR" altLang="zh-CN" sz="2800" u="sng" dirty="0"/>
              <a:t>high-through</a:t>
            </a:r>
            <a:r>
              <a:rPr lang="fr-FR" altLang="zh-CN" sz="2800" dirty="0"/>
              <a:t> data </a:t>
            </a:r>
            <a:endParaRPr lang="fr-FR" altLang="zh-CN" sz="2800" dirty="0"/>
          </a:p>
          <a:p>
            <a:pPr eaLnBrk="1" hangingPunct="1"/>
            <a:r>
              <a:rPr lang="fr-FR" altLang="zh-CN" sz="2800" dirty="0"/>
              <a:t>Analysis of primary data e.g.</a:t>
            </a:r>
            <a:endParaRPr lang="fr-FR" altLang="zh-CN" sz="2800" dirty="0"/>
          </a:p>
          <a:p>
            <a:pPr lvl="1" eaLnBrk="1" hangingPunct="1"/>
            <a:r>
              <a:rPr lang="fr-FR" altLang="zh-CN" sz="2400" dirty="0"/>
              <a:t>Base calling from chromatograms</a:t>
            </a:r>
            <a:endParaRPr lang="fr-FR" altLang="zh-CN" sz="2400" dirty="0"/>
          </a:p>
          <a:p>
            <a:pPr lvl="1" eaLnBrk="1" hangingPunct="1"/>
            <a:r>
              <a:rPr lang="fr-FR" altLang="zh-CN" sz="2400" dirty="0"/>
              <a:t>Mass spectra analysis</a:t>
            </a:r>
            <a:endParaRPr lang="fr-FR" altLang="zh-CN" sz="2400" dirty="0"/>
          </a:p>
          <a:p>
            <a:pPr lvl="1" eaLnBrk="1" hangingPunct="1"/>
            <a:r>
              <a:rPr lang="fr-FR" altLang="zh-CN" sz="2400" dirty="0"/>
              <a:t>DNA microarrays images analysis </a:t>
            </a:r>
            <a:endParaRPr lang="fr-FR" altLang="zh-CN" sz="2400" dirty="0"/>
          </a:p>
          <a:p>
            <a:pPr eaLnBrk="1" hangingPunct="1"/>
            <a:r>
              <a:rPr lang="fr-FR" altLang="zh-CN" sz="2800" dirty="0"/>
              <a:t>Statistics</a:t>
            </a:r>
            <a:endParaRPr lang="fr-FR" altLang="zh-CN" sz="2800" dirty="0"/>
          </a:p>
          <a:p>
            <a:pPr eaLnBrk="1" hangingPunct="1"/>
            <a:r>
              <a:rPr lang="fr-FR" altLang="zh-CN" sz="2800" dirty="0"/>
              <a:t>Database storage and access</a:t>
            </a:r>
            <a:endParaRPr lang="fr-FR" altLang="zh-CN" sz="2800" dirty="0"/>
          </a:p>
          <a:p>
            <a:pPr eaLnBrk="1" hangingPunct="1"/>
            <a:r>
              <a:rPr lang="fr-FR" altLang="zh-CN" sz="2800" dirty="0">
                <a:solidFill>
                  <a:schemeClr val="accent2"/>
                </a:solidFill>
              </a:rPr>
              <a:t>Results analysis in a biological context</a:t>
            </a:r>
            <a:endParaRPr lang="fr-FR" altLang="zh-CN"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Rectangle 2"/>
          <p:cNvSpPr>
            <a:spLocks noGrp="1"/>
          </p:cNvSpPr>
          <p:nvPr>
            <p:ph type="title"/>
          </p:nvPr>
        </p:nvSpPr>
        <p:spPr>
          <a:xfrm>
            <a:off x="0" y="609600"/>
            <a:ext cx="9144000" cy="1143000"/>
          </a:xfrm>
        </p:spPr>
        <p:txBody>
          <a:bodyPr wrap="square" lIns="91440" tIns="45720" rIns="91440" bIns="45720" anchor="ctr"/>
          <a:p>
            <a:pPr eaLnBrk="1" hangingPunct="1"/>
            <a:r>
              <a:rPr lang="fr-FR" altLang="zh-CN" dirty="0"/>
              <a:t>Example of  </a:t>
            </a:r>
            <a:r>
              <a:rPr lang="fr-FR" altLang="zh-CN" u="sng" dirty="0"/>
              <a:t>high-throughput</a:t>
            </a:r>
            <a:endParaRPr lang="fr-FR" altLang="zh-CN" u="sng" dirty="0"/>
          </a:p>
        </p:txBody>
      </p:sp>
      <p:sp>
        <p:nvSpPr>
          <p:cNvPr id="23554" name="Rectangle 3"/>
          <p:cNvSpPr>
            <a:spLocks noGrp="1"/>
          </p:cNvSpPr>
          <p:nvPr>
            <p:ph idx="1"/>
          </p:nvPr>
        </p:nvSpPr>
        <p:spPr/>
        <p:txBody>
          <a:bodyPr wrap="square" lIns="91440" tIns="45720" rIns="91440" bIns="45720" anchor="t"/>
          <a:p>
            <a:pPr eaLnBrk="1" hangingPunct="1">
              <a:lnSpc>
                <a:spcPct val="90000"/>
              </a:lnSpc>
            </a:pPr>
            <a:r>
              <a:rPr lang="fr-FR" altLang="zh-CN" sz="2400" dirty="0"/>
              <a:t>Complete genome sequencing (Sanger and high-throughput sequencing etc.)</a:t>
            </a:r>
            <a:endParaRPr lang="fr-FR" altLang="zh-CN" sz="2400" dirty="0"/>
          </a:p>
          <a:p>
            <a:pPr eaLnBrk="1" hangingPunct="1">
              <a:lnSpc>
                <a:spcPct val="90000"/>
              </a:lnSpc>
            </a:pPr>
            <a:r>
              <a:rPr lang="fr-FR" altLang="zh-CN" sz="2400" dirty="0"/>
              <a:t>Large-scale sampling of the transcriptome (EST, small RNA populations)</a:t>
            </a:r>
            <a:endParaRPr lang="fr-FR" altLang="zh-CN" sz="2400" dirty="0"/>
          </a:p>
          <a:p>
            <a:pPr eaLnBrk="1" hangingPunct="1">
              <a:lnSpc>
                <a:spcPct val="90000"/>
              </a:lnSpc>
            </a:pPr>
            <a:r>
              <a:rPr lang="fr-FR" altLang="zh-CN" sz="2400" dirty="0"/>
              <a:t>Simultaneous expression analysis of thousands of genes (DNA microarrays, SAGE)</a:t>
            </a:r>
            <a:endParaRPr lang="fr-FR" altLang="zh-CN" sz="2400" dirty="0"/>
          </a:p>
          <a:p>
            <a:pPr eaLnBrk="1" hangingPunct="1">
              <a:lnSpc>
                <a:spcPct val="90000"/>
              </a:lnSpc>
            </a:pPr>
            <a:r>
              <a:rPr lang="fr-FR" altLang="zh-CN" sz="2400" dirty="0"/>
              <a:t>Large-scale sampling of the proteome</a:t>
            </a:r>
            <a:endParaRPr lang="fr-FR" altLang="zh-CN" sz="2400" dirty="0"/>
          </a:p>
          <a:p>
            <a:pPr eaLnBrk="1" hangingPunct="1">
              <a:lnSpc>
                <a:spcPct val="90000"/>
              </a:lnSpc>
            </a:pPr>
            <a:r>
              <a:rPr lang="fr-FR" altLang="zh-CN" sz="2400" dirty="0"/>
              <a:t>Protein-protein analysis large-scale 2-hybrid (yeast, worm)</a:t>
            </a:r>
            <a:endParaRPr lang="fr-FR" altLang="zh-CN" sz="2400" dirty="0"/>
          </a:p>
          <a:p>
            <a:pPr eaLnBrk="1" hangingPunct="1">
              <a:lnSpc>
                <a:spcPct val="90000"/>
              </a:lnSpc>
            </a:pPr>
            <a:r>
              <a:rPr lang="fr-FR" altLang="zh-CN" sz="2400" dirty="0"/>
              <a:t>Large-scale 3D structure production (yeast)</a:t>
            </a:r>
            <a:endParaRPr lang="fr-FR" altLang="zh-CN" sz="2400" dirty="0"/>
          </a:p>
          <a:p>
            <a:pPr eaLnBrk="1" hangingPunct="1">
              <a:lnSpc>
                <a:spcPct val="90000"/>
              </a:lnSpc>
            </a:pPr>
            <a:r>
              <a:rPr lang="fr-FR" altLang="zh-CN" sz="2400" dirty="0"/>
              <a:t>Metabolism modelling</a:t>
            </a:r>
            <a:endParaRPr lang="fr-FR" altLang="zh-CN" sz="2400" dirty="0"/>
          </a:p>
          <a:p>
            <a:pPr eaLnBrk="1" hangingPunct="1">
              <a:lnSpc>
                <a:spcPct val="90000"/>
              </a:lnSpc>
            </a:pPr>
            <a:r>
              <a:rPr lang="fr-FR" altLang="zh-CN" sz="2400" dirty="0"/>
              <a:t>Simulations</a:t>
            </a:r>
            <a:endParaRPr lang="fr-FR" altLang="zh-CN" sz="2400" dirty="0"/>
          </a:p>
          <a:p>
            <a:pPr eaLnBrk="1" hangingPunct="1">
              <a:lnSpc>
                <a:spcPct val="90000"/>
              </a:lnSpc>
            </a:pPr>
            <a:r>
              <a:rPr lang="fr-FR" altLang="zh-CN" sz="2400" dirty="0"/>
              <a:t>Biodiversity </a:t>
            </a:r>
            <a:endParaRPr lang="fr-FR" altLang="zh-CN"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nvPr>
        </p:nvSpPr>
        <p:spPr>
          <a:xfrm>
            <a:off x="614363" y="1285875"/>
            <a:ext cx="4529137" cy="1143000"/>
          </a:xfrm>
        </p:spPr>
        <p:txBody>
          <a:bodyPr wrap="square" lIns="91440" tIns="45720" rIns="91440" bIns="45720" anchor="ctr"/>
          <a:p>
            <a:pPr algn="l"/>
            <a:r>
              <a:rPr lang="en-US" altLang="zh-CN" sz="2000" b="1" dirty="0"/>
              <a:t>Illumina</a:t>
            </a:r>
            <a:r>
              <a:rPr lang="zh-CN" altLang="zh-CN" sz="2000" b="1" dirty="0"/>
              <a:t>公司先后推出的高通量测序仪测序通量（能力）增长情况</a:t>
            </a:r>
            <a:r>
              <a:rPr lang="en-US" altLang="zh-CN" sz="2000" b="1" dirty="0"/>
              <a:t>(2010/4/15)</a:t>
            </a:r>
            <a:br>
              <a:rPr lang="en-US" altLang="zh-CN" sz="2000" b="1" dirty="0"/>
            </a:br>
            <a:br>
              <a:rPr lang="en-US" altLang="zh-CN" sz="2000" b="1" dirty="0"/>
            </a:br>
            <a:r>
              <a:rPr lang="en-US" altLang="zh-CN" sz="2000" b="1" dirty="0"/>
              <a:t>A</a:t>
            </a:r>
            <a:r>
              <a:rPr lang="zh-CN" altLang="zh-CN" sz="2000" b="1" dirty="0"/>
              <a:t>：</a:t>
            </a:r>
            <a:r>
              <a:rPr lang="en-US" altLang="zh-CN" sz="2000" b="1" dirty="0"/>
              <a:t>HiSeq 2000</a:t>
            </a:r>
            <a:br>
              <a:rPr lang="en-US" altLang="zh-CN" sz="2000" b="1" dirty="0"/>
            </a:br>
            <a:r>
              <a:rPr lang="en-US" altLang="zh-CN" sz="2000" b="1" dirty="0"/>
              <a:t>B</a:t>
            </a:r>
            <a:r>
              <a:rPr lang="zh-CN" altLang="zh-CN" sz="2000" b="1" dirty="0"/>
              <a:t>：</a:t>
            </a:r>
            <a:r>
              <a:rPr lang="en-US" altLang="zh-CN" sz="2000" b="1" dirty="0"/>
              <a:t>Genome Analyzer </a:t>
            </a:r>
            <a:r>
              <a:rPr lang="zh-CN" altLang="zh-CN" sz="2000" b="1" dirty="0"/>
              <a:t>Ⅱ</a:t>
            </a:r>
            <a:r>
              <a:rPr lang="en-US" altLang="zh-CN" sz="2000" b="1" dirty="0"/>
              <a:t>x</a:t>
            </a:r>
            <a:br>
              <a:rPr lang="en-US" altLang="zh-CN" sz="2000" b="1" dirty="0"/>
            </a:br>
            <a:r>
              <a:rPr lang="en-US" altLang="zh-CN" sz="2000" b="1" dirty="0"/>
              <a:t>C</a:t>
            </a:r>
            <a:r>
              <a:rPr lang="zh-CN" altLang="zh-CN" sz="2000" b="1" dirty="0"/>
              <a:t>：</a:t>
            </a:r>
            <a:r>
              <a:rPr lang="en-US" altLang="zh-CN" sz="2000" b="1" dirty="0"/>
              <a:t>Genome Analyzer </a:t>
            </a:r>
            <a:r>
              <a:rPr lang="zh-CN" altLang="zh-CN" sz="2000" b="1" dirty="0"/>
              <a:t>Ⅱ</a:t>
            </a:r>
            <a:r>
              <a:rPr lang="en-US" altLang="zh-CN" sz="2000" b="1" dirty="0"/>
              <a:t>e</a:t>
            </a:r>
            <a:br>
              <a:rPr lang="en-US" altLang="zh-CN" sz="2000" b="1" dirty="0"/>
            </a:br>
            <a:br>
              <a:rPr lang="en-US" altLang="zh-CN" sz="2000" b="1" dirty="0"/>
            </a:br>
            <a:r>
              <a:rPr lang="en-US" altLang="zh-CN" sz="2000" b="1" dirty="0"/>
              <a:t>www.illumina.com </a:t>
            </a:r>
            <a:endParaRPr lang="zh-CN" altLang="en-US" sz="2000" b="1" dirty="0"/>
          </a:p>
        </p:txBody>
      </p:sp>
      <p:pic>
        <p:nvPicPr>
          <p:cNvPr id="24578" name="Picture 3"/>
          <p:cNvPicPr>
            <a:picLocks noChangeAspect="1"/>
          </p:cNvPicPr>
          <p:nvPr/>
        </p:nvPicPr>
        <p:blipFill>
          <a:blip r:embed="rId1"/>
          <a:stretch>
            <a:fillRect/>
          </a:stretch>
        </p:blipFill>
        <p:spPr>
          <a:xfrm>
            <a:off x="3867150" y="3233738"/>
            <a:ext cx="5276850" cy="2409825"/>
          </a:xfrm>
          <a:prstGeom prst="rect">
            <a:avLst/>
          </a:prstGeom>
          <a:noFill/>
          <a:ln w="9525">
            <a:noFill/>
          </a:ln>
        </p:spPr>
      </p:pic>
      <p:pic>
        <p:nvPicPr>
          <p:cNvPr id="24579" name="Picture 4"/>
          <p:cNvPicPr>
            <a:picLocks noChangeAspect="1"/>
          </p:cNvPicPr>
          <p:nvPr/>
        </p:nvPicPr>
        <p:blipFill>
          <a:blip r:embed="rId2"/>
          <a:stretch>
            <a:fillRect/>
          </a:stretch>
        </p:blipFill>
        <p:spPr>
          <a:xfrm>
            <a:off x="0" y="4400550"/>
            <a:ext cx="5267325" cy="2457450"/>
          </a:xfrm>
          <a:prstGeom prst="rect">
            <a:avLst/>
          </a:prstGeom>
          <a:noFill/>
          <a:ln w="9525">
            <a:noFill/>
          </a:ln>
        </p:spPr>
      </p:pic>
      <p:pic>
        <p:nvPicPr>
          <p:cNvPr id="24580" name="Picture 2"/>
          <p:cNvPicPr>
            <a:picLocks noChangeAspect="1"/>
          </p:cNvPicPr>
          <p:nvPr/>
        </p:nvPicPr>
        <p:blipFill>
          <a:blip r:embed="rId3"/>
          <a:stretch>
            <a:fillRect/>
          </a:stretch>
        </p:blipFill>
        <p:spPr>
          <a:xfrm>
            <a:off x="5286375" y="142875"/>
            <a:ext cx="3762375" cy="3114675"/>
          </a:xfrm>
          <a:prstGeom prst="rect">
            <a:avLst/>
          </a:prstGeom>
          <a:noFill/>
          <a:ln w="9525">
            <a:noFill/>
          </a:ln>
        </p:spPr>
      </p:pic>
      <p:sp>
        <p:nvSpPr>
          <p:cNvPr id="24581" name="TextBox 5"/>
          <p:cNvSpPr txBox="1"/>
          <p:nvPr/>
        </p:nvSpPr>
        <p:spPr>
          <a:xfrm>
            <a:off x="6572250" y="5715000"/>
            <a:ext cx="1143000" cy="1016000"/>
          </a:xfrm>
          <a:prstGeom prst="rect">
            <a:avLst/>
          </a:prstGeom>
          <a:noFill/>
          <a:ln w="9525">
            <a:noFill/>
          </a:ln>
        </p:spPr>
        <p:txBody>
          <a:bodyPr anchor="t">
            <a:spAutoFit/>
          </a:bodyPr>
          <a:p>
            <a:pPr lvl="0" indent="0"/>
            <a:r>
              <a:rPr lang="en-US" altLang="zh-CN" sz="2000" b="1" dirty="0">
                <a:latin typeface="Times New Roman" panose="02020603050405020304" pitchFamily="18" charset="0"/>
                <a:ea typeface="宋体" panose="02010600030101010101" pitchFamily="2" charset="-122"/>
              </a:rPr>
              <a:t>       A</a:t>
            </a:r>
            <a:endParaRPr lang="en-US" altLang="zh-CN" sz="2000" b="1" dirty="0">
              <a:latin typeface="Times New Roman" panose="02020603050405020304" pitchFamily="18" charset="0"/>
              <a:ea typeface="宋体" panose="02010600030101010101" pitchFamily="2" charset="-122"/>
            </a:endParaRPr>
          </a:p>
          <a:p>
            <a:pPr lvl="0" indent="0"/>
            <a:r>
              <a:rPr lang="en-US" altLang="zh-CN" sz="2000" b="1" dirty="0">
                <a:latin typeface="Times New Roman" panose="02020603050405020304" pitchFamily="18" charset="0"/>
                <a:ea typeface="宋体" panose="02010600030101010101" pitchFamily="2" charset="-122"/>
              </a:rPr>
              <a:t>    B</a:t>
            </a:r>
            <a:endParaRPr lang="en-US" altLang="zh-CN" sz="2000" b="1" dirty="0">
              <a:latin typeface="Times New Roman" panose="02020603050405020304" pitchFamily="18" charset="0"/>
              <a:ea typeface="宋体" panose="02010600030101010101" pitchFamily="2" charset="-122"/>
            </a:endParaRPr>
          </a:p>
          <a:p>
            <a:pPr lvl="0" indent="0"/>
            <a:r>
              <a:rPr lang="en-US" altLang="zh-CN" sz="2000" b="1" dirty="0">
                <a:latin typeface="Times New Roman" panose="02020603050405020304" pitchFamily="18" charset="0"/>
                <a:ea typeface="宋体" panose="02010600030101010101" pitchFamily="2" charset="-122"/>
              </a:rPr>
              <a:t>C</a:t>
            </a:r>
            <a:endParaRPr lang="zh-CN" altLang="en-US" sz="2000" b="1" dirty="0">
              <a:latin typeface="Times New Roman" panose="02020603050405020304" pitchFamily="18" charset="0"/>
              <a:ea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Picture 2"/>
          <p:cNvPicPr>
            <a:picLocks noChangeAspect="1"/>
          </p:cNvPicPr>
          <p:nvPr/>
        </p:nvPicPr>
        <p:blipFill>
          <a:blip r:embed="rId1"/>
          <a:stretch>
            <a:fillRect/>
          </a:stretch>
        </p:blipFill>
        <p:spPr>
          <a:xfrm>
            <a:off x="0" y="-15875"/>
            <a:ext cx="9164638" cy="6873875"/>
          </a:xfrm>
          <a:prstGeom prst="rect">
            <a:avLst/>
          </a:prstGeom>
          <a:noFill/>
          <a:ln w="9525">
            <a:noFill/>
          </a:ln>
        </p:spPr>
      </p:pic>
      <p:sp>
        <p:nvSpPr>
          <p:cNvPr id="26626" name="Arc 3"/>
          <p:cNvSpPr/>
          <p:nvPr/>
        </p:nvSpPr>
        <p:spPr>
          <a:xfrm>
            <a:off x="6435725" y="1771650"/>
            <a:ext cx="2174875" cy="1514475"/>
          </a:xfrm>
          <a:custGeom>
            <a:avLst/>
            <a:gdLst/>
            <a:ahLst/>
            <a:cxnLst>
              <a:cxn ang="0">
                <a:pos x="2147483647" y="0"/>
              </a:cxn>
              <a:cxn ang="0">
                <a:pos x="2147483647" y="2147483647"/>
              </a:cxn>
              <a:cxn ang="0">
                <a:pos x="0" y="2147483647"/>
              </a:cxn>
            </a:cxnLst>
            <a:pathLst>
              <a:path w="21600" h="12009" fill="none">
                <a:moveTo>
                  <a:pt x="17953" y="0"/>
                </a:moveTo>
                <a:cubicBezTo>
                  <a:pt x="20331" y="3553"/>
                  <a:pt x="21600" y="7733"/>
                  <a:pt x="21600" y="12009"/>
                </a:cubicBezTo>
              </a:path>
              <a:path w="21600" h="12009" stroke="0">
                <a:moveTo>
                  <a:pt x="17953" y="0"/>
                </a:moveTo>
                <a:cubicBezTo>
                  <a:pt x="20331" y="3553"/>
                  <a:pt x="21600" y="7733"/>
                  <a:pt x="21600" y="12009"/>
                </a:cubicBezTo>
                <a:lnTo>
                  <a:pt x="0" y="12009"/>
                </a:lnTo>
                <a:lnTo>
                  <a:pt x="17953" y="0"/>
                </a:lnTo>
                <a:close/>
              </a:path>
            </a:pathLst>
          </a:custGeom>
          <a:noFill/>
          <a:ln w="38100" cap="flat" cmpd="sng">
            <a:solidFill>
              <a:srgbClr val="FFFF00"/>
            </a:solidFill>
            <a:prstDash val="solid"/>
            <a:round/>
            <a:headEnd type="none" w="med" len="med"/>
            <a:tailEnd type="triangle" w="med" len="med"/>
          </a:ln>
        </p:spPr>
        <p:txBody>
          <a:bodyPr/>
          <a:p>
            <a:endParaRPr lang="zh-CN" altLang="en-US"/>
          </a:p>
        </p:txBody>
      </p:sp>
      <p:sp>
        <p:nvSpPr>
          <p:cNvPr id="26627" name="Arc 4"/>
          <p:cNvSpPr/>
          <p:nvPr/>
        </p:nvSpPr>
        <p:spPr>
          <a:xfrm>
            <a:off x="7421563" y="954088"/>
            <a:ext cx="1022350" cy="2225675"/>
          </a:xfrm>
          <a:custGeom>
            <a:avLst/>
            <a:gdLst/>
            <a:ahLst/>
            <a:cxnLst>
              <a:cxn ang="0">
                <a:pos x="0" y="0"/>
              </a:cxn>
              <a:cxn ang="0">
                <a:pos x="2147483647" y="2147483647"/>
              </a:cxn>
              <a:cxn ang="0">
                <a:pos x="0" y="2147483647"/>
              </a:cxn>
            </a:cxnLst>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28575" cap="flat" cmpd="sng">
            <a:solidFill>
              <a:schemeClr val="tx2"/>
            </a:solidFill>
            <a:prstDash val="solid"/>
            <a:round/>
            <a:headEnd type="none" w="med" len="med"/>
            <a:tailEnd type="triangle" w="med" len="med"/>
          </a:ln>
        </p:spPr>
        <p:txBody>
          <a:bodyPr/>
          <a:p>
            <a:endParaRPr lang="zh-CN" altLang="en-US"/>
          </a:p>
        </p:txBody>
      </p:sp>
      <p:sp>
        <p:nvSpPr>
          <p:cNvPr id="26628" name="Rectangle 5"/>
          <p:cNvSpPr/>
          <p:nvPr/>
        </p:nvSpPr>
        <p:spPr>
          <a:xfrm>
            <a:off x="6230938" y="777875"/>
            <a:ext cx="1209675" cy="336550"/>
          </a:xfrm>
          <a:prstGeom prst="rect">
            <a:avLst/>
          </a:prstGeom>
          <a:noFill/>
          <a:ln w="9525">
            <a:noFill/>
          </a:ln>
        </p:spPr>
        <p:txBody>
          <a:bodyPr wrap="none" anchor="t">
            <a:spAutoFit/>
          </a:bodyPr>
          <a:p>
            <a:pPr lvl="0" indent="0"/>
            <a:r>
              <a:rPr lang="en-US" altLang="zh-CN" sz="1600" b="1" dirty="0">
                <a:latin typeface="Lucida Sans" panose="020B0602030504020204" pitchFamily="34" charset="0"/>
                <a:ea typeface="宋体" panose="02010600030101010101" pitchFamily="2" charset="-122"/>
              </a:rPr>
              <a:t>A thaliana</a:t>
            </a:r>
            <a:endParaRPr lang="en-US" altLang="zh-CN" sz="1600" b="1" dirty="0">
              <a:latin typeface="Lucida Sans" panose="020B0602030504020204" pitchFamily="34" charset="0"/>
              <a:ea typeface="宋体" panose="02010600030101010101" pitchFamily="2" charset="-122"/>
            </a:endParaRPr>
          </a:p>
        </p:txBody>
      </p:sp>
      <p:sp>
        <p:nvSpPr>
          <p:cNvPr id="26629" name="Text Box 6"/>
          <p:cNvSpPr txBox="1"/>
          <p:nvPr/>
        </p:nvSpPr>
        <p:spPr>
          <a:xfrm>
            <a:off x="274638" y="4860925"/>
            <a:ext cx="2662237" cy="1016000"/>
          </a:xfrm>
          <a:prstGeom prst="rect">
            <a:avLst/>
          </a:prstGeom>
          <a:noFill/>
          <a:ln w="9525" cap="flat" cmpd="sng">
            <a:solidFill>
              <a:schemeClr val="tx2"/>
            </a:solidFill>
            <a:prstDash val="solid"/>
            <a:miter/>
            <a:headEnd type="none" w="med" len="med"/>
            <a:tailEnd type="none" w="med" len="med"/>
          </a:ln>
        </p:spPr>
        <p:txBody>
          <a:bodyPr wrap="none" anchor="t">
            <a:spAutoFit/>
          </a:bodyPr>
          <a:p>
            <a:pPr lvl="0" indent="0"/>
            <a:r>
              <a:rPr lang="en-US" altLang="zh-CN" sz="2000" b="1" dirty="0">
                <a:latin typeface="Times New Roman" panose="02020603050405020304" pitchFamily="18" charset="0"/>
                <a:ea typeface="宋体" panose="02010600030101010101" pitchFamily="2" charset="-122"/>
              </a:rPr>
              <a:t>In 1983 and 1984 HGP</a:t>
            </a:r>
            <a:endParaRPr lang="en-US" altLang="zh-CN" sz="2000" b="1" dirty="0">
              <a:latin typeface="Times New Roman" panose="02020603050405020304" pitchFamily="18" charset="0"/>
              <a:ea typeface="宋体" panose="02010600030101010101" pitchFamily="2" charset="-122"/>
            </a:endParaRPr>
          </a:p>
          <a:p>
            <a:pPr lvl="0" indent="0"/>
            <a:r>
              <a:rPr lang="en-US" altLang="zh-CN" sz="2000" b="1" dirty="0">
                <a:latin typeface="Times New Roman" panose="02020603050405020304" pitchFamily="18" charset="0"/>
                <a:ea typeface="宋体" panose="02010600030101010101" pitchFamily="2" charset="-122"/>
              </a:rPr>
              <a:t>Meetings supported </a:t>
            </a:r>
            <a:endParaRPr lang="en-US" altLang="zh-CN" sz="2000" b="1" dirty="0">
              <a:latin typeface="Times New Roman" panose="02020603050405020304" pitchFamily="18" charset="0"/>
              <a:ea typeface="宋体" panose="02010600030101010101" pitchFamily="2" charset="-122"/>
            </a:endParaRPr>
          </a:p>
          <a:p>
            <a:pPr lvl="0" indent="0"/>
            <a:r>
              <a:rPr lang="en-US" altLang="zh-CN" sz="2000" b="1" dirty="0">
                <a:latin typeface="Times New Roman" panose="02020603050405020304" pitchFamily="18" charset="0"/>
                <a:ea typeface="宋体" panose="02010600030101010101" pitchFamily="2" charset="-122"/>
              </a:rPr>
              <a:t>by NIH and DOE</a:t>
            </a:r>
            <a:endParaRPr lang="en-US" altLang="zh-CN" sz="2000" b="1" dirty="0">
              <a:latin typeface="Times New Roman" panose="02020603050405020304" pitchFamily="18" charset="0"/>
              <a:ea typeface="宋体" panose="02010600030101010101" pitchFamily="2" charset="-122"/>
            </a:endParaRPr>
          </a:p>
        </p:txBody>
      </p:sp>
      <p:sp>
        <p:nvSpPr>
          <p:cNvPr id="26630" name="Text Box 7"/>
          <p:cNvSpPr txBox="1"/>
          <p:nvPr/>
        </p:nvSpPr>
        <p:spPr>
          <a:xfrm>
            <a:off x="8137525" y="1385888"/>
            <a:ext cx="663575" cy="396875"/>
          </a:xfrm>
          <a:prstGeom prst="rect">
            <a:avLst/>
          </a:prstGeom>
          <a:noFill/>
          <a:ln w="9525">
            <a:noFill/>
          </a:ln>
        </p:spPr>
        <p:txBody>
          <a:bodyPr wrap="none" anchor="t">
            <a:spAutoFit/>
          </a:bodyPr>
          <a:p>
            <a:pPr lvl="0" indent="0"/>
            <a:r>
              <a:rPr lang="en-US" altLang="zh-CN" sz="2000" b="1" dirty="0">
                <a:latin typeface="Times New Roman" panose="02020603050405020304" pitchFamily="18" charset="0"/>
                <a:ea typeface="宋体" panose="02010600030101010101" pitchFamily="2" charset="-122"/>
              </a:rPr>
              <a:t>Rice</a:t>
            </a:r>
            <a:endParaRPr lang="en-US" altLang="zh-CN" sz="2000" b="1" dirty="0">
              <a:latin typeface="Times New Roman" panose="02020603050405020304" pitchFamily="18" charset="0"/>
              <a:ea typeface="宋体" panose="02010600030101010101" pitchFamily="2" charset="-122"/>
            </a:endParaRPr>
          </a:p>
        </p:txBody>
      </p:sp>
      <p:sp>
        <p:nvSpPr>
          <p:cNvPr id="26631" name="Text Box 8"/>
          <p:cNvSpPr txBox="1"/>
          <p:nvPr/>
        </p:nvSpPr>
        <p:spPr>
          <a:xfrm>
            <a:off x="381000" y="381000"/>
            <a:ext cx="4868863" cy="485775"/>
          </a:xfrm>
          <a:prstGeom prst="rect">
            <a:avLst/>
          </a:prstGeom>
          <a:noFill/>
          <a:ln w="28575" cap="flat" cmpd="sng">
            <a:solidFill>
              <a:schemeClr val="hlink"/>
            </a:solidFill>
            <a:prstDash val="sysDot"/>
            <a:miter/>
            <a:headEnd type="none" w="med" len="med"/>
            <a:tailEnd type="none" w="med" len="med"/>
          </a:ln>
        </p:spPr>
        <p:txBody>
          <a:bodyPr wrap="none" anchor="t">
            <a:spAutoFit/>
          </a:bodyPr>
          <a:p>
            <a:pPr lvl="0" indent="0"/>
            <a:r>
              <a:rPr lang="en-US" altLang="zh-CN" b="1" i="1" dirty="0">
                <a:latin typeface="Arial" panose="020B0604020202020204" pitchFamily="34" charset="0"/>
                <a:ea typeface="宋体" panose="02010600030101010101" pitchFamily="2" charset="-122"/>
              </a:rPr>
              <a:t>Bioinformatics: Genome-driven!</a:t>
            </a:r>
            <a:endParaRPr lang="en-US" altLang="zh-CN" b="1" i="1" dirty="0">
              <a:latin typeface="Arial" panose="020B0604020202020204" pitchFamily="34" charset="0"/>
              <a:ea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Rectangle 2"/>
          <p:cNvSpPr>
            <a:spLocks noGrp="1"/>
          </p:cNvSpPr>
          <p:nvPr>
            <p:ph type="title"/>
          </p:nvPr>
        </p:nvSpPr>
        <p:spPr>
          <a:xfrm>
            <a:off x="485775" y="142875"/>
            <a:ext cx="8201025" cy="1157288"/>
          </a:xfrm>
        </p:spPr>
        <p:txBody>
          <a:bodyPr wrap="square" lIns="91440" tIns="45720" rIns="91440" bIns="45720" anchor="ctr"/>
          <a:p>
            <a:pPr eaLnBrk="1" hangingPunct="1"/>
            <a:r>
              <a:rPr lang="en-US" altLang="zh-CN" sz="2800" b="1" dirty="0">
                <a:solidFill>
                  <a:schemeClr val="tx1"/>
                </a:solidFill>
                <a:latin typeface="Lucida Sans" panose="020B0602030504020204" pitchFamily="34" charset="0"/>
              </a:rPr>
              <a:t>An International Crop &amp; Livestock Genomics Campaign For </a:t>
            </a:r>
            <a:r>
              <a:rPr lang="en-US" altLang="zh-CN" sz="2800" b="1" dirty="0">
                <a:solidFill>
                  <a:schemeClr val="tx1"/>
                </a:solidFill>
                <a:latin typeface="Arial Black" panose="020B0A04020102020204" pitchFamily="34" charset="0"/>
              </a:rPr>
              <a:t>The Future</a:t>
            </a:r>
            <a:r>
              <a:rPr lang="en-US" altLang="zh-CN" sz="2800" b="1" dirty="0">
                <a:solidFill>
                  <a:schemeClr val="tx1"/>
                </a:solidFill>
                <a:latin typeface="Lucida Sans" panose="020B0602030504020204" pitchFamily="34" charset="0"/>
              </a:rPr>
              <a:t> </a:t>
            </a:r>
            <a:endParaRPr lang="en-US" altLang="zh-CN" sz="2800" b="1" dirty="0">
              <a:solidFill>
                <a:schemeClr val="tx1"/>
              </a:solidFill>
              <a:latin typeface="Lucida Sans" panose="020B0602030504020204" pitchFamily="34" charset="0"/>
            </a:endParaRPr>
          </a:p>
        </p:txBody>
      </p:sp>
      <p:sp>
        <p:nvSpPr>
          <p:cNvPr id="27650" name="Line 3"/>
          <p:cNvSpPr/>
          <p:nvPr/>
        </p:nvSpPr>
        <p:spPr>
          <a:xfrm>
            <a:off x="684213" y="6081713"/>
            <a:ext cx="7848600" cy="0"/>
          </a:xfrm>
          <a:prstGeom prst="line">
            <a:avLst/>
          </a:prstGeom>
          <a:ln w="57150" cap="flat" cmpd="sng">
            <a:solidFill>
              <a:srgbClr val="FF6600"/>
            </a:solidFill>
            <a:prstDash val="solid"/>
            <a:round/>
            <a:headEnd type="none" w="med" len="med"/>
            <a:tailEnd type="triangle" w="med" len="med"/>
          </a:ln>
        </p:spPr>
      </p:sp>
      <p:sp>
        <p:nvSpPr>
          <p:cNvPr id="27651" name="Arc 4"/>
          <p:cNvSpPr/>
          <p:nvPr/>
        </p:nvSpPr>
        <p:spPr>
          <a:xfrm flipV="1">
            <a:off x="228600" y="1676400"/>
            <a:ext cx="4432300" cy="3829050"/>
          </a:xfrm>
          <a:custGeom>
            <a:avLst/>
            <a:gdLst/>
            <a:ahLst/>
            <a:cxnLst>
              <a:cxn ang="0">
                <a:pos x="2147483647" y="0"/>
              </a:cxn>
              <a:cxn ang="0">
                <a:pos x="2147483647" y="2147483647"/>
              </a:cxn>
              <a:cxn ang="0">
                <a:pos x="0" y="2147483647"/>
              </a:cxn>
            </a:cxnLst>
            <a:pathLst>
              <a:path w="21600" h="21927" fill="none">
                <a:moveTo>
                  <a:pt x="2013" y="0"/>
                </a:moveTo>
                <a:cubicBezTo>
                  <a:pt x="13114" y="1039"/>
                  <a:pt x="21600" y="10356"/>
                  <a:pt x="21600" y="21506"/>
                </a:cubicBezTo>
                <a:cubicBezTo>
                  <a:pt x="21600" y="21646"/>
                  <a:pt x="21598" y="21786"/>
                  <a:pt x="21595" y="21926"/>
                </a:cubicBezTo>
              </a:path>
              <a:path w="21600" h="21927" stroke="0">
                <a:moveTo>
                  <a:pt x="2013" y="0"/>
                </a:moveTo>
                <a:cubicBezTo>
                  <a:pt x="13114" y="1039"/>
                  <a:pt x="21600" y="10356"/>
                  <a:pt x="21600" y="21506"/>
                </a:cubicBezTo>
                <a:cubicBezTo>
                  <a:pt x="21600" y="21646"/>
                  <a:pt x="21598" y="21786"/>
                  <a:pt x="21595" y="21926"/>
                </a:cubicBezTo>
                <a:lnTo>
                  <a:pt x="0" y="21506"/>
                </a:lnTo>
                <a:lnTo>
                  <a:pt x="2013" y="0"/>
                </a:lnTo>
                <a:close/>
              </a:path>
            </a:pathLst>
          </a:custGeom>
          <a:noFill/>
          <a:ln w="57150" cap="flat" cmpd="sng">
            <a:solidFill>
              <a:srgbClr val="FFFF99"/>
            </a:solidFill>
            <a:prstDash val="solid"/>
            <a:round/>
            <a:headEnd type="none" w="med" len="med"/>
            <a:tailEnd type="arrow" w="med" len="med"/>
          </a:ln>
        </p:spPr>
        <p:txBody>
          <a:bodyPr/>
          <a:p>
            <a:endParaRPr lang="zh-CN" altLang="en-US"/>
          </a:p>
        </p:txBody>
      </p:sp>
      <p:sp>
        <p:nvSpPr>
          <p:cNvPr id="27652" name="Rectangle 5"/>
          <p:cNvSpPr/>
          <p:nvPr/>
        </p:nvSpPr>
        <p:spPr>
          <a:xfrm>
            <a:off x="1747838" y="5686425"/>
            <a:ext cx="931862"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fruitfly</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3" name="Rectangle 6"/>
          <p:cNvSpPr/>
          <p:nvPr/>
        </p:nvSpPr>
        <p:spPr>
          <a:xfrm>
            <a:off x="2670175" y="5686425"/>
            <a:ext cx="611188"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rice</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4" name="Rectangle 7"/>
          <p:cNvSpPr/>
          <p:nvPr/>
        </p:nvSpPr>
        <p:spPr>
          <a:xfrm>
            <a:off x="687388" y="5686425"/>
            <a:ext cx="1068387"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worm</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5" name="Rectangle 8"/>
          <p:cNvSpPr/>
          <p:nvPr/>
        </p:nvSpPr>
        <p:spPr>
          <a:xfrm>
            <a:off x="1976438" y="5322888"/>
            <a:ext cx="900112"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A. thal</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6" name="Rectangle 9"/>
          <p:cNvSpPr/>
          <p:nvPr/>
        </p:nvSpPr>
        <p:spPr>
          <a:xfrm>
            <a:off x="2873375" y="5322888"/>
            <a:ext cx="930275"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human</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7" name="Rectangle 10"/>
          <p:cNvSpPr/>
          <p:nvPr/>
        </p:nvSpPr>
        <p:spPr>
          <a:xfrm>
            <a:off x="2800350" y="4957763"/>
            <a:ext cx="1068388"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mouse</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8" name="Rectangle 11"/>
          <p:cNvSpPr/>
          <p:nvPr/>
        </p:nvSpPr>
        <p:spPr>
          <a:xfrm>
            <a:off x="3798888" y="5322888"/>
            <a:ext cx="604837"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pig</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59" name="Rectangle 12"/>
          <p:cNvSpPr/>
          <p:nvPr/>
        </p:nvSpPr>
        <p:spPr>
          <a:xfrm>
            <a:off x="3867150" y="4957763"/>
            <a:ext cx="492125"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rat</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0" name="Rectangle 13"/>
          <p:cNvSpPr/>
          <p:nvPr/>
        </p:nvSpPr>
        <p:spPr>
          <a:xfrm>
            <a:off x="3254375" y="5686425"/>
            <a:ext cx="676275"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corn</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1" name="Rectangle 14"/>
          <p:cNvSpPr/>
          <p:nvPr/>
        </p:nvSpPr>
        <p:spPr>
          <a:xfrm>
            <a:off x="4381500" y="5322888"/>
            <a:ext cx="946150"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wheat</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2" name="Rectangle 15"/>
          <p:cNvSpPr/>
          <p:nvPr/>
        </p:nvSpPr>
        <p:spPr>
          <a:xfrm>
            <a:off x="3287713" y="4586288"/>
            <a:ext cx="1162050" cy="37147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zebrafish</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3" name="Rectangle 16"/>
          <p:cNvSpPr/>
          <p:nvPr/>
        </p:nvSpPr>
        <p:spPr>
          <a:xfrm>
            <a:off x="3932238" y="5686425"/>
            <a:ext cx="977900"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B. nap</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4" name="Text Box 17"/>
          <p:cNvSpPr txBox="1"/>
          <p:nvPr/>
        </p:nvSpPr>
        <p:spPr>
          <a:xfrm>
            <a:off x="576263" y="6107113"/>
            <a:ext cx="793750" cy="457200"/>
          </a:xfrm>
          <a:prstGeom prst="rect">
            <a:avLst/>
          </a:prstGeom>
          <a:noFill/>
          <a:ln w="9525">
            <a:noFill/>
          </a:ln>
        </p:spPr>
        <p:txBody>
          <a:bodyPr wrap="none" anchor="t">
            <a:spAutoFit/>
          </a:bodyPr>
          <a:p>
            <a:pPr lvl="0" indent="0"/>
            <a:r>
              <a:rPr lang="en-US" altLang="zh-CN" dirty="0">
                <a:latin typeface="Times New Roman" panose="02020603050405020304" pitchFamily="18" charset="0"/>
                <a:ea typeface="宋体" panose="02010600030101010101" pitchFamily="2" charset="-122"/>
              </a:rPr>
              <a:t>1995</a:t>
            </a:r>
            <a:endParaRPr lang="en-US" altLang="zh-CN" dirty="0">
              <a:latin typeface="Times New Roman" panose="02020603050405020304" pitchFamily="18" charset="0"/>
              <a:ea typeface="宋体" panose="02010600030101010101" pitchFamily="2" charset="-122"/>
            </a:endParaRPr>
          </a:p>
        </p:txBody>
      </p:sp>
      <p:sp>
        <p:nvSpPr>
          <p:cNvPr id="27665" name="Text Box 18"/>
          <p:cNvSpPr txBox="1"/>
          <p:nvPr/>
        </p:nvSpPr>
        <p:spPr>
          <a:xfrm>
            <a:off x="2492375" y="6116638"/>
            <a:ext cx="793750" cy="457200"/>
          </a:xfrm>
          <a:prstGeom prst="rect">
            <a:avLst/>
          </a:prstGeom>
          <a:noFill/>
          <a:ln w="9525">
            <a:noFill/>
          </a:ln>
        </p:spPr>
        <p:txBody>
          <a:bodyPr wrap="none" anchor="t">
            <a:spAutoFit/>
          </a:bodyPr>
          <a:p>
            <a:pPr lvl="0" indent="0"/>
            <a:r>
              <a:rPr lang="en-US" altLang="zh-CN" dirty="0">
                <a:latin typeface="Times New Roman" panose="02020603050405020304" pitchFamily="18" charset="0"/>
                <a:ea typeface="宋体" panose="02010600030101010101" pitchFamily="2" charset="-122"/>
              </a:rPr>
              <a:t>2000</a:t>
            </a:r>
            <a:endParaRPr lang="en-US" altLang="zh-CN" dirty="0">
              <a:latin typeface="Times New Roman" panose="02020603050405020304" pitchFamily="18" charset="0"/>
              <a:ea typeface="宋体" panose="02010600030101010101" pitchFamily="2" charset="-122"/>
            </a:endParaRPr>
          </a:p>
        </p:txBody>
      </p:sp>
      <p:sp>
        <p:nvSpPr>
          <p:cNvPr id="27666" name="Text Box 19"/>
          <p:cNvSpPr txBox="1"/>
          <p:nvPr/>
        </p:nvSpPr>
        <p:spPr>
          <a:xfrm>
            <a:off x="4408488" y="6092825"/>
            <a:ext cx="793750" cy="457200"/>
          </a:xfrm>
          <a:prstGeom prst="rect">
            <a:avLst/>
          </a:prstGeom>
          <a:noFill/>
          <a:ln w="9525">
            <a:noFill/>
          </a:ln>
        </p:spPr>
        <p:txBody>
          <a:bodyPr wrap="none" anchor="t">
            <a:spAutoFit/>
          </a:bodyPr>
          <a:p>
            <a:pPr lvl="0" indent="0"/>
            <a:r>
              <a:rPr lang="en-US" altLang="zh-CN" dirty="0">
                <a:latin typeface="Times New Roman" panose="02020603050405020304" pitchFamily="18" charset="0"/>
                <a:ea typeface="宋体" panose="02010600030101010101" pitchFamily="2" charset="-122"/>
              </a:rPr>
              <a:t>2005</a:t>
            </a:r>
            <a:endParaRPr lang="en-US" altLang="zh-CN" dirty="0">
              <a:latin typeface="Times New Roman" panose="02020603050405020304" pitchFamily="18" charset="0"/>
              <a:ea typeface="宋体" panose="02010600030101010101" pitchFamily="2" charset="-122"/>
            </a:endParaRPr>
          </a:p>
        </p:txBody>
      </p:sp>
      <p:sp>
        <p:nvSpPr>
          <p:cNvPr id="27667" name="Text Box 20"/>
          <p:cNvSpPr txBox="1"/>
          <p:nvPr/>
        </p:nvSpPr>
        <p:spPr>
          <a:xfrm>
            <a:off x="6326188" y="6086475"/>
            <a:ext cx="793750" cy="457200"/>
          </a:xfrm>
          <a:prstGeom prst="rect">
            <a:avLst/>
          </a:prstGeom>
          <a:noFill/>
          <a:ln w="9525">
            <a:noFill/>
          </a:ln>
        </p:spPr>
        <p:txBody>
          <a:bodyPr wrap="none" anchor="t">
            <a:spAutoFit/>
          </a:bodyPr>
          <a:p>
            <a:pPr lvl="0" indent="0"/>
            <a:r>
              <a:rPr lang="en-US" altLang="zh-CN" dirty="0">
                <a:latin typeface="Times New Roman" panose="02020603050405020304" pitchFamily="18" charset="0"/>
                <a:ea typeface="宋体" panose="02010600030101010101" pitchFamily="2" charset="-122"/>
              </a:rPr>
              <a:t>2010</a:t>
            </a:r>
            <a:endParaRPr lang="en-US" altLang="zh-CN" dirty="0">
              <a:latin typeface="Times New Roman" panose="02020603050405020304" pitchFamily="18" charset="0"/>
              <a:ea typeface="宋体" panose="02010600030101010101" pitchFamily="2" charset="-122"/>
            </a:endParaRPr>
          </a:p>
        </p:txBody>
      </p:sp>
      <p:sp>
        <p:nvSpPr>
          <p:cNvPr id="27668" name="Rectangle 21"/>
          <p:cNvSpPr/>
          <p:nvPr/>
        </p:nvSpPr>
        <p:spPr>
          <a:xfrm>
            <a:off x="4905375" y="5686425"/>
            <a:ext cx="579438"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soy</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69" name="AutoShape 22"/>
          <p:cNvSpPr/>
          <p:nvPr/>
        </p:nvSpPr>
        <p:spPr>
          <a:xfrm>
            <a:off x="334963" y="1554163"/>
            <a:ext cx="3567112" cy="2408237"/>
          </a:xfrm>
          <a:prstGeom prst="wedgeRoundRectCallout">
            <a:avLst>
              <a:gd name="adj1" fmla="val 39588"/>
              <a:gd name="adj2" fmla="val 61009"/>
              <a:gd name="adj3" fmla="val 16667"/>
            </a:avLst>
          </a:prstGeom>
          <a:solidFill>
            <a:srgbClr val="CCFFCC"/>
          </a:solidFill>
          <a:ln w="9525" cap="flat" cmpd="sng">
            <a:solidFill>
              <a:srgbClr val="FFFF33"/>
            </a:solidFill>
            <a:prstDash val="solid"/>
            <a:miter/>
            <a:headEnd type="none" w="med" len="med"/>
            <a:tailEnd type="none" w="med" len="med"/>
          </a:ln>
        </p:spPr>
        <p:txBody>
          <a:bodyPr anchor="t"/>
          <a:p>
            <a:pPr lvl="0" indent="0" algn="ctr"/>
            <a:r>
              <a:rPr lang="en-US" altLang="zh-CN" sz="2000" b="1" dirty="0">
                <a:solidFill>
                  <a:srgbClr val="0000FF"/>
                </a:solidFill>
                <a:latin typeface="Arial Black" panose="020B0A04020102020204" pitchFamily="34" charset="0"/>
                <a:ea typeface="宋体" panose="02010600030101010101" pitchFamily="2" charset="-122"/>
              </a:rPr>
              <a:t>Throughput Building:</a:t>
            </a:r>
            <a:endParaRPr lang="en-US" altLang="zh-CN" sz="2000" b="1" dirty="0">
              <a:solidFill>
                <a:srgbClr val="0000FF"/>
              </a:solidFill>
              <a:latin typeface="Arial Black" panose="020B0A04020102020204" pitchFamily="34" charset="0"/>
              <a:ea typeface="宋体" panose="02010600030101010101" pitchFamily="2" charset="-122"/>
            </a:endParaRPr>
          </a:p>
          <a:p>
            <a:pPr lvl="0" indent="0" algn="ctr"/>
            <a:r>
              <a:rPr lang="en-US" altLang="zh-CN" sz="2000" b="1" dirty="0">
                <a:solidFill>
                  <a:srgbClr val="0000FF"/>
                </a:solidFill>
                <a:latin typeface="Lucida Sans" panose="020B0602030504020204" pitchFamily="34" charset="0"/>
                <a:ea typeface="宋体" panose="02010600030101010101" pitchFamily="2" charset="-122"/>
              </a:rPr>
              <a:t>More Machines</a:t>
            </a:r>
            <a:endParaRPr lang="en-US" altLang="zh-CN" sz="2000" b="1" dirty="0">
              <a:solidFill>
                <a:srgbClr val="0000FF"/>
              </a:solidFill>
              <a:latin typeface="Lucida Sans" panose="020B0602030504020204" pitchFamily="34" charset="0"/>
              <a:ea typeface="宋体" panose="02010600030101010101" pitchFamily="2" charset="-122"/>
            </a:endParaRPr>
          </a:p>
          <a:p>
            <a:pPr lvl="0" indent="0" algn="ctr"/>
            <a:r>
              <a:rPr lang="en-US" altLang="zh-CN" sz="2000" b="1" dirty="0">
                <a:solidFill>
                  <a:srgbClr val="0000FF"/>
                </a:solidFill>
                <a:latin typeface="Lucida Sans" panose="020B0602030504020204" pitchFamily="34" charset="0"/>
                <a:ea typeface="宋体" panose="02010600030101010101" pitchFamily="2" charset="-122"/>
              </a:rPr>
              <a:t>Efficient Process</a:t>
            </a:r>
            <a:endParaRPr lang="en-US" altLang="zh-CN" sz="2000" b="1" dirty="0">
              <a:solidFill>
                <a:srgbClr val="0000FF"/>
              </a:solidFill>
              <a:latin typeface="Lucida Sans" panose="020B0602030504020204" pitchFamily="34" charset="0"/>
              <a:ea typeface="宋体" panose="02010600030101010101" pitchFamily="2" charset="-122"/>
            </a:endParaRPr>
          </a:p>
          <a:p>
            <a:pPr lvl="0" indent="0" algn="ctr"/>
            <a:r>
              <a:rPr lang="en-US" altLang="zh-CN" sz="2000" b="1" dirty="0">
                <a:solidFill>
                  <a:srgbClr val="0000FF"/>
                </a:solidFill>
                <a:latin typeface="Lucida Sans" panose="020B0602030504020204" pitchFamily="34" charset="0"/>
                <a:ea typeface="宋体" panose="02010600030101010101" pitchFamily="2" charset="-122"/>
              </a:rPr>
              <a:t>Powerful Computing</a:t>
            </a:r>
            <a:endParaRPr lang="en-US" altLang="zh-CN" sz="2000" b="1" dirty="0">
              <a:solidFill>
                <a:srgbClr val="0000FF"/>
              </a:solidFill>
              <a:latin typeface="Lucida Sans" panose="020B0602030504020204" pitchFamily="34" charset="0"/>
              <a:ea typeface="宋体" panose="02010600030101010101" pitchFamily="2" charset="-122"/>
            </a:endParaRPr>
          </a:p>
          <a:p>
            <a:pPr lvl="0" indent="0" algn="ctr"/>
            <a:r>
              <a:rPr lang="en-US" altLang="zh-CN" sz="2000" b="1" dirty="0">
                <a:solidFill>
                  <a:srgbClr val="0000FF"/>
                </a:solidFill>
                <a:latin typeface="Lucida Sans" panose="020B0602030504020204" pitchFamily="34" charset="0"/>
                <a:ea typeface="宋体" panose="02010600030101010101" pitchFamily="2" charset="-122"/>
              </a:rPr>
              <a:t>Versatile Strategies</a:t>
            </a:r>
            <a:endParaRPr lang="en-US" altLang="zh-CN" sz="2000" b="1" dirty="0">
              <a:solidFill>
                <a:srgbClr val="0000FF"/>
              </a:solidFill>
              <a:latin typeface="Lucida Sans" panose="020B0602030504020204" pitchFamily="34" charset="0"/>
              <a:ea typeface="宋体" panose="02010600030101010101" pitchFamily="2" charset="-122"/>
            </a:endParaRPr>
          </a:p>
          <a:p>
            <a:pPr lvl="0" indent="0" algn="ctr"/>
            <a:r>
              <a:rPr lang="en-US" altLang="zh-CN" sz="2000" b="1" dirty="0">
                <a:solidFill>
                  <a:srgbClr val="0000FF"/>
                </a:solidFill>
                <a:latin typeface="Lucida Sans" panose="020B0602030504020204" pitchFamily="34" charset="0"/>
                <a:ea typeface="宋体" panose="02010600030101010101" pitchFamily="2" charset="-122"/>
              </a:rPr>
              <a:t>Systematic Analysis</a:t>
            </a:r>
            <a:endParaRPr lang="en-US" altLang="zh-CN" sz="2000" b="1" dirty="0">
              <a:solidFill>
                <a:srgbClr val="0000FF"/>
              </a:solidFill>
              <a:latin typeface="Lucida Sans" panose="020B0602030504020204" pitchFamily="34" charset="0"/>
              <a:ea typeface="宋体" panose="02010600030101010101" pitchFamily="2" charset="-122"/>
            </a:endParaRPr>
          </a:p>
        </p:txBody>
      </p:sp>
      <p:sp>
        <p:nvSpPr>
          <p:cNvPr id="27670" name="Rectangle 23"/>
          <p:cNvSpPr/>
          <p:nvPr/>
        </p:nvSpPr>
        <p:spPr>
          <a:xfrm>
            <a:off x="4359275" y="4957763"/>
            <a:ext cx="946150" cy="366712"/>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cotton</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1" name="Rectangle 24"/>
          <p:cNvSpPr/>
          <p:nvPr/>
        </p:nvSpPr>
        <p:spPr>
          <a:xfrm>
            <a:off x="4416425" y="4584700"/>
            <a:ext cx="677863" cy="3746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frog</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2" name="Rectangle 25"/>
          <p:cNvSpPr/>
          <p:nvPr/>
        </p:nvSpPr>
        <p:spPr>
          <a:xfrm>
            <a:off x="5448300" y="5686425"/>
            <a:ext cx="976313"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tomato</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3" name="Rectangle 26"/>
          <p:cNvSpPr/>
          <p:nvPr/>
        </p:nvSpPr>
        <p:spPr>
          <a:xfrm>
            <a:off x="5321300" y="5322888"/>
            <a:ext cx="917575"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barley</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4" name="Rectangle 27"/>
          <p:cNvSpPr/>
          <p:nvPr/>
        </p:nvSpPr>
        <p:spPr>
          <a:xfrm>
            <a:off x="5267325" y="4957763"/>
            <a:ext cx="960438"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potato</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5" name="Rectangle 28"/>
          <p:cNvSpPr/>
          <p:nvPr/>
        </p:nvSpPr>
        <p:spPr>
          <a:xfrm>
            <a:off x="3975100" y="3887788"/>
            <a:ext cx="1592263" cy="336550"/>
          </a:xfrm>
          <a:prstGeom prst="rect">
            <a:avLst/>
          </a:prstGeom>
          <a:solidFill>
            <a:srgbClr val="996633"/>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Primate ABC</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6" name="Rectangle 29"/>
          <p:cNvSpPr/>
          <p:nvPr/>
        </p:nvSpPr>
        <p:spPr>
          <a:xfrm>
            <a:off x="3697288" y="4222750"/>
            <a:ext cx="847725"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chimp</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7" name="Rectangle 30"/>
          <p:cNvSpPr/>
          <p:nvPr/>
        </p:nvSpPr>
        <p:spPr>
          <a:xfrm>
            <a:off x="4545013" y="4224338"/>
            <a:ext cx="846137" cy="3619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cattle</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8" name="Rectangle 31"/>
          <p:cNvSpPr/>
          <p:nvPr/>
        </p:nvSpPr>
        <p:spPr>
          <a:xfrm>
            <a:off x="5035550" y="4587875"/>
            <a:ext cx="769938" cy="376238"/>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turtle</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79" name="Rectangle 32"/>
          <p:cNvSpPr/>
          <p:nvPr/>
        </p:nvSpPr>
        <p:spPr>
          <a:xfrm>
            <a:off x="4203700" y="3567113"/>
            <a:ext cx="1947863" cy="320675"/>
          </a:xfrm>
          <a:prstGeom prst="rect">
            <a:avLst/>
          </a:prstGeom>
          <a:solidFill>
            <a:srgbClr val="CC9900"/>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Mammal ABC</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0" name="Rectangle 33"/>
          <p:cNvSpPr/>
          <p:nvPr/>
        </p:nvSpPr>
        <p:spPr>
          <a:xfrm>
            <a:off x="5391150" y="4224338"/>
            <a:ext cx="815975" cy="3619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sheep</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1" name="Rectangle 34"/>
          <p:cNvSpPr/>
          <p:nvPr/>
        </p:nvSpPr>
        <p:spPr>
          <a:xfrm>
            <a:off x="4381500" y="3246438"/>
            <a:ext cx="1936750" cy="320675"/>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Vertebrate ABC</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2" name="Rectangle 35"/>
          <p:cNvSpPr/>
          <p:nvPr/>
        </p:nvSpPr>
        <p:spPr>
          <a:xfrm>
            <a:off x="4521200" y="2927350"/>
            <a:ext cx="2257425" cy="320675"/>
          </a:xfrm>
          <a:prstGeom prst="rect">
            <a:avLst/>
          </a:prstGeom>
          <a:solidFill>
            <a:srgbClr val="FFCC66"/>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Invertebrate ABC</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3" name="Rectangle 36"/>
          <p:cNvSpPr/>
          <p:nvPr/>
        </p:nvSpPr>
        <p:spPr>
          <a:xfrm>
            <a:off x="5551488" y="3887788"/>
            <a:ext cx="688975" cy="33655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bee</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4" name="Rectangle 37"/>
          <p:cNvSpPr/>
          <p:nvPr/>
        </p:nvSpPr>
        <p:spPr>
          <a:xfrm>
            <a:off x="4622800" y="2562225"/>
            <a:ext cx="1651000" cy="3651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grasshopper</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85" name="Rectangle 38"/>
          <p:cNvSpPr/>
          <p:nvPr/>
        </p:nvSpPr>
        <p:spPr>
          <a:xfrm>
            <a:off x="6219825" y="5314950"/>
            <a:ext cx="2055813" cy="373063"/>
          </a:xfrm>
          <a:prstGeom prst="rect">
            <a:avLst/>
          </a:prstGeom>
          <a:solidFill>
            <a:srgbClr val="66FF66"/>
          </a:solidFill>
          <a:ln w="9525" cap="flat" cmpd="sng">
            <a:solidFill>
              <a:schemeClr val="tx1"/>
            </a:solidFill>
            <a:prstDash val="solid"/>
            <a:miter/>
            <a:headEnd type="none" w="med" len="med"/>
            <a:tailEnd type="none" w="med" len="med"/>
          </a:ln>
        </p:spPr>
        <p:txBody>
          <a:bodyPr wrap="none" anchor="ctr"/>
          <a:p>
            <a:pPr lvl="0" indent="0" algn="ctr"/>
            <a:r>
              <a:rPr lang="en-US" altLang="zh-CN" sz="1800" b="1" dirty="0">
                <a:solidFill>
                  <a:schemeClr val="accent2"/>
                </a:solidFill>
                <a:latin typeface="Century Gothic" panose="020B0502020202020204" pitchFamily="34" charset="0"/>
                <a:ea typeface="宋体" panose="02010600030101010101" pitchFamily="2" charset="-122"/>
              </a:rPr>
              <a:t>Leguminosae XYZ</a:t>
            </a:r>
            <a:endParaRPr lang="en-US" altLang="zh-CN" sz="1800" b="1" dirty="0">
              <a:solidFill>
                <a:schemeClr val="accent2"/>
              </a:solidFill>
              <a:latin typeface="Century Gothic" panose="020B0502020202020204" pitchFamily="34" charset="0"/>
              <a:ea typeface="宋体" panose="02010600030101010101" pitchFamily="2" charset="-122"/>
            </a:endParaRPr>
          </a:p>
        </p:txBody>
      </p:sp>
      <p:sp>
        <p:nvSpPr>
          <p:cNvPr id="27686" name="Rectangle 39"/>
          <p:cNvSpPr/>
          <p:nvPr/>
        </p:nvSpPr>
        <p:spPr>
          <a:xfrm>
            <a:off x="6410325" y="5686425"/>
            <a:ext cx="1849438" cy="365125"/>
          </a:xfrm>
          <a:prstGeom prst="rect">
            <a:avLst/>
          </a:prstGeom>
          <a:solidFill>
            <a:srgbClr val="66FF33"/>
          </a:solidFill>
          <a:ln w="9525" cap="flat" cmpd="sng">
            <a:solidFill>
              <a:schemeClr val="tx1"/>
            </a:solidFill>
            <a:prstDash val="solid"/>
            <a:miter/>
            <a:headEnd type="none" w="med" len="med"/>
            <a:tailEnd type="none" w="med" len="med"/>
          </a:ln>
        </p:spPr>
        <p:txBody>
          <a:bodyPr wrap="none" anchor="ctr"/>
          <a:p>
            <a:pPr lvl="0" indent="0" algn="ctr"/>
            <a:r>
              <a:rPr lang="en-US" altLang="zh-CN" sz="1800" b="1" dirty="0">
                <a:solidFill>
                  <a:schemeClr val="accent2"/>
                </a:solidFill>
                <a:latin typeface="Century Gothic" panose="020B0502020202020204" pitchFamily="34" charset="0"/>
                <a:ea typeface="宋体" panose="02010600030101010101" pitchFamily="2" charset="-122"/>
              </a:rPr>
              <a:t>Graminae XYZ</a:t>
            </a:r>
            <a:endParaRPr lang="en-US" altLang="zh-CN" sz="1800" b="1" dirty="0">
              <a:solidFill>
                <a:schemeClr val="accent2"/>
              </a:solidFill>
              <a:latin typeface="Century Gothic" panose="020B0502020202020204" pitchFamily="34" charset="0"/>
              <a:ea typeface="宋体" panose="02010600030101010101" pitchFamily="2" charset="-122"/>
            </a:endParaRPr>
          </a:p>
        </p:txBody>
      </p:sp>
      <p:sp>
        <p:nvSpPr>
          <p:cNvPr id="27687" name="Rectangle 40"/>
          <p:cNvSpPr/>
          <p:nvPr/>
        </p:nvSpPr>
        <p:spPr>
          <a:xfrm>
            <a:off x="6221413" y="4957763"/>
            <a:ext cx="1851025" cy="366712"/>
          </a:xfrm>
          <a:prstGeom prst="rect">
            <a:avLst/>
          </a:prstGeom>
          <a:solidFill>
            <a:srgbClr val="99FF66"/>
          </a:solidFill>
          <a:ln w="9525" cap="flat" cmpd="sng">
            <a:solidFill>
              <a:schemeClr val="tx1"/>
            </a:solidFill>
            <a:prstDash val="solid"/>
            <a:miter/>
            <a:headEnd type="none" w="med" len="med"/>
            <a:tailEnd type="none" w="med" len="med"/>
          </a:ln>
        </p:spPr>
        <p:txBody>
          <a:bodyPr wrap="none" anchor="ctr"/>
          <a:p>
            <a:pPr lvl="0" indent="0" algn="ctr"/>
            <a:r>
              <a:rPr lang="en-US" altLang="zh-CN" sz="1800" b="1" dirty="0">
                <a:solidFill>
                  <a:schemeClr val="accent2"/>
                </a:solidFill>
                <a:latin typeface="Century Gothic" panose="020B0502020202020204" pitchFamily="34" charset="0"/>
                <a:ea typeface="宋体" panose="02010600030101010101" pitchFamily="2" charset="-122"/>
              </a:rPr>
              <a:t>Rosaceae XYZ</a:t>
            </a:r>
            <a:endParaRPr lang="en-US" altLang="zh-CN" sz="1800" b="1" dirty="0">
              <a:solidFill>
                <a:schemeClr val="accent2"/>
              </a:solidFill>
              <a:latin typeface="Century Gothic" panose="020B0502020202020204" pitchFamily="34" charset="0"/>
              <a:ea typeface="宋体" panose="02010600030101010101" pitchFamily="2" charset="-122"/>
            </a:endParaRPr>
          </a:p>
        </p:txBody>
      </p:sp>
      <p:sp>
        <p:nvSpPr>
          <p:cNvPr id="27688" name="Rectangle 41"/>
          <p:cNvSpPr/>
          <p:nvPr/>
        </p:nvSpPr>
        <p:spPr>
          <a:xfrm>
            <a:off x="5805488" y="4587875"/>
            <a:ext cx="2141537" cy="376238"/>
          </a:xfrm>
          <a:prstGeom prst="rect">
            <a:avLst/>
          </a:prstGeom>
          <a:solidFill>
            <a:srgbClr val="CCFF33"/>
          </a:solidFill>
          <a:ln w="9525" cap="flat" cmpd="sng">
            <a:solidFill>
              <a:schemeClr val="tx1"/>
            </a:solidFill>
            <a:prstDash val="solid"/>
            <a:miter/>
            <a:headEnd type="none" w="med" len="med"/>
            <a:tailEnd type="none" w="med" len="med"/>
          </a:ln>
        </p:spPr>
        <p:txBody>
          <a:bodyPr wrap="none" anchor="ctr"/>
          <a:p>
            <a:pPr lvl="0" indent="0" algn="ctr"/>
            <a:r>
              <a:rPr lang="en-US" altLang="zh-CN" sz="1800" b="1" dirty="0">
                <a:solidFill>
                  <a:schemeClr val="accent2"/>
                </a:solidFill>
                <a:latin typeface="Century Gothic" panose="020B0502020202020204" pitchFamily="34" charset="0"/>
                <a:ea typeface="宋体" panose="02010600030101010101" pitchFamily="2" charset="-122"/>
              </a:rPr>
              <a:t>Solanaceae XYZ</a:t>
            </a:r>
            <a:endParaRPr lang="en-US" altLang="zh-CN" sz="1800" b="1" dirty="0">
              <a:solidFill>
                <a:schemeClr val="accent2"/>
              </a:solidFill>
              <a:latin typeface="Century Gothic" panose="020B0502020202020204" pitchFamily="34" charset="0"/>
              <a:ea typeface="宋体" panose="02010600030101010101" pitchFamily="2" charset="-122"/>
            </a:endParaRPr>
          </a:p>
        </p:txBody>
      </p:sp>
      <p:sp>
        <p:nvSpPr>
          <p:cNvPr id="27689" name="Rectangle 42"/>
          <p:cNvSpPr/>
          <p:nvPr/>
        </p:nvSpPr>
        <p:spPr>
          <a:xfrm>
            <a:off x="4695825" y="2206625"/>
            <a:ext cx="804863" cy="3556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aphid</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90" name="Rectangle 43"/>
          <p:cNvSpPr/>
          <p:nvPr/>
        </p:nvSpPr>
        <p:spPr>
          <a:xfrm>
            <a:off x="4864100" y="1835150"/>
            <a:ext cx="3975100" cy="371475"/>
          </a:xfrm>
          <a:prstGeom prst="rect">
            <a:avLst/>
          </a:prstGeom>
          <a:solidFill>
            <a:srgbClr val="6699FF"/>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ALL major pests and pathogens</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91" name="Rectangle 44"/>
          <p:cNvSpPr/>
          <p:nvPr/>
        </p:nvSpPr>
        <p:spPr>
          <a:xfrm>
            <a:off x="6237288" y="3884613"/>
            <a:ext cx="865187" cy="3397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poplar</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92" name="Rectangle 45"/>
          <p:cNvSpPr/>
          <p:nvPr/>
        </p:nvSpPr>
        <p:spPr>
          <a:xfrm>
            <a:off x="6207125" y="4224338"/>
            <a:ext cx="2632075" cy="361950"/>
          </a:xfrm>
          <a:prstGeom prst="rect">
            <a:avLst/>
          </a:prstGeom>
          <a:solidFill>
            <a:srgbClr val="CCFF99"/>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chemeClr val="accent2"/>
                </a:solidFill>
                <a:latin typeface="Century Gothic" panose="020B0502020202020204" pitchFamily="34" charset="0"/>
                <a:ea typeface="宋体" panose="02010600030101010101" pitchFamily="2" charset="-122"/>
              </a:rPr>
              <a:t>Major crop species</a:t>
            </a:r>
            <a:endParaRPr lang="en-US" altLang="zh-CN" sz="2000" b="1" dirty="0">
              <a:solidFill>
                <a:schemeClr val="accent2"/>
              </a:solidFill>
              <a:latin typeface="Century Gothic" panose="020B0502020202020204" pitchFamily="34" charset="0"/>
              <a:ea typeface="宋体" panose="02010600030101010101" pitchFamily="2" charset="-122"/>
            </a:endParaRPr>
          </a:p>
        </p:txBody>
      </p:sp>
      <p:sp>
        <p:nvSpPr>
          <p:cNvPr id="27693" name="Rectangle 46"/>
          <p:cNvSpPr/>
          <p:nvPr/>
        </p:nvSpPr>
        <p:spPr>
          <a:xfrm>
            <a:off x="6151563" y="3567113"/>
            <a:ext cx="865187" cy="32067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FFFF33"/>
                </a:solidFill>
                <a:latin typeface="Century Gothic" panose="020B0502020202020204" pitchFamily="34" charset="0"/>
                <a:ea typeface="宋体" panose="02010600030101010101" pitchFamily="2" charset="-122"/>
              </a:rPr>
              <a:t>pines</a:t>
            </a:r>
            <a:endParaRPr lang="en-US" altLang="zh-CN" sz="2000" b="1" dirty="0">
              <a:solidFill>
                <a:srgbClr val="FFFF33"/>
              </a:solidFill>
              <a:latin typeface="Century Gothic" panose="020B0502020202020204" pitchFamily="34" charset="0"/>
              <a:ea typeface="宋体" panose="02010600030101010101" pitchFamily="2" charset="-122"/>
            </a:endParaRPr>
          </a:p>
        </p:txBody>
      </p:sp>
      <p:sp>
        <p:nvSpPr>
          <p:cNvPr id="27694" name="Rectangle 47"/>
          <p:cNvSpPr/>
          <p:nvPr/>
        </p:nvSpPr>
        <p:spPr>
          <a:xfrm>
            <a:off x="7088188" y="3887788"/>
            <a:ext cx="1751012" cy="336550"/>
          </a:xfrm>
          <a:prstGeom prst="rect">
            <a:avLst/>
          </a:prstGeom>
          <a:solidFill>
            <a:srgbClr val="FF9900"/>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Major tree sp.</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27695" name="Rectangle 48"/>
          <p:cNvSpPr/>
          <p:nvPr/>
        </p:nvSpPr>
        <p:spPr>
          <a:xfrm>
            <a:off x="6318250" y="3246438"/>
            <a:ext cx="2141538" cy="317500"/>
          </a:xfrm>
          <a:prstGeom prst="rect">
            <a:avLst/>
          </a:prstGeom>
          <a:solidFill>
            <a:srgbClr val="00FFFF"/>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chemeClr val="accent2"/>
                </a:solidFill>
                <a:latin typeface="Century Gothic" panose="020B0502020202020204" pitchFamily="34" charset="0"/>
                <a:ea typeface="宋体" panose="02010600030101010101" pitchFamily="2" charset="-122"/>
              </a:rPr>
              <a:t>Marine species</a:t>
            </a:r>
            <a:endParaRPr lang="en-US" altLang="zh-CN" sz="2000" b="1" dirty="0">
              <a:solidFill>
                <a:schemeClr val="accent2"/>
              </a:solidFill>
              <a:latin typeface="Century Gothic" panose="020B0502020202020204" pitchFamily="34" charset="0"/>
              <a:ea typeface="宋体" panose="02010600030101010101" pitchFamily="2" charset="-122"/>
            </a:endParaRPr>
          </a:p>
        </p:txBody>
      </p:sp>
      <p:sp>
        <p:nvSpPr>
          <p:cNvPr id="27696" name="Rectangle 49"/>
          <p:cNvSpPr/>
          <p:nvPr/>
        </p:nvSpPr>
        <p:spPr>
          <a:xfrm>
            <a:off x="7002463" y="3563938"/>
            <a:ext cx="1531937" cy="32385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Garden vari.</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27697" name="Rectangle 50"/>
          <p:cNvSpPr/>
          <p:nvPr/>
        </p:nvSpPr>
        <p:spPr>
          <a:xfrm>
            <a:off x="6765925" y="2925763"/>
            <a:ext cx="1531938" cy="323850"/>
          </a:xfrm>
          <a:prstGeom prst="rect">
            <a:avLst/>
          </a:prstGeom>
          <a:solidFill>
            <a:srgbClr val="FFCC99"/>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Med. Herds</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27698" name="Rectangle 51"/>
          <p:cNvSpPr/>
          <p:nvPr/>
        </p:nvSpPr>
        <p:spPr>
          <a:xfrm>
            <a:off x="6273800" y="2562225"/>
            <a:ext cx="2024063" cy="365125"/>
          </a:xfrm>
          <a:prstGeom prst="rect">
            <a:avLst/>
          </a:prstGeom>
          <a:solidFill>
            <a:srgbClr val="FFCCCC"/>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Tough weeds</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27699" name="Rectangle 52"/>
          <p:cNvSpPr/>
          <p:nvPr/>
        </p:nvSpPr>
        <p:spPr>
          <a:xfrm>
            <a:off x="5500688" y="2206625"/>
            <a:ext cx="3151187" cy="355600"/>
          </a:xfrm>
          <a:prstGeom prst="rect">
            <a:avLst/>
          </a:prstGeom>
          <a:solidFill>
            <a:srgbClr val="E8FCFE"/>
          </a:solidFill>
          <a:ln w="9525" cap="flat" cmpd="sng">
            <a:solidFill>
              <a:schemeClr val="tx1"/>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All other farmed plant sp.</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27700" name="Text Box 55"/>
          <p:cNvSpPr txBox="1"/>
          <p:nvPr/>
        </p:nvSpPr>
        <p:spPr>
          <a:xfrm>
            <a:off x="7832725" y="6310313"/>
            <a:ext cx="1250950" cy="336550"/>
          </a:xfrm>
          <a:prstGeom prst="rect">
            <a:avLst/>
          </a:prstGeom>
          <a:noFill/>
          <a:ln w="9525">
            <a:noFill/>
          </a:ln>
        </p:spPr>
        <p:txBody>
          <a:bodyPr wrap="none" anchor="t">
            <a:spAutoFit/>
          </a:bodyPr>
          <a:p>
            <a:pPr lvl="0" indent="0"/>
            <a:r>
              <a:rPr lang="en-US" altLang="zh-CN" sz="1600" i="1" dirty="0">
                <a:latin typeface="Times New Roman" panose="02020603050405020304" pitchFamily="18" charset="0"/>
                <a:ea typeface="宋体" panose="02010600030101010101" pitchFamily="2" charset="-122"/>
              </a:rPr>
              <a:t>Jun Yu, 2002</a:t>
            </a:r>
            <a:endParaRPr lang="en-US" altLang="zh-CN" sz="1600" i="1" dirty="0">
              <a:latin typeface="Times New Roman" panose="02020603050405020304" pitchFamily="18" charset="0"/>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2"/>
          <p:cNvSpPr>
            <a:spLocks noGrp="1"/>
          </p:cNvSpPr>
          <p:nvPr>
            <p:ph type="title"/>
          </p:nvPr>
        </p:nvSpPr>
        <p:spPr/>
        <p:txBody>
          <a:bodyPr wrap="square" lIns="91440" tIns="45720" rIns="91440" bIns="45720" anchor="ctr"/>
          <a:p>
            <a:pPr eaLnBrk="1" hangingPunct="1"/>
            <a:endParaRPr lang="zh-CN" altLang="zh-CN" dirty="0"/>
          </a:p>
        </p:txBody>
      </p:sp>
      <p:pic>
        <p:nvPicPr>
          <p:cNvPr id="28674" name="Picture 3" descr="E:\临时文件\Figure 1.files\ng1114-F1.gif"/>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Rectangle 2"/>
          <p:cNvSpPr/>
          <p:nvPr/>
        </p:nvSpPr>
        <p:spPr>
          <a:xfrm>
            <a:off x="2171700" y="1809750"/>
            <a:ext cx="9144000" cy="0"/>
          </a:xfrm>
          <a:prstGeom prst="rect">
            <a:avLst/>
          </a:prstGeom>
          <a:noFill/>
          <a:ln w="9525">
            <a:noFill/>
          </a:ln>
        </p:spPr>
        <p:txBody>
          <a:bodyPr anchor="t">
            <a:spAutoFit/>
          </a:bodyPr>
          <a:p>
            <a:pPr lvl="0" indent="0"/>
            <a:endParaRPr lang="zh-CN" altLang="en-US" dirty="0">
              <a:latin typeface="Times New Roman" panose="02020603050405020304" pitchFamily="18" charset="0"/>
              <a:ea typeface="宋体" panose="02010600030101010101" pitchFamily="2" charset="-122"/>
            </a:endParaRPr>
          </a:p>
        </p:txBody>
      </p:sp>
      <p:pic>
        <p:nvPicPr>
          <p:cNvPr id="29698" name="Picture 3" descr="shenemangenome"/>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p:pic>
        <p:nvPicPr>
          <p:cNvPr id="8" name="图片 7" descr="生物信息学第二版封面图片_20210113101329"/>
          <p:cNvPicPr>
            <a:picLocks noChangeAspect="1"/>
          </p:cNvPicPr>
          <p:nvPr>
            <p:custDataLst>
              <p:tags r:id="rId1"/>
            </p:custDataLst>
          </p:nvPr>
        </p:nvPicPr>
        <p:blipFill>
          <a:blip r:embed="rId2"/>
          <a:stretch>
            <a:fillRect/>
          </a:stretch>
        </p:blipFill>
        <p:spPr>
          <a:xfrm>
            <a:off x="3779520" y="188595"/>
            <a:ext cx="3739515" cy="4676140"/>
          </a:xfrm>
          <a:prstGeom prst="rect">
            <a:avLst/>
          </a:prstGeom>
        </p:spPr>
      </p:pic>
      <p:pic>
        <p:nvPicPr>
          <p:cNvPr id="6152" name="图片 9" descr="生物信息学-封面3"/>
          <p:cNvPicPr>
            <a:picLocks noChangeAspect="1"/>
          </p:cNvPicPr>
          <p:nvPr/>
        </p:nvPicPr>
        <p:blipFill>
          <a:blip r:embed="rId3"/>
          <a:stretch>
            <a:fillRect/>
          </a:stretch>
        </p:blipFill>
        <p:spPr>
          <a:xfrm>
            <a:off x="6156325" y="3035935"/>
            <a:ext cx="1981835" cy="2844165"/>
          </a:xfrm>
          <a:prstGeom prst="rect">
            <a:avLst/>
          </a:prstGeom>
          <a:noFill/>
          <a:ln w="9525">
            <a:noFill/>
          </a:ln>
        </p:spPr>
      </p:pic>
      <p:pic>
        <p:nvPicPr>
          <p:cNvPr id="9" name="图片 8" descr="3477257a089808a72a3487af7920d2aa"/>
          <p:cNvPicPr>
            <a:picLocks noChangeAspect="1"/>
          </p:cNvPicPr>
          <p:nvPr>
            <p:custDataLst>
              <p:tags r:id="rId4"/>
            </p:custDataLst>
          </p:nvPr>
        </p:nvPicPr>
        <p:blipFill>
          <a:blip r:embed="rId5"/>
          <a:stretch>
            <a:fillRect/>
          </a:stretch>
        </p:blipFill>
        <p:spPr>
          <a:xfrm>
            <a:off x="107315" y="188595"/>
            <a:ext cx="4171950" cy="5691505"/>
          </a:xfrm>
          <a:prstGeom prst="rect">
            <a:avLst/>
          </a:prstGeom>
        </p:spPr>
      </p:pic>
      <p:sp>
        <p:nvSpPr>
          <p:cNvPr id="2" name="文本框 1"/>
          <p:cNvSpPr txBox="1"/>
          <p:nvPr/>
        </p:nvSpPr>
        <p:spPr>
          <a:xfrm>
            <a:off x="3996055" y="6021705"/>
            <a:ext cx="4647565" cy="583565"/>
          </a:xfrm>
          <a:prstGeom prst="rect">
            <a:avLst/>
          </a:prstGeom>
          <a:noFill/>
        </p:spPr>
        <p:txBody>
          <a:bodyPr wrap="square" rtlCol="0">
            <a:spAutoFit/>
          </a:bodyPr>
          <a:p>
            <a:r>
              <a:rPr lang="zh-CN" altLang="en-US" sz="1600" b="1">
                <a:solidFill>
                  <a:schemeClr val="bg2"/>
                </a:solidFill>
                <a:latin typeface="黑体" panose="02010609060101010101" pitchFamily="49" charset="-122"/>
                <a:ea typeface="黑体" panose="02010609060101010101" pitchFamily="49" charset="-122"/>
              </a:rPr>
              <a:t>《生物信息学札记》（网络版备课笔记，第</a:t>
            </a:r>
            <a:r>
              <a:rPr lang="en-US" altLang="zh-CN" sz="1600" b="1">
                <a:solidFill>
                  <a:schemeClr val="bg2"/>
                </a:solidFill>
                <a:latin typeface="黑体" panose="02010609060101010101" pitchFamily="49" charset="-122"/>
                <a:ea typeface="黑体" panose="02010609060101010101" pitchFamily="49" charset="-122"/>
              </a:rPr>
              <a:t>1-3</a:t>
            </a:r>
            <a:r>
              <a:rPr lang="zh-CN" altLang="en-US" sz="1600" b="1">
                <a:solidFill>
                  <a:schemeClr val="bg2"/>
                </a:solidFill>
                <a:latin typeface="黑体" panose="02010609060101010101" pitchFamily="49" charset="-122"/>
                <a:ea typeface="黑体" panose="02010609060101010101" pitchFamily="49" charset="-122"/>
              </a:rPr>
              <a:t>版）（</a:t>
            </a:r>
            <a:r>
              <a:rPr lang="en-US" altLang="zh-CN" sz="1600" b="1">
                <a:solidFill>
                  <a:schemeClr val="bg2"/>
                </a:solidFill>
                <a:latin typeface="黑体" panose="02010609060101010101" pitchFamily="49" charset="-122"/>
                <a:ea typeface="黑体" panose="02010609060101010101" pitchFamily="49" charset="-122"/>
              </a:rPr>
              <a:t>2001</a:t>
            </a:r>
            <a:r>
              <a:rPr lang="zh-CN" altLang="en-US" sz="1600" b="1">
                <a:solidFill>
                  <a:schemeClr val="bg2"/>
                </a:solidFill>
                <a:latin typeface="黑体" panose="02010609060101010101" pitchFamily="49" charset="-122"/>
                <a:ea typeface="黑体" panose="02010609060101010101" pitchFamily="49" charset="-122"/>
              </a:rPr>
              <a:t>，</a:t>
            </a:r>
            <a:r>
              <a:rPr lang="en-US" altLang="zh-CN" sz="1600" b="1">
                <a:solidFill>
                  <a:schemeClr val="bg2"/>
                </a:solidFill>
                <a:latin typeface="黑体" panose="02010609060101010101" pitchFamily="49" charset="-122"/>
                <a:ea typeface="黑体" panose="02010609060101010101" pitchFamily="49" charset="-122"/>
              </a:rPr>
              <a:t>2005</a:t>
            </a:r>
            <a:r>
              <a:rPr lang="zh-CN" altLang="en-US" sz="1600" b="1">
                <a:solidFill>
                  <a:schemeClr val="bg2"/>
                </a:solidFill>
                <a:latin typeface="黑体" panose="02010609060101010101" pitchFamily="49" charset="-122"/>
                <a:ea typeface="黑体" panose="02010609060101010101" pitchFamily="49" charset="-122"/>
              </a:rPr>
              <a:t>，</a:t>
            </a:r>
            <a:r>
              <a:rPr lang="en-US" altLang="zh-CN" sz="1600" b="1">
                <a:solidFill>
                  <a:schemeClr val="bg2"/>
                </a:solidFill>
                <a:latin typeface="黑体" panose="02010609060101010101" pitchFamily="49" charset="-122"/>
                <a:ea typeface="黑体" panose="02010609060101010101" pitchFamily="49" charset="-122"/>
              </a:rPr>
              <a:t>2010</a:t>
            </a:r>
            <a:r>
              <a:rPr lang="zh-CN" altLang="en-US" sz="1600" b="1">
                <a:solidFill>
                  <a:schemeClr val="bg2"/>
                </a:solidFill>
                <a:latin typeface="黑体" panose="02010609060101010101" pitchFamily="49" charset="-122"/>
                <a:ea typeface="黑体" panose="02010609060101010101" pitchFamily="49" charset="-122"/>
              </a:rPr>
              <a:t>）</a:t>
            </a:r>
            <a:endParaRPr lang="zh-CN" altLang="en-US" sz="1600" b="1">
              <a:solidFill>
                <a:schemeClr val="bg2"/>
              </a:solidFill>
              <a:latin typeface="黑体" panose="02010609060101010101" pitchFamily="49" charset="-122"/>
              <a:ea typeface="黑体" panose="02010609060101010101" pitchFamily="49" charset="-122"/>
            </a:endParaRPr>
          </a:p>
        </p:txBody>
      </p:sp>
      <p:sp>
        <p:nvSpPr>
          <p:cNvPr id="3" name="文本框 2"/>
          <p:cNvSpPr txBox="1"/>
          <p:nvPr/>
        </p:nvSpPr>
        <p:spPr>
          <a:xfrm>
            <a:off x="8172450" y="5373370"/>
            <a:ext cx="589280" cy="337185"/>
          </a:xfrm>
          <a:prstGeom prst="rect">
            <a:avLst/>
          </a:prstGeom>
          <a:noFill/>
        </p:spPr>
        <p:txBody>
          <a:bodyPr wrap="none" rtlCol="0">
            <a:spAutoFit/>
          </a:bodyPr>
          <a:p>
            <a:r>
              <a:rPr lang="en-US" altLang="zh-CN" sz="1600">
                <a:solidFill>
                  <a:schemeClr val="bg2"/>
                </a:solidFill>
              </a:rPr>
              <a:t>2017</a:t>
            </a:r>
            <a:endParaRPr lang="en-US" altLang="zh-CN" sz="1600">
              <a:solidFill>
                <a:schemeClr val="bg2"/>
              </a:solidFill>
            </a:endParaRPr>
          </a:p>
        </p:txBody>
      </p:sp>
      <p:sp>
        <p:nvSpPr>
          <p:cNvPr id="4" name="文本框 3"/>
          <p:cNvSpPr txBox="1"/>
          <p:nvPr/>
        </p:nvSpPr>
        <p:spPr>
          <a:xfrm>
            <a:off x="7092315" y="1701165"/>
            <a:ext cx="589280" cy="337185"/>
          </a:xfrm>
          <a:prstGeom prst="rect">
            <a:avLst/>
          </a:prstGeom>
          <a:noFill/>
        </p:spPr>
        <p:txBody>
          <a:bodyPr wrap="none" rtlCol="0">
            <a:spAutoFit/>
          </a:bodyPr>
          <a:p>
            <a:r>
              <a:rPr lang="en-US" altLang="zh-CN" sz="1600">
                <a:solidFill>
                  <a:schemeClr val="bg2"/>
                </a:solidFill>
              </a:rPr>
              <a:t>2021</a:t>
            </a:r>
            <a:endParaRPr lang="en-US" altLang="zh-CN" sz="1600">
              <a:solidFill>
                <a:schemeClr val="bg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内容占位符 2"/>
          <p:cNvSpPr>
            <a:spLocks noGrp="1"/>
          </p:cNvSpPr>
          <p:nvPr>
            <p:ph idx="1"/>
          </p:nvPr>
        </p:nvSpPr>
        <p:spPr>
          <a:xfrm>
            <a:off x="685800" y="1214438"/>
            <a:ext cx="7772400" cy="4114800"/>
          </a:xfrm>
        </p:spPr>
        <p:txBody>
          <a:bodyPr wrap="square" lIns="91440" tIns="45720" rIns="91440" bIns="45720" anchor="t"/>
          <a:p>
            <a:pPr eaLnBrk="1" hangingPunct="1">
              <a:lnSpc>
                <a:spcPct val="90000"/>
              </a:lnSpc>
              <a:buNone/>
            </a:pPr>
            <a:r>
              <a:rPr lang="en-US" altLang="zh-CN" i="1" dirty="0">
                <a:latin typeface="Arial" panose="020B0604020202020204" pitchFamily="34" charset="0"/>
                <a:ea typeface="仿宋_GB2312" pitchFamily="49" charset="-122"/>
              </a:rPr>
              <a:t>“The massive quantities of data generated by genomic research have given rise to the field of bioinformatics--an emerging discipline that seeks to integrate computer science with applications derived from molecular biology. </a:t>
            </a:r>
            <a:r>
              <a:rPr lang="en-US" altLang="zh-CN" i="1" u="sng" dirty="0">
                <a:latin typeface="Arial" panose="020B0604020202020204" pitchFamily="34" charset="0"/>
                <a:ea typeface="仿宋_GB2312" pitchFamily="49" charset="-122"/>
              </a:rPr>
              <a:t>We are swimming in a rapidly rising sea of data...how do we keep from drowning?</a:t>
            </a:r>
            <a:r>
              <a:rPr lang="en-US" altLang="zh-CN" i="1" dirty="0">
                <a:latin typeface="Arial" panose="020B0604020202020204" pitchFamily="34" charset="0"/>
                <a:ea typeface="仿宋_GB2312" pitchFamily="49" charset="-122"/>
              </a:rPr>
              <a:t>”</a:t>
            </a:r>
            <a:endParaRPr lang="en-US" altLang="zh-CN" i="1" dirty="0">
              <a:latin typeface="Arial" panose="020B0604020202020204" pitchFamily="34" charset="0"/>
              <a:ea typeface="仿宋_GB2312" pitchFamily="49" charset="-122"/>
            </a:endParaRPr>
          </a:p>
          <a:p>
            <a:pPr eaLnBrk="1" hangingPunct="1">
              <a:lnSpc>
                <a:spcPct val="90000"/>
              </a:lnSpc>
              <a:buNone/>
            </a:pPr>
            <a:endParaRPr lang="en-US" altLang="zh-CN" i="1" dirty="0">
              <a:latin typeface="Arial" panose="020B0604020202020204" pitchFamily="34" charset="0"/>
              <a:ea typeface="仿宋_GB2312" pitchFamily="49" charset="-122"/>
            </a:endParaRPr>
          </a:p>
          <a:p>
            <a:pPr algn="ctr" eaLnBrk="1" hangingPunct="1">
              <a:lnSpc>
                <a:spcPct val="90000"/>
              </a:lnSpc>
              <a:buNone/>
            </a:pPr>
            <a:r>
              <a:rPr lang="en-US" altLang="zh-CN" sz="2000" b="1" dirty="0">
                <a:latin typeface="Arial" panose="020B0604020202020204" pitchFamily="34" charset="0"/>
              </a:rPr>
              <a:t>Roos DS. Bioinformatics----Trying to swin in a sea of data. Science, 2001,291(5507):1260-1261</a:t>
            </a:r>
            <a:endParaRPr lang="en-US" altLang="zh-CN" sz="2000" b="1" dirty="0">
              <a:latin typeface="Arial" panose="020B0604020202020204" pitchFamily="34" charset="0"/>
            </a:endParaRPr>
          </a:p>
          <a:p>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Grp="1"/>
          </p:cNvSpPr>
          <p:nvPr>
            <p:ph idx="1"/>
          </p:nvPr>
        </p:nvSpPr>
        <p:spPr>
          <a:xfrm>
            <a:off x="-457200" y="-228600"/>
            <a:ext cx="9753600" cy="6324600"/>
          </a:xfrm>
        </p:spPr>
        <p:txBody>
          <a:bodyPr wrap="square" lIns="91440" tIns="45720" rIns="91440" bIns="45720" anchor="t"/>
          <a:p>
            <a:pPr eaLnBrk="1" hangingPunct="1">
              <a:lnSpc>
                <a:spcPct val="90000"/>
              </a:lnSpc>
              <a:buNone/>
            </a:pPr>
            <a:r>
              <a:rPr lang="zh-CN" altLang="en-US" sz="800" dirty="0">
                <a:latin typeface="Arial" panose="020B0604020202020204" pitchFamily="34" charset="0"/>
              </a:rPr>
              <a:t> </a:t>
            </a:r>
            <a:r>
              <a:rPr lang="en-US" altLang="zh-CN" sz="800" dirty="0">
                <a:latin typeface="Arial" panose="020B0604020202020204" pitchFamily="34" charset="0"/>
              </a:rPr>
              <a:t>CACTAGTCTCTGTACTAGCCACTAGAAGTACTAACCTTTCACACTAATATATCTATCTCCTGCTGCATTTAGTACACAAGTTCATAAAAGCACCCTATTTCTATAAAAAAAATACGGTAAATGTAGCAACTTACTAGTACCATAAGAAATTTTGCTGATCTAGCTAACTTATTACTAGCTACTTGCTAGGTCTGAACACTATTAAAATGTAACAATACACTTACCTCCTTGATCTGTGCAGCCCTGTTCTCACGCTGGCTTCTATGGTGCGAGTAGTATTCCTAGGTTTTCGTAGGCTTTTATAGCAACAGCTTTCTTCGGACCGAATGAGACACCTGCCTTGTTTATGAGAGGGATGGATAGCTTTCACCTGCTGGACATTTATTTGTTTTTTTTTACTGGTCACTACATTCCTATCCACTGGTGCATATCTATCCTATCCCCTTTGGTCAGTAAAATATACTGCCTCCCCCATTCTCTTTCTTTCTCTATCTTTCTCTAAGCTTAACACACTTTAAGTTCACAAAATTATTATTATTATTATTATTATTATTATTATTATTATTATTATTATTATTATTATTATTATTATTATTATTAGCAGGCTTCCCTCCTTTAGAAATTTCATCGTCGAAATTATTATACCTTGGTGATGGAAAAACTGAGGCTAGTTTTTTCTGGAGATCATCTTCCTTCTCCCATGTGGCCTCATCCATGGTGTGATGACTCCATTGTACCTTTAAAAATCTAATTGTTTGGTTCCTTGTTTTTAGATCTTTAATATCCAAGATACAAACAGGATATTCCTGATATGTCAAATCGTTATGCAACTCAGCCATAGGAATTTCAACTTAATCACTTGGCCTCCGAAGGCATTTACGAAGCATGGAGATGTGGAATACATCATGTACCCCGGTGAAAGCATCTGGTAGCTTTAGCATGTAAGGCACTTCTCCTATTTGCTTAACAATTGTAAATGGTCCAACATATCTGGAACTTATTTTTTTTCCAAGTCCGAATCGCTTAATTCCCTTTATAGGTGATACTTTTAAATATACCCAGTCACCTATATCAAAGTTAAGATCCCTTCTCCTATTATCTGCATAACTTTTTTTGTCTATTTTGAGCTGTTTGCAGTCGTTCCCGTATCAGTCGTATTGTTTCTTCTATCTGTTGTATTATATCCGGTCCTAACAATTTTCTTTCTCCTACTTCGTTCCAGCAAACAGGTGTTCTGCATTTCCTTCCATATAAGGCTTCATACGGAGCCATTTGTATACTAGATTGATAACTATTGTTATATGCAAATTCTGCTAATGGCATAAATTCTTTCCATGATCCTTTAAATTCTAGGATGCAAGATCGTAAAATATTTTCAATTATTTGATTCACCCTTTCAGTTTGTCCATCGGTTTGGGGGTGATACGCTGCACTGAAATCTAATGTTGTTCCCACGGGCTTGTGTAGTCTTTTCTAGAAATTGGACAGAAACTGTGTATCTCTGTCTGACACAATCCTTCTTGGAACACCATGTAAAGATACTATTTCTTTGACATATAGTTTAGCTAACCTTTCCAAAGAAAATTTGCTTTTAACGGGTATGAAATGAGCAGATTTTGTTAACCGATCCACTATTCAGATACTATCATTTCCTGGAGGTGTGGTAGGTAATCCTTGAACAAAGTCCATACTGATTTCTTCTCATTTCCATAGTGGAATACTTAAGGGTTGTAACAGTCTTGCCGGCCTTTGATGTTCAACTTTTACGCATTGGCAGATATCACATTCTGCAATGAATTTTGCAATTTCTATTTTCATGATACATTTTGGTACTTCCTGGATGTATGGTATAGGGAGAGAAATGTGATTCTTCCAATATTCTCTGTTTTAAATTAGGGTCGTTAGGCACACACAATCTATTTTTGAAACATATAGCACCATTATGATCAATTCGAAATTCAGACACCTTCCCTTCTTCAATATTTTTCTTTGCCTTTTGCAATCCACTGTCGTCTCTTTGTTTCTCTAGAATATTTTCTTCTAAAGTAGGCTTTATTTGAAGCACGGGTAATAATACTCTGGGTTCATGGATCTTTAATTCCACATCCAATCTTTCCAAGTCTCTAAGTATATGTTGATCCTGTGTGATCTGAATAGCCATATTACAAAGAGCTTTTCGACTTAGAGCATCTTCCACAATGTTGGCTTTCAGAGGGTGATAATGAATATTCAAATCATAATCTTTCAATAATTCTAACCATCCCCTTTATCTCATATTCAATTCCTTCTGAGTAAATATGTACTTTAAACTTTTGTGGTCAGTAAATATTTCACAATGCTCACCATATAGGTAATGTCTCCAGATTTTTAAGGCAAAAATAACAGCAGCTAATTCCATATCATGGGTTGGATAATTTTGCTCGTATGGCTTTAATTGACGCGAAGCATAGGCAATTACCTTAGCTTTTTGCATGAGAACACAACCTAATCCAATTTTTGAAGCATCACAGTAAATAGTAAATTCTTCTCCCATTATAGGCAAGGCAAGAATAGTAAATTCTTTGCAATTCTGAGTCCACTCATATTTTACTCCCTTTTGTGTCAACCGGGTTAGAGGAGCTGCAATTCTAGCGAAGTTACTAATAAATCGACGGTAATATCCCGCCAACCCAAGAAAACTTCGTATCTCGGTTACCGATGAGGGCCTTTTCCACTCTGAGACGGTTTTGACCTTTTCAGGGTCCACTGATATACCTTCACCCGAAATAACATGACCAAGCAAAAATACTTTATCCATCCAGAAATCGCATTTCTTTAATTTGGCAAATAGTTTATGATCTCGCAATGTCTTGTAGTACTATTCTCAAATGATTTGCATGATCTTCCTTAGTCTTGGAATATATCAAAATATCATCTATATATAAATACAACTACAAATTAATCAAGATAAGGCTTGAATTTACGATTCATTAAATCCATAAAAGCTGCCGGTGCATTAGTCAAACCAAATGGCATTACTAGATATTCATAGTGTCCATAGCATGCACGGAAAGCAGTCTTGGGTATATCACTAGGTTTAATCTTTAGTTGATGGTAGCCTGATTGAAGATCAATTTTTGAGAAAACCCGAGCTCCTTGTAGTTGATCAAATAGATCGTCTATCCTTGGTAAAGGATATTTGTTTTTGATAGTCACCTTATTCAGTTCTCGGTAATCCGTGCATAATCGCATAGTTCCATCCTTTTTCTTGACAAATAGAACAGGAACACCCCCACGGGGAGACACTAGGACAAATGAATCCTTTATCTTCTAATTCTTTTAATTGTACATTTAGTTCCTTTAGCTCAACAGGGGCCATTATGTAGGGTGCCTAATAAATCGGAGTAGTTCCTGGTCCTATTTCAATACCAAATTCAATCTCTCGATCTAGTGCTAATCCTGGTAATTCAGCTGGAAAAACTGGAAACTCATTCACAATTGGCATTCCTTCCCAACTTGCTTCCTTTCTCATGATTTCTGCCACTAAAGGTCTTGGTAAATTGTTTTAATCTCCATGGTAAGTAATTTGGTTTTGATCCCATGGTTTAAGTGTAATTTGTTTTTCATGGCAATCAATATTTGCTTTGTTCTTACATAACCAATCCATACCAAGTATAATATCAAAATCATGCATATCCAAGGGTATGAGGTCAGCAGTTAATTCCCATCCATCAATAGTAATTGGACACAATTTGCAAATTAAATTAGTTATTTGGCTATCCAAAGGAGTTTCTATGCAAATCCTTTCTTTTAATTGACTAGTAGGGATGGTGTATTTTCTCACGAAGTTGGTGGAGATAAACGAATGTGTTGCGCCAGAATCAAATAAAACTTTACCAGGATAAGAGCACACTAAGACATTACCTGTAACCACGGTGTTGGATTTTTCGGCTGTGCTCTTAGTTAAGTTGTATACCCCAAGCGCGATTCCCACCTTGTGAATTATTCGACCGTATTCCTCATGTAGTATTAGTATTTGCAGGTGGCTTTCCTTGATTTGGCCCATTATTATTTGCTGAAGATGGTCCAGGTAAATAAAGCGACGGTACTGAAGTCAATACTTTAGTACTTGGCTGAGTAGTTCAATTAACTCGATTTTTACCCTTCTGTAACAGAGGACAAAGGTATCTAGTATGTCCTGCTTCTCCACACTCAAAGCACCTTCCCCACCGATTAGGACAAATTGATGGAACATGGCCACCTTGGCATATTGGACATTTTCTGTCTTGATTTTCTAAAGATTCCCTCTACATTTTTCCAGAGTAGTTTCCACGGAATCTTCCCTGGTTTTGTTGATTATTTGTCTTGAATTTCTTTTGGGGTTGTCCGTGTTCTATTCTTTGTTCATGATACCCCTTCTCAAGAAGTTGTGCTTTACTTACTACCTCCCTGAATATGGTTAATTCAAAGGCTTCGACACACCTTTTGAGAGGTTGGCGTAATCCACTTTCAAATCGTCGAGCTTTAGAGCCGTCCGTTTGTACAAATTCAGGAGCAAATCTTGCAAGTCTCGAAAATTCTATTTCATATTCTACTACAGATTTATTACCTTACTTAAGCTCTAGAAATTCCTTCTTCATTCTCTTCACACTTTCTGGAAAATATTTCTTGTAAAAAGCTTCTTTGAATATTTCCCATGTAATAGAGATACGTTCCGAATATGACTTTTTGTGAGCATCCCACCATTCAAAAGCACTAGACTGAAGCATATAGGTAGCATATGTAATCTTTTCTTTATCTGTACAACCCATAGCTTCAAATGCCTTTTCCATTGCTACTATCCAAACTTCCGCTTCAAGTGGATTGGTAGTTCCTGAAAGGAAAAAGTATGAATTACCCCCTGAACTATTGCGAGAGTATGAATTACCCCCCCCCCCCAAAACCACAAAACCAGACATATTAAACCTCAAACTATTGAAATCGGATTACCCCCCCTGATTCAATCCGGAGCGGTTTGGTCCTACGTGGCATACACGTGGCACCGCCATGGAAATCCAATCAGCAATATTAGGTGGTCCCACATGTCATGATCATGTATTTCTTCCACTTTCCCCTCTCTTCATCTCCTCCAGGGCAAATAGAAAGCGGCGCGGTGGTGGCGCTCTCCAGGGCGGCCGGGGGAAGCGGCGGCGGCGGCGTCCAGGGCGGGTGGGGGAAGCGGCGGCGTCCAGGGCGGCTGCGGAAGCGACGGCGGCGTCCAGGGTGGGCTAGGGAAGCGGCGGCTTCTAGGGCAAGCTGGGGAAGTGGCGGCGGTGGCGGCGACGGCGGCGTCCAGGGCGGGCTGGGGAAGCAGCGGCGTCCAGGGCAGGCGGGGAAGTGGCGGTGATGACGGCGCCCTCCAGGTCGAACTGGGGTGGTGGCGGGGAAGTGACGGCAGCGACGGCGCCCTCCAGGGCAGGTAGGGGAAGCGGTGGCGGCGGGTGTGGCGGGAGCGCTCGTGCGGTGGGCGCGGCGGGAGCGGGAGCGGGCGCGGCGAGGAGCAGGCGCTTGTGCTCCTCCTCCGTGGCGCCAGAGATGGAGCGGGCGCTCGTGAGCGGGTCGGCCGCCGCTGCGAGCTCGCCGTGGAGGCGGCGAGAATCGAGATCGACGGCGAGCTCCACGGAGATGGAGAGAAGAAGGGAAGGGGCAAAGAGGAGGGGGAGAAGAGGAGGGTTGGGCAGACAGTGGGCCCCACCATATTTATTTGTTGTGGCTGACAAGTGGGTCCTATATATTTTTCTTTTGTTTTAGCTGACCAGACTGCCACATGGGCATCCACGTAGGACCGAAACCACCCTATATCGATCTAGGGGGTAATTCATCCGGTTTGTAAAGTTCAGGGTTAAAAATAACTGGTATTGGAGTTCAGGGTTAAAAATCGGACGACCGTAATTGTTGAGGGGGTAATTCGTACTTTTTCCTTCTTGAAAATGTTGGTGGCTTCAATTTCTGAAATTCCCCAAGTCCATTCCGGTTAGCATCACTTTTAGTAGTACGTTCTAAAATCTCCATCTATCGTTGTTGGGTTTCCTGTTGCTTGCCCAATATATTCGCGAGTAAGTTAGCCCAAGGGTCTTGACTACTTGCACTAGGTATTATTGATCCAGTGGCACCATTACTAGTATTATTTCCATCCTGACTAGTACCATTGTTGTCGTTGTTTTGCTCCATCTATCATATTCAACTCATTAGCCAGAATACATAAATGATCATTGGATGGATCTCAAAATGGTAACAAAAATCAGATTTACTATAAAATATTCAATATAGGTAATATTAAAATAAAACTATTTAGTTATATTATCATCATTATACTTTTCTCTTCTTATTTTAGTCTTATCATTATTCTTAACATGCACCAGTTAAAAAATAAATAAATAAAATTAGTACAAACCACAAGCACCACAGCACTAGTGCATTACGGTCATGTTTAGATTCAAATTTTTTTCTTCAAACTTCTAACTTTTCCGTCACATCAAATGTTTGGACACATGCATGGAGCATTAAATGTGGAGAAAAAAACAATTGCACAGTTTGCATGTAAATTGTGAGACGAATCTTTTGAGCCTAATTACACCATGATTTGACAATGTGATGCTATAGTAAACATTTGTTAATGATAGATTAATTAGTCTTAATAAATTCATCTCGCAGTTTACAGGTGAAATCTGTAATTTGTTTTGTTATTAGTCTACATTTAATACTTCAAATGTATATCCATATACTTGAAAAAAAATTTGGCACACGAACTAAACACAGCCTACTTCGACGAAAAGAAAGTGCAGGAGCCTATCATGCTACACAAACACTAAGGCAAACACCTACTGGTGTACTAGTGCCACATACAGAGCTCTGGTTGTTTACACAAGATGTCTAGAAAGACATCACCATGAGTTCTGATGTTAACTCTTCAGTTCTAAAAGCTCCTTTGGCTGTCTCGTGACCCATCCACACATGCTACTAACACTAAGGGTGTGTAGGGTGTGTTTAGTTCACACCAAAATTGAAAGTTTGGTTGAAATTGAAACGATGTGACGGAAAAGTTGAAGTTTACGTGTGTAGGAGAGTTTTGATGTGATGAAAAAGTTAAAAGTTTGAAGAAAAATTTTGGAACTAAACTCAGCCTAAAGGACTTATTATAGTGGAGTACATCCCATCCCAAGGGAAAACAAAACCCATACTGACACCACTCCTACATCTCACACACTGCCACTAGAGCTGTCACTACCCCCAACCCCACTCTGCAGAACAGTAAATGGTTTCACTCAGGTAGCAGACGCGGTGGTACAGGCGATAGGTGAGGCGCTCCAGAAACATAGGCTGTGTTTAGATGGTGGAAAAGTTGGGAGGTTGGGAGAAAGTTAGTAGTTTGGAGAAAAAGTTGGTAGTTTATGTGTGTACGAAAGTTTTCGATGTGATGTGATGTGATGGAAAGTTAGGAATTTGGGGGGAACTAAACACGGCCATAACTTCATTCTCACTGGAGCGAACAATAGTCGGCAGTTATTTTTATATACATATTTGTTAAAGAAGAAATATTACTGTCCATGGATATTAATGGCCGATAAATAGTATAAAAAACATTAAATATAGTAAGTGATTTAAATACATTCTGCAGAGGTATTAAAATAATTGTCATAATCTCGTTCCTTCAATCCATTTTTTTCCAACTAGTGATACCTCATCTGAGAATCACGGCGCCGAATTCCCTACTTGTGTGAGGCATTCCTTCTCTCACACTGATATCAGCCGACCCGATATCGTTGTTTCAGGTATCGGCCGTCTCAGGCTAAGTATCAAAATCATGTTCCATGATTATGACGTTATTATTCTCACTGATAAAATCATCAATCAATTATTCGGGAGTTAATAATATTTACCGTTAGATCGTTAGTATCATCATCCCAATATATAATACAGGTAAGCGAATTTAGTTAGAGATGATTAAGTAAAATAGTTGATGGACACAGTCTTGCCTTCTCTTTTGTTGTTCTTCCTCTGCATCCCACCTAATCAAATATACATGTCTTTGGTATTAATTTATATCTATATTTGTTATGCAGGACATTAGCTACTGGAACCAGCTACTAGGACCATAGATAGCTAGTTGATGTGACTCTACTGGAGAAAGAAAACCAACATGTAGGCCTAGTTTATTTCCCCCAAAATTTTTCCCAAAAACATCACATTGAATCTTTGGACATATGCATGGAGCATTAAATATAGATTAAAAAAACTAATTGCACAGTTAGGGGGAAAATCACGAGACGAATCTTTTGAGCCTTATTAATCCATGATTAGCCATAAGTGCTACAGTAATGCCAGCTGGGCGAGGAGAGGTGGCAGTGGTGGTGAGCCCAGCTGGGTGGATGTGTGGAGGGTGGAGAGGAGACGGGGAGGGAGGGAGGGAGGGAGAGAGGACTAGG</a:t>
            </a:r>
            <a:endParaRPr lang="en-US" altLang="zh-CN" sz="800" dirty="0">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5" name="图片 4" descr="图1.6"/>
          <p:cNvPicPr>
            <a:picLocks noChangeAspect="1"/>
          </p:cNvPicPr>
          <p:nvPr/>
        </p:nvPicPr>
        <p:blipFill>
          <a:blip r:embed="rId1"/>
          <a:stretch>
            <a:fillRect/>
          </a:stretch>
        </p:blipFill>
        <p:spPr>
          <a:xfrm>
            <a:off x="-313690" y="-249555"/>
            <a:ext cx="10058400" cy="77876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图片 3" descr="图 1.1"/>
          <p:cNvPicPr>
            <a:picLocks noChangeAspect="1"/>
          </p:cNvPicPr>
          <p:nvPr>
            <p:custDataLst>
              <p:tags r:id="rId1"/>
            </p:custDataLst>
          </p:nvPr>
        </p:nvPicPr>
        <p:blipFill>
          <a:blip r:embed="rId2"/>
          <a:stretch>
            <a:fillRect/>
          </a:stretch>
        </p:blipFill>
        <p:spPr>
          <a:xfrm>
            <a:off x="-23495" y="995045"/>
            <a:ext cx="9191625" cy="48672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Rectangle 2"/>
          <p:cNvSpPr>
            <a:spLocks noGrp="1" noChangeArrowheads="1"/>
          </p:cNvSpPr>
          <p:nvPr>
            <p:ph idx="1"/>
          </p:nvPr>
        </p:nvSpPr>
        <p:spPr>
          <a:xfrm>
            <a:off x="838200" y="533400"/>
            <a:ext cx="8458200" cy="13716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None/>
              <a:defRPr/>
            </a:pPr>
            <a:r>
              <a:rPr kumimoji="1" lang="en-US" altLang="zh-CN" sz="4400" b="1" i="1" u="none" strike="noStrike" kern="0" cap="none" spc="0" normalizeH="0" baseline="0" noProof="0" smtClean="0">
                <a:ln>
                  <a:noFill/>
                </a:ln>
                <a:solidFill>
                  <a:schemeClr val="tx1"/>
                </a:solidFill>
                <a:effectLst>
                  <a:outerShdw blurRad="38100" dist="38100" dir="2700000" algn="tl">
                    <a:srgbClr val="000000"/>
                  </a:outerShdw>
                </a:effectLst>
                <a:uLnTx/>
                <a:uFillTx/>
                <a:latin typeface="Wingdings 2" panose="05020102010507070707" pitchFamily="18" charset="2"/>
                <a:ea typeface="Gungsuh" pitchFamily="18" charset="-127"/>
                <a:cs typeface="+mn-cs"/>
              </a:rPr>
              <a:t>Genome Anallysis </a:t>
            </a:r>
            <a:endParaRPr kumimoji="1" lang="en-US" altLang="zh-CN" sz="4400" b="1" i="1" u="none" strike="noStrike" kern="0" cap="none" spc="0" normalizeH="0" baseline="0" noProof="0" smtClean="0">
              <a:ln>
                <a:noFill/>
              </a:ln>
              <a:solidFill>
                <a:schemeClr val="tx1"/>
              </a:solidFill>
              <a:effectLst>
                <a:outerShdw blurRad="38100" dist="38100" dir="2700000" algn="tl">
                  <a:srgbClr val="000000"/>
                </a:outerShdw>
              </a:effectLst>
              <a:uLnTx/>
              <a:uFillTx/>
              <a:latin typeface="Wingdings 2" panose="05020102010507070707" pitchFamily="18" charset="2"/>
              <a:ea typeface="Gungsuh" pitchFamily="18" charset="-127"/>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None/>
              <a:defRPr/>
            </a:pPr>
            <a:endParaRPr kumimoji="1" lang="zh-TW" altLang="vi-VN" sz="4400" b="1" i="1" u="none" strike="noStrike" kern="0" cap="none" spc="0" normalizeH="0" baseline="0" noProof="0" smtClean="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4818" name="Text Box 3"/>
          <p:cNvSpPr txBox="1"/>
          <p:nvPr/>
        </p:nvSpPr>
        <p:spPr>
          <a:xfrm>
            <a:off x="2133600" y="4821238"/>
            <a:ext cx="6645275" cy="457200"/>
          </a:xfrm>
          <a:prstGeom prst="rect">
            <a:avLst/>
          </a:prstGeom>
          <a:noFill/>
          <a:ln w="9525">
            <a:noFill/>
          </a:ln>
        </p:spPr>
        <p:txBody>
          <a:bodyPr anchor="t">
            <a:spAutoFit/>
          </a:bodyPr>
          <a:p>
            <a:pPr lvl="0" indent="0"/>
            <a:endParaRPr lang="zh-CN" altLang="en-US" dirty="0">
              <a:latin typeface="Arial" panose="020B0604020202020204" pitchFamily="34" charset="0"/>
              <a:ea typeface="宋体" panose="02010600030101010101" pitchFamily="2" charset="-122"/>
            </a:endParaRPr>
          </a:p>
        </p:txBody>
      </p:sp>
      <p:sp>
        <p:nvSpPr>
          <p:cNvPr id="34819" name="Text Box 4"/>
          <p:cNvSpPr txBox="1"/>
          <p:nvPr/>
        </p:nvSpPr>
        <p:spPr>
          <a:xfrm>
            <a:off x="685800" y="1295400"/>
            <a:ext cx="6629400" cy="457200"/>
          </a:xfrm>
          <a:prstGeom prst="rect">
            <a:avLst/>
          </a:prstGeom>
          <a:noFill/>
          <a:ln w="9525">
            <a:noFill/>
          </a:ln>
        </p:spPr>
        <p:txBody>
          <a:bodyPr anchor="t">
            <a:spAutoFit/>
          </a:bodyPr>
          <a:p>
            <a:pPr lvl="0" indent="0">
              <a:spcBef>
                <a:spcPct val="50000"/>
              </a:spcBef>
            </a:pPr>
            <a:endParaRPr lang="zh-CN" altLang="en-US" dirty="0">
              <a:latin typeface="Arial" panose="020B0604020202020204" pitchFamily="34" charset="0"/>
              <a:ea typeface="宋体" panose="02010600030101010101" pitchFamily="2" charset="-122"/>
            </a:endParaRPr>
          </a:p>
        </p:txBody>
      </p:sp>
      <p:sp>
        <p:nvSpPr>
          <p:cNvPr id="128005" name="Text Box 5"/>
          <p:cNvSpPr txBox="1">
            <a:spLocks noChangeArrowheads="1"/>
          </p:cNvSpPr>
          <p:nvPr/>
        </p:nvSpPr>
        <p:spPr bwMode="auto">
          <a:xfrm>
            <a:off x="838200" y="1219200"/>
            <a:ext cx="6470650"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3" panose="05040102010807070707" pitchFamily="18" charset="2"/>
                <a:ea typeface="Gungsuh" pitchFamily="18" charset="-127"/>
                <a:cs typeface="+mn-cs"/>
              </a:rPr>
              <a:t>Genome</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Monotype Corsiva" panose="03010101010201010101" pitchFamily="66" charset="0"/>
                <a:ea typeface="Gungsuh" pitchFamily="18" charset="-127"/>
                <a:cs typeface="+mn-cs"/>
              </a:rPr>
              <a:t>  </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3" panose="05040102010807070707" pitchFamily="18" charset="2"/>
                <a:ea typeface="Gungsuh" pitchFamily="18" charset="-127"/>
                <a:cs typeface="+mn-cs"/>
              </a:rPr>
              <a:t>Analysis</a:t>
            </a:r>
            <a:endPar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3" panose="05040102010807070707" pitchFamily="18" charset="2"/>
              <a:ea typeface="Gungsuh" pitchFamily="18" charset="-127"/>
              <a:cs typeface="+mn-cs"/>
            </a:endParaRPr>
          </a:p>
        </p:txBody>
      </p:sp>
      <p:sp>
        <p:nvSpPr>
          <p:cNvPr id="128006" name="Text Box 6"/>
          <p:cNvSpPr txBox="1">
            <a:spLocks noChangeArrowheads="1"/>
          </p:cNvSpPr>
          <p:nvPr/>
        </p:nvSpPr>
        <p:spPr bwMode="auto">
          <a:xfrm>
            <a:off x="762000" y="1905000"/>
            <a:ext cx="6056313"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panose="05000000000000000000" pitchFamily="2" charset="2"/>
                <a:ea typeface="Gungsuh" pitchFamily="18" charset="-127"/>
                <a:cs typeface="+mn-cs"/>
              </a:rPr>
              <a:t>Genome</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Monotype Corsiva" panose="03010101010201010101" pitchFamily="66" charset="0"/>
                <a:ea typeface="Gungsuh" pitchFamily="18" charset="-127"/>
                <a:cs typeface="+mn-cs"/>
              </a:rPr>
              <a:t>  </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panose="05000000000000000000" pitchFamily="2" charset="2"/>
                <a:ea typeface="Gungsuh" pitchFamily="18" charset="-127"/>
                <a:cs typeface="+mn-cs"/>
              </a:rPr>
              <a:t>Analysis</a:t>
            </a:r>
            <a:endPar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Wingdings" panose="05000000000000000000" pitchFamily="2" charset="2"/>
              <a:ea typeface="Gungsuh" pitchFamily="18" charset="-127"/>
              <a:cs typeface="+mn-cs"/>
            </a:endParaRPr>
          </a:p>
        </p:txBody>
      </p:sp>
      <p:sp>
        <p:nvSpPr>
          <p:cNvPr id="128007" name="Text Box 7"/>
          <p:cNvSpPr txBox="1">
            <a:spLocks noChangeArrowheads="1"/>
          </p:cNvSpPr>
          <p:nvPr/>
        </p:nvSpPr>
        <p:spPr bwMode="auto">
          <a:xfrm>
            <a:off x="838200" y="2590800"/>
            <a:ext cx="4359275"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Symbol" panose="05050102010706020507" pitchFamily="18" charset="2"/>
                <a:ea typeface="Gungsuh" pitchFamily="18" charset="-127"/>
                <a:cs typeface="+mn-cs"/>
              </a:rPr>
              <a:t>Genome</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Monotype Corsiva" panose="03010101010201010101" pitchFamily="66" charset="0"/>
                <a:ea typeface="Gungsuh" pitchFamily="18" charset="-127"/>
                <a:cs typeface="+mn-cs"/>
              </a:rPr>
              <a:t>  </a:t>
            </a: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Symbol" panose="05050102010706020507" pitchFamily="18" charset="2"/>
                <a:ea typeface="Gungsuh" pitchFamily="18" charset="-127"/>
                <a:cs typeface="+mn-cs"/>
              </a:rPr>
              <a:t>Analysis</a:t>
            </a:r>
            <a:endPar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Symbol" panose="05050102010706020507" pitchFamily="18" charset="2"/>
              <a:ea typeface="Gungsuh" pitchFamily="18" charset="-127"/>
              <a:cs typeface="+mn-cs"/>
            </a:endParaRPr>
          </a:p>
        </p:txBody>
      </p:sp>
      <p:sp>
        <p:nvSpPr>
          <p:cNvPr id="128008" name="Text Box 8"/>
          <p:cNvSpPr txBox="1">
            <a:spLocks noChangeArrowheads="1"/>
          </p:cNvSpPr>
          <p:nvPr/>
        </p:nvSpPr>
        <p:spPr bwMode="auto">
          <a:xfrm>
            <a:off x="762000" y="3505200"/>
            <a:ext cx="3359150"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Monotype Corsiva" panose="03010101010201010101" pitchFamily="66" charset="0"/>
                <a:ea typeface="Gungsuh" pitchFamily="18" charset="-127"/>
                <a:cs typeface="+mn-cs"/>
              </a:rPr>
              <a:t>Genome  Analysis</a:t>
            </a:r>
            <a:endParaRPr kumimoji="1" lang="en-US" altLang="zh-C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Monotype Corsiva" panose="03010101010201010101" pitchFamily="66" charset="0"/>
              <a:ea typeface="Gungsuh" pitchFamily="18" charset="-127"/>
              <a:cs typeface="+mn-cs"/>
            </a:endParaRPr>
          </a:p>
        </p:txBody>
      </p:sp>
      <p:sp>
        <p:nvSpPr>
          <p:cNvPr id="128009" name="Text Box 9"/>
          <p:cNvSpPr txBox="1">
            <a:spLocks noChangeArrowheads="1"/>
          </p:cNvSpPr>
          <p:nvPr/>
        </p:nvSpPr>
        <p:spPr bwMode="auto">
          <a:xfrm>
            <a:off x="762000" y="4256088"/>
            <a:ext cx="3109913" cy="579438"/>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200" b="1" i="1" u="none" strike="noStrike" kern="1200" cap="none" spc="0" normalizeH="0" baseline="0" noProof="0">
                <a:ln>
                  <a:noFill/>
                </a:ln>
                <a:solidFill>
                  <a:srgbClr val="FF3300"/>
                </a:solidFill>
                <a:effectLst>
                  <a:outerShdw blurRad="38100" dist="38100" dir="2700000" algn="tl">
                    <a:srgbClr val="000000"/>
                  </a:outerShdw>
                </a:effectLst>
                <a:uLnTx/>
                <a:uFillTx/>
                <a:latin typeface="Times New Roman" panose="02020603050405020304" pitchFamily="18" charset="0"/>
                <a:ea typeface="Gungsuh" pitchFamily="18" charset="-127"/>
                <a:cs typeface="+mn-cs"/>
              </a:rPr>
              <a:t>Genome Analysis</a:t>
            </a:r>
            <a:endParaRPr kumimoji="1" lang="en-US" altLang="zh-CN" sz="3200" b="1" i="1" u="none" strike="noStrike" kern="1200" cap="none" spc="0" normalizeH="0" baseline="0" noProof="0">
              <a:ln>
                <a:noFill/>
              </a:ln>
              <a:solidFill>
                <a:srgbClr val="FF3300"/>
              </a:solidFill>
              <a:effectLst>
                <a:outerShdw blurRad="38100" dist="38100" dir="2700000" algn="tl">
                  <a:srgbClr val="000000"/>
                </a:outerShdw>
              </a:effectLst>
              <a:uLnTx/>
              <a:uFillTx/>
              <a:latin typeface="Times New Roman" panose="02020603050405020304" pitchFamily="18" charset="0"/>
              <a:ea typeface="Gungsuh" pitchFamily="18" charset="-127"/>
              <a:cs typeface="+mn-cs"/>
            </a:endParaRPr>
          </a:p>
        </p:txBody>
      </p:sp>
      <p:sp>
        <p:nvSpPr>
          <p:cNvPr id="128010" name="Text Box 10"/>
          <p:cNvSpPr txBox="1">
            <a:spLocks noChangeArrowheads="1"/>
          </p:cNvSpPr>
          <p:nvPr/>
        </p:nvSpPr>
        <p:spPr bwMode="auto">
          <a:xfrm>
            <a:off x="838200" y="4800600"/>
            <a:ext cx="2732088"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4000" b="1" i="1"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基因组分析</a:t>
            </a:r>
            <a:endParaRPr kumimoji="1" lang="zh-CN" altLang="en-US" sz="4000" b="1" i="1"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128011" name="Text Box 11"/>
          <p:cNvSpPr txBox="1">
            <a:spLocks noChangeArrowheads="1"/>
          </p:cNvSpPr>
          <p:nvPr/>
        </p:nvSpPr>
        <p:spPr bwMode="auto">
          <a:xfrm>
            <a:off x="762000" y="5486400"/>
            <a:ext cx="2732088" cy="701675"/>
          </a:xfrm>
          <a:prstGeom prst="rect">
            <a:avLst/>
          </a:prstGeom>
          <a:noFill/>
          <a:ln w="9525">
            <a:noFill/>
            <a:miter lim="800000"/>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vi-VN" sz="4000" b="1" i="1"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簊圁組奮橀</a:t>
            </a:r>
            <a:endParaRPr kumimoji="1" lang="zh-CN" altLang="en-US" sz="4000" b="1" i="1"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5"/>
                                        </p:tgtEl>
                                        <p:attrNameLst>
                                          <p:attrName>style.visibility</p:attrName>
                                        </p:attrNameLst>
                                      </p:cBhvr>
                                      <p:to>
                                        <p:strVal val="visible"/>
                                      </p:to>
                                    </p:set>
                                    <p:anim calcmode="lin" valueType="num">
                                      <p:cBhvr additive="base">
                                        <p:cTn id="7" dur="500" fill="hold"/>
                                        <p:tgtEl>
                                          <p:spTgt spid="128005"/>
                                        </p:tgtEl>
                                        <p:attrNameLst>
                                          <p:attrName>ppt_x</p:attrName>
                                        </p:attrNameLst>
                                      </p:cBhvr>
                                      <p:tavLst>
                                        <p:tav tm="0">
                                          <p:val>
                                            <p:strVal val="0-#ppt_w/2"/>
                                          </p:val>
                                        </p:tav>
                                        <p:tav tm="100000">
                                          <p:val>
                                            <p:strVal val="#ppt_x"/>
                                          </p:val>
                                        </p:tav>
                                      </p:tavLst>
                                    </p:anim>
                                    <p:anim calcmode="lin" valueType="num">
                                      <p:cBhvr additive="base">
                                        <p:cTn id="8" dur="500" fill="hold"/>
                                        <p:tgtEl>
                                          <p:spTgt spid="12800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8006"/>
                                        </p:tgtEl>
                                        <p:attrNameLst>
                                          <p:attrName>style.visibility</p:attrName>
                                        </p:attrNameLst>
                                      </p:cBhvr>
                                      <p:to>
                                        <p:strVal val="visible"/>
                                      </p:to>
                                    </p:set>
                                    <p:anim calcmode="lin" valueType="num">
                                      <p:cBhvr additive="base">
                                        <p:cTn id="13" dur="500" fill="hold"/>
                                        <p:tgtEl>
                                          <p:spTgt spid="128006"/>
                                        </p:tgtEl>
                                        <p:attrNameLst>
                                          <p:attrName>ppt_x</p:attrName>
                                        </p:attrNameLst>
                                      </p:cBhvr>
                                      <p:tavLst>
                                        <p:tav tm="0">
                                          <p:val>
                                            <p:strVal val="0-#ppt_w/2"/>
                                          </p:val>
                                        </p:tav>
                                        <p:tav tm="100000">
                                          <p:val>
                                            <p:strVal val="#ppt_x"/>
                                          </p:val>
                                        </p:tav>
                                      </p:tavLst>
                                    </p:anim>
                                    <p:anim calcmode="lin" valueType="num">
                                      <p:cBhvr additive="base">
                                        <p:cTn id="14" dur="500" fill="hold"/>
                                        <p:tgtEl>
                                          <p:spTgt spid="12800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8007"/>
                                        </p:tgtEl>
                                        <p:attrNameLst>
                                          <p:attrName>style.visibility</p:attrName>
                                        </p:attrNameLst>
                                      </p:cBhvr>
                                      <p:to>
                                        <p:strVal val="visible"/>
                                      </p:to>
                                    </p:set>
                                    <p:anim calcmode="lin" valueType="num">
                                      <p:cBhvr additive="base">
                                        <p:cTn id="19" dur="500" fill="hold"/>
                                        <p:tgtEl>
                                          <p:spTgt spid="128007"/>
                                        </p:tgtEl>
                                        <p:attrNameLst>
                                          <p:attrName>ppt_x</p:attrName>
                                        </p:attrNameLst>
                                      </p:cBhvr>
                                      <p:tavLst>
                                        <p:tav tm="0">
                                          <p:val>
                                            <p:strVal val="0-#ppt_w/2"/>
                                          </p:val>
                                        </p:tav>
                                        <p:tav tm="100000">
                                          <p:val>
                                            <p:strVal val="#ppt_x"/>
                                          </p:val>
                                        </p:tav>
                                      </p:tavLst>
                                    </p:anim>
                                    <p:anim calcmode="lin" valueType="num">
                                      <p:cBhvr additive="base">
                                        <p:cTn id="20" dur="500" fill="hold"/>
                                        <p:tgtEl>
                                          <p:spTgt spid="12800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8008"/>
                                        </p:tgtEl>
                                        <p:attrNameLst>
                                          <p:attrName>style.visibility</p:attrName>
                                        </p:attrNameLst>
                                      </p:cBhvr>
                                      <p:to>
                                        <p:strVal val="visible"/>
                                      </p:to>
                                    </p:set>
                                    <p:anim calcmode="lin" valueType="num">
                                      <p:cBhvr additive="base">
                                        <p:cTn id="25" dur="500" fill="hold"/>
                                        <p:tgtEl>
                                          <p:spTgt spid="128008"/>
                                        </p:tgtEl>
                                        <p:attrNameLst>
                                          <p:attrName>ppt_x</p:attrName>
                                        </p:attrNameLst>
                                      </p:cBhvr>
                                      <p:tavLst>
                                        <p:tav tm="0">
                                          <p:val>
                                            <p:strVal val="0-#ppt_w/2"/>
                                          </p:val>
                                        </p:tav>
                                        <p:tav tm="100000">
                                          <p:val>
                                            <p:strVal val="#ppt_x"/>
                                          </p:val>
                                        </p:tav>
                                      </p:tavLst>
                                    </p:anim>
                                    <p:anim calcmode="lin" valueType="num">
                                      <p:cBhvr additive="base">
                                        <p:cTn id="26" dur="500" fill="hold"/>
                                        <p:tgtEl>
                                          <p:spTgt spid="12800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8009"/>
                                        </p:tgtEl>
                                        <p:attrNameLst>
                                          <p:attrName>style.visibility</p:attrName>
                                        </p:attrNameLst>
                                      </p:cBhvr>
                                      <p:to>
                                        <p:strVal val="visible"/>
                                      </p:to>
                                    </p:set>
                                    <p:anim calcmode="lin" valueType="num">
                                      <p:cBhvr additive="base">
                                        <p:cTn id="31" dur="500" fill="hold"/>
                                        <p:tgtEl>
                                          <p:spTgt spid="128009"/>
                                        </p:tgtEl>
                                        <p:attrNameLst>
                                          <p:attrName>ppt_x</p:attrName>
                                        </p:attrNameLst>
                                      </p:cBhvr>
                                      <p:tavLst>
                                        <p:tav tm="0">
                                          <p:val>
                                            <p:strVal val="0-#ppt_w/2"/>
                                          </p:val>
                                        </p:tav>
                                        <p:tav tm="100000">
                                          <p:val>
                                            <p:strVal val="#ppt_x"/>
                                          </p:val>
                                        </p:tav>
                                      </p:tavLst>
                                    </p:anim>
                                    <p:anim calcmode="lin" valueType="num">
                                      <p:cBhvr additive="base">
                                        <p:cTn id="32" dur="500" fill="hold"/>
                                        <p:tgtEl>
                                          <p:spTgt spid="1280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8010"/>
                                        </p:tgtEl>
                                        <p:attrNameLst>
                                          <p:attrName>style.visibility</p:attrName>
                                        </p:attrNameLst>
                                      </p:cBhvr>
                                      <p:to>
                                        <p:strVal val="visible"/>
                                      </p:to>
                                    </p:set>
                                    <p:anim calcmode="lin" valueType="num">
                                      <p:cBhvr additive="base">
                                        <p:cTn id="37" dur="500" fill="hold"/>
                                        <p:tgtEl>
                                          <p:spTgt spid="128010"/>
                                        </p:tgtEl>
                                        <p:attrNameLst>
                                          <p:attrName>ppt_x</p:attrName>
                                        </p:attrNameLst>
                                      </p:cBhvr>
                                      <p:tavLst>
                                        <p:tav tm="0">
                                          <p:val>
                                            <p:strVal val="0-#ppt_w/2"/>
                                          </p:val>
                                        </p:tav>
                                        <p:tav tm="100000">
                                          <p:val>
                                            <p:strVal val="#ppt_x"/>
                                          </p:val>
                                        </p:tav>
                                      </p:tavLst>
                                    </p:anim>
                                    <p:anim calcmode="lin" valueType="num">
                                      <p:cBhvr additive="base">
                                        <p:cTn id="38" dur="500" fill="hold"/>
                                        <p:tgtEl>
                                          <p:spTgt spid="1280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8011"/>
                                        </p:tgtEl>
                                        <p:attrNameLst>
                                          <p:attrName>style.visibility</p:attrName>
                                        </p:attrNameLst>
                                      </p:cBhvr>
                                      <p:to>
                                        <p:strVal val="visible"/>
                                      </p:to>
                                    </p:set>
                                    <p:anim calcmode="lin" valueType="num">
                                      <p:cBhvr additive="base">
                                        <p:cTn id="43" dur="500" fill="hold"/>
                                        <p:tgtEl>
                                          <p:spTgt spid="128011"/>
                                        </p:tgtEl>
                                        <p:attrNameLst>
                                          <p:attrName>ppt_x</p:attrName>
                                        </p:attrNameLst>
                                      </p:cBhvr>
                                      <p:tavLst>
                                        <p:tav tm="0">
                                          <p:val>
                                            <p:strVal val="0-#ppt_w/2"/>
                                          </p:val>
                                        </p:tav>
                                        <p:tav tm="100000">
                                          <p:val>
                                            <p:strVal val="#ppt_x"/>
                                          </p:val>
                                        </p:tav>
                                      </p:tavLst>
                                    </p:anim>
                                    <p:anim calcmode="lin" valueType="num">
                                      <p:cBhvr additive="base">
                                        <p:cTn id="44" dur="500" fill="hold"/>
                                        <p:tgtEl>
                                          <p:spTgt spid="1280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p:bldP spid="128006" grpId="0"/>
      <p:bldP spid="128007" grpId="0"/>
      <p:bldP spid="128008" grpId="0"/>
      <p:bldP spid="128009" grpId="0"/>
      <p:bldP spid="128010" grpId="0"/>
      <p:bldP spid="1280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1" name="Picture 4" descr="C:\Documents and Settings\user\桌面\KISACbi.gif"/>
          <p:cNvPicPr>
            <a:picLocks noChangeAspect="1"/>
          </p:cNvPicPr>
          <p:nvPr/>
        </p:nvPicPr>
        <p:blipFill>
          <a:blip r:embed="rId1"/>
          <a:stretch>
            <a:fillRect/>
          </a:stretch>
        </p:blipFill>
        <p:spPr>
          <a:xfrm>
            <a:off x="1143000" y="22225"/>
            <a:ext cx="6934200" cy="688975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Picture 2" descr="C:\Documents and Settings\user\桌面\KISACbi.gif"/>
          <p:cNvPicPr>
            <a:picLocks noChangeAspect="1"/>
          </p:cNvPicPr>
          <p:nvPr/>
        </p:nvPicPr>
        <p:blipFill>
          <a:blip r:embed="rId1"/>
          <a:stretch>
            <a:fillRect/>
          </a:stretch>
        </p:blipFill>
        <p:spPr>
          <a:xfrm>
            <a:off x="1143000" y="22225"/>
            <a:ext cx="5000625" cy="4968875"/>
          </a:xfrm>
          <a:prstGeom prst="rect">
            <a:avLst/>
          </a:prstGeom>
          <a:noFill/>
          <a:ln w="9525">
            <a:noFill/>
          </a:ln>
        </p:spPr>
      </p:pic>
      <p:cxnSp>
        <p:nvCxnSpPr>
          <p:cNvPr id="37890" name="曲线连接符 5"/>
          <p:cNvCxnSpPr/>
          <p:nvPr/>
        </p:nvCxnSpPr>
        <p:spPr>
          <a:xfrm>
            <a:off x="4286250" y="1714500"/>
            <a:ext cx="2357438" cy="857250"/>
          </a:xfrm>
          <a:prstGeom prst="curvedConnector3">
            <a:avLst>
              <a:gd name="adj1" fmla="val 50000"/>
            </a:avLst>
          </a:prstGeom>
          <a:ln w="25400" cap="flat" cmpd="sng">
            <a:solidFill>
              <a:schemeClr val="tx1"/>
            </a:solidFill>
            <a:prstDash val="solid"/>
            <a:round/>
            <a:headEnd type="none" w="med" len="med"/>
            <a:tailEnd type="arrow" w="med" len="med"/>
          </a:ln>
        </p:spPr>
      </p:cxnSp>
      <p:sp>
        <p:nvSpPr>
          <p:cNvPr id="37891" name="椭圆 8"/>
          <p:cNvSpPr/>
          <p:nvPr/>
        </p:nvSpPr>
        <p:spPr>
          <a:xfrm>
            <a:off x="6643688" y="1700213"/>
            <a:ext cx="2032000" cy="1228725"/>
          </a:xfrm>
          <a:prstGeom prst="ellipse">
            <a:avLst/>
          </a:prstGeom>
          <a:solidFill>
            <a:schemeClr val="accent1"/>
          </a:solidFill>
          <a:ln w="9525" cap="flat" cmpd="sng">
            <a:solidFill>
              <a:schemeClr val="tx1"/>
            </a:solidFill>
            <a:prstDash val="solid"/>
            <a:round/>
            <a:headEnd type="none" w="med" len="med"/>
            <a:tailEnd type="none" w="med" len="med"/>
          </a:ln>
        </p:spPr>
        <p:txBody>
          <a:bodyPr anchor="t"/>
          <a:p>
            <a:pPr lvl="0" indent="0" algn="ctr"/>
            <a:r>
              <a:rPr lang="en-US" altLang="zh-CN" sz="1800" b="1" dirty="0">
                <a:latin typeface="Times New Roman" panose="02020603050405020304" pitchFamily="18" charset="0"/>
                <a:ea typeface="宋体" panose="02010600030101010101" pitchFamily="2" charset="-122"/>
              </a:rPr>
              <a:t>Expression data</a:t>
            </a:r>
            <a:endParaRPr lang="zh-CN" altLang="en-US" sz="1800" b="1" dirty="0">
              <a:latin typeface="Times New Roman" panose="02020603050405020304" pitchFamily="18" charset="0"/>
              <a:ea typeface="宋体" panose="02010600030101010101" pitchFamily="2" charset="-122"/>
            </a:endParaRPr>
          </a:p>
        </p:txBody>
      </p:sp>
      <p:cxnSp>
        <p:nvCxnSpPr>
          <p:cNvPr id="37892" name="曲线连接符 10"/>
          <p:cNvCxnSpPr>
            <a:endCxn id="37893" idx="2"/>
          </p:cNvCxnSpPr>
          <p:nvPr/>
        </p:nvCxnSpPr>
        <p:spPr>
          <a:xfrm>
            <a:off x="4446588" y="1968500"/>
            <a:ext cx="2357437" cy="1928813"/>
          </a:xfrm>
          <a:prstGeom prst="curvedConnector3">
            <a:avLst>
              <a:gd name="adj1" fmla="val 45278"/>
            </a:avLst>
          </a:prstGeom>
          <a:ln w="25400" cap="flat" cmpd="sng">
            <a:solidFill>
              <a:schemeClr val="tx1"/>
            </a:solidFill>
            <a:prstDash val="solid"/>
            <a:round/>
            <a:headEnd type="none" w="med" len="med"/>
            <a:tailEnd type="arrow" w="med" len="med"/>
          </a:ln>
        </p:spPr>
      </p:cxnSp>
      <p:sp>
        <p:nvSpPr>
          <p:cNvPr id="37893" name="椭圆 16"/>
          <p:cNvSpPr/>
          <p:nvPr/>
        </p:nvSpPr>
        <p:spPr>
          <a:xfrm>
            <a:off x="6804025" y="3357563"/>
            <a:ext cx="2089150" cy="1079500"/>
          </a:xfrm>
          <a:prstGeom prst="ellipse">
            <a:avLst/>
          </a:prstGeom>
          <a:solidFill>
            <a:schemeClr val="accent1"/>
          </a:solidFill>
          <a:ln w="9525" cap="flat" cmpd="sng">
            <a:solidFill>
              <a:schemeClr val="tx1"/>
            </a:solidFill>
            <a:prstDash val="solid"/>
            <a:round/>
            <a:headEnd type="none" w="med" len="med"/>
            <a:tailEnd type="none" w="med" len="med"/>
          </a:ln>
        </p:spPr>
        <p:txBody>
          <a:bodyPr anchor="t"/>
          <a:p>
            <a:pPr lvl="0" indent="0" algn="ctr"/>
            <a:r>
              <a:rPr lang="en-US" altLang="zh-CN" sz="1800" b="1" dirty="0">
                <a:latin typeface="Times New Roman" panose="02020603050405020304" pitchFamily="18" charset="0"/>
                <a:ea typeface="宋体" panose="02010600030101010101" pitchFamily="2" charset="-122"/>
              </a:rPr>
              <a:t>Non-coding gene finding</a:t>
            </a:r>
            <a:endParaRPr lang="zh-CN" altLang="en-US" sz="1800" b="1" dirty="0">
              <a:latin typeface="Times New Roman" panose="02020603050405020304" pitchFamily="18" charset="0"/>
              <a:ea typeface="宋体" panose="02010600030101010101" pitchFamily="2" charset="-122"/>
            </a:endParaRPr>
          </a:p>
        </p:txBody>
      </p:sp>
      <p:cxnSp>
        <p:nvCxnSpPr>
          <p:cNvPr id="37894" name="曲线连接符 25"/>
          <p:cNvCxnSpPr>
            <a:endCxn id="37891" idx="2"/>
          </p:cNvCxnSpPr>
          <p:nvPr/>
        </p:nvCxnSpPr>
        <p:spPr>
          <a:xfrm flipV="1">
            <a:off x="4429125" y="2314575"/>
            <a:ext cx="2214563" cy="357188"/>
          </a:xfrm>
          <a:prstGeom prst="curvedConnector3">
            <a:avLst>
              <a:gd name="adj1" fmla="val 15171"/>
            </a:avLst>
          </a:prstGeom>
          <a:ln w="25400" cap="flat" cmpd="sng">
            <a:solidFill>
              <a:schemeClr val="tx1"/>
            </a:solidFill>
            <a:prstDash val="solid"/>
            <a:round/>
            <a:headEnd type="none" w="med" len="med"/>
            <a:tailEnd type="arrow" w="med" len="med"/>
          </a:ln>
        </p:spPr>
      </p:cxnSp>
      <p:cxnSp>
        <p:nvCxnSpPr>
          <p:cNvPr id="37895" name="曲线连接符 31"/>
          <p:cNvCxnSpPr>
            <a:endCxn id="37896" idx="1"/>
          </p:cNvCxnSpPr>
          <p:nvPr/>
        </p:nvCxnSpPr>
        <p:spPr>
          <a:xfrm rot="5400000">
            <a:off x="-552450" y="3497263"/>
            <a:ext cx="3263900" cy="412750"/>
          </a:xfrm>
          <a:prstGeom prst="curvedConnector3">
            <a:avLst>
              <a:gd name="adj1" fmla="val 583"/>
            </a:avLst>
          </a:prstGeom>
          <a:ln w="25400" cap="flat" cmpd="sng">
            <a:solidFill>
              <a:schemeClr val="tx1"/>
            </a:solidFill>
            <a:prstDash val="solid"/>
            <a:round/>
            <a:headEnd type="none" w="med" len="med"/>
            <a:tailEnd type="arrow" w="med" len="med"/>
          </a:ln>
        </p:spPr>
      </p:cxnSp>
      <p:sp>
        <p:nvSpPr>
          <p:cNvPr id="37896" name="椭圆 33"/>
          <p:cNvSpPr/>
          <p:nvPr/>
        </p:nvSpPr>
        <p:spPr>
          <a:xfrm>
            <a:off x="571500" y="5143500"/>
            <a:ext cx="2055813" cy="1309688"/>
          </a:xfrm>
          <a:prstGeom prst="ellipse">
            <a:avLst/>
          </a:prstGeom>
          <a:solidFill>
            <a:schemeClr val="accent1"/>
          </a:solidFill>
          <a:ln w="9525" cap="flat" cmpd="sng">
            <a:solidFill>
              <a:schemeClr val="tx1"/>
            </a:solidFill>
            <a:prstDash val="solid"/>
            <a:round/>
            <a:headEnd type="none" w="med" len="med"/>
            <a:tailEnd type="none" w="med" len="med"/>
          </a:ln>
        </p:spPr>
        <p:txBody>
          <a:bodyPr anchor="t"/>
          <a:p>
            <a:pPr lvl="0" indent="0" algn="ctr"/>
            <a:r>
              <a:rPr lang="en-US" altLang="zh-CN" sz="1800" b="1" dirty="0">
                <a:latin typeface="Times New Roman" panose="02020603050405020304" pitchFamily="18" charset="0"/>
                <a:ea typeface="宋体" panose="02010600030101010101" pitchFamily="2" charset="-122"/>
              </a:rPr>
              <a:t>Genome-wide comparison</a:t>
            </a:r>
            <a:endParaRPr lang="zh-CN" altLang="en-US" sz="1800" b="1" dirty="0">
              <a:latin typeface="Times New Roman" panose="02020603050405020304" pitchFamily="18" charset="0"/>
              <a:ea typeface="宋体" panose="02010600030101010101" pitchFamily="2" charset="-122"/>
            </a:endParaRPr>
          </a:p>
        </p:txBody>
      </p:sp>
      <p:sp>
        <p:nvSpPr>
          <p:cNvPr id="37897" name="椭圆 38"/>
          <p:cNvSpPr/>
          <p:nvPr/>
        </p:nvSpPr>
        <p:spPr>
          <a:xfrm>
            <a:off x="6588125" y="4581525"/>
            <a:ext cx="2016125" cy="1079500"/>
          </a:xfrm>
          <a:prstGeom prst="ellipse">
            <a:avLst/>
          </a:prstGeom>
          <a:solidFill>
            <a:schemeClr val="accent1"/>
          </a:solidFill>
          <a:ln w="9525" cap="flat" cmpd="sng">
            <a:solidFill>
              <a:schemeClr val="tx1"/>
            </a:solidFill>
            <a:prstDash val="solid"/>
            <a:round/>
            <a:headEnd type="none" w="med" len="med"/>
            <a:tailEnd type="none" w="med" len="med"/>
          </a:ln>
        </p:spPr>
        <p:txBody>
          <a:bodyPr anchor="t"/>
          <a:p>
            <a:pPr lvl="0" indent="0" algn="ctr"/>
            <a:r>
              <a:rPr lang="en-US" altLang="zh-CN" sz="1800" b="1" dirty="0">
                <a:latin typeface="Times New Roman" panose="02020603050405020304" pitchFamily="18" charset="0"/>
                <a:ea typeface="宋体" panose="02010600030101010101" pitchFamily="2" charset="-122"/>
              </a:rPr>
              <a:t>Genome-wide SNP analysis</a:t>
            </a:r>
            <a:endParaRPr lang="zh-CN" altLang="en-US" sz="1800" b="1" dirty="0">
              <a:latin typeface="Times New Roman" panose="02020603050405020304" pitchFamily="18" charset="0"/>
              <a:ea typeface="宋体" panose="02010600030101010101" pitchFamily="2" charset="-122"/>
            </a:endParaRPr>
          </a:p>
        </p:txBody>
      </p:sp>
      <p:cxnSp>
        <p:nvCxnSpPr>
          <p:cNvPr id="37898" name="曲线连接符 39"/>
          <p:cNvCxnSpPr>
            <a:endCxn id="37897" idx="2"/>
          </p:cNvCxnSpPr>
          <p:nvPr/>
        </p:nvCxnSpPr>
        <p:spPr>
          <a:xfrm>
            <a:off x="5500688" y="4071938"/>
            <a:ext cx="1087437" cy="1049337"/>
          </a:xfrm>
          <a:prstGeom prst="curvedConnector3">
            <a:avLst>
              <a:gd name="adj1" fmla="val 49926"/>
            </a:avLst>
          </a:prstGeom>
          <a:ln w="25400" cap="flat" cmpd="sng">
            <a:solidFill>
              <a:schemeClr val="tx1"/>
            </a:solidFill>
            <a:prstDash val="solid"/>
            <a:round/>
            <a:headEnd type="none" w="med" len="med"/>
            <a:tailEnd type="arrow"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Rectangle 2"/>
          <p:cNvSpPr>
            <a:spLocks noGrp="1"/>
          </p:cNvSpPr>
          <p:nvPr>
            <p:ph type="title"/>
          </p:nvPr>
        </p:nvSpPr>
        <p:spPr>
          <a:xfrm>
            <a:off x="0" y="1600200"/>
            <a:ext cx="1371600" cy="1143000"/>
          </a:xfrm>
        </p:spPr>
        <p:txBody>
          <a:bodyPr wrap="square" lIns="91440" tIns="45720" rIns="91440" bIns="45720" anchor="ctr"/>
          <a:p>
            <a:pPr eaLnBrk="1" hangingPunct="1"/>
            <a:r>
              <a:rPr lang="en-US" altLang="zh-CN" sz="1800" b="1" dirty="0">
                <a:solidFill>
                  <a:schemeClr val="tx1"/>
                </a:solidFill>
                <a:latin typeface="Arial" panose="020B0604020202020204" pitchFamily="34" charset="0"/>
              </a:rPr>
              <a:t>Citation tree for the WGS sequenc-ing of </a:t>
            </a:r>
            <a:r>
              <a:rPr lang="en-US" altLang="zh-CN" sz="1800" b="1" i="1" dirty="0">
                <a:solidFill>
                  <a:schemeClr val="tx1"/>
                </a:solidFill>
                <a:latin typeface="Arial" panose="020B0604020202020204" pitchFamily="34" charset="0"/>
              </a:rPr>
              <a:t>H. influenzae</a:t>
            </a:r>
            <a:endParaRPr lang="en-US" altLang="zh-CN" sz="1800" b="1" i="1" dirty="0">
              <a:solidFill>
                <a:schemeClr val="tx1"/>
              </a:solidFill>
              <a:latin typeface="Arial" panose="020B0604020202020204" pitchFamily="34" charset="0"/>
            </a:endParaRPr>
          </a:p>
        </p:txBody>
      </p:sp>
      <p:pic>
        <p:nvPicPr>
          <p:cNvPr id="39938" name="Picture 4" descr="http://www.nature.com/ng/journal/v33/n3s/images/ng1114-F6.gif"/>
          <p:cNvPicPr>
            <a:picLocks noChangeAspect="1"/>
          </p:cNvPicPr>
          <p:nvPr/>
        </p:nvPicPr>
        <p:blipFill>
          <a:blip r:embed="rId1"/>
          <a:stretch>
            <a:fillRect/>
          </a:stretch>
        </p:blipFill>
        <p:spPr>
          <a:xfrm>
            <a:off x="1371600" y="0"/>
            <a:ext cx="7772400" cy="6926263"/>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标题 1"/>
          <p:cNvSpPr>
            <a:spLocks noGrp="1"/>
          </p:cNvSpPr>
          <p:nvPr>
            <p:ph type="title"/>
          </p:nvPr>
        </p:nvSpPr>
        <p:spPr/>
        <p:txBody>
          <a:bodyPr wrap="square" lIns="91440" tIns="45720" rIns="91440" bIns="45720" anchor="ctr"/>
          <a:p>
            <a:endParaRPr lang="zh-CN" altLang="en-US" dirty="0"/>
          </a:p>
        </p:txBody>
      </p:sp>
      <p:sp>
        <p:nvSpPr>
          <p:cNvPr id="40962" name="内容占位符 2"/>
          <p:cNvSpPr>
            <a:spLocks noGrp="1"/>
          </p:cNvSpPr>
          <p:nvPr>
            <p:ph idx="1"/>
          </p:nvPr>
        </p:nvSpPr>
        <p:spPr/>
        <p:txBody>
          <a:bodyPr wrap="square" lIns="91440" tIns="45720" rIns="91440" bIns="45720" anchor="t"/>
          <a:p>
            <a:endParaRPr lang="zh-CN" altLang="en-US" dirty="0"/>
          </a:p>
        </p:txBody>
      </p:sp>
      <p:pic>
        <p:nvPicPr>
          <p:cNvPr id="40963" name="Picture 5" descr="nature_top_100_papers_infographicV2_30_10_14"/>
          <p:cNvPicPr>
            <a:picLocks noChangeAspect="1"/>
          </p:cNvPicPr>
          <p:nvPr/>
        </p:nvPicPr>
        <p:blipFill>
          <a:blip r:embed="rId1"/>
          <a:stretch>
            <a:fillRect/>
          </a:stretch>
        </p:blipFill>
        <p:spPr>
          <a:xfrm>
            <a:off x="900113" y="765175"/>
            <a:ext cx="3887787" cy="5287963"/>
          </a:xfrm>
          <a:prstGeom prst="rect">
            <a:avLst/>
          </a:prstGeom>
          <a:noFill/>
          <a:ln w="9525">
            <a:noFill/>
          </a:ln>
        </p:spPr>
      </p:pic>
      <p:sp>
        <p:nvSpPr>
          <p:cNvPr id="40964" name="矩形 3"/>
          <p:cNvSpPr/>
          <p:nvPr/>
        </p:nvSpPr>
        <p:spPr>
          <a:xfrm>
            <a:off x="4787900" y="3141663"/>
            <a:ext cx="3671888" cy="1200150"/>
          </a:xfrm>
          <a:prstGeom prst="rect">
            <a:avLst/>
          </a:prstGeom>
          <a:noFill/>
          <a:ln w="9525">
            <a:noFill/>
          </a:ln>
        </p:spPr>
        <p:txBody>
          <a:bodyPr anchor="t">
            <a:spAutoFit/>
          </a:bodyPr>
          <a:p>
            <a:pPr lvl="0" indent="0"/>
            <a:r>
              <a:rPr lang="zh-CN" altLang="zh-CN" dirty="0">
                <a:latin typeface="Times New Roman" panose="02020603050405020304" pitchFamily="18" charset="0"/>
                <a:ea typeface="宋体" panose="02010600030101010101" pitchFamily="2" charset="-122"/>
              </a:rPr>
              <a:t>图</a:t>
            </a:r>
            <a:r>
              <a:rPr lang="en-US" altLang="zh-CN" dirty="0">
                <a:latin typeface="Times New Roman" panose="02020603050405020304" pitchFamily="18" charset="0"/>
                <a:ea typeface="宋体" panose="02010600030101010101" pitchFamily="2" charset="-122"/>
              </a:rPr>
              <a:t>1.6 </a:t>
            </a:r>
            <a:r>
              <a:rPr lang="zh-CN" altLang="en-US" dirty="0">
                <a:latin typeface="Times New Roman" panose="02020603050405020304" pitchFamily="18" charset="0"/>
                <a:ea typeface="宋体" panose="02010600030101010101" pitchFamily="2" charset="-122"/>
              </a:rPr>
              <a:t>生物学领域</a:t>
            </a:r>
            <a:r>
              <a:rPr lang="zh-CN" altLang="zh-CN" dirty="0">
                <a:latin typeface="Times New Roman" panose="02020603050405020304" pitchFamily="18" charset="0"/>
                <a:ea typeface="宋体" panose="02010600030101010101" pitchFamily="2" charset="-122"/>
              </a:rPr>
              <a:t>引用次数最多的论文一览</a:t>
            </a:r>
            <a:r>
              <a:rPr lang="en-US" altLang="zh-CN" dirty="0">
                <a:latin typeface="Times New Roman" panose="02020603050405020304" pitchFamily="18" charset="0"/>
                <a:ea typeface="宋体" panose="02010600030101010101" pitchFamily="2" charset="-122"/>
              </a:rPr>
              <a:t> (Richard </a:t>
            </a:r>
            <a:r>
              <a:rPr lang="en-US" altLang="zh-CN" i="1" dirty="0">
                <a:latin typeface="Times New Roman" panose="02020603050405020304" pitchFamily="18" charset="0"/>
                <a:ea typeface="宋体" panose="02010600030101010101" pitchFamily="2" charset="-122"/>
              </a:rPr>
              <a:t>et al.</a:t>
            </a:r>
            <a:r>
              <a:rPr lang="en-US" altLang="zh-CN" dirty="0">
                <a:latin typeface="Times New Roman" panose="02020603050405020304" pitchFamily="18" charset="0"/>
                <a:ea typeface="宋体" panose="02010600030101010101" pitchFamily="2" charset="-122"/>
              </a:rPr>
              <a:t>, 2014)</a:t>
            </a:r>
            <a:endParaRPr lang="zh-CN" altLang="en-US" dirty="0">
              <a:latin typeface="Times New Roman" panose="02020603050405020304" pitchFamily="18" charset="0"/>
              <a:ea typeface="宋体" panose="02010600030101010101" pitchFamily="2"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468313" y="476250"/>
          <a:ext cx="8280400" cy="5910263"/>
        </p:xfrm>
        <a:graphic>
          <a:graphicData uri="http://schemas.openxmlformats.org/drawingml/2006/table">
            <a:tbl>
              <a:tblPr>
                <a:tableStyleId>{5C22544A-7EE6-4342-B048-85BDC9FD1C3A}</a:tableStyleId>
              </a:tblPr>
              <a:tblGrid>
                <a:gridCol w="1211150"/>
                <a:gridCol w="1046895"/>
                <a:gridCol w="1064945"/>
                <a:gridCol w="4494430"/>
                <a:gridCol w="462980"/>
              </a:tblGrid>
              <a:tr h="266002">
                <a:tc>
                  <a:txBody>
                    <a:bodyPr/>
                    <a:lstStyle/>
                    <a:p>
                      <a:pPr algn="just">
                        <a:spcAft>
                          <a:spcPts val="0"/>
                        </a:spcAft>
                      </a:pPr>
                      <a:r>
                        <a:rPr lang="zh-CN" sz="1200" u="sng" kern="100" dirty="0">
                          <a:effectLst/>
                          <a:latin typeface="黑体" panose="02010609060101010101" pitchFamily="49" charset="-122"/>
                          <a:ea typeface="黑体" panose="02010609060101010101" pitchFamily="49" charset="-122"/>
                        </a:rPr>
                        <a:t>生物信息学工具</a:t>
                      </a:r>
                      <a:endParaRPr lang="zh-CN" sz="1200" u="sng" kern="100" dirty="0">
                        <a:solidFill>
                          <a:srgbClr val="000000"/>
                        </a:solidFill>
                        <a:effectLst/>
                        <a:latin typeface="黑体" panose="02010609060101010101" pitchFamily="49" charset="-122"/>
                        <a:ea typeface="黑体" panose="02010609060101010101" pitchFamily="49" charset="-122"/>
                      </a:endParaRPr>
                    </a:p>
                  </a:txBody>
                  <a:tcPr marL="49873" marR="49873" marT="0" marB="0"/>
                </a:tc>
                <a:tc>
                  <a:txBody>
                    <a:bodyPr/>
                    <a:lstStyle/>
                    <a:p>
                      <a:pPr algn="just">
                        <a:spcAft>
                          <a:spcPts val="0"/>
                        </a:spcAft>
                      </a:pPr>
                      <a:r>
                        <a:rPr lang="zh-CN" sz="1200" u="sng" kern="100" dirty="0">
                          <a:effectLst/>
                          <a:latin typeface="黑体" panose="02010609060101010101" pitchFamily="49" charset="-122"/>
                          <a:ea typeface="黑体" panose="02010609060101010101" pitchFamily="49" charset="-122"/>
                        </a:rPr>
                        <a:t>排位</a:t>
                      </a:r>
                      <a:endParaRPr lang="zh-CN" sz="1200" u="sng" kern="100" dirty="0">
                        <a:solidFill>
                          <a:srgbClr val="000000"/>
                        </a:solidFill>
                        <a:effectLst/>
                        <a:latin typeface="黑体" panose="02010609060101010101" pitchFamily="49" charset="-122"/>
                        <a:ea typeface="黑体" panose="02010609060101010101" pitchFamily="49" charset="-122"/>
                      </a:endParaRPr>
                    </a:p>
                  </a:txBody>
                  <a:tcPr marL="49873" marR="49873" marT="0" marB="0"/>
                </a:tc>
                <a:tc>
                  <a:txBody>
                    <a:bodyPr/>
                    <a:lstStyle/>
                    <a:p>
                      <a:pPr algn="just">
                        <a:spcAft>
                          <a:spcPts val="0"/>
                        </a:spcAft>
                      </a:pPr>
                      <a:r>
                        <a:rPr lang="zh-CN" sz="1200" u="sng" kern="100" dirty="0">
                          <a:effectLst/>
                          <a:latin typeface="黑体" panose="02010609060101010101" pitchFamily="49" charset="-122"/>
                          <a:ea typeface="黑体" panose="02010609060101010101" pitchFamily="49" charset="-122"/>
                        </a:rPr>
                        <a:t>发表年份</a:t>
                      </a:r>
                      <a:endParaRPr lang="zh-CN" sz="1200" u="sng" kern="100" dirty="0">
                        <a:solidFill>
                          <a:srgbClr val="000000"/>
                        </a:solidFill>
                        <a:effectLst/>
                        <a:latin typeface="黑体" panose="02010609060101010101" pitchFamily="49" charset="-122"/>
                        <a:ea typeface="黑体" panose="02010609060101010101" pitchFamily="49" charset="-122"/>
                      </a:endParaRPr>
                    </a:p>
                  </a:txBody>
                  <a:tcPr marL="49873" marR="49873" marT="0" marB="0"/>
                </a:tc>
                <a:tc>
                  <a:txBody>
                    <a:bodyPr/>
                    <a:lstStyle/>
                    <a:p>
                      <a:pPr algn="just">
                        <a:spcAft>
                          <a:spcPts val="0"/>
                        </a:spcAft>
                      </a:pPr>
                      <a:r>
                        <a:rPr lang="zh-CN" sz="1200" u="sng" kern="100" dirty="0">
                          <a:effectLst/>
                          <a:latin typeface="黑体" panose="02010609060101010101" pitchFamily="49" charset="-122"/>
                          <a:ea typeface="黑体" panose="02010609060101010101" pitchFamily="49" charset="-122"/>
                        </a:rPr>
                        <a:t>作者论文名称和发表刊物</a:t>
                      </a:r>
                      <a:endParaRPr lang="zh-CN" sz="1200" u="sng" kern="100" dirty="0">
                        <a:solidFill>
                          <a:srgbClr val="000000"/>
                        </a:solidFill>
                        <a:effectLst/>
                        <a:latin typeface="黑体" panose="02010609060101010101" pitchFamily="49" charset="-122"/>
                        <a:ea typeface="黑体" panose="02010609060101010101" pitchFamily="49"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1606168">
                <a:tc>
                  <a:txBody>
                    <a:bodyPr/>
                    <a:lstStyle/>
                    <a:p>
                      <a:pPr algn="just">
                        <a:spcAft>
                          <a:spcPts val="0"/>
                        </a:spcAft>
                      </a:pPr>
                      <a:r>
                        <a:rPr lang="en-US" sz="1200" kern="100">
                          <a:effectLst/>
                        </a:rPr>
                        <a:t>Clustal</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10</a:t>
                      </a:r>
                      <a:r>
                        <a:rPr lang="zh-CN" sz="1200" kern="100">
                          <a:effectLst/>
                        </a:rPr>
                        <a:t>，</a:t>
                      </a:r>
                      <a:r>
                        <a:rPr lang="en-US" sz="1200" kern="100">
                          <a:effectLst/>
                        </a:rPr>
                        <a:t>28</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1994</a:t>
                      </a:r>
                      <a:endParaRPr lang="zh-CN" sz="1200" kern="100">
                        <a:effectLst/>
                      </a:endParaRPr>
                    </a:p>
                    <a:p>
                      <a:pPr algn="just">
                        <a:spcAft>
                          <a:spcPts val="0"/>
                        </a:spcAft>
                      </a:pPr>
                      <a:r>
                        <a:rPr lang="en-US" sz="1200" kern="100">
                          <a:effectLst/>
                        </a:rPr>
                        <a:t>1997</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Thompson, J. D., Higgins, D. G. &amp; Gibson, T. J. Clustal W: improving the sensitivity of progressive multiple sequence alignment through sequence weighting, position-specific gap penalties and weight matrix choice. Nucleic Acids Res.</a:t>
                      </a:r>
                      <a:endParaRPr lang="zh-CN" sz="1200" kern="100">
                        <a:effectLst/>
                      </a:endParaRPr>
                    </a:p>
                    <a:p>
                      <a:pPr algn="just">
                        <a:spcAft>
                          <a:spcPts val="0"/>
                        </a:spcAft>
                      </a:pPr>
                      <a:r>
                        <a:rPr lang="en-US" sz="1200" kern="100">
                          <a:effectLst/>
                        </a:rPr>
                        <a:t>Thompson, J. D., Gibson, T. J., Plewniak, F., Jeanmougin, F. &amp; Higgins, D. G. The CLUSTAL_X Windows interface: Flexible strategies for multiple sequence alignment aided by quality analysis tools. Nucleic Acids Res.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1080098">
                <a:tc>
                  <a:txBody>
                    <a:bodyPr/>
                    <a:lstStyle/>
                    <a:p>
                      <a:pPr algn="just">
                        <a:spcAft>
                          <a:spcPts val="0"/>
                        </a:spcAft>
                      </a:pPr>
                      <a:r>
                        <a:rPr lang="en-US" sz="1200" kern="100">
                          <a:effectLst/>
                        </a:rPr>
                        <a:t>BLAST</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12</a:t>
                      </a:r>
                      <a:r>
                        <a:rPr lang="zh-CN" sz="1200" kern="100">
                          <a:effectLst/>
                        </a:rPr>
                        <a:t>，</a:t>
                      </a:r>
                      <a:r>
                        <a:rPr lang="en-US" sz="1200" kern="100">
                          <a:effectLst/>
                        </a:rPr>
                        <a:t>14</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1990</a:t>
                      </a:r>
                      <a:endParaRPr lang="zh-CN" sz="1200" kern="100">
                        <a:effectLst/>
                      </a:endParaRPr>
                    </a:p>
                    <a:p>
                      <a:pPr algn="just">
                        <a:spcAft>
                          <a:spcPts val="0"/>
                        </a:spcAft>
                      </a:pPr>
                      <a:r>
                        <a:rPr lang="en-US" sz="1200" kern="100">
                          <a:effectLst/>
                        </a:rPr>
                        <a:t>1997</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Altschul, S. F., Gish, W., Miller, W., Myers, E. W. &amp; Lipman, D. J. Basic local alignment search tool. J. Mol. Biol.</a:t>
                      </a:r>
                      <a:endParaRPr lang="zh-CN" sz="1200" kern="100">
                        <a:effectLst/>
                      </a:endParaRPr>
                    </a:p>
                    <a:p>
                      <a:pPr algn="just">
                        <a:spcAft>
                          <a:spcPts val="0"/>
                        </a:spcAft>
                      </a:pPr>
                      <a:r>
                        <a:rPr lang="en-US" sz="1200" kern="100">
                          <a:effectLst/>
                        </a:rPr>
                        <a:t>Altschul, S. F. Madden, T. L. Schaffer, A. A. Zhang, J. H. Zhang, Z. Miller, W. Lipman, D. J. Gapped BLAST and PSI-BLAST: A new generation of protein database search programs. Nucleic Acids Res.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dirty="0">
                          <a:effectLst/>
                        </a:rPr>
                        <a:t> </a:t>
                      </a:r>
                      <a:endParaRPr lang="zh-CN" sz="1200" kern="100" dirty="0">
                        <a:solidFill>
                          <a:srgbClr val="000000"/>
                        </a:solidFill>
                        <a:effectLst/>
                        <a:latin typeface="Arial" panose="020B0604020202020204"/>
                        <a:ea typeface="宋体" panose="02010600030101010101" pitchFamily="2" charset="-122"/>
                      </a:endParaRPr>
                    </a:p>
                  </a:txBody>
                  <a:tcPr marL="49873" marR="49873" marT="0" marB="0"/>
                </a:tc>
              </a:tr>
              <a:tr h="504045">
                <a:tc>
                  <a:txBody>
                    <a:bodyPr/>
                    <a:lstStyle/>
                    <a:p>
                      <a:pPr algn="just">
                        <a:spcAft>
                          <a:spcPts val="0"/>
                        </a:spcAft>
                      </a:pPr>
                      <a:r>
                        <a:rPr lang="en-US" sz="1200" kern="100">
                          <a:effectLst/>
                        </a:rPr>
                        <a:t>Neibour-joining method</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20</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1987</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Saitou, N. &amp; Nei, M. The neighbor-joining method: A new method for reconstructing phylogenetic trees. Mol. Biol. Evol.</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432040">
                <a:tc>
                  <a:txBody>
                    <a:bodyPr/>
                    <a:lstStyle/>
                    <a:p>
                      <a:pPr algn="just">
                        <a:spcAft>
                          <a:spcPts val="0"/>
                        </a:spcAft>
                      </a:pPr>
                      <a:r>
                        <a:rPr lang="en-US" sz="1200" kern="100">
                          <a:effectLst/>
                        </a:rPr>
                        <a:t>Bootstrap</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41</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1985</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Felsenstein, J. Confidence limits on phylogenies: an approach using the bootstrap. Evolution.</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648059">
                <a:tc>
                  <a:txBody>
                    <a:bodyPr/>
                    <a:lstStyle/>
                    <a:p>
                      <a:pPr algn="just">
                        <a:spcAft>
                          <a:spcPts val="0"/>
                        </a:spcAft>
                      </a:pPr>
                      <a:r>
                        <a:rPr lang="en-US" sz="1200" kern="100">
                          <a:effectLst/>
                        </a:rPr>
                        <a:t>MEGA</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45</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2007</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Tamura, K., Dudley, J., Nei, M. &amp; Kumar, S. MEGA4: Molecular Evolutionary Genetics Analysis (MEGA) software version 4.0. Mol. Biol. Evol.</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504045">
                <a:tc>
                  <a:txBody>
                    <a:bodyPr/>
                    <a:lstStyle/>
                    <a:p>
                      <a:pPr algn="just">
                        <a:spcAft>
                          <a:spcPts val="0"/>
                        </a:spcAft>
                      </a:pPr>
                      <a:r>
                        <a:rPr lang="en-US" sz="1200" kern="100">
                          <a:effectLst/>
                        </a:rPr>
                        <a:t>UWGCG</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75</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1984</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Devereux, J., Haeberli, P. &amp; Smithies, O. A comprehensive set of sequence-analysis programs for the VAX. Nucleic Acids Res.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504045">
                <a:tc>
                  <a:txBody>
                    <a:bodyPr/>
                    <a:lstStyle/>
                    <a:p>
                      <a:pPr algn="just">
                        <a:spcAft>
                          <a:spcPts val="0"/>
                        </a:spcAft>
                      </a:pPr>
                      <a:r>
                        <a:rPr lang="en-US" sz="1200" kern="100">
                          <a:effectLst/>
                        </a:rPr>
                        <a:t>ModelTest</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76</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1998</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Posada, D. &amp; Crandall, K. A. MODELTEST: Testing the model of DNA. Bioinformatics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 </a:t>
                      </a:r>
                      <a:endParaRPr lang="zh-CN" sz="1200" kern="100">
                        <a:solidFill>
                          <a:srgbClr val="000000"/>
                        </a:solidFill>
                        <a:effectLst/>
                        <a:latin typeface="Arial" panose="020B0604020202020204"/>
                        <a:ea typeface="宋体" panose="02010600030101010101" pitchFamily="2" charset="-122"/>
                      </a:endParaRPr>
                    </a:p>
                  </a:txBody>
                  <a:tcPr marL="49873" marR="49873" marT="0" marB="0"/>
                </a:tc>
              </a:tr>
              <a:tr h="365760">
                <a:tc>
                  <a:txBody>
                    <a:bodyPr/>
                    <a:lstStyle/>
                    <a:p>
                      <a:pPr algn="just">
                        <a:spcAft>
                          <a:spcPts val="0"/>
                        </a:spcAft>
                      </a:pPr>
                      <a:r>
                        <a:rPr lang="en-US" sz="1200" kern="100">
                          <a:effectLst/>
                        </a:rPr>
                        <a:t>MrBayes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100</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2003</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a:effectLst/>
                        </a:rPr>
                        <a:t>Ronquist, F. &amp; Huelsenbeck, J. P. MrBayes 3: Bayesian phylogenetic inference under mixed models Bioinformatics</a:t>
                      </a:r>
                      <a:endParaRPr lang="zh-CN" sz="1200" kern="100">
                        <a:solidFill>
                          <a:srgbClr val="000000"/>
                        </a:solidFill>
                        <a:effectLst/>
                        <a:latin typeface="Arial" panose="020B0604020202020204"/>
                        <a:ea typeface="宋体" panose="02010600030101010101" pitchFamily="2" charset="-122"/>
                      </a:endParaRPr>
                    </a:p>
                  </a:txBody>
                  <a:tcPr marL="49873" marR="49873" marT="0" marB="0"/>
                </a:tc>
                <a:tc>
                  <a:txBody>
                    <a:bodyPr/>
                    <a:lstStyle/>
                    <a:p>
                      <a:pPr algn="just">
                        <a:spcAft>
                          <a:spcPts val="0"/>
                        </a:spcAft>
                      </a:pPr>
                      <a:r>
                        <a:rPr lang="en-US" sz="1200" kern="100" dirty="0">
                          <a:effectLst/>
                        </a:rPr>
                        <a:t> </a:t>
                      </a:r>
                      <a:endParaRPr lang="zh-CN" sz="1200" kern="100" dirty="0">
                        <a:solidFill>
                          <a:srgbClr val="000000"/>
                        </a:solidFill>
                        <a:effectLst/>
                        <a:latin typeface="Arial" panose="020B0604020202020204"/>
                        <a:ea typeface="宋体" panose="02010600030101010101" pitchFamily="2" charset="-122"/>
                      </a:endParaRPr>
                    </a:p>
                  </a:txBody>
                  <a:tcPr marL="49873" marR="49873" marT="0" marB="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486418d7bba9948629031798e23d95"/>
          <p:cNvPicPr>
            <a:picLocks noChangeAspect="1"/>
          </p:cNvPicPr>
          <p:nvPr/>
        </p:nvPicPr>
        <p:blipFill>
          <a:blip r:embed="rId1"/>
          <a:stretch>
            <a:fillRect/>
          </a:stretch>
        </p:blipFill>
        <p:spPr>
          <a:xfrm>
            <a:off x="-325120" y="-530860"/>
            <a:ext cx="6520180" cy="4890135"/>
          </a:xfrm>
          <a:prstGeom prst="rect">
            <a:avLst/>
          </a:prstGeom>
        </p:spPr>
      </p:pic>
      <p:pic>
        <p:nvPicPr>
          <p:cNvPr id="3" name="图片 2" descr="微信图片_20210413163122"/>
          <p:cNvPicPr>
            <a:picLocks noChangeAspect="1"/>
          </p:cNvPicPr>
          <p:nvPr/>
        </p:nvPicPr>
        <p:blipFill>
          <a:blip r:embed="rId2"/>
          <a:stretch>
            <a:fillRect/>
          </a:stretch>
        </p:blipFill>
        <p:spPr>
          <a:xfrm>
            <a:off x="5076190" y="3789045"/>
            <a:ext cx="4065270" cy="3049270"/>
          </a:xfrm>
          <a:prstGeom prst="rect">
            <a:avLst/>
          </a:prstGeom>
        </p:spPr>
      </p:pic>
      <p:pic>
        <p:nvPicPr>
          <p:cNvPr id="4" name="图片 3" descr="IMG_20210412_132500"/>
          <p:cNvPicPr>
            <a:picLocks noChangeAspect="1"/>
          </p:cNvPicPr>
          <p:nvPr/>
        </p:nvPicPr>
        <p:blipFill>
          <a:blip r:embed="rId3"/>
          <a:stretch>
            <a:fillRect/>
          </a:stretch>
        </p:blipFill>
        <p:spPr>
          <a:xfrm>
            <a:off x="1030605" y="4371340"/>
            <a:ext cx="3274695" cy="245681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Rectangle 3"/>
          <p:cNvSpPr/>
          <p:nvPr/>
        </p:nvSpPr>
        <p:spPr>
          <a:xfrm>
            <a:off x="2676525" y="1604963"/>
            <a:ext cx="9144000" cy="0"/>
          </a:xfrm>
          <a:prstGeom prst="rect">
            <a:avLst/>
          </a:prstGeom>
          <a:noFill/>
          <a:ln w="9525">
            <a:noFill/>
          </a:ln>
        </p:spPr>
        <p:txBody>
          <a:bodyPr anchor="t">
            <a:spAutoFit/>
          </a:bodyPr>
          <a:p>
            <a:pPr lvl="0" indent="0"/>
            <a:endParaRPr lang="zh-CN" altLang="en-US" dirty="0">
              <a:latin typeface="Times New Roman" panose="02020603050405020304" pitchFamily="18" charset="0"/>
              <a:ea typeface="宋体" panose="02010600030101010101" pitchFamily="2" charset="-122"/>
            </a:endParaRPr>
          </a:p>
        </p:txBody>
      </p:sp>
      <p:sp>
        <p:nvSpPr>
          <p:cNvPr id="43010" name="Rectangle 5"/>
          <p:cNvSpPr/>
          <p:nvPr/>
        </p:nvSpPr>
        <p:spPr>
          <a:xfrm>
            <a:off x="2171700" y="1809750"/>
            <a:ext cx="9144000" cy="0"/>
          </a:xfrm>
          <a:prstGeom prst="rect">
            <a:avLst/>
          </a:prstGeom>
          <a:noFill/>
          <a:ln w="9525">
            <a:noFill/>
          </a:ln>
        </p:spPr>
        <p:txBody>
          <a:bodyPr anchor="t">
            <a:spAutoFit/>
          </a:bodyPr>
          <a:p>
            <a:pPr lvl="0" indent="0"/>
            <a:endParaRPr lang="zh-CN" altLang="en-US" dirty="0">
              <a:latin typeface="Times New Roman" panose="02020603050405020304" pitchFamily="18" charset="0"/>
              <a:ea typeface="宋体" panose="02010600030101010101" pitchFamily="2" charset="-122"/>
            </a:endParaRPr>
          </a:p>
        </p:txBody>
      </p:sp>
      <p:sp>
        <p:nvSpPr>
          <p:cNvPr id="43011" name="Rectangle 7"/>
          <p:cNvSpPr/>
          <p:nvPr/>
        </p:nvSpPr>
        <p:spPr>
          <a:xfrm>
            <a:off x="2676525" y="1604963"/>
            <a:ext cx="9144000" cy="0"/>
          </a:xfrm>
          <a:prstGeom prst="rect">
            <a:avLst/>
          </a:prstGeom>
          <a:noFill/>
          <a:ln w="9525">
            <a:noFill/>
          </a:ln>
        </p:spPr>
        <p:txBody>
          <a:bodyPr anchor="t">
            <a:spAutoFit/>
          </a:bodyPr>
          <a:p>
            <a:pPr lvl="0" indent="0"/>
            <a:endParaRPr lang="zh-CN" altLang="en-US" dirty="0">
              <a:latin typeface="Times New Roman" panose="02020603050405020304" pitchFamily="18" charset="0"/>
              <a:ea typeface="宋体" panose="02010600030101010101" pitchFamily="2" charset="-122"/>
            </a:endParaRPr>
          </a:p>
        </p:txBody>
      </p:sp>
      <p:pic>
        <p:nvPicPr>
          <p:cNvPr id="43012" name="Picture 8"/>
          <p:cNvPicPr>
            <a:picLocks noChangeAspect="1"/>
          </p:cNvPicPr>
          <p:nvPr/>
        </p:nvPicPr>
        <p:blipFill>
          <a:blip r:embed="rId1"/>
          <a:stretch>
            <a:fillRect/>
          </a:stretch>
        </p:blipFill>
        <p:spPr>
          <a:xfrm>
            <a:off x="833438" y="533400"/>
            <a:ext cx="7477125" cy="579120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Rectangle 2"/>
          <p:cNvSpPr>
            <a:spLocks noGrp="1"/>
          </p:cNvSpPr>
          <p:nvPr>
            <p:ph type="title"/>
          </p:nvPr>
        </p:nvSpPr>
        <p:spPr>
          <a:xfrm>
            <a:off x="457200" y="609600"/>
            <a:ext cx="8458200" cy="1143000"/>
          </a:xfrm>
        </p:spPr>
        <p:txBody>
          <a:bodyPr wrap="square" lIns="91440" tIns="45720" rIns="91440" bIns="45720" anchor="ctr"/>
          <a:p>
            <a:pPr eaLnBrk="1" hangingPunct="1"/>
            <a:r>
              <a:rPr lang="en-US" altLang="zh-CN" sz="3600" dirty="0"/>
              <a:t>Bioinformatics and Computational Biology</a:t>
            </a:r>
            <a:endParaRPr lang="en-US" altLang="zh-CN" sz="3600" dirty="0"/>
          </a:p>
        </p:txBody>
      </p:sp>
      <p:sp>
        <p:nvSpPr>
          <p:cNvPr id="44034" name="Rectangle 3"/>
          <p:cNvSpPr>
            <a:spLocks noGrp="1"/>
          </p:cNvSpPr>
          <p:nvPr>
            <p:ph idx="1"/>
          </p:nvPr>
        </p:nvSpPr>
        <p:spPr/>
        <p:txBody>
          <a:bodyPr wrap="square" lIns="91440" tIns="45720" rIns="91440" bIns="45720" anchor="t"/>
          <a:p>
            <a:pPr eaLnBrk="1" hangingPunct="1"/>
            <a:r>
              <a:rPr lang="zh-CN" altLang="en-US" dirty="0"/>
              <a:t>“</a:t>
            </a:r>
            <a:r>
              <a:rPr lang="en-US" altLang="zh-CN" dirty="0"/>
              <a:t>Strictly speaking, bioinformatics is a subset of the large field of computational biology, the application of quantitative analytical techniques in modeling biological system.” (Gibas and Jambeck, 2001)</a:t>
            </a:r>
            <a:endParaRPr lang="en-US" altLang="zh-CN" dirty="0"/>
          </a:p>
          <a:p>
            <a:pPr eaLnBrk="1" hangingPunct="1"/>
            <a:r>
              <a:rPr lang="en-US" altLang="zh-CN" dirty="0"/>
              <a:t>“From Bioinformatics to Computational Biology”  (Claverie, 2000)</a:t>
            </a:r>
            <a:endParaRPr lang="en-US" altLang="zh-C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title"/>
          </p:nvPr>
        </p:nvSpPr>
        <p:spPr/>
        <p:txBody>
          <a:bodyPr wrap="square" lIns="91440" tIns="45720" rIns="91440" bIns="45720" anchor="ctr"/>
          <a:p>
            <a:r>
              <a:rPr lang="en-US" altLang="zh-CN" sz="4000" dirty="0"/>
              <a:t>Bioinformatics and Systems biology</a:t>
            </a:r>
            <a:endParaRPr lang="zh-CN" altLang="en-US" sz="4000" dirty="0"/>
          </a:p>
        </p:txBody>
      </p:sp>
      <p:sp>
        <p:nvSpPr>
          <p:cNvPr id="45058" name="内容占位符 2"/>
          <p:cNvSpPr>
            <a:spLocks noGrp="1"/>
          </p:cNvSpPr>
          <p:nvPr>
            <p:ph idx="1"/>
          </p:nvPr>
        </p:nvSpPr>
        <p:spPr/>
        <p:txBody>
          <a:bodyPr wrap="square" lIns="91440" tIns="45720" rIns="91440" bIns="45720" anchor="t"/>
          <a:p>
            <a:r>
              <a:rPr lang="en-US" altLang="zh-CN" dirty="0"/>
              <a:t>Systems biology is a biology-based inter-disciplinary field of study that focuses on complex interactions within biological systems, using a more holistic perspective (holism instead of the more traditional reductionism) approach to biological and biomedical research.</a:t>
            </a:r>
            <a:endParaRPr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alpha val="100000"/>
              </a:srgbClr>
            </a:gs>
            <a:gs pos="39999">
              <a:srgbClr val="85C2FF">
                <a:alpha val="100000"/>
              </a:srgbClr>
            </a:gs>
            <a:gs pos="70000">
              <a:srgbClr val="C4D6EB">
                <a:alpha val="100000"/>
              </a:srgbClr>
            </a:gs>
            <a:gs pos="100000">
              <a:srgbClr val="FFEBFA">
                <a:alpha val="100000"/>
              </a:srgbClr>
            </a:gs>
          </a:gsLst>
          <a:lin ang="5400000"/>
          <a:tileRect/>
        </a:gradFill>
        <a:effectLst/>
      </p:bgPr>
    </p:bg>
    <p:spTree>
      <p:nvGrpSpPr>
        <p:cNvPr id="1" name=""/>
        <p:cNvGrpSpPr/>
        <p:nvPr/>
      </p:nvGrpSpPr>
      <p:grpSpPr/>
      <p:sp>
        <p:nvSpPr>
          <p:cNvPr id="46082" name="Rectangle 2"/>
          <p:cNvSpPr>
            <a:spLocks noGrp="1"/>
          </p:cNvSpPr>
          <p:nvPr>
            <p:ph type="title"/>
          </p:nvPr>
        </p:nvSpPr>
        <p:spPr>
          <a:xfrm>
            <a:off x="158750" y="257175"/>
            <a:ext cx="8794750" cy="792163"/>
          </a:xfrm>
        </p:spPr>
        <p:txBody>
          <a:bodyPr wrap="square" lIns="91440" tIns="45720" rIns="91440" bIns="45720" anchor="ctr"/>
          <a:p>
            <a:pPr eaLnBrk="1" hangingPunct="1"/>
            <a:r>
              <a:rPr lang="en-US" altLang="zh-CN" sz="3600" b="1" dirty="0">
                <a:solidFill>
                  <a:srgbClr val="FFFFB5"/>
                </a:solidFill>
                <a:latin typeface="Lucida Sans" panose="020B0602030504020204" pitchFamily="34" charset="0"/>
              </a:rPr>
              <a:t>Genomics and Its “Sons”</a:t>
            </a:r>
            <a:r>
              <a:rPr lang="en-US" altLang="zh-CN" sz="3600" b="1" dirty="0">
                <a:solidFill>
                  <a:srgbClr val="FFFF00"/>
                </a:solidFill>
                <a:latin typeface="Lucida Sans" panose="020B0602030504020204" pitchFamily="34" charset="0"/>
              </a:rPr>
              <a:t> </a:t>
            </a:r>
            <a:endParaRPr lang="en-US" altLang="zh-CN" sz="3600" b="1" dirty="0">
              <a:solidFill>
                <a:srgbClr val="FFFF00"/>
              </a:solidFill>
              <a:latin typeface="Lucida Sans" panose="020B0602030504020204" pitchFamily="34" charset="0"/>
            </a:endParaRPr>
          </a:p>
        </p:txBody>
      </p:sp>
      <p:sp>
        <p:nvSpPr>
          <p:cNvPr id="46083" name="AutoShape 3"/>
          <p:cNvSpPr/>
          <p:nvPr/>
        </p:nvSpPr>
        <p:spPr>
          <a:xfrm>
            <a:off x="693738" y="4486275"/>
            <a:ext cx="6462712" cy="1649413"/>
          </a:xfrm>
          <a:prstGeom prst="cube">
            <a:avLst>
              <a:gd name="adj" fmla="val 68102"/>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b="1" dirty="0">
                <a:solidFill>
                  <a:srgbClr val="FFFFB5"/>
                </a:solidFill>
                <a:latin typeface="Century Gothic" panose="020B0502020202020204" pitchFamily="34" charset="0"/>
                <a:ea typeface="宋体" panose="02010600030101010101" pitchFamily="2" charset="-122"/>
              </a:rPr>
              <a:t>Determine Genome Sequence</a:t>
            </a:r>
            <a:r>
              <a:rPr lang="en-US" altLang="zh-CN" sz="3200" dirty="0">
                <a:solidFill>
                  <a:schemeClr val="bg1"/>
                </a:solidFill>
                <a:latin typeface="Times New Roman" panose="02020603050405020304" pitchFamily="18" charset="0"/>
                <a:ea typeface="宋体" panose="02010600030101010101" pitchFamily="2" charset="-122"/>
              </a:rPr>
              <a:t> </a:t>
            </a:r>
            <a:endParaRPr lang="en-US" altLang="zh-CN" sz="3200" dirty="0">
              <a:solidFill>
                <a:schemeClr val="bg1"/>
              </a:solidFill>
              <a:latin typeface="Times New Roman" panose="02020603050405020304" pitchFamily="18" charset="0"/>
              <a:ea typeface="宋体" panose="02010600030101010101" pitchFamily="2" charset="-122"/>
            </a:endParaRPr>
          </a:p>
        </p:txBody>
      </p:sp>
      <p:sp>
        <p:nvSpPr>
          <p:cNvPr id="46084" name="AutoShape 4"/>
          <p:cNvSpPr/>
          <p:nvPr/>
        </p:nvSpPr>
        <p:spPr>
          <a:xfrm>
            <a:off x="1143000" y="4114800"/>
            <a:ext cx="5624513" cy="1433513"/>
          </a:xfrm>
          <a:prstGeom prst="cube">
            <a:avLst>
              <a:gd name="adj" fmla="val 67065"/>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FFFF66"/>
                </a:solidFill>
                <a:latin typeface="Century Gothic" panose="020B0502020202020204" pitchFamily="34" charset="0"/>
                <a:ea typeface="宋体" panose="02010600030101010101" pitchFamily="2" charset="-122"/>
              </a:rPr>
              <a:t>Identify Genes And Other Elements</a:t>
            </a:r>
            <a:endParaRPr lang="en-US" altLang="zh-CN" sz="2000" b="1" dirty="0">
              <a:solidFill>
                <a:srgbClr val="FFFF66"/>
              </a:solidFill>
              <a:latin typeface="Century Gothic" panose="020B0502020202020204" pitchFamily="34" charset="0"/>
              <a:ea typeface="宋体" panose="02010600030101010101" pitchFamily="2" charset="-122"/>
            </a:endParaRPr>
          </a:p>
        </p:txBody>
      </p:sp>
      <p:sp>
        <p:nvSpPr>
          <p:cNvPr id="46085" name="AutoShape 5"/>
          <p:cNvSpPr/>
          <p:nvPr/>
        </p:nvSpPr>
        <p:spPr>
          <a:xfrm>
            <a:off x="1654175" y="3759200"/>
            <a:ext cx="4819650" cy="1098550"/>
          </a:xfrm>
          <a:prstGeom prst="cube">
            <a:avLst>
              <a:gd name="adj" fmla="val 67065"/>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FFFF00"/>
                </a:solidFill>
                <a:latin typeface="Century Gothic" panose="020B0502020202020204" pitchFamily="34" charset="0"/>
                <a:ea typeface="宋体" panose="02010600030101010101" pitchFamily="2" charset="-122"/>
              </a:rPr>
              <a:t>Map Genes And Their Expression</a:t>
            </a:r>
            <a:endParaRPr lang="en-US" altLang="zh-CN" sz="2000" b="1" dirty="0">
              <a:solidFill>
                <a:srgbClr val="FFFF00"/>
              </a:solidFill>
              <a:latin typeface="Century Gothic" panose="020B0502020202020204" pitchFamily="34" charset="0"/>
              <a:ea typeface="宋体" panose="02010600030101010101" pitchFamily="2" charset="-122"/>
            </a:endParaRPr>
          </a:p>
        </p:txBody>
      </p:sp>
      <p:sp>
        <p:nvSpPr>
          <p:cNvPr id="46086" name="AutoShape 6"/>
          <p:cNvSpPr/>
          <p:nvPr/>
        </p:nvSpPr>
        <p:spPr>
          <a:xfrm>
            <a:off x="1933575" y="3262313"/>
            <a:ext cx="4238625" cy="1112837"/>
          </a:xfrm>
          <a:prstGeom prst="cube">
            <a:avLst>
              <a:gd name="adj" fmla="val 45630"/>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FFCC00"/>
                </a:solidFill>
                <a:latin typeface="Century Gothic" panose="020B0502020202020204" pitchFamily="34" charset="0"/>
                <a:ea typeface="宋体" panose="02010600030101010101" pitchFamily="2" charset="-122"/>
              </a:rPr>
              <a:t>Map Gene Products </a:t>
            </a:r>
            <a:endParaRPr lang="en-US" altLang="zh-CN" sz="2000" b="1" dirty="0">
              <a:solidFill>
                <a:srgbClr val="FFCC00"/>
              </a:solidFill>
              <a:latin typeface="Century Gothic" panose="020B0502020202020204" pitchFamily="34" charset="0"/>
              <a:ea typeface="宋体" panose="02010600030101010101" pitchFamily="2" charset="-122"/>
            </a:endParaRPr>
          </a:p>
          <a:p>
            <a:pPr lvl="0" indent="0" algn="ctr"/>
            <a:r>
              <a:rPr lang="en-US" altLang="zh-CN" sz="2000" b="1" dirty="0">
                <a:solidFill>
                  <a:srgbClr val="FFCC00"/>
                </a:solidFill>
                <a:latin typeface="Century Gothic" panose="020B0502020202020204" pitchFamily="34" charset="0"/>
                <a:ea typeface="宋体" panose="02010600030101010101" pitchFamily="2" charset="-122"/>
              </a:rPr>
              <a:t>To Cellular Processes</a:t>
            </a:r>
            <a:endParaRPr lang="en-US" altLang="zh-CN" sz="2000" b="1" dirty="0">
              <a:solidFill>
                <a:srgbClr val="FFCC00"/>
              </a:solidFill>
              <a:latin typeface="Century Gothic" panose="020B0502020202020204" pitchFamily="34" charset="0"/>
              <a:ea typeface="宋体" panose="02010600030101010101" pitchFamily="2" charset="-122"/>
            </a:endParaRPr>
          </a:p>
        </p:txBody>
      </p:sp>
      <p:sp>
        <p:nvSpPr>
          <p:cNvPr id="46087" name="AutoShape 7"/>
          <p:cNvSpPr/>
          <p:nvPr/>
        </p:nvSpPr>
        <p:spPr>
          <a:xfrm>
            <a:off x="2136775" y="2632075"/>
            <a:ext cx="3906838" cy="1022350"/>
          </a:xfrm>
          <a:prstGeom prst="cube">
            <a:avLst>
              <a:gd name="adj" fmla="val 38042"/>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CC9900"/>
                </a:solidFill>
                <a:latin typeface="Century Gothic" panose="020B0502020202020204" pitchFamily="34" charset="0"/>
                <a:ea typeface="宋体" panose="02010600030101010101" pitchFamily="2" charset="-122"/>
              </a:rPr>
              <a:t>Define Cellular Processes </a:t>
            </a:r>
            <a:endParaRPr lang="en-US" altLang="zh-CN" sz="2000" b="1" dirty="0">
              <a:solidFill>
                <a:srgbClr val="CC9900"/>
              </a:solidFill>
              <a:latin typeface="Century Gothic" panose="020B0502020202020204" pitchFamily="34" charset="0"/>
              <a:ea typeface="宋体" panose="02010600030101010101" pitchFamily="2" charset="-122"/>
            </a:endParaRPr>
          </a:p>
          <a:p>
            <a:pPr lvl="0" indent="0" algn="ctr"/>
            <a:r>
              <a:rPr lang="en-US" altLang="zh-CN" sz="2000" b="1" dirty="0">
                <a:solidFill>
                  <a:srgbClr val="CC9900"/>
                </a:solidFill>
                <a:latin typeface="Century Gothic" panose="020B0502020202020204" pitchFamily="34" charset="0"/>
                <a:ea typeface="宋体" panose="02010600030101010101" pitchFamily="2" charset="-122"/>
              </a:rPr>
              <a:t>Into Systematic Networks</a:t>
            </a:r>
            <a:endParaRPr lang="en-US" altLang="zh-CN" sz="2000" b="1" dirty="0">
              <a:solidFill>
                <a:srgbClr val="CC9900"/>
              </a:solidFill>
              <a:latin typeface="Century Gothic" panose="020B0502020202020204" pitchFamily="34" charset="0"/>
              <a:ea typeface="宋体" panose="02010600030101010101" pitchFamily="2" charset="-122"/>
            </a:endParaRPr>
          </a:p>
        </p:txBody>
      </p:sp>
      <p:sp>
        <p:nvSpPr>
          <p:cNvPr id="46088" name="AutoShape 8"/>
          <p:cNvSpPr/>
          <p:nvPr/>
        </p:nvSpPr>
        <p:spPr>
          <a:xfrm>
            <a:off x="2286000" y="2005013"/>
            <a:ext cx="3633788" cy="915987"/>
          </a:xfrm>
          <a:prstGeom prst="cube">
            <a:avLst>
              <a:gd name="adj" fmla="val 26782"/>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996633"/>
                </a:solidFill>
                <a:latin typeface="Century Gothic" panose="020B0502020202020204" pitchFamily="34" charset="0"/>
                <a:ea typeface="宋体" panose="02010600030101010101" pitchFamily="2" charset="-122"/>
              </a:rPr>
              <a:t>Link Networks In A </a:t>
            </a:r>
            <a:endParaRPr lang="en-US" altLang="zh-CN" sz="2000" b="1" dirty="0">
              <a:solidFill>
                <a:srgbClr val="996633"/>
              </a:solidFill>
              <a:latin typeface="Century Gothic" panose="020B0502020202020204" pitchFamily="34" charset="0"/>
              <a:ea typeface="宋体" panose="02010600030101010101" pitchFamily="2" charset="-122"/>
            </a:endParaRPr>
          </a:p>
          <a:p>
            <a:pPr lvl="0" indent="0" algn="ctr"/>
            <a:r>
              <a:rPr lang="en-US" altLang="zh-CN" sz="2000" b="1" dirty="0">
                <a:solidFill>
                  <a:srgbClr val="996633"/>
                </a:solidFill>
                <a:latin typeface="Century Gothic" panose="020B0502020202020204" pitchFamily="34" charset="0"/>
                <a:ea typeface="宋体" panose="02010600030101010101" pitchFamily="2" charset="-122"/>
              </a:rPr>
              <a:t>Background of  Organisms</a:t>
            </a:r>
            <a:endParaRPr lang="en-US" altLang="zh-CN" sz="2000" b="1" dirty="0">
              <a:solidFill>
                <a:srgbClr val="996633"/>
              </a:solidFill>
              <a:latin typeface="Century Gothic" panose="020B0502020202020204" pitchFamily="34" charset="0"/>
              <a:ea typeface="宋体" panose="02010600030101010101" pitchFamily="2" charset="-122"/>
            </a:endParaRPr>
          </a:p>
        </p:txBody>
      </p:sp>
      <p:sp>
        <p:nvSpPr>
          <p:cNvPr id="46089" name="AutoShape 9"/>
          <p:cNvSpPr/>
          <p:nvPr/>
        </p:nvSpPr>
        <p:spPr>
          <a:xfrm>
            <a:off x="2454275" y="1450975"/>
            <a:ext cx="3343275" cy="733425"/>
          </a:xfrm>
          <a:prstGeom prst="cube">
            <a:avLst>
              <a:gd name="adj" fmla="val 22866"/>
            </a:avLst>
          </a:prstGeom>
          <a:solidFill>
            <a:schemeClr val="accent1"/>
          </a:solidFill>
          <a:ln w="9525" cap="flat" cmpd="sng">
            <a:solidFill>
              <a:srgbClr val="66FFFF"/>
            </a:solidFill>
            <a:prstDash val="solid"/>
            <a:miter/>
            <a:headEnd type="none" w="med" len="med"/>
            <a:tailEnd type="none" w="med" len="med"/>
          </a:ln>
        </p:spPr>
        <p:txBody>
          <a:bodyPr wrap="none" anchor="ctr"/>
          <a:p>
            <a:pPr lvl="0" indent="0" algn="ctr"/>
            <a:r>
              <a:rPr lang="en-US" altLang="zh-CN" sz="2000" b="1" dirty="0">
                <a:solidFill>
                  <a:srgbClr val="663300"/>
                </a:solidFill>
                <a:latin typeface="Century Gothic" panose="020B0502020202020204" pitchFamily="34" charset="0"/>
                <a:ea typeface="宋体" panose="02010600030101010101" pitchFamily="2" charset="-122"/>
              </a:rPr>
              <a:t>Improve Health And</a:t>
            </a:r>
            <a:endParaRPr lang="en-US" altLang="zh-CN" sz="2000" b="1" dirty="0">
              <a:solidFill>
                <a:srgbClr val="663300"/>
              </a:solidFill>
              <a:latin typeface="Century Gothic" panose="020B0502020202020204" pitchFamily="34" charset="0"/>
              <a:ea typeface="宋体" panose="02010600030101010101" pitchFamily="2" charset="-122"/>
            </a:endParaRPr>
          </a:p>
          <a:p>
            <a:pPr lvl="0" indent="0" algn="ctr"/>
            <a:r>
              <a:rPr lang="en-US" altLang="zh-CN" sz="2000" b="1" dirty="0">
                <a:solidFill>
                  <a:srgbClr val="663300"/>
                </a:solidFill>
                <a:latin typeface="Century Gothic" panose="020B0502020202020204" pitchFamily="34" charset="0"/>
                <a:ea typeface="宋体" panose="02010600030101010101" pitchFamily="2" charset="-122"/>
              </a:rPr>
              <a:t>Design Better Crops</a:t>
            </a:r>
            <a:endParaRPr lang="en-US" altLang="zh-CN" sz="2000" b="1" dirty="0">
              <a:solidFill>
                <a:srgbClr val="663300"/>
              </a:solidFill>
              <a:latin typeface="Century Gothic" panose="020B0502020202020204" pitchFamily="34" charset="0"/>
              <a:ea typeface="宋体" panose="02010600030101010101" pitchFamily="2" charset="-122"/>
            </a:endParaRPr>
          </a:p>
        </p:txBody>
      </p:sp>
      <p:sp>
        <p:nvSpPr>
          <p:cNvPr id="46090" name="AutoShape 10"/>
          <p:cNvSpPr/>
          <p:nvPr/>
        </p:nvSpPr>
        <p:spPr>
          <a:xfrm>
            <a:off x="7810500" y="1358900"/>
            <a:ext cx="635000" cy="4851400"/>
          </a:xfrm>
          <a:prstGeom prst="rightBrace">
            <a:avLst>
              <a:gd name="adj1" fmla="val 63631"/>
              <a:gd name="adj2" fmla="val 50000"/>
            </a:avLst>
          </a:prstGeom>
          <a:noFill/>
          <a:ln w="38100"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46091" name="Text Box 11"/>
          <p:cNvSpPr txBox="1"/>
          <p:nvPr/>
        </p:nvSpPr>
        <p:spPr>
          <a:xfrm rot="-5400000">
            <a:off x="7469188" y="3411538"/>
            <a:ext cx="2386012" cy="457200"/>
          </a:xfrm>
          <a:prstGeom prst="rect">
            <a:avLst/>
          </a:prstGeom>
          <a:noFill/>
          <a:ln w="9525">
            <a:noFill/>
          </a:ln>
        </p:spPr>
        <p:txBody>
          <a:bodyPr anchor="t">
            <a:spAutoFit/>
          </a:bodyPr>
          <a:p>
            <a:pPr lvl="0" indent="0"/>
            <a:r>
              <a:rPr lang="en-US" altLang="zh-CN" b="1" dirty="0">
                <a:solidFill>
                  <a:schemeClr val="bg1"/>
                </a:solidFill>
                <a:latin typeface="Times New Roman" panose="02020603050405020304" pitchFamily="18" charset="0"/>
                <a:ea typeface="宋体" panose="02010600030101010101" pitchFamily="2" charset="-122"/>
              </a:rPr>
              <a:t>GENOMICS</a:t>
            </a:r>
            <a:endParaRPr lang="en-US" altLang="zh-CN" b="1" dirty="0">
              <a:solidFill>
                <a:schemeClr val="bg1"/>
              </a:solidFill>
              <a:latin typeface="Times New Roman" panose="02020603050405020304" pitchFamily="18" charset="0"/>
              <a:ea typeface="宋体" panose="02010600030101010101" pitchFamily="2" charset="-122"/>
            </a:endParaRPr>
          </a:p>
        </p:txBody>
      </p:sp>
      <p:sp>
        <p:nvSpPr>
          <p:cNvPr id="46092" name="AutoShape 12"/>
          <p:cNvSpPr/>
          <p:nvPr/>
        </p:nvSpPr>
        <p:spPr>
          <a:xfrm>
            <a:off x="5943600" y="3398838"/>
            <a:ext cx="393700" cy="1212850"/>
          </a:xfrm>
          <a:prstGeom prst="rightBrace">
            <a:avLst>
              <a:gd name="adj1" fmla="val 25657"/>
              <a:gd name="adj2" fmla="val 50000"/>
            </a:avLst>
          </a:prstGeom>
          <a:noFill/>
          <a:ln w="28575"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46093" name="Text Box 13"/>
          <p:cNvSpPr txBox="1"/>
          <p:nvPr/>
        </p:nvSpPr>
        <p:spPr>
          <a:xfrm>
            <a:off x="6499225" y="3449638"/>
            <a:ext cx="1387475" cy="581025"/>
          </a:xfrm>
          <a:prstGeom prst="rect">
            <a:avLst/>
          </a:prstGeom>
          <a:noFill/>
          <a:ln w="9525">
            <a:noFill/>
          </a:ln>
        </p:spPr>
        <p:txBody>
          <a:bodyPr anchor="t">
            <a:spAutoFit/>
          </a:bodyPr>
          <a:p>
            <a:pPr lvl="0" indent="0"/>
            <a:r>
              <a:rPr lang="en-US" altLang="zh-CN" sz="1600" b="1" dirty="0">
                <a:solidFill>
                  <a:schemeClr val="bg1"/>
                </a:solidFill>
                <a:latin typeface="Times New Roman" panose="02020603050405020304" pitchFamily="18" charset="0"/>
                <a:ea typeface="宋体" panose="02010600030101010101" pitchFamily="2" charset="-122"/>
              </a:rPr>
              <a:t>FUNCTINAL </a:t>
            </a:r>
            <a:endParaRPr lang="en-US" altLang="zh-CN" sz="1600" b="1" dirty="0">
              <a:solidFill>
                <a:schemeClr val="bg1"/>
              </a:solidFill>
              <a:latin typeface="Times New Roman" panose="02020603050405020304" pitchFamily="18" charset="0"/>
              <a:ea typeface="宋体" panose="02010600030101010101" pitchFamily="2" charset="-122"/>
            </a:endParaRPr>
          </a:p>
          <a:p>
            <a:pPr lvl="0" indent="0"/>
            <a:r>
              <a:rPr lang="en-US" altLang="zh-CN" sz="1600" b="1" dirty="0">
                <a:solidFill>
                  <a:schemeClr val="bg1"/>
                </a:solidFill>
                <a:latin typeface="Times New Roman" panose="02020603050405020304" pitchFamily="18" charset="0"/>
                <a:ea typeface="宋体" panose="02010600030101010101" pitchFamily="2" charset="-122"/>
              </a:rPr>
              <a:t>GENOMICS</a:t>
            </a:r>
            <a:endParaRPr lang="en-US" altLang="zh-CN" sz="1600" b="1" dirty="0">
              <a:solidFill>
                <a:schemeClr val="bg1"/>
              </a:solidFill>
              <a:latin typeface="Times New Roman" panose="02020603050405020304" pitchFamily="18" charset="0"/>
              <a:ea typeface="宋体" panose="02010600030101010101" pitchFamily="2" charset="-122"/>
            </a:endParaRPr>
          </a:p>
        </p:txBody>
      </p:sp>
      <p:sp>
        <p:nvSpPr>
          <p:cNvPr id="46094" name="AutoShape 14"/>
          <p:cNvSpPr/>
          <p:nvPr/>
        </p:nvSpPr>
        <p:spPr>
          <a:xfrm>
            <a:off x="1752600" y="3741738"/>
            <a:ext cx="152400" cy="596900"/>
          </a:xfrm>
          <a:prstGeom prst="rightBrace">
            <a:avLst>
              <a:gd name="adj1" fmla="val 32620"/>
              <a:gd name="adj2" fmla="val 50000"/>
            </a:avLst>
          </a:prstGeom>
          <a:noFill/>
          <a:ln w="28575"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46095" name="Text Box 15"/>
          <p:cNvSpPr txBox="1"/>
          <p:nvPr/>
        </p:nvSpPr>
        <p:spPr>
          <a:xfrm>
            <a:off x="314325" y="3567113"/>
            <a:ext cx="1455738" cy="942975"/>
          </a:xfrm>
          <a:prstGeom prst="rect">
            <a:avLst/>
          </a:prstGeom>
          <a:noFill/>
          <a:ln w="9525">
            <a:noFill/>
          </a:ln>
        </p:spPr>
        <p:txBody>
          <a:bodyPr wrap="none" anchor="t">
            <a:spAutoFit/>
          </a:bodyPr>
          <a:p>
            <a:pPr lvl="0" indent="0"/>
            <a:r>
              <a:rPr lang="en-US" altLang="zh-CN" sz="1400" b="1" dirty="0">
                <a:solidFill>
                  <a:schemeClr val="bg1"/>
                </a:solidFill>
                <a:latin typeface="Times New Roman" panose="02020603050405020304" pitchFamily="18" charset="0"/>
                <a:ea typeface="宋体" panose="02010600030101010101" pitchFamily="2" charset="-122"/>
              </a:rPr>
              <a:t>STRUCTURAL </a:t>
            </a:r>
            <a:endParaRPr lang="en-US" altLang="zh-CN" sz="1400" b="1" dirty="0">
              <a:solidFill>
                <a:schemeClr val="bg1"/>
              </a:solidFill>
              <a:latin typeface="Times New Roman" panose="02020603050405020304" pitchFamily="18" charset="0"/>
              <a:ea typeface="宋体" panose="02010600030101010101" pitchFamily="2" charset="-122"/>
            </a:endParaRPr>
          </a:p>
          <a:p>
            <a:pPr lvl="0" indent="0"/>
            <a:r>
              <a:rPr lang="en-US" altLang="zh-CN" sz="1400" b="1" dirty="0">
                <a:solidFill>
                  <a:schemeClr val="bg1"/>
                </a:solidFill>
                <a:latin typeface="Times New Roman" panose="02020603050405020304" pitchFamily="18" charset="0"/>
                <a:ea typeface="宋体" panose="02010600030101010101" pitchFamily="2" charset="-122"/>
              </a:rPr>
              <a:t>GENOMICS</a:t>
            </a:r>
            <a:endParaRPr lang="en-US" altLang="zh-CN" sz="1400" b="1" dirty="0">
              <a:solidFill>
                <a:schemeClr val="bg1"/>
              </a:solidFill>
              <a:latin typeface="Times New Roman" panose="02020603050405020304" pitchFamily="18" charset="0"/>
              <a:ea typeface="宋体" panose="02010600030101010101" pitchFamily="2" charset="-122"/>
            </a:endParaRPr>
          </a:p>
          <a:p>
            <a:pPr lvl="0" indent="0"/>
            <a:endParaRPr lang="en-US" altLang="zh-CN" sz="1400" b="1" dirty="0">
              <a:solidFill>
                <a:schemeClr val="bg1"/>
              </a:solidFill>
              <a:latin typeface="Times New Roman" panose="02020603050405020304" pitchFamily="18" charset="0"/>
              <a:ea typeface="宋体" panose="02010600030101010101" pitchFamily="2" charset="-122"/>
            </a:endParaRPr>
          </a:p>
          <a:p>
            <a:pPr lvl="0" indent="0"/>
            <a:r>
              <a:rPr lang="en-US" altLang="zh-CN" sz="1400" b="1" dirty="0">
                <a:solidFill>
                  <a:schemeClr val="bg1"/>
                </a:solidFill>
                <a:latin typeface="Times New Roman" panose="02020603050405020304" pitchFamily="18" charset="0"/>
                <a:ea typeface="宋体" panose="02010600030101010101" pitchFamily="2" charset="-122"/>
              </a:rPr>
              <a:t>PROTEOMICS</a:t>
            </a:r>
            <a:endParaRPr lang="en-US" altLang="zh-CN" sz="1400" b="1" dirty="0">
              <a:solidFill>
                <a:schemeClr val="bg1"/>
              </a:solidFill>
              <a:latin typeface="Times New Roman" panose="02020603050405020304" pitchFamily="18" charset="0"/>
              <a:ea typeface="宋体" panose="02010600030101010101" pitchFamily="2" charset="-122"/>
            </a:endParaRPr>
          </a:p>
        </p:txBody>
      </p:sp>
      <p:sp>
        <p:nvSpPr>
          <p:cNvPr id="46096" name="Text Box 16"/>
          <p:cNvSpPr txBox="1"/>
          <p:nvPr/>
        </p:nvSpPr>
        <p:spPr>
          <a:xfrm>
            <a:off x="12700" y="2322513"/>
            <a:ext cx="2239963" cy="517525"/>
          </a:xfrm>
          <a:prstGeom prst="rect">
            <a:avLst/>
          </a:prstGeom>
          <a:noFill/>
          <a:ln w="9525">
            <a:noFill/>
          </a:ln>
        </p:spPr>
        <p:txBody>
          <a:bodyPr wrap="none" anchor="t">
            <a:spAutoFit/>
          </a:bodyPr>
          <a:p>
            <a:pPr lvl="0" indent="0"/>
            <a:r>
              <a:rPr lang="en-US" altLang="zh-CN" sz="1400" b="1" dirty="0">
                <a:solidFill>
                  <a:schemeClr val="bg1"/>
                </a:solidFill>
                <a:latin typeface="Times New Roman" panose="02020603050405020304" pitchFamily="18" charset="0"/>
                <a:ea typeface="宋体" panose="02010600030101010101" pitchFamily="2" charset="-122"/>
              </a:rPr>
              <a:t>TOXICOGENOMICS</a:t>
            </a:r>
            <a:endParaRPr lang="en-US" altLang="zh-CN" sz="1400" b="1" dirty="0">
              <a:solidFill>
                <a:schemeClr val="bg1"/>
              </a:solidFill>
              <a:latin typeface="Times New Roman" panose="02020603050405020304" pitchFamily="18" charset="0"/>
              <a:ea typeface="宋体" panose="02010600030101010101" pitchFamily="2" charset="-122"/>
            </a:endParaRPr>
          </a:p>
          <a:p>
            <a:pPr lvl="0" indent="0"/>
            <a:r>
              <a:rPr lang="en-US" altLang="zh-CN" sz="1400" b="1" dirty="0">
                <a:solidFill>
                  <a:schemeClr val="bg1"/>
                </a:solidFill>
                <a:latin typeface="Times New Roman" panose="02020603050405020304" pitchFamily="18" charset="0"/>
                <a:ea typeface="宋体" panose="02010600030101010101" pitchFamily="2" charset="-122"/>
              </a:rPr>
              <a:t>PHARMACOGENOMICS</a:t>
            </a:r>
            <a:endParaRPr lang="en-US" altLang="zh-CN" sz="1400" b="1" dirty="0">
              <a:solidFill>
                <a:schemeClr val="bg1"/>
              </a:solidFill>
              <a:latin typeface="Times New Roman" panose="02020603050405020304" pitchFamily="18" charset="0"/>
              <a:ea typeface="宋体" panose="02010600030101010101" pitchFamily="2" charset="-122"/>
            </a:endParaRPr>
          </a:p>
        </p:txBody>
      </p:sp>
      <p:sp>
        <p:nvSpPr>
          <p:cNvPr id="46097" name="AutoShape 17"/>
          <p:cNvSpPr/>
          <p:nvPr/>
        </p:nvSpPr>
        <p:spPr>
          <a:xfrm>
            <a:off x="2095500" y="2281238"/>
            <a:ext cx="152400" cy="596900"/>
          </a:xfrm>
          <a:prstGeom prst="rightBrace">
            <a:avLst>
              <a:gd name="adj1" fmla="val 32620"/>
              <a:gd name="adj2" fmla="val 50000"/>
            </a:avLst>
          </a:prstGeom>
          <a:noFill/>
          <a:ln w="28575"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46098" name="AutoShape 18"/>
          <p:cNvSpPr/>
          <p:nvPr/>
        </p:nvSpPr>
        <p:spPr>
          <a:xfrm>
            <a:off x="1943100" y="2992438"/>
            <a:ext cx="152400" cy="596900"/>
          </a:xfrm>
          <a:prstGeom prst="rightBrace">
            <a:avLst>
              <a:gd name="adj1" fmla="val 32620"/>
              <a:gd name="adj2" fmla="val 50000"/>
            </a:avLst>
          </a:prstGeom>
          <a:noFill/>
          <a:ln w="28575"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46099" name="Text Box 19"/>
          <p:cNvSpPr txBox="1"/>
          <p:nvPr/>
        </p:nvSpPr>
        <p:spPr>
          <a:xfrm>
            <a:off x="200025" y="3122613"/>
            <a:ext cx="1854200" cy="304800"/>
          </a:xfrm>
          <a:prstGeom prst="rect">
            <a:avLst/>
          </a:prstGeom>
          <a:noFill/>
          <a:ln w="9525">
            <a:noFill/>
          </a:ln>
        </p:spPr>
        <p:txBody>
          <a:bodyPr wrap="none" anchor="t">
            <a:spAutoFit/>
          </a:bodyPr>
          <a:p>
            <a:pPr lvl="0" indent="0"/>
            <a:r>
              <a:rPr lang="en-US" altLang="zh-CN" sz="1400" b="1" dirty="0">
                <a:solidFill>
                  <a:schemeClr val="bg1"/>
                </a:solidFill>
                <a:latin typeface="Times New Roman" panose="02020603050405020304" pitchFamily="18" charset="0"/>
                <a:ea typeface="宋体" panose="02010600030101010101" pitchFamily="2" charset="-122"/>
              </a:rPr>
              <a:t>PHYSIOGENOMICS</a:t>
            </a:r>
            <a:endParaRPr lang="en-US" altLang="zh-CN" sz="1400" b="1" dirty="0">
              <a:solidFill>
                <a:schemeClr val="bg1"/>
              </a:solidFill>
              <a:latin typeface="Times New Roman" panose="02020603050405020304" pitchFamily="18" charset="0"/>
              <a:ea typeface="宋体" panose="02010600030101010101" pitchFamily="2" charset="-122"/>
            </a:endParaRPr>
          </a:p>
        </p:txBody>
      </p:sp>
      <p:sp>
        <p:nvSpPr>
          <p:cNvPr id="46100" name="Text Box 20"/>
          <p:cNvSpPr txBox="1"/>
          <p:nvPr/>
        </p:nvSpPr>
        <p:spPr>
          <a:xfrm>
            <a:off x="7696200" y="6324600"/>
            <a:ext cx="1250950" cy="336550"/>
          </a:xfrm>
          <a:prstGeom prst="rect">
            <a:avLst/>
          </a:prstGeom>
          <a:noFill/>
          <a:ln w="9525">
            <a:noFill/>
          </a:ln>
        </p:spPr>
        <p:txBody>
          <a:bodyPr wrap="none" anchor="t">
            <a:spAutoFit/>
          </a:bodyPr>
          <a:p>
            <a:pPr lvl="0" indent="0"/>
            <a:r>
              <a:rPr lang="en-US" altLang="zh-CN" sz="1600" i="1" dirty="0">
                <a:latin typeface="Times New Roman" panose="02020603050405020304" pitchFamily="18" charset="0"/>
                <a:ea typeface="宋体" panose="02010600030101010101" pitchFamily="2" charset="-122"/>
              </a:rPr>
              <a:t>Jun Yu, 2002</a:t>
            </a:r>
            <a:endParaRPr lang="en-US" altLang="zh-CN" sz="1600" i="1" dirty="0">
              <a:latin typeface="Times New Roman" panose="02020603050405020304" pitchFamily="18" charset="0"/>
              <a:ea typeface="宋体" panose="02010600030101010101" pitchFamily="2" charset="-122"/>
            </a:endParaRPr>
          </a:p>
        </p:txBody>
      </p:sp>
      <p:sp>
        <p:nvSpPr>
          <p:cNvPr id="46101" name="Text Box 22"/>
          <p:cNvSpPr txBox="1"/>
          <p:nvPr/>
        </p:nvSpPr>
        <p:spPr>
          <a:xfrm>
            <a:off x="6324600" y="4876800"/>
            <a:ext cx="1789113" cy="396875"/>
          </a:xfrm>
          <a:prstGeom prst="rect">
            <a:avLst/>
          </a:prstGeom>
          <a:noFill/>
          <a:ln w="9525">
            <a:noFill/>
          </a:ln>
        </p:spPr>
        <p:txBody>
          <a:bodyPr wrap="none" anchor="t">
            <a:spAutoFit/>
          </a:bodyPr>
          <a:p>
            <a:pPr lvl="0" indent="0"/>
            <a:r>
              <a:rPr lang="en-US" altLang="zh-CN" sz="2000" b="1" dirty="0">
                <a:solidFill>
                  <a:srgbClr val="FF3300"/>
                </a:solidFill>
                <a:latin typeface="Times New Roman" panose="02020603050405020304" pitchFamily="18" charset="0"/>
                <a:ea typeface="宋体" panose="02010600030101010101" pitchFamily="2" charset="-122"/>
              </a:rPr>
              <a:t>Bioinformatics</a:t>
            </a:r>
            <a:endParaRPr lang="en-US" altLang="zh-CN" sz="2000" b="1" dirty="0">
              <a:solidFill>
                <a:srgbClr val="FF3300"/>
              </a:solidFill>
              <a:latin typeface="Times New Roman" panose="02020603050405020304" pitchFamily="18" charset="0"/>
              <a:ea typeface="宋体" panose="02010600030101010101" pitchFamily="2" charset="-122"/>
            </a:endParaRPr>
          </a:p>
        </p:txBody>
      </p:sp>
      <p:sp>
        <p:nvSpPr>
          <p:cNvPr id="46102" name="AutoShape 23"/>
          <p:cNvSpPr/>
          <p:nvPr/>
        </p:nvSpPr>
        <p:spPr>
          <a:xfrm>
            <a:off x="6019800" y="4724400"/>
            <a:ext cx="393700" cy="838200"/>
          </a:xfrm>
          <a:prstGeom prst="rightBrace">
            <a:avLst>
              <a:gd name="adj1" fmla="val 17732"/>
              <a:gd name="adj2" fmla="val 50000"/>
            </a:avLst>
          </a:prstGeom>
          <a:noFill/>
          <a:ln w="28575" cap="flat" cmpd="sng">
            <a:solidFill>
              <a:schemeClr val="bg1"/>
            </a:solidFill>
            <a:prstDash val="solid"/>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
        <p:nvSpPr>
          <p:cNvPr id="65560" name="AutoShape 24"/>
          <p:cNvSpPr/>
          <p:nvPr/>
        </p:nvSpPr>
        <p:spPr>
          <a:xfrm>
            <a:off x="6096000" y="2438400"/>
            <a:ext cx="393700" cy="3124200"/>
          </a:xfrm>
          <a:prstGeom prst="rightBrace">
            <a:avLst>
              <a:gd name="adj1" fmla="val 66092"/>
              <a:gd name="adj2" fmla="val 83333"/>
            </a:avLst>
          </a:prstGeom>
          <a:noFill/>
          <a:ln w="28575" cap="flat" cmpd="sng">
            <a:solidFill>
              <a:srgbClr val="FF0000"/>
            </a:solidFill>
            <a:prstDash val="sysDot"/>
            <a:round/>
            <a:headEnd type="none" w="med" len="med"/>
            <a:tailEnd type="none" w="med" len="med"/>
          </a:ln>
        </p:spPr>
        <p:txBody>
          <a:bodyPr wrap="none" anchor="ctr"/>
          <a:p>
            <a:pPr lvl="0" indent="0"/>
            <a:endParaRPr lang="zh-CN" altLang="en-US" dirty="0">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60"/>
                                        </p:tgtEl>
                                        <p:attrNameLst>
                                          <p:attrName>style.visibility</p:attrName>
                                        </p:attrNameLst>
                                      </p:cBhvr>
                                      <p:to>
                                        <p:strVal val="visible"/>
                                      </p:to>
                                    </p:set>
                                    <p:anim calcmode="lin" valueType="num">
                                      <p:cBhvr additive="base">
                                        <p:cTn id="7" dur="500" fill="hold"/>
                                        <p:tgtEl>
                                          <p:spTgt spid="65560"/>
                                        </p:tgtEl>
                                        <p:attrNameLst>
                                          <p:attrName>ppt_x</p:attrName>
                                        </p:attrNameLst>
                                      </p:cBhvr>
                                      <p:tavLst>
                                        <p:tav tm="0">
                                          <p:val>
                                            <p:strVal val="0-#ppt_w/2"/>
                                          </p:val>
                                        </p:tav>
                                        <p:tav tm="100000">
                                          <p:val>
                                            <p:strVal val="#ppt_x"/>
                                          </p:val>
                                        </p:tav>
                                      </p:tavLst>
                                    </p:anim>
                                    <p:anim calcmode="lin" valueType="num">
                                      <p:cBhvr additive="base">
                                        <p:cTn id="8" dur="5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Picture 135"/>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 name="TextBox 4"/>
          <p:cNvSpPr txBox="1"/>
          <p:nvPr/>
        </p:nvSpPr>
        <p:spPr>
          <a:xfrm>
            <a:off x="5929313" y="2643188"/>
            <a:ext cx="2857500" cy="10763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mn-cs"/>
              </a:rPr>
              <a:t>Bioinformatics milestones</a:t>
            </a:r>
            <a:endParaRPr kumimoji="1"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mn-cs"/>
            </a:endParaRPr>
          </a:p>
        </p:txBody>
      </p:sp>
      <p:graphicFrame>
        <p:nvGraphicFramePr>
          <p:cNvPr id="6" name="表格 5"/>
          <p:cNvGraphicFramePr>
            <a:graphicFrameLocks noGrp="1"/>
          </p:cNvGraphicFramePr>
          <p:nvPr/>
        </p:nvGraphicFramePr>
        <p:xfrm>
          <a:off x="5786438" y="5500688"/>
          <a:ext cx="2928938" cy="1165225"/>
        </p:xfrm>
        <a:graphic>
          <a:graphicData uri="http://schemas.openxmlformats.org/drawingml/2006/table">
            <a:tbl>
              <a:tblPr/>
              <a:tblGrid>
                <a:gridCol w="500062"/>
                <a:gridCol w="2428875"/>
              </a:tblGrid>
              <a:tr h="251323">
                <a:tc>
                  <a:txBody>
                    <a:bodyPr/>
                    <a:lstStyle/>
                    <a:p>
                      <a:r>
                        <a:rPr lang="en-US" altLang="zh-CN" sz="1000" b="0" dirty="0">
                          <a:solidFill>
                            <a:schemeClr val="bg2"/>
                          </a:solidFill>
                        </a:rPr>
                        <a:t>1996</a:t>
                      </a:r>
                      <a:endParaRPr lang="zh-CN" altLang="en-US" sz="1000" b="0" dirty="0">
                        <a:solidFill>
                          <a:schemeClr val="bg2"/>
                        </a:solidFill>
                      </a:endParaRPr>
                    </a:p>
                  </a:txBody>
                  <a:tcPr marL="91439" marR="91439" marT="45695" marB="45695" anchor="ctr">
                    <a:lnL>
                      <a:noFill/>
                    </a:lnL>
                    <a:lnR>
                      <a:noFill/>
                    </a:lnR>
                    <a:lnT>
                      <a:noFill/>
                    </a:lnT>
                    <a:lnB>
                      <a:noFill/>
                    </a:lnB>
                    <a:solidFill>
                      <a:srgbClr val="CCECFF"/>
                    </a:solidFill>
                  </a:tcPr>
                </a:tc>
                <a:tc>
                  <a:txBody>
                    <a:bodyPr/>
                    <a:lstStyle/>
                    <a:p>
                      <a:r>
                        <a:rPr lang="en-US" sz="1000" b="0" dirty="0">
                          <a:solidFill>
                            <a:schemeClr val="bg2"/>
                          </a:solidFill>
                          <a:hlinkClick r:id="rId2"/>
                        </a:rPr>
                        <a:t>Yeast genome completely sequenced</a:t>
                      </a:r>
                      <a:endParaRPr lang="en-US" sz="1000" b="0" dirty="0">
                        <a:solidFill>
                          <a:schemeClr val="bg2"/>
                        </a:solidFill>
                      </a:endParaRPr>
                    </a:p>
                  </a:txBody>
                  <a:tcPr marL="91439" marR="91439" marT="45695" marB="45695" anchor="ctr">
                    <a:lnL>
                      <a:noFill/>
                    </a:lnL>
                    <a:lnR>
                      <a:noFill/>
                    </a:lnR>
                    <a:lnT>
                      <a:noFill/>
                    </a:lnT>
                    <a:lnB>
                      <a:noFill/>
                    </a:lnB>
                    <a:solidFill>
                      <a:srgbClr val="CCECFF"/>
                    </a:solidFill>
                  </a:tcPr>
                </a:tc>
              </a:tr>
              <a:tr h="251323">
                <a:tc>
                  <a:txBody>
                    <a:bodyPr/>
                    <a:lstStyle/>
                    <a:p>
                      <a:r>
                        <a:rPr lang="en-US" altLang="zh-CN" sz="1000" b="0">
                          <a:solidFill>
                            <a:schemeClr val="bg2"/>
                          </a:solidFill>
                        </a:rPr>
                        <a:t>1997</a:t>
                      </a:r>
                      <a:endParaRPr lang="zh-CN" altLang="en-US" sz="1000" b="0">
                        <a:solidFill>
                          <a:schemeClr val="bg2"/>
                        </a:solidFill>
                      </a:endParaRPr>
                    </a:p>
                  </a:txBody>
                  <a:tcPr marL="91439" marR="91439" marT="45695" marB="45695" anchor="ctr">
                    <a:lnL>
                      <a:noFill/>
                    </a:lnL>
                    <a:lnR>
                      <a:noFill/>
                    </a:lnR>
                    <a:lnT>
                      <a:noFill/>
                    </a:lnT>
                    <a:lnB>
                      <a:noFill/>
                    </a:lnB>
                    <a:solidFill>
                      <a:srgbClr val="CCECFF"/>
                    </a:solidFill>
                  </a:tcPr>
                </a:tc>
                <a:tc>
                  <a:txBody>
                    <a:bodyPr/>
                    <a:lstStyle/>
                    <a:p>
                      <a:r>
                        <a:rPr lang="en-US" sz="1000" b="0">
                          <a:solidFill>
                            <a:schemeClr val="bg2"/>
                          </a:solidFill>
                          <a:hlinkClick r:id="rId3"/>
                        </a:rPr>
                        <a:t>PSI-BLAST</a:t>
                      </a:r>
                      <a:endParaRPr lang="en-US" sz="1000" b="0">
                        <a:solidFill>
                          <a:schemeClr val="bg2"/>
                        </a:solidFill>
                      </a:endParaRPr>
                    </a:p>
                  </a:txBody>
                  <a:tcPr marL="91439" marR="91439" marT="45695" marB="45695" anchor="ctr">
                    <a:lnL>
                      <a:noFill/>
                    </a:lnL>
                    <a:lnR>
                      <a:noFill/>
                    </a:lnR>
                    <a:lnT>
                      <a:noFill/>
                    </a:lnT>
                    <a:lnB>
                      <a:noFill/>
                    </a:lnB>
                    <a:solidFill>
                      <a:srgbClr val="CCECFF"/>
                    </a:solidFill>
                  </a:tcPr>
                </a:tc>
              </a:tr>
              <a:tr h="411256">
                <a:tc>
                  <a:txBody>
                    <a:bodyPr/>
                    <a:lstStyle/>
                    <a:p>
                      <a:r>
                        <a:rPr lang="en-US" altLang="zh-CN" sz="1000" b="0">
                          <a:solidFill>
                            <a:schemeClr val="bg2"/>
                          </a:solidFill>
                        </a:rPr>
                        <a:t>1998</a:t>
                      </a:r>
                      <a:endParaRPr lang="zh-CN" altLang="en-US" sz="1000" b="0">
                        <a:solidFill>
                          <a:schemeClr val="bg2"/>
                        </a:solidFill>
                      </a:endParaRPr>
                    </a:p>
                  </a:txBody>
                  <a:tcPr marL="91439" marR="91439" marT="45695" marB="45695" anchor="ctr">
                    <a:lnL>
                      <a:noFill/>
                    </a:lnL>
                    <a:lnR>
                      <a:noFill/>
                    </a:lnR>
                    <a:lnT>
                      <a:noFill/>
                    </a:lnT>
                    <a:lnB>
                      <a:noFill/>
                    </a:lnB>
                    <a:solidFill>
                      <a:srgbClr val="CCECFF"/>
                    </a:solidFill>
                  </a:tcPr>
                </a:tc>
                <a:tc>
                  <a:txBody>
                    <a:bodyPr/>
                    <a:lstStyle/>
                    <a:p>
                      <a:r>
                        <a:rPr lang="en-US" sz="1000" b="0">
                          <a:solidFill>
                            <a:schemeClr val="bg2"/>
                          </a:solidFill>
                          <a:hlinkClick r:id="rId4"/>
                        </a:rPr>
                        <a:t>Worm (multicellular) genome completely sequenced</a:t>
                      </a:r>
                      <a:endParaRPr lang="en-US" sz="1000" b="0">
                        <a:solidFill>
                          <a:schemeClr val="bg2"/>
                        </a:solidFill>
                      </a:endParaRPr>
                    </a:p>
                  </a:txBody>
                  <a:tcPr marL="91439" marR="91439" marT="45695" marB="45695" anchor="ctr">
                    <a:lnL>
                      <a:noFill/>
                    </a:lnL>
                    <a:lnR>
                      <a:noFill/>
                    </a:lnR>
                    <a:lnT>
                      <a:noFill/>
                    </a:lnT>
                    <a:lnB>
                      <a:noFill/>
                    </a:lnB>
                    <a:solidFill>
                      <a:srgbClr val="CCECFF"/>
                    </a:solidFill>
                  </a:tcPr>
                </a:tc>
              </a:tr>
              <a:tr h="251323">
                <a:tc>
                  <a:txBody>
                    <a:bodyPr/>
                    <a:lstStyle/>
                    <a:p>
                      <a:r>
                        <a:rPr lang="en-US" altLang="zh-CN" sz="1000" b="0" dirty="0">
                          <a:solidFill>
                            <a:schemeClr val="bg2"/>
                          </a:solidFill>
                        </a:rPr>
                        <a:t>1999</a:t>
                      </a:r>
                      <a:endParaRPr lang="zh-CN" altLang="en-US" sz="1000" b="0" dirty="0">
                        <a:solidFill>
                          <a:schemeClr val="bg2"/>
                        </a:solidFill>
                      </a:endParaRPr>
                    </a:p>
                  </a:txBody>
                  <a:tcPr marL="91439" marR="91439" marT="45695" marB="45695" anchor="ctr">
                    <a:lnL>
                      <a:noFill/>
                    </a:lnL>
                    <a:lnR>
                      <a:noFill/>
                    </a:lnR>
                    <a:lnT>
                      <a:noFill/>
                    </a:lnT>
                    <a:lnB>
                      <a:noFill/>
                    </a:lnB>
                    <a:solidFill>
                      <a:srgbClr val="CCECFF"/>
                    </a:solidFill>
                  </a:tcPr>
                </a:tc>
                <a:tc>
                  <a:txBody>
                    <a:bodyPr/>
                    <a:lstStyle/>
                    <a:p>
                      <a:r>
                        <a:rPr lang="en-US" sz="1000" b="0" dirty="0">
                          <a:solidFill>
                            <a:schemeClr val="bg2"/>
                          </a:solidFill>
                        </a:rPr>
                        <a:t>Fly genome completely sequenced</a:t>
                      </a:r>
                      <a:endParaRPr lang="en-US" sz="1000" b="0" dirty="0">
                        <a:solidFill>
                          <a:schemeClr val="bg2"/>
                        </a:solidFill>
                      </a:endParaRPr>
                    </a:p>
                  </a:txBody>
                  <a:tcPr marL="91439" marR="91439" marT="45695" marB="45695" anchor="ctr">
                    <a:lnL>
                      <a:noFill/>
                    </a:lnL>
                    <a:lnR>
                      <a:noFill/>
                    </a:lnR>
                    <a:lnT>
                      <a:noFill/>
                    </a:lnT>
                    <a:lnB>
                      <a:noFill/>
                    </a:lnB>
                    <a:solidFill>
                      <a:srgbClr val="CCECFF"/>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Rectangle 3"/>
          <p:cNvSpPr>
            <a:spLocks noGrp="1"/>
          </p:cNvSpPr>
          <p:nvPr>
            <p:ph idx="1"/>
          </p:nvPr>
        </p:nvSpPr>
        <p:spPr>
          <a:xfrm>
            <a:off x="381000" y="914400"/>
            <a:ext cx="8458200" cy="4800600"/>
          </a:xfrm>
        </p:spPr>
        <p:txBody>
          <a:bodyPr wrap="square" lIns="91440" tIns="45720" rIns="91440" bIns="45720" anchor="t"/>
          <a:p>
            <a:pPr marL="533400" indent="-533400" eaLnBrk="1" hangingPunct="1">
              <a:lnSpc>
                <a:spcPct val="90000"/>
              </a:lnSpc>
              <a:spcBef>
                <a:spcPct val="0"/>
              </a:spcBef>
              <a:buNone/>
            </a:pPr>
            <a:r>
              <a:rPr lang="en-US" altLang="zh-CN" sz="2400" dirty="0">
                <a:latin typeface="仿宋_GB2312" pitchFamily="49" charset="-122"/>
                <a:ea typeface="仿宋_GB2312" pitchFamily="49" charset="-122"/>
              </a:rPr>
              <a:t>1956  </a:t>
            </a:r>
            <a:r>
              <a:rPr lang="zh-CN" altLang="zh-CN" sz="2400" dirty="0"/>
              <a:t>美国召开首次生物学中的信息理论研讨会</a:t>
            </a:r>
            <a:endParaRPr lang="en-US" altLang="zh-CN"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1962 	</a:t>
            </a:r>
            <a:r>
              <a:rPr lang="en-US" altLang="zh-CN" sz="2400" dirty="0">
                <a:latin typeface="仿宋_GB2312" pitchFamily="49" charset="-122"/>
                <a:ea typeface="仿宋_GB2312" pitchFamily="49" charset="-122"/>
              </a:rPr>
              <a:t>Pauling</a:t>
            </a:r>
            <a:r>
              <a:rPr lang="zh-CN" altLang="en-US" sz="2400" dirty="0">
                <a:latin typeface="仿宋_GB2312" pitchFamily="49" charset="-122"/>
                <a:ea typeface="仿宋_GB2312" pitchFamily="49" charset="-122"/>
              </a:rPr>
              <a:t>提出</a:t>
            </a:r>
            <a:r>
              <a:rPr lang="zh-CN" altLang="en-US" sz="2400" dirty="0">
                <a:solidFill>
                  <a:schemeClr val="tx2"/>
                </a:solidFill>
                <a:latin typeface="仿宋_GB2312" pitchFamily="49" charset="-122"/>
                <a:ea typeface="仿宋_GB2312" pitchFamily="49" charset="-122"/>
              </a:rPr>
              <a:t>分子进化理论</a:t>
            </a:r>
            <a:r>
              <a:rPr lang="zh-CN" altLang="en-US" sz="2400" dirty="0">
                <a:latin typeface="仿宋_GB2312" pitchFamily="49" charset="-122"/>
                <a:ea typeface="仿宋_GB2312" pitchFamily="49" charset="-122"/>
              </a:rPr>
              <a:t>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1965 	</a:t>
            </a:r>
            <a:r>
              <a:rPr lang="en-US" altLang="zh-CN" sz="2400" dirty="0">
                <a:latin typeface="仿宋_GB2312" pitchFamily="49" charset="-122"/>
                <a:ea typeface="仿宋_GB2312" pitchFamily="49" charset="-122"/>
              </a:rPr>
              <a:t>Dayhoff</a:t>
            </a:r>
            <a:r>
              <a:rPr lang="zh-CN" altLang="en-US" sz="2400" dirty="0">
                <a:latin typeface="仿宋_GB2312" pitchFamily="49" charset="-122"/>
                <a:ea typeface="仿宋_GB2312" pitchFamily="49" charset="-122"/>
              </a:rPr>
              <a:t>构建世界上第一个蛋白质序列数据库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1970 	</a:t>
            </a:r>
            <a:r>
              <a:rPr lang="en-US" altLang="zh-CN" sz="2400" dirty="0">
                <a:latin typeface="仿宋_GB2312" pitchFamily="49" charset="-122"/>
                <a:ea typeface="仿宋_GB2312" pitchFamily="49" charset="-122"/>
              </a:rPr>
              <a:t>Needleman-Wunsch</a:t>
            </a:r>
            <a:r>
              <a:rPr lang="zh-CN" altLang="en-US" sz="2400" dirty="0">
                <a:latin typeface="仿宋_GB2312" pitchFamily="49" charset="-122"/>
                <a:ea typeface="仿宋_GB2312" pitchFamily="49" charset="-122"/>
              </a:rPr>
              <a:t>算法被提出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1977 	</a:t>
            </a:r>
            <a:r>
              <a:rPr lang="en-US" altLang="zh-CN" sz="2400" dirty="0">
                <a:latin typeface="仿宋_GB2312" pitchFamily="49" charset="-122"/>
                <a:ea typeface="仿宋_GB2312" pitchFamily="49" charset="-122"/>
              </a:rPr>
              <a:t>Staden</a:t>
            </a:r>
            <a:r>
              <a:rPr lang="zh-CN" altLang="en-US" sz="2400" dirty="0">
                <a:latin typeface="仿宋_GB2312" pitchFamily="49" charset="-122"/>
                <a:ea typeface="仿宋_GB2312" pitchFamily="49" charset="-122"/>
              </a:rPr>
              <a:t>利用计算机软件分析</a:t>
            </a:r>
            <a:r>
              <a:rPr lang="en-US" altLang="zh-CN" sz="2400" dirty="0">
                <a:latin typeface="仿宋_GB2312" pitchFamily="49" charset="-122"/>
                <a:ea typeface="仿宋_GB2312" pitchFamily="49" charset="-122"/>
              </a:rPr>
              <a:t>DNA</a:t>
            </a:r>
            <a:r>
              <a:rPr lang="zh-CN" altLang="en-US" sz="2400" dirty="0">
                <a:latin typeface="仿宋_GB2312" pitchFamily="49" charset="-122"/>
                <a:ea typeface="仿宋_GB2312" pitchFamily="49" charset="-122"/>
              </a:rPr>
              <a:t>序列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1981 	</a:t>
            </a:r>
            <a:r>
              <a:rPr lang="en-US" altLang="zh-CN" sz="2400" dirty="0">
                <a:latin typeface="仿宋_GB2312" pitchFamily="49" charset="-122"/>
                <a:ea typeface="仿宋_GB2312" pitchFamily="49" charset="-122"/>
              </a:rPr>
              <a:t>Smith-Waterman</a:t>
            </a:r>
            <a:r>
              <a:rPr lang="zh-CN" altLang="en-US" sz="2400" dirty="0">
                <a:latin typeface="仿宋_GB2312" pitchFamily="49" charset="-122"/>
                <a:ea typeface="仿宋_GB2312" pitchFamily="49" charset="-122"/>
              </a:rPr>
              <a:t>算法出现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1981 	序列模序/模体</a:t>
            </a:r>
            <a:r>
              <a:rPr lang="en-US" altLang="zh-CN" sz="2400" dirty="0">
                <a:latin typeface="仿宋_GB2312" pitchFamily="49" charset="-122"/>
                <a:ea typeface="仿宋_GB2312" pitchFamily="49" charset="-122"/>
              </a:rPr>
              <a:t>(motif)</a:t>
            </a:r>
            <a:r>
              <a:rPr lang="zh-CN" altLang="en-US" sz="2400" dirty="0">
                <a:latin typeface="仿宋_GB2312" pitchFamily="49" charset="-122"/>
                <a:ea typeface="仿宋_GB2312" pitchFamily="49" charset="-122"/>
              </a:rPr>
              <a:t>的概念被提出(</a:t>
            </a:r>
            <a:r>
              <a:rPr lang="en-US" altLang="zh-CN" sz="2400" dirty="0">
                <a:latin typeface="仿宋_GB2312" pitchFamily="49" charset="-122"/>
                <a:ea typeface="仿宋_GB2312" pitchFamily="49" charset="-122"/>
              </a:rPr>
              <a:t>Doolittle) 	</a:t>
            </a:r>
            <a:endParaRPr lang="en-US" altLang="zh-CN" sz="2400" dirty="0">
              <a:latin typeface="仿宋_GB2312" pitchFamily="49" charset="-122"/>
              <a:ea typeface="仿宋_GB2312" pitchFamily="49" charset="-122"/>
            </a:endParaRPr>
          </a:p>
          <a:p>
            <a:pPr marL="533400" indent="-533400" eaLnBrk="1" hangingPunct="1">
              <a:lnSpc>
                <a:spcPct val="90000"/>
              </a:lnSpc>
              <a:spcBef>
                <a:spcPct val="0"/>
              </a:spcBef>
              <a:buNone/>
            </a:pPr>
            <a:r>
              <a:rPr lang="en-US" altLang="zh-CN" sz="2400" dirty="0">
                <a:latin typeface="仿宋_GB2312" pitchFamily="49" charset="-122"/>
                <a:ea typeface="仿宋_GB2312" pitchFamily="49" charset="-122"/>
              </a:rPr>
              <a:t>1982 	GenBank</a:t>
            </a:r>
            <a:r>
              <a:rPr lang="zh-CN" altLang="en-US" sz="2400" dirty="0">
                <a:latin typeface="仿宋_GB2312" pitchFamily="49" charset="-122"/>
                <a:ea typeface="仿宋_GB2312" pitchFamily="49" charset="-122"/>
              </a:rPr>
              <a:t>数据库(</a:t>
            </a:r>
            <a:r>
              <a:rPr lang="en-US" altLang="zh-CN" sz="2400" dirty="0">
                <a:latin typeface="仿宋_GB2312" pitchFamily="49" charset="-122"/>
                <a:ea typeface="仿宋_GB2312" pitchFamily="49" charset="-122"/>
              </a:rPr>
              <a:t>Release3)</a:t>
            </a:r>
            <a:r>
              <a:rPr lang="zh-CN" altLang="en-US" sz="2400" dirty="0">
                <a:latin typeface="仿宋_GB2312" pitchFamily="49" charset="-122"/>
                <a:ea typeface="仿宋_GB2312" pitchFamily="49" charset="-122"/>
              </a:rPr>
              <a:t>公开。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1982 	</a:t>
            </a:r>
            <a:r>
              <a:rPr lang="en-US" altLang="zh-CN" sz="2400" dirty="0">
                <a:latin typeface="仿宋_GB2312" pitchFamily="49" charset="-122"/>
                <a:ea typeface="仿宋_GB2312" pitchFamily="49" charset="-122"/>
              </a:rPr>
              <a:t>λ-</a:t>
            </a:r>
            <a:r>
              <a:rPr lang="zh-CN" altLang="en-US" sz="2400" dirty="0">
                <a:latin typeface="仿宋_GB2312" pitchFamily="49" charset="-122"/>
                <a:ea typeface="仿宋_GB2312" pitchFamily="49" charset="-122"/>
              </a:rPr>
              <a:t>噬菌体基因组被测序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en-US" altLang="zh-CN" sz="2400" dirty="0">
                <a:latin typeface="仿宋_GB2312" pitchFamily="49" charset="-122"/>
                <a:ea typeface="仿宋_GB2312" pitchFamily="49" charset="-122"/>
              </a:rPr>
              <a:t>1983  Wilbur</a:t>
            </a:r>
            <a:r>
              <a:rPr lang="zh-CN" altLang="en-US" sz="2400" dirty="0">
                <a:latin typeface="仿宋_GB2312" pitchFamily="49" charset="-122"/>
                <a:ea typeface="仿宋_GB2312" pitchFamily="49" charset="-122"/>
              </a:rPr>
              <a:t>和</a:t>
            </a:r>
            <a:r>
              <a:rPr lang="en-US" altLang="zh-CN" sz="2400" dirty="0">
                <a:latin typeface="仿宋_GB2312" pitchFamily="49" charset="-122"/>
                <a:ea typeface="仿宋_GB2312" pitchFamily="49" charset="-122"/>
              </a:rPr>
              <a:t>Lipman</a:t>
            </a:r>
            <a:r>
              <a:rPr lang="zh-CN" altLang="en-US" sz="2400" dirty="0">
                <a:latin typeface="仿宋_GB2312" pitchFamily="49" charset="-122"/>
                <a:ea typeface="仿宋_GB2312" pitchFamily="49" charset="-122"/>
              </a:rPr>
              <a:t>提出序列数据库的搜索算法(</a:t>
            </a:r>
            <a:r>
              <a:rPr lang="en-US" altLang="zh-CN" sz="2400" dirty="0">
                <a:latin typeface="仿宋_GB2312" pitchFamily="49" charset="-122"/>
                <a:ea typeface="仿宋_GB2312" pitchFamily="49" charset="-122"/>
              </a:rPr>
              <a:t>Wilber- </a:t>
            </a:r>
            <a:endParaRPr lang="en-US" altLang="zh-CN" sz="2400" dirty="0">
              <a:latin typeface="仿宋_GB2312" pitchFamily="49" charset="-122"/>
              <a:ea typeface="仿宋_GB2312" pitchFamily="49" charset="-122"/>
            </a:endParaRPr>
          </a:p>
          <a:p>
            <a:pPr marL="533400" indent="-533400" eaLnBrk="1" hangingPunct="1">
              <a:lnSpc>
                <a:spcPct val="90000"/>
              </a:lnSpc>
              <a:spcBef>
                <a:spcPct val="0"/>
              </a:spcBef>
              <a:buNone/>
            </a:pPr>
            <a:r>
              <a:rPr lang="en-US" altLang="zh-CN" sz="2400" dirty="0">
                <a:latin typeface="仿宋_GB2312" pitchFamily="49" charset="-122"/>
                <a:ea typeface="仿宋_GB2312" pitchFamily="49" charset="-122"/>
              </a:rPr>
              <a:t>       Lipman</a:t>
            </a:r>
            <a:r>
              <a:rPr lang="zh-CN" altLang="en-US" sz="2400" dirty="0">
                <a:latin typeface="仿宋_GB2312" pitchFamily="49" charset="-122"/>
                <a:ea typeface="仿宋_GB2312" pitchFamily="49" charset="-122"/>
              </a:rPr>
              <a:t>算法)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1985 	快速序列相似性搜索程序</a:t>
            </a:r>
            <a:r>
              <a:rPr lang="en-US" altLang="zh-CN" sz="2400" dirty="0">
                <a:latin typeface="仿宋_GB2312" pitchFamily="49" charset="-122"/>
                <a:ea typeface="仿宋_GB2312" pitchFamily="49" charset="-122"/>
              </a:rPr>
              <a:t>FASTP/FASTN</a:t>
            </a:r>
            <a:r>
              <a:rPr lang="zh-CN" altLang="en-US" sz="2400" dirty="0">
                <a:latin typeface="仿宋_GB2312" pitchFamily="49" charset="-122"/>
                <a:ea typeface="仿宋_GB2312" pitchFamily="49" charset="-122"/>
              </a:rPr>
              <a:t>发布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1988 	美国家生物技术信息中心(</a:t>
            </a:r>
            <a:r>
              <a:rPr lang="en-US" altLang="zh-CN" sz="2400" dirty="0">
                <a:latin typeface="仿宋_GB2312" pitchFamily="49" charset="-122"/>
                <a:ea typeface="仿宋_GB2312" pitchFamily="49" charset="-122"/>
              </a:rPr>
              <a:t>NCBI)</a:t>
            </a:r>
            <a:r>
              <a:rPr lang="zh-CN" altLang="en-US" sz="2400" dirty="0">
                <a:latin typeface="仿宋_GB2312" pitchFamily="49" charset="-122"/>
                <a:ea typeface="仿宋_GB2312" pitchFamily="49" charset="-122"/>
              </a:rPr>
              <a:t>创立	</a:t>
            </a:r>
            <a:endParaRPr lang="zh-CN" altLang="en-US" sz="2400" dirty="0">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latin typeface="仿宋_GB2312" pitchFamily="49" charset="-122"/>
                <a:ea typeface="仿宋_GB2312" pitchFamily="49" charset="-122"/>
              </a:rPr>
              <a:t>1988 	欧洲分子生物学网络</a:t>
            </a:r>
            <a:r>
              <a:rPr lang="en-US" altLang="zh-CN" sz="2400" dirty="0">
                <a:latin typeface="仿宋_GB2312" pitchFamily="49" charset="-122"/>
                <a:ea typeface="仿宋_GB2312" pitchFamily="49" charset="-122"/>
              </a:rPr>
              <a:t>EMBnet</a:t>
            </a:r>
            <a:r>
              <a:rPr lang="zh-CN" altLang="en-US" sz="2400" dirty="0">
                <a:latin typeface="仿宋_GB2312" pitchFamily="49" charset="-122"/>
                <a:ea typeface="仿宋_GB2312" pitchFamily="49" charset="-122"/>
              </a:rPr>
              <a:t>创立。</a:t>
            </a:r>
            <a:r>
              <a:rPr lang="zh-CN" altLang="en-US" sz="2400" dirty="0">
                <a:solidFill>
                  <a:schemeClr val="tx2"/>
                </a:solidFill>
                <a:latin typeface="仿宋_GB2312" pitchFamily="49" charset="-122"/>
                <a:ea typeface="仿宋_GB2312" pitchFamily="49" charset="-122"/>
              </a:rPr>
              <a:t>三大核酸数据库 </a:t>
            </a:r>
            <a:endParaRPr lang="zh-CN" altLang="en-US" sz="2400" dirty="0">
              <a:solidFill>
                <a:schemeClr val="tx2"/>
              </a:solidFill>
              <a:latin typeface="仿宋_GB2312" pitchFamily="49" charset="-122"/>
              <a:ea typeface="仿宋_GB2312" pitchFamily="49" charset="-122"/>
            </a:endParaRPr>
          </a:p>
          <a:p>
            <a:pPr marL="533400" indent="-533400" eaLnBrk="1" hangingPunct="1">
              <a:lnSpc>
                <a:spcPct val="90000"/>
              </a:lnSpc>
              <a:spcBef>
                <a:spcPct val="0"/>
              </a:spcBef>
              <a:buNone/>
            </a:pPr>
            <a:r>
              <a:rPr lang="zh-CN" altLang="en-US" sz="2400" dirty="0">
                <a:solidFill>
                  <a:schemeClr val="tx2"/>
                </a:solidFill>
                <a:latin typeface="仿宋_GB2312" pitchFamily="49" charset="-122"/>
                <a:ea typeface="仿宋_GB2312" pitchFamily="49" charset="-122"/>
              </a:rPr>
              <a:t>      (</a:t>
            </a:r>
            <a:r>
              <a:rPr lang="en-US" altLang="zh-CN" sz="2400" dirty="0">
                <a:solidFill>
                  <a:schemeClr val="tx2"/>
                </a:solidFill>
                <a:latin typeface="仿宋_GB2312" pitchFamily="49" charset="-122"/>
                <a:ea typeface="仿宋_GB2312" pitchFamily="49" charset="-122"/>
              </a:rPr>
              <a:t>GenBank、EMBL</a:t>
            </a:r>
            <a:r>
              <a:rPr lang="zh-CN" altLang="en-US" sz="2400" dirty="0">
                <a:solidFill>
                  <a:schemeClr val="tx2"/>
                </a:solidFill>
                <a:latin typeface="仿宋_GB2312" pitchFamily="49" charset="-122"/>
                <a:ea typeface="仿宋_GB2312" pitchFamily="49" charset="-122"/>
              </a:rPr>
              <a:t>和</a:t>
            </a:r>
            <a:r>
              <a:rPr lang="en-US" altLang="zh-CN" sz="2400" dirty="0">
                <a:solidFill>
                  <a:schemeClr val="tx2"/>
                </a:solidFill>
                <a:latin typeface="仿宋_GB2312" pitchFamily="49" charset="-122"/>
                <a:ea typeface="仿宋_GB2312" pitchFamily="49" charset="-122"/>
              </a:rPr>
              <a:t>DDBJ)</a:t>
            </a:r>
            <a:r>
              <a:rPr lang="zh-CN" altLang="en-US" sz="2400" dirty="0">
                <a:solidFill>
                  <a:schemeClr val="tx2"/>
                </a:solidFill>
                <a:latin typeface="仿宋_GB2312" pitchFamily="49" charset="-122"/>
                <a:ea typeface="仿宋_GB2312" pitchFamily="49" charset="-122"/>
              </a:rPr>
              <a:t>开始国际合作</a:t>
            </a:r>
            <a:r>
              <a:rPr lang="zh-CN" altLang="en-US" sz="2400" dirty="0">
                <a:latin typeface="仿宋_GB2312" pitchFamily="49" charset="-122"/>
                <a:ea typeface="仿宋_GB2312" pitchFamily="49" charset="-122"/>
              </a:rPr>
              <a:t>	</a:t>
            </a:r>
            <a:endParaRPr lang="zh-CN" altLang="en-US" sz="2400" dirty="0">
              <a:latin typeface="仿宋_GB2312" pitchFamily="49" charset="-122"/>
              <a:ea typeface="仿宋_GB2312" pitchFamily="49"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Picture 2" descr="symposiumoninfor00yock_0007"/>
          <p:cNvPicPr>
            <a:picLocks noChangeAspect="1"/>
          </p:cNvPicPr>
          <p:nvPr/>
        </p:nvPicPr>
        <p:blipFill>
          <a:blip r:embed="rId1"/>
          <a:stretch>
            <a:fillRect/>
          </a:stretch>
        </p:blipFill>
        <p:spPr>
          <a:xfrm>
            <a:off x="0" y="0"/>
            <a:ext cx="4178300" cy="6858000"/>
          </a:xfrm>
          <a:prstGeom prst="rect">
            <a:avLst/>
          </a:prstGeom>
          <a:noFill/>
          <a:ln w="9525">
            <a:noFill/>
          </a:ln>
        </p:spPr>
      </p:pic>
      <p:sp>
        <p:nvSpPr>
          <p:cNvPr id="50178" name="矩形 2"/>
          <p:cNvSpPr/>
          <p:nvPr/>
        </p:nvSpPr>
        <p:spPr>
          <a:xfrm>
            <a:off x="4464050" y="1773238"/>
            <a:ext cx="4572000" cy="2676525"/>
          </a:xfrm>
          <a:prstGeom prst="rect">
            <a:avLst/>
          </a:prstGeom>
          <a:noFill/>
          <a:ln w="9525">
            <a:noFill/>
          </a:ln>
        </p:spPr>
        <p:txBody>
          <a:bodyPr anchor="t">
            <a:spAutoFit/>
          </a:bodyPr>
          <a:p>
            <a:pPr lvl="0" indent="0"/>
            <a:r>
              <a:rPr lang="zh-CN" altLang="zh-CN" b="1" dirty="0">
                <a:latin typeface="Times New Roman" panose="02020603050405020304" pitchFamily="18" charset="0"/>
                <a:ea typeface="宋体" panose="02010600030101010101" pitchFamily="2" charset="-122"/>
              </a:rPr>
              <a:t>图</a:t>
            </a:r>
            <a:r>
              <a:rPr lang="en-US" altLang="zh-CN" b="1" dirty="0">
                <a:latin typeface="Times New Roman" panose="02020603050405020304" pitchFamily="18" charset="0"/>
                <a:ea typeface="宋体" panose="02010600030101010101" pitchFamily="2" charset="-122"/>
              </a:rPr>
              <a:t>1.4 1956</a:t>
            </a:r>
            <a:r>
              <a:rPr lang="zh-CN" altLang="zh-CN" b="1" dirty="0">
                <a:latin typeface="Times New Roman" panose="02020603050405020304" pitchFamily="18" charset="0"/>
                <a:ea typeface="宋体" panose="02010600030101010101" pitchFamily="2" charset="-122"/>
              </a:rPr>
              <a:t>年美国田纳西首次生物学中的信息理论研讨会论文集</a:t>
            </a:r>
            <a:r>
              <a:rPr lang="zh-CN" altLang="zh-CN"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Yockey H P, Platzman, Quastler H. Symposium on information theory in biology. Gatlinburg Tennessee, 1956. New York: Pergamon Press</a:t>
            </a:r>
            <a:r>
              <a:rPr lang="zh-CN" altLang="zh-CN"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1958</a:t>
            </a:r>
            <a:r>
              <a:rPr lang="zh-CN" altLang="zh-CN" dirty="0">
                <a:latin typeface="Times New Roman" panose="02020603050405020304" pitchFamily="18" charset="0"/>
                <a:ea typeface="宋体" panose="02010600030101010101" pitchFamily="2" charset="-122"/>
              </a:rPr>
              <a:t>）</a:t>
            </a:r>
            <a:endParaRPr lang="zh-CN" altLang="en-US" dirty="0">
              <a:latin typeface="Times New Roman" panose="02020603050405020304" pitchFamily="18" charset="0"/>
              <a:ea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对象 1"/>
          <p:cNvGraphicFramePr/>
          <p:nvPr/>
        </p:nvGraphicFramePr>
        <p:xfrm>
          <a:off x="467995" y="44450"/>
          <a:ext cx="4029710" cy="6698615"/>
        </p:xfrm>
        <a:graphic>
          <a:graphicData uri="http://schemas.openxmlformats.org/presentationml/2006/ole">
            <mc:AlternateContent xmlns:mc="http://schemas.openxmlformats.org/markup-compatibility/2006">
              <mc:Choice xmlns:v="urn:schemas-microsoft-com:vml" Requires="v">
                <p:oleObj spid="_x0000_s3" name="" r:id="rId1" imgW="6896100" imgH="10201275" progId="Paint.Picture">
                  <p:embed/>
                </p:oleObj>
              </mc:Choice>
              <mc:Fallback>
                <p:oleObj name="" r:id="rId1" imgW="6896100" imgH="10201275" progId="Paint.Picture">
                  <p:embed/>
                  <p:pic>
                    <p:nvPicPr>
                      <p:cNvPr id="0" name="图片 2"/>
                      <p:cNvPicPr/>
                      <p:nvPr/>
                    </p:nvPicPr>
                    <p:blipFill>
                      <a:blip r:embed="rId2"/>
                      <a:stretch>
                        <a:fillRect/>
                      </a:stretch>
                    </p:blipFill>
                    <p:spPr>
                      <a:xfrm>
                        <a:off x="467995" y="44450"/>
                        <a:ext cx="4029710" cy="6698615"/>
                      </a:xfrm>
                      <a:prstGeom prst="rect">
                        <a:avLst/>
                      </a:prstGeom>
                    </p:spPr>
                  </p:pic>
                </p:oleObj>
              </mc:Fallback>
            </mc:AlternateContent>
          </a:graphicData>
        </a:graphic>
      </p:graphicFrame>
      <p:graphicFrame>
        <p:nvGraphicFramePr>
          <p:cNvPr id="4" name="对象 3"/>
          <p:cNvGraphicFramePr/>
          <p:nvPr/>
        </p:nvGraphicFramePr>
        <p:xfrm>
          <a:off x="4644390" y="1340485"/>
          <a:ext cx="4194175" cy="4331970"/>
        </p:xfrm>
        <a:graphic>
          <a:graphicData uri="http://schemas.openxmlformats.org/presentationml/2006/ole">
            <mc:AlternateContent xmlns:mc="http://schemas.openxmlformats.org/markup-compatibility/2006">
              <mc:Choice xmlns:v="urn:schemas-microsoft-com:vml" Requires="v">
                <p:oleObj spid="_x0000_s5" name="" r:id="rId3" imgW="6924675" imgH="5753100" progId="Paint.Picture">
                  <p:embed/>
                </p:oleObj>
              </mc:Choice>
              <mc:Fallback>
                <p:oleObj name="" r:id="rId3" imgW="6924675" imgH="5753100" progId="Paint.Picture">
                  <p:embed/>
                  <p:pic>
                    <p:nvPicPr>
                      <p:cNvPr id="0" name="图片 4"/>
                      <p:cNvPicPr/>
                      <p:nvPr/>
                    </p:nvPicPr>
                    <p:blipFill>
                      <a:blip r:embed="rId4"/>
                      <a:stretch>
                        <a:fillRect/>
                      </a:stretch>
                    </p:blipFill>
                    <p:spPr>
                      <a:xfrm>
                        <a:off x="4644390" y="1340485"/>
                        <a:ext cx="4194175" cy="4331970"/>
                      </a:xfrm>
                      <a:prstGeom prst="rect">
                        <a:avLst/>
                      </a:prstGeom>
                    </p:spPr>
                  </p:pic>
                </p:oleObj>
              </mc:Fallback>
            </mc:AlternateContent>
          </a:graphicData>
        </a:graphic>
      </p:graphicFrame>
      <p:sp>
        <p:nvSpPr>
          <p:cNvPr id="6" name="文本框 5"/>
          <p:cNvSpPr txBox="1"/>
          <p:nvPr/>
        </p:nvSpPr>
        <p:spPr>
          <a:xfrm>
            <a:off x="4860290" y="5949315"/>
            <a:ext cx="4641850" cy="337185"/>
          </a:xfrm>
          <a:prstGeom prst="rect">
            <a:avLst/>
          </a:prstGeom>
          <a:noFill/>
        </p:spPr>
        <p:txBody>
          <a:bodyPr wrap="square" rtlCol="0" anchor="t">
            <a:spAutoFit/>
          </a:bodyPr>
          <a:p>
            <a:r>
              <a:rPr lang="en-US" altLang="zh-CN" sz="1600" b="1" u="sng" dirty="0">
                <a:solidFill>
                  <a:schemeClr val="tx2"/>
                </a:solidFill>
                <a:latin typeface="黑体" panose="02010609060101010101" pitchFamily="49" charset="-122"/>
                <a:ea typeface="黑体" panose="02010609060101010101" pitchFamily="49" charset="-122"/>
                <a:sym typeface="+mn-ea"/>
              </a:rPr>
              <a:t>《</a:t>
            </a:r>
            <a:r>
              <a:rPr lang="zh-CN" altLang="en-US" sz="1600" b="1" u="sng" dirty="0">
                <a:solidFill>
                  <a:schemeClr val="tx2"/>
                </a:solidFill>
                <a:latin typeface="黑体" panose="02010609060101010101" pitchFamily="49" charset="-122"/>
                <a:ea typeface="黑体" panose="02010609060101010101" pitchFamily="49" charset="-122"/>
                <a:sym typeface="+mn-ea"/>
              </a:rPr>
              <a:t>生物信息学</a:t>
            </a:r>
            <a:r>
              <a:rPr lang="en-US" altLang="zh-CN" sz="1600" b="1" u="sng" dirty="0">
                <a:solidFill>
                  <a:schemeClr val="tx2"/>
                </a:solidFill>
                <a:latin typeface="黑体" panose="02010609060101010101" pitchFamily="49" charset="-122"/>
                <a:ea typeface="黑体" panose="02010609060101010101" pitchFamily="49" charset="-122"/>
                <a:sym typeface="+mn-ea"/>
              </a:rPr>
              <a:t>》</a:t>
            </a:r>
            <a:r>
              <a:rPr lang="zh-CN" altLang="en-US" sz="1600" b="1" dirty="0">
                <a:solidFill>
                  <a:schemeClr val="tx2"/>
                </a:solidFill>
                <a:latin typeface="黑体" panose="02010609060101010101" pitchFamily="49" charset="-122"/>
                <a:ea typeface="黑体" panose="02010609060101010101" pitchFamily="49" charset="-122"/>
                <a:sym typeface="+mn-ea"/>
              </a:rPr>
              <a:t>（第二版），</a:t>
            </a:r>
            <a:r>
              <a:rPr lang="en-US" altLang="zh-CN" sz="1600" b="1" dirty="0">
                <a:solidFill>
                  <a:schemeClr val="tx2"/>
                </a:solidFill>
                <a:latin typeface="黑体" panose="02010609060101010101" pitchFamily="49" charset="-122"/>
                <a:ea typeface="黑体" panose="02010609060101010101" pitchFamily="49" charset="-122"/>
                <a:sym typeface="+mn-ea"/>
              </a:rPr>
              <a:t>2021</a:t>
            </a:r>
            <a:endParaRPr lang="en-US" altLang="zh-CN" sz="1600" b="1" dirty="0">
              <a:solidFill>
                <a:schemeClr val="tx2"/>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609c93d70cf3bc7df047801d100baa1cc112ad2"/>
          <p:cNvPicPr>
            <a:picLocks noChangeAspect="1"/>
          </p:cNvPicPr>
          <p:nvPr/>
        </p:nvPicPr>
        <p:blipFill>
          <a:blip r:embed="rId1"/>
          <a:stretch>
            <a:fillRect/>
          </a:stretch>
        </p:blipFill>
        <p:spPr>
          <a:xfrm>
            <a:off x="3419475" y="1701165"/>
            <a:ext cx="2569210" cy="3835400"/>
          </a:xfrm>
          <a:prstGeom prst="rect">
            <a:avLst/>
          </a:prstGeom>
          <a:noFill/>
          <a:ln>
            <a:noFill/>
          </a:ln>
        </p:spPr>
      </p:pic>
      <p:sp>
        <p:nvSpPr>
          <p:cNvPr id="100" name="文本框 99"/>
          <p:cNvSpPr txBox="1"/>
          <p:nvPr/>
        </p:nvSpPr>
        <p:spPr>
          <a:xfrm>
            <a:off x="827405" y="5733415"/>
            <a:ext cx="7949565" cy="460375"/>
          </a:xfrm>
          <a:prstGeom prst="rect">
            <a:avLst/>
          </a:prstGeom>
          <a:noFill/>
          <a:ln w="9525">
            <a:noFill/>
          </a:ln>
        </p:spPr>
        <p:txBody>
          <a:bodyPr wrap="square">
            <a:spAutoFit/>
          </a:bodyPr>
          <a:p>
            <a:r>
              <a:rPr lang="zh-CN">
                <a:ea typeface="宋体" panose="02010600030101010101" pitchFamily="2" charset="-122"/>
              </a:rPr>
              <a:t>莱纳斯</a:t>
            </a:r>
            <a:r>
              <a:rPr lang="en-US">
                <a:latin typeface="Times New Roman" panose="02020603050405020304" pitchFamily="18" charset="0"/>
                <a:ea typeface="宋体" panose="02010600030101010101" pitchFamily="2" charset="-122"/>
              </a:rPr>
              <a:t>·</a:t>
            </a:r>
            <a:r>
              <a:rPr lang="zh-CN">
                <a:ea typeface="宋体" panose="02010600030101010101" pitchFamily="2" charset="-122"/>
              </a:rPr>
              <a:t>卡尔</a:t>
            </a:r>
            <a:r>
              <a:rPr lang="en-US">
                <a:latin typeface="Times New Roman" panose="02020603050405020304" pitchFamily="18" charset="0"/>
                <a:ea typeface="宋体" panose="02010600030101010101" pitchFamily="2" charset="-122"/>
              </a:rPr>
              <a:t>·</a:t>
            </a:r>
            <a:r>
              <a:rPr lang="zh-CN">
                <a:ea typeface="宋体" panose="02010600030101010101" pitchFamily="2" charset="-122"/>
              </a:rPr>
              <a:t>鲍林（</a:t>
            </a:r>
            <a:r>
              <a:rPr lang="en-US">
                <a:latin typeface="Times New Roman" panose="02020603050405020304" pitchFamily="18" charset="0"/>
                <a:ea typeface="宋体" panose="02010600030101010101" pitchFamily="2" charset="-122"/>
              </a:rPr>
              <a:t>Linus Carl Pauling</a:t>
            </a:r>
            <a:r>
              <a:rPr lang="zh-CN">
                <a:ea typeface="宋体" panose="02010600030101010101" pitchFamily="2" charset="-122"/>
              </a:rPr>
              <a:t>，</a:t>
            </a:r>
            <a:r>
              <a:rPr lang="en-US">
                <a:latin typeface="Times New Roman" panose="02020603050405020304" pitchFamily="18" charset="0"/>
                <a:ea typeface="宋体" panose="02010600030101010101" pitchFamily="2" charset="-122"/>
              </a:rPr>
              <a:t>1901</a:t>
            </a:r>
            <a:r>
              <a:rPr lang="zh-CN">
                <a:ea typeface="宋体" panose="02010600030101010101" pitchFamily="2" charset="-122"/>
              </a:rPr>
              <a:t>－</a:t>
            </a:r>
            <a:r>
              <a:rPr lang="en-US">
                <a:latin typeface="Times New Roman" panose="02020603050405020304" pitchFamily="18" charset="0"/>
                <a:ea typeface="宋体" panose="02010600030101010101" pitchFamily="2" charset="-122"/>
              </a:rPr>
              <a:t>1994</a:t>
            </a:r>
            <a:r>
              <a:rPr lang="zh-CN">
                <a:ea typeface="宋体" panose="02010600030101010101" pitchFamily="2" charset="-122"/>
              </a:rPr>
              <a:t>）</a:t>
            </a:r>
            <a:endParaRPr lang="zh-CN" altLang="en-US"/>
          </a:p>
        </p:txBody>
      </p:sp>
      <p:sp>
        <p:nvSpPr>
          <p:cNvPr id="3" name="文本框 2"/>
          <p:cNvSpPr txBox="1"/>
          <p:nvPr/>
        </p:nvSpPr>
        <p:spPr>
          <a:xfrm>
            <a:off x="2185035" y="765175"/>
            <a:ext cx="4773930" cy="645160"/>
          </a:xfrm>
          <a:prstGeom prst="rect">
            <a:avLst/>
          </a:prstGeom>
          <a:noFill/>
        </p:spPr>
        <p:txBody>
          <a:bodyPr wrap="none" rtlCol="0">
            <a:spAutoFit/>
          </a:bodyPr>
          <a:p>
            <a:pPr algn="l"/>
            <a:r>
              <a:rPr lang="zh-CN" altLang="en-US" sz="3600" b="1">
                <a:latin typeface="黑体" panose="02010609060101010101" pitchFamily="49" charset="-122"/>
                <a:ea typeface="黑体" panose="02010609060101010101" pitchFamily="49" charset="-122"/>
                <a:sym typeface="+mn-ea"/>
              </a:rPr>
              <a:t>生物信息学学科</a:t>
            </a:r>
            <a:r>
              <a:rPr lang="zh-CN" sz="3600" b="1">
                <a:latin typeface="黑体" panose="02010609060101010101" pitchFamily="49" charset="-122"/>
                <a:ea typeface="黑体" panose="02010609060101010101" pitchFamily="49" charset="-122"/>
                <a:sym typeface="+mn-ea"/>
              </a:rPr>
              <a:t>开创者</a:t>
            </a:r>
            <a:endParaRPr lang="zh-CN" altLang="en-US" sz="3600" b="1">
              <a:latin typeface="黑体" panose="02010609060101010101" pitchFamily="49" charset="-122"/>
              <a:ea typeface="黑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descr="第3章-玛格丽特·戴霍夫（Margaret O. Dayhoff）"/>
          <p:cNvPicPr>
            <a:picLocks noChangeAspect="1"/>
          </p:cNvPicPr>
          <p:nvPr/>
        </p:nvPicPr>
        <p:blipFill>
          <a:blip r:embed="rId1" cstate="print"/>
          <a:stretch>
            <a:fillRect/>
          </a:stretch>
        </p:blipFill>
        <p:spPr>
          <a:xfrm>
            <a:off x="395605" y="765175"/>
            <a:ext cx="2565400" cy="3332480"/>
          </a:xfrm>
          <a:prstGeom prst="rect">
            <a:avLst/>
          </a:prstGeom>
        </p:spPr>
      </p:pic>
      <p:pic>
        <p:nvPicPr>
          <p:cNvPr id="17" name="图片 17" descr="附录4-沃特曼"/>
          <p:cNvPicPr>
            <a:picLocks noChangeAspect="1"/>
          </p:cNvPicPr>
          <p:nvPr/>
        </p:nvPicPr>
        <p:blipFill>
          <a:blip r:embed="rId2" cstate="print"/>
          <a:stretch>
            <a:fillRect/>
          </a:stretch>
        </p:blipFill>
        <p:spPr>
          <a:xfrm>
            <a:off x="3275965" y="836930"/>
            <a:ext cx="2778125" cy="3316605"/>
          </a:xfrm>
          <a:prstGeom prst="rect">
            <a:avLst/>
          </a:prstGeom>
        </p:spPr>
      </p:pic>
      <p:pic>
        <p:nvPicPr>
          <p:cNvPr id="5" name="图片 5" descr="IMG_2753-Sandoff"/>
          <p:cNvPicPr>
            <a:picLocks noChangeAspect="1"/>
          </p:cNvPicPr>
          <p:nvPr/>
        </p:nvPicPr>
        <p:blipFill>
          <a:blip r:embed="rId3"/>
          <a:stretch>
            <a:fillRect/>
          </a:stretch>
        </p:blipFill>
        <p:spPr>
          <a:xfrm>
            <a:off x="6228080" y="836930"/>
            <a:ext cx="2787015" cy="3315970"/>
          </a:xfrm>
          <a:prstGeom prst="rect">
            <a:avLst/>
          </a:prstGeom>
        </p:spPr>
      </p:pic>
      <p:sp>
        <p:nvSpPr>
          <p:cNvPr id="100" name="文本框 99"/>
          <p:cNvSpPr txBox="1"/>
          <p:nvPr/>
        </p:nvSpPr>
        <p:spPr>
          <a:xfrm>
            <a:off x="395605" y="4365625"/>
            <a:ext cx="5080000" cy="368300"/>
          </a:xfrm>
          <a:prstGeom prst="rect">
            <a:avLst/>
          </a:prstGeom>
          <a:noFill/>
          <a:ln w="9525">
            <a:noFill/>
          </a:ln>
        </p:spPr>
        <p:txBody>
          <a:bodyPr>
            <a:spAutoFit/>
          </a:bodyPr>
          <a:p>
            <a:r>
              <a:rPr lang="en-US" sz="1800">
                <a:latin typeface="Times New Roman" panose="02020603050405020304" pitchFamily="18" charset="0"/>
                <a:ea typeface="宋体" panose="02010600030101010101" pitchFamily="2" charset="-122"/>
              </a:rPr>
              <a:t>Margaret Dayhoff</a:t>
            </a:r>
            <a:endParaRPr lang="en-US" altLang="en-US" sz="1800">
              <a:latin typeface="Times New Roman" panose="02020603050405020304" pitchFamily="18" charset="0"/>
              <a:ea typeface="宋体" panose="02010600030101010101" pitchFamily="2" charset="-122"/>
            </a:endParaRPr>
          </a:p>
        </p:txBody>
      </p:sp>
      <p:sp>
        <p:nvSpPr>
          <p:cNvPr id="3" name="文本框 2"/>
          <p:cNvSpPr txBox="1"/>
          <p:nvPr/>
        </p:nvSpPr>
        <p:spPr>
          <a:xfrm>
            <a:off x="3275965" y="4365625"/>
            <a:ext cx="5080000" cy="368300"/>
          </a:xfrm>
          <a:prstGeom prst="rect">
            <a:avLst/>
          </a:prstGeom>
          <a:noFill/>
          <a:ln w="9525">
            <a:noFill/>
          </a:ln>
        </p:spPr>
        <p:txBody>
          <a:bodyPr>
            <a:spAutoFit/>
          </a:bodyPr>
          <a:p>
            <a:r>
              <a:rPr lang="en-US" sz="1800">
                <a:latin typeface="Times New Roman" panose="02020603050405020304" pitchFamily="18" charset="0"/>
                <a:ea typeface="宋体" panose="02010600030101010101" pitchFamily="2" charset="-122"/>
              </a:rPr>
              <a:t>Michael Waterman</a:t>
            </a:r>
            <a:endParaRPr lang="en-US" altLang="en-US" sz="1800">
              <a:latin typeface="Times New Roman" panose="02020603050405020304" pitchFamily="18" charset="0"/>
              <a:ea typeface="宋体" panose="02010600030101010101" pitchFamily="2" charset="-122"/>
            </a:endParaRPr>
          </a:p>
        </p:txBody>
      </p:sp>
      <p:sp>
        <p:nvSpPr>
          <p:cNvPr id="4" name="文本框 3"/>
          <p:cNvSpPr txBox="1"/>
          <p:nvPr/>
        </p:nvSpPr>
        <p:spPr>
          <a:xfrm>
            <a:off x="6156325" y="4365625"/>
            <a:ext cx="5080000" cy="368300"/>
          </a:xfrm>
          <a:prstGeom prst="rect">
            <a:avLst/>
          </a:prstGeom>
          <a:noFill/>
          <a:ln w="9525">
            <a:noFill/>
          </a:ln>
        </p:spPr>
        <p:txBody>
          <a:bodyPr>
            <a:spAutoFit/>
          </a:bodyPr>
          <a:p>
            <a:r>
              <a:rPr lang="en-US" sz="1800">
                <a:latin typeface="Times New Roman" panose="02020603050405020304" pitchFamily="18" charset="0"/>
                <a:ea typeface="宋体" panose="02010600030101010101" pitchFamily="2" charset="-122"/>
              </a:rPr>
              <a:t>David Sandoff</a:t>
            </a:r>
            <a:endParaRPr lang="en-US" altLang="en-US" sz="1800">
              <a:latin typeface="Times New Roman" panose="02020603050405020304" pitchFamily="18" charset="0"/>
              <a:ea typeface="宋体" panose="02010600030101010101" pitchFamily="2" charset="-122"/>
            </a:endParaRPr>
          </a:p>
        </p:txBody>
      </p:sp>
      <p:sp>
        <p:nvSpPr>
          <p:cNvPr id="6" name="文本框 5"/>
          <p:cNvSpPr txBox="1"/>
          <p:nvPr/>
        </p:nvSpPr>
        <p:spPr>
          <a:xfrm>
            <a:off x="1333500" y="5373370"/>
            <a:ext cx="5922645" cy="645160"/>
          </a:xfrm>
          <a:prstGeom prst="rect">
            <a:avLst/>
          </a:prstGeom>
          <a:noFill/>
        </p:spPr>
        <p:txBody>
          <a:bodyPr wrap="none" rtlCol="0">
            <a:spAutoFit/>
          </a:bodyPr>
          <a:p>
            <a:r>
              <a:rPr lang="zh-CN" altLang="en-US" sz="3600" b="1">
                <a:latin typeface="黑体" panose="02010609060101010101" pitchFamily="49" charset="-122"/>
                <a:ea typeface="黑体" panose="02010609060101010101" pitchFamily="49" charset="-122"/>
              </a:rPr>
              <a:t>生物信息学学科先驱</a:t>
            </a:r>
            <a:r>
              <a:rPr lang="en-US" altLang="zh-CN" sz="3600" b="1">
                <a:latin typeface="黑体" panose="02010609060101010101" pitchFamily="49" charset="-122"/>
                <a:ea typeface="黑体" panose="02010609060101010101" pitchFamily="49" charset="-122"/>
              </a:rPr>
              <a:t>/</a:t>
            </a:r>
            <a:r>
              <a:rPr lang="zh-CN" altLang="en-US" sz="3600" b="1">
                <a:latin typeface="黑体" panose="02010609060101010101" pitchFamily="49" charset="-122"/>
                <a:ea typeface="黑体" panose="02010609060101010101" pitchFamily="49" charset="-122"/>
              </a:rPr>
              <a:t>创始人</a:t>
            </a:r>
            <a:endParaRPr lang="zh-CN" altLang="en-US" sz="3600" b="1">
              <a:latin typeface="黑体" panose="02010609060101010101" pitchFamily="49" charset="-122"/>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内容占位符 4"/>
          <p:cNvGraphicFramePr>
            <a:graphicFrameLocks noGrp="1"/>
          </p:cNvGraphicFramePr>
          <p:nvPr>
            <p:ph idx="1"/>
            <p:custDataLst>
              <p:tags r:id="rId1"/>
            </p:custDataLst>
          </p:nvPr>
        </p:nvGraphicFramePr>
        <p:xfrm>
          <a:off x="545783" y="332105"/>
          <a:ext cx="8353425" cy="7505065"/>
        </p:xfrm>
        <a:graphic>
          <a:graphicData uri="http://schemas.openxmlformats.org/drawingml/2006/table">
            <a:tbl>
              <a:tblPr/>
              <a:tblGrid>
                <a:gridCol w="576346"/>
                <a:gridCol w="1872071"/>
                <a:gridCol w="3096447"/>
                <a:gridCol w="1800200"/>
                <a:gridCol w="1008360"/>
              </a:tblGrid>
              <a:tr h="335303">
                <a:tc>
                  <a:txBody>
                    <a:bodyPr/>
                    <a:lstStyle/>
                    <a:p>
                      <a:pPr algn="l">
                        <a:spcAft>
                          <a:spcPts val="0"/>
                        </a:spcAft>
                      </a:pPr>
                      <a:r>
                        <a:rPr lang="en-US" sz="1200" b="1" kern="0" cap="all" dirty="0">
                          <a:solidFill>
                            <a:srgbClr val="FF0000"/>
                          </a:solidFill>
                          <a:latin typeface="Verdana" panose="020B0604030504040204"/>
                          <a:ea typeface="宋体" panose="02010600030101010101" pitchFamily="2" charset="-122"/>
                          <a:cs typeface="宋体" panose="02010600030101010101" pitchFamily="2" charset="-122"/>
                        </a:rPr>
                        <a:t> #</a:t>
                      </a:r>
                      <a:endParaRPr lang="en-US" sz="1200" b="1" kern="0" cap="all" dirty="0">
                        <a:solidFill>
                          <a:srgbClr val="FF0000"/>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a:noFill/>
                    </a:lnR>
                    <a:lnT>
                      <a:noFill/>
                    </a:lnT>
                    <a:lnB>
                      <a:noFill/>
                    </a:lnB>
                    <a:solidFill>
                      <a:srgbClr val="666666"/>
                    </a:solidFill>
                  </a:tcPr>
                </a:tc>
                <a:tc>
                  <a:txBody>
                    <a:bodyPr/>
                    <a:lstStyle/>
                    <a:p>
                      <a:pPr algn="l">
                        <a:spcAft>
                          <a:spcPts val="0"/>
                        </a:spcAft>
                      </a:pPr>
                      <a:r>
                        <a:rPr lang="en-US" sz="1200" b="1" kern="0" cap="all" dirty="0">
                          <a:solidFill>
                            <a:srgbClr val="FF0000"/>
                          </a:solidFill>
                          <a:latin typeface="Verdana" panose="020B0604030504040204"/>
                          <a:ea typeface="宋体" panose="02010600030101010101" pitchFamily="2" charset="-122"/>
                          <a:cs typeface="宋体" panose="02010600030101010101" pitchFamily="2" charset="-122"/>
                        </a:rPr>
                        <a:t>TOPICS</a:t>
                      </a:r>
                      <a:endParaRPr lang="en-US" sz="1200" b="1" kern="0" cap="all" dirty="0">
                        <a:solidFill>
                          <a:srgbClr val="FF0000"/>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a:noFill/>
                    </a:lnR>
                    <a:lnT>
                      <a:noFill/>
                    </a:lnT>
                    <a:lnB>
                      <a:noFill/>
                    </a:lnB>
                    <a:solidFill>
                      <a:srgbClr val="666666"/>
                    </a:solidFill>
                  </a:tcPr>
                </a:tc>
                <a:tc>
                  <a:txBody>
                    <a:bodyPr/>
                    <a:lstStyle/>
                    <a:p>
                      <a:pPr algn="l">
                        <a:spcAft>
                          <a:spcPts val="0"/>
                        </a:spcAft>
                      </a:pPr>
                      <a:r>
                        <a:rPr lang="en-US" sz="1200" b="1" kern="0" cap="all" dirty="0" smtClean="0">
                          <a:solidFill>
                            <a:srgbClr val="FF0000"/>
                          </a:solidFill>
                          <a:latin typeface="Verdana" panose="020B0604030504040204"/>
                          <a:ea typeface="宋体" panose="02010600030101010101" pitchFamily="2" charset="-122"/>
                          <a:cs typeface="宋体" panose="02010600030101010101" pitchFamily="2" charset="-122"/>
                        </a:rPr>
                        <a:t>DETAILS</a:t>
                      </a:r>
                      <a:r>
                        <a:rPr lang="en-US" altLang="zh-CN" sz="1200" b="1" kern="0" cap="all" dirty="0" smtClean="0">
                          <a:solidFill>
                            <a:srgbClr val="FF0000"/>
                          </a:solidFill>
                          <a:latin typeface="Verdana" panose="020B0604030504040204"/>
                          <a:ea typeface="宋体" panose="02010600030101010101" pitchFamily="2" charset="-122"/>
                          <a:cs typeface="宋体" panose="02010600030101010101" pitchFamily="2" charset="-122"/>
                        </a:rPr>
                        <a:t>/</a:t>
                      </a:r>
                      <a:r>
                        <a:rPr lang="zh-CN" altLang="en-US" sz="1200" b="1" kern="0" cap="all" dirty="0" smtClean="0">
                          <a:solidFill>
                            <a:srgbClr val="FF0000"/>
                          </a:solidFill>
                          <a:latin typeface="Verdana" panose="020B0604030504040204"/>
                          <a:ea typeface="宋体" panose="02010600030101010101" pitchFamily="2" charset="-122"/>
                          <a:cs typeface="宋体" panose="02010600030101010101" pitchFamily="2" charset="-122"/>
                        </a:rPr>
                        <a:t>知识点</a:t>
                      </a:r>
                      <a:endParaRPr lang="zh-CN" altLang="en-US" sz="1200" b="1" kern="0" cap="all" dirty="0" smtClean="0">
                        <a:solidFill>
                          <a:srgbClr val="FF0000"/>
                        </a:solidFill>
                        <a:latin typeface="Verdana" panose="020B0604030504040204"/>
                        <a:ea typeface="宋体" panose="02010600030101010101" pitchFamily="2" charset="-122"/>
                        <a:cs typeface="宋体" panose="02010600030101010101" pitchFamily="2" charset="-122"/>
                      </a:endParaRPr>
                    </a:p>
                  </a:txBody>
                  <a:tcPr marL="76205" marR="76205" marT="76197" marB="76197">
                    <a:lnL>
                      <a:noFill/>
                    </a:lnL>
                    <a:lnR>
                      <a:noFill/>
                    </a:lnR>
                    <a:lnT>
                      <a:noFill/>
                    </a:lnT>
                    <a:lnB>
                      <a:noFill/>
                    </a:lnB>
                    <a:solidFill>
                      <a:srgbClr val="666666"/>
                    </a:solidFill>
                  </a:tcPr>
                </a:tc>
                <a:tc>
                  <a:txBody>
                    <a:bodyPr/>
                    <a:lstStyle/>
                    <a:p>
                      <a:pPr algn="l">
                        <a:spcAft>
                          <a:spcPts val="0"/>
                        </a:spcAft>
                      </a:pPr>
                      <a:r>
                        <a:rPr lang="en-US" altLang="zh-CN" sz="1200" b="1" kern="0" cap="all" dirty="0" smtClean="0">
                          <a:solidFill>
                            <a:srgbClr val="FF0000"/>
                          </a:solidFill>
                          <a:latin typeface="Verdana" panose="020B0604030504040204"/>
                          <a:ea typeface="宋体" panose="02010600030101010101" pitchFamily="2" charset="-122"/>
                          <a:cs typeface="宋体" panose="02010600030101010101" pitchFamily="2" charset="-122"/>
                        </a:rPr>
                        <a:t>Practice</a:t>
                      </a:r>
                      <a:endParaRPr lang="en-US" altLang="zh-CN" sz="1200" b="1" kern="0" cap="all" dirty="0" smtClean="0">
                        <a:solidFill>
                          <a:srgbClr val="FF0000"/>
                        </a:solidFill>
                        <a:latin typeface="Verdana" panose="020B0604030504040204"/>
                        <a:ea typeface="宋体" panose="02010600030101010101" pitchFamily="2" charset="-122"/>
                        <a:cs typeface="宋体" panose="02010600030101010101" pitchFamily="2" charset="-122"/>
                      </a:endParaRPr>
                    </a:p>
                  </a:txBody>
                  <a:tcPr marL="76205" marR="76205" marT="76197" marB="76197">
                    <a:lnL>
                      <a:noFill/>
                    </a:lnL>
                    <a:lnR>
                      <a:noFill/>
                    </a:lnR>
                    <a:lnT>
                      <a:noFill/>
                    </a:lnT>
                    <a:lnB>
                      <a:noFill/>
                    </a:lnB>
                    <a:solidFill>
                      <a:srgbClr val="666666"/>
                    </a:solidFill>
                  </a:tcPr>
                </a:tc>
                <a:tc>
                  <a:txBody>
                    <a:bodyPr/>
                    <a:lstStyle/>
                    <a:p>
                      <a:pPr algn="l">
                        <a:spcAft>
                          <a:spcPts val="0"/>
                        </a:spcAft>
                      </a:pPr>
                      <a:r>
                        <a:rPr lang="en-US" altLang="zh-CN" sz="1200" b="1" kern="0" cap="all" dirty="0" smtClean="0">
                          <a:solidFill>
                            <a:srgbClr val="FF0000"/>
                          </a:solidFill>
                          <a:latin typeface="Verdana" panose="020B0604030504040204"/>
                          <a:ea typeface="宋体" panose="02010600030101010101" pitchFamily="2" charset="-122"/>
                          <a:cs typeface="宋体" panose="02010600030101010101" pitchFamily="2" charset="-122"/>
                        </a:rPr>
                        <a:t>PROF.</a:t>
                      </a:r>
                      <a:endParaRPr lang="en-US" altLang="zh-CN" sz="1200" b="1" kern="0" cap="all" dirty="0" smtClean="0">
                        <a:solidFill>
                          <a:srgbClr val="FF0000"/>
                        </a:solidFill>
                        <a:latin typeface="Verdana" panose="020B0604030504040204"/>
                        <a:ea typeface="宋体" panose="02010600030101010101" pitchFamily="2" charset="-122"/>
                        <a:cs typeface="宋体" panose="02010600030101010101" pitchFamily="2" charset="-122"/>
                      </a:endParaRPr>
                    </a:p>
                  </a:txBody>
                  <a:tcPr marL="76205" marR="76205" marT="76197" marB="76197">
                    <a:lnL>
                      <a:noFill/>
                    </a:lnL>
                    <a:lnR>
                      <a:noFill/>
                    </a:lnR>
                    <a:lnT>
                      <a:noFill/>
                    </a:lnT>
                    <a:lnB>
                      <a:noFill/>
                    </a:lnB>
                    <a:solidFill>
                      <a:srgbClr val="666666"/>
                    </a:solidFill>
                  </a:tcPr>
                </a:tc>
              </a:tr>
              <a:tr h="766445">
                <a:tc>
                  <a:txBody>
                    <a:bodyPr/>
                    <a:lstStyle/>
                    <a:p>
                      <a:pPr algn="l">
                        <a:spcAft>
                          <a:spcPts val="0"/>
                        </a:spcAft>
                      </a:pPr>
                      <a:r>
                        <a:rPr lang="en-US" sz="1200" b="1" kern="0">
                          <a:solidFill>
                            <a:schemeClr val="bg2"/>
                          </a:solidFill>
                          <a:latin typeface="Verdana" panose="020B0604030504040204"/>
                          <a:ea typeface="宋体" panose="02010600030101010101" pitchFamily="2" charset="-122"/>
                          <a:cs typeface="宋体" panose="02010600030101010101" pitchFamily="2" charset="-122"/>
                        </a:rPr>
                        <a:t>1</a:t>
                      </a:r>
                      <a:endParaRPr lang="zh-CN" sz="1200" b="1" kern="100">
                        <a:solidFill>
                          <a:schemeClr val="bg2"/>
                        </a:solidFill>
                        <a:latin typeface="Calibri" panose="020F0502020204030204"/>
                        <a:ea typeface="宋体" panose="02010600030101010101" pitchFamily="2" charset="-122"/>
                        <a:cs typeface="Times New Roman" panose="02020603050405020304"/>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a:noFill/>
                    </a:lnB>
                    <a:solidFill>
                      <a:srgbClr val="CCCCCC"/>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Historical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introduction and databases (primary)</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CCCCCC"/>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History of bioinformatics;  databases of molecular biology</a:t>
                      </a:r>
                      <a:endPar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什么是生物信息学；生物信息学历史</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CCCCCC"/>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Databases:</a:t>
                      </a:r>
                      <a:r>
                        <a:rPr lang="en-US" altLang="zh-CN" sz="1200" b="1" kern="0" baseline="0" dirty="0" smtClean="0">
                          <a:solidFill>
                            <a:schemeClr val="bg2"/>
                          </a:solidFill>
                          <a:latin typeface="Verdana" panose="020B0604030504040204"/>
                          <a:ea typeface="宋体" panose="02010600030101010101" pitchFamily="2" charset="-122"/>
                          <a:cs typeface="宋体" panose="02010600030101010101" pitchFamily="2" charset="-122"/>
                        </a:rPr>
                        <a:t> </a:t>
                      </a:r>
                      <a:r>
                        <a:rPr lang="en-US" altLang="zh-CN" sz="1200" b="1" kern="0" dirty="0" err="1" smtClean="0">
                          <a:solidFill>
                            <a:schemeClr val="bg2"/>
                          </a:solidFill>
                          <a:latin typeface="Verdana" panose="020B0604030504040204"/>
                          <a:ea typeface="宋体" panose="02010600030101010101" pitchFamily="2" charset="-122"/>
                          <a:cs typeface="宋体" panose="02010600030101010101" pitchFamily="2" charset="-122"/>
                        </a:rPr>
                        <a:t>Genbank</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CCCCCC"/>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Fan</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a:noFill/>
                    </a:lnB>
                    <a:solidFill>
                      <a:srgbClr val="CCCCCC"/>
                    </a:solidFill>
                  </a:tcPr>
                </a:tc>
              </a:tr>
              <a:tr h="743585">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2</a:t>
                      </a:r>
                      <a:endParaRPr lang="zh-CN" sz="1200" b="1" kern="100" dirty="0">
                        <a:solidFill>
                          <a:schemeClr val="bg2"/>
                        </a:solidFill>
                        <a:latin typeface="Calibri" panose="020F0502020204030204"/>
                        <a:ea typeface="宋体" panose="02010600030101010101" pitchFamily="2" charset="-122"/>
                        <a:cs typeface="Times New Roman" panose="02020603050405020304"/>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w="12700" cap="flat" cmpd="sng" algn="ctr">
                      <a:solidFill>
                        <a:schemeClr val="tx1">
                          <a:lumMod val="50000"/>
                        </a:schemeClr>
                      </a:solidFill>
                      <a:prstDash val="solid"/>
                      <a:round/>
                      <a:headEnd type="none" w="med" len="med"/>
                      <a:tailEnd type="none" w="med" len="med"/>
                    </a:lnB>
                    <a:solidFill>
                      <a:srgbClr val="FFFFFF"/>
                    </a:solidFill>
                  </a:tcPr>
                </a:tc>
                <a:tc>
                  <a:txBody>
                    <a:bodyPr/>
                    <a:lstStyle/>
                    <a:p>
                      <a:pPr algn="l">
                        <a:spcAft>
                          <a:spcPts val="0"/>
                        </a:spcAft>
                      </a:pP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Databases</a:t>
                      </a:r>
                      <a:r>
                        <a:rPr lang="en-US" sz="1200" b="1" kern="0" baseline="0" dirty="0" smtClean="0">
                          <a:solidFill>
                            <a:schemeClr val="bg2"/>
                          </a:solidFill>
                          <a:latin typeface="Verdana" panose="020B0604030504040204"/>
                          <a:ea typeface="宋体" panose="02010600030101010101" pitchFamily="2" charset="-122"/>
                          <a:cs typeface="宋体" panose="02010600030101010101" pitchFamily="2" charset="-122"/>
                        </a:rPr>
                        <a:t> (second)</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Sequence </a:t>
                      </a:r>
                      <a:r>
                        <a:rPr lang="en-US" sz="1200" b="1" kern="0" dirty="0">
                          <a:solidFill>
                            <a:schemeClr val="bg2"/>
                          </a:solidFill>
                          <a:latin typeface="Verdana" panose="020B0604030504040204"/>
                          <a:ea typeface="宋体" panose="02010600030101010101" pitchFamily="2" charset="-122"/>
                          <a:cs typeface="宋体" panose="02010600030101010101" pitchFamily="2" charset="-122"/>
                        </a:rPr>
                        <a:t>alignment </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1">
                          <a:lumMod val="50000"/>
                        </a:schemeClr>
                      </a:solidFill>
                      <a:prstDash val="solid"/>
                      <a:round/>
                      <a:headEnd type="none" w="med" len="med"/>
                      <a:tailEnd type="none" w="med" len="med"/>
                    </a:lnB>
                    <a:solidFill>
                      <a:srgbClr val="FFFFFF"/>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Sequence collection; alignment and database searching for similar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sequences</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生物数据库大致构成；动态规划算法；</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1">
                          <a:lumMod val="50000"/>
                        </a:schemeClr>
                      </a:solidFill>
                      <a:prstDash val="solid"/>
                      <a:round/>
                      <a:headEnd type="none" w="med" len="med"/>
                      <a:tailEnd type="none" w="med" len="med"/>
                    </a:lnB>
                    <a:solidFill>
                      <a:srgbClr val="FFFFFF"/>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Database searching (BLAST)</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1">
                          <a:lumMod val="50000"/>
                        </a:schemeClr>
                      </a:solidFill>
                      <a:prstDash val="solid"/>
                      <a:round/>
                      <a:headEnd type="none" w="med" len="med"/>
                      <a:tailEnd type="none" w="med" len="med"/>
                    </a:lnB>
                    <a:solidFill>
                      <a:srgbClr val="FFFFFF"/>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Fan</a:t>
                      </a:r>
                      <a:endParaRPr lang="zh-CN"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w="12700" cap="flat" cmpd="sng" algn="ctr">
                      <a:solidFill>
                        <a:schemeClr val="tx1">
                          <a:lumMod val="50000"/>
                        </a:schemeClr>
                      </a:solidFill>
                      <a:prstDash val="solid"/>
                      <a:round/>
                      <a:headEnd type="none" w="med" len="med"/>
                      <a:tailEnd type="none" w="med" len="med"/>
                    </a:lnB>
                    <a:solidFill>
                      <a:srgbClr val="FFFFFF"/>
                    </a:solidFill>
                  </a:tcPr>
                </a:tc>
              </a:tr>
              <a:tr h="381000">
                <a:tc>
                  <a:txBody>
                    <a:bodyPr/>
                    <a:p>
                      <a:pPr algn="l">
                        <a:spcAft>
                          <a:spcPts val="0"/>
                        </a:spcAft>
                      </a:pP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3</a:t>
                      </a:r>
                      <a:endParaRPr lang="zh-CN" sz="1200" b="1" kern="100" dirty="0">
                        <a:solidFill>
                          <a:schemeClr val="bg2"/>
                        </a:solidFill>
                        <a:latin typeface="Calibri" panose="020F0502020204030204"/>
                        <a:ea typeface="宋体" panose="02010600030101010101" pitchFamily="2" charset="-122"/>
                        <a:cs typeface="Times New Roman" panose="02020603050405020304"/>
                      </a:endParaRPr>
                    </a:p>
                  </a:txBody>
                  <a:tcPr marL="76205" marR="76205" marT="76197" marB="76197" anchor="ctr">
                    <a:lnL>
                      <a:noFill/>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1">
                        <a:lumMod val="75000"/>
                      </a:schemeClr>
                    </a:solidFill>
                  </a:tcPr>
                </a:tc>
                <a:tc>
                  <a:txBody>
                    <a:bodyPr/>
                    <a:p>
                      <a:pPr algn="l">
                        <a:spcAft>
                          <a:spcPts val="0"/>
                        </a:spcAft>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Sequence alignment (second)</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1">
                        <a:lumMod val="75000"/>
                      </a:schemeClr>
                    </a:solidFill>
                  </a:tcPr>
                </a:tc>
                <a:tc>
                  <a:txBody>
                    <a:bodyPr/>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sym typeface="+mn-ea"/>
                        </a:rPr>
                        <a:t>database searching for similar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sequences</a:t>
                      </a:r>
                      <a:endPar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数据库搜索</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BLAST</a:t>
                      </a: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原理</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sym typeface="+mn-ea"/>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1">
                        <a:lumMod val="75000"/>
                      </a:schemeClr>
                    </a:solidFill>
                  </a:tcPr>
                </a:tc>
                <a:tc>
                  <a:txBody>
                    <a:bodyPr/>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1">
                        <a:lumMod val="75000"/>
                      </a:schemeClr>
                    </a:solidFill>
                  </a:tcPr>
                </a:tc>
                <a:tc>
                  <a:txBody>
                    <a:bodyPr/>
                    <a:p>
                      <a:pPr algn="l">
                        <a:spcAft>
                          <a:spcPts val="0"/>
                        </a:spcAft>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Fan</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w="12700" cap="flat" cmpd="sng" algn="ctr">
                      <a:solidFill>
                        <a:schemeClr val="tx1">
                          <a:lumMod val="50000"/>
                        </a:schemeClr>
                      </a:solidFill>
                      <a:prstDash val="solid"/>
                      <a:round/>
                      <a:headEnd type="none" w="med" len="med"/>
                      <a:tailEnd type="none" w="med" len="med"/>
                    </a:lnT>
                    <a:lnB>
                      <a:noFill/>
                    </a:lnB>
                    <a:solidFill>
                      <a:schemeClr val="tx1">
                        <a:lumMod val="75000"/>
                      </a:schemeClr>
                    </a:solidFill>
                  </a:tcPr>
                </a:tc>
              </a:tr>
              <a:tr h="565785">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4</a:t>
                      </a:r>
                      <a:endParaRPr 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2">
                        <a:lumMod val="85000"/>
                      </a:schemeClr>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Sequence pattern </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2">
                        <a:lumMod val="85000"/>
                      </a:schemeClr>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Domain finding; pattern and functional element finding, etc</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多序列联配算法；</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PSSM</a:t>
                      </a: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原理</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2">
                        <a:lumMod val="85000"/>
                      </a:schemeClr>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Domain</a:t>
                      </a:r>
                      <a:r>
                        <a:rPr lang="en-US" altLang="zh-CN" sz="1200" b="1" kern="0" baseline="0" dirty="0" smtClean="0">
                          <a:solidFill>
                            <a:schemeClr val="bg2"/>
                          </a:solidFill>
                          <a:latin typeface="Verdana" panose="020B0604030504040204"/>
                          <a:ea typeface="宋体" panose="02010600030101010101" pitchFamily="2" charset="-122"/>
                          <a:cs typeface="宋体" panose="02010600030101010101" pitchFamily="2" charset="-122"/>
                        </a:rPr>
                        <a:t> finding (</a:t>
                      </a:r>
                      <a:r>
                        <a:rPr lang="en-US" altLang="zh-CN" sz="1200" b="1" kern="0" baseline="0" dirty="0" err="1" smtClean="0">
                          <a:solidFill>
                            <a:schemeClr val="bg2"/>
                          </a:solidFill>
                          <a:latin typeface="Verdana" panose="020B0604030504040204"/>
                          <a:ea typeface="宋体" panose="02010600030101010101" pitchFamily="2" charset="-122"/>
                          <a:cs typeface="宋体" panose="02010600030101010101" pitchFamily="2" charset="-122"/>
                        </a:rPr>
                        <a:t>ClustalW</a:t>
                      </a:r>
                      <a:r>
                        <a:rPr lang="en-US" altLang="zh-CN" sz="1200" b="1" kern="0" baseline="0" dirty="0" smtClean="0">
                          <a:solidFill>
                            <a:schemeClr val="bg2"/>
                          </a:solidFill>
                          <a:latin typeface="Verdana" panose="020B0604030504040204"/>
                          <a:ea typeface="宋体" panose="02010600030101010101" pitchFamily="2" charset="-122"/>
                          <a:cs typeface="宋体" panose="02010600030101010101" pitchFamily="2" charset="-122"/>
                        </a:rPr>
                        <a:t>/</a:t>
                      </a:r>
                      <a:r>
                        <a:rPr lang="en-US" altLang="zh-CN" sz="1200" b="1" kern="0" baseline="0" dirty="0" err="1" smtClean="0">
                          <a:solidFill>
                            <a:schemeClr val="bg2"/>
                          </a:solidFill>
                          <a:latin typeface="Verdana" panose="020B0604030504040204"/>
                          <a:ea typeface="宋体" panose="02010600030101010101" pitchFamily="2" charset="-122"/>
                          <a:cs typeface="宋体" panose="02010600030101010101" pitchFamily="2" charset="-122"/>
                        </a:rPr>
                        <a:t>Gendoc</a:t>
                      </a:r>
                      <a:r>
                        <a:rPr lang="en-US" altLang="zh-CN" sz="1200" b="1" kern="0" baseline="0" dirty="0" smtClean="0">
                          <a:solidFill>
                            <a:schemeClr val="bg2"/>
                          </a:solidFill>
                          <a:latin typeface="Verdana" panose="020B0604030504040204"/>
                          <a:ea typeface="宋体" panose="02010600030101010101" pitchFamily="2" charset="-122"/>
                          <a:cs typeface="宋体" panose="02010600030101010101" pitchFamily="2" charset="-122"/>
                        </a:rPr>
                        <a:t>)</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a:noFill/>
                    </a:lnB>
                    <a:solidFill>
                      <a:schemeClr val="tx2">
                        <a:lumMod val="85000"/>
                      </a:schemeClr>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Fan</a:t>
                      </a:r>
                      <a:endParaRPr lang="zh-CN"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w="12700" cap="flat" cmpd="sng" algn="ctr">
                      <a:solidFill>
                        <a:schemeClr val="tx1">
                          <a:lumMod val="50000"/>
                        </a:schemeClr>
                      </a:solidFill>
                      <a:prstDash val="solid"/>
                      <a:round/>
                      <a:headEnd type="none" w="med" len="med"/>
                      <a:tailEnd type="none" w="med" len="med"/>
                    </a:lnT>
                    <a:lnB>
                      <a:noFill/>
                    </a:lnB>
                    <a:solidFill>
                      <a:schemeClr val="tx2">
                        <a:lumMod val="85000"/>
                      </a:schemeClr>
                    </a:solidFill>
                  </a:tcPr>
                </a:tc>
              </a:tr>
              <a:tr h="535940">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5</a:t>
                      </a:r>
                      <a:endParaRPr 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a:noFill/>
                    </a:lnB>
                    <a:solidFill>
                      <a:schemeClr val="tx2"/>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Genome/Gene finding </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2"/>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Genome a</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nnotation, </a:t>
                      </a:r>
                      <a:r>
                        <a:rPr lang="en-US" sz="1200" b="1" kern="0" dirty="0">
                          <a:solidFill>
                            <a:schemeClr val="bg2"/>
                          </a:solidFill>
                          <a:latin typeface="Verdana" panose="020B0604030504040204"/>
                          <a:ea typeface="宋体" panose="02010600030101010101" pitchFamily="2" charset="-122"/>
                          <a:cs typeface="宋体" panose="02010600030101010101" pitchFamily="2" charset="-122"/>
                        </a:rPr>
                        <a:t>comparative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genomics</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a:solidFill>
                            <a:schemeClr val="bg2"/>
                          </a:solidFill>
                          <a:latin typeface="Verdana" panose="020B0604030504040204"/>
                          <a:ea typeface="宋体" panose="02010600030101010101" pitchFamily="2" charset="-122"/>
                          <a:cs typeface="宋体" panose="02010600030101010101" pitchFamily="2" charset="-122"/>
                        </a:rPr>
                        <a:t>基因组注释、比较基因组学</a:t>
                      </a:r>
                      <a:r>
                        <a:rPr lang="zh-CN" altLang="en-US" sz="1200" b="1" kern="0" dirty="0">
                          <a:solidFill>
                            <a:schemeClr val="bg2"/>
                          </a:solidFill>
                          <a:latin typeface="Verdana" panose="020B0604030504040204"/>
                          <a:ea typeface="宋体" panose="02010600030101010101" pitchFamily="2" charset="-122"/>
                          <a:cs typeface="宋体" panose="02010600030101010101" pitchFamily="2" charset="-122"/>
                        </a:rPr>
                        <a:t>方法</a:t>
                      </a:r>
                      <a:endParaRPr lang="zh-CN" alt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2"/>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Gene finding (</a:t>
                      </a:r>
                      <a:r>
                        <a:rPr lang="en-US" altLang="zh-CN" sz="1200" b="1" kern="0" dirty="0" err="1" smtClean="0">
                          <a:solidFill>
                            <a:schemeClr val="bg2"/>
                          </a:solidFill>
                          <a:latin typeface="Verdana" panose="020B0604030504040204"/>
                          <a:ea typeface="宋体" panose="02010600030101010101" pitchFamily="2" charset="-122"/>
                          <a:cs typeface="宋体" panose="02010600030101010101" pitchFamily="2" charset="-122"/>
                        </a:rPr>
                        <a:t>FgeneSH</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2"/>
                    </a:solidFill>
                  </a:tcPr>
                </a:tc>
                <a:tc>
                  <a:txBody>
                    <a:bodyPr/>
                    <a:lstStyle/>
                    <a:p>
                      <a:pPr algn="l">
                        <a:spcAft>
                          <a:spcPts val="0"/>
                        </a:spcAft>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Fan</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a:noFill/>
                    </a:lnB>
                    <a:solidFill>
                      <a:schemeClr val="tx2"/>
                    </a:solidFill>
                  </a:tcPr>
                </a:tc>
              </a:tr>
              <a:tr h="548005">
                <a:tc>
                  <a:txBody>
                    <a:bodyPr/>
                    <a:p>
                      <a:pPr algn="l">
                        <a:spcAft>
                          <a:spcPts val="0"/>
                        </a:spcAft>
                        <a:buNone/>
                      </a:pPr>
                      <a:r>
                        <a:rPr lang="en-US" altLang="en-US" sz="1200" b="1" kern="0" dirty="0">
                          <a:solidFill>
                            <a:schemeClr val="bg2"/>
                          </a:solidFill>
                          <a:latin typeface="Verdana" panose="020B0604030504040204"/>
                          <a:ea typeface="宋体" panose="02010600030101010101" pitchFamily="2" charset="-122"/>
                          <a:cs typeface="宋体" panose="02010600030101010101" pitchFamily="2" charset="-122"/>
                        </a:rPr>
                        <a:t>6</a:t>
                      </a:r>
                      <a:endParaRPr lang="en-US" alt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a:noFill/>
                    </a:lnB>
                    <a:solidFill>
                      <a:schemeClr val="tx1">
                        <a:lumMod val="75000"/>
                      </a:schemeClr>
                    </a:solidFill>
                  </a:tcPr>
                </a:tc>
                <a:tc>
                  <a:txBody>
                    <a:bodyPr/>
                    <a:p>
                      <a:pPr algn="l">
                        <a:spcAft>
                          <a:spcPts val="0"/>
                        </a:spcAft>
                        <a:buNone/>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Genome/Gene finding (second)</a:t>
                      </a:r>
                      <a:endParaRPr lang="zh-CN" alt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75000"/>
                      </a:schemeClr>
                    </a:solidFill>
                  </a:tcPr>
                </a:tc>
                <a:tc>
                  <a:txBody>
                    <a:bodyPr/>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sym typeface="+mn-ea"/>
                        </a:rPr>
                        <a:t>找基因原理和方法（编码和非编码）</a:t>
                      </a:r>
                      <a:endParaRPr lang="zh-CN" alt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75000"/>
                      </a:schemeClr>
                    </a:solidFill>
                  </a:tcPr>
                </a:tc>
                <a:tc>
                  <a:txBody>
                    <a:bodyPr/>
                    <a:p>
                      <a:pPr algn="l">
                        <a:spcAft>
                          <a:spcPts val="0"/>
                        </a:spcAft>
                        <a:buNone/>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Genome Broswer</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75000"/>
                      </a:schemeClr>
                    </a:solidFill>
                  </a:tcPr>
                </a:tc>
                <a:tc>
                  <a:txBody>
                    <a:bodyPr/>
                    <a:p>
                      <a:pPr algn="l">
                        <a:spcAft>
                          <a:spcPts val="0"/>
                        </a:spcAft>
                        <a:buNone/>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Fan</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a:noFill/>
                    </a:lnB>
                    <a:solidFill>
                      <a:schemeClr val="tx1">
                        <a:lumMod val="75000"/>
                      </a:schemeClr>
                    </a:solidFill>
                  </a:tcPr>
                </a:tc>
              </a:tr>
              <a:tr h="736600">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7</a:t>
                      </a:r>
                      <a:endParaRPr 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a:noFill/>
                    </a:lnB>
                    <a:solidFill>
                      <a:schemeClr val="tx1">
                        <a:lumMod val="90000"/>
                      </a:schemeClr>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Evolutionary analysis </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90000"/>
                      </a:schemeClr>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Genome duplication;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Genetic variation and </a:t>
                      </a:r>
                      <a:r>
                        <a:rPr lang="en-US" sz="1200" b="1" kern="0" dirty="0">
                          <a:solidFill>
                            <a:schemeClr val="bg2"/>
                          </a:solidFill>
                          <a:latin typeface="Verdana" panose="020B0604030504040204"/>
                          <a:ea typeface="宋体" panose="02010600030101010101" pitchFamily="2" charset="-122"/>
                          <a:cs typeface="宋体" panose="02010600030101010101" pitchFamily="2" charset="-122"/>
                        </a:rPr>
                        <a:t>phylogenetic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analysis</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系统发育树构建原理</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a:t>
                      </a: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如邻接法</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90000"/>
                      </a:schemeClr>
                    </a:solidFill>
                  </a:tcPr>
                </a:tc>
                <a:tc>
                  <a:txBody>
                    <a:bodyPr/>
                    <a:lstStyle/>
                    <a:p>
                      <a:pPr algn="l">
                        <a:spcAft>
                          <a:spcPts val="0"/>
                        </a:spcAft>
                      </a:pPr>
                      <a:r>
                        <a:rPr lang="en-US" altLang="zh-CN" sz="1200" b="1" kern="0" dirty="0" err="1" smtClean="0">
                          <a:solidFill>
                            <a:schemeClr val="bg2"/>
                          </a:solidFill>
                          <a:latin typeface="Verdana" panose="020B0604030504040204"/>
                          <a:ea typeface="宋体" panose="02010600030101010101" pitchFamily="2" charset="-122"/>
                          <a:cs typeface="宋体" panose="02010600030101010101" pitchFamily="2" charset="-122"/>
                        </a:rPr>
                        <a:t>Phylogenetic</a:t>
                      </a: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 tree (MEGA)</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chemeClr val="tx1">
                        <a:lumMod val="90000"/>
                      </a:schemeClr>
                    </a:solidFill>
                  </a:tcPr>
                </a:tc>
                <a:tc>
                  <a:txBody>
                    <a:bodyPr/>
                    <a:lstStyle/>
                    <a:p>
                      <a:pPr algn="l">
                        <a:spcAft>
                          <a:spcPts val="0"/>
                        </a:spcAft>
                      </a:pPr>
                      <a:r>
                        <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rPr>
                        <a:t>Fan</a:t>
                      </a:r>
                      <a:endParaRPr lang="en-US" alt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a:noFill/>
                    </a:lnB>
                    <a:solidFill>
                      <a:schemeClr val="tx1">
                        <a:lumMod val="90000"/>
                      </a:schemeClr>
                    </a:solidFill>
                  </a:tcPr>
                </a:tc>
              </a:tr>
              <a:tr h="754380">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8</a:t>
                      </a:r>
                      <a:endParaRPr 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solidFill>
                      <a:schemeClr val="tx2"/>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Course activities</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solidFill>
                      <a:schemeClr val="tx2"/>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References reading, case study and discussion/ Invited </a:t>
                      </a:r>
                      <a:r>
                        <a:rPr lang="en-US" sz="1200" b="1" kern="0" dirty="0" smtClean="0">
                          <a:solidFill>
                            <a:schemeClr val="bg2"/>
                          </a:solidFill>
                          <a:latin typeface="Verdana" panose="020B0604030504040204"/>
                          <a:ea typeface="宋体" panose="02010600030101010101" pitchFamily="2" charset="-122"/>
                          <a:cs typeface="宋体" panose="02010600030101010101" pitchFamily="2" charset="-122"/>
                        </a:rPr>
                        <a:t>speeches</a:t>
                      </a:r>
                      <a:endParaRPr lang="en-US"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p>
                      <a:pPr algn="l">
                        <a:spcAft>
                          <a:spcPts val="0"/>
                        </a:spcAft>
                      </a:pPr>
                      <a:r>
                        <a:rPr lang="zh-CN" altLang="en-US" sz="1200" b="1" kern="0" dirty="0" smtClean="0">
                          <a:solidFill>
                            <a:schemeClr val="bg2"/>
                          </a:solidFill>
                          <a:latin typeface="Verdana" panose="020B0604030504040204"/>
                          <a:ea typeface="宋体" panose="02010600030101010101" pitchFamily="2" charset="-122"/>
                          <a:cs typeface="宋体" panose="02010600030101010101" pitchFamily="2" charset="-122"/>
                        </a:rPr>
                        <a:t>通过精读一篇基因组方面论文，确定其使用的主要生物信息学方法</a:t>
                      </a: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solidFill>
                      <a:schemeClr val="tx2"/>
                    </a:solidFill>
                  </a:tcPr>
                </a:tc>
                <a:tc>
                  <a:txBody>
                    <a:bodyPr/>
                    <a:lstStyle/>
                    <a:p>
                      <a:pPr algn="l">
                        <a:spcAft>
                          <a:spcPts val="0"/>
                        </a:spcAft>
                      </a:pPr>
                      <a:r>
                        <a:rPr lang="en-US" sz="1200" b="1" kern="0" dirty="0">
                          <a:solidFill>
                            <a:schemeClr val="bg2"/>
                          </a:solidFill>
                          <a:latin typeface="Verdana" panose="020B0604030504040204"/>
                          <a:ea typeface="宋体" panose="02010600030101010101" pitchFamily="2" charset="-122"/>
                          <a:cs typeface="宋体" panose="02010600030101010101" pitchFamily="2" charset="-122"/>
                        </a:rPr>
                        <a:t>Protein structure prediction</a:t>
                      </a:r>
                      <a:endParaRPr lang="en-US"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solidFill>
                      <a:schemeClr val="tx2"/>
                    </a:solidFill>
                  </a:tcPr>
                </a:tc>
                <a:tc>
                  <a:txBody>
                    <a:bodyPr/>
                    <a:lstStyle/>
                    <a:p>
                      <a:pPr algn="l">
                        <a:spcAft>
                          <a:spcPts val="0"/>
                        </a:spcAft>
                      </a:pPr>
                      <a:r>
                        <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rPr>
                        <a:t>Fan</a:t>
                      </a:r>
                      <a:endParaRPr lang="en-US" altLang="zh-CN" sz="1200" b="1" kern="0" dirty="0" smtClean="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w="12700" cap="flat" cmpd="sng" algn="ctr">
                      <a:solidFill>
                        <a:schemeClr val="tx2"/>
                      </a:solidFill>
                      <a:prstDash val="solid"/>
                      <a:round/>
                      <a:headEnd type="none" w="med" len="med"/>
                      <a:tailEnd type="none" w="med" len="med"/>
                    </a:lnB>
                    <a:solidFill>
                      <a:schemeClr val="tx2"/>
                    </a:solidFill>
                  </a:tcPr>
                </a:tc>
              </a:tr>
              <a:tr h="550087">
                <a:tc>
                  <a:txBody>
                    <a:bodyPr/>
                    <a:lstStyle/>
                    <a:p>
                      <a:pPr algn="l">
                        <a:spcAft>
                          <a:spcPts val="0"/>
                        </a:spcAft>
                      </a:pPr>
                      <a:endParaRPr lang="zh-CN" sz="1200" b="1" kern="100" dirty="0">
                        <a:solidFill>
                          <a:schemeClr val="bg2"/>
                        </a:solidFill>
                        <a:latin typeface="Calibri" panose="020F0502020204030204"/>
                        <a:ea typeface="宋体" panose="02010600030101010101" pitchFamily="2" charset="-122"/>
                        <a:cs typeface="Times New Roman" panose="02020603050405020304"/>
                      </a:endParaRPr>
                    </a:p>
                  </a:txBody>
                  <a:tcPr marL="76205" marR="76205" marT="76197" marB="76197" anchor="ctr">
                    <a:lnL>
                      <a:noFill/>
                    </a:lnL>
                    <a:lnR w="12700" cap="flat" cmpd="sng" algn="ctr">
                      <a:solidFill>
                        <a:srgbClr val="999999"/>
                      </a:solid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solidFill>
                      <a:srgbClr val="CCCCCC"/>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solidFill>
                      <a:srgbClr val="CCCCCC"/>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solidFill>
                      <a:srgbClr val="CCCCCC"/>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chemeClr val="tx2"/>
                      </a:solidFill>
                      <a:prstDash val="solid"/>
                      <a:round/>
                      <a:headEnd type="none" w="med" len="med"/>
                      <a:tailEnd type="none" w="med" len="med"/>
                    </a:lnT>
                    <a:lnB>
                      <a:noFill/>
                    </a:lnB>
                    <a:solidFill>
                      <a:srgbClr val="CCCCCC"/>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a:noFill/>
                    </a:lnB>
                    <a:solidFill>
                      <a:srgbClr val="CCCCCC"/>
                    </a:solidFill>
                  </a:tcPr>
                </a:tc>
              </a:tr>
              <a:tr h="550087">
                <a:tc>
                  <a:txBody>
                    <a:bodyPr/>
                    <a:lstStyle/>
                    <a:p>
                      <a:pPr algn="l">
                        <a:spcAft>
                          <a:spcPts val="0"/>
                        </a:spcAft>
                      </a:pPr>
                      <a:endParaRPr lang="zh-CN" sz="1200" b="1" kern="100" dirty="0">
                        <a:solidFill>
                          <a:schemeClr val="bg2"/>
                        </a:solidFill>
                        <a:latin typeface="Calibri" panose="020F0502020204030204"/>
                        <a:ea typeface="宋体" panose="02010600030101010101" pitchFamily="2" charset="-122"/>
                        <a:cs typeface="Times New Roman" panose="02020603050405020304"/>
                      </a:endParaRPr>
                    </a:p>
                  </a:txBody>
                  <a:tcPr marL="76205" marR="76205" marT="76197" marB="76197" anchor="ctr">
                    <a:lnL>
                      <a:noFill/>
                    </a:lnL>
                    <a:lnR w="12700" cap="flat" cmpd="sng" algn="ctr">
                      <a:solidFill>
                        <a:srgbClr val="999999"/>
                      </a:solidFill>
                      <a:prstDash val="solid"/>
                      <a:round/>
                      <a:headEnd type="none" w="med" len="med"/>
                      <a:tailEnd type="none" w="med" len="med"/>
                    </a:lnR>
                    <a:lnT>
                      <a:noFill/>
                    </a:lnT>
                    <a:lnB>
                      <a:noFill/>
                    </a:lnB>
                    <a:solidFill>
                      <a:srgbClr val="FFFFFF"/>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FFFFFF"/>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FFFFFF"/>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a:noFill/>
                    </a:lnB>
                    <a:solidFill>
                      <a:srgbClr val="FFFFFF"/>
                    </a:solidFill>
                  </a:tcPr>
                </a:tc>
                <a:tc>
                  <a:txBody>
                    <a:bodyPr/>
                    <a:lstStyle/>
                    <a:p>
                      <a:pPr algn="l">
                        <a:spcAft>
                          <a:spcPts val="0"/>
                        </a:spcAft>
                      </a:pPr>
                      <a:endParaRPr lang="zh-CN" sz="1200" b="1" kern="0" dirty="0">
                        <a:solidFill>
                          <a:schemeClr val="bg2"/>
                        </a:solidFill>
                        <a:latin typeface="Verdana" panose="020B0604030504040204"/>
                        <a:ea typeface="宋体" panose="02010600030101010101" pitchFamily="2" charset="-122"/>
                        <a:cs typeface="宋体" panose="02010600030101010101" pitchFamily="2" charset="-122"/>
                      </a:endParaRPr>
                    </a:p>
                  </a:txBody>
                  <a:tcPr marL="76205" marR="76205" marT="76197" marB="76197">
                    <a:lnL w="12700" cap="flat" cmpd="sng" algn="ctr">
                      <a:solidFill>
                        <a:srgbClr val="999999"/>
                      </a:solidFill>
                      <a:prstDash val="solid"/>
                      <a:round/>
                      <a:headEnd type="none" w="med" len="med"/>
                      <a:tailEnd type="none" w="med" len="med"/>
                    </a:lnL>
                    <a:lnR>
                      <a:noFill/>
                    </a:lnR>
                    <a:lnT>
                      <a:noFill/>
                    </a:lnT>
                    <a:lnB>
                      <a:noFill/>
                    </a:lnB>
                    <a:solidFill>
                      <a:srgbClr val="FFFFFF"/>
                    </a:solidFill>
                  </a:tcPr>
                </a:tc>
              </a:tr>
            </a:tbl>
          </a:graphicData>
        </a:graphic>
      </p:graphicFrame>
      <p:sp>
        <p:nvSpPr>
          <p:cNvPr id="2" name="标题 1"/>
          <p:cNvSpPr/>
          <p:nvPr>
            <p:ph type="title"/>
          </p:nvPr>
        </p:nvSpPr>
        <p:spPr/>
        <p:txBody>
          <a:bodyPr/>
          <a:p>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Text Box 2"/>
          <p:cNvSpPr txBox="1"/>
          <p:nvPr/>
        </p:nvSpPr>
        <p:spPr>
          <a:xfrm>
            <a:off x="323850" y="457200"/>
            <a:ext cx="8763000" cy="6213475"/>
          </a:xfrm>
          <a:prstGeom prst="rect">
            <a:avLst/>
          </a:prstGeom>
          <a:noFill/>
          <a:ln w="9525">
            <a:noFill/>
          </a:ln>
        </p:spPr>
        <p:txBody>
          <a:bodyPr anchor="t">
            <a:spAutoFit/>
          </a:bodyPr>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1990 	快速序列相似性搜索程序</a:t>
            </a:r>
            <a:r>
              <a:rPr lang="en-US" altLang="zh-CN" dirty="0">
                <a:latin typeface="仿宋_GB2312" pitchFamily="49" charset="-122"/>
                <a:ea typeface="仿宋_GB2312" pitchFamily="49" charset="-122"/>
              </a:rPr>
              <a:t>BLAST</a:t>
            </a:r>
            <a:r>
              <a:rPr lang="zh-CN" altLang="en-US" dirty="0">
                <a:latin typeface="仿宋_GB2312" pitchFamily="49" charset="-122"/>
                <a:ea typeface="仿宋_GB2312" pitchFamily="49" charset="-122"/>
              </a:rPr>
              <a:t>发布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1991 	表达序列标签(</a:t>
            </a:r>
            <a:r>
              <a:rPr lang="en-US" altLang="zh-CN" dirty="0">
                <a:latin typeface="仿宋_GB2312" pitchFamily="49" charset="-122"/>
                <a:ea typeface="仿宋_GB2312" pitchFamily="49" charset="-122"/>
              </a:rPr>
              <a:t>EST)</a:t>
            </a:r>
            <a:r>
              <a:rPr lang="zh-CN" altLang="en-US" dirty="0">
                <a:latin typeface="仿宋_GB2312" pitchFamily="49" charset="-122"/>
                <a:ea typeface="仿宋_GB2312" pitchFamily="49" charset="-122"/>
              </a:rPr>
              <a:t>概念被提出，从此开创</a:t>
            </a:r>
            <a:r>
              <a:rPr lang="en-US" altLang="zh-CN" dirty="0">
                <a:latin typeface="仿宋_GB2312" pitchFamily="49" charset="-122"/>
                <a:ea typeface="仿宋_GB2312" pitchFamily="49" charset="-122"/>
              </a:rPr>
              <a:t>EST</a:t>
            </a:r>
            <a:r>
              <a:rPr lang="zh-CN" altLang="en-US" dirty="0">
                <a:latin typeface="仿宋_GB2312" pitchFamily="49" charset="-122"/>
                <a:ea typeface="仿宋_GB2312" pitchFamily="49" charset="-122"/>
              </a:rPr>
              <a:t>测序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1993 	英国</a:t>
            </a:r>
            <a:r>
              <a:rPr lang="en-US" altLang="zh-CN" dirty="0">
                <a:latin typeface="仿宋_GB2312" pitchFamily="49" charset="-122"/>
                <a:ea typeface="仿宋_GB2312" pitchFamily="49" charset="-122"/>
              </a:rPr>
              <a:t>Sanger</a:t>
            </a:r>
            <a:r>
              <a:rPr lang="zh-CN" altLang="en-US" dirty="0">
                <a:latin typeface="仿宋_GB2312" pitchFamily="49" charset="-122"/>
                <a:ea typeface="仿宋_GB2312" pitchFamily="49" charset="-122"/>
              </a:rPr>
              <a:t>中心在英国休斯顿（</a:t>
            </a:r>
            <a:r>
              <a:rPr lang="en-US" altLang="zh-CN" dirty="0">
                <a:latin typeface="仿宋_GB2312" pitchFamily="49" charset="-122"/>
                <a:ea typeface="仿宋_GB2312" pitchFamily="49" charset="-122"/>
              </a:rPr>
              <a:t>Hinxton）</a:t>
            </a:r>
            <a:r>
              <a:rPr lang="zh-CN" altLang="en-US" dirty="0">
                <a:latin typeface="仿宋_GB2312" pitchFamily="49" charset="-122"/>
                <a:ea typeface="仿宋_GB2312" pitchFamily="49" charset="-122"/>
              </a:rPr>
              <a:t>建立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en-US" altLang="zh-CN" dirty="0">
                <a:latin typeface="仿宋_GB2312" pitchFamily="49" charset="-122"/>
                <a:ea typeface="仿宋_GB2312" pitchFamily="49" charset="-122"/>
              </a:rPr>
              <a:t>1994 	</a:t>
            </a:r>
            <a:r>
              <a:rPr lang="zh-CN" altLang="en-US" dirty="0">
                <a:latin typeface="仿宋_GB2312" pitchFamily="49" charset="-122"/>
                <a:ea typeface="仿宋_GB2312" pitchFamily="49" charset="-122"/>
              </a:rPr>
              <a:t>欧洲生物信息学研究所在英国休斯顿成立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1995 	第一个细菌基因组测序完成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1996 	酶母基因组测序完成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latin typeface="仿宋_GB2312" pitchFamily="49" charset="-122"/>
                <a:ea typeface="仿宋_GB2312" pitchFamily="49" charset="-122"/>
              </a:rPr>
              <a:t>1997 	</a:t>
            </a:r>
            <a:r>
              <a:rPr lang="en-US" altLang="zh-CN" dirty="0">
                <a:latin typeface="仿宋_GB2312" pitchFamily="49" charset="-122"/>
                <a:ea typeface="仿宋_GB2312" pitchFamily="49" charset="-122"/>
              </a:rPr>
              <a:t>PSI-BLAST(BLAST</a:t>
            </a:r>
            <a:r>
              <a:rPr lang="zh-CN" altLang="en-US" dirty="0">
                <a:latin typeface="仿宋_GB2312" pitchFamily="49" charset="-122"/>
                <a:ea typeface="仿宋_GB2312" pitchFamily="49" charset="-122"/>
              </a:rPr>
              <a:t>系列程序之一)发布	</a:t>
            </a:r>
            <a:endParaRPr lang="zh-CN" altLang="en-US" dirty="0">
              <a:latin typeface="仿宋_GB2312" pitchFamily="49" charset="-122"/>
              <a:ea typeface="仿宋_GB2312" pitchFamily="49" charset="-122"/>
            </a:endParaRPr>
          </a:p>
          <a:p>
            <a:pPr marL="457200" lvl="0" indent="-457200">
              <a:lnSpc>
                <a:spcPct val="90000"/>
              </a:lnSpc>
              <a:buClr>
                <a:schemeClr val="accent2"/>
              </a:buClr>
              <a:buSzPct val="110000"/>
            </a:pPr>
            <a:r>
              <a:rPr lang="en-US" altLang="zh-CN" dirty="0">
                <a:solidFill>
                  <a:schemeClr val="tx2"/>
                </a:solidFill>
                <a:latin typeface="仿宋_GB2312" pitchFamily="49" charset="-122"/>
                <a:ea typeface="仿宋_GB2312" pitchFamily="49" charset="-122"/>
              </a:rPr>
              <a:t>1998  Phil Green</a:t>
            </a:r>
            <a:r>
              <a:rPr lang="zh-CN" altLang="en-US" dirty="0">
                <a:solidFill>
                  <a:schemeClr val="tx2"/>
                </a:solidFill>
                <a:latin typeface="仿宋_GB2312" pitchFamily="49" charset="-122"/>
                <a:ea typeface="仿宋_GB2312" pitchFamily="49" charset="-122"/>
              </a:rPr>
              <a:t>等人研制的自动测序组装系统</a:t>
            </a:r>
            <a:r>
              <a:rPr lang="en-US" altLang="zh-CN" dirty="0">
                <a:solidFill>
                  <a:schemeClr val="tx2"/>
                </a:solidFill>
                <a:latin typeface="仿宋_GB2312" pitchFamily="49" charset="-122"/>
                <a:ea typeface="仿宋_GB2312" pitchFamily="49" charset="-122"/>
              </a:rPr>
              <a:t>Phred-Phrap-  </a:t>
            </a:r>
            <a:endParaRPr lang="en-US" altLang="zh-CN" dirty="0">
              <a:solidFill>
                <a:schemeClr val="tx2"/>
              </a:solidFill>
              <a:latin typeface="仿宋_GB2312" pitchFamily="49" charset="-122"/>
              <a:ea typeface="仿宋_GB2312" pitchFamily="49" charset="-122"/>
            </a:endParaRPr>
          </a:p>
          <a:p>
            <a:pPr marL="457200" lvl="0" indent="-457200">
              <a:lnSpc>
                <a:spcPct val="90000"/>
              </a:lnSpc>
              <a:buClr>
                <a:schemeClr val="accent2"/>
              </a:buClr>
              <a:buSzPct val="110000"/>
            </a:pPr>
            <a:r>
              <a:rPr lang="en-US" altLang="zh-CN" dirty="0">
                <a:solidFill>
                  <a:schemeClr val="tx2"/>
                </a:solidFill>
                <a:latin typeface="仿宋_GB2312" pitchFamily="49" charset="-122"/>
                <a:ea typeface="仿宋_GB2312" pitchFamily="49" charset="-122"/>
              </a:rPr>
              <a:t>      Consed</a:t>
            </a:r>
            <a:r>
              <a:rPr lang="zh-CN" altLang="en-US" dirty="0">
                <a:solidFill>
                  <a:schemeClr val="tx2"/>
                </a:solidFill>
                <a:latin typeface="仿宋_GB2312" pitchFamily="49" charset="-122"/>
                <a:ea typeface="仿宋_GB2312" pitchFamily="49" charset="-122"/>
              </a:rPr>
              <a:t>系统正式发布</a:t>
            </a:r>
            <a:endParaRPr lang="zh-CN" altLang="en-US" dirty="0">
              <a:solidFill>
                <a:schemeClr val="tx2"/>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chemeClr val="tx2"/>
                </a:solidFill>
                <a:latin typeface="仿宋_GB2312" pitchFamily="49" charset="-122"/>
                <a:ea typeface="仿宋_GB2312" pitchFamily="49" charset="-122"/>
              </a:rPr>
              <a:t>1998 	多细胞线虫基因组测序完成	</a:t>
            </a:r>
            <a:endParaRPr lang="zh-CN" altLang="en-US" dirty="0">
              <a:solidFill>
                <a:schemeClr val="tx2"/>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chemeClr val="tx2"/>
                </a:solidFill>
                <a:latin typeface="仿宋_GB2312" pitchFamily="49" charset="-122"/>
                <a:ea typeface="仿宋_GB2312" pitchFamily="49" charset="-122"/>
              </a:rPr>
              <a:t>1999 	果蝇基因组测序完成	</a:t>
            </a:r>
            <a:endParaRPr lang="zh-CN" altLang="en-US" dirty="0">
              <a:solidFill>
                <a:schemeClr val="tx2"/>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rgbClr val="FFC000"/>
                </a:solidFill>
                <a:latin typeface="仿宋_GB2312" pitchFamily="49" charset="-122"/>
                <a:ea typeface="仿宋_GB2312" pitchFamily="49" charset="-122"/>
              </a:rPr>
              <a:t>2000 	人类基因组测序基本完成	</a:t>
            </a:r>
            <a:endParaRPr lang="zh-CN" altLang="en-US" dirty="0">
              <a:solidFill>
                <a:srgbClr val="FFC000"/>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rgbClr val="FFC000"/>
                </a:solidFill>
                <a:latin typeface="仿宋_GB2312" pitchFamily="49" charset="-122"/>
                <a:ea typeface="仿宋_GB2312" pitchFamily="49" charset="-122"/>
              </a:rPr>
              <a:t>2000  拟南芥基因组测序完成</a:t>
            </a:r>
            <a:endParaRPr lang="zh-CN" altLang="en-US" dirty="0">
              <a:solidFill>
                <a:srgbClr val="FFC000"/>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rgbClr val="FFC000"/>
                </a:solidFill>
                <a:latin typeface="仿宋_GB2312" pitchFamily="49" charset="-122"/>
                <a:ea typeface="仿宋_GB2312" pitchFamily="49" charset="-122"/>
              </a:rPr>
              <a:t>2001  人类基因组初步分析结果公布</a:t>
            </a:r>
            <a:endParaRPr lang="zh-CN" altLang="en-US" dirty="0">
              <a:solidFill>
                <a:srgbClr val="FFC000"/>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rgbClr val="FFC000"/>
                </a:solidFill>
                <a:latin typeface="仿宋_GB2312" pitchFamily="49" charset="-122"/>
                <a:ea typeface="仿宋_GB2312" pitchFamily="49" charset="-122"/>
              </a:rPr>
              <a:t>2002  水稻基因组测序完成</a:t>
            </a:r>
            <a:endParaRPr lang="zh-CN" altLang="en-US" dirty="0">
              <a:solidFill>
                <a:srgbClr val="FFC000"/>
              </a:solidFill>
              <a:latin typeface="仿宋_GB2312" pitchFamily="49" charset="-122"/>
              <a:ea typeface="仿宋_GB2312" pitchFamily="49" charset="-122"/>
            </a:endParaRPr>
          </a:p>
          <a:p>
            <a:pPr marL="457200" lvl="0" indent="-457200">
              <a:lnSpc>
                <a:spcPct val="90000"/>
              </a:lnSpc>
              <a:buClr>
                <a:schemeClr val="accent2"/>
              </a:buClr>
              <a:buSzPct val="110000"/>
            </a:pPr>
            <a:r>
              <a:rPr lang="zh-CN" altLang="en-US" dirty="0">
                <a:solidFill>
                  <a:schemeClr val="tx2"/>
                </a:solidFill>
                <a:latin typeface="仿宋_GB2312" pitchFamily="49" charset="-122"/>
                <a:ea typeface="仿宋_GB2312" pitchFamily="49" charset="-122"/>
              </a:rPr>
              <a:t>	</a:t>
            </a:r>
            <a:endParaRPr lang="zh-CN" altLang="en-US" dirty="0">
              <a:solidFill>
                <a:schemeClr val="tx2"/>
              </a:solidFill>
              <a:latin typeface="仿宋_GB2312" pitchFamily="49" charset="-122"/>
              <a:ea typeface="仿宋_GB2312" pitchFamily="49" charset="-122"/>
            </a:endParaRPr>
          </a:p>
          <a:p>
            <a:pPr marL="457200" lvl="0" indent="-457200">
              <a:lnSpc>
                <a:spcPct val="90000"/>
              </a:lnSpc>
              <a:spcBef>
                <a:spcPct val="20000"/>
              </a:spcBef>
              <a:buClr>
                <a:schemeClr val="accent2"/>
              </a:buClr>
              <a:buSzPct val="110000"/>
            </a:pPr>
            <a:r>
              <a:rPr lang="zh-CN" altLang="en-US" sz="1800" i="1" dirty="0">
                <a:latin typeface="仿宋_GB2312" pitchFamily="49" charset="-122"/>
                <a:ea typeface="仿宋_GB2312" pitchFamily="49" charset="-122"/>
              </a:rPr>
              <a:t>*主要引自美国家生物信息中心(</a:t>
            </a:r>
            <a:r>
              <a:rPr lang="en-US" altLang="zh-CN" sz="1800" i="1" dirty="0">
                <a:latin typeface="仿宋_GB2312" pitchFamily="49" charset="-122"/>
                <a:ea typeface="仿宋_GB2312" pitchFamily="49" charset="-122"/>
              </a:rPr>
              <a:t>NCBI)Education-Bioinformatics Milestone(2000)，</a:t>
            </a:r>
            <a:r>
              <a:rPr lang="zh-CN" altLang="en-US" sz="1800" i="1" dirty="0">
                <a:latin typeface="仿宋_GB2312" pitchFamily="49" charset="-122"/>
                <a:ea typeface="仿宋_GB2312" pitchFamily="49" charset="-122"/>
              </a:rPr>
              <a:t>原文截止至1999年果蝇基因组测序完成，有关人类基因组、</a:t>
            </a:r>
            <a:r>
              <a:rPr lang="en-US" altLang="zh-CN" sz="1800" i="1" dirty="0">
                <a:latin typeface="仿宋_GB2312" pitchFamily="49" charset="-122"/>
                <a:ea typeface="仿宋_GB2312" pitchFamily="49" charset="-122"/>
              </a:rPr>
              <a:t>PhilGreen</a:t>
            </a:r>
            <a:r>
              <a:rPr lang="zh-CN" altLang="en-US" sz="1800" i="1" dirty="0">
                <a:latin typeface="仿宋_GB2312" pitchFamily="49" charset="-122"/>
                <a:ea typeface="仿宋_GB2312" pitchFamily="49" charset="-122"/>
              </a:rPr>
              <a:t>等的自动测序组装系统和三大核酸数据库的合并等内容为作者补入。</a:t>
            </a:r>
            <a:endParaRPr lang="zh-CN" altLang="en-US" sz="1800" i="1" dirty="0">
              <a:latin typeface="仿宋_GB2312" pitchFamily="49" charset="-122"/>
              <a:ea typeface="仿宋_GB2312"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Rectangle 2"/>
          <p:cNvSpPr>
            <a:spLocks noGrp="1"/>
          </p:cNvSpPr>
          <p:nvPr>
            <p:ph type="title"/>
          </p:nvPr>
        </p:nvSpPr>
        <p:spPr>
          <a:xfrm>
            <a:off x="685800" y="269875"/>
            <a:ext cx="7772400" cy="1143000"/>
          </a:xfrm>
        </p:spPr>
        <p:txBody>
          <a:bodyPr wrap="square" lIns="91440" tIns="45720" rIns="91440" bIns="45720" anchor="ctr"/>
          <a:p>
            <a:pPr>
              <a:lnSpc>
                <a:spcPct val="150000"/>
              </a:lnSpc>
            </a:pPr>
            <a:r>
              <a:rPr lang="en-US" altLang="zh-CN" sz="4000" dirty="0"/>
              <a:t>Key developments in bioinformatics</a:t>
            </a:r>
            <a:br>
              <a:rPr lang="en-US" altLang="zh-CN" sz="3600" dirty="0"/>
            </a:br>
            <a:r>
              <a:rPr lang="en-US" altLang="zh-CN" sz="1600" dirty="0"/>
              <a:t>(by D.W. Mount, </a:t>
            </a:r>
            <a:r>
              <a:rPr lang="en-US" altLang="zh-CN" sz="1600" i="1" dirty="0"/>
              <a:t>Bioinformatics---Sequence and Genome Analysis</a:t>
            </a:r>
            <a:r>
              <a:rPr lang="en-US" altLang="zh-CN" sz="1600" dirty="0"/>
              <a:t>, Second edition, 2004)</a:t>
            </a:r>
            <a:endParaRPr lang="en-US" altLang="zh-CN" sz="1600" dirty="0"/>
          </a:p>
        </p:txBody>
      </p:sp>
      <p:sp>
        <p:nvSpPr>
          <p:cNvPr id="54274" name="Rectangle 3"/>
          <p:cNvSpPr>
            <a:spLocks noGrp="1"/>
          </p:cNvSpPr>
          <p:nvPr>
            <p:ph idx="1"/>
          </p:nvPr>
        </p:nvSpPr>
        <p:spPr>
          <a:xfrm>
            <a:off x="976313" y="1762125"/>
            <a:ext cx="7772400" cy="4114800"/>
          </a:xfrm>
        </p:spPr>
        <p:txBody>
          <a:bodyPr wrap="square" lIns="91440" tIns="45720" rIns="91440" bIns="45720" anchor="t"/>
          <a:p>
            <a:pPr>
              <a:lnSpc>
                <a:spcPct val="80000"/>
              </a:lnSpc>
            </a:pPr>
            <a:r>
              <a:rPr lang="en-US" altLang="zh-CN" sz="2400" dirty="0"/>
              <a:t>The first sequences to be collected were those of proteins (M. Dayhoff)</a:t>
            </a:r>
            <a:endParaRPr lang="en-US" altLang="zh-CN" sz="2400" dirty="0"/>
          </a:p>
          <a:p>
            <a:pPr>
              <a:lnSpc>
                <a:spcPct val="80000"/>
              </a:lnSpc>
            </a:pPr>
            <a:r>
              <a:rPr lang="en-US" altLang="zh-CN" sz="2400" dirty="0"/>
              <a:t>DNA sequence databases date from the early 1980s       (W. Goad)</a:t>
            </a:r>
            <a:endParaRPr lang="en-US" altLang="zh-CN" sz="2400" dirty="0"/>
          </a:p>
          <a:p>
            <a:pPr>
              <a:lnSpc>
                <a:spcPct val="80000"/>
              </a:lnSpc>
            </a:pPr>
            <a:r>
              <a:rPr lang="en-US" altLang="zh-CN" sz="2400" dirty="0"/>
              <a:t>Sequences can be easily retrieved from public databases (D. Lipman)</a:t>
            </a:r>
            <a:endParaRPr lang="en-US" altLang="zh-CN" sz="2400" dirty="0"/>
          </a:p>
          <a:p>
            <a:pPr>
              <a:lnSpc>
                <a:spcPct val="80000"/>
              </a:lnSpc>
            </a:pPr>
            <a:r>
              <a:rPr lang="en-US" altLang="zh-CN" sz="2400" dirty="0"/>
              <a:t>Sequence alignment programs have proliferated</a:t>
            </a:r>
            <a:endParaRPr lang="en-US" altLang="zh-CN" sz="2400" dirty="0"/>
          </a:p>
          <a:p>
            <a:pPr lvl="1">
              <a:lnSpc>
                <a:spcPct val="80000"/>
              </a:lnSpc>
            </a:pPr>
            <a:r>
              <a:rPr lang="en-US" altLang="zh-CN" sz="2400" dirty="0"/>
              <a:t>The dot matrix or diagram method for comparing sequences (A.J. Gibbs and G.A. McIntyre, 1970)</a:t>
            </a:r>
            <a:endParaRPr lang="en-US" altLang="zh-CN" sz="2400" dirty="0"/>
          </a:p>
          <a:p>
            <a:pPr lvl="1">
              <a:lnSpc>
                <a:spcPct val="80000"/>
              </a:lnSpc>
            </a:pPr>
            <a:r>
              <a:rPr lang="en-US" altLang="zh-CN" sz="2400" dirty="0"/>
              <a:t>Alignment of sequences by dynamic programming (S.B. Needleman and C.D. Wunsch, 1970)</a:t>
            </a:r>
            <a:endParaRPr lang="en-US" altLang="zh-CN" sz="2400" dirty="0"/>
          </a:p>
          <a:p>
            <a:pPr lvl="1">
              <a:lnSpc>
                <a:spcPct val="80000"/>
              </a:lnSpc>
            </a:pPr>
            <a:r>
              <a:rPr lang="en-US" altLang="zh-CN" sz="2400" dirty="0"/>
              <a:t>Finding local alignments between sequences (T. Smith and M. Waterman, 1981)</a:t>
            </a:r>
            <a:endParaRPr lang="en-US" altLang="zh-CN" sz="2400" dirty="0"/>
          </a:p>
          <a:p>
            <a:pPr lvl="1">
              <a:lnSpc>
                <a:spcPct val="80000"/>
              </a:lnSpc>
            </a:pPr>
            <a:r>
              <a:rPr lang="en-US" altLang="zh-CN" sz="2400" dirty="0"/>
              <a:t>Multiple sequence alignment</a:t>
            </a:r>
            <a:endParaRPr lang="en-US" altLang="zh-CN" sz="2400" dirty="0"/>
          </a:p>
        </p:txBody>
      </p:sp>
      <p:pic>
        <p:nvPicPr>
          <p:cNvPr id="54275" name="Picture 6"/>
          <p:cNvPicPr>
            <a:picLocks noChangeAspect="1"/>
          </p:cNvPicPr>
          <p:nvPr/>
        </p:nvPicPr>
        <p:blipFill>
          <a:blip r:embed="rId1"/>
          <a:stretch>
            <a:fillRect/>
          </a:stretch>
        </p:blipFill>
        <p:spPr>
          <a:xfrm>
            <a:off x="163513" y="1484313"/>
            <a:ext cx="663575" cy="792162"/>
          </a:xfrm>
          <a:prstGeom prst="rect">
            <a:avLst/>
          </a:prstGeom>
          <a:noFill/>
          <a:ln w="9525">
            <a:noFill/>
          </a:ln>
        </p:spPr>
      </p:pic>
      <p:pic>
        <p:nvPicPr>
          <p:cNvPr id="54276" name="Picture 4"/>
          <p:cNvPicPr>
            <a:picLocks noChangeAspect="1"/>
          </p:cNvPicPr>
          <p:nvPr/>
        </p:nvPicPr>
        <p:blipFill>
          <a:blip r:embed="rId2"/>
          <a:stretch>
            <a:fillRect/>
          </a:stretch>
        </p:blipFill>
        <p:spPr>
          <a:xfrm>
            <a:off x="163513" y="2349500"/>
            <a:ext cx="571500" cy="792163"/>
          </a:xfrm>
          <a:prstGeom prst="rect">
            <a:avLst/>
          </a:prstGeom>
          <a:noFill/>
          <a:ln w="9525">
            <a:noFill/>
          </a:ln>
        </p:spPr>
      </p:pic>
      <p:pic>
        <p:nvPicPr>
          <p:cNvPr id="54277" name="Picture 4"/>
          <p:cNvPicPr>
            <a:picLocks noChangeAspect="1"/>
          </p:cNvPicPr>
          <p:nvPr/>
        </p:nvPicPr>
        <p:blipFill>
          <a:blip r:embed="rId3"/>
          <a:stretch>
            <a:fillRect/>
          </a:stretch>
        </p:blipFill>
        <p:spPr>
          <a:xfrm>
            <a:off x="163513" y="3213100"/>
            <a:ext cx="565150" cy="685800"/>
          </a:xfrm>
          <a:prstGeom prst="rect">
            <a:avLst/>
          </a:prstGeom>
          <a:noFill/>
          <a:ln w="9525">
            <a:noFill/>
          </a:ln>
        </p:spPr>
      </p:pic>
      <p:pic>
        <p:nvPicPr>
          <p:cNvPr id="54278" name="Picture 8" descr="C:\Documents and Settings\user\桌面\MichaelSWaterman.jpg"/>
          <p:cNvPicPr>
            <a:picLocks noChangeAspect="1"/>
          </p:cNvPicPr>
          <p:nvPr/>
        </p:nvPicPr>
        <p:blipFill>
          <a:blip r:embed="rId4"/>
          <a:stretch>
            <a:fillRect/>
          </a:stretch>
        </p:blipFill>
        <p:spPr>
          <a:xfrm>
            <a:off x="163513" y="4508500"/>
            <a:ext cx="565150" cy="720725"/>
          </a:xfrm>
          <a:prstGeom prst="rect">
            <a:avLst/>
          </a:prstGeom>
          <a:noFill/>
          <a:ln w="9525">
            <a:noFill/>
          </a:ln>
        </p:spPr>
      </p:pic>
      <p:pic>
        <p:nvPicPr>
          <p:cNvPr id="54279" name="Picture 5"/>
          <p:cNvPicPr>
            <a:picLocks noChangeAspect="1"/>
          </p:cNvPicPr>
          <p:nvPr/>
        </p:nvPicPr>
        <p:blipFill>
          <a:blip r:embed="rId5"/>
          <a:stretch>
            <a:fillRect/>
          </a:stretch>
        </p:blipFill>
        <p:spPr>
          <a:xfrm>
            <a:off x="163513" y="5300663"/>
            <a:ext cx="581025" cy="792162"/>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Rectangle 3"/>
          <p:cNvSpPr>
            <a:spLocks noGrp="1"/>
          </p:cNvSpPr>
          <p:nvPr>
            <p:ph idx="1"/>
          </p:nvPr>
        </p:nvSpPr>
        <p:spPr>
          <a:xfrm>
            <a:off x="903288" y="214313"/>
            <a:ext cx="7772400" cy="4114800"/>
          </a:xfrm>
        </p:spPr>
        <p:txBody>
          <a:bodyPr wrap="square" lIns="91440" tIns="45720" rIns="91440" bIns="45720" anchor="t"/>
          <a:p>
            <a:pPr>
              <a:lnSpc>
                <a:spcPct val="80000"/>
              </a:lnSpc>
            </a:pPr>
            <a:r>
              <a:rPr lang="en-US" altLang="zh-CN" sz="2400" b="1" dirty="0"/>
              <a:t>There are several methods for predicting RNA secondary structure</a:t>
            </a:r>
            <a:endParaRPr lang="en-US" altLang="zh-CN" sz="2400" b="1" dirty="0"/>
          </a:p>
          <a:p>
            <a:pPr>
              <a:lnSpc>
                <a:spcPct val="80000"/>
              </a:lnSpc>
            </a:pPr>
            <a:r>
              <a:rPr lang="en-US" altLang="zh-CN" sz="2400" b="1" dirty="0"/>
              <a:t>Evolutionary relationships are discovered using sequences</a:t>
            </a:r>
            <a:endParaRPr lang="en-US" altLang="zh-CN" sz="2400" b="1" dirty="0"/>
          </a:p>
          <a:p>
            <a:pPr>
              <a:lnSpc>
                <a:spcPct val="80000"/>
              </a:lnSpc>
            </a:pPr>
            <a:r>
              <a:rPr lang="en-US" altLang="zh-CN" sz="2400" b="1" dirty="0"/>
              <a:t>Database searches for similar sequences can reveal gene function</a:t>
            </a:r>
            <a:endParaRPr lang="en-US" altLang="zh-CN" sz="2400" b="1" dirty="0"/>
          </a:p>
          <a:p>
            <a:pPr>
              <a:lnSpc>
                <a:spcPct val="80000"/>
              </a:lnSpc>
            </a:pPr>
            <a:r>
              <a:rPr lang="en-US" altLang="zh-CN" sz="2400" b="1" dirty="0"/>
              <a:t>FASTA and BLAST enable rapid database searches (B. Pearson and S. Altschul)</a:t>
            </a:r>
            <a:endParaRPr lang="en-US" altLang="zh-CN" sz="2400" b="1" dirty="0"/>
          </a:p>
          <a:p>
            <a:pPr>
              <a:lnSpc>
                <a:spcPct val="80000"/>
              </a:lnSpc>
            </a:pPr>
            <a:r>
              <a:rPr lang="en-US" altLang="zh-CN" sz="2400" b="1" dirty="0"/>
              <a:t>Protein sequences can be predicted by translation of DNA sequences</a:t>
            </a:r>
            <a:endParaRPr lang="en-US" altLang="zh-CN" sz="2400" b="1" dirty="0"/>
          </a:p>
          <a:p>
            <a:pPr>
              <a:lnSpc>
                <a:spcPct val="80000"/>
              </a:lnSpc>
            </a:pPr>
            <a:r>
              <a:rPr lang="en-US" altLang="zh-CN" sz="2400" b="1" dirty="0"/>
              <a:t>Protein structure can be predicted</a:t>
            </a:r>
            <a:endParaRPr lang="en-US" altLang="zh-CN" sz="2400" b="1" dirty="0"/>
          </a:p>
          <a:p>
            <a:pPr>
              <a:lnSpc>
                <a:spcPct val="80000"/>
              </a:lnSpc>
            </a:pPr>
            <a:r>
              <a:rPr lang="en-US" altLang="zh-CN" sz="2400" b="1" dirty="0"/>
              <a:t>The first complete genome sequence was </a:t>
            </a:r>
            <a:r>
              <a:rPr lang="en-US" altLang="zh-CN" sz="2400" b="1" i="1" dirty="0"/>
              <a:t>H. influenzae</a:t>
            </a:r>
            <a:endParaRPr lang="en-US" altLang="zh-CN" sz="2400" b="1" i="1" dirty="0"/>
          </a:p>
          <a:p>
            <a:pPr>
              <a:lnSpc>
                <a:spcPct val="80000"/>
              </a:lnSpc>
            </a:pPr>
            <a:r>
              <a:rPr lang="en-US" altLang="zh-CN" sz="2400" b="1" dirty="0"/>
              <a:t>AceDB was the first genome database</a:t>
            </a:r>
            <a:endParaRPr lang="en-US" altLang="zh-CN" sz="2400" b="1" dirty="0"/>
          </a:p>
          <a:p>
            <a:pPr>
              <a:lnSpc>
                <a:spcPct val="80000"/>
              </a:lnSpc>
            </a:pPr>
            <a:r>
              <a:rPr lang="en-US" altLang="zh-CN" sz="2400" b="1" dirty="0"/>
              <a:t>Genome analysis methods are being developed</a:t>
            </a:r>
            <a:endParaRPr lang="en-US" altLang="zh-CN" sz="2400" b="1" dirty="0"/>
          </a:p>
          <a:p>
            <a:pPr>
              <a:lnSpc>
                <a:spcPct val="80000"/>
              </a:lnSpc>
            </a:pPr>
            <a:r>
              <a:rPr lang="en-US" altLang="zh-CN" sz="2400" b="1" dirty="0"/>
              <a:t>Gene expression analysis is done using microarrays</a:t>
            </a:r>
            <a:endParaRPr lang="en-US" altLang="zh-CN" sz="2400" b="1" dirty="0"/>
          </a:p>
          <a:p>
            <a:pPr>
              <a:lnSpc>
                <a:spcPct val="80000"/>
              </a:lnSpc>
            </a:pPr>
            <a:r>
              <a:rPr lang="en-US" altLang="zh-CN" sz="2400" b="1" dirty="0"/>
              <a:t>Data storage and mining technologies are used for large biological data sets</a:t>
            </a:r>
            <a:endParaRPr lang="en-US" altLang="zh-CN" sz="2400" b="1" dirty="0"/>
          </a:p>
          <a:p>
            <a:pPr>
              <a:lnSpc>
                <a:spcPct val="80000"/>
              </a:lnSpc>
            </a:pPr>
            <a:r>
              <a:rPr lang="en-US" altLang="zh-CN" sz="2400" b="1" dirty="0"/>
              <a:t>Sequence analysis can be automated using Bioperl and the internet</a:t>
            </a:r>
            <a:endParaRPr lang="zh-CN" altLang="en-US" sz="2400" b="1" dirty="0"/>
          </a:p>
        </p:txBody>
      </p:sp>
      <p:pic>
        <p:nvPicPr>
          <p:cNvPr id="55298" name="Picture 4"/>
          <p:cNvPicPr>
            <a:picLocks noChangeAspect="1"/>
          </p:cNvPicPr>
          <p:nvPr/>
        </p:nvPicPr>
        <p:blipFill>
          <a:blip r:embed="rId1"/>
          <a:stretch>
            <a:fillRect/>
          </a:stretch>
        </p:blipFill>
        <p:spPr>
          <a:xfrm>
            <a:off x="144463" y="1905000"/>
            <a:ext cx="682625" cy="895350"/>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Rectangle 3"/>
          <p:cNvSpPr>
            <a:spLocks noGrp="1"/>
          </p:cNvSpPr>
          <p:nvPr>
            <p:ph idx="1"/>
          </p:nvPr>
        </p:nvSpPr>
        <p:spPr>
          <a:xfrm>
            <a:off x="395288" y="692150"/>
            <a:ext cx="8458200" cy="4114800"/>
          </a:xfrm>
        </p:spPr>
        <p:txBody>
          <a:bodyPr wrap="square" lIns="91440" tIns="45720" rIns="91440" bIns="45720" anchor="t"/>
          <a:p>
            <a:pPr eaLnBrk="1" hangingPunct="1">
              <a:lnSpc>
                <a:spcPct val="90000"/>
              </a:lnSpc>
              <a:buNone/>
            </a:pPr>
            <a:r>
              <a:rPr lang="zh-CN" altLang="en-US" sz="2800" b="1" u="sng" dirty="0">
                <a:solidFill>
                  <a:srgbClr val="FFFF00"/>
                </a:solidFill>
                <a:ea typeface="仿宋_GB2312" pitchFamily="49" charset="-122"/>
              </a:rPr>
              <a:t>纵观生物信息学的发展历史，可分为</a:t>
            </a:r>
            <a:r>
              <a:rPr lang="en-US" altLang="zh-CN" sz="2800" b="1" u="sng" dirty="0">
                <a:solidFill>
                  <a:srgbClr val="FFFF00"/>
                </a:solidFill>
                <a:ea typeface="仿宋_GB2312" pitchFamily="49" charset="-122"/>
              </a:rPr>
              <a:t>4</a:t>
            </a:r>
            <a:r>
              <a:rPr lang="zh-CN" altLang="en-US" sz="2800" b="1" u="sng" dirty="0">
                <a:solidFill>
                  <a:srgbClr val="FFFF00"/>
                </a:solidFill>
                <a:ea typeface="仿宋_GB2312" pitchFamily="49" charset="-122"/>
              </a:rPr>
              <a:t>个主要阶段：</a:t>
            </a:r>
            <a:endParaRPr lang="zh-CN" altLang="en-US" sz="2800" b="1" u="sng" dirty="0">
              <a:solidFill>
                <a:srgbClr val="FFFF00"/>
              </a:solidFill>
              <a:ea typeface="仿宋_GB2312" pitchFamily="49" charset="-122"/>
            </a:endParaRPr>
          </a:p>
          <a:p>
            <a:pPr eaLnBrk="1" hangingPunct="1">
              <a:lnSpc>
                <a:spcPct val="90000"/>
              </a:lnSpc>
              <a:buNone/>
            </a:pPr>
            <a:endParaRPr lang="en-US" altLang="zh-CN" sz="2000" b="1" u="sng" dirty="0">
              <a:ea typeface="仿宋_GB2312" pitchFamily="49" charset="-122"/>
            </a:endParaRPr>
          </a:p>
          <a:p>
            <a:pPr eaLnBrk="1" hangingPunct="1">
              <a:lnSpc>
                <a:spcPct val="90000"/>
              </a:lnSpc>
              <a:buNone/>
            </a:pPr>
            <a:r>
              <a:rPr lang="en-US" altLang="zh-CN" sz="2000" b="1" u="sng" dirty="0">
                <a:ea typeface="仿宋_GB2312" pitchFamily="49" charset="-122"/>
              </a:rPr>
              <a:t>History of bioinformatics:</a:t>
            </a:r>
            <a:endParaRPr lang="en-US" altLang="zh-CN" sz="2000" b="1" u="sng" dirty="0">
              <a:ea typeface="仿宋_GB2312" pitchFamily="49" charset="-122"/>
            </a:endParaRPr>
          </a:p>
          <a:p>
            <a:pPr eaLnBrk="1" hangingPunct="1">
              <a:lnSpc>
                <a:spcPct val="90000"/>
              </a:lnSpc>
              <a:buNone/>
            </a:pPr>
            <a:r>
              <a:rPr lang="en-US" altLang="zh-CN" sz="2000" b="1" u="sng" dirty="0">
                <a:ea typeface="仿宋_GB2312" pitchFamily="49" charset="-122"/>
              </a:rPr>
              <a:t>Four stages: the emergence (1960-70); the initial stage (1980s); genome sequencing  (1990-) and high-throughput sequencing (2005-)</a:t>
            </a:r>
            <a:endParaRPr lang="en-US" altLang="zh-CN" sz="2000" b="1" u="sng" dirty="0">
              <a:ea typeface="仿宋_GB2312" pitchFamily="49" charset="-122"/>
            </a:endParaRPr>
          </a:p>
          <a:p>
            <a:pPr eaLnBrk="1" hangingPunct="1">
              <a:lnSpc>
                <a:spcPct val="90000"/>
              </a:lnSpc>
              <a:buNone/>
            </a:pPr>
            <a:endParaRPr lang="en-US" altLang="zh-CN" sz="2000" b="1" u="sng" dirty="0">
              <a:ea typeface="仿宋_GB2312" pitchFamily="49" charset="-122"/>
            </a:endParaRPr>
          </a:p>
          <a:p>
            <a:pPr eaLnBrk="1" hangingPunct="1">
              <a:lnSpc>
                <a:spcPct val="90000"/>
              </a:lnSpc>
              <a:buNone/>
            </a:pPr>
            <a:r>
              <a:rPr lang="zh-CN" altLang="en-US" sz="2400" dirty="0">
                <a:ea typeface="仿宋_GB2312" pitchFamily="49" charset="-122"/>
              </a:rPr>
              <a:t>(1)</a:t>
            </a:r>
            <a:r>
              <a:rPr lang="zh-CN" altLang="en-US" sz="2400" b="1" dirty="0">
                <a:ea typeface="仿宋_GB2312" pitchFamily="49" charset="-122"/>
              </a:rPr>
              <a:t>萌芽期(60-70年代)</a:t>
            </a:r>
            <a:r>
              <a:rPr lang="zh-CN" altLang="en-US" sz="2400" dirty="0">
                <a:ea typeface="仿宋_GB2312" pitchFamily="49" charset="-122"/>
              </a:rPr>
              <a:t>：以</a:t>
            </a:r>
            <a:r>
              <a:rPr lang="en-US" altLang="zh-CN" sz="2400" dirty="0">
                <a:ea typeface="仿宋_GB2312" pitchFamily="49" charset="-122"/>
              </a:rPr>
              <a:t>Dayhoff</a:t>
            </a:r>
            <a:r>
              <a:rPr lang="zh-CN" altLang="en-US" sz="2400" dirty="0">
                <a:ea typeface="仿宋_GB2312" pitchFamily="49" charset="-122"/>
              </a:rPr>
              <a:t>的替换矩阵和</a:t>
            </a:r>
            <a:r>
              <a:rPr lang="en-US" altLang="zh-CN" sz="2400" dirty="0">
                <a:ea typeface="仿宋_GB2312" pitchFamily="49" charset="-122"/>
              </a:rPr>
              <a:t>Neelleman-Wunsch</a:t>
            </a:r>
            <a:r>
              <a:rPr lang="zh-CN" altLang="en-US" sz="2400" dirty="0">
                <a:ea typeface="仿宋_GB2312" pitchFamily="49" charset="-122"/>
              </a:rPr>
              <a:t>算法为代表，它们实际组成了生物信息学的一个最基本的内容和思路：序列比较。它们的出现，代表了生物信息学的诞生(虽然“生物信息学”一词很晚才出现) ；</a:t>
            </a:r>
            <a:endParaRPr lang="zh-CN" altLang="en-US" sz="2400" dirty="0">
              <a:ea typeface="仿宋_GB2312" pitchFamily="49" charset="-122"/>
            </a:endParaRPr>
          </a:p>
          <a:p>
            <a:pPr eaLnBrk="1" hangingPunct="1">
              <a:lnSpc>
                <a:spcPct val="90000"/>
              </a:lnSpc>
              <a:buNone/>
            </a:pPr>
            <a:r>
              <a:rPr lang="zh-CN" altLang="en-US" sz="2400" dirty="0">
                <a:ea typeface="仿宋_GB2312" pitchFamily="49" charset="-122"/>
              </a:rPr>
              <a:t>(2)</a:t>
            </a:r>
            <a:r>
              <a:rPr lang="zh-CN" altLang="en-US" sz="2400" b="1" dirty="0">
                <a:ea typeface="仿宋_GB2312" pitchFamily="49" charset="-122"/>
              </a:rPr>
              <a:t>形成期(80年代)</a:t>
            </a:r>
            <a:r>
              <a:rPr lang="zh-CN" altLang="en-US" sz="2400" dirty="0">
                <a:ea typeface="仿宋_GB2312" pitchFamily="49" charset="-122"/>
              </a:rPr>
              <a:t>：以分子数据库和</a:t>
            </a:r>
            <a:r>
              <a:rPr lang="en-US" altLang="zh-CN" sz="2400" dirty="0">
                <a:ea typeface="仿宋_GB2312" pitchFamily="49" charset="-122"/>
              </a:rPr>
              <a:t>FASTA</a:t>
            </a:r>
            <a:r>
              <a:rPr lang="zh-CN" altLang="en-US" sz="2400" dirty="0">
                <a:ea typeface="仿宋_GB2312" pitchFamily="49" charset="-122"/>
              </a:rPr>
              <a:t>等相似性搜索程序为代表。在这一阶段，生物信息学作为一个新兴学科已经形成，并确立了自身学科的特征和地位</a:t>
            </a:r>
            <a:r>
              <a:rPr lang="en-US" altLang="zh-CN" sz="2400" dirty="0">
                <a:ea typeface="仿宋_GB2312" pitchFamily="49" charset="-122"/>
              </a:rPr>
              <a:t>；</a:t>
            </a:r>
            <a:endParaRPr lang="en-US" altLang="zh-CN" sz="2400" dirty="0">
              <a:ea typeface="仿宋_GB2312" pitchFamily="49" charset="-122"/>
            </a:endParaRPr>
          </a:p>
          <a:p>
            <a:pPr eaLnBrk="1" hangingPunct="1">
              <a:lnSpc>
                <a:spcPct val="90000"/>
              </a:lnSpc>
              <a:buNone/>
            </a:pPr>
            <a:r>
              <a:rPr lang="zh-CN" altLang="en-US" sz="2400" dirty="0">
                <a:ea typeface="仿宋_GB2312" pitchFamily="49" charset="-122"/>
              </a:rPr>
              <a:t>(3)基因组测序时代</a:t>
            </a:r>
            <a:r>
              <a:rPr lang="zh-CN" altLang="en-US" sz="2400" b="1" dirty="0">
                <a:ea typeface="仿宋_GB2312" pitchFamily="49" charset="-122"/>
              </a:rPr>
              <a:t>(90年代-至今)</a:t>
            </a:r>
            <a:r>
              <a:rPr lang="zh-CN" altLang="en-US" sz="2400" dirty="0">
                <a:ea typeface="仿宋_GB2312" pitchFamily="49" charset="-122"/>
              </a:rPr>
              <a:t>：以模式基因组测序与</a:t>
            </a:r>
            <a:r>
              <a:rPr lang="en-US" altLang="zh-CN" sz="2400" dirty="0">
                <a:ea typeface="仿宋_GB2312" pitchFamily="49" charset="-122"/>
              </a:rPr>
              <a:t>BLAST</a:t>
            </a:r>
            <a:r>
              <a:rPr lang="zh-CN" altLang="en-US" sz="2400" dirty="0">
                <a:ea typeface="仿宋_GB2312" pitchFamily="49" charset="-122"/>
              </a:rPr>
              <a:t>为代表；</a:t>
            </a:r>
            <a:endParaRPr lang="en-US" altLang="zh-CN" sz="2400" dirty="0">
              <a:ea typeface="仿宋_GB2312" pitchFamily="49" charset="-122"/>
            </a:endParaRPr>
          </a:p>
          <a:p>
            <a:pPr eaLnBrk="1" hangingPunct="1">
              <a:lnSpc>
                <a:spcPct val="90000"/>
              </a:lnSpc>
              <a:buNone/>
            </a:pPr>
            <a:r>
              <a:rPr lang="en-US" altLang="zh-CN" sz="2400" dirty="0">
                <a:ea typeface="仿宋_GB2312" pitchFamily="49" charset="-122"/>
              </a:rPr>
              <a:t>(4)</a:t>
            </a:r>
            <a:r>
              <a:rPr lang="zh-CN" altLang="en-US" sz="2400" dirty="0">
                <a:ea typeface="仿宋_GB2312" pitchFamily="49" charset="-122"/>
              </a:rPr>
              <a:t>高通量测序时代（</a:t>
            </a:r>
            <a:r>
              <a:rPr lang="en-US" altLang="zh-CN" sz="2400" dirty="0">
                <a:ea typeface="仿宋_GB2312" pitchFamily="49" charset="-122"/>
              </a:rPr>
              <a:t>2005</a:t>
            </a:r>
            <a:r>
              <a:rPr lang="zh-CN" altLang="en-US" sz="2400" dirty="0">
                <a:ea typeface="仿宋_GB2312" pitchFamily="49" charset="-122"/>
              </a:rPr>
              <a:t>－）：以第二和</a:t>
            </a:r>
            <a:r>
              <a:rPr lang="zh-CN" altLang="en-US" sz="2400" dirty="0">
                <a:ea typeface="仿宋_GB2312" pitchFamily="49" charset="-122"/>
              </a:rPr>
              <a:t>三代测序技术和基因组重测序为代表。</a:t>
            </a:r>
            <a:r>
              <a:rPr lang="zh-CN" altLang="en-US" sz="2400" dirty="0"/>
              <a:t> </a:t>
            </a:r>
            <a:endParaRPr lang="zh-CN"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Rectangle 2"/>
          <p:cNvSpPr>
            <a:spLocks noGrp="1"/>
          </p:cNvSpPr>
          <p:nvPr>
            <p:ph type="title"/>
          </p:nvPr>
        </p:nvSpPr>
        <p:spPr>
          <a:xfrm>
            <a:off x="685800" y="381000"/>
            <a:ext cx="7772400" cy="1143000"/>
          </a:xfrm>
        </p:spPr>
        <p:txBody>
          <a:bodyPr wrap="square" lIns="91440" tIns="45720" rIns="91440" bIns="45720" anchor="ctr"/>
          <a:p>
            <a:pPr eaLnBrk="1" hangingPunct="1"/>
            <a:r>
              <a:rPr lang="en-US" altLang="zh-CN" b="1" dirty="0"/>
              <a:t>Readings</a:t>
            </a:r>
            <a:endParaRPr lang="en-US" altLang="zh-CN" b="1" dirty="0"/>
          </a:p>
        </p:txBody>
      </p:sp>
      <p:sp>
        <p:nvSpPr>
          <p:cNvPr id="9218" name="Rectangle 3"/>
          <p:cNvSpPr>
            <a:spLocks noGrp="1"/>
          </p:cNvSpPr>
          <p:nvPr>
            <p:ph idx="1"/>
          </p:nvPr>
        </p:nvSpPr>
        <p:spPr>
          <a:xfrm>
            <a:off x="685800" y="2106930"/>
            <a:ext cx="7771765" cy="4114800"/>
          </a:xfrm>
        </p:spPr>
        <p:txBody>
          <a:bodyPr wrap="square" lIns="91440" tIns="45720" rIns="91440" bIns="45720" anchor="t"/>
          <a:p>
            <a:pPr eaLnBrk="1" hangingPunct="1">
              <a:lnSpc>
                <a:spcPct val="150000"/>
              </a:lnSpc>
            </a:pP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生物信息学</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sym typeface="+mn-ea"/>
              </a:rPr>
              <a:t>樊龙江主编，科学</a:t>
            </a:r>
            <a:r>
              <a:rPr lang="zh-CN" altLang="en-US" b="1" dirty="0">
                <a:latin typeface="黑体" panose="02010609060101010101" pitchFamily="49" charset="-122"/>
                <a:ea typeface="黑体" panose="02010609060101010101" pitchFamily="49" charset="-122"/>
              </a:rPr>
              <a:t>出版社，</a:t>
            </a:r>
            <a:r>
              <a:rPr lang="en-US" altLang="zh-CN" b="1" dirty="0">
                <a:latin typeface="黑体" panose="02010609060101010101" pitchFamily="49" charset="-122"/>
                <a:ea typeface="黑体" panose="02010609060101010101" pitchFamily="49" charset="-122"/>
              </a:rPr>
              <a:t>2021</a:t>
            </a:r>
            <a:endParaRPr lang="en-US" altLang="zh-CN" b="1" dirty="0">
              <a:latin typeface="黑体" panose="02010609060101010101" pitchFamily="49" charset="-122"/>
              <a:ea typeface="黑体" panose="02010609060101010101" pitchFamily="49" charset="-122"/>
            </a:endParaRPr>
          </a:p>
          <a:p>
            <a:pPr eaLnBrk="1" hangingPunct="1">
              <a:lnSpc>
                <a:spcPct val="90000"/>
              </a:lnSpc>
            </a:pPr>
            <a:endParaRPr lang="en-US" altLang="zh-CN" sz="2600" dirty="0"/>
          </a:p>
          <a:p>
            <a:pPr eaLnBrk="1" hangingPunct="1">
              <a:lnSpc>
                <a:spcPct val="90000"/>
              </a:lnSpc>
            </a:pPr>
            <a:endParaRPr lang="en-US" altLang="zh-CN" sz="2600" b="1" i="1" dirty="0"/>
          </a:p>
          <a:p>
            <a:pPr eaLnBrk="1" hangingPunct="1">
              <a:lnSpc>
                <a:spcPct val="90000"/>
              </a:lnSpc>
            </a:pPr>
            <a:r>
              <a:rPr lang="en-US" altLang="zh-CN" sz="2600" b="1" i="1" dirty="0"/>
              <a:t>Nucleic Acids Research</a:t>
            </a:r>
            <a:endParaRPr lang="en-US" altLang="zh-CN" sz="2600" b="1" i="1" dirty="0"/>
          </a:p>
          <a:p>
            <a:pPr eaLnBrk="1" hangingPunct="1">
              <a:lnSpc>
                <a:spcPct val="90000"/>
              </a:lnSpc>
              <a:buNone/>
            </a:pPr>
            <a:r>
              <a:rPr lang="en-US" altLang="zh-CN" sz="2600" dirty="0"/>
              <a:t>    Database Issue (Jan. 1) (since 1993)</a:t>
            </a:r>
            <a:endParaRPr lang="en-US" altLang="zh-CN" sz="2600" dirty="0"/>
          </a:p>
          <a:p>
            <a:pPr eaLnBrk="1" hangingPunct="1">
              <a:lnSpc>
                <a:spcPct val="90000"/>
              </a:lnSpc>
              <a:buNone/>
            </a:pPr>
            <a:r>
              <a:rPr lang="en-US" altLang="zh-CN" sz="2600" dirty="0"/>
              <a:t>    Program Issue (July 1) (since 2003)</a:t>
            </a:r>
            <a:endParaRPr lang="en-US" altLang="zh-CN" sz="2600" dirty="0"/>
          </a:p>
          <a:p>
            <a:pPr eaLnBrk="1" hangingPunct="1">
              <a:lnSpc>
                <a:spcPct val="90000"/>
              </a:lnSpc>
            </a:pPr>
            <a:endParaRPr lang="en-US" altLang="zh-CN" sz="2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dirty="0">
                <a:latin typeface="黑体" panose="02010609060101010101" pitchFamily="49" charset="-122"/>
                <a:ea typeface="黑体" panose="02010609060101010101" pitchFamily="49" charset="-122"/>
                <a:sym typeface="+mn-ea"/>
              </a:rPr>
              <a:t>《生物信息学》（第二版）</a:t>
            </a:r>
            <a:br>
              <a:rPr lang="zh-CN" altLang="en-US" b="1" dirty="0">
                <a:latin typeface="黑体" panose="02010609060101010101" pitchFamily="49" charset="-122"/>
                <a:ea typeface="黑体" panose="02010609060101010101" pitchFamily="49" charset="-122"/>
                <a:sym typeface="+mn-ea"/>
              </a:rPr>
            </a:br>
            <a:r>
              <a:rPr lang="en-US" altLang="zh-CN" sz="2800" b="1" dirty="0">
                <a:latin typeface="黑体" panose="02010609060101010101" pitchFamily="49" charset="-122"/>
                <a:ea typeface="黑体" panose="02010609060101010101" pitchFamily="49" charset="-122"/>
                <a:sym typeface="+mn-ea"/>
              </a:rPr>
              <a:t>2021</a:t>
            </a:r>
            <a:r>
              <a:rPr lang="zh-CN" altLang="en-US" sz="2800" b="1" dirty="0">
                <a:latin typeface="黑体" panose="02010609060101010101" pitchFamily="49" charset="-122"/>
                <a:ea typeface="黑体" panose="02010609060101010101" pitchFamily="49" charset="-122"/>
                <a:sym typeface="+mn-ea"/>
              </a:rPr>
              <a:t>年，科学出版社</a:t>
            </a:r>
            <a:endParaRPr lang="zh-CN" altLang="en-US" sz="2800"/>
          </a:p>
        </p:txBody>
      </p:sp>
      <p:sp>
        <p:nvSpPr>
          <p:cNvPr id="3" name="内容占位符 2"/>
          <p:cNvSpPr>
            <a:spLocks noGrp="1"/>
          </p:cNvSpPr>
          <p:nvPr>
            <p:ph idx="1"/>
          </p:nvPr>
        </p:nvSpPr>
        <p:spPr/>
        <p:txBody>
          <a:bodyPr/>
          <a:p>
            <a:r>
              <a:rPr lang="zh-CN" altLang="en-US"/>
              <a:t>各章阅读指南</a:t>
            </a:r>
            <a:endParaRPr lang="zh-CN" altLang="en-US"/>
          </a:p>
        </p:txBody>
      </p:sp>
      <p:pic>
        <p:nvPicPr>
          <p:cNvPr id="4" name="图片 3" descr="图1"/>
          <p:cNvPicPr>
            <a:picLocks noChangeAspect="1"/>
          </p:cNvPicPr>
          <p:nvPr/>
        </p:nvPicPr>
        <p:blipFill>
          <a:blip r:embed="rId1"/>
          <a:stretch>
            <a:fillRect/>
          </a:stretch>
        </p:blipFill>
        <p:spPr>
          <a:xfrm>
            <a:off x="290830" y="3120390"/>
            <a:ext cx="8814435" cy="3128010"/>
          </a:xfrm>
          <a:prstGeom prst="rect">
            <a:avLst/>
          </a:prstGeom>
          <a:solidFill>
            <a:schemeClr val="tx2"/>
          </a:solidFill>
        </p:spPr>
      </p:pic>
      <p:sp>
        <p:nvSpPr>
          <p:cNvPr id="5" name="文本框 4"/>
          <p:cNvSpPr txBox="1"/>
          <p:nvPr/>
        </p:nvSpPr>
        <p:spPr>
          <a:xfrm>
            <a:off x="6379210" y="6383655"/>
            <a:ext cx="1819275" cy="337185"/>
          </a:xfrm>
          <a:prstGeom prst="rect">
            <a:avLst/>
          </a:prstGeom>
          <a:noFill/>
        </p:spPr>
        <p:txBody>
          <a:bodyPr wrap="none" rtlCol="0">
            <a:spAutoFit/>
          </a:bodyPr>
          <a:p>
            <a:pPr marL="0" indent="0" algn="l">
              <a:buNone/>
            </a:pPr>
            <a:r>
              <a:rPr lang="zh-CN" altLang="en-US" sz="1600">
                <a:sym typeface="+mn-ea"/>
              </a:rPr>
              <a:t>详细目录见</a:t>
            </a:r>
            <a:r>
              <a:rPr lang="en-US" altLang="zh-CN" sz="1600">
                <a:sym typeface="+mn-ea"/>
              </a:rPr>
              <a:t>WORD</a:t>
            </a:r>
            <a:endParaRPr lang="en-US" altLang="zh-CN"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738688" y="696595"/>
          <a:ext cx="5553075" cy="5334000"/>
        </p:xfrm>
        <a:graphic>
          <a:graphicData uri="http://schemas.openxmlformats.org/drawingml/2006/table">
            <a:tbl>
              <a:tblPr firstRow="1" bandRow="1">
                <a:tableStyleId>{5940675A-B579-460E-94D1-54222C63F5DA}</a:tableStyleId>
              </a:tblPr>
              <a:tblGrid>
                <a:gridCol w="991870"/>
                <a:gridCol w="4561205"/>
              </a:tblGrid>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第1章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绪论</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第2章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生物信息类型及其产生途径</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第3章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分子数据库</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第4章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两条序列联配及其算法</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第5章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多条序列联配及功能域分析</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第6章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系统发生树构建</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第7章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基因组调查、拼装与分析</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第8章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altLang="en-US" sz="1400" b="1">
                          <a:latin typeface="黑体" panose="02010609060101010101" pitchFamily="49" charset="-122"/>
                          <a:ea typeface="黑体" panose="02010609060101010101" pitchFamily="49" charset="-122"/>
                          <a:cs typeface="黑体" panose="02010609060101010101" pitchFamily="49" charset="-122"/>
                        </a:rPr>
                        <a:t>基因预测及其功能和结构注释</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第9章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非编码RNA鉴定与功能预测</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第10章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基因转录与调控分析</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第11章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宏基因组分析</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a:latin typeface="黑体" panose="02010609060101010101" pitchFamily="49" charset="-122"/>
                          <a:ea typeface="黑体" panose="02010609060101010101" pitchFamily="49" charset="-122"/>
                          <a:cs typeface="黑体" panose="02010609060101010101" pitchFamily="49" charset="-122"/>
                          <a:sym typeface="+mn-ea"/>
                        </a:rPr>
                        <a:t>第12章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zh-CN" altLang="en-US" sz="1400" b="1">
                          <a:latin typeface="黑体" panose="02010609060101010101" pitchFamily="49" charset="-122"/>
                          <a:ea typeface="黑体" panose="02010609060101010101" pitchFamily="49" charset="-122"/>
                          <a:cs typeface="黑体" panose="02010609060101010101" pitchFamily="49" charset="-122"/>
                        </a:rPr>
                        <a:t>新类型</a:t>
                      </a:r>
                      <a:r>
                        <a:rPr lang="en-US" sz="1400" b="1">
                          <a:latin typeface="黑体" panose="02010609060101010101" pitchFamily="49" charset="-122"/>
                          <a:ea typeface="黑体" panose="02010609060101010101" pitchFamily="49" charset="-122"/>
                          <a:cs typeface="黑体" panose="02010609060101010101" pitchFamily="49" charset="-122"/>
                        </a:rPr>
                        <a:t>组等数据分析</a:t>
                      </a:r>
                      <a:r>
                        <a:rPr lang="zh-CN" altLang="en-US" sz="1400" b="1">
                          <a:latin typeface="黑体" panose="02010609060101010101" pitchFamily="49" charset="-122"/>
                          <a:ea typeface="黑体" panose="02010609060101010101" pitchFamily="49" charset="-122"/>
                          <a:cs typeface="黑体" panose="02010609060101010101" pitchFamily="49" charset="-122"/>
                        </a:rPr>
                        <a:t>与</a:t>
                      </a:r>
                      <a:r>
                        <a:rPr lang="zh-CN" altLang="en-US" sz="1400" b="1">
                          <a:latin typeface="黑体" panose="02010609060101010101" pitchFamily="49" charset="-122"/>
                          <a:ea typeface="黑体" panose="02010609060101010101" pitchFamily="49" charset="-122"/>
                          <a:cs typeface="黑体" panose="02010609060101010101" pitchFamily="49" charset="-122"/>
                        </a:rPr>
                        <a:t>利用</a:t>
                      </a:r>
                      <a:endParaRPr lang="zh-CN"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第13章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群体遗传分析</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a:latin typeface="黑体" panose="02010609060101010101" pitchFamily="49" charset="-122"/>
                          <a:ea typeface="黑体" panose="02010609060101010101" pitchFamily="49" charset="-122"/>
                          <a:cs typeface="黑体" panose="02010609060101010101" pitchFamily="49" charset="-122"/>
                          <a:sym typeface="+mn-ea"/>
                        </a:rPr>
                        <a:t>第14章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生物信息学统计与算法基础</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第15章</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50000"/>
                      </a:schemeClr>
                    </a:solid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生物信息学计算机基础</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 </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 </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附录1</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生物信息学常用代码和关键词</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附录2</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生物信息学主要数据库与分析工具</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附录3</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1">
                          <a:latin typeface="黑体" panose="02010609060101010101" pitchFamily="49" charset="-122"/>
                          <a:ea typeface="黑体" panose="02010609060101010101" pitchFamily="49" charset="-122"/>
                          <a:cs typeface="黑体" panose="02010609060101010101" pitchFamily="49" charset="-122"/>
                        </a:rPr>
                        <a:t>生物信息学常用英文术语及释义</a:t>
                      </a:r>
                      <a:endParaRPr lang="en-US" altLang="en-US" sz="1400" b="1">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lgn="r">
                        <a:buNone/>
                      </a:pPr>
                      <a:r>
                        <a:rPr lang="en-US" sz="1400" b="0">
                          <a:latin typeface="仿宋_GB2312" charset="0"/>
                          <a:cs typeface="仿宋_GB2312" charset="0"/>
                        </a:rPr>
                        <a:t> </a:t>
                      </a:r>
                      <a:endParaRPr lang="en-US" altLang="en-US" sz="1400" b="0">
                        <a:latin typeface="仿宋_GB2312" charset="0"/>
                        <a:ea typeface="仿宋_GB2312" charset="0"/>
                        <a:cs typeface="仿宋_GB2312"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latin typeface="仿宋" panose="02010609060101010101" charset="-122"/>
                          <a:ea typeface="仿宋" panose="02010609060101010101" charset="-122"/>
                          <a:cs typeface="仿宋" panose="02010609060101010101" charset="-122"/>
                        </a:rPr>
                        <a:t> </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参考文献</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latin typeface="仿宋" panose="02010609060101010101" charset="-122"/>
                          <a:ea typeface="仿宋" panose="02010609060101010101" charset="-122"/>
                          <a:cs typeface="仿宋" panose="02010609060101010101" charset="-122"/>
                        </a:rPr>
                        <a:t> </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r>
                        <a:rPr lang="en-US" sz="1400" b="0">
                          <a:latin typeface="黑体" panose="02010609060101010101" pitchFamily="49" charset="-122"/>
                          <a:ea typeface="黑体" panose="02010609060101010101" pitchFamily="49" charset="-122"/>
                          <a:cs typeface="黑体" panose="02010609060101010101" pitchFamily="49" charset="-122"/>
                        </a:rPr>
                        <a:t>索引</a:t>
                      </a: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400" b="0">
                          <a:latin typeface="仿宋" panose="02010609060101010101" charset="-122"/>
                          <a:ea typeface="仿宋" panose="02010609060101010101" charset="-122"/>
                          <a:cs typeface="仿宋" panose="02010609060101010101" charset="-122"/>
                        </a:rPr>
                        <a:t> </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2250">
                <a:tc>
                  <a:txBody>
                    <a:bodyPr/>
                    <a:p>
                      <a:pPr indent="0">
                        <a:buNone/>
                      </a:pPr>
                      <a:endParaRPr lang="en-US" altLang="en-US" sz="1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5" name="图片 4" descr="图1"/>
          <p:cNvPicPr>
            <a:picLocks noChangeAspect="1"/>
          </p:cNvPicPr>
          <p:nvPr/>
        </p:nvPicPr>
        <p:blipFill>
          <a:blip r:embed="rId2"/>
          <a:stretch>
            <a:fillRect/>
          </a:stretch>
        </p:blipFill>
        <p:spPr>
          <a:xfrm>
            <a:off x="1170305" y="2841625"/>
            <a:ext cx="2942590" cy="1043940"/>
          </a:xfrm>
          <a:prstGeom prst="rect">
            <a:avLst/>
          </a:prstGeom>
          <a:solidFill>
            <a:schemeClr val="tx2"/>
          </a:solidFill>
        </p:spPr>
      </p:pic>
      <p:sp>
        <p:nvSpPr>
          <p:cNvPr id="6" name="文本框 5"/>
          <p:cNvSpPr txBox="1"/>
          <p:nvPr/>
        </p:nvSpPr>
        <p:spPr>
          <a:xfrm>
            <a:off x="1475740" y="1412875"/>
            <a:ext cx="2331720" cy="614045"/>
          </a:xfrm>
          <a:prstGeom prst="rect">
            <a:avLst/>
          </a:prstGeom>
          <a:noFill/>
        </p:spPr>
        <p:txBody>
          <a:bodyPr wrap="none" rtlCol="0" anchor="t">
            <a:spAutoFit/>
          </a:bodyPr>
          <a:p>
            <a:r>
              <a:rPr lang="zh-CN" altLang="en-US" sz="1400" b="1" dirty="0">
                <a:latin typeface="黑体" panose="02010609060101010101" pitchFamily="49" charset="-122"/>
                <a:ea typeface="黑体" panose="02010609060101010101" pitchFamily="49" charset="-122"/>
                <a:sym typeface="+mn-ea"/>
              </a:rPr>
              <a:t>《生物信息学》（第二版）</a:t>
            </a:r>
            <a:endParaRPr lang="zh-CN" altLang="en-US" sz="2000" b="1" dirty="0">
              <a:latin typeface="黑体" panose="02010609060101010101" pitchFamily="49" charset="-122"/>
              <a:ea typeface="黑体" panose="02010609060101010101" pitchFamily="49" charset="-122"/>
              <a:sym typeface="+mn-ea"/>
            </a:endParaRPr>
          </a:p>
          <a:p>
            <a:pPr algn="ctr"/>
            <a:r>
              <a:rPr lang="zh-CN" altLang="en-US" sz="2000" b="1" dirty="0">
                <a:latin typeface="黑体" panose="02010609060101010101" pitchFamily="49" charset="-122"/>
                <a:ea typeface="黑体" panose="02010609060101010101" pitchFamily="49" charset="-122"/>
                <a:sym typeface="+mn-ea"/>
              </a:rPr>
              <a:t>目录</a:t>
            </a:r>
            <a:endParaRPr lang="zh-CN" altLang="en-US" sz="2000" b="1" dirty="0">
              <a:latin typeface="黑体" panose="02010609060101010101" pitchFamily="49" charset="-122"/>
              <a:ea typeface="黑体" panose="02010609060101010101" pitchFamily="49" charset="-122"/>
              <a:sym typeface="+mn-ea"/>
            </a:endParaRPr>
          </a:p>
        </p:txBody>
      </p:sp>
      <p:sp>
        <p:nvSpPr>
          <p:cNvPr id="2" name="文本框 1"/>
          <p:cNvSpPr txBox="1"/>
          <p:nvPr/>
        </p:nvSpPr>
        <p:spPr>
          <a:xfrm>
            <a:off x="1331595" y="5372735"/>
            <a:ext cx="2214880" cy="337185"/>
          </a:xfrm>
          <a:prstGeom prst="rect">
            <a:avLst/>
          </a:prstGeom>
          <a:noFill/>
        </p:spPr>
        <p:txBody>
          <a:bodyPr wrap="none" rtlCol="0">
            <a:spAutoFit/>
          </a:bodyPr>
          <a:p>
            <a:pPr marL="0" indent="0" algn="l">
              <a:buNone/>
            </a:pPr>
            <a:r>
              <a:rPr lang="zh-CN" altLang="en-US" sz="1600">
                <a:sym typeface="+mn-ea"/>
              </a:rPr>
              <a:t>详细目录见实验室主页</a:t>
            </a:r>
            <a:endParaRPr lang="en-US" altLang="zh-CN"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5800" y="896620"/>
            <a:ext cx="7772400" cy="1143000"/>
          </a:xfrm>
        </p:spPr>
        <p:txBody>
          <a:bodyPr/>
          <a:p>
            <a:endParaRPr lang="zh-CN" altLang="en-US"/>
          </a:p>
        </p:txBody>
      </p:sp>
      <p:sp>
        <p:nvSpPr>
          <p:cNvPr id="100" name="文本框 99"/>
          <p:cNvSpPr txBox="1"/>
          <p:nvPr/>
        </p:nvSpPr>
        <p:spPr>
          <a:xfrm>
            <a:off x="1675765" y="4768532"/>
            <a:ext cx="5080000" cy="437515"/>
          </a:xfrm>
          <a:prstGeom prst="rect">
            <a:avLst/>
          </a:prstGeom>
          <a:noFill/>
          <a:ln w="9525">
            <a:noFill/>
          </a:ln>
        </p:spPr>
        <p:txBody>
          <a:bodyPr>
            <a:spAutoFit/>
          </a:bodyPr>
          <a:p>
            <a:pPr algn="ctr"/>
            <a:r>
              <a:rPr lang="zh-CN" sz="1200" b="1">
                <a:ea typeface="宋体" panose="02010600030101010101" pitchFamily="2" charset="-122"/>
              </a:rPr>
              <a:t>致敬经典</a:t>
            </a:r>
            <a:r>
              <a:rPr lang="zh-CN" sz="1050">
                <a:ea typeface="宋体" panose="02010600030101010101" pitchFamily="2" charset="-122"/>
              </a:rPr>
              <a:t>“历史与人物”篇中讲述的主要人物</a:t>
            </a:r>
            <a:endParaRPr lang="zh-CN" altLang="en-US"/>
          </a:p>
        </p:txBody>
      </p:sp>
      <p:graphicFrame>
        <p:nvGraphicFramePr>
          <p:cNvPr id="3" name="对象 2"/>
          <p:cNvGraphicFramePr/>
          <p:nvPr/>
        </p:nvGraphicFramePr>
        <p:xfrm>
          <a:off x="1907540" y="126365"/>
          <a:ext cx="5057775" cy="4572000"/>
        </p:xfrm>
        <a:graphic>
          <a:graphicData uri="http://schemas.openxmlformats.org/presentationml/2006/ole">
            <mc:AlternateContent xmlns:mc="http://schemas.openxmlformats.org/markup-compatibility/2006">
              <mc:Choice xmlns:v="urn:schemas-microsoft-com:vml" Requires="v">
                <p:oleObj spid="_x0000_s5" name="" r:id="rId1" imgW="8001000" imgH="7581900" progId="Paint.Picture">
                  <p:embed/>
                </p:oleObj>
              </mc:Choice>
              <mc:Fallback>
                <p:oleObj name="" r:id="rId1" imgW="8001000" imgH="7581900" progId="Paint.Picture">
                  <p:embed/>
                  <p:pic>
                    <p:nvPicPr>
                      <p:cNvPr id="0" name="图片 4"/>
                      <p:cNvPicPr/>
                      <p:nvPr/>
                    </p:nvPicPr>
                    <p:blipFill>
                      <a:blip r:embed="rId2"/>
                      <a:stretch>
                        <a:fillRect/>
                      </a:stretch>
                    </p:blipFill>
                    <p:spPr>
                      <a:xfrm>
                        <a:off x="1907540" y="126365"/>
                        <a:ext cx="5057775" cy="4572000"/>
                      </a:xfrm>
                      <a:prstGeom prst="rect">
                        <a:avLst/>
                      </a:prstGeom>
                    </p:spPr>
                  </p:pic>
                </p:oleObj>
              </mc:Fallback>
            </mc:AlternateContent>
          </a:graphicData>
        </a:graphic>
      </p:graphicFrame>
      <p:sp>
        <p:nvSpPr>
          <p:cNvPr id="6" name="内容占位符 5"/>
          <p:cNvSpPr/>
          <p:nvPr>
            <p:ph idx="1"/>
          </p:nvPr>
        </p:nvSpPr>
        <p:spPr/>
        <p:txBody>
          <a:bodyPr/>
          <a:p>
            <a:endParaRPr lang="zh-CN" altLang="en-US"/>
          </a:p>
        </p:txBody>
      </p:sp>
      <p:graphicFrame>
        <p:nvGraphicFramePr>
          <p:cNvPr id="7" name="表格 6"/>
          <p:cNvGraphicFramePr/>
          <p:nvPr>
            <p:custDataLst>
              <p:tags r:id="rId3"/>
            </p:custDataLst>
          </p:nvPr>
        </p:nvGraphicFramePr>
        <p:xfrm>
          <a:off x="1783715" y="5445125"/>
          <a:ext cx="5302250" cy="1168400"/>
        </p:xfrm>
        <a:graphic>
          <a:graphicData uri="http://schemas.openxmlformats.org/drawingml/2006/table">
            <a:tbl>
              <a:tblPr firstRow="1" bandRow="1">
                <a:tableStyleId>{5940675A-B579-460E-94D1-54222C63F5DA}</a:tableStyleId>
              </a:tblPr>
              <a:tblGrid>
                <a:gridCol w="1066800"/>
                <a:gridCol w="1116013"/>
                <a:gridCol w="995362"/>
                <a:gridCol w="1052513"/>
                <a:gridCol w="1071562"/>
              </a:tblGrid>
              <a:tr h="304800">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Margaret Dayhoff</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Walter Goad</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Saul Needleman</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Michael Waterman</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David Lipman</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r>
              <a:tr h="304800">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Russell Doolittle</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David Sandoff</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Philip Green</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Craig Venter</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Pavel Pevzner</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r>
              <a:tr h="279400">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Linus Pauling</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Carl Woese</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Masatoshi Nei</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Leonard Baum</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Stephen Altschul</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r>
              <a:tr h="279400">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Columbus</a:t>
                      </a: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 Cockerham</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Guido van Rossum</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Times New Roman" panose="02020603050405020304" pitchFamily="18" charset="0"/>
                          <a:cs typeface="Times New Roman" panose="02020603050405020304" pitchFamily="18" charset="0"/>
                        </a:rPr>
                        <a:t>Geoffrey Hinton</a:t>
                      </a:r>
                      <a:endParaRPr lang="en-US" altLang="en-US" sz="900" b="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郝柏林</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c>
                  <a:txBody>
                    <a:bodyPr/>
                    <a:p>
                      <a:pPr indent="0" algn="ctr">
                        <a:buNone/>
                      </a:pPr>
                      <a:r>
                        <a:rPr lang="en-US" sz="900" b="0">
                          <a:solidFill>
                            <a:schemeClr val="bg2"/>
                          </a:solidFill>
                          <a:latin typeface="宋体" panose="02010600030101010101" pitchFamily="2" charset="-122"/>
                          <a:ea typeface="宋体" panose="02010600030101010101" pitchFamily="2" charset="-122"/>
                          <a:cs typeface="宋体" panose="02010600030101010101" pitchFamily="2" charset="-122"/>
                        </a:rPr>
                        <a:t>陈润生</a:t>
                      </a:r>
                      <a:endParaRPr lang="en-US" altLang="en-US" sz="900" b="0">
                        <a:solidFill>
                          <a:schemeClr val="bg2"/>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D7D7D7"/>
                      </a:solidFill>
                      <a:prstDash val="dash"/>
                      <a:headEnd type="none" w="med" len="med"/>
                      <a:tailEnd type="none" w="med" len="med"/>
                    </a:lnL>
                    <a:lnR w="12700" cap="flat" cmpd="sng">
                      <a:solidFill>
                        <a:srgbClr val="D7D7D7"/>
                      </a:solidFill>
                      <a:prstDash val="dash"/>
                      <a:headEnd type="none" w="med" len="med"/>
                      <a:tailEnd type="none" w="med" len="med"/>
                    </a:lnR>
                    <a:lnT w="12700" cap="flat" cmpd="sng">
                      <a:solidFill>
                        <a:srgbClr val="D7D7D7"/>
                      </a:solidFill>
                      <a:prstDash val="dash"/>
                      <a:headEnd type="none" w="med" len="med"/>
                      <a:tailEnd type="none" w="med" len="med"/>
                    </a:lnT>
                    <a:lnB w="12700" cap="flat" cmpd="sng">
                      <a:solidFill>
                        <a:srgbClr val="D7D7D7"/>
                      </a:solidFill>
                      <a:prstDash val="dash"/>
                      <a:headEnd type="none" w="med" len="med"/>
                      <a:tailEnd type="none" w="med" len="med"/>
                    </a:lnB>
                    <a:lnTlToBr>
                      <a:noFill/>
                    </a:lnTlToBr>
                    <a:lnBlToTr>
                      <a:noFill/>
                    </a:lnBlToTr>
                    <a:solidFill>
                      <a:schemeClr val="tx2"/>
                    </a:solidFill>
                  </a:tcPr>
                </a:tc>
              </a:tr>
            </a:tbl>
          </a:graphicData>
        </a:graphic>
      </p:graphicFrame>
    </p:spTree>
  </p:cSld>
  <p:clrMapOvr>
    <a:masterClrMapping/>
  </p:clrMapOvr>
</p:sld>
</file>

<file path=ppt/tags/tag1.xml><?xml version="1.0" encoding="utf-8"?>
<p:tagLst xmlns:p="http://schemas.openxmlformats.org/presentationml/2006/main">
  <p:tag name="KSO_WM_UNIT_PLACING_PICTURE_USER_VIEWPORT" val="{&quot;height&quot;:2297.4992125984249,&quot;width&quot;:2322.5007874015746}"/>
</p:tagLst>
</file>

<file path=ppt/tags/tag2.xml><?xml version="1.0" encoding="utf-8"?>
<p:tagLst xmlns:p="http://schemas.openxmlformats.org/presentationml/2006/main">
  <p:tag name="KSO_WM_UNIT_PLACING_PICTURE_USER_VIEWPORT" val="{&quot;height&quot;:5802,&quot;width&quot;:4640}"/>
</p:tagLst>
</file>

<file path=ppt/tags/tag3.xml><?xml version="1.0" encoding="utf-8"?>
<p:tagLst xmlns:p="http://schemas.openxmlformats.org/presentationml/2006/main">
  <p:tag name="REFSHAPE" val="286172484"/>
  <p:tag name="KSO_WM_UNIT_PLACING_PICTURE_USER_VIEWPORT" val="{&quot;height&quot;:15840,&quot;width&quot;:11615}"/>
</p:tagLst>
</file>

<file path=ppt/tags/tag4.xml><?xml version="1.0" encoding="utf-8"?>
<p:tagLst xmlns:p="http://schemas.openxmlformats.org/presentationml/2006/main">
  <p:tag name="KSO_WM_UNIT_TABLE_BEAUTIFY" val="smartTable{cbe90944-5e44-4470-801b-abd82ac4d556}"/>
</p:tagLst>
</file>

<file path=ppt/tags/tag5.xml><?xml version="1.0" encoding="utf-8"?>
<p:tagLst xmlns:p="http://schemas.openxmlformats.org/presentationml/2006/main">
  <p:tag name="KSO_WM_UNIT_TABLE_BEAUTIFY" val="smartTable{cc282de8-96e0-4422-b8eb-c7e3ea128326}"/>
  <p:tag name="TABLE_ENDDRAG_ORIGIN_RECT" val="437*420"/>
  <p:tag name="TABLE_ENDDRAG_RECT" val="197*52*437*420"/>
</p:tagLst>
</file>

<file path=ppt/tags/tag6.xml><?xml version="1.0" encoding="utf-8"?>
<p:tagLst xmlns:p="http://schemas.openxmlformats.org/presentationml/2006/main">
  <p:tag name="KSO_WM_UNIT_TABLE_BEAUTIFY" val="smartTable{02061c55-e9a0-4912-99bc-2568bf660b23}"/>
</p:tagLst>
</file>

<file path=ppt/tags/tag7.xml><?xml version="1.0" encoding="utf-8"?>
<p:tagLst xmlns:p="http://schemas.openxmlformats.org/presentationml/2006/main">
  <p:tag name="KSO_WM_UNIT_PLACING_PICTURE_USER_VIEWPORT" val="{&quot;height&quot;:5802,&quot;width&quot;:4640}"/>
</p:tagLst>
</file>

<file path=ppt/tags/tag8.xml><?xml version="1.0" encoding="utf-8"?>
<p:tagLst xmlns:p="http://schemas.openxmlformats.org/presentationml/2006/main">
  <p:tag name="KSO_WM_UNIT_PLACING_PICTURE_USER_VIEWPORT" val="{&quot;height&quot;:7665,&quot;width&quot;:1447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质朴">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质朴">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0</TotalTime>
  <Words>37789</Words>
  <Application>WPS 演示</Application>
  <PresentationFormat/>
  <Paragraphs>790</Paragraphs>
  <Slides>53</Slides>
  <Notes>13</Notes>
  <HiddenSlides>0</HiddenSlides>
  <MMClips>0</MMClips>
  <ScaleCrop>false</ScaleCrop>
  <HeadingPairs>
    <vt:vector size="8" baseType="variant">
      <vt:variant>
        <vt:lpstr>已用的字体</vt:lpstr>
      </vt:variant>
      <vt:variant>
        <vt:i4>32</vt:i4>
      </vt:variant>
      <vt:variant>
        <vt:lpstr>主题</vt:lpstr>
      </vt:variant>
      <vt:variant>
        <vt:i4>4</vt:i4>
      </vt:variant>
      <vt:variant>
        <vt:lpstr>嵌入 OLE 服务器</vt:lpstr>
      </vt:variant>
      <vt:variant>
        <vt:i4>4</vt:i4>
      </vt:variant>
      <vt:variant>
        <vt:lpstr>幻灯片标题</vt:lpstr>
      </vt:variant>
      <vt:variant>
        <vt:i4>53</vt:i4>
      </vt:variant>
    </vt:vector>
  </HeadingPairs>
  <TitlesOfParts>
    <vt:vector size="93" baseType="lpstr">
      <vt:lpstr>Arial</vt:lpstr>
      <vt:lpstr>宋体</vt:lpstr>
      <vt:lpstr>Wingdings</vt:lpstr>
      <vt:lpstr>Times New Roman</vt:lpstr>
      <vt:lpstr>Bookman Old Style</vt:lpstr>
      <vt:lpstr>Wingdings 3</vt:lpstr>
      <vt:lpstr>Wingdings 3</vt:lpstr>
      <vt:lpstr>Calibri</vt:lpstr>
      <vt:lpstr>Constantia</vt:lpstr>
      <vt:lpstr>DotumChe</vt:lpstr>
      <vt:lpstr>Malgun Gothic</vt:lpstr>
      <vt:lpstr>黑体</vt:lpstr>
      <vt:lpstr>Verdana</vt:lpstr>
      <vt:lpstr>Calibri</vt:lpstr>
      <vt:lpstr>Times New Roman</vt:lpstr>
      <vt:lpstr>仿宋_GB2312</vt:lpstr>
      <vt:lpstr>仿宋</vt:lpstr>
      <vt:lpstr>微软雅黑</vt:lpstr>
      <vt:lpstr>Arial Unicode MS</vt:lpstr>
      <vt:lpstr>汉仪青云简</vt:lpstr>
      <vt:lpstr>Book Antiqua</vt:lpstr>
      <vt:lpstr>Lucida Sans</vt:lpstr>
      <vt:lpstr>Arial Black</vt:lpstr>
      <vt:lpstr>Century Gothic</vt:lpstr>
      <vt:lpstr>仿宋_GB2312</vt:lpstr>
      <vt:lpstr>Wingdings 2</vt:lpstr>
      <vt:lpstr>Gungsuh</vt:lpstr>
      <vt:lpstr>Monotype Corsiva</vt:lpstr>
      <vt:lpstr>Symbol</vt:lpstr>
      <vt:lpstr>Arial</vt:lpstr>
      <vt:lpstr>Gill Sans MT</vt:lpstr>
      <vt:lpstr>华文新魏</vt:lpstr>
      <vt:lpstr>Radar</vt:lpstr>
      <vt:lpstr>质朴</vt:lpstr>
      <vt:lpstr>1_Radar</vt:lpstr>
      <vt:lpstr>Office 主题</vt:lpstr>
      <vt:lpstr>Paint.Picture</vt:lpstr>
      <vt:lpstr>Paint.Picture</vt:lpstr>
      <vt:lpstr>Paint.Picture</vt:lpstr>
      <vt:lpstr>Paint.Picture</vt:lpstr>
      <vt:lpstr>Bioinformatics </vt:lpstr>
      <vt:lpstr>PowerPoint 演示文稿</vt:lpstr>
      <vt:lpstr>PowerPoint 演示文稿</vt:lpstr>
      <vt:lpstr>PowerPoint 演示文稿</vt:lpstr>
      <vt:lpstr>PowerPoint 演示文稿</vt:lpstr>
      <vt:lpstr>Readings</vt:lpstr>
      <vt:lpstr>《生物信息学》（第二版） 2021年，科学出版社</vt:lpstr>
      <vt:lpstr>PowerPoint 演示文稿</vt:lpstr>
      <vt:lpstr>PowerPoint 演示文稿</vt:lpstr>
      <vt:lpstr>我是谁？</vt:lpstr>
      <vt:lpstr>PowerPoint 演示文稿</vt:lpstr>
      <vt:lpstr>PowerPoint 演示文稿</vt:lpstr>
      <vt:lpstr>PowerPoint 演示文稿</vt:lpstr>
      <vt:lpstr>Grading</vt:lpstr>
      <vt:lpstr>Paper reading</vt:lpstr>
      <vt:lpstr>1. Historical Introduction and Overview</vt:lpstr>
      <vt:lpstr>Google “bioinformatics”</vt:lpstr>
      <vt:lpstr>PowerPoint 演示文稿</vt:lpstr>
      <vt:lpstr>PowerPoint 演示文稿</vt:lpstr>
      <vt:lpstr>PowerPoint 演示文稿</vt:lpstr>
      <vt:lpstr>“Bioinformatics”有关的两个关键人物</vt:lpstr>
      <vt:lpstr>Wikipedia_bioinformatics</vt:lpstr>
      <vt:lpstr>Role of bioinformatics</vt:lpstr>
      <vt:lpstr>Example of  high-throughput</vt:lpstr>
      <vt:lpstr>Illumina公司先后推出的高通量测序仪测序通量（能力）增长情况(2010/4/15)  A：HiSeq 2000 B：Genome Analyzer Ⅱx C：Genome Analyzer Ⅱe  www.illumina.com </vt:lpstr>
      <vt:lpstr>PowerPoint 演示文稿</vt:lpstr>
      <vt:lpstr>An International Crop &amp; Livestock Genomics Campaign For The Future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Citation tree for the WGS sequenc-ing of H. influenzae</vt:lpstr>
      <vt:lpstr>PowerPoint 演示文稿</vt:lpstr>
      <vt:lpstr>PowerPoint 演示文稿</vt:lpstr>
      <vt:lpstr>PowerPoint 演示文稿</vt:lpstr>
      <vt:lpstr>Bioinformatics and Computational Biology</vt:lpstr>
      <vt:lpstr>Bioinformatics and Systems biology</vt:lpstr>
      <vt:lpstr>Genomics and Its “Sons”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Key developments in bioinformatics (by D.W. Mount, Bioinformatics---Sequence and Genome Analysis, Second edition, 2004)</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Bioinformatics 生物信息学</dc:title>
  <dc:creator>user</dc:creator>
  <cp:lastModifiedBy>樊龙江</cp:lastModifiedBy>
  <cp:revision>264</cp:revision>
  <dcterms:created xsi:type="dcterms:W3CDTF">2003-01-29T03:58:00Z</dcterms:created>
  <dcterms:modified xsi:type="dcterms:W3CDTF">2021-07-17T05:06:45Z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0AAB371EF3A746CEAE8F2EA66DCE972B</vt:lpwstr>
  </property>
  <property fmtid="{D5CDD505-2E9C-101B-9397-08002B2CF9AE}" pid="4" name="KSOSaveFontToCloudKey">
    <vt:lpwstr>678320605_btnclosed</vt:lpwstr>
  </property>
</Properties>
</file>